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59" r:id="rId7"/>
    <p:sldId id="263" r:id="rId8"/>
    <p:sldId id="262" r:id="rId9"/>
    <p:sldId id="264" r:id="rId10"/>
    <p:sldId id="258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114" y="5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103B-FC81-411F-832E-F069B15F7C65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EB5C-5122-4881-81CA-DE7BC5E3EA5B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CBA4-EAB6-4415-8AAA-1B8C7D287448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220-050A-456E-B997-65F71E152C2B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4270-8B06-42F3-AE44-15BA16244004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0018-8969-46EF-BED9-D0AB75EFFD50}" type="datetime1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B24A-0596-4170-82BB-705B302BD5F3}" type="datetime1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8E5C-1CAE-4A3C-9324-467C4A8C0256}" type="datetime1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4EBF-6AD8-452A-9C76-86B60B61D698}" type="datetime1">
              <a:rPr lang="en-US" smtClean="0"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0357-F491-4A80-BD29-6C196D89501C}" type="datetime1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AD4B-C4B8-4BF3-A47C-1B714ECF9ED8}" type="datetime1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31C43-9981-4C2A-B1DA-EF27A64864ED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slinuxprogramming.blogspot.com/2015/06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Tahoma" pitchFamily="34" charset="0"/>
              </a:rPr>
              <a:t>LINUX BASELINE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ea typeface="Tahoma" pitchFamily="34" charset="0"/>
              </a:rPr>
              <a:t>Makefile</a:t>
            </a:r>
            <a:r>
              <a:rPr lang="en-US" b="1" dirty="0" smtClean="0">
                <a:ea typeface="Tahoma" pitchFamily="34" charset="0"/>
              </a:rPr>
              <a:t>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>
            <a:noAutofit/>
          </a:bodyPr>
          <a:lstStyle/>
          <a:p>
            <a:r>
              <a:rPr lang="en-US" alt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Makefile</a:t>
            </a:r>
            <a:r>
              <a:rPr lang="en-US" alt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Overview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1600" dirty="0" smtClean="0">
                <a:latin typeface="+mj-lt"/>
                <a:cs typeface="Arial" panose="020B0604020202020204" pitchFamily="34" charset="0"/>
              </a:rPr>
              <a:t>Reference:</a:t>
            </a:r>
          </a:p>
          <a:p>
            <a:pPr lvl="1" algn="just"/>
            <a:r>
              <a:rPr lang="en-US" altLang="en-US" sz="1600" dirty="0">
                <a:latin typeface="+mj-lt"/>
                <a:cs typeface="Arial" panose="020B0604020202020204" pitchFamily="34" charset="0"/>
                <a:hlinkClick r:id="rId2"/>
              </a:rPr>
              <a:t>http://eslinuxprogramming.blogspot.com/2015/06</a:t>
            </a:r>
            <a:r>
              <a:rPr lang="en-US" altLang="en-US" sz="1600" dirty="0" smtClean="0">
                <a:latin typeface="+mj-lt"/>
                <a:cs typeface="Arial" panose="020B0604020202020204" pitchFamily="34" charset="0"/>
                <a:hlinkClick r:id="rId2"/>
              </a:rPr>
              <a:t>/</a:t>
            </a:r>
            <a:endParaRPr lang="en-US" altLang="en-US" sz="1600" dirty="0" smtClean="0">
              <a:latin typeface="+mj-lt"/>
              <a:cs typeface="Arial" panose="020B0604020202020204" pitchFamily="34" charset="0"/>
            </a:endParaRPr>
          </a:p>
          <a:p>
            <a:pPr lvl="1" algn="just"/>
            <a:r>
              <a:rPr lang="en-US" altLang="en-US" sz="1600" dirty="0">
                <a:latin typeface="+mj-lt"/>
                <a:cs typeface="Arial" panose="020B0604020202020204" pitchFamily="34" charset="0"/>
              </a:rPr>
              <a:t>Beginning Linux Programming 4th edition - Wrox.pdf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+mj-lt"/>
              </a:rPr>
              <a:t>Makefile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là</a:t>
            </a:r>
            <a:r>
              <a:rPr lang="en-US" sz="1600" dirty="0" smtClean="0">
                <a:latin typeface="+mj-lt"/>
              </a:rPr>
              <a:t> file script </a:t>
            </a:r>
            <a:r>
              <a:rPr lang="en-US" sz="1600" dirty="0" err="1" smtClean="0">
                <a:latin typeface="+mj-lt"/>
              </a:rPr>
              <a:t>được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tạo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ra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nhằm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mục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đích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cho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phép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liên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kết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các</a:t>
            </a:r>
            <a:r>
              <a:rPr lang="en-US" sz="1600" dirty="0" smtClean="0">
                <a:latin typeface="+mj-lt"/>
              </a:rPr>
              <a:t> file source code </a:t>
            </a:r>
            <a:r>
              <a:rPr lang="en-US" sz="1600" dirty="0" err="1" smtClean="0">
                <a:latin typeface="+mj-lt"/>
              </a:rPr>
              <a:t>trong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một</a:t>
            </a:r>
            <a:r>
              <a:rPr lang="en-US" sz="1600" dirty="0" smtClean="0">
                <a:latin typeface="+mj-lt"/>
              </a:rPr>
              <a:t> project </a:t>
            </a:r>
            <a:r>
              <a:rPr lang="en-US" sz="1600" dirty="0" err="1" smtClean="0">
                <a:latin typeface="+mj-lt"/>
              </a:rPr>
              <a:t>để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biên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dịch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và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tạo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ra</a:t>
            </a:r>
            <a:r>
              <a:rPr lang="en-US" sz="1600" dirty="0" smtClean="0">
                <a:latin typeface="+mj-lt"/>
              </a:rPr>
              <a:t> file </a:t>
            </a:r>
            <a:r>
              <a:rPr lang="en-US" sz="1600" dirty="0" err="1" smtClean="0">
                <a:latin typeface="+mj-lt"/>
              </a:rPr>
              <a:t>mục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tiêu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cuối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cùng</a:t>
            </a:r>
            <a:r>
              <a:rPr lang="en-US" sz="1600" dirty="0" smtClean="0">
                <a:latin typeface="+mj-lt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+mj-lt"/>
              </a:rPr>
              <a:t>Lệnh</a:t>
            </a:r>
            <a:r>
              <a:rPr lang="en-US" sz="1600" dirty="0" smtClean="0">
                <a:latin typeface="+mj-lt"/>
              </a:rPr>
              <a:t> make </a:t>
            </a:r>
            <a:r>
              <a:rPr lang="en-US" sz="1600" dirty="0" err="1" smtClean="0">
                <a:latin typeface="+mj-lt"/>
              </a:rPr>
              <a:t>sẽ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đọc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nội</a:t>
            </a:r>
            <a:r>
              <a:rPr lang="en-US" sz="1600" dirty="0" smtClean="0">
                <a:latin typeface="+mj-lt"/>
              </a:rPr>
              <a:t> dung </a:t>
            </a:r>
            <a:r>
              <a:rPr lang="en-US" sz="1600" dirty="0" err="1" smtClean="0">
                <a:latin typeface="+mj-lt"/>
              </a:rPr>
              <a:t>Makefile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và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thực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thi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các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lệnh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trong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đó</a:t>
            </a:r>
            <a:r>
              <a:rPr lang="en-US" sz="1600" dirty="0" smtClean="0">
                <a:latin typeface="+mj-lt"/>
              </a:rPr>
              <a:t>.  Make </a:t>
            </a:r>
            <a:r>
              <a:rPr lang="en-US" sz="1600" dirty="0" err="1" smtClean="0">
                <a:latin typeface="+mj-lt"/>
              </a:rPr>
              <a:t>được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tích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hợp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sẵn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vào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gói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công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cụ</a:t>
            </a:r>
            <a:r>
              <a:rPr lang="en-US" sz="1600" dirty="0">
                <a:latin typeface="+mj-lt"/>
              </a:rPr>
              <a:t>: </a:t>
            </a:r>
            <a:r>
              <a:rPr lang="en-US" sz="1600" dirty="0" smtClean="0">
                <a:latin typeface="+mj-lt"/>
              </a:rPr>
              <a:t>build-essential. </a:t>
            </a:r>
            <a:r>
              <a:rPr lang="en-US" sz="1600" dirty="0" err="1" smtClean="0">
                <a:latin typeface="+mj-lt"/>
              </a:rPr>
              <a:t>Trên</a:t>
            </a:r>
            <a:r>
              <a:rPr lang="en-US" sz="1600" dirty="0" smtClean="0">
                <a:latin typeface="+mj-lt"/>
              </a:rPr>
              <a:t> Ubuntu, </a:t>
            </a:r>
            <a:r>
              <a:rPr lang="en-US" sz="1600" dirty="0" err="1" smtClean="0">
                <a:latin typeface="+mj-lt"/>
              </a:rPr>
              <a:t>chỉ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cần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chạy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lệnh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apt-get install </a:t>
            </a:r>
            <a:r>
              <a:rPr lang="en-US" sz="1600" b="1" dirty="0" smtClean="0">
                <a:latin typeface="+mj-lt"/>
              </a:rPr>
              <a:t>build-essential </a:t>
            </a:r>
            <a:r>
              <a:rPr lang="en-US" sz="1600" dirty="0" err="1" smtClean="0">
                <a:latin typeface="+mj-lt"/>
              </a:rPr>
              <a:t>để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cài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đặt</a:t>
            </a:r>
            <a:r>
              <a:rPr lang="en-US" sz="1600" dirty="0" smtClean="0">
                <a:latin typeface="+mj-lt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+mj-lt"/>
              </a:rPr>
              <a:t>Trình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biên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dịch</a:t>
            </a:r>
            <a:r>
              <a:rPr lang="en-US" sz="1600" dirty="0">
                <a:latin typeface="+mj-lt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l</a:t>
            </a:r>
            <a:r>
              <a:rPr lang="en-US" sz="1600" dirty="0" err="1">
                <a:cs typeface="Arial" panose="020B0604020202020204" pitchFamily="34" charset="0"/>
              </a:rPr>
              <a:t>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một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chương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trình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máy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tính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dùng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để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dịch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một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chuỗi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các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câu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lệnh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được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viết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bằng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ngôn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ngữ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lập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trình</a:t>
            </a:r>
            <a:r>
              <a:rPr lang="en-US" sz="1600" dirty="0">
                <a:cs typeface="Arial" panose="020B0604020202020204" pitchFamily="34" charset="0"/>
              </a:rPr>
              <a:t> (</a:t>
            </a:r>
            <a:r>
              <a:rPr lang="en-US" sz="1600" dirty="0" err="1">
                <a:cs typeface="Arial" panose="020B0604020202020204" pitchFamily="34" charset="0"/>
              </a:rPr>
              <a:t>ví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dụ</a:t>
            </a:r>
            <a:r>
              <a:rPr lang="en-US" sz="1600" dirty="0">
                <a:cs typeface="Arial" panose="020B0604020202020204" pitchFamily="34" charset="0"/>
              </a:rPr>
              <a:t> C/C++) </a:t>
            </a:r>
            <a:r>
              <a:rPr lang="en-US" sz="1600" dirty="0" err="1">
                <a:cs typeface="Arial" panose="020B0604020202020204" pitchFamily="34" charset="0"/>
              </a:rPr>
              <a:t>thành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một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chương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trình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tương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đương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dưới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dạng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ngôn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ngữ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máy</a:t>
            </a:r>
            <a:r>
              <a:rPr lang="en-US" sz="1600" dirty="0">
                <a:cs typeface="Arial" panose="020B0604020202020204" pitchFamily="34" charset="0"/>
              </a:rPr>
              <a:t> (</a:t>
            </a:r>
            <a:r>
              <a:rPr lang="en-US" sz="1600" dirty="0" err="1">
                <a:cs typeface="Arial" panose="020B0604020202020204" pitchFamily="34" charset="0"/>
              </a:rPr>
              <a:t>mã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nhị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phân</a:t>
            </a:r>
            <a:r>
              <a:rPr lang="en-US" sz="1600" dirty="0" smtClean="0">
                <a:cs typeface="Arial" panose="020B0604020202020204" pitchFamily="34" charset="0"/>
              </a:rPr>
              <a:t>). </a:t>
            </a:r>
            <a:r>
              <a:rPr lang="en-US" sz="1600" dirty="0" err="1" smtClean="0">
                <a:cs typeface="Arial" panose="020B0604020202020204" pitchFamily="34" charset="0"/>
              </a:rPr>
              <a:t>Cài</a:t>
            </a:r>
            <a:r>
              <a:rPr lang="en-US" sz="1600" dirty="0" smtClean="0"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cs typeface="Arial" panose="020B0604020202020204" pitchFamily="34" charset="0"/>
              </a:rPr>
              <a:t>đặt</a:t>
            </a:r>
            <a:r>
              <a:rPr lang="en-US" sz="1600" dirty="0" smtClean="0"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cs typeface="Arial" panose="020B0604020202020204" pitchFamily="34" charset="0"/>
              </a:rPr>
              <a:t>trình</a:t>
            </a:r>
            <a:r>
              <a:rPr lang="en-US" sz="1600" dirty="0" smtClean="0"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cs typeface="Arial" panose="020B0604020202020204" pitchFamily="34" charset="0"/>
              </a:rPr>
              <a:t>biên</a:t>
            </a:r>
            <a:r>
              <a:rPr lang="en-US" sz="1600" dirty="0" smtClean="0"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cs typeface="Arial" panose="020B0604020202020204" pitchFamily="34" charset="0"/>
              </a:rPr>
              <a:t>dịch</a:t>
            </a:r>
            <a:r>
              <a:rPr lang="en-US" sz="1600" dirty="0" smtClean="0"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cs typeface="Arial" panose="020B0604020202020204" pitchFamily="34" charset="0"/>
              </a:rPr>
              <a:t>cho</a:t>
            </a:r>
            <a:r>
              <a:rPr lang="en-US" sz="1600" dirty="0" smtClean="0"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cs typeface="Arial" panose="020B0604020202020204" pitchFamily="34" charset="0"/>
              </a:rPr>
              <a:t>ngôn</a:t>
            </a:r>
            <a:r>
              <a:rPr lang="en-US" sz="1600" dirty="0" smtClean="0"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cs typeface="Arial" panose="020B0604020202020204" pitchFamily="34" charset="0"/>
              </a:rPr>
              <a:t>ngữ</a:t>
            </a:r>
            <a:r>
              <a:rPr lang="en-US" sz="1600" dirty="0" smtClean="0">
                <a:cs typeface="Arial" panose="020B0604020202020204" pitchFamily="34" charset="0"/>
              </a:rPr>
              <a:t> C/C++ </a:t>
            </a:r>
            <a:r>
              <a:rPr lang="en-US" sz="1600" dirty="0" err="1" smtClean="0">
                <a:cs typeface="Arial" panose="020B0604020202020204" pitchFamily="34" charset="0"/>
              </a:rPr>
              <a:t>trên</a:t>
            </a:r>
            <a:r>
              <a:rPr lang="en-US" sz="1600" dirty="0" smtClean="0">
                <a:cs typeface="Arial" panose="020B0604020202020204" pitchFamily="34" charset="0"/>
              </a:rPr>
              <a:t> Ubuntu </a:t>
            </a:r>
            <a:r>
              <a:rPr lang="en-US" sz="1600" dirty="0" err="1" smtClean="0">
                <a:cs typeface="Arial" panose="020B0604020202020204" pitchFamily="34" charset="0"/>
              </a:rPr>
              <a:t>gõ</a:t>
            </a:r>
            <a:r>
              <a:rPr lang="en-US" sz="1600" dirty="0" smtClean="0"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cs typeface="Arial" panose="020B0604020202020204" pitchFamily="34" charset="0"/>
              </a:rPr>
              <a:t>lệnh</a:t>
            </a:r>
            <a:r>
              <a:rPr lang="en-US" sz="1600" dirty="0" smtClean="0"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1600" dirty="0" smtClean="0">
                <a:cs typeface="Arial" panose="020B0604020202020204" pitchFamily="34" charset="0"/>
              </a:rPr>
              <a:t>       </a:t>
            </a:r>
            <a:r>
              <a:rPr lang="en-US" sz="1600" b="1" dirty="0" smtClean="0">
                <a:cs typeface="Arial" panose="020B0604020202020204" pitchFamily="34" charset="0"/>
              </a:rPr>
              <a:t>apt-get install </a:t>
            </a:r>
            <a:r>
              <a:rPr lang="en-US" sz="1600" b="1" dirty="0" err="1" smtClean="0">
                <a:cs typeface="Arial" panose="020B0604020202020204" pitchFamily="34" charset="0"/>
              </a:rPr>
              <a:t>gcc</a:t>
            </a:r>
            <a:r>
              <a:rPr lang="en-US" sz="1600" b="1" dirty="0" smtClean="0">
                <a:cs typeface="Arial" panose="020B0604020202020204" pitchFamily="34" charset="0"/>
              </a:rPr>
              <a:t> g++</a:t>
            </a:r>
            <a:endParaRPr lang="en-US" sz="1600" b="1" dirty="0"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1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Makefile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Overview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400"/>
            <a:ext cx="8229600" cy="36754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 err="1" smtClean="0">
                <a:latin typeface="+mj-lt"/>
              </a:rPr>
              <a:t>Cấu</a:t>
            </a:r>
            <a:r>
              <a:rPr lang="en-US" altLang="en-US" sz="1600" dirty="0" smtClean="0">
                <a:latin typeface="+mj-lt"/>
              </a:rPr>
              <a:t> </a:t>
            </a:r>
            <a:r>
              <a:rPr lang="en-US" altLang="en-US" sz="1600" dirty="0" err="1" smtClean="0">
                <a:latin typeface="+mj-lt"/>
              </a:rPr>
              <a:t>trúc</a:t>
            </a:r>
            <a:r>
              <a:rPr lang="en-US" altLang="en-US" sz="1600" dirty="0" smtClean="0">
                <a:latin typeface="+mj-lt"/>
              </a:rPr>
              <a:t> project</a:t>
            </a:r>
            <a:endParaRPr lang="en-US" alt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+mj-lt"/>
              </a:rPr>
              <a:t>Một</a:t>
            </a:r>
            <a:r>
              <a:rPr lang="en-US" sz="1600" dirty="0" smtClean="0">
                <a:latin typeface="+mj-lt"/>
              </a:rPr>
              <a:t> project </a:t>
            </a:r>
            <a:r>
              <a:rPr lang="en-US" sz="1600" dirty="0" err="1" smtClean="0">
                <a:latin typeface="+mj-lt"/>
              </a:rPr>
              <a:t>có</a:t>
            </a:r>
            <a:r>
              <a:rPr lang="en-US" sz="1600" dirty="0" smtClean="0">
                <a:latin typeface="+mj-lt"/>
              </a:rPr>
              <a:t>  </a:t>
            </a:r>
            <a:r>
              <a:rPr lang="en-US" sz="1600" dirty="0" err="1" smtClean="0">
                <a:latin typeface="+mj-lt"/>
              </a:rPr>
              <a:t>nhiều</a:t>
            </a:r>
            <a:r>
              <a:rPr lang="en-US" sz="1600" dirty="0" smtClean="0">
                <a:latin typeface="+mj-lt"/>
              </a:rPr>
              <a:t> file source code </a:t>
            </a:r>
            <a:r>
              <a:rPr lang="en-US" sz="1600" dirty="0" err="1" smtClean="0">
                <a:latin typeface="+mj-lt"/>
              </a:rPr>
              <a:t>có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thể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biểu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diễn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dưới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dạng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sơ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đồ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phụ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thuộc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hình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cây</a:t>
            </a:r>
            <a:r>
              <a:rPr lang="en-US" sz="1600" dirty="0" smtClean="0">
                <a:latin typeface="+mj-lt"/>
              </a:rPr>
              <a:t>. </a:t>
            </a:r>
            <a:r>
              <a:rPr lang="en-US" sz="1600" dirty="0" err="1" smtClean="0">
                <a:latin typeface="+mj-lt"/>
              </a:rPr>
              <a:t>Ví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dụ</a:t>
            </a:r>
            <a:r>
              <a:rPr lang="en-US" sz="1600" dirty="0" smtClean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sz="1600" dirty="0" err="1" smtClean="0">
                <a:latin typeface="+mj-lt"/>
              </a:rPr>
              <a:t>Chương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trình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có</a:t>
            </a:r>
            <a:r>
              <a:rPr lang="en-US" sz="1600" dirty="0" smtClean="0">
                <a:latin typeface="+mj-lt"/>
              </a:rPr>
              <a:t> 3 file: 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- </a:t>
            </a:r>
            <a:r>
              <a:rPr lang="en-US" sz="1600" b="1" dirty="0" err="1" smtClean="0">
                <a:latin typeface="+mj-lt"/>
              </a:rPr>
              <a:t>main.c</a:t>
            </a:r>
            <a:r>
              <a:rPr lang="en-US" sz="1600" b="1" dirty="0" smtClean="0">
                <a:latin typeface="+mj-lt"/>
              </a:rPr>
              <a:t>, </a:t>
            </a:r>
            <a:r>
              <a:rPr lang="en-US" sz="1600" b="1" dirty="0" err="1" smtClean="0">
                <a:latin typeface="+mj-lt"/>
              </a:rPr>
              <a:t>sum.c</a:t>
            </a:r>
            <a:r>
              <a:rPr lang="en-US" sz="1600" b="1" dirty="0" smtClean="0">
                <a:latin typeface="+mj-lt"/>
              </a:rPr>
              <a:t>, </a:t>
            </a:r>
            <a:r>
              <a:rPr lang="en-US" sz="1600" b="1" dirty="0" err="1" smtClean="0">
                <a:latin typeface="+mj-lt"/>
              </a:rPr>
              <a:t>sum.h</a:t>
            </a:r>
            <a:endParaRPr lang="en-US" sz="1600" b="1" dirty="0" smtClean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- File </a:t>
            </a:r>
            <a:r>
              <a:rPr lang="en-US" sz="1600" b="1" dirty="0" err="1" smtClean="0">
                <a:latin typeface="+mj-lt"/>
              </a:rPr>
              <a:t>sum.h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được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dùng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bởi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cả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b="1" dirty="0" err="1" smtClean="0">
                <a:latin typeface="+mj-lt"/>
              </a:rPr>
              <a:t>sum.c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và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b="1" dirty="0" err="1" smtClean="0">
                <a:latin typeface="+mj-lt"/>
              </a:rPr>
              <a:t>main.c</a:t>
            </a:r>
            <a:endParaRPr lang="en-US" sz="1600" b="1" dirty="0" smtClean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- File </a:t>
            </a:r>
            <a:r>
              <a:rPr lang="en-US" sz="1600" dirty="0" err="1" smtClean="0">
                <a:latin typeface="+mj-lt"/>
              </a:rPr>
              <a:t>thực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thi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cuối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cùng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là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b="1" dirty="0" smtClean="0">
                <a:latin typeface="+mj-lt"/>
              </a:rPr>
              <a:t>sum</a:t>
            </a:r>
          </a:p>
          <a:p>
            <a:pPr marL="0" indent="0">
              <a:buNone/>
            </a:pPr>
            <a:r>
              <a:rPr lang="en-US" sz="1600" dirty="0" err="1" smtClean="0">
                <a:latin typeface="+mj-lt"/>
              </a:rPr>
              <a:t>Có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thể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biểu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diễn</a:t>
            </a:r>
            <a:r>
              <a:rPr lang="en-US" sz="1600" dirty="0" smtClean="0">
                <a:latin typeface="+mj-lt"/>
              </a:rPr>
              <a:t> project </a:t>
            </a:r>
            <a:r>
              <a:rPr lang="en-US" sz="1600" dirty="0" err="1" smtClean="0">
                <a:latin typeface="+mj-lt"/>
              </a:rPr>
              <a:t>như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sau</a:t>
            </a:r>
            <a:r>
              <a:rPr lang="en-US" sz="1600" dirty="0" smtClean="0">
                <a:latin typeface="+mj-lt"/>
              </a:rPr>
              <a:t>:</a:t>
            </a:r>
            <a:endParaRPr lang="en-US" sz="16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409" y="2779112"/>
            <a:ext cx="3810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Makefile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Overview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457200" y="788894"/>
            <a:ext cx="8229600" cy="37113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1600" dirty="0" smtClean="0">
                <a:latin typeface="+mj-lt"/>
                <a:cs typeface="Arial" charset="0"/>
              </a:rPr>
              <a:t>Source code</a:t>
            </a:r>
          </a:p>
          <a:p>
            <a:pPr marL="0" indent="0">
              <a:buNone/>
              <a:defRPr/>
            </a:pPr>
            <a:endParaRPr lang="en-US" sz="1600" dirty="0" smtClean="0">
              <a:latin typeface="+mj-lt"/>
              <a:cs typeface="Arial" charset="0"/>
            </a:endParaRPr>
          </a:p>
          <a:p>
            <a:pPr marL="0" indent="0">
              <a:buNone/>
              <a:defRPr/>
            </a:pPr>
            <a:endParaRPr lang="en-US" sz="1600" dirty="0">
              <a:latin typeface="+mj-lt"/>
              <a:cs typeface="Arial" charset="0"/>
            </a:endParaRPr>
          </a:p>
          <a:p>
            <a:pPr marL="0" indent="0">
              <a:buNone/>
              <a:defRPr/>
            </a:pPr>
            <a:endParaRPr lang="en-US" sz="1600" dirty="0" smtClean="0">
              <a:latin typeface="+mj-lt"/>
              <a:cs typeface="Arial" charset="0"/>
            </a:endParaRPr>
          </a:p>
          <a:p>
            <a:pPr marL="0" indent="0">
              <a:buNone/>
              <a:defRPr/>
            </a:pPr>
            <a:endParaRPr lang="en-US" sz="1600" dirty="0">
              <a:latin typeface="+mj-lt"/>
              <a:cs typeface="Arial" charset="0"/>
            </a:endParaRPr>
          </a:p>
          <a:p>
            <a:pPr marL="0" indent="0">
              <a:buNone/>
              <a:defRPr/>
            </a:pPr>
            <a:endParaRPr lang="en-US" sz="1600" dirty="0" smtClean="0">
              <a:latin typeface="+mj-lt"/>
              <a:cs typeface="Arial" charset="0"/>
            </a:endParaRPr>
          </a:p>
          <a:p>
            <a:pPr marL="0" indent="0">
              <a:buNone/>
              <a:defRPr/>
            </a:pPr>
            <a:endParaRPr lang="en-US" sz="1600" dirty="0">
              <a:latin typeface="+mj-lt"/>
              <a:cs typeface="Arial" charset="0"/>
            </a:endParaRPr>
          </a:p>
          <a:p>
            <a:pPr marL="0" indent="0">
              <a:buNone/>
              <a:defRPr/>
            </a:pPr>
            <a:endParaRPr lang="en-US" sz="1600" dirty="0" smtClean="0">
              <a:latin typeface="+mj-lt"/>
              <a:cs typeface="Arial" charset="0"/>
            </a:endParaRPr>
          </a:p>
          <a:p>
            <a:pPr marL="0" indent="0">
              <a:buNone/>
              <a:defRPr/>
            </a:pPr>
            <a:endParaRPr lang="en-US" sz="1600" dirty="0">
              <a:latin typeface="+mj-lt"/>
              <a:cs typeface="Arial" charset="0"/>
            </a:endParaRPr>
          </a:p>
          <a:p>
            <a:pPr marL="0" indent="0">
              <a:buNone/>
              <a:defRPr/>
            </a:pPr>
            <a:endParaRPr lang="en-US" sz="1600" dirty="0">
              <a:latin typeface="+mj-lt"/>
              <a:cs typeface="Arial" charset="0"/>
            </a:endParaRPr>
          </a:p>
          <a:p>
            <a:pPr marL="0" indent="0">
              <a:buNone/>
              <a:defRPr/>
            </a:pPr>
            <a:r>
              <a:rPr lang="en-US" sz="1600" dirty="0" err="1" smtClean="0">
                <a:latin typeface="+mj-lt"/>
                <a:cs typeface="Arial" charset="0"/>
              </a:rPr>
              <a:t>Mục</a:t>
            </a:r>
            <a:r>
              <a:rPr lang="en-US" sz="1600" dirty="0" smtClean="0">
                <a:latin typeface="+mj-lt"/>
                <a:cs typeface="Arial" charset="0"/>
              </a:rPr>
              <a:t> </a:t>
            </a:r>
            <a:r>
              <a:rPr lang="en-US" sz="1600" dirty="0" err="1" smtClean="0">
                <a:latin typeface="+mj-lt"/>
                <a:cs typeface="Arial" charset="0"/>
              </a:rPr>
              <a:t>đích</a:t>
            </a:r>
            <a:r>
              <a:rPr lang="en-US" sz="1600" dirty="0" smtClean="0">
                <a:latin typeface="+mj-lt"/>
                <a:cs typeface="Arial" charset="0"/>
              </a:rPr>
              <a:t> </a:t>
            </a:r>
            <a:r>
              <a:rPr lang="en-US" sz="1600" dirty="0" err="1" smtClean="0">
                <a:latin typeface="+mj-lt"/>
                <a:cs typeface="Arial" charset="0"/>
              </a:rPr>
              <a:t>là</a:t>
            </a:r>
            <a:r>
              <a:rPr lang="en-US" sz="1600" dirty="0" smtClean="0">
                <a:latin typeface="+mj-lt"/>
                <a:cs typeface="Arial" charset="0"/>
              </a:rPr>
              <a:t> </a:t>
            </a:r>
            <a:r>
              <a:rPr lang="en-US" sz="1600" dirty="0" err="1" smtClean="0">
                <a:latin typeface="+mj-lt"/>
                <a:cs typeface="Arial" charset="0"/>
              </a:rPr>
              <a:t>biên</a:t>
            </a:r>
            <a:r>
              <a:rPr lang="en-US" sz="1600" dirty="0" smtClean="0">
                <a:latin typeface="+mj-lt"/>
                <a:cs typeface="Arial" charset="0"/>
              </a:rPr>
              <a:t> </a:t>
            </a:r>
            <a:r>
              <a:rPr lang="en-US" sz="1600" dirty="0" err="1" smtClean="0">
                <a:latin typeface="+mj-lt"/>
                <a:cs typeface="Arial" charset="0"/>
              </a:rPr>
              <a:t>dịch</a:t>
            </a:r>
            <a:r>
              <a:rPr lang="en-US" sz="1600" dirty="0" smtClean="0">
                <a:latin typeface="+mj-lt"/>
                <a:cs typeface="Arial" charset="0"/>
              </a:rPr>
              <a:t> </a:t>
            </a:r>
            <a:r>
              <a:rPr lang="en-US" sz="1600" dirty="0" err="1" smtClean="0">
                <a:latin typeface="+mj-lt"/>
                <a:cs typeface="Arial" charset="0"/>
              </a:rPr>
              <a:t>chương</a:t>
            </a:r>
            <a:r>
              <a:rPr lang="en-US" sz="1600" dirty="0" smtClean="0">
                <a:latin typeface="+mj-lt"/>
                <a:cs typeface="Arial" charset="0"/>
              </a:rPr>
              <a:t> </a:t>
            </a:r>
            <a:r>
              <a:rPr lang="en-US" sz="1600" dirty="0" err="1" smtClean="0">
                <a:latin typeface="+mj-lt"/>
                <a:cs typeface="Arial" charset="0"/>
              </a:rPr>
              <a:t>trình</a:t>
            </a:r>
            <a:r>
              <a:rPr lang="en-US" sz="1600" dirty="0" smtClean="0">
                <a:latin typeface="+mj-lt"/>
                <a:cs typeface="Arial" charset="0"/>
              </a:rPr>
              <a:t> </a:t>
            </a:r>
            <a:r>
              <a:rPr lang="en-US" sz="1600" dirty="0" err="1" smtClean="0">
                <a:latin typeface="+mj-lt"/>
                <a:cs typeface="Arial" charset="0"/>
              </a:rPr>
              <a:t>này</a:t>
            </a:r>
            <a:r>
              <a:rPr lang="en-US" sz="1600" dirty="0" smtClean="0">
                <a:latin typeface="+mj-lt"/>
                <a:cs typeface="Arial" charset="0"/>
              </a:rPr>
              <a:t> </a:t>
            </a:r>
            <a:r>
              <a:rPr lang="en-US" sz="1600" dirty="0" err="1" smtClean="0">
                <a:latin typeface="+mj-lt"/>
                <a:cs typeface="Arial" charset="0"/>
              </a:rPr>
              <a:t>để</a:t>
            </a:r>
            <a:r>
              <a:rPr lang="en-US" sz="1600" dirty="0" smtClean="0">
                <a:latin typeface="+mj-lt"/>
                <a:cs typeface="Arial" charset="0"/>
              </a:rPr>
              <a:t> </a:t>
            </a:r>
            <a:r>
              <a:rPr lang="en-US" sz="1600" dirty="0" err="1" smtClean="0">
                <a:latin typeface="+mj-lt"/>
                <a:cs typeface="Arial" charset="0"/>
              </a:rPr>
              <a:t>tạo</a:t>
            </a:r>
            <a:r>
              <a:rPr lang="en-US" sz="1600" dirty="0" smtClean="0">
                <a:latin typeface="+mj-lt"/>
                <a:cs typeface="Arial" charset="0"/>
              </a:rPr>
              <a:t> </a:t>
            </a:r>
            <a:r>
              <a:rPr lang="en-US" sz="1600" dirty="0" err="1" smtClean="0">
                <a:latin typeface="+mj-lt"/>
                <a:cs typeface="Arial" charset="0"/>
              </a:rPr>
              <a:t>ra</a:t>
            </a:r>
            <a:r>
              <a:rPr lang="en-US" sz="1600" dirty="0" smtClean="0">
                <a:latin typeface="+mj-lt"/>
                <a:cs typeface="Arial" charset="0"/>
              </a:rPr>
              <a:t> file </a:t>
            </a:r>
            <a:r>
              <a:rPr lang="en-US" sz="1600" dirty="0" err="1" smtClean="0">
                <a:latin typeface="+mj-lt"/>
                <a:cs typeface="Arial" charset="0"/>
              </a:rPr>
              <a:t>chạy</a:t>
            </a:r>
            <a:r>
              <a:rPr lang="en-US" sz="1600" dirty="0" smtClean="0">
                <a:latin typeface="+mj-lt"/>
                <a:cs typeface="Arial" charset="0"/>
              </a:rPr>
              <a:t> </a:t>
            </a:r>
            <a:r>
              <a:rPr lang="en-US" sz="1600" dirty="0" err="1" smtClean="0">
                <a:latin typeface="+mj-lt"/>
                <a:cs typeface="Arial" charset="0"/>
              </a:rPr>
              <a:t>cuối</a:t>
            </a:r>
            <a:r>
              <a:rPr lang="en-US" sz="1600" dirty="0" smtClean="0">
                <a:latin typeface="+mj-lt"/>
                <a:cs typeface="Arial" charset="0"/>
              </a:rPr>
              <a:t> </a:t>
            </a:r>
            <a:r>
              <a:rPr lang="en-US" sz="1600" dirty="0" err="1" smtClean="0">
                <a:latin typeface="+mj-lt"/>
                <a:cs typeface="Arial" charset="0"/>
              </a:rPr>
              <a:t>cùng</a:t>
            </a:r>
            <a:r>
              <a:rPr lang="en-US" sz="1600" dirty="0" smtClean="0">
                <a:latin typeface="+mj-lt"/>
                <a:cs typeface="Arial" charset="0"/>
              </a:rPr>
              <a:t> </a:t>
            </a:r>
            <a:r>
              <a:rPr lang="en-US" sz="1600" dirty="0" err="1" smtClean="0">
                <a:latin typeface="+mj-lt"/>
                <a:cs typeface="Arial" charset="0"/>
              </a:rPr>
              <a:t>có</a:t>
            </a:r>
            <a:r>
              <a:rPr lang="en-US" sz="1600" dirty="0" smtClean="0">
                <a:latin typeface="+mj-lt"/>
                <a:cs typeface="Arial" charset="0"/>
              </a:rPr>
              <a:t> </a:t>
            </a:r>
            <a:r>
              <a:rPr lang="en-US" sz="1600" dirty="0" err="1" smtClean="0">
                <a:latin typeface="+mj-lt"/>
                <a:cs typeface="Arial" charset="0"/>
              </a:rPr>
              <a:t>tên</a:t>
            </a:r>
            <a:r>
              <a:rPr lang="en-US" sz="1600" dirty="0" smtClean="0">
                <a:latin typeface="+mj-lt"/>
                <a:cs typeface="Arial" charset="0"/>
              </a:rPr>
              <a:t> </a:t>
            </a:r>
            <a:r>
              <a:rPr lang="en-US" sz="1600" dirty="0" err="1" smtClean="0">
                <a:latin typeface="+mj-lt"/>
                <a:cs typeface="Arial" charset="0"/>
              </a:rPr>
              <a:t>là</a:t>
            </a:r>
            <a:r>
              <a:rPr lang="en-US" sz="1600" dirty="0" smtClean="0">
                <a:latin typeface="+mj-lt"/>
                <a:cs typeface="Arial" charset="0"/>
              </a:rPr>
              <a:t> </a:t>
            </a:r>
            <a:r>
              <a:rPr lang="en-US" sz="1600" b="1" dirty="0" smtClean="0">
                <a:latin typeface="+mj-lt"/>
                <a:cs typeface="Arial" charset="0"/>
              </a:rPr>
              <a:t>sum</a:t>
            </a:r>
          </a:p>
          <a:p>
            <a:pPr marL="0" indent="0">
              <a:buNone/>
              <a:defRPr/>
            </a:pPr>
            <a:endParaRPr lang="vi-VN" sz="1600" dirty="0" smtClean="0">
              <a:latin typeface="+mj-lt"/>
              <a:cs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977427"/>
              </p:ext>
            </p:extLst>
          </p:nvPr>
        </p:nvGraphicFramePr>
        <p:xfrm>
          <a:off x="762662" y="1203138"/>
          <a:ext cx="7646232" cy="2332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744"/>
                <a:gridCol w="2548744"/>
                <a:gridCol w="2548744"/>
              </a:tblGrid>
              <a:tr h="32086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sum.h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sum.c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main.c</a:t>
                      </a:r>
                      <a:endParaRPr lang="en-US" sz="1400" dirty="0"/>
                    </a:p>
                  </a:txBody>
                  <a:tcPr/>
                </a:tc>
              </a:tr>
              <a:tr h="19915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</a:t>
                      </a:r>
                      <a:r>
                        <a:rPr lang="en-US" sz="1400" dirty="0" err="1" smtClean="0"/>
                        <a:t>ifndef</a:t>
                      </a:r>
                      <a:r>
                        <a:rPr lang="en-US" sz="1400" dirty="0" smtClean="0"/>
                        <a:t> _SUM_H_  </a:t>
                      </a:r>
                    </a:p>
                    <a:p>
                      <a:r>
                        <a:rPr lang="en-US" sz="1400" dirty="0" smtClean="0"/>
                        <a:t>    #define _SUM_H_  </a:t>
                      </a:r>
                    </a:p>
                    <a:p>
                      <a:r>
                        <a:rPr lang="en-US" sz="1400" dirty="0" smtClean="0"/>
                        <a:t>    #include &lt;</a:t>
                      </a:r>
                      <a:r>
                        <a:rPr lang="en-US" sz="1400" dirty="0" err="1" smtClean="0"/>
                        <a:t>stdio.h</a:t>
                      </a:r>
                      <a:r>
                        <a:rPr lang="en-US" sz="1400" dirty="0" smtClean="0"/>
                        <a:t>&gt;  </a:t>
                      </a:r>
                    </a:p>
                    <a:p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sum(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a,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b);  </a:t>
                      </a:r>
                    </a:p>
                    <a:p>
                      <a:r>
                        <a:rPr lang="en-US" sz="1400" dirty="0" smtClean="0"/>
                        <a:t>#</a:t>
                      </a:r>
                      <a:r>
                        <a:rPr lang="en-US" sz="1400" dirty="0" err="1" smtClean="0"/>
                        <a:t>endif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#include "</a:t>
                      </a:r>
                      <a:r>
                        <a:rPr lang="en-US" sz="1400" dirty="0" err="1" smtClean="0"/>
                        <a:t>sum.h</a:t>
                      </a:r>
                      <a:r>
                        <a:rPr lang="en-US" sz="1400" dirty="0" smtClean="0"/>
                        <a:t>" </a:t>
                      </a:r>
                    </a:p>
                    <a:p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sum(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a,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b)</a:t>
                      </a:r>
                    </a:p>
                    <a:p>
                      <a:r>
                        <a:rPr lang="en-US" sz="1400" dirty="0" smtClean="0"/>
                        <a:t>{ </a:t>
                      </a:r>
                    </a:p>
                    <a:p>
                      <a:r>
                        <a:rPr lang="en-US" sz="1400" baseline="0" dirty="0" smtClean="0"/>
                        <a:t>    </a:t>
                      </a:r>
                      <a:r>
                        <a:rPr lang="en-US" sz="1400" dirty="0" smtClean="0"/>
                        <a:t>return (</a:t>
                      </a:r>
                      <a:r>
                        <a:rPr lang="en-US" sz="1400" dirty="0" err="1" smtClean="0"/>
                        <a:t>a+b</a:t>
                      </a:r>
                      <a:r>
                        <a:rPr lang="en-US" sz="1400" dirty="0" smtClean="0"/>
                        <a:t>); </a:t>
                      </a:r>
                    </a:p>
                    <a:p>
                      <a:r>
                        <a:rPr lang="en-US" sz="1400" dirty="0" smtClean="0"/>
                        <a:t>}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#include &lt;</a:t>
                      </a:r>
                      <a:r>
                        <a:rPr lang="en-US" sz="1400" dirty="0" err="1" smtClean="0"/>
                        <a:t>stdio.h</a:t>
                      </a:r>
                      <a:r>
                        <a:rPr lang="en-US" sz="1400" dirty="0" smtClean="0"/>
                        <a:t>&gt; </a:t>
                      </a:r>
                    </a:p>
                    <a:p>
                      <a:r>
                        <a:rPr lang="en-US" sz="1400" dirty="0" smtClean="0"/>
                        <a:t>#include "</a:t>
                      </a:r>
                      <a:r>
                        <a:rPr lang="en-US" sz="1400" b="1" dirty="0" err="1" smtClean="0">
                          <a:effectLst/>
                        </a:rPr>
                        <a:t>sum.h</a:t>
                      </a:r>
                      <a:r>
                        <a:rPr lang="en-US" sz="1400" dirty="0" smtClean="0"/>
                        <a:t>" </a:t>
                      </a:r>
                    </a:p>
                    <a:p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main()</a:t>
                      </a:r>
                    </a:p>
                    <a:p>
                      <a:r>
                        <a:rPr lang="en-US" sz="1400" dirty="0" smtClean="0"/>
                        <a:t>{ </a:t>
                      </a:r>
                    </a:p>
                    <a:p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x; </a:t>
                      </a:r>
                    </a:p>
                    <a:p>
                      <a:r>
                        <a:rPr lang="en-US" sz="1400" dirty="0" smtClean="0"/>
                        <a:t>    x= sum(1, 2); </a:t>
                      </a:r>
                    </a:p>
                    <a:p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printf</a:t>
                      </a:r>
                      <a:r>
                        <a:rPr lang="en-US" sz="1400" dirty="0" smtClean="0"/>
                        <a:t>("x = %d \n", x); </a:t>
                      </a:r>
                    </a:p>
                    <a:p>
                      <a:r>
                        <a:rPr lang="en-US" sz="1400" dirty="0" smtClean="0"/>
                        <a:t>    return 1; </a:t>
                      </a:r>
                    </a:p>
                    <a:p>
                      <a:r>
                        <a:rPr lang="en-US" sz="1400" dirty="0" smtClean="0"/>
                        <a:t>} 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98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Makefile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Overview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457200" y="788894"/>
            <a:ext cx="8229600" cy="3805729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1600" dirty="0" err="1" smtClean="0">
                <a:latin typeface="+mj-lt"/>
                <a:cs typeface="Arial" panose="020B0604020202020204" pitchFamily="34" charset="0"/>
              </a:rPr>
              <a:t>Tạo</a:t>
            </a:r>
            <a:r>
              <a:rPr lang="en-US" altLang="en-US" sz="1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600" dirty="0" err="1" smtClean="0">
                <a:latin typeface="+mj-lt"/>
                <a:cs typeface="Arial" panose="020B0604020202020204" pitchFamily="34" charset="0"/>
              </a:rPr>
              <a:t>Makefile</a:t>
            </a:r>
            <a:r>
              <a:rPr lang="en-US" altLang="en-US" sz="1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600" dirty="0" err="1" smtClean="0">
                <a:latin typeface="+mj-lt"/>
                <a:cs typeface="Arial" panose="020B0604020202020204" pitchFamily="34" charset="0"/>
              </a:rPr>
              <a:t>cho</a:t>
            </a:r>
            <a:r>
              <a:rPr lang="en-US" altLang="en-US" sz="1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600" dirty="0" err="1" smtClean="0">
                <a:latin typeface="+mj-lt"/>
                <a:cs typeface="Arial" panose="020B0604020202020204" pitchFamily="34" charset="0"/>
              </a:rPr>
              <a:t>ví</a:t>
            </a:r>
            <a:r>
              <a:rPr lang="en-US" altLang="en-US" sz="1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600" dirty="0" err="1" smtClean="0">
                <a:latin typeface="+mj-lt"/>
                <a:cs typeface="Arial" panose="020B0604020202020204" pitchFamily="34" charset="0"/>
              </a:rPr>
              <a:t>dụ</a:t>
            </a:r>
            <a:r>
              <a:rPr lang="en-US" altLang="en-US" sz="1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600" dirty="0" err="1" smtClean="0">
                <a:latin typeface="+mj-lt"/>
                <a:cs typeface="Arial" panose="020B0604020202020204" pitchFamily="34" charset="0"/>
              </a:rPr>
              <a:t>trên</a:t>
            </a:r>
            <a:r>
              <a:rPr lang="en-US" altLang="en-US" sz="1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600" dirty="0" err="1" smtClean="0">
                <a:latin typeface="+mj-lt"/>
                <a:cs typeface="Arial" panose="020B0604020202020204" pitchFamily="34" charset="0"/>
              </a:rPr>
              <a:t>và</a:t>
            </a:r>
            <a:r>
              <a:rPr lang="en-US" altLang="en-US" sz="1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600" dirty="0" err="1" smtClean="0">
                <a:latin typeface="+mj-lt"/>
                <a:cs typeface="Arial" panose="020B0604020202020204" pitchFamily="34" charset="0"/>
              </a:rPr>
              <a:t>giải</a:t>
            </a:r>
            <a:r>
              <a:rPr lang="en-US" altLang="en-US" sz="1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600" dirty="0" err="1" smtClean="0">
                <a:latin typeface="+mj-lt"/>
                <a:cs typeface="Arial" panose="020B0604020202020204" pitchFamily="34" charset="0"/>
              </a:rPr>
              <a:t>thích</a:t>
            </a:r>
            <a:r>
              <a:rPr lang="en-US" altLang="en-US" sz="1600" dirty="0" smtClean="0">
                <a:latin typeface="+mj-lt"/>
                <a:cs typeface="Arial" panose="020B0604020202020204" pitchFamily="34" charset="0"/>
              </a:rPr>
              <a:t>: </a:t>
            </a:r>
          </a:p>
          <a:p>
            <a:pPr marL="0" indent="0" algn="just">
              <a:buNone/>
            </a:pP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Tạo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một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file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có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tên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Makefile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nằm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cùng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với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thư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mục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chứa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source code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và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cấp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quyền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thực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thi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cho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Makefile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(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chmod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+x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Makefile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).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Nội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dung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như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sau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altLang="en-US" sz="1400" dirty="0">
                <a:latin typeface="+mj-lt"/>
                <a:cs typeface="Arial" panose="020B0604020202020204" pitchFamily="34" charset="0"/>
              </a:rPr>
              <a:t>sum: </a:t>
            </a:r>
            <a:r>
              <a:rPr lang="en-US" altLang="en-US" sz="1400" dirty="0" err="1">
                <a:latin typeface="+mj-lt"/>
                <a:cs typeface="Arial" panose="020B0604020202020204" pitchFamily="34" charset="0"/>
              </a:rPr>
              <a:t>main.o</a:t>
            </a:r>
            <a:r>
              <a:rPr lang="en-US" altLang="en-US" sz="1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+mj-lt"/>
                <a:cs typeface="Arial" panose="020B0604020202020204" pitchFamily="34" charset="0"/>
              </a:rPr>
              <a:t>sum.o</a:t>
            </a:r>
            <a:r>
              <a:rPr lang="en-US" altLang="en-US" sz="1400" dirty="0">
                <a:latin typeface="+mj-lt"/>
                <a:cs typeface="Arial" panose="020B0604020202020204" pitchFamily="34" charset="0"/>
              </a:rPr>
              <a:t>  </a:t>
            </a:r>
          </a:p>
          <a:p>
            <a:pPr marL="0" indent="0" algn="just">
              <a:buNone/>
            </a:pP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	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gcc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>
                <a:latin typeface="+mj-lt"/>
                <a:cs typeface="Arial" panose="020B0604020202020204" pitchFamily="34" charset="0"/>
              </a:rPr>
              <a:t>-o sum </a:t>
            </a:r>
            <a:r>
              <a:rPr lang="en-US" altLang="en-US" sz="1400" dirty="0" err="1">
                <a:latin typeface="+mj-lt"/>
                <a:cs typeface="Arial" panose="020B0604020202020204" pitchFamily="34" charset="0"/>
              </a:rPr>
              <a:t>main.o</a:t>
            </a:r>
            <a:r>
              <a:rPr lang="en-US" altLang="en-US" sz="1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+mj-lt"/>
                <a:cs typeface="Arial" panose="020B0604020202020204" pitchFamily="34" charset="0"/>
              </a:rPr>
              <a:t>sum.o</a:t>
            </a:r>
            <a:r>
              <a:rPr lang="en-US" altLang="en-US" sz="1400" dirty="0">
                <a:latin typeface="+mj-lt"/>
                <a:cs typeface="Arial" panose="020B0604020202020204" pitchFamily="34" charset="0"/>
              </a:rPr>
              <a:t>  </a:t>
            </a:r>
          </a:p>
          <a:p>
            <a:pPr marL="0" indent="0" algn="just">
              <a:buNone/>
            </a:pPr>
            <a:r>
              <a:rPr lang="en-US" altLang="en-US" sz="1400" dirty="0" err="1">
                <a:latin typeface="+mj-lt"/>
                <a:cs typeface="Arial" panose="020B0604020202020204" pitchFamily="34" charset="0"/>
              </a:rPr>
              <a:t>main.o</a:t>
            </a:r>
            <a:r>
              <a:rPr lang="en-US" altLang="en-US" sz="1400" dirty="0">
                <a:latin typeface="+mj-lt"/>
                <a:cs typeface="Arial" panose="020B0604020202020204" pitchFamily="34" charset="0"/>
              </a:rPr>
              <a:t>: </a:t>
            </a:r>
            <a:r>
              <a:rPr lang="en-US" altLang="en-US" sz="1400" dirty="0" err="1">
                <a:latin typeface="+mj-lt"/>
                <a:cs typeface="Arial" panose="020B0604020202020204" pitchFamily="34" charset="0"/>
              </a:rPr>
              <a:t>main.c</a:t>
            </a:r>
            <a:r>
              <a:rPr lang="en-US" altLang="en-US" sz="1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+mj-lt"/>
                <a:cs typeface="Arial" panose="020B0604020202020204" pitchFamily="34" charset="0"/>
              </a:rPr>
              <a:t>sum.h</a:t>
            </a:r>
            <a:r>
              <a:rPr lang="en-US" altLang="en-US" sz="1400" dirty="0">
                <a:latin typeface="+mj-lt"/>
                <a:cs typeface="Arial" panose="020B0604020202020204" pitchFamily="34" charset="0"/>
              </a:rPr>
              <a:t>  </a:t>
            </a:r>
          </a:p>
          <a:p>
            <a:pPr marL="0" indent="0" algn="just">
              <a:buNone/>
            </a:pP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	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gcc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>
                <a:latin typeface="+mj-lt"/>
                <a:cs typeface="Arial" panose="020B0604020202020204" pitchFamily="34" charset="0"/>
              </a:rPr>
              <a:t>-c </a:t>
            </a:r>
            <a:r>
              <a:rPr lang="en-US" altLang="en-US" sz="1400" dirty="0" err="1">
                <a:latin typeface="+mj-lt"/>
                <a:cs typeface="Arial" panose="020B0604020202020204" pitchFamily="34" charset="0"/>
              </a:rPr>
              <a:t>main.c</a:t>
            </a:r>
            <a:r>
              <a:rPr lang="en-US" altLang="en-US" sz="1400" dirty="0">
                <a:latin typeface="+mj-lt"/>
                <a:cs typeface="Arial" panose="020B0604020202020204" pitchFamily="34" charset="0"/>
              </a:rPr>
              <a:t>  </a:t>
            </a:r>
          </a:p>
          <a:p>
            <a:pPr marL="0" indent="0" algn="just">
              <a:buNone/>
            </a:pPr>
            <a:r>
              <a:rPr lang="en-US" altLang="en-US" sz="1400" dirty="0" err="1">
                <a:latin typeface="+mj-lt"/>
                <a:cs typeface="Arial" panose="020B0604020202020204" pitchFamily="34" charset="0"/>
              </a:rPr>
              <a:t>sum.o</a:t>
            </a:r>
            <a:r>
              <a:rPr lang="en-US" altLang="en-US" sz="1400" dirty="0">
                <a:latin typeface="+mj-lt"/>
                <a:cs typeface="Arial" panose="020B0604020202020204" pitchFamily="34" charset="0"/>
              </a:rPr>
              <a:t>: </a:t>
            </a:r>
            <a:r>
              <a:rPr lang="en-US" altLang="en-US" sz="1400" dirty="0" err="1">
                <a:latin typeface="+mj-lt"/>
                <a:cs typeface="Arial" panose="020B0604020202020204" pitchFamily="34" charset="0"/>
              </a:rPr>
              <a:t>sum.c</a:t>
            </a:r>
            <a:r>
              <a:rPr lang="en-US" altLang="en-US" sz="1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+mj-lt"/>
                <a:cs typeface="Arial" panose="020B0604020202020204" pitchFamily="34" charset="0"/>
              </a:rPr>
              <a:t>sum.h</a:t>
            </a:r>
            <a:r>
              <a:rPr lang="en-US" altLang="en-US" sz="1400" dirty="0">
                <a:latin typeface="+mj-lt"/>
                <a:cs typeface="Arial" panose="020B0604020202020204" pitchFamily="34" charset="0"/>
              </a:rPr>
              <a:t>  </a:t>
            </a:r>
          </a:p>
          <a:p>
            <a:pPr marL="0" indent="0" algn="just">
              <a:buNone/>
            </a:pP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	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gcc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>
                <a:latin typeface="+mj-lt"/>
                <a:cs typeface="Arial" panose="020B0604020202020204" pitchFamily="34" charset="0"/>
              </a:rPr>
              <a:t>-c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sum.c</a:t>
            </a:r>
            <a:endParaRPr lang="en-US" altLang="en-US" sz="1400" dirty="0" smtClean="0">
              <a:latin typeface="+mj-lt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Khi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thực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hiện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lệnh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b="1" dirty="0" smtClean="0">
                <a:latin typeface="+mj-lt"/>
                <a:cs typeface="Arial" panose="020B0604020202020204" pitchFamily="34" charset="0"/>
              </a:rPr>
              <a:t>make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chương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trình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make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tự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động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đọc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trong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Makefile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và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sẽ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chạy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như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sau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Tìm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đến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Rule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đầu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tiên</a:t>
            </a:r>
            <a:r>
              <a:rPr lang="en-US" altLang="en-US" sz="1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(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là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sum),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nó</a:t>
            </a:r>
            <a:r>
              <a:rPr lang="en-US" altLang="en-US" sz="1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kiểm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tra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các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file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phụ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thuộc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từ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trái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qua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phải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(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main.o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  <a:sym typeface="Wingdings" panose="05000000000000000000" pitchFamily="2" charset="2"/>
              </a:rPr>
              <a:t>sum.o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)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xem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đã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có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chưa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File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main.o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chưa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được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tạo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, make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sẽ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đi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tìm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Rule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tạo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ra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main.o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(Rule2). Sau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khi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đã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rạo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ra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được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main.o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, make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sẽ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quay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về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Rule1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tiếp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tục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kiểm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tra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đến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sum.o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,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nếu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chưa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có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nó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sẽ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tiếp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tục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tìm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Rule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tạo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ra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sum.o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(Rule3)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Sau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khi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tạo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ra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thành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công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main.o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và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sum.o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, make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sẽ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bắt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đầu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thực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thi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latin typeface="+mj-lt"/>
                <a:cs typeface="Arial" panose="020B0604020202020204" pitchFamily="34" charset="0"/>
              </a:rPr>
              <a:t>lệnh</a:t>
            </a:r>
            <a:r>
              <a:rPr lang="en-US" altLang="en-US" sz="1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400" b="1" dirty="0" err="1">
                <a:cs typeface="Arial" panose="020B0604020202020204" pitchFamily="34" charset="0"/>
              </a:rPr>
              <a:t>gcc</a:t>
            </a:r>
            <a:r>
              <a:rPr lang="en-US" altLang="en-US" sz="1400" b="1" dirty="0">
                <a:cs typeface="Arial" panose="020B0604020202020204" pitchFamily="34" charset="0"/>
              </a:rPr>
              <a:t> -o sum </a:t>
            </a:r>
            <a:r>
              <a:rPr lang="en-US" altLang="en-US" sz="1400" b="1" dirty="0" err="1">
                <a:cs typeface="Arial" panose="020B0604020202020204" pitchFamily="34" charset="0"/>
              </a:rPr>
              <a:t>main.o</a:t>
            </a:r>
            <a:r>
              <a:rPr lang="en-US" altLang="en-US" sz="1400" b="1" dirty="0">
                <a:cs typeface="Arial" panose="020B0604020202020204" pitchFamily="34" charset="0"/>
              </a:rPr>
              <a:t> </a:t>
            </a:r>
            <a:r>
              <a:rPr lang="en-US" altLang="en-US" sz="1400" b="1" dirty="0" err="1" smtClean="0">
                <a:cs typeface="Arial" panose="020B0604020202020204" pitchFamily="34" charset="0"/>
              </a:rPr>
              <a:t>sum.o</a:t>
            </a:r>
            <a:r>
              <a:rPr lang="en-US" altLang="en-US" sz="1400" b="1" dirty="0" smtClean="0"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cs typeface="Arial" panose="020B0604020202020204" pitchFamily="34" charset="0"/>
              </a:rPr>
              <a:t>để</a:t>
            </a:r>
            <a:r>
              <a:rPr lang="en-US" altLang="en-US" sz="1400" dirty="0" smtClean="0"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cs typeface="Arial" panose="020B0604020202020204" pitchFamily="34" charset="0"/>
              </a:rPr>
              <a:t>tạo</a:t>
            </a:r>
            <a:r>
              <a:rPr lang="en-US" altLang="en-US" sz="1400" dirty="0" smtClean="0"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cs typeface="Arial" panose="020B0604020202020204" pitchFamily="34" charset="0"/>
              </a:rPr>
              <a:t>ra</a:t>
            </a:r>
            <a:r>
              <a:rPr lang="en-US" altLang="en-US" sz="1400" dirty="0" smtClean="0">
                <a:cs typeface="Arial" panose="020B0604020202020204" pitchFamily="34" charset="0"/>
              </a:rPr>
              <a:t> file </a:t>
            </a:r>
            <a:r>
              <a:rPr lang="en-US" altLang="en-US" sz="1400" dirty="0" err="1" smtClean="0">
                <a:cs typeface="Arial" panose="020B0604020202020204" pitchFamily="34" charset="0"/>
              </a:rPr>
              <a:t>nhị</a:t>
            </a:r>
            <a:r>
              <a:rPr lang="en-US" altLang="en-US" sz="1400" dirty="0" smtClean="0"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cs typeface="Arial" panose="020B0604020202020204" pitchFamily="34" charset="0"/>
              </a:rPr>
              <a:t>phân</a:t>
            </a:r>
            <a:r>
              <a:rPr lang="en-US" altLang="en-US" sz="1400" dirty="0" smtClean="0"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cs typeface="Arial" panose="020B0604020202020204" pitchFamily="34" charset="0"/>
              </a:rPr>
              <a:t>cuối</a:t>
            </a:r>
            <a:r>
              <a:rPr lang="en-US" altLang="en-US" sz="1400" dirty="0" smtClean="0"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cs typeface="Arial" panose="020B0604020202020204" pitchFamily="34" charset="0"/>
              </a:rPr>
              <a:t>cùng</a:t>
            </a:r>
            <a:r>
              <a:rPr lang="en-US" altLang="en-US" sz="1400" dirty="0" smtClean="0"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cs typeface="Arial" panose="020B0604020202020204" pitchFamily="34" charset="0"/>
              </a:rPr>
              <a:t>có</a:t>
            </a:r>
            <a:r>
              <a:rPr lang="en-US" altLang="en-US" sz="1400" dirty="0" smtClean="0"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cs typeface="Arial" panose="020B0604020202020204" pitchFamily="34" charset="0"/>
              </a:rPr>
              <a:t>tên</a:t>
            </a:r>
            <a:r>
              <a:rPr lang="en-US" altLang="en-US" sz="1400" dirty="0" smtClean="0">
                <a:cs typeface="Arial" panose="020B0604020202020204" pitchFamily="34" charset="0"/>
              </a:rPr>
              <a:t> </a:t>
            </a:r>
            <a:r>
              <a:rPr lang="en-US" altLang="en-US" sz="1400" b="1" dirty="0" smtClean="0">
                <a:cs typeface="Arial" panose="020B0604020202020204" pitchFamily="34" charset="0"/>
              </a:rPr>
              <a:t>sum</a:t>
            </a:r>
            <a:r>
              <a:rPr lang="en-US" altLang="en-US" sz="1400" dirty="0" smtClean="0">
                <a:cs typeface="Arial" panose="020B0604020202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1400" dirty="0" err="1" smtClean="0">
                <a:cs typeface="Arial" panose="020B0604020202020204" pitchFamily="34" charset="0"/>
              </a:rPr>
              <a:t>Cấp</a:t>
            </a:r>
            <a:r>
              <a:rPr lang="en-US" altLang="en-US" sz="1400" dirty="0" smtClean="0"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cs typeface="Arial" panose="020B0604020202020204" pitchFamily="34" charset="0"/>
              </a:rPr>
              <a:t>quyền</a:t>
            </a:r>
            <a:r>
              <a:rPr lang="en-US" altLang="en-US" sz="1400" dirty="0" smtClean="0"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cs typeface="Arial" panose="020B0604020202020204" pitchFamily="34" charset="0"/>
              </a:rPr>
              <a:t>thực</a:t>
            </a:r>
            <a:r>
              <a:rPr lang="en-US" altLang="en-US" sz="1400" dirty="0" smtClean="0"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cs typeface="Arial" panose="020B0604020202020204" pitchFamily="34" charset="0"/>
              </a:rPr>
              <a:t>thi</a:t>
            </a:r>
            <a:r>
              <a:rPr lang="en-US" altLang="en-US" sz="1400" dirty="0" smtClean="0"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cs typeface="Arial" panose="020B0604020202020204" pitchFamily="34" charset="0"/>
              </a:rPr>
              <a:t>cho</a:t>
            </a:r>
            <a:r>
              <a:rPr lang="en-US" altLang="en-US" sz="1400" dirty="0" smtClean="0">
                <a:cs typeface="Arial" panose="020B0604020202020204" pitchFamily="34" charset="0"/>
              </a:rPr>
              <a:t> file: </a:t>
            </a:r>
            <a:r>
              <a:rPr lang="en-US" altLang="en-US" sz="1400" b="1" dirty="0" err="1" smtClean="0">
                <a:cs typeface="Arial" panose="020B0604020202020204" pitchFamily="34" charset="0"/>
              </a:rPr>
              <a:t>chmod</a:t>
            </a:r>
            <a:r>
              <a:rPr lang="en-US" altLang="en-US" sz="1400" b="1" dirty="0" smtClean="0">
                <a:cs typeface="Arial" panose="020B0604020202020204" pitchFamily="34" charset="0"/>
              </a:rPr>
              <a:t> +x sum</a:t>
            </a:r>
            <a:r>
              <a:rPr lang="en-US" altLang="en-US" sz="1400" dirty="0" smtClean="0"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cs typeface="Arial" panose="020B0604020202020204" pitchFamily="34" charset="0"/>
              </a:rPr>
              <a:t>và</a:t>
            </a:r>
            <a:r>
              <a:rPr lang="en-US" altLang="en-US" sz="1400" dirty="0" smtClean="0"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cs typeface="Arial" panose="020B0604020202020204" pitchFamily="34" charset="0"/>
              </a:rPr>
              <a:t>chạy</a:t>
            </a:r>
            <a:r>
              <a:rPr lang="en-US" altLang="en-US" sz="1400" dirty="0" smtClean="0">
                <a:cs typeface="Arial" panose="020B0604020202020204" pitchFamily="34" charset="0"/>
              </a:rPr>
              <a:t> </a:t>
            </a:r>
            <a:r>
              <a:rPr lang="en-US" altLang="en-US" sz="1400" b="1" dirty="0" smtClean="0">
                <a:cs typeface="Arial" panose="020B0604020202020204" pitchFamily="34" charset="0"/>
              </a:rPr>
              <a:t>./sum </a:t>
            </a:r>
            <a:r>
              <a:rPr lang="en-US" altLang="en-US" sz="1400" dirty="0" err="1" smtClean="0">
                <a:cs typeface="Arial" panose="020B0604020202020204" pitchFamily="34" charset="0"/>
              </a:rPr>
              <a:t>để</a:t>
            </a:r>
            <a:r>
              <a:rPr lang="en-US" altLang="en-US" sz="1400" dirty="0" smtClean="0"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cs typeface="Arial" panose="020B0604020202020204" pitchFamily="34" charset="0"/>
              </a:rPr>
              <a:t>kết</a:t>
            </a:r>
            <a:r>
              <a:rPr lang="en-US" altLang="en-US" sz="1400" dirty="0" smtClean="0">
                <a:cs typeface="Arial" panose="020B0604020202020204" pitchFamily="34" charset="0"/>
              </a:rPr>
              <a:t> </a:t>
            </a:r>
            <a:r>
              <a:rPr lang="en-US" altLang="en-US" sz="1400" dirty="0" err="1" smtClean="0">
                <a:cs typeface="Arial" panose="020B0604020202020204" pitchFamily="34" charset="0"/>
              </a:rPr>
              <a:t>quả</a:t>
            </a:r>
            <a:endParaRPr lang="en-US" altLang="en-US" sz="1400" dirty="0" smtClean="0"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altLang="en-US" sz="1400" b="1" dirty="0" smtClean="0">
              <a:latin typeface="+mj-lt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altLang="en-US" sz="1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3039035" y="1658473"/>
            <a:ext cx="62753" cy="34065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2236694" y="2097736"/>
            <a:ext cx="62753" cy="34065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2236693" y="2583621"/>
            <a:ext cx="62753" cy="34065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53110" y="1658473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Rule1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68069" y="2097736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Rule2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99446" y="2585726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Rule3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4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Makefile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Overview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68022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200" dirty="0" err="1" smtClean="0">
                <a:latin typeface="+mj-lt"/>
              </a:rPr>
              <a:t>Một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số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cờ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và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biến</a:t>
            </a:r>
            <a:r>
              <a:rPr lang="en-US" sz="1200" dirty="0" smtClean="0">
                <a:latin typeface="+mj-lt"/>
              </a:rPr>
              <a:t> hay </a:t>
            </a:r>
            <a:r>
              <a:rPr lang="en-US" sz="1200" dirty="0" err="1" smtClean="0">
                <a:latin typeface="+mj-lt"/>
              </a:rPr>
              <a:t>dùng</a:t>
            </a:r>
            <a:r>
              <a:rPr lang="en-US" sz="1200" dirty="0" smtClean="0">
                <a:latin typeface="+mj-lt"/>
              </a:rPr>
              <a:t>: </a:t>
            </a:r>
            <a:r>
              <a:rPr lang="en-US" sz="1200" dirty="0" err="1" smtClean="0">
                <a:latin typeface="+mj-lt"/>
              </a:rPr>
              <a:t>Xét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ví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dụ</a:t>
            </a:r>
            <a:endParaRPr lang="en-US" sz="1200" dirty="0" smtClean="0">
              <a:latin typeface="+mj-lt"/>
            </a:endParaRPr>
          </a:p>
          <a:p>
            <a:pPr marL="0" indent="0">
              <a:buNone/>
            </a:pPr>
            <a:endParaRPr lang="en-US" sz="1200" dirty="0" smtClean="0">
              <a:latin typeface="+mj-lt"/>
            </a:endParaRPr>
          </a:p>
          <a:p>
            <a:pPr marL="0" indent="0">
              <a:buNone/>
            </a:pPr>
            <a:r>
              <a:rPr lang="vi-VN" sz="1200" b="1" i="1" dirty="0">
                <a:latin typeface="+mj-lt"/>
              </a:rPr>
              <a:t>$export CFLAGS</a:t>
            </a:r>
            <a:r>
              <a:rPr lang="vi-VN" sz="1200" b="1" i="1" dirty="0" smtClean="0">
                <a:latin typeface="+mj-lt"/>
              </a:rPr>
              <a:t>=</a:t>
            </a:r>
            <a:r>
              <a:rPr lang="en-US" sz="1200" b="1" i="1" dirty="0" smtClean="0">
                <a:latin typeface="+mj-lt"/>
              </a:rPr>
              <a:t>“</a:t>
            </a:r>
            <a:r>
              <a:rPr lang="vi-VN" sz="1200" b="1" i="1" dirty="0" smtClean="0">
                <a:latin typeface="+mj-lt"/>
              </a:rPr>
              <a:t>-</a:t>
            </a:r>
            <a:r>
              <a:rPr lang="vi-VN" sz="1200" b="1" i="1" dirty="0">
                <a:latin typeface="+mj-lt"/>
              </a:rPr>
              <a:t>I./include -DDEBUG -Wall </a:t>
            </a:r>
            <a:r>
              <a:rPr lang="vi-VN" sz="1200" b="1" i="1" dirty="0" smtClean="0">
                <a:latin typeface="+mj-lt"/>
              </a:rPr>
              <a:t>–g</a:t>
            </a:r>
            <a:r>
              <a:rPr lang="en-US" sz="1200" b="1" i="1" dirty="0" smtClean="0">
                <a:latin typeface="+mj-lt"/>
              </a:rPr>
              <a:t>”</a:t>
            </a:r>
            <a:r>
              <a:rPr lang="vi-VN" sz="1200" b="1" i="1" dirty="0" smtClean="0">
                <a:latin typeface="+mj-lt"/>
              </a:rPr>
              <a:t>  </a:t>
            </a:r>
            <a:endParaRPr lang="vi-VN" sz="1200" b="1" i="1" dirty="0">
              <a:latin typeface="+mj-lt"/>
            </a:endParaRPr>
          </a:p>
          <a:p>
            <a:pPr marL="0" indent="0">
              <a:buNone/>
            </a:pPr>
            <a:r>
              <a:rPr lang="vi-VN" sz="1200" b="1" i="1" dirty="0">
                <a:latin typeface="+mj-lt"/>
              </a:rPr>
              <a:t>$export </a:t>
            </a:r>
            <a:r>
              <a:rPr lang="vi-VN" sz="1200" b="1" i="1" dirty="0" smtClean="0">
                <a:latin typeface="+mj-lt"/>
              </a:rPr>
              <a:t>LDFLAGS=</a:t>
            </a:r>
            <a:r>
              <a:rPr lang="en-US" sz="1200" b="1" i="1" dirty="0" smtClean="0">
                <a:latin typeface="+mj-lt"/>
              </a:rPr>
              <a:t>“</a:t>
            </a:r>
            <a:r>
              <a:rPr lang="vi-VN" sz="1200" b="1" i="1" dirty="0" smtClean="0">
                <a:latin typeface="+mj-lt"/>
              </a:rPr>
              <a:t>-</a:t>
            </a:r>
            <a:r>
              <a:rPr lang="vi-VN" sz="1200" b="1" i="1" dirty="0">
                <a:latin typeface="+mj-lt"/>
              </a:rPr>
              <a:t>L./lib </a:t>
            </a:r>
            <a:r>
              <a:rPr lang="vi-VN" sz="1200" b="1" i="1" dirty="0" smtClean="0">
                <a:latin typeface="+mj-lt"/>
              </a:rPr>
              <a:t>–l</a:t>
            </a:r>
            <a:r>
              <a:rPr lang="en-US" sz="1200" b="1" i="1" dirty="0" err="1" smtClean="0">
                <a:latin typeface="+mj-lt"/>
              </a:rPr>
              <a:t>pthread</a:t>
            </a:r>
            <a:r>
              <a:rPr lang="en-US" sz="1200" b="1" i="1" dirty="0" smtClean="0">
                <a:latin typeface="+mj-lt"/>
              </a:rPr>
              <a:t>”</a:t>
            </a:r>
            <a:endParaRPr lang="vi-VN" sz="1200" b="1" i="1" dirty="0">
              <a:latin typeface="+mj-lt"/>
            </a:endParaRPr>
          </a:p>
          <a:p>
            <a:pPr marL="0" indent="0">
              <a:buNone/>
            </a:pPr>
            <a:r>
              <a:rPr lang="vi-VN" sz="1200" b="1" i="1" dirty="0">
                <a:latin typeface="+mj-lt"/>
              </a:rPr>
              <a:t>$gcc -c </a:t>
            </a:r>
            <a:r>
              <a:rPr lang="vi-VN" sz="1200" b="1" i="1" dirty="0" smtClean="0">
                <a:latin typeface="+mj-lt"/>
              </a:rPr>
              <a:t>main.c </a:t>
            </a:r>
            <a:r>
              <a:rPr lang="vi-VN" sz="1200" b="1" i="1" dirty="0">
                <a:latin typeface="+mj-lt"/>
              </a:rPr>
              <a:t>${CFLAGS}       </a:t>
            </a:r>
            <a:r>
              <a:rPr lang="vi-VN" sz="1200" i="1" dirty="0">
                <a:latin typeface="+mj-lt"/>
              </a:rPr>
              <a:t>#tạo file object từ source  </a:t>
            </a:r>
          </a:p>
          <a:p>
            <a:pPr marL="0" indent="0">
              <a:buNone/>
            </a:pPr>
            <a:r>
              <a:rPr lang="vi-VN" sz="1200" b="1" i="1" dirty="0">
                <a:latin typeface="+mj-lt"/>
              </a:rPr>
              <a:t>$gcc -o </a:t>
            </a:r>
            <a:r>
              <a:rPr lang="vi-VN" sz="1200" b="1" i="1" dirty="0" smtClean="0">
                <a:latin typeface="+mj-lt"/>
              </a:rPr>
              <a:t>prog main.o  </a:t>
            </a:r>
            <a:r>
              <a:rPr lang="vi-VN" sz="1200" b="1" i="1" dirty="0">
                <a:latin typeface="+mj-lt"/>
              </a:rPr>
              <a:t>${LDFLAGS}  </a:t>
            </a:r>
            <a:r>
              <a:rPr lang="vi-VN" sz="1200" i="1" dirty="0">
                <a:latin typeface="+mj-lt"/>
              </a:rPr>
              <a:t>#tạo file chương trình nhị phân từ file </a:t>
            </a:r>
            <a:r>
              <a:rPr lang="vi-VN" sz="1200" i="1" dirty="0" smtClean="0">
                <a:latin typeface="+mj-lt"/>
              </a:rPr>
              <a:t>object</a:t>
            </a:r>
            <a:endParaRPr lang="en-US" sz="1200" i="1" dirty="0" smtClean="0">
              <a:latin typeface="+mj-lt"/>
            </a:endParaRPr>
          </a:p>
          <a:p>
            <a:pPr marL="0" indent="0">
              <a:buNone/>
            </a:pPr>
            <a:endParaRPr lang="en-US" sz="12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200" b="1" dirty="0">
                <a:latin typeface="+mj-lt"/>
              </a:rPr>
              <a:t>CFLAGS / </a:t>
            </a:r>
            <a:r>
              <a:rPr lang="en-US" sz="1200" b="1" dirty="0" smtClean="0">
                <a:latin typeface="+mj-lt"/>
              </a:rPr>
              <a:t>CXXFLAGS</a:t>
            </a:r>
            <a:r>
              <a:rPr lang="en-US" sz="1200" dirty="0" smtClean="0">
                <a:latin typeface="+mj-lt"/>
              </a:rPr>
              <a:t>: </a:t>
            </a:r>
            <a:r>
              <a:rPr lang="en-US" sz="1200" dirty="0" err="1" smtClean="0">
                <a:latin typeface="+mj-lt"/>
              </a:rPr>
              <a:t>biến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môi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trường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đưa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các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tùy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chọn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vào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trong</a:t>
            </a:r>
            <a:r>
              <a:rPr lang="en-US" sz="1200" dirty="0" smtClean="0">
                <a:latin typeface="+mj-lt"/>
              </a:rPr>
              <a:t> Compiler </a:t>
            </a:r>
            <a:r>
              <a:rPr lang="en-US" sz="1200" dirty="0" err="1" smtClean="0">
                <a:latin typeface="+mj-lt"/>
              </a:rPr>
              <a:t>để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thực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hiện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biên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dịch</a:t>
            </a:r>
            <a:r>
              <a:rPr lang="en-US" sz="1200" dirty="0" smtClean="0">
                <a:latin typeface="+mj-lt"/>
              </a:rPr>
              <a:t>. </a:t>
            </a:r>
            <a:r>
              <a:rPr lang="en-US" sz="1200" dirty="0" err="1" smtClean="0">
                <a:latin typeface="+mj-lt"/>
              </a:rPr>
              <a:t>Một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số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tùy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chọn</a:t>
            </a:r>
            <a:r>
              <a:rPr lang="en-US" sz="1200" dirty="0" smtClean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latin typeface="+mj-lt"/>
              </a:rPr>
              <a:t>	- </a:t>
            </a:r>
            <a:r>
              <a:rPr lang="vi-VN" sz="1200" dirty="0" smtClean="0">
                <a:latin typeface="+mj-lt"/>
              </a:rPr>
              <a:t>Đường </a:t>
            </a:r>
            <a:r>
              <a:rPr lang="vi-VN" sz="1200" dirty="0">
                <a:latin typeface="+mj-lt"/>
              </a:rPr>
              <a:t>dẫn các file header, bắt đầu với </a:t>
            </a:r>
            <a:r>
              <a:rPr lang="en-US" sz="1200" dirty="0" smtClean="0">
                <a:latin typeface="+mj-lt"/>
              </a:rPr>
              <a:t>“</a:t>
            </a:r>
            <a:r>
              <a:rPr lang="vi-VN" sz="1200" dirty="0" smtClean="0">
                <a:latin typeface="+mj-lt"/>
              </a:rPr>
              <a:t>-I</a:t>
            </a:r>
            <a:r>
              <a:rPr lang="en-US" sz="1200" dirty="0" smtClean="0">
                <a:latin typeface="+mj-lt"/>
              </a:rPr>
              <a:t>”</a:t>
            </a:r>
          </a:p>
          <a:p>
            <a:pPr marL="0" indent="0">
              <a:buNone/>
            </a:pPr>
            <a:r>
              <a:rPr lang="en-US" sz="1200" dirty="0" smtClean="0">
                <a:latin typeface="+mj-lt"/>
              </a:rPr>
              <a:t>	- </a:t>
            </a:r>
            <a:r>
              <a:rPr lang="vi-VN" sz="1200" dirty="0" smtClean="0">
                <a:latin typeface="+mj-lt"/>
              </a:rPr>
              <a:t>Các </a:t>
            </a:r>
            <a:r>
              <a:rPr lang="vi-VN" sz="1200" dirty="0">
                <a:latin typeface="+mj-lt"/>
              </a:rPr>
              <a:t>define được bắt đầu với </a:t>
            </a:r>
            <a:r>
              <a:rPr lang="en-US" sz="1200" dirty="0" smtClean="0">
                <a:latin typeface="+mj-lt"/>
              </a:rPr>
              <a:t>”-</a:t>
            </a:r>
            <a:r>
              <a:rPr lang="vi-VN" sz="1200" dirty="0" smtClean="0">
                <a:latin typeface="+mj-lt"/>
              </a:rPr>
              <a:t>D</a:t>
            </a:r>
            <a:r>
              <a:rPr lang="en-US" sz="1200" dirty="0" smtClean="0">
                <a:latin typeface="+mj-lt"/>
              </a:rPr>
              <a:t>”</a:t>
            </a:r>
          </a:p>
          <a:p>
            <a:pPr marL="0" indent="0">
              <a:buNone/>
            </a:pPr>
            <a:r>
              <a:rPr lang="en-US" sz="1200" dirty="0" smtClean="0">
                <a:latin typeface="+mj-lt"/>
              </a:rPr>
              <a:t>	- </a:t>
            </a:r>
            <a:r>
              <a:rPr lang="en-US" sz="1200" dirty="0" err="1" smtClean="0">
                <a:latin typeface="+mj-lt"/>
              </a:rPr>
              <a:t>Các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options </a:t>
            </a:r>
            <a:r>
              <a:rPr lang="en-US" sz="1200" dirty="0" err="1">
                <a:latin typeface="+mj-lt"/>
              </a:rPr>
              <a:t>đặc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biệt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của</a:t>
            </a:r>
            <a:r>
              <a:rPr lang="en-US" sz="1200" dirty="0">
                <a:latin typeface="+mj-lt"/>
              </a:rPr>
              <a:t> compiler, </a:t>
            </a:r>
            <a:r>
              <a:rPr lang="en-US" sz="1200" dirty="0" err="1">
                <a:latin typeface="+mj-lt"/>
              </a:rPr>
              <a:t>ví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dụ</a:t>
            </a:r>
            <a:r>
              <a:rPr lang="en-US" sz="1200" dirty="0">
                <a:latin typeface="+mj-lt"/>
              </a:rPr>
              <a:t>: -g (enable </a:t>
            </a:r>
            <a:r>
              <a:rPr lang="en-US" sz="1200" dirty="0" err="1">
                <a:latin typeface="+mj-lt"/>
              </a:rPr>
              <a:t>chức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năng</a:t>
            </a:r>
            <a:r>
              <a:rPr lang="en-US" sz="1200" dirty="0">
                <a:latin typeface="+mj-lt"/>
              </a:rPr>
              <a:t> debug </a:t>
            </a:r>
            <a:r>
              <a:rPr lang="en-US" sz="1200" dirty="0" err="1">
                <a:latin typeface="+mj-lt"/>
              </a:rPr>
              <a:t>gdb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của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gcc</a:t>
            </a:r>
            <a:r>
              <a:rPr lang="en-US" sz="1200" dirty="0">
                <a:latin typeface="+mj-lt"/>
              </a:rPr>
              <a:t> compiler, -Wall (trace </a:t>
            </a:r>
            <a:r>
              <a:rPr lang="en-US" sz="1200" dirty="0" err="1">
                <a:latin typeface="+mj-lt"/>
              </a:rPr>
              <a:t>các</a:t>
            </a:r>
            <a:r>
              <a:rPr lang="en-US" sz="1200" dirty="0">
                <a:latin typeface="+mj-lt"/>
              </a:rPr>
              <a:t> warning </a:t>
            </a:r>
            <a:r>
              <a:rPr lang="en-US" sz="1200" dirty="0" err="1">
                <a:latin typeface="+mj-lt"/>
              </a:rPr>
              <a:t>trong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quá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trình</a:t>
            </a:r>
            <a:r>
              <a:rPr lang="en-US" sz="1200" dirty="0">
                <a:latin typeface="+mj-lt"/>
              </a:rPr>
              <a:t> compile</a:t>
            </a:r>
            <a:r>
              <a:rPr lang="en-US" sz="1200" dirty="0" smtClean="0">
                <a:latin typeface="+mj-lt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b="1" dirty="0" smtClean="0">
                <a:latin typeface="+mj-lt"/>
              </a:rPr>
              <a:t>LDFLAGS: </a:t>
            </a:r>
            <a:r>
              <a:rPr lang="vi-VN" sz="1200" dirty="0">
                <a:latin typeface="+mj-lt"/>
              </a:rPr>
              <a:t>Linker flags, dùng trong quá trình linking các thư viện, LDFLAGS </a:t>
            </a:r>
            <a:r>
              <a:rPr lang="en-US" sz="1200" dirty="0" err="1" smtClean="0">
                <a:latin typeface="+mj-lt"/>
              </a:rPr>
              <a:t>thường</a:t>
            </a:r>
            <a:r>
              <a:rPr lang="en-US" sz="1200" dirty="0" smtClean="0">
                <a:latin typeface="+mj-lt"/>
              </a:rPr>
              <a:t> </a:t>
            </a:r>
            <a:r>
              <a:rPr lang="vi-VN" sz="1200" dirty="0" smtClean="0">
                <a:latin typeface="+mj-lt"/>
              </a:rPr>
              <a:t>chứa </a:t>
            </a:r>
            <a:r>
              <a:rPr lang="vi-VN" sz="1200" dirty="0">
                <a:latin typeface="+mj-lt"/>
              </a:rPr>
              <a:t>các thông </a:t>
            </a:r>
            <a:r>
              <a:rPr lang="vi-VN" sz="1200" dirty="0" smtClean="0">
                <a:latin typeface="+mj-lt"/>
              </a:rPr>
              <a:t>tin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sau</a:t>
            </a:r>
            <a:r>
              <a:rPr lang="en-US" sz="1200" dirty="0" smtClean="0">
                <a:latin typeface="+mj-lt"/>
              </a:rPr>
              <a:t>:</a:t>
            </a:r>
            <a:endParaRPr lang="en-US" sz="1200" dirty="0">
              <a:latin typeface="+mj-lt"/>
            </a:endParaRPr>
          </a:p>
          <a:p>
            <a:pPr marL="0" indent="0">
              <a:buNone/>
            </a:pPr>
            <a:r>
              <a:rPr lang="en-US" sz="1200" dirty="0" smtClean="0">
                <a:latin typeface="+mj-lt"/>
              </a:rPr>
              <a:t>	- </a:t>
            </a:r>
            <a:r>
              <a:rPr lang="vi-VN" sz="1200" dirty="0">
                <a:latin typeface="+mj-lt"/>
              </a:rPr>
              <a:t>Đường dẫn đến thư viện, được bắt đầu bằng "-</a:t>
            </a:r>
            <a:r>
              <a:rPr lang="vi-VN" sz="1200" dirty="0" smtClean="0">
                <a:latin typeface="+mj-lt"/>
              </a:rPr>
              <a:t>L“</a:t>
            </a:r>
            <a:endParaRPr lang="en-US" sz="1200" dirty="0" smtClean="0">
              <a:latin typeface="+mj-lt"/>
            </a:endParaRPr>
          </a:p>
          <a:p>
            <a:pPr marL="0" indent="0">
              <a:buNone/>
            </a:pPr>
            <a:r>
              <a:rPr lang="en-US" sz="1200" dirty="0">
                <a:latin typeface="+mj-lt"/>
              </a:rPr>
              <a:t>	</a:t>
            </a:r>
            <a:r>
              <a:rPr lang="en-US" sz="1200" dirty="0" smtClean="0">
                <a:latin typeface="+mj-lt"/>
              </a:rPr>
              <a:t>- </a:t>
            </a:r>
            <a:r>
              <a:rPr lang="vi-VN" sz="1200" dirty="0">
                <a:latin typeface="+mj-lt"/>
              </a:rPr>
              <a:t>Các thư viện, bắt đầu với "-l", là viết tắt của </a:t>
            </a:r>
            <a:r>
              <a:rPr lang="vi-VN" sz="1200" dirty="0" smtClean="0">
                <a:latin typeface="+mj-lt"/>
              </a:rPr>
              <a:t>lib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là</a:t>
            </a:r>
            <a:r>
              <a:rPr lang="en-US" sz="1200" dirty="0" smtClean="0">
                <a:latin typeface="+mj-lt"/>
              </a:rPr>
              <a:t> –</a:t>
            </a:r>
            <a:r>
              <a:rPr lang="en-US" sz="1200" dirty="0" err="1" smtClean="0">
                <a:latin typeface="+mj-lt"/>
              </a:rPr>
              <a:t>lpthread</a:t>
            </a:r>
            <a:r>
              <a:rPr lang="en-US" sz="1200" dirty="0" smtClean="0">
                <a:latin typeface="+mj-lt"/>
              </a:rPr>
              <a:t> (</a:t>
            </a:r>
            <a:r>
              <a:rPr lang="en-US" sz="1200" dirty="0" err="1" smtClean="0">
                <a:latin typeface="+mj-lt"/>
              </a:rPr>
              <a:t>thư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viện</a:t>
            </a:r>
            <a:r>
              <a:rPr lang="en-US" sz="1200" dirty="0" smtClean="0">
                <a:latin typeface="+mj-lt"/>
              </a:rPr>
              <a:t> thread </a:t>
            </a:r>
            <a:r>
              <a:rPr lang="en-US" sz="1200" dirty="0" err="1" smtClean="0">
                <a:latin typeface="+mj-lt"/>
              </a:rPr>
              <a:t>của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hệ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thống</a:t>
            </a:r>
            <a:r>
              <a:rPr lang="en-US" sz="1200" dirty="0" smtClean="0">
                <a:latin typeface="+mj-lt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4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A2A741C5885C41AB9A358CCBEA8A85" ma:contentTypeVersion="4" ma:contentTypeDescription="Create a new document." ma:contentTypeScope="" ma:versionID="1696f36ed93db054fc8f4d62be39c1ae">
  <xsd:schema xmlns:xsd="http://www.w3.org/2001/XMLSchema" xmlns:p="http://schemas.microsoft.com/office/2006/metadata/properties" xmlns:ns1="http://schemas.microsoft.com/sharepoint/v3" xmlns:ns2="41A7A25E-88C5-415C-AB9A-358CCBEA8A85" xmlns:ns3="cd6d2771-e08b-42a3-90f8-eca630337659" targetNamespace="http://schemas.microsoft.com/office/2006/metadata/properties" ma:root="true" ma:fieldsID="bffc5b2d08ab4fb7daf98c77989d8342" ns1:_="" ns2:_="" ns3:_="">
    <xsd:import namespace="http://schemas.microsoft.com/sharepoint/v3"/>
    <xsd:import namespace="41A7A25E-88C5-415C-AB9A-358CCBEA8A85"/>
    <xsd:import namespace="cd6d2771-e08b-42a3-90f8-eca630337659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Priority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3:Number_x0020_Of_x0020_Viewer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0" nillable="true" ma:displayName="Content Type ID" ma:hidden="true" ma:internalName="ContentTypeId" ma:readOnly="true">
      <xsd:simpleType>
        <xsd:restriction base="dms:Unknown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  <xsd:element name="xd_Signature" ma:index="13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description="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CheckedOutUserId" ma:index="31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2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3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4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ProgId" ma:index="35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6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7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8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9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0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1" nillable="true" ma:displayName="Level" ma:hidden="true" ma:internalName="_Level" ma:readOnly="true">
      <xsd:simpleType>
        <xsd:restriction base="dms:Unknown"/>
      </xsd:simpleType>
    </xsd:element>
    <xsd:element name="_IsCurrentVersion" ma:index="52" nillable="true" ma:displayName="Is Current Version" ma:hidden="true" ma:internalName="_IsCurrentVersion" ma:readOnly="true">
      <xsd:simpleType>
        <xsd:restriction base="dms:Boolean"/>
      </xsd:simpleType>
    </xsd:element>
    <xsd:element name="owshiddenversion" ma:index="56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57" nillable="true" ma:displayName="UI Version" ma:hidden="true" ma:internalName="_UIVersion" ma:readOnly="true">
      <xsd:simpleType>
        <xsd:restriction base="dms:Unknown"/>
      </xsd:simpleType>
    </xsd:element>
    <xsd:element name="_UIVersionString" ma:index="58" nillable="true" ma:displayName="Version" ma:internalName="_UIVersionString" ma:readOnly="true">
      <xsd:simpleType>
        <xsd:restriction base="dms:Text"/>
      </xsd:simpleType>
    </xsd:element>
    <xsd:element name="InstanceID" ma:index="59" nillable="true" ma:displayName="Instance ID" ma:hidden="true" ma:internalName="InstanceID" ma:readOnly="true">
      <xsd:simpleType>
        <xsd:restriction base="dms:Unknown"/>
      </xsd:simpleType>
    </xsd:element>
    <xsd:element name="Order" ma:index="60" nillable="true" ma:displayName="Order" ma:hidden="true" ma:internalName="Order">
      <xsd:simpleType>
        <xsd:restriction base="dms:Number"/>
      </xsd:simpleType>
    </xsd:element>
    <xsd:element name="GUID" ma:index="61" nillable="true" ma:displayName="GUID" ma:hidden="true" ma:internalName="GUID" ma:readOnly="true">
      <xsd:simpleType>
        <xsd:restriction base="dms:Unknown"/>
      </xsd:simpleType>
    </xsd:element>
    <xsd:element name="WorkflowVersion" ma:index="62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3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64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65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</xsd:schema>
  <xsd:schema xmlns:xsd="http://www.w3.org/2001/XMLSchema" xmlns:dms="http://schemas.microsoft.com/office/2006/documentManagement/types" targetNamespace="41A7A25E-88C5-415C-AB9A-358CCBEA8A85" elementFormDefault="qualified">
    <xsd:import namespace="http://schemas.microsoft.com/office/2006/documentManagement/types"/>
    <xsd:element name="Priority" ma:index="9" nillable="true" ma:displayName="Priority" ma:internalName="Priority">
      <xsd:simpleType>
        <xsd:restriction base="dms:Number"/>
      </xsd:simpleType>
    </xsd:element>
  </xsd:schema>
  <xsd:schema xmlns:xsd="http://www.w3.org/2001/XMLSchema" xmlns:dms="http://schemas.microsoft.com/office/2006/documentManagement/types" targetNamespace="cd6d2771-e08b-42a3-90f8-eca630337659" elementFormDefault="qualified">
    <xsd:import namespace="http://schemas.microsoft.com/office/2006/documentManagement/types"/>
    <xsd:element name="Number_x0020_Of_x0020_Viewer" ma:index="14" nillable="true" ma:displayName="Number Of Viewer" ma:default="0" ma:internalName="Number_x0020_Of_x0020_Viewer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 ma:readOnly="tru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ContentTypeId xmlns="http://schemas.microsoft.com/sharepoint/v3">0x0101005EA2A741C5885C41AB9A358CCBEA8A85</ContentTypeId>
    <TemplateUrl xmlns="http://schemas.microsoft.com/sharepoint/v3" xsi:nil="true"/>
    <Number_x0020_Of_x0020_Viewer xmlns="cd6d2771-e08b-42a3-90f8-eca630337659">0</Number_x0020_Of_x0020_Viewer>
    <_SourceUrl xmlns="http://schemas.microsoft.com/sharepoint/v3" xsi:nil="true"/>
    <Priority xmlns="41A7A25E-88C5-415C-AB9A-358CCBEA8A85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1298C8-6557-4801-88A4-1A09CCAAC0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1A7A25E-88C5-415C-AB9A-358CCBEA8A85"/>
    <ds:schemaRef ds:uri="cd6d2771-e08b-42a3-90f8-eca63033765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95F8478-B429-4D4C-98D9-A03CAD813173}">
  <ds:schemaRefs>
    <ds:schemaRef ds:uri="http://schemas.microsoft.com/office/2006/metadata/properties"/>
    <ds:schemaRef ds:uri="http://schemas.microsoft.com/sharepoint/v3"/>
    <ds:schemaRef ds:uri="cd6d2771-e08b-42a3-90f8-eca630337659"/>
    <ds:schemaRef ds:uri="41A7A25E-88C5-415C-AB9A-358CCBEA8A85"/>
  </ds:schemaRefs>
</ds:datastoreItem>
</file>

<file path=customXml/itemProps3.xml><?xml version="1.0" encoding="utf-8"?>
<ds:datastoreItem xmlns:ds="http://schemas.openxmlformats.org/officeDocument/2006/customXml" ds:itemID="{45476E46-DBE4-4E87-93C7-6C7C5155F2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725</TotalTime>
  <Words>552</Words>
  <Application>Microsoft Office PowerPoint</Application>
  <PresentationFormat>On-screen Show (16:9)</PresentationFormat>
  <Paragraphs>100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Tahoma</vt:lpstr>
      <vt:lpstr>Times New Roman</vt:lpstr>
      <vt:lpstr>Wingdings</vt:lpstr>
      <vt:lpstr>Template_Internal_Course</vt:lpstr>
      <vt:lpstr>LINUX BASELINE</vt:lpstr>
      <vt:lpstr>Makefile Overview</vt:lpstr>
      <vt:lpstr>Makefile Overview</vt:lpstr>
      <vt:lpstr>Makefile Overview</vt:lpstr>
      <vt:lpstr>Makefile Overview</vt:lpstr>
      <vt:lpstr>Makefile Overview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Template_Training Material</dc:title>
  <dc:creator>Ly Tuan Linh (FHO.FWA)</dc:creator>
  <cp:lastModifiedBy>Le Dang Hung (FSU11.BU13)</cp:lastModifiedBy>
  <cp:revision>185</cp:revision>
  <dcterms:created xsi:type="dcterms:W3CDTF">2015-08-31T01:44:46Z</dcterms:created>
  <dcterms:modified xsi:type="dcterms:W3CDTF">2016-11-01T06:37:36Z</dcterms:modified>
</cp:coreProperties>
</file>