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6" r:id="rId5"/>
    <p:sldId id="259" r:id="rId6"/>
    <p:sldId id="261" r:id="rId7"/>
    <p:sldId id="282" r:id="rId8"/>
    <p:sldId id="272" r:id="rId9"/>
    <p:sldId id="273" r:id="rId10"/>
    <p:sldId id="281" r:id="rId11"/>
    <p:sldId id="269" r:id="rId12"/>
    <p:sldId id="270" r:id="rId13"/>
    <p:sldId id="277" r:id="rId14"/>
    <p:sldId id="274" r:id="rId15"/>
    <p:sldId id="280" r:id="rId16"/>
    <p:sldId id="278" r:id="rId17"/>
    <p:sldId id="271" r:id="rId18"/>
    <p:sldId id="279" r:id="rId19"/>
    <p:sldId id="283" r:id="rId20"/>
    <p:sldId id="284" r:id="rId21"/>
    <p:sldId id="285" r:id="rId22"/>
    <p:sldId id="286" r:id="rId23"/>
    <p:sldId id="287" r:id="rId24"/>
    <p:sldId id="288" r:id="rId25"/>
    <p:sldId id="289" r:id="rId26"/>
    <p:sldId id="290" r:id="rId27"/>
    <p:sldId id="291" r:id="rId28"/>
    <p:sldId id="258"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8" autoAdjust="0"/>
  </p:normalViewPr>
  <p:slideViewPr>
    <p:cSldViewPr snapToGrid="0" snapToObjects="1" showGuides="1">
      <p:cViewPr varScale="1">
        <p:scale>
          <a:sx n="107" d="100"/>
          <a:sy n="107" d="100"/>
        </p:scale>
        <p:origin x="114" y="58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11/8/2016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11/8/2016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25</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584200" y="1743789"/>
            <a:ext cx="5334000" cy="678021"/>
          </a:xfrm>
        </p:spPr>
        <p:txBody>
          <a:bodyPr>
            <a:noAutofit/>
          </a:bodyPr>
          <a:lstStyle>
            <a:lvl1pPr algn="ctr">
              <a:defRPr sz="36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584200" y="2571750"/>
            <a:ext cx="5334000"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A93103B-FC81-411F-832E-F069B15F7C65}" type="datetime1">
              <a:rPr lang="en-US" smtClean="0"/>
              <a:t>11/8/2016</a:t>
            </a:fld>
            <a:endParaRPr lang="en-US"/>
          </a:p>
        </p:txBody>
      </p:sp>
      <p:sp>
        <p:nvSpPr>
          <p:cNvPr id="5" name="Footer Placeholder 4"/>
          <p:cNvSpPr>
            <a:spLocks noGrp="1"/>
          </p:cNvSpPr>
          <p:nvPr>
            <p:ph type="ftr" sz="quarter" idx="11"/>
          </p:nvPr>
        </p:nvSpPr>
        <p:spPr>
          <a:xfrm>
            <a:off x="1868557" y="4767263"/>
            <a:ext cx="4489063" cy="273844"/>
          </a:xfrm>
        </p:spPr>
        <p:txBody>
          <a:bodyPr/>
          <a:lstStyle/>
          <a:p>
            <a:r>
              <a:rPr lang="en-US" smtClean="0"/>
              <a:t>09e-BM/DT/FSOFT - ©FPT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64EB5C-5122-4881-81CA-DE7BC5E3EA5B}" type="datetime1">
              <a:rPr lang="en-US" smtClean="0"/>
              <a:t>11/8/2016</a:t>
            </a:fld>
            <a:endParaRPr lang="en-US"/>
          </a:p>
        </p:txBody>
      </p:sp>
      <p:sp>
        <p:nvSpPr>
          <p:cNvPr id="5" name="Footer Placeholder 4"/>
          <p:cNvSpPr>
            <a:spLocks noGrp="1"/>
          </p:cNvSpPr>
          <p:nvPr>
            <p:ph type="ftr" sz="quarter" idx="11"/>
          </p:nvPr>
        </p:nvSpPr>
        <p:spPr/>
        <p:txBody>
          <a:bodyPr/>
          <a:lstStyle/>
          <a:p>
            <a:r>
              <a:rPr lang="en-US" smtClean="0"/>
              <a:t>09e-BM/DT/FSOFT - ©FPT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27CBA4-EAB6-4415-8AAA-1B8C7D287448}" type="datetime1">
              <a:rPr lang="en-US" smtClean="0"/>
              <a:t>11/8/2016</a:t>
            </a:fld>
            <a:endParaRPr lang="en-US"/>
          </a:p>
        </p:txBody>
      </p:sp>
      <p:sp>
        <p:nvSpPr>
          <p:cNvPr id="5" name="Footer Placeholder 4"/>
          <p:cNvSpPr>
            <a:spLocks noGrp="1"/>
          </p:cNvSpPr>
          <p:nvPr>
            <p:ph type="ftr" sz="quarter" idx="11"/>
          </p:nvPr>
        </p:nvSpPr>
        <p:spPr/>
        <p:txBody>
          <a:bodyPr/>
          <a:lstStyle/>
          <a:p>
            <a:r>
              <a:rPr lang="en-US" smtClean="0"/>
              <a:t>09e-BM/DT/FSOFT - ©FPT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42172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7F0220-050A-456E-B997-65F71E152C2B}" type="datetime1">
              <a:rPr lang="en-US" smtClean="0"/>
              <a:t>11/8/2016</a:t>
            </a:fld>
            <a:endParaRPr lang="en-US"/>
          </a:p>
        </p:txBody>
      </p:sp>
      <p:sp>
        <p:nvSpPr>
          <p:cNvPr id="5" name="Footer Placeholder 4"/>
          <p:cNvSpPr>
            <a:spLocks noGrp="1"/>
          </p:cNvSpPr>
          <p:nvPr>
            <p:ph type="ftr" sz="quarter" idx="11"/>
          </p:nvPr>
        </p:nvSpPr>
        <p:spPr/>
        <p:txBody>
          <a:bodyPr/>
          <a:lstStyle/>
          <a:p>
            <a:r>
              <a:rPr lang="en-US" smtClean="0"/>
              <a:t>09e-BM/DT/FSOFT - ©FPT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8C4270-8B06-42F3-AE44-15BA16244004}" type="datetime1">
              <a:rPr lang="en-US" smtClean="0"/>
              <a:t>11/8/2016</a:t>
            </a:fld>
            <a:endParaRPr lang="en-US"/>
          </a:p>
        </p:txBody>
      </p:sp>
      <p:sp>
        <p:nvSpPr>
          <p:cNvPr id="5" name="Footer Placeholder 4"/>
          <p:cNvSpPr>
            <a:spLocks noGrp="1"/>
          </p:cNvSpPr>
          <p:nvPr>
            <p:ph type="ftr" sz="quarter" idx="11"/>
          </p:nvPr>
        </p:nvSpPr>
        <p:spPr/>
        <p:txBody>
          <a:bodyPr/>
          <a:lstStyle/>
          <a:p>
            <a:r>
              <a:rPr lang="en-US" smtClean="0"/>
              <a:t>09e-BM/DT/FSOFT - ©FPT SOFTWARE - Corporate Training Center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920018-8969-46EF-BED9-D0AB75EFFD50}" type="datetime1">
              <a:rPr lang="en-US" smtClean="0"/>
              <a:t>11/8/2016</a:t>
            </a:fld>
            <a:endParaRPr lang="en-US"/>
          </a:p>
        </p:txBody>
      </p:sp>
      <p:sp>
        <p:nvSpPr>
          <p:cNvPr id="6" name="Footer Placeholder 5"/>
          <p:cNvSpPr>
            <a:spLocks noGrp="1"/>
          </p:cNvSpPr>
          <p:nvPr>
            <p:ph type="ftr" sz="quarter" idx="11"/>
          </p:nvPr>
        </p:nvSpPr>
        <p:spPr/>
        <p:txBody>
          <a:bodyPr/>
          <a:lstStyle/>
          <a:p>
            <a:r>
              <a:rPr lang="en-US" smtClean="0"/>
              <a:t>09e-BM/DT/FSOFT - ©FPT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7222"/>
            <a:ext cx="6611510"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26B24A-0596-4170-82BB-705B302BD5F3}" type="datetime1">
              <a:rPr lang="en-US" smtClean="0"/>
              <a:t>11/8/2016</a:t>
            </a:fld>
            <a:endParaRPr lang="en-US"/>
          </a:p>
        </p:txBody>
      </p:sp>
      <p:sp>
        <p:nvSpPr>
          <p:cNvPr id="8" name="Footer Placeholder 7"/>
          <p:cNvSpPr>
            <a:spLocks noGrp="1"/>
          </p:cNvSpPr>
          <p:nvPr>
            <p:ph type="ftr" sz="quarter" idx="11"/>
          </p:nvPr>
        </p:nvSpPr>
        <p:spPr/>
        <p:txBody>
          <a:bodyPr/>
          <a:lstStyle/>
          <a:p>
            <a:r>
              <a:rPr lang="en-US" smtClean="0"/>
              <a:t>09e-BM/DT/FSOFT - ©FPT SOFTWARE - Corporate Training Center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058E5C-1CAE-4A3C-9324-467C4A8C0256}" type="datetime1">
              <a:rPr lang="en-US" smtClean="0"/>
              <a:t>11/8/2016</a:t>
            </a:fld>
            <a:endParaRPr lang="en-US"/>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560677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04EBF-6AD8-452A-9C76-86B60B61D698}" type="datetime1">
              <a:rPr lang="en-US" smtClean="0"/>
              <a:t>11/8/2016</a:t>
            </a:fld>
            <a:endParaRPr lang="en-US"/>
          </a:p>
        </p:txBody>
      </p:sp>
      <p:sp>
        <p:nvSpPr>
          <p:cNvPr id="3" name="Footer Placeholder 2"/>
          <p:cNvSpPr>
            <a:spLocks noGrp="1"/>
          </p:cNvSpPr>
          <p:nvPr>
            <p:ph type="ftr" sz="quarter" idx="11"/>
          </p:nvPr>
        </p:nvSpPr>
        <p:spPr/>
        <p:txBody>
          <a:bodyPr/>
          <a:lstStyle/>
          <a:p>
            <a:r>
              <a:rPr lang="en-US" smtClean="0"/>
              <a:t>09e-BM/DT/FSOFT - ©FPT SOFTWARE - Corporate Training Center - Internal Use</a:t>
            </a:r>
            <a:endParaRPr lang="en-US"/>
          </a:p>
        </p:txBody>
      </p:sp>
      <p:sp>
        <p:nvSpPr>
          <p:cNvPr id="4" name="Slide Number Placeholder 3"/>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7840753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076325"/>
            <a:ext cx="5111750" cy="35182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73D0357-F491-4A80-BD29-6C196D89501C}" type="datetime1">
              <a:rPr lang="en-US" smtClean="0"/>
              <a:t>11/8/2016</a:t>
            </a:fld>
            <a:endParaRPr lang="en-US"/>
          </a:p>
        </p:txBody>
      </p:sp>
      <p:sp>
        <p:nvSpPr>
          <p:cNvPr id="6" name="Footer Placeholder 5"/>
          <p:cNvSpPr>
            <a:spLocks noGrp="1"/>
          </p:cNvSpPr>
          <p:nvPr>
            <p:ph type="ftr" sz="quarter" idx="11"/>
          </p:nvPr>
        </p:nvSpPr>
        <p:spPr/>
        <p:txBody>
          <a:bodyPr/>
          <a:lstStyle/>
          <a:p>
            <a:r>
              <a:rPr lang="en-US" smtClean="0"/>
              <a:t>09e-BM/DT/FSOFT - ©FPT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593805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C5AD4B-C4B8-4BF3-A47C-1B714ECF9ED8}" type="datetime1">
              <a:rPr lang="en-US" smtClean="0"/>
              <a:t>11/8/2016</a:t>
            </a:fld>
            <a:endParaRPr lang="en-US"/>
          </a:p>
        </p:txBody>
      </p:sp>
      <p:sp>
        <p:nvSpPr>
          <p:cNvPr id="6" name="Footer Placeholder 5"/>
          <p:cNvSpPr>
            <a:spLocks noGrp="1"/>
          </p:cNvSpPr>
          <p:nvPr>
            <p:ph type="ftr" sz="quarter" idx="11"/>
          </p:nvPr>
        </p:nvSpPr>
        <p:spPr/>
        <p:txBody>
          <a:bodyPr/>
          <a:lstStyle/>
          <a:p>
            <a:r>
              <a:rPr lang="en-US" smtClean="0"/>
              <a:t>09e-BM/DT/FSOFT - ©FPT SOFTWARE - Corporate Training Center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3671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457200" y="0"/>
            <a:ext cx="6706925"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118872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8F31C43-9981-4C2A-B1DA-EF27A64864ED}" type="datetime1">
              <a:rPr lang="en-US" smtClean="0"/>
              <a:t>11/8/2016</a:t>
            </a:fld>
            <a:endParaRPr lang="en-US"/>
          </a:p>
        </p:txBody>
      </p:sp>
      <p:sp>
        <p:nvSpPr>
          <p:cNvPr id="5" name="Footer Placeholder 4"/>
          <p:cNvSpPr>
            <a:spLocks noGrp="1"/>
          </p:cNvSpPr>
          <p:nvPr>
            <p:ph type="ftr" sz="quarter" idx="3"/>
          </p:nvPr>
        </p:nvSpPr>
        <p:spPr>
          <a:xfrm>
            <a:off x="2409245" y="4767263"/>
            <a:ext cx="394837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09e-BM/DT/FSOFT - ©FPT SOFTWARE - Corporate Training Center - Internal Use</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ea typeface="Tahoma" pitchFamily="34" charset="0"/>
              </a:rPr>
              <a:t>LINUX BASELINE</a:t>
            </a:r>
            <a:r>
              <a:rPr lang="en-US" dirty="0">
                <a:ea typeface="Tahoma" pitchFamily="34" charset="0"/>
              </a:rPr>
              <a:t/>
            </a:r>
            <a:br>
              <a:rPr lang="en-US" dirty="0">
                <a:ea typeface="Tahoma" pitchFamily="34" charset="0"/>
              </a:rPr>
            </a:br>
            <a:endParaRPr lang="en-US" dirty="0"/>
          </a:p>
        </p:txBody>
      </p:sp>
      <p:sp>
        <p:nvSpPr>
          <p:cNvPr id="3" name="Subtitle 2"/>
          <p:cNvSpPr>
            <a:spLocks noGrp="1"/>
          </p:cNvSpPr>
          <p:nvPr>
            <p:ph type="subTitle" idx="1"/>
          </p:nvPr>
        </p:nvSpPr>
        <p:spPr/>
        <p:txBody>
          <a:bodyPr/>
          <a:lstStyle/>
          <a:p>
            <a:r>
              <a:rPr lang="en-US" dirty="0"/>
              <a:t>POSIX Threads</a:t>
            </a:r>
          </a:p>
        </p:txBody>
      </p:sp>
      <p:sp>
        <p:nvSpPr>
          <p:cNvPr id="5" name="Slide Number Placeholder 4"/>
          <p:cNvSpPr>
            <a:spLocks noGrp="1"/>
          </p:cNvSpPr>
          <p:nvPr>
            <p:ph type="sldNum" sz="quarter" idx="12"/>
          </p:nvPr>
        </p:nvSpPr>
        <p:spPr/>
        <p:txBody>
          <a:bodyPr/>
          <a:lstStyle/>
          <a:p>
            <a:fld id="{E3B08AF7-4237-6949-8335-F63F47C2C8CC}" type="slidenum">
              <a:rPr lang="en-US" smtClean="0"/>
              <a:t>1</a:t>
            </a:fld>
            <a:endParaRPr lang="en-US" dirty="0"/>
          </a:p>
        </p:txBody>
      </p:sp>
      <p:sp>
        <p:nvSpPr>
          <p:cNvPr id="6" name="Footer Placeholder 5"/>
          <p:cNvSpPr>
            <a:spLocks noGrp="1"/>
          </p:cNvSpPr>
          <p:nvPr>
            <p:ph type="ftr" sz="quarter" idx="11"/>
          </p:nvPr>
        </p:nvSpPr>
        <p:spPr/>
        <p:txBody>
          <a:bodyPr/>
          <a:lstStyle/>
          <a:p>
            <a:r>
              <a:rPr lang="en-US" smtClean="0"/>
              <a:t>09e-BM/DT/FSOFT - ©FPT SOFTWARE - Corporate Training Center - Internal Use</a:t>
            </a:r>
            <a:endParaRPr lang="en-US" dirty="0"/>
          </a:p>
        </p:txBody>
      </p:sp>
    </p:spTree>
    <p:extLst>
      <p:ext uri="{BB962C8B-B14F-4D97-AF65-F5344CB8AC3E}">
        <p14:creationId xmlns:p14="http://schemas.microsoft.com/office/powerpoint/2010/main" val="3426219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Thread Management</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10</a:t>
            </a:fld>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b="1" dirty="0"/>
              <a:t>Creating Threads</a:t>
            </a:r>
            <a:endParaRPr lang="en-US" sz="1800" b="1" dirty="0" smtClean="0"/>
          </a:p>
          <a:p>
            <a:pPr marL="0" indent="0">
              <a:buNone/>
            </a:pPr>
            <a:endParaRPr lang="en-US" sz="1800" dirty="0" smtClean="0"/>
          </a:p>
        </p:txBody>
      </p:sp>
      <p:pic>
        <p:nvPicPr>
          <p:cNvPr id="11266" name="Picture 2" descr="Peer Threa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094" y="1498998"/>
            <a:ext cx="692467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23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The </a:t>
            </a:r>
            <a:r>
              <a:rPr lang="en-US" sz="2400" dirty="0" err="1"/>
              <a:t>Pthreads</a:t>
            </a:r>
            <a:r>
              <a:rPr lang="en-US" sz="2400" dirty="0"/>
              <a:t> API</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11</a:t>
            </a:fld>
            <a:endParaRPr lang="en-US"/>
          </a:p>
        </p:txBody>
      </p:sp>
      <p:sp>
        <p:nvSpPr>
          <p:cNvPr id="6" name="Content Placeholder 2"/>
          <p:cNvSpPr>
            <a:spLocks noGrp="1"/>
          </p:cNvSpPr>
          <p:nvPr>
            <p:ph idx="1"/>
          </p:nvPr>
        </p:nvSpPr>
        <p:spPr/>
        <p:txBody>
          <a:bodyPr>
            <a:normAutofit/>
          </a:bodyPr>
          <a:lstStyle/>
          <a:p>
            <a:pPr marL="0" indent="0">
              <a:buNone/>
            </a:pPr>
            <a:r>
              <a:rPr lang="en-US" sz="1800" dirty="0" err="1" smtClean="0"/>
              <a:t>pthread_create</a:t>
            </a:r>
            <a:r>
              <a:rPr lang="en-US" sz="1800" dirty="0" smtClean="0"/>
              <a:t> </a:t>
            </a:r>
            <a:r>
              <a:rPr lang="en-US" sz="1800" dirty="0"/>
              <a:t>(</a:t>
            </a:r>
            <a:r>
              <a:rPr lang="en-US" sz="1800" dirty="0" err="1"/>
              <a:t>thread,attr,start_routine,arg</a:t>
            </a:r>
            <a:r>
              <a:rPr lang="en-US" sz="1800" dirty="0" smtClean="0"/>
              <a:t>)</a:t>
            </a:r>
          </a:p>
          <a:p>
            <a:pPr marL="0" indent="0">
              <a:buNone/>
            </a:pPr>
            <a:endParaRPr lang="en-US" sz="1800" dirty="0"/>
          </a:p>
          <a:p>
            <a:pPr marL="0" indent="0">
              <a:buNone/>
            </a:pPr>
            <a:r>
              <a:rPr lang="en-US" sz="1800" dirty="0" err="1"/>
              <a:t>pthread_exit</a:t>
            </a:r>
            <a:r>
              <a:rPr lang="en-US" sz="1800" dirty="0"/>
              <a:t> (status)</a:t>
            </a:r>
          </a:p>
          <a:p>
            <a:pPr marL="0" indent="0">
              <a:buNone/>
            </a:pPr>
            <a:endParaRPr lang="en-US" sz="1800" dirty="0"/>
          </a:p>
          <a:p>
            <a:pPr marL="0" indent="0">
              <a:buNone/>
            </a:pPr>
            <a:r>
              <a:rPr lang="en-US" sz="1800" dirty="0" err="1"/>
              <a:t>pthread_cancel</a:t>
            </a:r>
            <a:r>
              <a:rPr lang="en-US" sz="1800" dirty="0"/>
              <a:t> (thread)</a:t>
            </a:r>
          </a:p>
          <a:p>
            <a:pPr marL="0" indent="0">
              <a:buNone/>
            </a:pPr>
            <a:endParaRPr lang="en-US" sz="1800" dirty="0"/>
          </a:p>
          <a:p>
            <a:pPr marL="0" indent="0">
              <a:buNone/>
            </a:pPr>
            <a:r>
              <a:rPr lang="en-US" sz="1800" dirty="0" err="1"/>
              <a:t>pthread_attr_init</a:t>
            </a:r>
            <a:r>
              <a:rPr lang="en-US" sz="1800" dirty="0"/>
              <a:t> (</a:t>
            </a:r>
            <a:r>
              <a:rPr lang="en-US" sz="1800" dirty="0" err="1"/>
              <a:t>attr</a:t>
            </a:r>
            <a:r>
              <a:rPr lang="en-US" sz="1800" dirty="0"/>
              <a:t>)</a:t>
            </a:r>
          </a:p>
          <a:p>
            <a:pPr marL="0" indent="0">
              <a:buNone/>
            </a:pPr>
            <a:endParaRPr lang="en-US" sz="1800" dirty="0"/>
          </a:p>
          <a:p>
            <a:pPr marL="0" indent="0">
              <a:buNone/>
            </a:pPr>
            <a:r>
              <a:rPr lang="en-US" sz="1800" dirty="0" err="1"/>
              <a:t>pthread_attr_destroy</a:t>
            </a:r>
            <a:r>
              <a:rPr lang="en-US" sz="1800" dirty="0"/>
              <a:t> (</a:t>
            </a:r>
            <a:r>
              <a:rPr lang="en-US" sz="1800" dirty="0" err="1"/>
              <a:t>attr</a:t>
            </a:r>
            <a:r>
              <a:rPr lang="en-US" sz="1800" dirty="0"/>
              <a:t>)</a:t>
            </a:r>
          </a:p>
        </p:txBody>
      </p:sp>
    </p:spTree>
    <p:extLst>
      <p:ext uri="{BB962C8B-B14F-4D97-AF65-F5344CB8AC3E}">
        <p14:creationId xmlns:p14="http://schemas.microsoft.com/office/powerpoint/2010/main" val="273768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The </a:t>
            </a:r>
            <a:r>
              <a:rPr lang="en-US" sz="2400" dirty="0" err="1"/>
              <a:t>Pthread</a:t>
            </a:r>
            <a:r>
              <a:rPr lang="en-US" sz="2400" dirty="0"/>
              <a:t> Programming </a:t>
            </a:r>
            <a:r>
              <a:rPr lang="en-US" sz="2400" dirty="0" smtClean="0"/>
              <a:t>Example 1</a:t>
            </a:r>
            <a:endParaRPr lang="en-US" sz="2400" dirty="0"/>
          </a:p>
        </p:txBody>
      </p:sp>
      <p:sp>
        <p:nvSpPr>
          <p:cNvPr id="3" name="Content Placeholder 2"/>
          <p:cNvSpPr>
            <a:spLocks noGrp="1"/>
          </p:cNvSpPr>
          <p:nvPr>
            <p:ph sz="half" idx="1"/>
          </p:nvPr>
        </p:nvSpPr>
        <p:spPr>
          <a:xfrm>
            <a:off x="457200" y="900112"/>
            <a:ext cx="4038600" cy="3748087"/>
          </a:xfrm>
          <a:solidFill>
            <a:schemeClr val="tx1"/>
          </a:solidFill>
        </p:spPr>
        <p:txBody>
          <a:bodyPr>
            <a:noAutofit/>
          </a:bodyPr>
          <a:lstStyle/>
          <a:p>
            <a:pPr marL="0" indent="0">
              <a:buNone/>
            </a:pPr>
            <a:r>
              <a:rPr lang="en-US" sz="1000" dirty="0">
                <a:solidFill>
                  <a:schemeClr val="bg1"/>
                </a:solidFill>
                <a:latin typeface="Courier New" panose="02070309020205020404" pitchFamily="49" charset="0"/>
                <a:cs typeface="Courier New" panose="02070309020205020404" pitchFamily="49" charset="0"/>
              </a:rPr>
              <a:t>#include &lt;</a:t>
            </a:r>
            <a:r>
              <a:rPr lang="en-US" sz="1000" dirty="0" err="1">
                <a:solidFill>
                  <a:schemeClr val="bg1"/>
                </a:solidFill>
                <a:latin typeface="Courier New" panose="02070309020205020404" pitchFamily="49" charset="0"/>
                <a:cs typeface="Courier New" panose="02070309020205020404" pitchFamily="49" charset="0"/>
              </a:rPr>
              <a:t>stdio.h</a:t>
            </a:r>
            <a:r>
              <a:rPr lang="en-US" sz="1000" dirty="0">
                <a:solidFill>
                  <a:schemeClr val="bg1"/>
                </a:solidFill>
                <a:latin typeface="Courier New" panose="02070309020205020404" pitchFamily="49" charset="0"/>
                <a:cs typeface="Courier New" panose="02070309020205020404" pitchFamily="49" charset="0"/>
              </a:rPr>
              <a:t>&gt;</a:t>
            </a:r>
          </a:p>
          <a:p>
            <a:pPr marL="0" indent="0">
              <a:buNone/>
            </a:pPr>
            <a:r>
              <a:rPr lang="en-US" sz="1000" dirty="0">
                <a:solidFill>
                  <a:schemeClr val="bg1"/>
                </a:solidFill>
                <a:latin typeface="Courier New" panose="02070309020205020404" pitchFamily="49" charset="0"/>
                <a:cs typeface="Courier New" panose="02070309020205020404" pitchFamily="49" charset="0"/>
              </a:rPr>
              <a:t>#include &lt;</a:t>
            </a:r>
            <a:r>
              <a:rPr lang="en-US" sz="1000" dirty="0" err="1">
                <a:solidFill>
                  <a:schemeClr val="bg1"/>
                </a:solidFill>
                <a:latin typeface="Courier New" panose="02070309020205020404" pitchFamily="49" charset="0"/>
                <a:cs typeface="Courier New" panose="02070309020205020404" pitchFamily="49" charset="0"/>
              </a:rPr>
              <a:t>unistd.h</a:t>
            </a:r>
            <a:r>
              <a:rPr lang="en-US" sz="1000" dirty="0">
                <a:solidFill>
                  <a:schemeClr val="bg1"/>
                </a:solidFill>
                <a:latin typeface="Courier New" panose="02070309020205020404" pitchFamily="49" charset="0"/>
                <a:cs typeface="Courier New" panose="02070309020205020404" pitchFamily="49" charset="0"/>
              </a:rPr>
              <a:t>&gt;</a:t>
            </a:r>
          </a:p>
          <a:p>
            <a:pPr marL="0" indent="0">
              <a:buNone/>
            </a:pPr>
            <a:r>
              <a:rPr lang="en-US" sz="1000" dirty="0">
                <a:solidFill>
                  <a:schemeClr val="bg1"/>
                </a:solidFill>
                <a:latin typeface="Courier New" panose="02070309020205020404" pitchFamily="49" charset="0"/>
                <a:cs typeface="Courier New" panose="02070309020205020404" pitchFamily="49" charset="0"/>
              </a:rPr>
              <a:t>#include &lt;</a:t>
            </a:r>
            <a:r>
              <a:rPr lang="en-US" sz="1000" dirty="0" err="1">
                <a:solidFill>
                  <a:schemeClr val="bg1"/>
                </a:solidFill>
                <a:latin typeface="Courier New" panose="02070309020205020404" pitchFamily="49" charset="0"/>
                <a:cs typeface="Courier New" panose="02070309020205020404" pitchFamily="49" charset="0"/>
              </a:rPr>
              <a:t>stdlib.h</a:t>
            </a:r>
            <a:r>
              <a:rPr lang="en-US" sz="1000" dirty="0">
                <a:solidFill>
                  <a:schemeClr val="bg1"/>
                </a:solidFill>
                <a:latin typeface="Courier New" panose="02070309020205020404" pitchFamily="49" charset="0"/>
                <a:cs typeface="Courier New" panose="02070309020205020404" pitchFamily="49" charset="0"/>
              </a:rPr>
              <a:t>&gt;</a:t>
            </a:r>
          </a:p>
          <a:p>
            <a:pPr marL="0" indent="0">
              <a:buNone/>
            </a:pPr>
            <a:r>
              <a:rPr lang="en-US" sz="1000" dirty="0">
                <a:solidFill>
                  <a:schemeClr val="bg1"/>
                </a:solidFill>
                <a:latin typeface="Courier New" panose="02070309020205020404" pitchFamily="49" charset="0"/>
                <a:cs typeface="Courier New" panose="02070309020205020404" pitchFamily="49" charset="0"/>
              </a:rPr>
              <a:t>#include &lt;</a:t>
            </a:r>
            <a:r>
              <a:rPr lang="en-US" sz="1000" dirty="0" err="1">
                <a:solidFill>
                  <a:schemeClr val="bg1"/>
                </a:solidFill>
                <a:latin typeface="Courier New" panose="02070309020205020404" pitchFamily="49" charset="0"/>
                <a:cs typeface="Courier New" panose="02070309020205020404" pitchFamily="49" charset="0"/>
              </a:rPr>
              <a:t>string.h</a:t>
            </a:r>
            <a:r>
              <a:rPr lang="en-US" sz="1000" dirty="0">
                <a:solidFill>
                  <a:schemeClr val="bg1"/>
                </a:solidFill>
                <a:latin typeface="Courier New" panose="02070309020205020404" pitchFamily="49" charset="0"/>
                <a:cs typeface="Courier New" panose="02070309020205020404" pitchFamily="49" charset="0"/>
              </a:rPr>
              <a:t>&gt;</a:t>
            </a:r>
          </a:p>
          <a:p>
            <a:pPr marL="0" indent="0">
              <a:buNone/>
            </a:pPr>
            <a:r>
              <a:rPr lang="en-US" sz="1000" dirty="0">
                <a:solidFill>
                  <a:schemeClr val="bg1"/>
                </a:solidFill>
                <a:latin typeface="Courier New" panose="02070309020205020404" pitchFamily="49" charset="0"/>
                <a:cs typeface="Courier New" panose="02070309020205020404" pitchFamily="49" charset="0"/>
              </a:rPr>
              <a:t>#include &lt;</a:t>
            </a:r>
            <a:r>
              <a:rPr lang="en-US" sz="1000" dirty="0" err="1">
                <a:solidFill>
                  <a:schemeClr val="bg1"/>
                </a:solidFill>
                <a:latin typeface="Courier New" panose="02070309020205020404" pitchFamily="49" charset="0"/>
                <a:cs typeface="Courier New" panose="02070309020205020404" pitchFamily="49" charset="0"/>
              </a:rPr>
              <a:t>pthread.h</a:t>
            </a:r>
            <a:r>
              <a:rPr lang="en-US" sz="1000" dirty="0" smtClean="0">
                <a:solidFill>
                  <a:schemeClr val="bg1"/>
                </a:solidFill>
                <a:latin typeface="Courier New" panose="02070309020205020404" pitchFamily="49" charset="0"/>
                <a:cs typeface="Courier New" panose="02070309020205020404" pitchFamily="49" charset="0"/>
              </a:rPr>
              <a:t>&gt;</a:t>
            </a:r>
            <a:endParaRPr lang="en-US" sz="1000" dirty="0">
              <a:solidFill>
                <a:schemeClr val="bg1"/>
              </a:solidFill>
              <a:latin typeface="Courier New" panose="02070309020205020404" pitchFamily="49" charset="0"/>
              <a:cs typeface="Courier New" panose="02070309020205020404" pitchFamily="49" charset="0"/>
            </a:endParaRPr>
          </a:p>
          <a:p>
            <a:pPr marL="0" indent="0">
              <a:buNone/>
            </a:pPr>
            <a:r>
              <a:rPr lang="en-US" sz="1000" dirty="0">
                <a:solidFill>
                  <a:schemeClr val="bg1"/>
                </a:solidFill>
                <a:latin typeface="Courier New" panose="02070309020205020404" pitchFamily="49" charset="0"/>
                <a:cs typeface="Courier New" panose="02070309020205020404" pitchFamily="49" charset="0"/>
              </a:rPr>
              <a:t>void *</a:t>
            </a:r>
            <a:r>
              <a:rPr lang="en-US" sz="1000" dirty="0" err="1">
                <a:solidFill>
                  <a:schemeClr val="bg1"/>
                </a:solidFill>
                <a:latin typeface="Courier New" panose="02070309020205020404" pitchFamily="49" charset="0"/>
                <a:cs typeface="Courier New" panose="02070309020205020404" pitchFamily="49" charset="0"/>
              </a:rPr>
              <a:t>thread_function</a:t>
            </a:r>
            <a:r>
              <a:rPr lang="en-US" sz="1000" dirty="0">
                <a:solidFill>
                  <a:schemeClr val="bg1"/>
                </a:solidFill>
                <a:latin typeface="Courier New" panose="02070309020205020404" pitchFamily="49" charset="0"/>
                <a:cs typeface="Courier New" panose="02070309020205020404" pitchFamily="49" charset="0"/>
              </a:rPr>
              <a:t>(void *</a:t>
            </a:r>
            <a:r>
              <a:rPr lang="en-US" sz="1000" dirty="0" err="1">
                <a:solidFill>
                  <a:schemeClr val="bg1"/>
                </a:solidFill>
                <a:latin typeface="Courier New" panose="02070309020205020404" pitchFamily="49" charset="0"/>
                <a:cs typeface="Courier New" panose="02070309020205020404" pitchFamily="49" charset="0"/>
              </a:rPr>
              <a:t>arg</a:t>
            </a:r>
            <a:r>
              <a:rPr lang="en-US" sz="1000" dirty="0">
                <a:solidFill>
                  <a:schemeClr val="bg1"/>
                </a:solidFill>
                <a:latin typeface="Courier New" panose="02070309020205020404" pitchFamily="49" charset="0"/>
                <a:cs typeface="Courier New" panose="02070309020205020404" pitchFamily="49" charset="0"/>
              </a:rPr>
              <a:t>);</a:t>
            </a:r>
          </a:p>
          <a:p>
            <a:pPr marL="0" indent="0">
              <a:buNone/>
            </a:pPr>
            <a:r>
              <a:rPr lang="en-US" sz="1000" dirty="0">
                <a:solidFill>
                  <a:schemeClr val="bg1"/>
                </a:solidFill>
                <a:latin typeface="Courier New" panose="02070309020205020404" pitchFamily="49" charset="0"/>
                <a:cs typeface="Courier New" panose="02070309020205020404" pitchFamily="49" charset="0"/>
              </a:rPr>
              <a:t>char message[] = "Hello World</a:t>
            </a:r>
            <a:r>
              <a:rPr lang="en-US" sz="1000" dirty="0" smtClean="0">
                <a:solidFill>
                  <a:schemeClr val="bg1"/>
                </a:solidFill>
                <a:latin typeface="Courier New" panose="02070309020205020404" pitchFamily="49" charset="0"/>
                <a:cs typeface="Courier New" panose="02070309020205020404" pitchFamily="49" charset="0"/>
              </a:rPr>
              <a:t>";</a:t>
            </a:r>
            <a:endParaRPr lang="en-US" sz="1000" dirty="0">
              <a:solidFill>
                <a:schemeClr val="bg1"/>
              </a:solidFill>
              <a:latin typeface="Courier New" panose="02070309020205020404" pitchFamily="49" charset="0"/>
              <a:cs typeface="Courier New" panose="02070309020205020404" pitchFamily="49" charset="0"/>
            </a:endParaRPr>
          </a:p>
          <a:p>
            <a:pPr marL="0" indent="0">
              <a:buNone/>
            </a:pPr>
            <a:r>
              <a:rPr lang="en-US" sz="1000" dirty="0" err="1">
                <a:solidFill>
                  <a:schemeClr val="bg1"/>
                </a:solidFill>
                <a:latin typeface="Courier New" panose="02070309020205020404" pitchFamily="49" charset="0"/>
                <a:cs typeface="Courier New" panose="02070309020205020404" pitchFamily="49" charset="0"/>
              </a:rPr>
              <a:t>int</a:t>
            </a:r>
            <a:r>
              <a:rPr lang="en-US" sz="1000" dirty="0">
                <a:solidFill>
                  <a:schemeClr val="bg1"/>
                </a:solidFill>
                <a:latin typeface="Courier New" panose="02070309020205020404" pitchFamily="49" charset="0"/>
                <a:cs typeface="Courier New" panose="02070309020205020404" pitchFamily="49" charset="0"/>
              </a:rPr>
              <a:t> main</a:t>
            </a:r>
            <a:r>
              <a:rPr lang="en-US" sz="1000" dirty="0" smtClean="0">
                <a:solidFill>
                  <a:schemeClr val="bg1"/>
                </a:solidFill>
                <a:latin typeface="Courier New" panose="02070309020205020404" pitchFamily="49" charset="0"/>
                <a:cs typeface="Courier New" panose="02070309020205020404" pitchFamily="49" charset="0"/>
              </a:rPr>
              <a:t>(){</a:t>
            </a:r>
            <a:endParaRPr lang="en-US" sz="1000" dirty="0">
              <a:solidFill>
                <a:schemeClr val="bg1"/>
              </a:solidFill>
              <a:latin typeface="Courier New" panose="02070309020205020404" pitchFamily="49" charset="0"/>
              <a:cs typeface="Courier New" panose="02070309020205020404" pitchFamily="49" charset="0"/>
            </a:endParaRPr>
          </a:p>
          <a:p>
            <a:pPr marL="0" indent="0">
              <a:buNone/>
            </a:pP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printf</a:t>
            </a:r>
            <a:r>
              <a:rPr lang="en-US" sz="1000" dirty="0">
                <a:solidFill>
                  <a:schemeClr val="bg1"/>
                </a:solidFill>
                <a:latin typeface="Courier New" panose="02070309020205020404" pitchFamily="49" charset="0"/>
                <a:cs typeface="Courier New" panose="02070309020205020404" pitchFamily="49" charset="0"/>
              </a:rPr>
              <a:t>("HELLO WORLD\n</a:t>
            </a:r>
            <a:r>
              <a:rPr lang="en-US" sz="1000" dirty="0" smtClean="0">
                <a:solidFill>
                  <a:schemeClr val="bg1"/>
                </a:solidFill>
                <a:latin typeface="Courier New" panose="02070309020205020404" pitchFamily="49" charset="0"/>
                <a:cs typeface="Courier New" panose="02070309020205020404" pitchFamily="49" charset="0"/>
              </a:rPr>
              <a:t>");</a:t>
            </a:r>
            <a:endParaRPr lang="en-US" sz="1000" dirty="0">
              <a:solidFill>
                <a:schemeClr val="bg1"/>
              </a:solidFill>
              <a:latin typeface="Courier New" panose="02070309020205020404" pitchFamily="49" charset="0"/>
              <a:cs typeface="Courier New" panose="02070309020205020404" pitchFamily="49" charset="0"/>
            </a:endParaRPr>
          </a:p>
          <a:p>
            <a:pPr marL="0" indent="0">
              <a:buNone/>
            </a:pP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int</a:t>
            </a:r>
            <a:r>
              <a:rPr lang="en-US" sz="1000" dirty="0">
                <a:solidFill>
                  <a:schemeClr val="bg1"/>
                </a:solidFill>
                <a:latin typeface="Courier New" panose="02070309020205020404" pitchFamily="49" charset="0"/>
                <a:cs typeface="Courier New" panose="02070309020205020404" pitchFamily="49" charset="0"/>
              </a:rPr>
              <a:t> res</a:t>
            </a:r>
            <a:r>
              <a:rPr lang="en-US" sz="1000" dirty="0" smtClean="0">
                <a:solidFill>
                  <a:schemeClr val="bg1"/>
                </a:solidFill>
                <a:latin typeface="Courier New" panose="02070309020205020404" pitchFamily="49" charset="0"/>
                <a:cs typeface="Courier New" panose="02070309020205020404" pitchFamily="49" charset="0"/>
              </a:rPr>
              <a:t>;</a:t>
            </a:r>
            <a:endParaRPr lang="en-US" sz="1000" dirty="0">
              <a:solidFill>
                <a:schemeClr val="bg1"/>
              </a:solidFill>
              <a:latin typeface="Courier New" panose="02070309020205020404" pitchFamily="49" charset="0"/>
              <a:cs typeface="Courier New" panose="02070309020205020404" pitchFamily="49" charset="0"/>
            </a:endParaRPr>
          </a:p>
          <a:p>
            <a:pPr marL="0" indent="0">
              <a:buNone/>
            </a:pP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pthread_t</a:t>
            </a: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a_thread</a:t>
            </a:r>
            <a:r>
              <a:rPr lang="en-US" sz="1000" dirty="0">
                <a:solidFill>
                  <a:schemeClr val="bg1"/>
                </a:solidFill>
                <a:latin typeface="Courier New" panose="02070309020205020404" pitchFamily="49" charset="0"/>
                <a:cs typeface="Courier New" panose="02070309020205020404" pitchFamily="49" charset="0"/>
              </a:rPr>
              <a:t>;</a:t>
            </a:r>
          </a:p>
          <a:p>
            <a:pPr marL="0" indent="0">
              <a:buNone/>
            </a:pPr>
            <a:r>
              <a:rPr lang="en-US" sz="1000" dirty="0">
                <a:solidFill>
                  <a:schemeClr val="bg1"/>
                </a:solidFill>
                <a:latin typeface="Courier New" panose="02070309020205020404" pitchFamily="49" charset="0"/>
                <a:cs typeface="Courier New" panose="02070309020205020404" pitchFamily="49" charset="0"/>
              </a:rPr>
              <a:t>        void *</a:t>
            </a:r>
            <a:r>
              <a:rPr lang="en-US" sz="1000" dirty="0" err="1">
                <a:solidFill>
                  <a:schemeClr val="bg1"/>
                </a:solidFill>
                <a:latin typeface="Courier New" panose="02070309020205020404" pitchFamily="49" charset="0"/>
                <a:cs typeface="Courier New" panose="02070309020205020404" pitchFamily="49" charset="0"/>
              </a:rPr>
              <a:t>thread_result</a:t>
            </a:r>
            <a:r>
              <a:rPr lang="en-US" sz="1000" dirty="0">
                <a:solidFill>
                  <a:schemeClr val="bg1"/>
                </a:solidFill>
                <a:latin typeface="Courier New" panose="02070309020205020404" pitchFamily="49" charset="0"/>
                <a:cs typeface="Courier New" panose="02070309020205020404" pitchFamily="49" charset="0"/>
              </a:rPr>
              <a:t>;</a:t>
            </a:r>
          </a:p>
          <a:p>
            <a:pPr marL="0" indent="0">
              <a:buNone/>
            </a:pPr>
            <a:endParaRPr lang="en-US" sz="1000" dirty="0">
              <a:solidFill>
                <a:schemeClr val="bg1"/>
              </a:solidFill>
              <a:latin typeface="Courier New" panose="02070309020205020404" pitchFamily="49" charset="0"/>
              <a:cs typeface="Courier New" panose="02070309020205020404" pitchFamily="49" charset="0"/>
            </a:endParaRPr>
          </a:p>
          <a:p>
            <a:pPr marL="0" indent="0">
              <a:buNone/>
            </a:pPr>
            <a:r>
              <a:rPr lang="en-US" sz="1000" dirty="0">
                <a:solidFill>
                  <a:schemeClr val="bg1"/>
                </a:solidFill>
                <a:latin typeface="Courier New" panose="02070309020205020404" pitchFamily="49" charset="0"/>
                <a:cs typeface="Courier New" panose="02070309020205020404" pitchFamily="49" charset="0"/>
              </a:rPr>
              <a:t>        res = </a:t>
            </a:r>
            <a:r>
              <a:rPr lang="en-US" sz="1000" dirty="0" err="1">
                <a:solidFill>
                  <a:schemeClr val="bg1"/>
                </a:solidFill>
                <a:latin typeface="Courier New" panose="02070309020205020404" pitchFamily="49" charset="0"/>
                <a:cs typeface="Courier New" panose="02070309020205020404" pitchFamily="49" charset="0"/>
              </a:rPr>
              <a:t>pthread_create</a:t>
            </a:r>
            <a:r>
              <a:rPr lang="en-US" sz="1000" dirty="0">
                <a:solidFill>
                  <a:schemeClr val="bg1"/>
                </a:solidFill>
                <a:latin typeface="Courier New" panose="02070309020205020404" pitchFamily="49" charset="0"/>
                <a:cs typeface="Courier New" panose="02070309020205020404" pitchFamily="49" charset="0"/>
              </a:rPr>
              <a:t>(&amp;</a:t>
            </a:r>
            <a:r>
              <a:rPr lang="en-US" sz="1000" dirty="0" err="1">
                <a:solidFill>
                  <a:schemeClr val="bg1"/>
                </a:solidFill>
                <a:latin typeface="Courier New" panose="02070309020205020404" pitchFamily="49" charset="0"/>
                <a:cs typeface="Courier New" panose="02070309020205020404" pitchFamily="49" charset="0"/>
              </a:rPr>
              <a:t>a_thread</a:t>
            </a:r>
            <a:r>
              <a:rPr lang="en-US" sz="1000" dirty="0">
                <a:solidFill>
                  <a:schemeClr val="bg1"/>
                </a:solidFill>
                <a:latin typeface="Courier New" panose="02070309020205020404" pitchFamily="49" charset="0"/>
                <a:cs typeface="Courier New" panose="02070309020205020404" pitchFamily="49" charset="0"/>
              </a:rPr>
              <a:t>, NULL, </a:t>
            </a:r>
            <a:r>
              <a:rPr lang="en-US" sz="1000" dirty="0" err="1">
                <a:solidFill>
                  <a:schemeClr val="bg1"/>
                </a:solidFill>
                <a:latin typeface="Courier New" panose="02070309020205020404" pitchFamily="49" charset="0"/>
                <a:cs typeface="Courier New" panose="02070309020205020404" pitchFamily="49" charset="0"/>
              </a:rPr>
              <a:t>thread_function</a:t>
            </a:r>
            <a:r>
              <a:rPr lang="en-US" sz="1000" dirty="0">
                <a:solidFill>
                  <a:schemeClr val="bg1"/>
                </a:solidFill>
                <a:latin typeface="Courier New" panose="02070309020205020404" pitchFamily="49" charset="0"/>
                <a:cs typeface="Courier New" panose="02070309020205020404" pitchFamily="49" charset="0"/>
              </a:rPr>
              <a:t>, (void *)message</a:t>
            </a:r>
            <a:r>
              <a:rPr lang="en-US" sz="1000" dirty="0" smtClean="0">
                <a:solidFill>
                  <a:schemeClr val="bg1"/>
                </a:solidFill>
                <a:latin typeface="Courier New" panose="02070309020205020404" pitchFamily="49" charset="0"/>
                <a:cs typeface="Courier New" panose="02070309020205020404" pitchFamily="49" charset="0"/>
              </a:rPr>
              <a:t>);</a:t>
            </a:r>
          </a:p>
          <a:p>
            <a:pPr marL="0" indent="0">
              <a:buNone/>
            </a:pPr>
            <a:endParaRPr lang="en-US" sz="1000" dirty="0">
              <a:solidFill>
                <a:schemeClr val="bg1"/>
              </a:solidFill>
              <a:latin typeface="Courier New" panose="02070309020205020404" pitchFamily="49" charset="0"/>
              <a:cs typeface="Courier New" panose="02070309020205020404" pitchFamily="49" charset="0"/>
            </a:endParaRPr>
          </a:p>
          <a:p>
            <a:pPr marL="0" indent="0">
              <a:buNone/>
            </a:pPr>
            <a:r>
              <a:rPr lang="en-US" sz="1000" dirty="0">
                <a:solidFill>
                  <a:schemeClr val="bg1"/>
                </a:solidFill>
                <a:latin typeface="Courier New" panose="02070309020205020404" pitchFamily="49" charset="0"/>
                <a:cs typeface="Courier New" panose="02070309020205020404" pitchFamily="49" charset="0"/>
              </a:rPr>
              <a:t>        if (res != 0) {</a:t>
            </a:r>
          </a:p>
          <a:p>
            <a:pPr marL="0" indent="0">
              <a:buNone/>
            </a:pP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perror</a:t>
            </a:r>
            <a:r>
              <a:rPr lang="en-US" sz="1000" dirty="0">
                <a:solidFill>
                  <a:schemeClr val="bg1"/>
                </a:solidFill>
                <a:latin typeface="Courier New" panose="02070309020205020404" pitchFamily="49" charset="0"/>
                <a:cs typeface="Courier New" panose="02070309020205020404" pitchFamily="49" charset="0"/>
              </a:rPr>
              <a:t>("Thread creation failed");</a:t>
            </a:r>
          </a:p>
          <a:p>
            <a:pPr marL="0" indent="0">
              <a:buNone/>
            </a:pPr>
            <a:r>
              <a:rPr lang="en-US" sz="1000" dirty="0">
                <a:solidFill>
                  <a:schemeClr val="bg1"/>
                </a:solidFill>
                <a:latin typeface="Courier New" panose="02070309020205020404" pitchFamily="49" charset="0"/>
                <a:cs typeface="Courier New" panose="02070309020205020404" pitchFamily="49" charset="0"/>
              </a:rPr>
              <a:t>                exit(EXIT_FAILURE);</a:t>
            </a:r>
          </a:p>
          <a:p>
            <a:pPr marL="0" indent="0">
              <a:buNone/>
            </a:pPr>
            <a:r>
              <a:rPr lang="en-US" sz="1000" dirty="0">
                <a:solidFill>
                  <a:schemeClr val="bg1"/>
                </a:solidFill>
                <a:latin typeface="Courier New" panose="02070309020205020404" pitchFamily="49" charset="0"/>
                <a:cs typeface="Courier New" panose="02070309020205020404" pitchFamily="49" charset="0"/>
              </a:rPr>
              <a:t>        }</a:t>
            </a:r>
          </a:p>
          <a:p>
            <a:pPr marL="0" indent="0">
              <a:buNone/>
            </a:pPr>
            <a:endParaRPr lang="en-US" sz="900" dirty="0">
              <a:solidFill>
                <a:schemeClr val="bg1"/>
              </a:solidFill>
              <a:latin typeface="Courier New" panose="02070309020205020404" pitchFamily="49" charset="0"/>
              <a:cs typeface="Courier New" panose="02070309020205020404" pitchFamily="49" charset="0"/>
            </a:endParaRPr>
          </a:p>
          <a:p>
            <a:pPr marL="0" indent="0">
              <a:buNone/>
            </a:pPr>
            <a:endParaRPr lang="en-US" sz="900" dirty="0">
              <a:solidFill>
                <a:schemeClr val="bg1"/>
              </a:solidFill>
              <a:latin typeface="Courier New" panose="02070309020205020404" pitchFamily="49" charset="0"/>
              <a:cs typeface="Courier New" panose="02070309020205020404" pitchFamily="49" charset="0"/>
            </a:endParaRPr>
          </a:p>
          <a:p>
            <a:pPr marL="0" indent="0">
              <a:buNone/>
            </a:pPr>
            <a:r>
              <a:rPr lang="en-US" sz="900" dirty="0">
                <a:solidFill>
                  <a:schemeClr val="bg1"/>
                </a:solidFill>
                <a:latin typeface="Courier New" panose="02070309020205020404" pitchFamily="49" charset="0"/>
                <a:cs typeface="Courier New" panose="02070309020205020404" pitchFamily="49" charset="0"/>
              </a:rPr>
              <a:t>      </a:t>
            </a:r>
          </a:p>
        </p:txBody>
      </p:sp>
      <p:sp>
        <p:nvSpPr>
          <p:cNvPr id="4" name="Content Placeholder 3"/>
          <p:cNvSpPr>
            <a:spLocks noGrp="1"/>
          </p:cNvSpPr>
          <p:nvPr>
            <p:ph sz="half" idx="2"/>
          </p:nvPr>
        </p:nvSpPr>
        <p:spPr>
          <a:xfrm>
            <a:off x="4495800" y="900113"/>
            <a:ext cx="4191000" cy="3748086"/>
          </a:xfrm>
          <a:solidFill>
            <a:schemeClr val="tx1"/>
          </a:solidFill>
        </p:spPr>
        <p:txBody>
          <a:bodyPr>
            <a:noAutofit/>
          </a:bodyPr>
          <a:lstStyle/>
          <a:p>
            <a:pPr marL="0" indent="0">
              <a:buNone/>
            </a:pP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printf</a:t>
            </a:r>
            <a:r>
              <a:rPr lang="en-US" sz="1000" dirty="0">
                <a:solidFill>
                  <a:schemeClr val="bg1"/>
                </a:solidFill>
                <a:latin typeface="Courier New" panose="02070309020205020404" pitchFamily="49" charset="0"/>
                <a:cs typeface="Courier New" panose="02070309020205020404" pitchFamily="49" charset="0"/>
              </a:rPr>
              <a:t>("Waiting for thread to finish...\n</a:t>
            </a:r>
            <a:r>
              <a:rPr lang="en-US" sz="1000" dirty="0" smtClean="0">
                <a:solidFill>
                  <a:schemeClr val="bg1"/>
                </a:solidFill>
                <a:latin typeface="Courier New" panose="02070309020205020404" pitchFamily="49" charset="0"/>
                <a:cs typeface="Courier New" panose="02070309020205020404" pitchFamily="49" charset="0"/>
              </a:rPr>
              <a:t>");</a:t>
            </a:r>
            <a:endParaRPr lang="en-US" sz="1000" dirty="0">
              <a:solidFill>
                <a:schemeClr val="bg1"/>
              </a:solidFill>
              <a:latin typeface="Courier New" panose="02070309020205020404" pitchFamily="49" charset="0"/>
              <a:cs typeface="Courier New" panose="02070309020205020404" pitchFamily="49" charset="0"/>
            </a:endParaRPr>
          </a:p>
          <a:p>
            <a:pPr marL="0" indent="0">
              <a:buNone/>
            </a:pPr>
            <a:r>
              <a:rPr lang="en-US" sz="1000" dirty="0">
                <a:solidFill>
                  <a:schemeClr val="bg1"/>
                </a:solidFill>
                <a:latin typeface="Courier New" panose="02070309020205020404" pitchFamily="49" charset="0"/>
                <a:cs typeface="Courier New" panose="02070309020205020404" pitchFamily="49" charset="0"/>
              </a:rPr>
              <a:t>        res = </a:t>
            </a:r>
            <a:r>
              <a:rPr lang="en-US" sz="1000" dirty="0" err="1">
                <a:solidFill>
                  <a:schemeClr val="bg1"/>
                </a:solidFill>
                <a:latin typeface="Courier New" panose="02070309020205020404" pitchFamily="49" charset="0"/>
                <a:cs typeface="Courier New" panose="02070309020205020404" pitchFamily="49" charset="0"/>
              </a:rPr>
              <a:t>pthread_join</a:t>
            </a:r>
            <a:r>
              <a:rPr lang="en-US" sz="1000" dirty="0">
                <a:solidFill>
                  <a:schemeClr val="bg1"/>
                </a:solidFill>
                <a:latin typeface="Courier New" panose="02070309020205020404" pitchFamily="49" charset="0"/>
                <a:cs typeface="Courier New" panose="02070309020205020404" pitchFamily="49" charset="0"/>
              </a:rPr>
              <a:t>(</a:t>
            </a:r>
            <a:r>
              <a:rPr lang="en-US" sz="1000" dirty="0" err="1">
                <a:solidFill>
                  <a:schemeClr val="bg1"/>
                </a:solidFill>
                <a:latin typeface="Courier New" panose="02070309020205020404" pitchFamily="49" charset="0"/>
                <a:cs typeface="Courier New" panose="02070309020205020404" pitchFamily="49" charset="0"/>
              </a:rPr>
              <a:t>a_thread</a:t>
            </a:r>
            <a:r>
              <a:rPr lang="en-US" sz="1000" dirty="0">
                <a:solidFill>
                  <a:schemeClr val="bg1"/>
                </a:solidFill>
                <a:latin typeface="Courier New" panose="02070309020205020404" pitchFamily="49" charset="0"/>
                <a:cs typeface="Courier New" panose="02070309020205020404" pitchFamily="49" charset="0"/>
              </a:rPr>
              <a:t>, &amp;</a:t>
            </a:r>
            <a:r>
              <a:rPr lang="en-US" sz="1000" dirty="0" err="1">
                <a:solidFill>
                  <a:schemeClr val="bg1"/>
                </a:solidFill>
                <a:latin typeface="Courier New" panose="02070309020205020404" pitchFamily="49" charset="0"/>
                <a:cs typeface="Courier New" panose="02070309020205020404" pitchFamily="49" charset="0"/>
              </a:rPr>
              <a:t>thread_result</a:t>
            </a:r>
            <a:r>
              <a:rPr lang="en-US" sz="1000" dirty="0">
                <a:solidFill>
                  <a:schemeClr val="bg1"/>
                </a:solidFill>
                <a:latin typeface="Courier New" panose="02070309020205020404" pitchFamily="49" charset="0"/>
                <a:cs typeface="Courier New" panose="02070309020205020404" pitchFamily="49" charset="0"/>
              </a:rPr>
              <a:t>);</a:t>
            </a:r>
          </a:p>
          <a:p>
            <a:pPr marL="0" indent="0">
              <a:buNone/>
            </a:pPr>
            <a:r>
              <a:rPr lang="en-US" sz="1000" dirty="0">
                <a:solidFill>
                  <a:schemeClr val="bg1"/>
                </a:solidFill>
                <a:latin typeface="Courier New" panose="02070309020205020404" pitchFamily="49" charset="0"/>
                <a:cs typeface="Courier New" panose="02070309020205020404" pitchFamily="49" charset="0"/>
              </a:rPr>
              <a:t>        if (res != 0) {</a:t>
            </a:r>
          </a:p>
          <a:p>
            <a:pPr marL="0" indent="0">
              <a:buNone/>
            </a:pP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perror</a:t>
            </a:r>
            <a:r>
              <a:rPr lang="en-US" sz="1000" dirty="0">
                <a:solidFill>
                  <a:schemeClr val="bg1"/>
                </a:solidFill>
                <a:latin typeface="Courier New" panose="02070309020205020404" pitchFamily="49" charset="0"/>
                <a:cs typeface="Courier New" panose="02070309020205020404" pitchFamily="49" charset="0"/>
              </a:rPr>
              <a:t>("Thread join failed");</a:t>
            </a:r>
          </a:p>
          <a:p>
            <a:pPr marL="0" indent="0">
              <a:buNone/>
            </a:pPr>
            <a:r>
              <a:rPr lang="en-US" sz="1000" dirty="0">
                <a:solidFill>
                  <a:schemeClr val="bg1"/>
                </a:solidFill>
                <a:latin typeface="Courier New" panose="02070309020205020404" pitchFamily="49" charset="0"/>
                <a:cs typeface="Courier New" panose="02070309020205020404" pitchFamily="49" charset="0"/>
              </a:rPr>
              <a:t>                exit(EXIT_FAILURE);</a:t>
            </a:r>
          </a:p>
          <a:p>
            <a:pPr marL="0" indent="0">
              <a:buNone/>
            </a:pPr>
            <a:r>
              <a:rPr lang="en-US" sz="1000" dirty="0">
                <a:solidFill>
                  <a:schemeClr val="bg1"/>
                </a:solidFill>
                <a:latin typeface="Courier New" panose="02070309020205020404" pitchFamily="49" charset="0"/>
                <a:cs typeface="Courier New" panose="02070309020205020404" pitchFamily="49" charset="0"/>
              </a:rPr>
              <a:t>        </a:t>
            </a:r>
            <a:r>
              <a:rPr lang="en-US" sz="1000" dirty="0" smtClean="0">
                <a:solidFill>
                  <a:schemeClr val="bg1"/>
                </a:solidFill>
                <a:latin typeface="Courier New" panose="02070309020205020404" pitchFamily="49" charset="0"/>
                <a:cs typeface="Courier New" panose="02070309020205020404" pitchFamily="49" charset="0"/>
              </a:rPr>
              <a:t>}</a:t>
            </a:r>
            <a:endParaRPr lang="en-US" sz="1000" dirty="0">
              <a:solidFill>
                <a:schemeClr val="bg1"/>
              </a:solidFill>
              <a:latin typeface="Courier New" panose="02070309020205020404" pitchFamily="49" charset="0"/>
              <a:cs typeface="Courier New" panose="02070309020205020404" pitchFamily="49" charset="0"/>
            </a:endParaRPr>
          </a:p>
          <a:p>
            <a:pPr marL="0" indent="0">
              <a:buNone/>
            </a:pP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printf</a:t>
            </a:r>
            <a:r>
              <a:rPr lang="en-US" sz="1000" dirty="0">
                <a:solidFill>
                  <a:schemeClr val="bg1"/>
                </a:solidFill>
                <a:latin typeface="Courier New" panose="02070309020205020404" pitchFamily="49" charset="0"/>
                <a:cs typeface="Courier New" panose="02070309020205020404" pitchFamily="49" charset="0"/>
              </a:rPr>
              <a:t>("Thread joined, it returned %s\n", (char *)</a:t>
            </a:r>
            <a:r>
              <a:rPr lang="en-US" sz="1000" dirty="0" err="1">
                <a:solidFill>
                  <a:schemeClr val="bg1"/>
                </a:solidFill>
                <a:latin typeface="Courier New" panose="02070309020205020404" pitchFamily="49" charset="0"/>
                <a:cs typeface="Courier New" panose="02070309020205020404" pitchFamily="49" charset="0"/>
              </a:rPr>
              <a:t>thread_result</a:t>
            </a:r>
            <a:r>
              <a:rPr lang="en-US" sz="1000" dirty="0">
                <a:solidFill>
                  <a:schemeClr val="bg1"/>
                </a:solidFill>
                <a:latin typeface="Courier New" panose="02070309020205020404" pitchFamily="49" charset="0"/>
                <a:cs typeface="Courier New" panose="02070309020205020404" pitchFamily="49" charset="0"/>
              </a:rPr>
              <a:t>);</a:t>
            </a:r>
          </a:p>
          <a:p>
            <a:pPr marL="0" indent="0">
              <a:buNone/>
            </a:pP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printf</a:t>
            </a:r>
            <a:r>
              <a:rPr lang="en-US" sz="1000" dirty="0">
                <a:solidFill>
                  <a:schemeClr val="bg1"/>
                </a:solidFill>
                <a:latin typeface="Courier New" panose="02070309020205020404" pitchFamily="49" charset="0"/>
                <a:cs typeface="Courier New" panose="02070309020205020404" pitchFamily="49" charset="0"/>
              </a:rPr>
              <a:t>("Message is now %s\n", message</a:t>
            </a:r>
            <a:r>
              <a:rPr lang="en-US" sz="1000" dirty="0" smtClean="0">
                <a:solidFill>
                  <a:schemeClr val="bg1"/>
                </a:solidFill>
                <a:latin typeface="Courier New" panose="02070309020205020404" pitchFamily="49" charset="0"/>
                <a:cs typeface="Courier New" panose="02070309020205020404" pitchFamily="49" charset="0"/>
              </a:rPr>
              <a:t>);</a:t>
            </a:r>
            <a:endParaRPr lang="en-US" sz="1000" dirty="0">
              <a:solidFill>
                <a:schemeClr val="bg1"/>
              </a:solidFill>
              <a:latin typeface="Courier New" panose="02070309020205020404" pitchFamily="49" charset="0"/>
              <a:cs typeface="Courier New" panose="02070309020205020404" pitchFamily="49" charset="0"/>
            </a:endParaRPr>
          </a:p>
          <a:p>
            <a:pPr marL="0" indent="0">
              <a:buNone/>
            </a:pPr>
            <a:r>
              <a:rPr lang="en-US" sz="1000" dirty="0">
                <a:solidFill>
                  <a:schemeClr val="bg1"/>
                </a:solidFill>
                <a:latin typeface="Courier New" panose="02070309020205020404" pitchFamily="49" charset="0"/>
                <a:cs typeface="Courier New" panose="02070309020205020404" pitchFamily="49" charset="0"/>
              </a:rPr>
              <a:t>        exit(EXIT_SUCCESS);</a:t>
            </a:r>
          </a:p>
          <a:p>
            <a:pPr marL="0" indent="0">
              <a:buNone/>
            </a:pPr>
            <a:r>
              <a:rPr lang="en-US" sz="1000" dirty="0">
                <a:solidFill>
                  <a:schemeClr val="bg1"/>
                </a:solidFill>
                <a:latin typeface="Courier New" panose="02070309020205020404" pitchFamily="49" charset="0"/>
                <a:cs typeface="Courier New" panose="02070309020205020404" pitchFamily="49" charset="0"/>
              </a:rPr>
              <a:t>}</a:t>
            </a:r>
          </a:p>
          <a:p>
            <a:pPr marL="0" indent="0">
              <a:buNone/>
            </a:pPr>
            <a:r>
              <a:rPr lang="en-US" sz="1000" dirty="0">
                <a:solidFill>
                  <a:schemeClr val="bg1"/>
                </a:solidFill>
                <a:latin typeface="Courier New" panose="02070309020205020404" pitchFamily="49" charset="0"/>
                <a:cs typeface="Courier New" panose="02070309020205020404" pitchFamily="49" charset="0"/>
              </a:rPr>
              <a:t>void *</a:t>
            </a:r>
            <a:r>
              <a:rPr lang="en-US" sz="1000" dirty="0" err="1">
                <a:solidFill>
                  <a:schemeClr val="bg1"/>
                </a:solidFill>
                <a:latin typeface="Courier New" panose="02070309020205020404" pitchFamily="49" charset="0"/>
                <a:cs typeface="Courier New" panose="02070309020205020404" pitchFamily="49" charset="0"/>
              </a:rPr>
              <a:t>thread_function</a:t>
            </a:r>
            <a:r>
              <a:rPr lang="en-US" sz="1000" dirty="0">
                <a:solidFill>
                  <a:schemeClr val="bg1"/>
                </a:solidFill>
                <a:latin typeface="Courier New" panose="02070309020205020404" pitchFamily="49" charset="0"/>
                <a:cs typeface="Courier New" panose="02070309020205020404" pitchFamily="49" charset="0"/>
              </a:rPr>
              <a:t>(void *</a:t>
            </a:r>
            <a:r>
              <a:rPr lang="en-US" sz="1000" dirty="0" err="1">
                <a:solidFill>
                  <a:schemeClr val="bg1"/>
                </a:solidFill>
                <a:latin typeface="Courier New" panose="02070309020205020404" pitchFamily="49" charset="0"/>
                <a:cs typeface="Courier New" panose="02070309020205020404" pitchFamily="49" charset="0"/>
              </a:rPr>
              <a:t>arg</a:t>
            </a:r>
            <a:r>
              <a:rPr lang="en-US" sz="1000" dirty="0">
                <a:solidFill>
                  <a:schemeClr val="bg1"/>
                </a:solidFill>
                <a:latin typeface="Courier New" panose="02070309020205020404" pitchFamily="49" charset="0"/>
                <a:cs typeface="Courier New" panose="02070309020205020404" pitchFamily="49" charset="0"/>
              </a:rPr>
              <a:t>) {</a:t>
            </a:r>
          </a:p>
          <a:p>
            <a:pPr marL="0" indent="0">
              <a:buNone/>
            </a:pP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printf</a:t>
            </a:r>
            <a:r>
              <a:rPr lang="en-US" sz="1000" dirty="0">
                <a:solidFill>
                  <a:schemeClr val="bg1"/>
                </a:solidFill>
                <a:latin typeface="Courier New" panose="02070309020205020404" pitchFamily="49" charset="0"/>
                <a:cs typeface="Courier New" panose="02070309020205020404" pitchFamily="49" charset="0"/>
              </a:rPr>
              <a:t>("</a:t>
            </a:r>
            <a:r>
              <a:rPr lang="en-US" sz="1000" dirty="0" err="1">
                <a:solidFill>
                  <a:schemeClr val="bg1"/>
                </a:solidFill>
                <a:latin typeface="Courier New" panose="02070309020205020404" pitchFamily="49" charset="0"/>
                <a:cs typeface="Courier New" panose="02070309020205020404" pitchFamily="49" charset="0"/>
              </a:rPr>
              <a:t>thread_function</a:t>
            </a:r>
            <a:r>
              <a:rPr lang="en-US" sz="1000" dirty="0">
                <a:solidFill>
                  <a:schemeClr val="bg1"/>
                </a:solidFill>
                <a:latin typeface="Courier New" panose="02070309020205020404" pitchFamily="49" charset="0"/>
                <a:cs typeface="Courier New" panose="02070309020205020404" pitchFamily="49" charset="0"/>
              </a:rPr>
              <a:t> is running. Argument was %s\n", (char *)</a:t>
            </a:r>
            <a:r>
              <a:rPr lang="en-US" sz="1000" dirty="0" err="1">
                <a:solidFill>
                  <a:schemeClr val="bg1"/>
                </a:solidFill>
                <a:latin typeface="Courier New" panose="02070309020205020404" pitchFamily="49" charset="0"/>
                <a:cs typeface="Courier New" panose="02070309020205020404" pitchFamily="49" charset="0"/>
              </a:rPr>
              <a:t>arg</a:t>
            </a:r>
            <a:r>
              <a:rPr lang="en-US" sz="1000" dirty="0">
                <a:solidFill>
                  <a:schemeClr val="bg1"/>
                </a:solidFill>
                <a:latin typeface="Courier New" panose="02070309020205020404" pitchFamily="49" charset="0"/>
                <a:cs typeface="Courier New" panose="02070309020205020404" pitchFamily="49" charset="0"/>
              </a:rPr>
              <a:t>);</a:t>
            </a:r>
          </a:p>
          <a:p>
            <a:pPr marL="0" indent="0">
              <a:buNone/>
            </a:pPr>
            <a:r>
              <a:rPr lang="en-US" sz="1000" dirty="0">
                <a:solidFill>
                  <a:schemeClr val="bg1"/>
                </a:solidFill>
                <a:latin typeface="Courier New" panose="02070309020205020404" pitchFamily="49" charset="0"/>
                <a:cs typeface="Courier New" panose="02070309020205020404" pitchFamily="49" charset="0"/>
              </a:rPr>
              <a:t>        sleep(20);</a:t>
            </a:r>
          </a:p>
          <a:p>
            <a:pPr marL="0" indent="0">
              <a:buNone/>
            </a:pP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strcpy</a:t>
            </a:r>
            <a:r>
              <a:rPr lang="en-US" sz="1000" dirty="0">
                <a:solidFill>
                  <a:schemeClr val="bg1"/>
                </a:solidFill>
                <a:latin typeface="Courier New" panose="02070309020205020404" pitchFamily="49" charset="0"/>
                <a:cs typeface="Courier New" panose="02070309020205020404" pitchFamily="49" charset="0"/>
              </a:rPr>
              <a:t>(message, "Bye!");</a:t>
            </a:r>
          </a:p>
          <a:p>
            <a:pPr marL="0" indent="0">
              <a:buNone/>
            </a:pPr>
            <a:r>
              <a:rPr lang="en-US" sz="1000" dirty="0">
                <a:solidFill>
                  <a:schemeClr val="bg1"/>
                </a:solidFill>
                <a:latin typeface="Courier New" panose="02070309020205020404" pitchFamily="49" charset="0"/>
                <a:cs typeface="Courier New" panose="02070309020205020404" pitchFamily="49" charset="0"/>
              </a:rPr>
              <a:t>        </a:t>
            </a:r>
            <a:r>
              <a:rPr lang="en-US" sz="1000" dirty="0" err="1">
                <a:solidFill>
                  <a:schemeClr val="bg1"/>
                </a:solidFill>
                <a:latin typeface="Courier New" panose="02070309020205020404" pitchFamily="49" charset="0"/>
                <a:cs typeface="Courier New" panose="02070309020205020404" pitchFamily="49" charset="0"/>
              </a:rPr>
              <a:t>pthread_exit</a:t>
            </a:r>
            <a:r>
              <a:rPr lang="en-US" sz="1000" dirty="0">
                <a:solidFill>
                  <a:schemeClr val="bg1"/>
                </a:solidFill>
                <a:latin typeface="Courier New" panose="02070309020205020404" pitchFamily="49" charset="0"/>
                <a:cs typeface="Courier New" panose="02070309020205020404" pitchFamily="49" charset="0"/>
              </a:rPr>
              <a:t>("Thank you for the CPU time");</a:t>
            </a:r>
          </a:p>
          <a:p>
            <a:pPr marL="0" indent="0">
              <a:buNone/>
            </a:pPr>
            <a:r>
              <a:rPr lang="en-US" sz="1000" dirty="0">
                <a:solidFill>
                  <a:schemeClr val="bg1"/>
                </a:solidFill>
                <a:latin typeface="Courier New" panose="02070309020205020404" pitchFamily="49" charset="0"/>
                <a:cs typeface="Courier New" panose="02070309020205020404" pitchFamily="49" charset="0"/>
              </a:rPr>
              <a:t>}</a:t>
            </a:r>
          </a:p>
        </p:txBody>
      </p:sp>
      <p:sp>
        <p:nvSpPr>
          <p:cNvPr id="5" name="Footer Placeholder 4"/>
          <p:cNvSpPr>
            <a:spLocks noGrp="1"/>
          </p:cNvSpPr>
          <p:nvPr>
            <p:ph type="ftr" sz="quarter" idx="11"/>
          </p:nvPr>
        </p:nvSpPr>
        <p:spPr/>
        <p:txBody>
          <a:bodyPr/>
          <a:lstStyle/>
          <a:p>
            <a:r>
              <a:rPr lang="en-US" dirty="0" smtClean="0"/>
              <a:t>09e-BM/DT/FSOFT - ©FPT SOFTWARE - Corporate Training Center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1768889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The </a:t>
            </a:r>
            <a:r>
              <a:rPr lang="en-US" sz="2400" dirty="0" err="1" smtClean="0"/>
              <a:t>Pthread</a:t>
            </a:r>
            <a:r>
              <a:rPr lang="en-US" sz="2400" dirty="0" smtClean="0"/>
              <a:t> Programming Example 2</a:t>
            </a:r>
            <a:endParaRPr lang="en-US" sz="2400" dirty="0"/>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13</a:t>
            </a:fld>
            <a:endParaRPr lang="en-US"/>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1581706047"/>
              </p:ext>
            </p:extLst>
          </p:nvPr>
        </p:nvGraphicFramePr>
        <p:xfrm>
          <a:off x="457200" y="895351"/>
          <a:ext cx="8229600" cy="3667124"/>
        </p:xfrm>
        <a:graphic>
          <a:graphicData uri="http://schemas.openxmlformats.org/drawingml/2006/table">
            <a:tbl>
              <a:tblPr firstRow="1" bandRow="1">
                <a:tableStyleId>{E8034E78-7F5D-4C2E-B375-FC64B27BC917}</a:tableStyleId>
              </a:tblPr>
              <a:tblGrid>
                <a:gridCol w="4114800"/>
                <a:gridCol w="4114800"/>
              </a:tblGrid>
              <a:tr h="3667124">
                <a:tc>
                  <a:txBody>
                    <a:bodyPr/>
                    <a:lstStyle/>
                    <a:p>
                      <a:pPr marL="0" indent="0">
                        <a:buNone/>
                      </a:pPr>
                      <a:r>
                        <a:rPr lang="en-US" sz="1100" dirty="0" smtClean="0">
                          <a:latin typeface="Courier New" panose="02070309020205020404" pitchFamily="49" charset="0"/>
                          <a:cs typeface="Courier New" panose="02070309020205020404" pitchFamily="49" charset="0"/>
                        </a:rPr>
                        <a:t>#include &lt;</a:t>
                      </a:r>
                      <a:r>
                        <a:rPr lang="en-US" sz="1100" dirty="0" err="1" smtClean="0">
                          <a:latin typeface="Courier New" panose="02070309020205020404" pitchFamily="49" charset="0"/>
                          <a:cs typeface="Courier New" panose="02070309020205020404" pitchFamily="49" charset="0"/>
                        </a:rPr>
                        <a:t>pthread.h</a:t>
                      </a:r>
                      <a:r>
                        <a:rPr lang="en-US" sz="1100" dirty="0" smtClean="0">
                          <a:latin typeface="Courier New" panose="02070309020205020404" pitchFamily="49" charset="0"/>
                          <a:cs typeface="Courier New" panose="02070309020205020404" pitchFamily="49" charset="0"/>
                        </a:rPr>
                        <a:t>&gt;</a:t>
                      </a:r>
                    </a:p>
                    <a:p>
                      <a:pPr marL="0" indent="0">
                        <a:buNone/>
                      </a:pPr>
                      <a:endParaRPr lang="en-US" sz="1100" dirty="0" smtClean="0">
                        <a:latin typeface="Courier New" panose="02070309020205020404" pitchFamily="49" charset="0"/>
                        <a:cs typeface="Courier New" panose="02070309020205020404" pitchFamily="49" charset="0"/>
                      </a:endParaRPr>
                    </a:p>
                    <a:p>
                      <a:pPr marL="0" indent="0">
                        <a:buNone/>
                      </a:pPr>
                      <a:r>
                        <a:rPr lang="en-US" sz="1100" dirty="0" err="1" smtClean="0">
                          <a:latin typeface="Courier New" panose="02070309020205020404" pitchFamily="49" charset="0"/>
                          <a:cs typeface="Courier New" panose="02070309020205020404" pitchFamily="49" charset="0"/>
                        </a:rPr>
                        <a:t>int</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thread_ids</a:t>
                      </a:r>
                      <a:r>
                        <a:rPr lang="en-US" sz="1100" dirty="0" smtClean="0">
                          <a:latin typeface="Courier New" panose="02070309020205020404" pitchFamily="49" charset="0"/>
                          <a:cs typeface="Courier New" panose="02070309020205020404" pitchFamily="49" charset="0"/>
                        </a:rPr>
                        <a:t>[3] = {0,1,2};</a:t>
                      </a:r>
                    </a:p>
                    <a:p>
                      <a:pPr marL="0" indent="0">
                        <a:buNone/>
                      </a:pPr>
                      <a:r>
                        <a:rPr lang="en-US" sz="1100" dirty="0" err="1" smtClean="0">
                          <a:latin typeface="Courier New" panose="02070309020205020404" pitchFamily="49" charset="0"/>
                          <a:cs typeface="Courier New" panose="02070309020205020404" pitchFamily="49" charset="0"/>
                        </a:rPr>
                        <a:t>pthread_mutex_t</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count_mutex</a:t>
                      </a:r>
                      <a:r>
                        <a:rPr lang="en-US" sz="1100" dirty="0" smtClean="0">
                          <a:latin typeface="Courier New" panose="02070309020205020404" pitchFamily="49" charset="0"/>
                          <a:cs typeface="Courier New" panose="02070309020205020404" pitchFamily="49" charset="0"/>
                        </a:rPr>
                        <a:t>;</a:t>
                      </a:r>
                    </a:p>
                    <a:p>
                      <a:pPr marL="0" indent="0">
                        <a:buNone/>
                      </a:pPr>
                      <a:r>
                        <a:rPr lang="en-US" sz="1100" dirty="0" err="1" smtClean="0">
                          <a:latin typeface="Courier New" panose="02070309020205020404" pitchFamily="49" charset="0"/>
                          <a:cs typeface="Courier New" panose="02070309020205020404" pitchFamily="49" charset="0"/>
                        </a:rPr>
                        <a:t>pthread_cond_t</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count_threshold_cv</a:t>
                      </a:r>
                      <a:r>
                        <a:rPr lang="en-US" sz="1100" dirty="0" smtClean="0">
                          <a:latin typeface="Courier New" panose="02070309020205020404" pitchFamily="49" charset="0"/>
                          <a:cs typeface="Courier New" panose="02070309020205020404" pitchFamily="49" charset="0"/>
                        </a:rPr>
                        <a:t>;</a:t>
                      </a:r>
                    </a:p>
                    <a:p>
                      <a:pPr marL="0" indent="0">
                        <a:buNone/>
                      </a:pPr>
                      <a:endParaRPr lang="en-US" sz="1100" dirty="0" smtClean="0">
                        <a:latin typeface="Courier New" panose="02070309020205020404" pitchFamily="49" charset="0"/>
                        <a:cs typeface="Courier New" panose="02070309020205020404" pitchFamily="49" charset="0"/>
                      </a:endParaRPr>
                    </a:p>
                    <a:p>
                      <a:pPr marL="0" indent="0">
                        <a:buNone/>
                      </a:pPr>
                      <a:r>
                        <a:rPr lang="en-US" sz="1100" dirty="0" err="1" smtClean="0">
                          <a:latin typeface="Courier New" panose="02070309020205020404" pitchFamily="49" charset="0"/>
                          <a:cs typeface="Courier New" panose="02070309020205020404" pitchFamily="49" charset="0"/>
                        </a:rPr>
                        <a:t>int</a:t>
                      </a:r>
                      <a:r>
                        <a:rPr lang="en-US" sz="1100" dirty="0" smtClean="0">
                          <a:latin typeface="Courier New" panose="02070309020205020404" pitchFamily="49" charset="0"/>
                          <a:cs typeface="Courier New" panose="02070309020205020404" pitchFamily="49" charset="0"/>
                        </a:rPr>
                        <a:t> main (</a:t>
                      </a:r>
                      <a:r>
                        <a:rPr lang="en-US" sz="1100" dirty="0" err="1" smtClean="0">
                          <a:latin typeface="Courier New" panose="02070309020205020404" pitchFamily="49" charset="0"/>
                          <a:cs typeface="Courier New" panose="02070309020205020404" pitchFamily="49" charset="0"/>
                        </a:rPr>
                        <a:t>int</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argc</a:t>
                      </a:r>
                      <a:r>
                        <a:rPr lang="en-US" sz="1100" dirty="0" smtClean="0">
                          <a:latin typeface="Courier New" panose="02070309020205020404" pitchFamily="49" charset="0"/>
                          <a:cs typeface="Courier New" panose="02070309020205020404" pitchFamily="49" charset="0"/>
                        </a:rPr>
                        <a:t>, char *</a:t>
                      </a:r>
                      <a:r>
                        <a:rPr lang="en-US" sz="1100" dirty="0" err="1" smtClean="0">
                          <a:latin typeface="Courier New" panose="02070309020205020404" pitchFamily="49" charset="0"/>
                          <a:cs typeface="Courier New" panose="02070309020205020404" pitchFamily="49" charset="0"/>
                        </a:rPr>
                        <a:t>argv</a:t>
                      </a:r>
                      <a:r>
                        <a:rPr lang="en-US" sz="1100" dirty="0" smtClean="0">
                          <a:latin typeface="Courier New" panose="02070309020205020404" pitchFamily="49" charset="0"/>
                          <a:cs typeface="Courier New" panose="02070309020205020404" pitchFamily="49" charset="0"/>
                        </a:rPr>
                        <a:t>[]) </a:t>
                      </a:r>
                    </a:p>
                    <a:p>
                      <a:pPr marL="0" indent="0">
                        <a:buNone/>
                      </a:pPr>
                      <a:r>
                        <a:rPr lang="en-US" sz="1100" dirty="0" smtClean="0">
                          <a:latin typeface="Courier New" panose="02070309020205020404" pitchFamily="49" charset="0"/>
                          <a:cs typeface="Courier New" panose="02070309020205020404" pitchFamily="49" charset="0"/>
                        </a:rPr>
                        <a:t>{</a:t>
                      </a:r>
                    </a:p>
                    <a:p>
                      <a:pPr marL="0" indent="0">
                        <a:buNone/>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pthread_t</a:t>
                      </a:r>
                      <a:r>
                        <a:rPr lang="en-US" sz="1100" dirty="0" smtClean="0">
                          <a:latin typeface="Courier New" panose="02070309020205020404" pitchFamily="49" charset="0"/>
                          <a:cs typeface="Courier New" panose="02070309020205020404" pitchFamily="49" charset="0"/>
                        </a:rPr>
                        <a:t> threads[3];</a:t>
                      </a:r>
                    </a:p>
                    <a:p>
                      <a:pPr marL="0" indent="0">
                        <a:buNone/>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pthread_attr_t</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attr</a:t>
                      </a:r>
                      <a:r>
                        <a:rPr lang="en-US" sz="1100" dirty="0" smtClean="0">
                          <a:latin typeface="Courier New" panose="02070309020205020404" pitchFamily="49" charset="0"/>
                          <a:cs typeface="Courier New" panose="02070309020205020404" pitchFamily="49" charset="0"/>
                        </a:rPr>
                        <a:t>;</a:t>
                      </a:r>
                    </a:p>
                    <a:p>
                      <a:pPr marL="0" indent="0">
                        <a:buNone/>
                      </a:pPr>
                      <a:endParaRPr lang="en-US" sz="1100" dirty="0" smtClean="0">
                        <a:latin typeface="Courier New" panose="02070309020205020404" pitchFamily="49" charset="0"/>
                        <a:cs typeface="Courier New" panose="02070309020205020404" pitchFamily="49" charset="0"/>
                      </a:endParaRPr>
                    </a:p>
                    <a:p>
                      <a:pPr marL="0" indent="0">
                        <a:buNone/>
                      </a:pPr>
                      <a:r>
                        <a:rPr lang="en-US" sz="1100" dirty="0" smtClean="0">
                          <a:latin typeface="Courier New" panose="02070309020205020404" pitchFamily="49" charset="0"/>
                          <a:cs typeface="Courier New" panose="02070309020205020404" pitchFamily="49" charset="0"/>
                        </a:rPr>
                        <a:t>   /* Initialize </a:t>
                      </a:r>
                      <a:r>
                        <a:rPr lang="en-US" sz="1100" dirty="0" err="1" smtClean="0">
                          <a:latin typeface="Courier New" panose="02070309020205020404" pitchFamily="49" charset="0"/>
                          <a:cs typeface="Courier New" panose="02070309020205020404" pitchFamily="49" charset="0"/>
                        </a:rPr>
                        <a:t>mutex</a:t>
                      </a:r>
                      <a:r>
                        <a:rPr lang="en-US" sz="1100" dirty="0" smtClean="0">
                          <a:latin typeface="Courier New" panose="02070309020205020404" pitchFamily="49" charset="0"/>
                          <a:cs typeface="Courier New" panose="02070309020205020404" pitchFamily="49" charset="0"/>
                        </a:rPr>
                        <a:t> and condition variable objects */</a:t>
                      </a:r>
                    </a:p>
                    <a:p>
                      <a:pPr marL="0" indent="0">
                        <a:buNone/>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pthread_mutex_init</a:t>
                      </a:r>
                      <a:r>
                        <a:rPr lang="en-US" sz="1100" dirty="0" smtClean="0">
                          <a:latin typeface="Courier New" panose="02070309020205020404" pitchFamily="49" charset="0"/>
                          <a:cs typeface="Courier New" panose="02070309020205020404" pitchFamily="49" charset="0"/>
                        </a:rPr>
                        <a:t>(&amp;</a:t>
                      </a:r>
                      <a:r>
                        <a:rPr lang="en-US" sz="1100" dirty="0" err="1" smtClean="0">
                          <a:latin typeface="Courier New" panose="02070309020205020404" pitchFamily="49" charset="0"/>
                          <a:cs typeface="Courier New" panose="02070309020205020404" pitchFamily="49" charset="0"/>
                        </a:rPr>
                        <a:t>count_mutex</a:t>
                      </a:r>
                      <a:r>
                        <a:rPr lang="en-US" sz="1100" dirty="0" smtClean="0">
                          <a:latin typeface="Courier New" panose="02070309020205020404" pitchFamily="49" charset="0"/>
                          <a:cs typeface="Courier New" panose="02070309020205020404" pitchFamily="49" charset="0"/>
                        </a:rPr>
                        <a:t>, NULL);</a:t>
                      </a:r>
                    </a:p>
                    <a:p>
                      <a:pPr marL="0" indent="0">
                        <a:buNone/>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pthread_cond_init</a:t>
                      </a:r>
                      <a:r>
                        <a:rPr lang="en-US" sz="1100" dirty="0" smtClean="0">
                          <a:latin typeface="Courier New" panose="02070309020205020404" pitchFamily="49" charset="0"/>
                          <a:cs typeface="Courier New" panose="02070309020205020404" pitchFamily="49" charset="0"/>
                        </a:rPr>
                        <a:t> (&amp;</a:t>
                      </a:r>
                      <a:r>
                        <a:rPr lang="en-US" sz="1100" dirty="0" err="1" smtClean="0">
                          <a:latin typeface="Courier New" panose="02070309020205020404" pitchFamily="49" charset="0"/>
                          <a:cs typeface="Courier New" panose="02070309020205020404" pitchFamily="49" charset="0"/>
                        </a:rPr>
                        <a:t>count_threshold_cv</a:t>
                      </a:r>
                      <a:r>
                        <a:rPr lang="en-US" sz="1100" dirty="0" smtClean="0">
                          <a:latin typeface="Courier New" panose="02070309020205020404" pitchFamily="49" charset="0"/>
                          <a:cs typeface="Courier New" panose="02070309020205020404" pitchFamily="49" charset="0"/>
                        </a:rPr>
                        <a:t>, NULL);</a:t>
                      </a:r>
                    </a:p>
                    <a:p>
                      <a:pPr marL="0" indent="0">
                        <a:buNone/>
                      </a:pPr>
                      <a:endParaRPr lang="en-US" sz="1100" dirty="0" smtClean="0">
                        <a:latin typeface="Courier New" panose="02070309020205020404" pitchFamily="49" charset="0"/>
                        <a:cs typeface="Courier New" panose="02070309020205020404" pitchFamily="49" charset="0"/>
                      </a:endParaRPr>
                    </a:p>
                    <a:p>
                      <a:pPr marL="0" indent="0">
                        <a:buNone/>
                      </a:pPr>
                      <a:r>
                        <a:rPr lang="en-US" sz="1100" dirty="0" smtClean="0">
                          <a:latin typeface="Courier New" panose="02070309020205020404" pitchFamily="49" charset="0"/>
                          <a:cs typeface="Courier New" panose="02070309020205020404" pitchFamily="49" charset="0"/>
                        </a:rPr>
                        <a:t>   /* For portability, explicitly create threads in a joinable state */</a:t>
                      </a:r>
                    </a:p>
                    <a:p>
                      <a:pPr marL="0" indent="0">
                        <a:buNone/>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pthread_attr_init</a:t>
                      </a:r>
                      <a:r>
                        <a:rPr lang="en-US" sz="1100" dirty="0" smtClean="0">
                          <a:latin typeface="Courier New" panose="02070309020205020404" pitchFamily="49" charset="0"/>
                          <a:cs typeface="Courier New" panose="02070309020205020404" pitchFamily="49" charset="0"/>
                        </a:rPr>
                        <a:t>(&amp;</a:t>
                      </a:r>
                      <a:r>
                        <a:rPr lang="en-US" sz="1100" dirty="0" err="1" smtClean="0">
                          <a:latin typeface="Courier New" panose="02070309020205020404" pitchFamily="49" charset="0"/>
                          <a:cs typeface="Courier New" panose="02070309020205020404" pitchFamily="49" charset="0"/>
                        </a:rPr>
                        <a:t>attr</a:t>
                      </a: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txBody>
                  <a:tcPr/>
                </a:tc>
                <a:tc>
                  <a:txBody>
                    <a:bodyPr/>
                    <a:lstStyle/>
                    <a:p>
                      <a:pPr marL="0" indent="0">
                        <a:buNone/>
                      </a:pPr>
                      <a:r>
                        <a:rPr lang="en-US" sz="1100" dirty="0" err="1" smtClean="0">
                          <a:latin typeface="Courier New" panose="02070309020205020404" pitchFamily="49" charset="0"/>
                          <a:cs typeface="Courier New" panose="02070309020205020404" pitchFamily="49" charset="0"/>
                        </a:rPr>
                        <a:t>pthread_attr_setdetachstate</a:t>
                      </a:r>
                      <a:r>
                        <a:rPr lang="en-US" sz="1100" dirty="0" smtClean="0">
                          <a:latin typeface="Courier New" panose="02070309020205020404" pitchFamily="49" charset="0"/>
                          <a:cs typeface="Courier New" panose="02070309020205020404" pitchFamily="49" charset="0"/>
                        </a:rPr>
                        <a:t>(&amp;</a:t>
                      </a:r>
                      <a:r>
                        <a:rPr lang="en-US" sz="1100" dirty="0" err="1" smtClean="0">
                          <a:latin typeface="Courier New" panose="02070309020205020404" pitchFamily="49" charset="0"/>
                          <a:cs typeface="Courier New" panose="02070309020205020404" pitchFamily="49" charset="0"/>
                        </a:rPr>
                        <a:t>attr</a:t>
                      </a:r>
                      <a:r>
                        <a:rPr lang="en-US" sz="1100" dirty="0" smtClean="0">
                          <a:latin typeface="Courier New" panose="02070309020205020404" pitchFamily="49" charset="0"/>
                          <a:cs typeface="Courier New" panose="02070309020205020404" pitchFamily="49" charset="0"/>
                        </a:rPr>
                        <a:t>, PTHREAD_CREATE_JOINABLE);</a:t>
                      </a:r>
                    </a:p>
                    <a:p>
                      <a:pPr marL="0" indent="0">
                        <a:buNone/>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pthread_create</a:t>
                      </a:r>
                      <a:r>
                        <a:rPr lang="en-US" sz="1100" dirty="0" smtClean="0">
                          <a:latin typeface="Courier New" panose="02070309020205020404" pitchFamily="49" charset="0"/>
                          <a:cs typeface="Courier New" panose="02070309020205020404" pitchFamily="49" charset="0"/>
                        </a:rPr>
                        <a:t>(&amp;threads[0], &amp;</a:t>
                      </a:r>
                      <a:r>
                        <a:rPr lang="en-US" sz="1100" dirty="0" err="1" smtClean="0">
                          <a:latin typeface="Courier New" panose="02070309020205020404" pitchFamily="49" charset="0"/>
                          <a:cs typeface="Courier New" panose="02070309020205020404" pitchFamily="49" charset="0"/>
                        </a:rPr>
                        <a:t>attr</a:t>
                      </a: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watch_count</a:t>
                      </a:r>
                      <a:r>
                        <a:rPr lang="en-US" sz="1100" dirty="0" smtClean="0">
                          <a:latin typeface="Courier New" panose="02070309020205020404" pitchFamily="49" charset="0"/>
                          <a:cs typeface="Courier New" panose="02070309020205020404" pitchFamily="49" charset="0"/>
                        </a:rPr>
                        <a:t>, (void *)t1);</a:t>
                      </a:r>
                    </a:p>
                    <a:p>
                      <a:pPr marL="0" indent="0">
                        <a:buNone/>
                      </a:pPr>
                      <a:r>
                        <a:rPr lang="en-US" sz="1100" dirty="0" smtClean="0">
                          <a:latin typeface="Courier New" panose="02070309020205020404" pitchFamily="49" charset="0"/>
                          <a:cs typeface="Courier New" panose="02070309020205020404" pitchFamily="49" charset="0"/>
                        </a:rPr>
                        <a:t>   /* Wait for all threads to complete */</a:t>
                      </a:r>
                    </a:p>
                    <a:p>
                      <a:pPr marL="0" indent="0">
                        <a:buNone/>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pthread_join</a:t>
                      </a:r>
                      <a:r>
                        <a:rPr lang="en-US" sz="1100" dirty="0" smtClean="0">
                          <a:latin typeface="Courier New" panose="02070309020205020404" pitchFamily="49" charset="0"/>
                          <a:cs typeface="Courier New" panose="02070309020205020404" pitchFamily="49" charset="0"/>
                        </a:rPr>
                        <a:t>(threads[</a:t>
                      </a:r>
                      <a:r>
                        <a:rPr lang="en-US" sz="1100" dirty="0" err="1" smtClean="0">
                          <a:latin typeface="Courier New" panose="02070309020205020404" pitchFamily="49" charset="0"/>
                          <a:cs typeface="Courier New" panose="02070309020205020404" pitchFamily="49" charset="0"/>
                        </a:rPr>
                        <a:t>i</a:t>
                      </a:r>
                      <a:r>
                        <a:rPr lang="en-US" sz="1100" dirty="0" smtClean="0">
                          <a:latin typeface="Courier New" panose="02070309020205020404" pitchFamily="49" charset="0"/>
                          <a:cs typeface="Courier New" panose="02070309020205020404" pitchFamily="49" charset="0"/>
                        </a:rPr>
                        <a:t>], NULL);</a:t>
                      </a:r>
                    </a:p>
                    <a:p>
                      <a:pPr marL="0" indent="0">
                        <a:buNone/>
                      </a:pPr>
                      <a:endParaRPr lang="en-US" sz="1100" dirty="0" smtClean="0">
                        <a:latin typeface="Courier New" panose="02070309020205020404" pitchFamily="49" charset="0"/>
                        <a:cs typeface="Courier New" panose="02070309020205020404" pitchFamily="49" charset="0"/>
                      </a:endParaRPr>
                    </a:p>
                    <a:p>
                      <a:pPr marL="0" indent="0">
                        <a:buNone/>
                      </a:pPr>
                      <a:r>
                        <a:rPr lang="en-US" sz="1100" dirty="0" smtClean="0">
                          <a:latin typeface="Courier New" panose="02070309020205020404" pitchFamily="49" charset="0"/>
                          <a:cs typeface="Courier New" panose="02070309020205020404" pitchFamily="49" charset="0"/>
                        </a:rPr>
                        <a:t>   /* Clean up and exit */</a:t>
                      </a:r>
                    </a:p>
                    <a:p>
                      <a:pPr marL="0" indent="0">
                        <a:buNone/>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pthread_attr_destroy</a:t>
                      </a:r>
                      <a:r>
                        <a:rPr lang="en-US" sz="1100" dirty="0" smtClean="0">
                          <a:latin typeface="Courier New" panose="02070309020205020404" pitchFamily="49" charset="0"/>
                          <a:cs typeface="Courier New" panose="02070309020205020404" pitchFamily="49" charset="0"/>
                        </a:rPr>
                        <a:t>(&amp;</a:t>
                      </a:r>
                      <a:r>
                        <a:rPr lang="en-US" sz="1100" dirty="0" err="1" smtClean="0">
                          <a:latin typeface="Courier New" panose="02070309020205020404" pitchFamily="49" charset="0"/>
                          <a:cs typeface="Courier New" panose="02070309020205020404" pitchFamily="49" charset="0"/>
                        </a:rPr>
                        <a:t>attr</a:t>
                      </a:r>
                      <a:r>
                        <a:rPr lang="en-US" sz="1100" dirty="0" smtClean="0">
                          <a:latin typeface="Courier New" panose="02070309020205020404" pitchFamily="49" charset="0"/>
                          <a:cs typeface="Courier New" panose="02070309020205020404" pitchFamily="49" charset="0"/>
                        </a:rPr>
                        <a:t>);</a:t>
                      </a:r>
                    </a:p>
                    <a:p>
                      <a:pPr marL="0" indent="0">
                        <a:buNone/>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pthread_mutex_destroy</a:t>
                      </a:r>
                      <a:r>
                        <a:rPr lang="en-US" sz="1100" dirty="0" smtClean="0">
                          <a:latin typeface="Courier New" panose="02070309020205020404" pitchFamily="49" charset="0"/>
                          <a:cs typeface="Courier New" panose="02070309020205020404" pitchFamily="49" charset="0"/>
                        </a:rPr>
                        <a:t>(&amp;</a:t>
                      </a:r>
                      <a:r>
                        <a:rPr lang="en-US" sz="1100" dirty="0" err="1" smtClean="0">
                          <a:latin typeface="Courier New" panose="02070309020205020404" pitchFamily="49" charset="0"/>
                          <a:cs typeface="Courier New" panose="02070309020205020404" pitchFamily="49" charset="0"/>
                        </a:rPr>
                        <a:t>count_mutex</a:t>
                      </a:r>
                      <a:r>
                        <a:rPr lang="en-US" sz="1100" dirty="0" smtClean="0">
                          <a:latin typeface="Courier New" panose="02070309020205020404" pitchFamily="49" charset="0"/>
                          <a:cs typeface="Courier New" panose="02070309020205020404" pitchFamily="49" charset="0"/>
                        </a:rPr>
                        <a:t>);</a:t>
                      </a:r>
                    </a:p>
                    <a:p>
                      <a:pPr marL="0" indent="0">
                        <a:buNone/>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pthread_cond_destroy</a:t>
                      </a:r>
                      <a:r>
                        <a:rPr lang="en-US" sz="1100" dirty="0" smtClean="0">
                          <a:latin typeface="Courier New" panose="02070309020205020404" pitchFamily="49" charset="0"/>
                          <a:cs typeface="Courier New" panose="02070309020205020404" pitchFamily="49" charset="0"/>
                        </a:rPr>
                        <a:t>(&amp;</a:t>
                      </a:r>
                      <a:r>
                        <a:rPr lang="en-US" sz="1100" dirty="0" err="1" smtClean="0">
                          <a:latin typeface="Courier New" panose="02070309020205020404" pitchFamily="49" charset="0"/>
                          <a:cs typeface="Courier New" panose="02070309020205020404" pitchFamily="49" charset="0"/>
                        </a:rPr>
                        <a:t>count_threshold_cv</a:t>
                      </a:r>
                      <a:r>
                        <a:rPr lang="en-US" sz="1100" dirty="0" smtClean="0">
                          <a:latin typeface="Courier New" panose="02070309020205020404" pitchFamily="49" charset="0"/>
                          <a:cs typeface="Courier New" panose="02070309020205020404" pitchFamily="49" charset="0"/>
                        </a:rPr>
                        <a:t>);</a:t>
                      </a:r>
                    </a:p>
                    <a:p>
                      <a:pPr marL="0" indent="0">
                        <a:buNone/>
                      </a:pPr>
                      <a:r>
                        <a:rPr lang="en-US" sz="1100" dirty="0" smtClean="0">
                          <a:latin typeface="Courier New" panose="02070309020205020404" pitchFamily="49" charset="0"/>
                          <a:cs typeface="Courier New" panose="02070309020205020404" pitchFamily="49" charset="0"/>
                        </a:rPr>
                        <a:t>   </a:t>
                      </a:r>
                      <a:r>
                        <a:rPr lang="en-US" sz="1100" dirty="0" err="1" smtClean="0">
                          <a:latin typeface="Courier New" panose="02070309020205020404" pitchFamily="49" charset="0"/>
                          <a:cs typeface="Courier New" panose="02070309020205020404" pitchFamily="49" charset="0"/>
                        </a:rPr>
                        <a:t>pthread_exit</a:t>
                      </a:r>
                      <a:r>
                        <a:rPr lang="en-US" sz="1100" dirty="0" smtClean="0">
                          <a:latin typeface="Courier New" panose="02070309020205020404" pitchFamily="49" charset="0"/>
                          <a:cs typeface="Courier New" panose="02070309020205020404" pitchFamily="49" charset="0"/>
                        </a:rPr>
                        <a:t>(NULL);</a:t>
                      </a:r>
                    </a:p>
                    <a:p>
                      <a:pPr marL="0" indent="0">
                        <a:buNone/>
                      </a:pPr>
                      <a:r>
                        <a:rPr lang="en-US" sz="1100" dirty="0" smtClean="0">
                          <a:latin typeface="Courier New" panose="02070309020205020404" pitchFamily="49" charset="0"/>
                          <a:cs typeface="Courier New" panose="02070309020205020404" pitchFamily="49" charset="0"/>
                        </a:rPr>
                        <a:t>}</a:t>
                      </a:r>
                    </a:p>
                    <a:p>
                      <a:endParaRPr lang="en-US" dirty="0"/>
                    </a:p>
                  </a:txBody>
                  <a:tcPr/>
                </a:tc>
              </a:tr>
            </a:tbl>
          </a:graphicData>
        </a:graphic>
      </p:graphicFrame>
    </p:spTree>
    <p:extLst>
      <p:ext uri="{BB962C8B-B14F-4D97-AF65-F5344CB8AC3E}">
        <p14:creationId xmlns:p14="http://schemas.microsoft.com/office/powerpoint/2010/main" val="3466144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Shared Memory</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14</a:t>
            </a:fld>
            <a:endParaRPr lang="en-US"/>
          </a:p>
        </p:txBody>
      </p:sp>
      <p:sp>
        <p:nvSpPr>
          <p:cNvPr id="3" name="Content Placeholder 2"/>
          <p:cNvSpPr>
            <a:spLocks noGrp="1"/>
          </p:cNvSpPr>
          <p:nvPr>
            <p:ph idx="1"/>
          </p:nvPr>
        </p:nvSpPr>
        <p:spPr/>
        <p:txBody>
          <a:bodyPr/>
          <a:lstStyle/>
          <a:p>
            <a:r>
              <a:rPr lang="en-US" b="1" dirty="0"/>
              <a:t>Shared Memory Model</a:t>
            </a:r>
            <a:endParaRPr lang="en-US" b="1" dirty="0" smtClean="0"/>
          </a:p>
          <a:p>
            <a:pPr marL="0" indent="0">
              <a:buNone/>
            </a:pPr>
            <a:endParaRPr lang="en-US" dirty="0"/>
          </a:p>
        </p:txBody>
      </p:sp>
      <p:pic>
        <p:nvPicPr>
          <p:cNvPr id="4098" name="Picture 2" descr="Shared Memory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271" y="1965022"/>
            <a:ext cx="4222376" cy="2629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763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Shared Memory</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15</a:t>
            </a:fld>
            <a:endParaRPr lang="en-US"/>
          </a:p>
        </p:txBody>
      </p:sp>
      <p:sp>
        <p:nvSpPr>
          <p:cNvPr id="3" name="Content Placeholder 2"/>
          <p:cNvSpPr>
            <a:spLocks noGrp="1"/>
          </p:cNvSpPr>
          <p:nvPr>
            <p:ph idx="1"/>
          </p:nvPr>
        </p:nvSpPr>
        <p:spPr/>
        <p:txBody>
          <a:bodyPr>
            <a:noAutofit/>
          </a:bodyPr>
          <a:lstStyle/>
          <a:p>
            <a:pPr marL="0" indent="0">
              <a:buNone/>
            </a:pPr>
            <a:r>
              <a:rPr lang="en-US" sz="1200" b="1" u="sng" dirty="0">
                <a:cs typeface="Courier New" panose="02070309020205020404" pitchFamily="49" charset="0"/>
              </a:rPr>
              <a:t>When should we use </a:t>
            </a:r>
            <a:r>
              <a:rPr lang="en-US" sz="1200" b="1" u="sng" dirty="0" err="1">
                <a:cs typeface="Courier New" panose="02070309020205020404" pitchFamily="49" charset="0"/>
              </a:rPr>
              <a:t>mutex</a:t>
            </a:r>
            <a:r>
              <a:rPr lang="en-US" sz="1200" b="1" u="sng" dirty="0">
                <a:cs typeface="Courier New" panose="02070309020205020404" pitchFamily="49" charset="0"/>
              </a:rPr>
              <a:t> and when should we use semaphore</a:t>
            </a:r>
          </a:p>
          <a:p>
            <a:pPr marL="0" indent="0">
              <a:buNone/>
            </a:pPr>
            <a:endParaRPr lang="en-US" sz="1200" dirty="0">
              <a:cs typeface="Courier New" panose="02070309020205020404" pitchFamily="49" charset="0"/>
            </a:endParaRPr>
          </a:p>
          <a:p>
            <a:pPr marL="0" indent="0">
              <a:buNone/>
            </a:pPr>
            <a:r>
              <a:rPr lang="en-US" sz="1200" b="1" dirty="0">
                <a:cs typeface="Courier New" panose="02070309020205020404" pitchFamily="49" charset="0"/>
              </a:rPr>
              <a:t>Semaphore</a:t>
            </a:r>
            <a:r>
              <a:rPr lang="en-US" sz="1200" dirty="0">
                <a:cs typeface="Courier New" panose="02070309020205020404" pitchFamily="49" charset="0"/>
              </a:rPr>
              <a:t>: Use a semaphore when you (thread) want to sleep till some other thread tells you to wake up. Semaphore 'down' happens in one thread (producer) and semaphore 'up' (for same semaphore) happens in another thread (consumer) </a:t>
            </a:r>
            <a:endParaRPr lang="en-US" sz="1200" dirty="0" smtClean="0">
              <a:cs typeface="Courier New" panose="02070309020205020404" pitchFamily="49" charset="0"/>
            </a:endParaRPr>
          </a:p>
          <a:p>
            <a:pPr marL="0" indent="0">
              <a:buNone/>
            </a:pPr>
            <a:r>
              <a:rPr lang="en-US" sz="1200" dirty="0" smtClean="0">
                <a:cs typeface="Courier New" panose="02070309020205020404" pitchFamily="49" charset="0"/>
              </a:rPr>
              <a:t>e.g</a:t>
            </a:r>
            <a:r>
              <a:rPr lang="en-US" sz="1200" dirty="0">
                <a:cs typeface="Courier New" panose="02070309020205020404" pitchFamily="49" charset="0"/>
              </a:rPr>
              <a:t>.: In producer-consumer problem, producer wants to sleep till at least one buffer slot is empty - only the consumer thread can tell when a buffer slot is empty.</a:t>
            </a:r>
          </a:p>
          <a:p>
            <a:pPr marL="0" indent="0">
              <a:buNone/>
            </a:pPr>
            <a:endParaRPr lang="en-US" sz="1200" dirty="0">
              <a:cs typeface="Courier New" panose="02070309020205020404" pitchFamily="49" charset="0"/>
            </a:endParaRPr>
          </a:p>
          <a:p>
            <a:pPr marL="0" indent="0">
              <a:buNone/>
            </a:pPr>
            <a:r>
              <a:rPr lang="en-US" sz="1200" b="1" dirty="0" err="1">
                <a:cs typeface="Courier New" panose="02070309020205020404" pitchFamily="49" charset="0"/>
              </a:rPr>
              <a:t>Mutex</a:t>
            </a:r>
            <a:r>
              <a:rPr lang="en-US" sz="1200" dirty="0">
                <a:cs typeface="Courier New" panose="02070309020205020404" pitchFamily="49" charset="0"/>
              </a:rPr>
              <a:t>: Use a </a:t>
            </a:r>
            <a:r>
              <a:rPr lang="en-US" sz="1200" dirty="0" err="1">
                <a:cs typeface="Courier New" panose="02070309020205020404" pitchFamily="49" charset="0"/>
              </a:rPr>
              <a:t>mutex</a:t>
            </a:r>
            <a:r>
              <a:rPr lang="en-US" sz="1200" dirty="0">
                <a:cs typeface="Courier New" panose="02070309020205020404" pitchFamily="49" charset="0"/>
              </a:rPr>
              <a:t> when you (thread) want to execute code that should not be executed by any other thread at the same time. </a:t>
            </a:r>
            <a:r>
              <a:rPr lang="en-US" sz="1200" dirty="0" err="1">
                <a:cs typeface="Courier New" panose="02070309020205020404" pitchFamily="49" charset="0"/>
              </a:rPr>
              <a:t>Mutex</a:t>
            </a:r>
            <a:r>
              <a:rPr lang="en-US" sz="1200" dirty="0">
                <a:cs typeface="Courier New" panose="02070309020205020404" pitchFamily="49" charset="0"/>
              </a:rPr>
              <a:t> 'down' happens in one thread and </a:t>
            </a:r>
            <a:r>
              <a:rPr lang="en-US" sz="1200" dirty="0" err="1">
                <a:cs typeface="Courier New" panose="02070309020205020404" pitchFamily="49" charset="0"/>
              </a:rPr>
              <a:t>mutex</a:t>
            </a:r>
            <a:r>
              <a:rPr lang="en-US" sz="1200" dirty="0">
                <a:cs typeface="Courier New" panose="02070309020205020404" pitchFamily="49" charset="0"/>
              </a:rPr>
              <a:t> 'up' must happen in the same thread later on. </a:t>
            </a:r>
            <a:endParaRPr lang="en-US" sz="1200" dirty="0" smtClean="0">
              <a:cs typeface="Courier New" panose="02070309020205020404" pitchFamily="49" charset="0"/>
            </a:endParaRPr>
          </a:p>
          <a:p>
            <a:pPr marL="0" indent="0">
              <a:buNone/>
            </a:pPr>
            <a:r>
              <a:rPr lang="en-US" sz="1200" dirty="0" smtClean="0">
                <a:cs typeface="Courier New" panose="02070309020205020404" pitchFamily="49" charset="0"/>
              </a:rPr>
              <a:t>e.g</a:t>
            </a:r>
            <a:r>
              <a:rPr lang="en-US" sz="1200" dirty="0">
                <a:cs typeface="Courier New" panose="02070309020205020404" pitchFamily="49" charset="0"/>
              </a:rPr>
              <a:t>.: If you are deleting a node from a global linked list, you do not want another thread to muck around with pointers while you are deleting the node. When you acquire a </a:t>
            </a:r>
            <a:r>
              <a:rPr lang="en-US" sz="1200" dirty="0" err="1">
                <a:cs typeface="Courier New" panose="02070309020205020404" pitchFamily="49" charset="0"/>
              </a:rPr>
              <a:t>mutex</a:t>
            </a:r>
            <a:r>
              <a:rPr lang="en-US" sz="1200" dirty="0">
                <a:cs typeface="Courier New" panose="02070309020205020404" pitchFamily="49" charset="0"/>
              </a:rPr>
              <a:t> and are busy deleting a node, if another thread tries to acquire the same </a:t>
            </a:r>
            <a:r>
              <a:rPr lang="en-US" sz="1200" dirty="0" err="1">
                <a:cs typeface="Courier New" panose="02070309020205020404" pitchFamily="49" charset="0"/>
              </a:rPr>
              <a:t>mutex</a:t>
            </a:r>
            <a:r>
              <a:rPr lang="en-US" sz="1200" dirty="0">
                <a:cs typeface="Courier New" panose="02070309020205020404" pitchFamily="49" charset="0"/>
              </a:rPr>
              <a:t>, it will be put to sleep till you release the </a:t>
            </a:r>
            <a:r>
              <a:rPr lang="en-US" sz="1200" dirty="0" err="1">
                <a:cs typeface="Courier New" panose="02070309020205020404" pitchFamily="49" charset="0"/>
              </a:rPr>
              <a:t>mutex</a:t>
            </a:r>
            <a:r>
              <a:rPr lang="en-US" sz="1200" dirty="0">
                <a:cs typeface="Courier New" panose="02070309020205020404" pitchFamily="49" charset="0"/>
              </a:rPr>
              <a:t>.</a:t>
            </a:r>
          </a:p>
          <a:p>
            <a:pPr marL="0" indent="0">
              <a:buNone/>
            </a:pPr>
            <a:endParaRPr lang="en-US" sz="1200" dirty="0">
              <a:cs typeface="Courier New" panose="02070309020205020404" pitchFamily="49" charset="0"/>
            </a:endParaRPr>
          </a:p>
          <a:p>
            <a:pPr marL="0" indent="0">
              <a:buNone/>
            </a:pPr>
            <a:r>
              <a:rPr lang="en-US" sz="1200" b="1" dirty="0">
                <a:cs typeface="Courier New" panose="02070309020205020404" pitchFamily="49" charset="0"/>
              </a:rPr>
              <a:t>Spinlock</a:t>
            </a:r>
            <a:r>
              <a:rPr lang="en-US" sz="1200" dirty="0">
                <a:cs typeface="Courier New" panose="02070309020205020404" pitchFamily="49" charset="0"/>
              </a:rPr>
              <a:t>: Use a spinlock when you really want to use a </a:t>
            </a:r>
            <a:r>
              <a:rPr lang="en-US" sz="1200" dirty="0" err="1">
                <a:cs typeface="Courier New" panose="02070309020205020404" pitchFamily="49" charset="0"/>
              </a:rPr>
              <a:t>mutex</a:t>
            </a:r>
            <a:r>
              <a:rPr lang="en-US" sz="1200" dirty="0">
                <a:cs typeface="Courier New" panose="02070309020205020404" pitchFamily="49" charset="0"/>
              </a:rPr>
              <a:t> but your thread is not allowed to sleep. </a:t>
            </a:r>
            <a:endParaRPr lang="en-US" sz="1200" dirty="0" smtClean="0">
              <a:cs typeface="Courier New" panose="02070309020205020404" pitchFamily="49" charset="0"/>
            </a:endParaRPr>
          </a:p>
          <a:p>
            <a:pPr marL="0" indent="0">
              <a:buNone/>
            </a:pPr>
            <a:r>
              <a:rPr lang="en-US" sz="1200" dirty="0" smtClean="0">
                <a:cs typeface="Courier New" panose="02070309020205020404" pitchFamily="49" charset="0"/>
              </a:rPr>
              <a:t>e.g</a:t>
            </a:r>
            <a:r>
              <a:rPr lang="en-US" sz="1200" dirty="0">
                <a:cs typeface="Courier New" panose="02070309020205020404" pitchFamily="49" charset="0"/>
              </a:rPr>
              <a:t>.: An interrupt handler within OS kernel must never sleep. If it does the system will freeze / crash. If you need to insert a node to globally shared linked list from the interrupt handler, acquire a spinlock - insert node - release spinlock.</a:t>
            </a:r>
          </a:p>
          <a:p>
            <a:pPr marL="0" indent="0">
              <a:buNone/>
            </a:pPr>
            <a:endParaRPr lang="en-US" sz="1800" dirty="0">
              <a:cs typeface="Courier New" panose="02070309020205020404" pitchFamily="49" charset="0"/>
            </a:endParaRPr>
          </a:p>
          <a:p>
            <a:pPr marL="0" indent="0">
              <a:buNone/>
            </a:pPr>
            <a:endParaRPr lang="en-US" sz="1800" dirty="0">
              <a:cs typeface="Courier New" panose="02070309020205020404" pitchFamily="49" charset="0"/>
            </a:endParaRPr>
          </a:p>
        </p:txBody>
      </p:sp>
    </p:spTree>
    <p:extLst>
      <p:ext uri="{BB962C8B-B14F-4D97-AF65-F5344CB8AC3E}">
        <p14:creationId xmlns:p14="http://schemas.microsoft.com/office/powerpoint/2010/main" val="3669801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Semaphore</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16</a:t>
            </a:fld>
            <a:endParaRPr lang="en-US"/>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endParaRPr lang="en-US" sz="1400" dirty="0" smtClean="0">
              <a:latin typeface="+mj-lt"/>
              <a:cs typeface="Courier New" panose="02070309020205020404" pitchFamily="49" charset="0"/>
            </a:endParaRPr>
          </a:p>
          <a:p>
            <a:pPr>
              <a:buFont typeface="Wingdings" panose="05000000000000000000" pitchFamily="2" charset="2"/>
              <a:buChar char="q"/>
            </a:pPr>
            <a:endParaRPr lang="en-US" sz="1400" dirty="0">
              <a:latin typeface="+mj-lt"/>
              <a:cs typeface="Courier New" panose="02070309020205020404" pitchFamily="49" charset="0"/>
            </a:endParaRPr>
          </a:p>
          <a:p>
            <a:pPr>
              <a:buFont typeface="Wingdings" panose="05000000000000000000" pitchFamily="2" charset="2"/>
              <a:buChar char="q"/>
            </a:pPr>
            <a:r>
              <a:rPr lang="en-US" sz="1400" dirty="0" smtClean="0">
                <a:latin typeface="+mj-lt"/>
                <a:cs typeface="Courier New" panose="02070309020205020404" pitchFamily="49" charset="0"/>
              </a:rPr>
              <a:t>S</a:t>
            </a:r>
            <a:r>
              <a:rPr lang="vi-VN" sz="1400" dirty="0" smtClean="0">
                <a:latin typeface="+mj-lt"/>
                <a:cs typeface="Courier New" panose="02070309020205020404" pitchFamily="49" charset="0"/>
              </a:rPr>
              <a:t>emaphore </a:t>
            </a:r>
            <a:r>
              <a:rPr lang="vi-VN" sz="1400" dirty="0">
                <a:latin typeface="+mj-lt"/>
                <a:cs typeface="Courier New" panose="02070309020205020404" pitchFamily="49" charset="0"/>
              </a:rPr>
              <a:t>được biết đến như một biến được sử dụng để điều khiển sự truy xuất vào tài nguyên chung của các tiểu trình trong xử lý song song hoặc trong các môi trường đa người dùng.  </a:t>
            </a:r>
            <a:endParaRPr lang="en-US" sz="1400" dirty="0" smtClean="0">
              <a:latin typeface="+mj-lt"/>
              <a:cs typeface="Courier New" panose="02070309020205020404" pitchFamily="49" charset="0"/>
            </a:endParaRPr>
          </a:p>
          <a:p>
            <a:pPr>
              <a:buFont typeface="Wingdings" panose="05000000000000000000" pitchFamily="2" charset="2"/>
              <a:buChar char="q"/>
            </a:pPr>
            <a:endParaRPr lang="en-US" sz="1400" dirty="0" smtClean="0">
              <a:latin typeface="+mj-lt"/>
              <a:cs typeface="Courier New" panose="02070309020205020404" pitchFamily="49" charset="0"/>
            </a:endParaRPr>
          </a:p>
          <a:p>
            <a:pPr>
              <a:buFont typeface="Wingdings" panose="05000000000000000000" pitchFamily="2" charset="2"/>
              <a:buChar char="q"/>
            </a:pPr>
            <a:endParaRPr lang="en-US" sz="1400" dirty="0">
              <a:latin typeface="+mj-lt"/>
              <a:cs typeface="Courier New" panose="02070309020205020404" pitchFamily="49" charset="0"/>
            </a:endParaRPr>
          </a:p>
          <a:p>
            <a:pPr>
              <a:buFont typeface="Wingdings" panose="05000000000000000000" pitchFamily="2" charset="2"/>
              <a:buChar char="q"/>
            </a:pPr>
            <a:endParaRPr lang="en-US" sz="1400" dirty="0" smtClean="0">
              <a:latin typeface="+mj-lt"/>
              <a:cs typeface="Courier New" panose="02070309020205020404" pitchFamily="49" charset="0"/>
            </a:endParaRPr>
          </a:p>
          <a:p>
            <a:pPr>
              <a:buFont typeface="Wingdings" panose="05000000000000000000" pitchFamily="2" charset="2"/>
              <a:buChar char="q"/>
            </a:pPr>
            <a:r>
              <a:rPr lang="vi-VN" sz="1400" dirty="0" smtClean="0">
                <a:latin typeface="+mj-lt"/>
                <a:cs typeface="Courier New" panose="02070309020205020404" pitchFamily="49" charset="0"/>
              </a:rPr>
              <a:t>Semaphore </a:t>
            </a:r>
            <a:r>
              <a:rPr lang="vi-VN" sz="1400" dirty="0">
                <a:latin typeface="+mj-lt"/>
                <a:cs typeface="Courier New" panose="02070309020205020404" pitchFamily="49" charset="0"/>
              </a:rPr>
              <a:t>được xem như một danh sách các đơn vị còn trống của một tài  nguyên  cụ  thể  của  máy  tinh.  Có  2  thao  tác  cơ  bản  trên  một  biến semaphore đó là yêu cầu tài nguyên và giải phóng tài nguyên,và nếu cần thiết nó còn có thể làm cờ  để đợi cho đến khi tài  nguyên được  một tiểu trình khác giải phóng.</a:t>
            </a:r>
            <a:endParaRPr lang="en-US" sz="1400" dirty="0">
              <a:latin typeface="+mj-lt"/>
              <a:cs typeface="Courier New" panose="02070309020205020404" pitchFamily="49" charset="0"/>
            </a:endParaRPr>
          </a:p>
        </p:txBody>
      </p:sp>
    </p:spTree>
    <p:extLst>
      <p:ext uri="{BB962C8B-B14F-4D97-AF65-F5344CB8AC3E}">
        <p14:creationId xmlns:p14="http://schemas.microsoft.com/office/powerpoint/2010/main" val="26901839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Semaphore APIs</a:t>
            </a:r>
            <a:endParaRPr lang="en-US" sz="2400" dirty="0"/>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17</a:t>
            </a:fld>
            <a:endParaRPr lang="en-US"/>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endParaRPr lang="en-US" sz="1400" dirty="0" smtClean="0">
              <a:latin typeface="+mj-lt"/>
              <a:cs typeface="Courier New" panose="02070309020205020404" pitchFamily="49" charset="0"/>
            </a:endParaRPr>
          </a:p>
          <a:p>
            <a:pPr>
              <a:buFont typeface="Wingdings" panose="05000000000000000000" pitchFamily="2" charset="2"/>
              <a:buChar char="q"/>
            </a:pPr>
            <a:endParaRPr lang="en-US" sz="1400" dirty="0">
              <a:latin typeface="+mj-lt"/>
              <a:cs typeface="Courier New" panose="02070309020205020404" pitchFamily="49" charset="0"/>
            </a:endParaRPr>
          </a:p>
          <a:p>
            <a:pPr>
              <a:buFont typeface="Wingdings" panose="05000000000000000000" pitchFamily="2" charset="2"/>
              <a:buChar char="q"/>
            </a:pPr>
            <a:r>
              <a:rPr lang="vi-VN" sz="1400" dirty="0" smtClean="0">
                <a:latin typeface="+mj-lt"/>
                <a:cs typeface="Courier New" panose="02070309020205020404" pitchFamily="49" charset="0"/>
              </a:rPr>
              <a:t>Để </a:t>
            </a:r>
            <a:r>
              <a:rPr lang="vi-VN" sz="1400" dirty="0">
                <a:latin typeface="+mj-lt"/>
                <a:cs typeface="Courier New" panose="02070309020205020404" pitchFamily="49" charset="0"/>
              </a:rPr>
              <a:t>include thư viên semaphore vào một chương trình C ta sử dụng </a:t>
            </a:r>
            <a:endParaRPr lang="en-US" sz="1400" dirty="0" smtClean="0">
              <a:latin typeface="+mj-lt"/>
              <a:cs typeface="Courier New" panose="02070309020205020404" pitchFamily="49" charset="0"/>
            </a:endParaRPr>
          </a:p>
          <a:p>
            <a:pPr marL="0" indent="0">
              <a:buNone/>
            </a:pPr>
            <a:r>
              <a:rPr lang="en-US" sz="1200" i="1" dirty="0">
                <a:latin typeface="Courier New" panose="02070309020205020404" pitchFamily="49" charset="0"/>
                <a:cs typeface="Courier New" panose="02070309020205020404" pitchFamily="49" charset="0"/>
              </a:rPr>
              <a:t>#include &lt;</a:t>
            </a:r>
            <a:r>
              <a:rPr lang="en-US" sz="1200" i="1" dirty="0" err="1">
                <a:latin typeface="Courier New" panose="02070309020205020404" pitchFamily="49" charset="0"/>
                <a:cs typeface="Courier New" panose="02070309020205020404" pitchFamily="49" charset="0"/>
              </a:rPr>
              <a:t>semaphore.h</a:t>
            </a:r>
            <a:r>
              <a:rPr lang="en-US" sz="1200" i="1" dirty="0" smtClean="0">
                <a:latin typeface="Courier New" panose="02070309020205020404" pitchFamily="49" charset="0"/>
                <a:cs typeface="Courier New" panose="02070309020205020404" pitchFamily="49" charset="0"/>
              </a:rPr>
              <a:t>&gt;</a:t>
            </a:r>
          </a:p>
          <a:p>
            <a:pPr marL="0" indent="0">
              <a:buNone/>
            </a:pPr>
            <a:endParaRPr lang="en-US" sz="1200" i="1" dirty="0" smtClean="0">
              <a:latin typeface="Courier New" panose="02070309020205020404" pitchFamily="49" charset="0"/>
              <a:cs typeface="Courier New" panose="02070309020205020404" pitchFamily="49" charset="0"/>
            </a:endParaRPr>
          </a:p>
          <a:p>
            <a:pPr marL="0" indent="0">
              <a:buNone/>
            </a:pPr>
            <a:endParaRPr lang="en-US" sz="1200" i="1" dirty="0" smtClean="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vi-VN" sz="1200" dirty="0" smtClean="0"/>
              <a:t>Và </a:t>
            </a:r>
            <a:r>
              <a:rPr lang="vi-VN" sz="1200" dirty="0"/>
              <a:t>khai báo thư viện pthread và rt khi biên dịch . </a:t>
            </a:r>
            <a:endParaRPr lang="en-US" sz="1200" dirty="0" smtClean="0"/>
          </a:p>
          <a:p>
            <a:pPr marL="0" indent="0">
              <a:buNone/>
            </a:pPr>
            <a:r>
              <a:rPr lang="vi-VN" sz="1200" u="sng" dirty="0" smtClean="0"/>
              <a:t>Ví dụ</a:t>
            </a:r>
            <a:r>
              <a:rPr lang="en-US" sz="1200" u="sng" dirty="0" smtClean="0"/>
              <a:t>:</a:t>
            </a:r>
            <a:r>
              <a:rPr lang="en-US" sz="1200" dirty="0" smtClean="0"/>
              <a:t> </a:t>
            </a:r>
            <a:r>
              <a:rPr lang="en-US" sz="1200" i="1" dirty="0" err="1">
                <a:latin typeface="Courier New" panose="02070309020205020404" pitchFamily="49" charset="0"/>
                <a:cs typeface="Courier New" panose="02070309020205020404" pitchFamily="49" charset="0"/>
              </a:rPr>
              <a:t>gcc</a:t>
            </a:r>
            <a:r>
              <a:rPr lang="en-US" sz="1200" i="1" dirty="0">
                <a:latin typeface="Courier New" panose="02070309020205020404" pitchFamily="49" charset="0"/>
                <a:cs typeface="Courier New" panose="02070309020205020404" pitchFamily="49" charset="0"/>
              </a:rPr>
              <a:t> -o filename </a:t>
            </a:r>
            <a:r>
              <a:rPr lang="en-US" sz="1200" i="1" dirty="0" err="1">
                <a:latin typeface="Courier New" panose="02070309020205020404" pitchFamily="49" charset="0"/>
                <a:cs typeface="Courier New" panose="02070309020205020404" pitchFamily="49" charset="0"/>
              </a:rPr>
              <a:t>filename.c</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lpthread</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lrt</a:t>
            </a:r>
            <a:r>
              <a:rPr lang="vi-VN" sz="1200" dirty="0" smtClean="0"/>
              <a:t> </a:t>
            </a:r>
            <a:endParaRPr lang="en-US" sz="1200" dirty="0" smtClean="0"/>
          </a:p>
          <a:p>
            <a:pPr marL="0" indent="0">
              <a:buNone/>
            </a:pPr>
            <a:endParaRPr lang="en-US" sz="1200" i="1" dirty="0" smtClean="0">
              <a:latin typeface="Courier New" panose="02070309020205020404" pitchFamily="49" charset="0"/>
              <a:cs typeface="Courier New" panose="02070309020205020404" pitchFamily="49" charset="0"/>
            </a:endParaRPr>
          </a:p>
          <a:p>
            <a:pPr marL="0" indent="0">
              <a:buNone/>
            </a:pPr>
            <a:endParaRPr lang="en-US" sz="1200" i="1" dirty="0" smtClean="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sz="1400" dirty="0" err="1" smtClean="0">
                <a:latin typeface="+mj-lt"/>
                <a:cs typeface="Courier New" panose="02070309020205020404" pitchFamily="49" charset="0"/>
              </a:rPr>
              <a:t>Để</a:t>
            </a:r>
            <a:r>
              <a:rPr lang="en-US" sz="1400" dirty="0" smtClean="0">
                <a:latin typeface="+mj-lt"/>
                <a:cs typeface="Courier New" panose="02070309020205020404" pitchFamily="49" charset="0"/>
              </a:rPr>
              <a:t> </a:t>
            </a:r>
            <a:r>
              <a:rPr lang="en-US" sz="1400" dirty="0" err="1">
                <a:latin typeface="+mj-lt"/>
                <a:cs typeface="Courier New" panose="02070309020205020404" pitchFamily="49" charset="0"/>
              </a:rPr>
              <a:t>định</a:t>
            </a:r>
            <a:r>
              <a:rPr lang="en-US" sz="1400" dirty="0">
                <a:latin typeface="+mj-lt"/>
                <a:cs typeface="Courier New" panose="02070309020205020404" pitchFamily="49" charset="0"/>
              </a:rPr>
              <a:t> </a:t>
            </a:r>
            <a:r>
              <a:rPr lang="en-US" sz="1400" dirty="0" err="1" smtClean="0">
                <a:latin typeface="+mj-lt"/>
                <a:cs typeface="Courier New" panose="02070309020205020404" pitchFamily="49" charset="0"/>
              </a:rPr>
              <a:t>nghĩa</a:t>
            </a:r>
            <a:r>
              <a:rPr lang="en-US" sz="1400" dirty="0" smtClean="0">
                <a:latin typeface="+mj-lt"/>
                <a:cs typeface="Courier New" panose="02070309020205020404" pitchFamily="49" charset="0"/>
              </a:rPr>
              <a:t> </a:t>
            </a:r>
            <a:r>
              <a:rPr lang="en-US" sz="1400" dirty="0" err="1">
                <a:latin typeface="+mj-lt"/>
                <a:cs typeface="Courier New" panose="02070309020205020404" pitchFamily="49" charset="0"/>
              </a:rPr>
              <a:t>một</a:t>
            </a:r>
            <a:r>
              <a:rPr lang="en-US" sz="1400" dirty="0">
                <a:latin typeface="+mj-lt"/>
                <a:cs typeface="Courier New" panose="02070309020205020404" pitchFamily="49" charset="0"/>
              </a:rPr>
              <a:t> </a:t>
            </a:r>
            <a:r>
              <a:rPr lang="en-US" sz="1400" dirty="0" smtClean="0">
                <a:latin typeface="+mj-lt"/>
                <a:cs typeface="Courier New" panose="02070309020205020404" pitchFamily="49" charset="0"/>
              </a:rPr>
              <a:t>semaphore </a:t>
            </a:r>
            <a:r>
              <a:rPr lang="en-US" sz="1400" dirty="0">
                <a:latin typeface="+mj-lt"/>
                <a:cs typeface="Courier New" panose="02070309020205020404" pitchFamily="49" charset="0"/>
              </a:rPr>
              <a:t>ta </a:t>
            </a:r>
            <a:r>
              <a:rPr lang="en-US" sz="1400" dirty="0" err="1" smtClean="0">
                <a:latin typeface="+mj-lt"/>
                <a:cs typeface="Courier New" panose="02070309020205020404" pitchFamily="49" charset="0"/>
              </a:rPr>
              <a:t>dùng</a:t>
            </a:r>
            <a:endParaRPr lang="en-US" sz="1400" dirty="0" smtClean="0">
              <a:latin typeface="+mj-lt"/>
              <a:cs typeface="Courier New" panose="02070309020205020404" pitchFamily="49" charset="0"/>
            </a:endParaRPr>
          </a:p>
          <a:p>
            <a:pPr marL="0" indent="0">
              <a:buNone/>
            </a:pPr>
            <a:r>
              <a:rPr lang="en-US" sz="1200" i="1" dirty="0" err="1">
                <a:latin typeface="Courier New" panose="02070309020205020404" pitchFamily="49" charset="0"/>
                <a:cs typeface="Courier New" panose="02070309020205020404" pitchFamily="49" charset="0"/>
              </a:rPr>
              <a:t>sem_t</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sem_name</a:t>
            </a:r>
            <a:r>
              <a:rPr lang="en-US" sz="1200" i="1" dirty="0" smtClean="0">
                <a:latin typeface="Courier New" panose="02070309020205020404" pitchFamily="49" charset="0"/>
                <a:cs typeface="Courier New" panose="02070309020205020404" pitchFamily="49" charset="0"/>
              </a:rPr>
              <a:t>;</a:t>
            </a:r>
          </a:p>
          <a:p>
            <a:pPr marL="0" indent="0">
              <a:buNone/>
            </a:pPr>
            <a:endParaRPr lang="en-US" sz="1200" i="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7634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Semaphore APIs</a:t>
            </a:r>
            <a:endParaRPr lang="en-US" sz="2400" dirty="0"/>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18</a:t>
            </a:fld>
            <a:endParaRPr lang="en-US"/>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khởi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biến</a:t>
            </a:r>
            <a:r>
              <a:rPr lang="en-US" sz="1400" dirty="0">
                <a:latin typeface="Times New Roman" panose="02020603050405020304" pitchFamily="18" charset="0"/>
                <a:cs typeface="Times New Roman" panose="02020603050405020304" pitchFamily="18" charset="0"/>
              </a:rPr>
              <a:t> semaphore ta </a:t>
            </a:r>
            <a:r>
              <a:rPr lang="en-US" sz="1400" dirty="0" err="1">
                <a:latin typeface="Times New Roman" panose="02020603050405020304" pitchFamily="18" charset="0"/>
                <a:cs typeface="Times New Roman" panose="02020603050405020304" pitchFamily="18" charset="0"/>
              </a:rPr>
              <a:t>sử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hàm</a:t>
            </a:r>
            <a:endParaRPr lang="en-US" sz="1400" dirty="0">
              <a:latin typeface="Times New Roman" panose="02020603050405020304" pitchFamily="18" charset="0"/>
              <a:cs typeface="Times New Roman" panose="02020603050405020304" pitchFamily="18" charset="0"/>
            </a:endParaRPr>
          </a:p>
          <a:p>
            <a:pPr marL="0" indent="0">
              <a:buNone/>
            </a:pPr>
            <a:r>
              <a:rPr lang="en-US" sz="1100" i="1" dirty="0" err="1">
                <a:latin typeface="Courier New" panose="02070309020205020404" pitchFamily="49" charset="0"/>
                <a:cs typeface="Courier New" panose="02070309020205020404" pitchFamily="49" charset="0"/>
              </a:rPr>
              <a:t>int</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sem_init</a:t>
            </a:r>
            <a:r>
              <a:rPr lang="en-US" sz="1100" i="1" dirty="0">
                <a:latin typeface="Courier New" panose="02070309020205020404" pitchFamily="49" charset="0"/>
                <a:cs typeface="Courier New" panose="02070309020205020404" pitchFamily="49" charset="0"/>
              </a:rPr>
              <a:t>(</a:t>
            </a:r>
            <a:r>
              <a:rPr lang="en-US" sz="1100" i="1" dirty="0" err="1">
                <a:latin typeface="Courier New" panose="02070309020205020404" pitchFamily="49" charset="0"/>
                <a:cs typeface="Courier New" panose="02070309020205020404" pitchFamily="49" charset="0"/>
              </a:rPr>
              <a:t>sem_t</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sem</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int</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pshared</a:t>
            </a:r>
            <a:r>
              <a:rPr lang="en-US" sz="1100" i="1" dirty="0">
                <a:latin typeface="Courier New" panose="02070309020205020404" pitchFamily="49" charset="0"/>
                <a:cs typeface="Courier New" panose="02070309020205020404" pitchFamily="49" charset="0"/>
              </a:rPr>
              <a:t>, unsigned </a:t>
            </a:r>
            <a:r>
              <a:rPr lang="en-US" sz="1100" i="1" dirty="0" err="1">
                <a:latin typeface="Courier New" panose="02070309020205020404" pitchFamily="49" charset="0"/>
                <a:cs typeface="Courier New" panose="02070309020205020404" pitchFamily="49" charset="0"/>
              </a:rPr>
              <a:t>int</a:t>
            </a:r>
            <a:r>
              <a:rPr lang="en-US" sz="1100" i="1" dirty="0">
                <a:latin typeface="Courier New" panose="02070309020205020404" pitchFamily="49" charset="0"/>
                <a:cs typeface="Courier New" panose="02070309020205020404" pitchFamily="49" charset="0"/>
              </a:rPr>
              <a:t> value);</a:t>
            </a:r>
          </a:p>
          <a:p>
            <a:pPr>
              <a:buFont typeface="Wingdings" panose="05000000000000000000" pitchFamily="2" charset="2"/>
              <a:buChar char="ü"/>
            </a:pPr>
            <a:r>
              <a:rPr lang="en-US" sz="1100" i="1" dirty="0" err="1">
                <a:latin typeface="Courier New" panose="02070309020205020404" pitchFamily="49" charset="0"/>
                <a:cs typeface="Courier New" panose="02070309020205020404" pitchFamily="49" charset="0"/>
              </a:rPr>
              <a:t>sem</a:t>
            </a:r>
            <a:r>
              <a:rPr lang="en-US" sz="1100" i="1" dirty="0">
                <a:latin typeface="Courier New" panose="02070309020205020404" pitchFamily="49" charset="0"/>
                <a:cs typeface="Courier New" panose="02070309020205020404" pitchFamily="49" charset="0"/>
              </a:rPr>
              <a:t> : </a:t>
            </a:r>
            <a:r>
              <a:rPr lang="en-US" sz="1100" i="1" dirty="0" err="1">
                <a:latin typeface="Courier New" panose="02070309020205020404" pitchFamily="49" charset="0"/>
                <a:cs typeface="Courier New" panose="02070309020205020404" pitchFamily="49" charset="0"/>
              </a:rPr>
              <a:t>là</a:t>
            </a:r>
            <a:r>
              <a:rPr lang="en-US" sz="1100" i="1" dirty="0">
                <a:latin typeface="Courier New" panose="02070309020205020404" pitchFamily="49" charset="0"/>
                <a:cs typeface="Courier New" panose="02070309020205020404" pitchFamily="49" charset="0"/>
              </a:rPr>
              <a:t> con </a:t>
            </a:r>
            <a:r>
              <a:rPr lang="en-US" sz="1100" i="1" dirty="0" err="1">
                <a:latin typeface="Courier New" panose="02070309020205020404" pitchFamily="49" charset="0"/>
                <a:cs typeface="Courier New" panose="02070309020205020404" pitchFamily="49" charset="0"/>
              </a:rPr>
              <a:t>trỏ</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đến</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địa</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chỉ</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của</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biến</a:t>
            </a:r>
            <a:r>
              <a:rPr lang="en-US" sz="1100" i="1" dirty="0">
                <a:latin typeface="Courier New" panose="02070309020205020404" pitchFamily="49" charset="0"/>
                <a:cs typeface="Courier New" panose="02070309020205020404" pitchFamily="49" charset="0"/>
              </a:rPr>
              <a:t> semaphore.</a:t>
            </a:r>
          </a:p>
          <a:p>
            <a:pPr>
              <a:buFont typeface="Wingdings" panose="05000000000000000000" pitchFamily="2" charset="2"/>
              <a:buChar char="ü"/>
            </a:pPr>
            <a:r>
              <a:rPr lang="en-US" sz="1100" i="1" dirty="0" err="1">
                <a:latin typeface="Courier New" panose="02070309020205020404" pitchFamily="49" charset="0"/>
                <a:cs typeface="Courier New" panose="02070309020205020404" pitchFamily="49" charset="0"/>
              </a:rPr>
              <a:t>Pshared</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là</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cờ</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để</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cho</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cài</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đặt</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cho</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việc</a:t>
            </a:r>
            <a:r>
              <a:rPr lang="en-US" sz="1100" i="1" dirty="0">
                <a:latin typeface="Courier New" panose="02070309020205020404" pitchFamily="49" charset="0"/>
                <a:cs typeface="Courier New" panose="02070309020205020404" pitchFamily="49" charset="0"/>
              </a:rPr>
              <a:t>  chia  </a:t>
            </a:r>
            <a:r>
              <a:rPr lang="en-US" sz="1100" i="1" dirty="0" err="1">
                <a:latin typeface="Courier New" panose="02070309020205020404" pitchFamily="49" charset="0"/>
                <a:cs typeface="Courier New" panose="02070309020205020404" pitchFamily="49" charset="0"/>
              </a:rPr>
              <a:t>sẻ</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biến</a:t>
            </a:r>
            <a:r>
              <a:rPr lang="en-US" sz="1100" i="1" dirty="0">
                <a:latin typeface="Courier New" panose="02070309020205020404" pitchFamily="49" charset="0"/>
                <a:cs typeface="Courier New" panose="02070309020205020404" pitchFamily="49" charset="0"/>
              </a:rPr>
              <a:t> semaphore </a:t>
            </a:r>
            <a:r>
              <a:rPr lang="en-US" sz="1100" i="1" dirty="0" err="1">
                <a:latin typeface="Courier New" panose="02070309020205020404" pitchFamily="49" charset="0"/>
                <a:cs typeface="Courier New" panose="02070309020205020404" pitchFamily="49" charset="0"/>
              </a:rPr>
              <a:t>giữa</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các</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với</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các</a:t>
            </a:r>
            <a:r>
              <a:rPr lang="en-US" sz="1100" i="1" dirty="0">
                <a:latin typeface="Courier New" panose="02070309020205020404" pitchFamily="49" charset="0"/>
                <a:cs typeface="Courier New" panose="02070309020205020404" pitchFamily="49" charset="0"/>
              </a:rPr>
              <a:t> fork()</a:t>
            </a:r>
            <a:r>
              <a:rPr lang="en-US" sz="1100" i="1" dirty="0" err="1">
                <a:latin typeface="Courier New" panose="02070309020205020404" pitchFamily="49" charset="0"/>
                <a:cs typeface="Courier New" panose="02070309020205020404" pitchFamily="49" charset="0"/>
              </a:rPr>
              <a:t>ed</a:t>
            </a:r>
            <a:r>
              <a:rPr lang="en-US" sz="1100" i="1" dirty="0">
                <a:latin typeface="Courier New" panose="02070309020205020404" pitchFamily="49" charset="0"/>
                <a:cs typeface="Courier New" panose="02070309020205020404" pitchFamily="49" charset="0"/>
              </a:rPr>
              <a:t> processes, </a:t>
            </a:r>
            <a:r>
              <a:rPr lang="en-US" sz="1100" i="1" dirty="0" err="1">
                <a:latin typeface="Courier New" panose="02070309020205020404" pitchFamily="49" charset="0"/>
                <a:cs typeface="Courier New" panose="02070309020205020404" pitchFamily="49" charset="0"/>
              </a:rPr>
              <a:t>tuy</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nhiên</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hiện</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tại</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LinuxThread</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không</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hỗ</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trợ</a:t>
            </a:r>
            <a:r>
              <a:rPr lang="en-US" sz="1100" i="1" dirty="0">
                <a:latin typeface="Courier New" panose="02070309020205020404" pitchFamily="49" charset="0"/>
                <a:cs typeface="Courier New" panose="02070309020205020404" pitchFamily="49" charset="0"/>
              </a:rPr>
              <a:t> Shared semaphores.</a:t>
            </a:r>
          </a:p>
          <a:p>
            <a:pPr>
              <a:buFont typeface="Wingdings" panose="05000000000000000000" pitchFamily="2" charset="2"/>
              <a:buChar char="ü"/>
            </a:pPr>
            <a:r>
              <a:rPr lang="en-US" sz="1100" i="1" dirty="0">
                <a:latin typeface="Courier New" panose="02070309020205020404" pitchFamily="49" charset="0"/>
                <a:cs typeface="Courier New" panose="02070309020205020404" pitchFamily="49" charset="0"/>
              </a:rPr>
              <a:t>Value </a:t>
            </a:r>
            <a:r>
              <a:rPr lang="en-US" sz="1100" i="1" dirty="0" err="1">
                <a:latin typeface="Courier New" panose="02070309020205020404" pitchFamily="49" charset="0"/>
                <a:cs typeface="Courier New" panose="02070309020205020404" pitchFamily="49" charset="0"/>
              </a:rPr>
              <a:t>là</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giá</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trị</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khởi</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tạo</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để</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gán</a:t>
            </a:r>
            <a:r>
              <a:rPr lang="en-US" sz="1100" i="1" dirty="0">
                <a:latin typeface="Courier New" panose="02070309020205020404" pitchFamily="49" charset="0"/>
                <a:cs typeface="Courier New" panose="02070309020205020404" pitchFamily="49" charset="0"/>
              </a:rPr>
              <a:t> </a:t>
            </a:r>
            <a:r>
              <a:rPr lang="en-US" sz="1100" i="1" dirty="0" err="1">
                <a:latin typeface="Courier New" panose="02070309020205020404" pitchFamily="49" charset="0"/>
                <a:cs typeface="Courier New" panose="02070309020205020404" pitchFamily="49" charset="0"/>
              </a:rPr>
              <a:t>cho</a:t>
            </a:r>
            <a:r>
              <a:rPr lang="en-US" sz="1100" i="1" dirty="0">
                <a:latin typeface="Courier New" panose="02070309020205020404" pitchFamily="49" charset="0"/>
                <a:cs typeface="Courier New" panose="02070309020205020404" pitchFamily="49" charset="0"/>
              </a:rPr>
              <a:t> semaphore</a:t>
            </a:r>
          </a:p>
          <a:p>
            <a:pPr marL="0" indent="0">
              <a:buNone/>
            </a:pPr>
            <a:r>
              <a:rPr lang="pt-BR" sz="1400" u="sng" dirty="0">
                <a:latin typeface="Times New Roman" panose="02020603050405020304" pitchFamily="18" charset="0"/>
                <a:cs typeface="Times New Roman" panose="02020603050405020304" pitchFamily="18" charset="0"/>
              </a:rPr>
              <a:t>Ví dụ: </a:t>
            </a:r>
            <a:endParaRPr lang="pt-BR" sz="1400" u="sng" dirty="0" smtClean="0">
              <a:latin typeface="Times New Roman" panose="02020603050405020304" pitchFamily="18" charset="0"/>
              <a:cs typeface="Times New Roman" panose="02020603050405020304" pitchFamily="18" charset="0"/>
            </a:endParaRPr>
          </a:p>
          <a:p>
            <a:pPr marL="0" indent="0">
              <a:buNone/>
            </a:pPr>
            <a:r>
              <a:rPr lang="pt-BR" sz="1200" i="1" dirty="0" smtClean="0">
                <a:latin typeface="Courier New" panose="02070309020205020404" pitchFamily="49" charset="0"/>
                <a:cs typeface="Courier New" panose="02070309020205020404" pitchFamily="49" charset="0"/>
              </a:rPr>
              <a:t>Sem_t </a:t>
            </a:r>
            <a:r>
              <a:rPr lang="pt-BR" sz="1200" i="1" dirty="0">
                <a:latin typeface="Courier New" panose="02070309020205020404" pitchFamily="49" charset="0"/>
                <a:cs typeface="Courier New" panose="02070309020205020404" pitchFamily="49" charset="0"/>
              </a:rPr>
              <a:t>sam; </a:t>
            </a:r>
            <a:endParaRPr lang="pt-BR" sz="1200" i="1" dirty="0" smtClean="0">
              <a:latin typeface="Courier New" panose="02070309020205020404" pitchFamily="49" charset="0"/>
              <a:cs typeface="Courier New" panose="02070309020205020404" pitchFamily="49" charset="0"/>
            </a:endParaRPr>
          </a:p>
          <a:p>
            <a:pPr marL="0" indent="0">
              <a:buNone/>
            </a:pPr>
            <a:r>
              <a:rPr lang="pt-BR" sz="1200" i="1" dirty="0" smtClean="0">
                <a:latin typeface="Courier New" panose="02070309020205020404" pitchFamily="49" charset="0"/>
                <a:cs typeface="Courier New" panose="02070309020205020404" pitchFamily="49" charset="0"/>
              </a:rPr>
              <a:t>Sem_init</a:t>
            </a:r>
            <a:r>
              <a:rPr lang="pt-BR" sz="1200" i="1" dirty="0">
                <a:latin typeface="Courier New" panose="02070309020205020404" pitchFamily="49" charset="0"/>
                <a:cs typeface="Courier New" panose="02070309020205020404" pitchFamily="49" charset="0"/>
              </a:rPr>
              <a:t>(&amp;sam,0,10</a:t>
            </a:r>
            <a:r>
              <a:rPr lang="pt-BR" sz="1200" i="1" dirty="0" smtClean="0">
                <a:latin typeface="Courier New" panose="02070309020205020404" pitchFamily="49" charset="0"/>
                <a:cs typeface="Courier New" panose="02070309020205020404" pitchFamily="49" charset="0"/>
              </a:rPr>
              <a:t>);</a:t>
            </a:r>
          </a:p>
          <a:p>
            <a:pPr marL="0" indent="0">
              <a:buNone/>
            </a:pPr>
            <a:endParaRPr lang="en-US" sz="1200" i="1"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pt-BR" sz="1400" dirty="0" smtClean="0">
                <a:latin typeface="Times New Roman" panose="02020603050405020304" pitchFamily="18" charset="0"/>
                <a:cs typeface="Times New Roman" panose="02020603050405020304" pitchFamily="18" charset="0"/>
              </a:rPr>
              <a:t>Đợi </a:t>
            </a:r>
            <a:r>
              <a:rPr lang="pt-BR" sz="1400" dirty="0">
                <a:latin typeface="Times New Roman" panose="02020603050405020304" pitchFamily="18" charset="0"/>
                <a:cs typeface="Times New Roman" panose="02020603050405020304" pitchFamily="18" charset="0"/>
              </a:rPr>
              <a:t>một </a:t>
            </a:r>
            <a:r>
              <a:rPr lang="pt-BR" sz="1400" dirty="0" smtClean="0">
                <a:latin typeface="Times New Roman" panose="02020603050405020304" pitchFamily="18" charset="0"/>
                <a:cs typeface="Times New Roman" panose="02020603050405020304" pitchFamily="18" charset="0"/>
              </a:rPr>
              <a:t>semaphore</a:t>
            </a:r>
          </a:p>
          <a:p>
            <a:pPr marL="0" indent="0">
              <a:buNone/>
            </a:pPr>
            <a:r>
              <a:rPr lang="en-US" sz="1200" i="1" dirty="0" err="1">
                <a:latin typeface="Courier New" panose="02070309020205020404" pitchFamily="49" charset="0"/>
                <a:cs typeface="Courier New" panose="02070309020205020404" pitchFamily="49" charset="0"/>
              </a:rPr>
              <a:t>Sem_wait</a:t>
            </a:r>
            <a:r>
              <a:rPr lang="en-US" sz="1200" i="1" dirty="0">
                <a:latin typeface="Courier New" panose="02070309020205020404" pitchFamily="49" charset="0"/>
                <a:cs typeface="Courier New" panose="02070309020205020404" pitchFamily="49" charset="0"/>
              </a:rPr>
              <a:t>(&amp;</a:t>
            </a:r>
            <a:r>
              <a:rPr lang="en-US" sz="1200" i="1" dirty="0" err="1">
                <a:latin typeface="Courier New" panose="02070309020205020404" pitchFamily="49" charset="0"/>
                <a:cs typeface="Courier New" panose="02070309020205020404" pitchFamily="49" charset="0"/>
              </a:rPr>
              <a:t>sem_name</a:t>
            </a:r>
            <a:r>
              <a:rPr lang="en-US" sz="1200" i="1" dirty="0" smtClean="0">
                <a:latin typeface="Courier New" panose="02070309020205020404" pitchFamily="49" charset="0"/>
                <a:cs typeface="Courier New" panose="02070309020205020404" pitchFamily="49" charset="0"/>
              </a:rPr>
              <a:t>);</a:t>
            </a:r>
          </a:p>
          <a:p>
            <a:pPr>
              <a:buFont typeface="Wingdings" panose="05000000000000000000" pitchFamily="2" charset="2"/>
              <a:buChar char="ü"/>
            </a:pPr>
            <a:r>
              <a:rPr lang="vi-VN" sz="1400" dirty="0">
                <a:latin typeface="Times New Roman" panose="02020603050405020304" pitchFamily="18" charset="0"/>
                <a:cs typeface="Times New Roman" panose="02020603050405020304" pitchFamily="18" charset="0"/>
              </a:rPr>
              <a:t>Nếu giá tri của semaphore là không dương, tiến trình sẽ bị block, một trong những tiến trình bị block sẽ mở khi có một process gọi sem_post. </a:t>
            </a: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vi-VN" sz="1400" dirty="0" smtClean="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Nếu giá trị của semaphore là dương, giá trị của semaphore sẽ giảm đi 1. Tiến trình tiếp tục được chạy.</a:t>
            </a:r>
            <a:endParaRPr lang="pt-B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702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Semaphore APIs</a:t>
            </a:r>
            <a:endParaRPr lang="en-US" sz="2400" dirty="0"/>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19</a:t>
            </a:fld>
            <a:endParaRPr lang="en-US"/>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pt-BR" sz="1400" dirty="0">
                <a:latin typeface="Times New Roman" panose="02020603050405020304" pitchFamily="18" charset="0"/>
                <a:cs typeface="Times New Roman" panose="02020603050405020304" pitchFamily="18" charset="0"/>
              </a:rPr>
              <a:t>Tìm giá trị của </a:t>
            </a:r>
            <a:r>
              <a:rPr lang="pt-BR" sz="1400" dirty="0" smtClean="0">
                <a:latin typeface="Times New Roman" panose="02020603050405020304" pitchFamily="18" charset="0"/>
                <a:cs typeface="Times New Roman" panose="02020603050405020304" pitchFamily="18" charset="0"/>
              </a:rPr>
              <a:t>semaphore</a:t>
            </a:r>
          </a:p>
          <a:p>
            <a:pPr marL="0" indent="0">
              <a:buNone/>
            </a:pPr>
            <a:r>
              <a:rPr lang="en-US" sz="1200" i="1" dirty="0" err="1">
                <a:latin typeface="Courier New" panose="02070309020205020404" pitchFamily="49" charset="0"/>
                <a:cs typeface="Courier New" panose="02070309020205020404" pitchFamily="49" charset="0"/>
              </a:rPr>
              <a:t>int</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sem_getvalue</a:t>
            </a:r>
            <a:r>
              <a:rPr lang="en-US" sz="1200" i="1" dirty="0">
                <a:latin typeface="Courier New" panose="02070309020205020404" pitchFamily="49" charset="0"/>
                <a:cs typeface="Courier New" panose="02070309020205020404" pitchFamily="49" charset="0"/>
              </a:rPr>
              <a:t>(</a:t>
            </a:r>
            <a:r>
              <a:rPr lang="en-US" sz="1200" i="1" dirty="0" err="1">
                <a:latin typeface="Courier New" panose="02070309020205020404" pitchFamily="49" charset="0"/>
                <a:cs typeface="Courier New" panose="02070309020205020404" pitchFamily="49" charset="0"/>
              </a:rPr>
              <a:t>sem_t</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sem</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int</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valp</a:t>
            </a:r>
            <a:r>
              <a:rPr lang="en-US" sz="1200" i="1" dirty="0">
                <a:latin typeface="Courier New" panose="02070309020205020404" pitchFamily="49" charset="0"/>
                <a:cs typeface="Courier New" panose="02070309020205020404" pitchFamily="49" charset="0"/>
              </a:rPr>
              <a:t>); </a:t>
            </a:r>
          </a:p>
          <a:p>
            <a:pPr marL="0" indent="0">
              <a:buNone/>
            </a:pPr>
            <a:r>
              <a:rPr lang="en-US" sz="1400" dirty="0" err="1" smtClean="0">
                <a:latin typeface="Times New Roman" panose="02020603050405020304" pitchFamily="18" charset="0"/>
                <a:cs typeface="Times New Roman" panose="02020603050405020304" pitchFamily="18" charset="0"/>
              </a:rPr>
              <a:t>Lấy</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giá</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trị</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của</a:t>
            </a:r>
            <a:r>
              <a:rPr lang="en-US" sz="1400" dirty="0">
                <a:latin typeface="Times New Roman" panose="02020603050405020304" pitchFamily="18" charset="0"/>
                <a:cs typeface="Times New Roman" panose="02020603050405020304" pitchFamily="18" charset="0"/>
              </a:rPr>
              <a:t> semaphore </a:t>
            </a:r>
            <a:r>
              <a:rPr lang="en-US" sz="1400" dirty="0" err="1">
                <a:latin typeface="Times New Roman" panose="02020603050405020304" pitchFamily="18" charset="0"/>
                <a:cs typeface="Times New Roman" panose="02020603050405020304" pitchFamily="18" charset="0"/>
              </a:rPr>
              <a:t>vào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địa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chỉ</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valp</a:t>
            </a:r>
            <a:r>
              <a:rPr lang="en-US" sz="1400" dirty="0">
                <a:latin typeface="Times New Roman" panose="02020603050405020304" pitchFamily="18" charset="0"/>
                <a:cs typeface="Times New Roman" panose="02020603050405020304" pitchFamily="18" charset="0"/>
              </a:rPr>
              <a:t>. </a:t>
            </a:r>
          </a:p>
          <a:p>
            <a:pPr marL="0" indent="0">
              <a:buNone/>
            </a:pPr>
            <a:endParaRPr lang="en-US" sz="1400" u="sng" dirty="0" smtClean="0">
              <a:latin typeface="Times New Roman" panose="02020603050405020304" pitchFamily="18" charset="0"/>
              <a:cs typeface="Times New Roman" panose="02020603050405020304" pitchFamily="18" charset="0"/>
            </a:endParaRPr>
          </a:p>
          <a:p>
            <a:pPr marL="0" indent="0">
              <a:buNone/>
            </a:pPr>
            <a:r>
              <a:rPr lang="en-US" sz="1400" u="sng" dirty="0" err="1" smtClean="0">
                <a:latin typeface="Times New Roman" panose="02020603050405020304" pitchFamily="18" charset="0"/>
                <a:cs typeface="Times New Roman" panose="02020603050405020304" pitchFamily="18" charset="0"/>
              </a:rPr>
              <a:t>Ví</a:t>
            </a:r>
            <a:r>
              <a:rPr lang="en-US" sz="1400" u="sng" dirty="0" smtClean="0">
                <a:latin typeface="Times New Roman" panose="02020603050405020304" pitchFamily="18" charset="0"/>
                <a:cs typeface="Times New Roman" panose="02020603050405020304" pitchFamily="18" charset="0"/>
              </a:rPr>
              <a:t> </a:t>
            </a:r>
            <a:r>
              <a:rPr lang="en-US" sz="1400" u="sng" dirty="0" err="1">
                <a:latin typeface="Times New Roman" panose="02020603050405020304" pitchFamily="18" charset="0"/>
                <a:cs typeface="Times New Roman" panose="02020603050405020304" pitchFamily="18" charset="0"/>
              </a:rPr>
              <a:t>dụ</a:t>
            </a:r>
            <a:r>
              <a:rPr lang="en-US" sz="1400" u="sng"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p>
          <a:p>
            <a:pPr marL="0" indent="0">
              <a:buNone/>
            </a:pPr>
            <a:r>
              <a:rPr lang="en-US" sz="1200" i="1" dirty="0" err="1">
                <a:latin typeface="Courier New" panose="02070309020205020404" pitchFamily="49" charset="0"/>
                <a:cs typeface="Courier New" panose="02070309020205020404" pitchFamily="49" charset="0"/>
              </a:rPr>
              <a:t>int</a:t>
            </a:r>
            <a:r>
              <a:rPr lang="en-US" sz="1200" i="1" dirty="0">
                <a:latin typeface="Courier New" panose="02070309020205020404" pitchFamily="49" charset="0"/>
                <a:cs typeface="Courier New" panose="02070309020205020404" pitchFamily="49" charset="0"/>
              </a:rPr>
              <a:t> value; </a:t>
            </a:r>
          </a:p>
          <a:p>
            <a:pPr marL="0" indent="0">
              <a:buNone/>
            </a:pPr>
            <a:r>
              <a:rPr lang="en-US" sz="1200" i="1" dirty="0" err="1">
                <a:latin typeface="Courier New" panose="02070309020205020404" pitchFamily="49" charset="0"/>
                <a:cs typeface="Courier New" panose="02070309020205020404" pitchFamily="49" charset="0"/>
              </a:rPr>
              <a:t>sem_getvalue</a:t>
            </a:r>
            <a:r>
              <a:rPr lang="en-US" sz="1200" i="1" dirty="0">
                <a:latin typeface="Courier New" panose="02070309020205020404" pitchFamily="49" charset="0"/>
                <a:cs typeface="Courier New" panose="02070309020205020404" pitchFamily="49" charset="0"/>
              </a:rPr>
              <a:t>(&amp;</a:t>
            </a:r>
            <a:r>
              <a:rPr lang="en-US" sz="1200" i="1" dirty="0" err="1">
                <a:latin typeface="Courier New" panose="02070309020205020404" pitchFamily="49" charset="0"/>
                <a:cs typeface="Courier New" panose="02070309020205020404" pitchFamily="49" charset="0"/>
              </a:rPr>
              <a:t>sem_name</a:t>
            </a:r>
            <a:r>
              <a:rPr lang="en-US" sz="1200" i="1" dirty="0">
                <a:latin typeface="Courier New" panose="02070309020205020404" pitchFamily="49" charset="0"/>
                <a:cs typeface="Courier New" panose="02070309020205020404" pitchFamily="49" charset="0"/>
              </a:rPr>
              <a:t>, &amp;value); </a:t>
            </a:r>
          </a:p>
          <a:p>
            <a:pPr marL="0" indent="0">
              <a:buNone/>
            </a:pPr>
            <a:r>
              <a:rPr lang="en-US" sz="1200" i="1" dirty="0" err="1">
                <a:latin typeface="Courier New" panose="02070309020205020404" pitchFamily="49" charset="0"/>
                <a:cs typeface="Courier New" panose="02070309020205020404" pitchFamily="49" charset="0"/>
              </a:rPr>
              <a:t>printf</a:t>
            </a:r>
            <a:r>
              <a:rPr lang="en-US" sz="1200" i="1" dirty="0">
                <a:latin typeface="Courier New" panose="02070309020205020404" pitchFamily="49" charset="0"/>
                <a:cs typeface="Courier New" panose="02070309020205020404" pitchFamily="49" charset="0"/>
              </a:rPr>
              <a:t>("The value of the </a:t>
            </a:r>
            <a:r>
              <a:rPr lang="en-US" sz="1200" i="1" dirty="0" err="1">
                <a:latin typeface="Courier New" panose="02070309020205020404" pitchFamily="49" charset="0"/>
                <a:cs typeface="Courier New" panose="02070309020205020404" pitchFamily="49" charset="0"/>
              </a:rPr>
              <a:t>semaphors</a:t>
            </a:r>
            <a:r>
              <a:rPr lang="en-US" sz="1200" i="1" dirty="0">
                <a:latin typeface="Courier New" panose="02070309020205020404" pitchFamily="49" charset="0"/>
                <a:cs typeface="Courier New" panose="02070309020205020404" pitchFamily="49" charset="0"/>
              </a:rPr>
              <a:t> is %d\n", value);</a:t>
            </a:r>
          </a:p>
          <a:p>
            <a:pPr marL="0" indent="0">
              <a:buNone/>
            </a:pPr>
            <a:endParaRPr lang="pt-BR"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pt-BR" sz="1400" dirty="0">
                <a:latin typeface="Times New Roman" panose="02020603050405020304" pitchFamily="18" charset="0"/>
                <a:cs typeface="Times New Roman" panose="02020603050405020304" pitchFamily="18" charset="0"/>
              </a:rPr>
              <a:t>Hủy một biến </a:t>
            </a:r>
            <a:r>
              <a:rPr lang="pt-BR" sz="1400" dirty="0" smtClean="0">
                <a:latin typeface="Times New Roman" panose="02020603050405020304" pitchFamily="18" charset="0"/>
                <a:cs typeface="Times New Roman" panose="02020603050405020304" pitchFamily="18" charset="0"/>
              </a:rPr>
              <a:t>semaphore</a:t>
            </a:r>
          </a:p>
          <a:p>
            <a:pPr marL="0" indent="0">
              <a:buNone/>
            </a:pPr>
            <a:r>
              <a:rPr lang="en-US" sz="1200" i="1" dirty="0" err="1">
                <a:latin typeface="Courier New" panose="02070309020205020404" pitchFamily="49" charset="0"/>
                <a:cs typeface="Courier New" panose="02070309020205020404" pitchFamily="49" charset="0"/>
              </a:rPr>
              <a:t>sem_destroy</a:t>
            </a:r>
            <a:r>
              <a:rPr lang="en-US" sz="1200" i="1" dirty="0">
                <a:latin typeface="Courier New" panose="02070309020205020404" pitchFamily="49" charset="0"/>
                <a:cs typeface="Courier New" panose="02070309020205020404" pitchFamily="49" charset="0"/>
              </a:rPr>
              <a:t>(</a:t>
            </a:r>
            <a:r>
              <a:rPr lang="en-US" sz="1200" i="1" dirty="0" err="1">
                <a:latin typeface="Courier New" panose="02070309020205020404" pitchFamily="49" charset="0"/>
                <a:cs typeface="Courier New" panose="02070309020205020404" pitchFamily="49" charset="0"/>
              </a:rPr>
              <a:t>sem_t</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sem</a:t>
            </a:r>
            <a:r>
              <a:rPr lang="en-US" sz="1200" i="1" dirty="0" smtClean="0">
                <a:latin typeface="Courier New" panose="02070309020205020404" pitchFamily="49" charset="0"/>
                <a:cs typeface="Courier New" panose="02070309020205020404" pitchFamily="49" charset="0"/>
              </a:rPr>
              <a:t>);</a:t>
            </a:r>
          </a:p>
          <a:p>
            <a:pPr marL="0" indent="0">
              <a:buNone/>
            </a:pPr>
            <a:r>
              <a:rPr lang="pt-BR" sz="1400" dirty="0">
                <a:latin typeface="Times New Roman" panose="02020603050405020304" pitchFamily="18" charset="0"/>
                <a:cs typeface="Times New Roman" panose="02020603050405020304" pitchFamily="18" charset="0"/>
              </a:rPr>
              <a:t>Hủy semaphore, không nên có tiểu trình nào sem_wait nó </a:t>
            </a:r>
            <a:r>
              <a:rPr lang="pt-BR" sz="1400" dirty="0" smtClean="0">
                <a:latin typeface="Times New Roman" panose="02020603050405020304" pitchFamily="18" charset="0"/>
                <a:cs typeface="Times New Roman" panose="02020603050405020304" pitchFamily="18" charset="0"/>
              </a:rPr>
              <a:t>nữa.</a:t>
            </a:r>
            <a:endParaRPr lang="pt-B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3669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UNIX process</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vi-VN" sz="1500" dirty="0">
                <a:latin typeface="+mj-lt"/>
              </a:rPr>
              <a:t>Process là quá trình hoạt động của một ứng dụng. </a:t>
            </a:r>
            <a:endParaRPr lang="en-US" sz="1500" dirty="0" smtClean="0">
              <a:latin typeface="+mj-lt"/>
            </a:endParaRPr>
          </a:p>
          <a:p>
            <a:pPr>
              <a:buFont typeface="Wingdings" panose="05000000000000000000" pitchFamily="2" charset="2"/>
              <a:buChar char="q"/>
            </a:pPr>
            <a:endParaRPr lang="en-US" sz="1500" dirty="0" smtClean="0">
              <a:latin typeface="+mj-lt"/>
            </a:endParaRPr>
          </a:p>
          <a:p>
            <a:pPr>
              <a:buFont typeface="Wingdings" panose="05000000000000000000" pitchFamily="2" charset="2"/>
              <a:buChar char="q"/>
            </a:pPr>
            <a:r>
              <a:rPr lang="vi-VN" sz="1500" dirty="0" smtClean="0">
                <a:latin typeface="+mj-lt"/>
              </a:rPr>
              <a:t>Điều </a:t>
            </a:r>
            <a:r>
              <a:rPr lang="vi-VN" sz="1500" dirty="0">
                <a:latin typeface="+mj-lt"/>
              </a:rPr>
              <a:t>đó nghĩa là gì? Có thể lấy một ví dụ như sau, khi bạn click đúp chuột vào biểu tượng MS Word, một process chạy ứng dụng Word được khởi </a:t>
            </a:r>
            <a:r>
              <a:rPr lang="vi-VN" sz="1500" dirty="0" smtClean="0">
                <a:latin typeface="+mj-lt"/>
              </a:rPr>
              <a:t>tạo</a:t>
            </a:r>
            <a:endParaRPr lang="en-US" sz="1500" dirty="0" smtClean="0">
              <a:latin typeface="+mj-lt"/>
            </a:endParaRPr>
          </a:p>
          <a:p>
            <a:pPr>
              <a:buFont typeface="Wingdings" panose="05000000000000000000" pitchFamily="2" charset="2"/>
              <a:buChar char="q"/>
            </a:pPr>
            <a:endParaRPr lang="en-US" sz="1500" dirty="0" smtClean="0">
              <a:latin typeface="+mj-lt"/>
            </a:endParaRPr>
          </a:p>
          <a:p>
            <a:pPr>
              <a:buFont typeface="Wingdings" panose="05000000000000000000" pitchFamily="2" charset="2"/>
              <a:buChar char="q"/>
            </a:pPr>
            <a:r>
              <a:rPr lang="en-US" sz="1400" dirty="0" err="1" smtClean="0">
                <a:latin typeface="Times New Roman" panose="02020603050405020304" pitchFamily="18" charset="0"/>
                <a:cs typeface="Times New Roman" panose="02020603050405020304" pitchFamily="18" charset="0"/>
              </a:rPr>
              <a:t>Các</a:t>
            </a:r>
            <a:r>
              <a:rPr lang="en-US" sz="1400" dirty="0" smtClean="0">
                <a:latin typeface="Times New Roman" panose="02020603050405020304" pitchFamily="18" charset="0"/>
                <a:cs typeface="Times New Roman" panose="02020603050405020304" pitchFamily="18" charset="0"/>
              </a:rPr>
              <a:t> Process </a:t>
            </a:r>
            <a:r>
              <a:rPr lang="en-US" sz="1400" dirty="0" err="1">
                <a:latin typeface="Times New Roman" panose="02020603050405020304" pitchFamily="18" charset="0"/>
                <a:cs typeface="Times New Roman" panose="02020603050405020304" pitchFamily="18" charset="0"/>
              </a:rPr>
              <a:t>dùng</a:t>
            </a:r>
            <a:r>
              <a:rPr lang="en-US" sz="1400" dirty="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không</a:t>
            </a:r>
            <a:r>
              <a:rPr lang="en-US" sz="1400" dirty="0" smtClean="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nhớ</a:t>
            </a:r>
            <a:r>
              <a:rPr lang="en-US" sz="1400" dirty="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khác</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nhau</a:t>
            </a:r>
            <a:r>
              <a:rPr lang="en-US" sz="1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endParaRPr lang="en-US" sz="1500" dirty="0" smtClean="0">
              <a:latin typeface="+mj-lt"/>
            </a:endParaRPr>
          </a:p>
          <a:p>
            <a:pPr>
              <a:buFont typeface="Wingdings" panose="05000000000000000000" pitchFamily="2" charset="2"/>
              <a:buChar char="q"/>
            </a:pPr>
            <a:r>
              <a:rPr lang="vi-VN" sz="1500" dirty="0" smtClean="0">
                <a:latin typeface="+mj-lt"/>
              </a:rPr>
              <a:t>Giao </a:t>
            </a:r>
            <a:r>
              <a:rPr lang="vi-VN" sz="1500" dirty="0">
                <a:latin typeface="+mj-lt"/>
              </a:rPr>
              <a:t>thức giữa các process, hay còn gọi là IPC (inter-process communication) thì tương đối phức tạp bởi các dữ liệu có tính tập trung sâu hơn.</a:t>
            </a:r>
            <a:endParaRPr lang="en-US" sz="1500" dirty="0">
              <a:latin typeface="+mj-lt"/>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683828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Semaphore APIs Example</a:t>
            </a:r>
            <a:endParaRPr lang="en-US" sz="2400" dirty="0"/>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20</a:t>
            </a:fld>
            <a:endParaRPr lang="en-US"/>
          </a:p>
        </p:txBody>
      </p:sp>
      <p:sp>
        <p:nvSpPr>
          <p:cNvPr id="3" name="Content Placeholder 2"/>
          <p:cNvSpPr>
            <a:spLocks noGrp="1"/>
          </p:cNvSpPr>
          <p:nvPr>
            <p:ph idx="1"/>
          </p:nvPr>
        </p:nvSpPr>
        <p:spPr/>
        <p:txBody>
          <a:bodyPr numCol="2">
            <a:noAutofit/>
          </a:bodyPr>
          <a:lstStyle/>
          <a:p>
            <a:pPr marL="0" indent="0">
              <a:buNone/>
            </a:pPr>
            <a:r>
              <a:rPr lang="vi-VN" sz="1400" dirty="0">
                <a:latin typeface="Times New Roman" panose="02020603050405020304" pitchFamily="18" charset="0"/>
                <a:cs typeface="Times New Roman" panose="02020603050405020304" pitchFamily="18" charset="0"/>
              </a:rPr>
              <a:t>Giả sử có 2 process được thực thi song song bởi đoạn </a:t>
            </a:r>
            <a:r>
              <a:rPr lang="vi-VN" sz="1400" dirty="0" smtClean="0">
                <a:latin typeface="Times New Roman" panose="02020603050405020304" pitchFamily="18" charset="0"/>
                <a:cs typeface="Times New Roman" panose="02020603050405020304" pitchFamily="18" charset="0"/>
              </a:rPr>
              <a:t>code </a:t>
            </a:r>
            <a:r>
              <a:rPr lang="vi-VN" sz="1400" dirty="0">
                <a:latin typeface="Times New Roman" panose="02020603050405020304" pitchFamily="18" charset="0"/>
                <a:cs typeface="Times New Roman" panose="02020603050405020304" pitchFamily="18" charset="0"/>
              </a:rPr>
              <a:t>như sau: </a:t>
            </a: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r>
              <a:rPr lang="vi-VN" sz="1400" b="1" dirty="0" smtClean="0">
                <a:latin typeface="Times New Roman" panose="02020603050405020304" pitchFamily="18" charset="0"/>
                <a:cs typeface="Times New Roman" panose="02020603050405020304" pitchFamily="18" charset="0"/>
              </a:rPr>
              <a:t>processA</a:t>
            </a:r>
            <a:r>
              <a:rPr lang="vi-VN" sz="1400" b="1" dirty="0">
                <a:latin typeface="Times New Roman" panose="02020603050405020304" pitchFamily="18" charset="0"/>
                <a:cs typeface="Times New Roman" panose="02020603050405020304" pitchFamily="18" charset="0"/>
              </a:rPr>
              <a:t>{ </a:t>
            </a:r>
            <a:endParaRPr lang="en-US" sz="1400" b="1" dirty="0" smtClean="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vi-VN" sz="1400" b="1" dirty="0" smtClean="0">
                <a:latin typeface="Times New Roman" panose="02020603050405020304" pitchFamily="18" charset="0"/>
                <a:cs typeface="Times New Roman" panose="02020603050405020304" pitchFamily="18" charset="0"/>
              </a:rPr>
              <a:t>while </a:t>
            </a:r>
            <a:r>
              <a:rPr lang="vi-VN" sz="1400" b="1" dirty="0">
                <a:latin typeface="Times New Roman" panose="02020603050405020304" pitchFamily="18" charset="0"/>
                <a:cs typeface="Times New Roman" panose="02020603050405020304" pitchFamily="18" charset="0"/>
              </a:rPr>
              <a:t>(true)   </a:t>
            </a:r>
            <a:endParaRPr lang="en-US" sz="1400" b="1" dirty="0" smtClean="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vi-VN" sz="1400" b="1" dirty="0" smtClean="0">
                <a:latin typeface="Times New Roman" panose="02020603050405020304" pitchFamily="18" charset="0"/>
                <a:cs typeface="Times New Roman" panose="02020603050405020304" pitchFamily="18" charset="0"/>
              </a:rPr>
              <a:t>na</a:t>
            </a:r>
            <a:r>
              <a:rPr lang="vi-VN" sz="1400" b="1" dirty="0">
                <a:latin typeface="Times New Roman" panose="02020603050405020304" pitchFamily="18" charset="0"/>
                <a:cs typeface="Times New Roman" panose="02020603050405020304" pitchFamily="18" charset="0"/>
              </a:rPr>
              <a:t>++; </a:t>
            </a:r>
            <a:endParaRPr lang="en-US" sz="1400" b="1" dirty="0" smtClean="0">
              <a:latin typeface="Times New Roman" panose="02020603050405020304" pitchFamily="18" charset="0"/>
              <a:cs typeface="Times New Roman" panose="02020603050405020304" pitchFamily="18" charset="0"/>
            </a:endParaRPr>
          </a:p>
          <a:p>
            <a:pPr marL="0" indent="0">
              <a:buNone/>
            </a:pPr>
            <a:r>
              <a:rPr lang="vi-VN" sz="1400" b="1" dirty="0" smtClean="0">
                <a:latin typeface="Times New Roman" panose="02020603050405020304" pitchFamily="18" charset="0"/>
                <a:cs typeface="Times New Roman" panose="02020603050405020304" pitchFamily="18" charset="0"/>
              </a:rPr>
              <a:t>} </a:t>
            </a:r>
            <a:endParaRPr lang="en-US" sz="1400" b="1" dirty="0" smtClean="0">
              <a:latin typeface="Times New Roman" panose="02020603050405020304" pitchFamily="18" charset="0"/>
              <a:cs typeface="Times New Roman" panose="02020603050405020304" pitchFamily="18" charset="0"/>
            </a:endParaRPr>
          </a:p>
          <a:p>
            <a:pPr marL="0" indent="0">
              <a:buNone/>
            </a:pPr>
            <a:endParaRPr lang="en-US" sz="1400" b="1" dirty="0" smtClean="0">
              <a:latin typeface="Times New Roman" panose="02020603050405020304" pitchFamily="18" charset="0"/>
              <a:cs typeface="Times New Roman" panose="02020603050405020304" pitchFamily="18" charset="0"/>
            </a:endParaRPr>
          </a:p>
          <a:p>
            <a:pPr marL="0" indent="0">
              <a:buNone/>
            </a:pPr>
            <a:r>
              <a:rPr lang="vi-VN" sz="1400" b="1" dirty="0" smtClean="0">
                <a:latin typeface="Times New Roman" panose="02020603050405020304" pitchFamily="18" charset="0"/>
                <a:cs typeface="Times New Roman" panose="02020603050405020304" pitchFamily="18" charset="0"/>
              </a:rPr>
              <a:t>process</a:t>
            </a:r>
            <a:r>
              <a:rPr lang="vi-VN" sz="1400" b="1" dirty="0">
                <a:latin typeface="Times New Roman" panose="02020603050405020304" pitchFamily="18" charset="0"/>
                <a:cs typeface="Times New Roman" panose="02020603050405020304" pitchFamily="18" charset="0"/>
              </a:rPr>
              <a:t>{ </a:t>
            </a:r>
            <a:endParaRPr lang="en-US" sz="1400" b="1" dirty="0" smtClean="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vi-VN" sz="1400" b="1" dirty="0" smtClean="0">
                <a:latin typeface="Times New Roman" panose="02020603050405020304" pitchFamily="18" charset="0"/>
                <a:cs typeface="Times New Roman" panose="02020603050405020304" pitchFamily="18" charset="0"/>
              </a:rPr>
              <a:t>while </a:t>
            </a:r>
            <a:r>
              <a:rPr lang="vi-VN" sz="1400" b="1" dirty="0">
                <a:latin typeface="Times New Roman" panose="02020603050405020304" pitchFamily="18" charset="0"/>
                <a:cs typeface="Times New Roman" panose="02020603050405020304" pitchFamily="18" charset="0"/>
              </a:rPr>
              <a:t>(true) </a:t>
            </a:r>
            <a:endParaRPr lang="en-US" sz="1400" b="1" dirty="0" smtClean="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vi-VN" sz="1400" b="1" dirty="0" smtClean="0">
                <a:latin typeface="Times New Roman" panose="02020603050405020304" pitchFamily="18" charset="0"/>
                <a:cs typeface="Times New Roman" panose="02020603050405020304" pitchFamily="18" charset="0"/>
              </a:rPr>
              <a:t>nb</a:t>
            </a:r>
            <a:r>
              <a:rPr lang="vi-VN" sz="1400" b="1" dirty="0">
                <a:latin typeface="Times New Roman" panose="02020603050405020304" pitchFamily="18" charset="0"/>
                <a:cs typeface="Times New Roman" panose="02020603050405020304" pitchFamily="18" charset="0"/>
              </a:rPr>
              <a:t>++; </a:t>
            </a:r>
            <a:endParaRPr lang="en-US" sz="1400" b="1" dirty="0" smtClean="0">
              <a:latin typeface="Times New Roman" panose="02020603050405020304" pitchFamily="18" charset="0"/>
              <a:cs typeface="Times New Roman" panose="02020603050405020304" pitchFamily="18" charset="0"/>
            </a:endParaRPr>
          </a:p>
          <a:p>
            <a:pPr marL="0" indent="0">
              <a:buNone/>
            </a:pPr>
            <a:r>
              <a:rPr lang="vi-VN" sz="1400" b="1" dirty="0" smtClean="0">
                <a:latin typeface="Times New Roman" panose="02020603050405020304" pitchFamily="18" charset="0"/>
                <a:cs typeface="Times New Roman" panose="02020603050405020304" pitchFamily="18" charset="0"/>
              </a:rPr>
              <a:t>}</a:t>
            </a:r>
            <a:endParaRPr lang="en-US" sz="1400" b="1" dirty="0" smtClean="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vi-VN" sz="1400" dirty="0" smtClean="0">
                <a:latin typeface="Times New Roman" panose="02020603050405020304" pitchFamily="18" charset="0"/>
                <a:cs typeface="Times New Roman" panose="02020603050405020304" pitchFamily="18" charset="0"/>
              </a:rPr>
              <a:t>Giá </a:t>
            </a:r>
            <a:r>
              <a:rPr lang="vi-VN" sz="1400" dirty="0">
                <a:latin typeface="Times New Roman" panose="02020603050405020304" pitchFamily="18" charset="0"/>
                <a:cs typeface="Times New Roman" panose="02020603050405020304" pitchFamily="18" charset="0"/>
              </a:rPr>
              <a:t>trị ban đầu của na và nb  là 0. Sử dụng semaphore để đảm bảo rằng na&lt;=nb (1); </a:t>
            </a: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vi-VN" sz="1400" dirty="0" smtClean="0">
                <a:latin typeface="Times New Roman" panose="02020603050405020304" pitchFamily="18" charset="0"/>
                <a:cs typeface="Times New Roman" panose="02020603050405020304" pitchFamily="18" charset="0"/>
              </a:rPr>
              <a:t>Chúng </a:t>
            </a:r>
            <a:r>
              <a:rPr lang="vi-VN" sz="1400" dirty="0">
                <a:latin typeface="Times New Roman" panose="02020603050405020304" pitchFamily="18" charset="0"/>
                <a:cs typeface="Times New Roman" panose="02020603050405020304" pitchFamily="18" charset="0"/>
              </a:rPr>
              <a:t>ta biết rằng </a:t>
            </a:r>
            <a:r>
              <a:rPr lang="vi-VN" sz="1400" b="1" dirty="0">
                <a:latin typeface="Times New Roman" panose="02020603050405020304" pitchFamily="18" charset="0"/>
                <a:cs typeface="Times New Roman" panose="02020603050405020304" pitchFamily="18" charset="0"/>
              </a:rPr>
              <a:t>processA</a:t>
            </a:r>
            <a:r>
              <a:rPr lang="vi-VN" sz="1400" dirty="0">
                <a:latin typeface="Times New Roman" panose="02020603050405020304" pitchFamily="18" charset="0"/>
                <a:cs typeface="Times New Roman" panose="02020603050405020304" pitchFamily="18" charset="0"/>
              </a:rPr>
              <a:t> và </a:t>
            </a:r>
            <a:r>
              <a:rPr lang="vi-VN" sz="1400" b="1" dirty="0">
                <a:latin typeface="Times New Roman" panose="02020603050405020304" pitchFamily="18" charset="0"/>
                <a:cs typeface="Times New Roman" panose="02020603050405020304" pitchFamily="18" charset="0"/>
              </a:rPr>
              <a:t>processB</a:t>
            </a:r>
            <a:r>
              <a:rPr lang="vi-VN" sz="1400" dirty="0">
                <a:latin typeface="Times New Roman" panose="02020603050405020304" pitchFamily="18" charset="0"/>
                <a:cs typeface="Times New Roman" panose="02020603050405020304" pitchFamily="18" charset="0"/>
              </a:rPr>
              <a:t> được thực thi đồng thời, và không gì đảm bảo rằng </a:t>
            </a:r>
            <a:r>
              <a:rPr lang="vi-VN" sz="1400" b="1" dirty="0">
                <a:latin typeface="Times New Roman" panose="02020603050405020304" pitchFamily="18" charset="0"/>
                <a:cs typeface="Times New Roman" panose="02020603050405020304" pitchFamily="18" charset="0"/>
              </a:rPr>
              <a:t>processA</a:t>
            </a:r>
            <a:r>
              <a:rPr lang="vi-VN" sz="1400" dirty="0">
                <a:latin typeface="Times New Roman" panose="02020603050405020304" pitchFamily="18" charset="0"/>
                <a:cs typeface="Times New Roman" panose="02020603050405020304" pitchFamily="18" charset="0"/>
              </a:rPr>
              <a:t> và </a:t>
            </a:r>
            <a:r>
              <a:rPr lang="vi-VN" sz="1400" b="1" dirty="0" smtClean="0">
                <a:latin typeface="Times New Roman" panose="02020603050405020304" pitchFamily="18" charset="0"/>
                <a:cs typeface="Times New Roman" panose="02020603050405020304" pitchFamily="18" charset="0"/>
              </a:rPr>
              <a:t>process</a:t>
            </a:r>
            <a:r>
              <a:rPr lang="en-US" sz="1400" b="1" dirty="0" smtClean="0">
                <a:latin typeface="Times New Roman" panose="02020603050405020304" pitchFamily="18" charset="0"/>
                <a:cs typeface="Times New Roman" panose="02020603050405020304" pitchFamily="18" charset="0"/>
              </a:rPr>
              <a:t>B</a:t>
            </a:r>
            <a:r>
              <a:rPr lang="vi-VN" sz="1400" dirty="0" smtClean="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sẽ được chạy ở cùng một tốc độ. Do đó, tốc độ tăng của na và nb là không giống nhau. Điều này dẫn đến nếu nb chạy chậm hơn na thì rang buộc (1) không còn được đảm bảo.</a:t>
            </a:r>
            <a:endParaRPr lang="pt-B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8126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a:xfrm>
            <a:off x="457200" y="1999129"/>
            <a:ext cx="3845859" cy="2595494"/>
          </a:xfrm>
          <a:prstGeom prst="rect">
            <a:avLst/>
          </a:prstGeom>
          <a:solidFill>
            <a:schemeClr val="bg1">
              <a:lumMod val="6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Rectangle 6"/>
          <p:cNvSpPr/>
          <p:nvPr/>
        </p:nvSpPr>
        <p:spPr>
          <a:xfrm>
            <a:off x="4509247" y="1200151"/>
            <a:ext cx="4177553" cy="1761494"/>
          </a:xfrm>
          <a:prstGeom prst="rect">
            <a:avLst/>
          </a:prstGeom>
          <a:solidFill>
            <a:schemeClr val="bg1">
              <a:lumMod val="65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3" name="Content Placeholder 2"/>
          <p:cNvSpPr>
            <a:spLocks noGrp="1"/>
          </p:cNvSpPr>
          <p:nvPr>
            <p:ph idx="1"/>
          </p:nvPr>
        </p:nvSpPr>
        <p:spPr/>
        <p:txBody>
          <a:bodyPr numCol="2">
            <a:noAutofit/>
          </a:bodyPr>
          <a:lstStyle/>
          <a:p>
            <a:pPr marL="0" indent="0">
              <a:buNone/>
            </a:pPr>
            <a:r>
              <a:rPr lang="vi-VN" sz="1400" dirty="0">
                <a:latin typeface="Times New Roman" panose="02020603050405020304" pitchFamily="18" charset="0"/>
                <a:cs typeface="Times New Roman" panose="02020603050405020304" pitchFamily="18" charset="0"/>
              </a:rPr>
              <a:t>Để giải quyết điều này, chúng ta sử dụng 1 semaphore để đảm rằng nếu như na &gt;= nb thì na phải chờ nb tăng lên trước. </a:t>
            </a: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r>
              <a:rPr lang="vi-VN" sz="1400" b="1" dirty="0">
                <a:latin typeface="Times New Roman" panose="02020603050405020304" pitchFamily="18" charset="0"/>
                <a:cs typeface="Times New Roman" panose="02020603050405020304" pitchFamily="18" charset="0"/>
              </a:rPr>
              <a:t>Sem_t sam; </a:t>
            </a:r>
            <a:endParaRPr lang="en-US" sz="1400" b="1" dirty="0" smtClean="0">
              <a:latin typeface="Times New Roman" panose="02020603050405020304" pitchFamily="18" charset="0"/>
              <a:cs typeface="Times New Roman" panose="02020603050405020304" pitchFamily="18" charset="0"/>
            </a:endParaRPr>
          </a:p>
          <a:p>
            <a:pPr marL="0" indent="0">
              <a:buNone/>
            </a:pPr>
            <a:r>
              <a:rPr lang="vi-VN" sz="1400" b="1" dirty="0" smtClean="0">
                <a:latin typeface="Times New Roman" panose="02020603050405020304" pitchFamily="18" charset="0"/>
                <a:cs typeface="Times New Roman" panose="02020603050405020304" pitchFamily="18" charset="0"/>
              </a:rPr>
              <a:t>Sem_init</a:t>
            </a:r>
            <a:r>
              <a:rPr lang="vi-VN" sz="1400" b="1" dirty="0">
                <a:latin typeface="Times New Roman" panose="02020603050405020304" pitchFamily="18" charset="0"/>
                <a:cs typeface="Times New Roman" panose="02020603050405020304" pitchFamily="18" charset="0"/>
              </a:rPr>
              <a:t>(&amp;sam,0,0);</a:t>
            </a:r>
            <a:endParaRPr lang="en-US" sz="1400" b="1" dirty="0" smtClean="0">
              <a:latin typeface="Times New Roman" panose="02020603050405020304" pitchFamily="18" charset="0"/>
              <a:cs typeface="Times New Roman" panose="02020603050405020304" pitchFamily="18" charset="0"/>
            </a:endParaRPr>
          </a:p>
          <a:p>
            <a:pPr marL="0" indent="0">
              <a:buNone/>
            </a:pPr>
            <a:endParaRPr lang="en-US" sz="1400" b="1" dirty="0" smtClean="0">
              <a:latin typeface="Times New Roman" panose="02020603050405020304" pitchFamily="18" charset="0"/>
              <a:cs typeface="Times New Roman" panose="02020603050405020304" pitchFamily="18" charset="0"/>
            </a:endParaRPr>
          </a:p>
          <a:p>
            <a:pPr marL="0" indent="0">
              <a:buNone/>
            </a:pPr>
            <a:r>
              <a:rPr lang="en-US" sz="1400" b="1" dirty="0" err="1">
                <a:latin typeface="Times New Roman" panose="02020603050405020304" pitchFamily="18" charset="0"/>
                <a:cs typeface="Times New Roman" panose="02020603050405020304" pitchFamily="18" charset="0"/>
              </a:rPr>
              <a:t>processA</a:t>
            </a:r>
            <a:r>
              <a:rPr lang="en-US" sz="1400" b="1" dirty="0">
                <a:latin typeface="Times New Roman" panose="02020603050405020304" pitchFamily="18" charset="0"/>
                <a:cs typeface="Times New Roman" panose="02020603050405020304" pitchFamily="18" charset="0"/>
              </a:rPr>
              <a:t>{ </a:t>
            </a:r>
            <a:endParaRPr lang="en-US" sz="1400" b="1" dirty="0" smtClean="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while </a:t>
            </a:r>
            <a:r>
              <a:rPr lang="en-US" sz="1400" b="1" dirty="0">
                <a:latin typeface="Times New Roman" panose="02020603050405020304" pitchFamily="18" charset="0"/>
                <a:cs typeface="Times New Roman" panose="02020603050405020304" pitchFamily="18" charset="0"/>
              </a:rPr>
              <a:t>(true) {   </a:t>
            </a:r>
            <a:endParaRPr lang="en-US" sz="1400" b="1" dirty="0" smtClean="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	</a:t>
            </a:r>
            <a:r>
              <a:rPr lang="en-US" sz="1400" b="1" dirty="0" err="1" smtClean="0">
                <a:latin typeface="Times New Roman" panose="02020603050405020304" pitchFamily="18" charset="0"/>
                <a:cs typeface="Times New Roman" panose="02020603050405020304" pitchFamily="18" charset="0"/>
              </a:rPr>
              <a:t>Sem_wait</a:t>
            </a:r>
            <a:r>
              <a:rPr lang="en-US" sz="1400" b="1" dirty="0">
                <a:latin typeface="Times New Roman" panose="02020603050405020304" pitchFamily="18" charset="0"/>
                <a:cs typeface="Times New Roman" panose="02020603050405020304" pitchFamily="18" charset="0"/>
              </a:rPr>
              <a:t>(&amp;</a:t>
            </a:r>
            <a:r>
              <a:rPr lang="en-US" sz="1400" b="1" dirty="0" err="1">
                <a:latin typeface="Times New Roman" panose="02020603050405020304" pitchFamily="18" charset="0"/>
                <a:cs typeface="Times New Roman" panose="02020603050405020304" pitchFamily="18" charset="0"/>
              </a:rPr>
              <a:t>sam</a:t>
            </a:r>
            <a:r>
              <a:rPr lang="en-US" sz="1400" b="1" dirty="0">
                <a:latin typeface="Times New Roman" panose="02020603050405020304" pitchFamily="18" charset="0"/>
                <a:cs typeface="Times New Roman" panose="02020603050405020304" pitchFamily="18" charset="0"/>
              </a:rPr>
              <a:t>);     </a:t>
            </a:r>
            <a:endParaRPr lang="en-US" sz="1400" b="1" dirty="0" smtClean="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	</a:t>
            </a:r>
            <a:r>
              <a:rPr lang="en-US" sz="1400" b="1" dirty="0" err="1" smtClean="0">
                <a:latin typeface="Times New Roman" panose="02020603050405020304" pitchFamily="18" charset="0"/>
                <a:cs typeface="Times New Roman" panose="02020603050405020304" pitchFamily="18" charset="0"/>
              </a:rPr>
              <a:t>na</a:t>
            </a:r>
            <a:r>
              <a:rPr lang="en-US" sz="1400" b="1" dirty="0">
                <a:latin typeface="Times New Roman" panose="02020603050405020304" pitchFamily="18" charset="0"/>
                <a:cs typeface="Times New Roman" panose="02020603050405020304" pitchFamily="18" charset="0"/>
              </a:rPr>
              <a:t>++; </a:t>
            </a:r>
            <a:endParaRPr lang="en-US" sz="1400" b="1" dirty="0" smtClean="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a:t>
            </a:r>
          </a:p>
          <a:p>
            <a:pPr marL="0" indent="0">
              <a:buNone/>
            </a:pPr>
            <a:r>
              <a:rPr lang="en-US" sz="1400" b="1" dirty="0" smtClean="0">
                <a:latin typeface="Times New Roman" panose="02020603050405020304" pitchFamily="18" charset="0"/>
                <a:cs typeface="Times New Roman" panose="02020603050405020304" pitchFamily="18" charset="0"/>
              </a:rPr>
              <a:t> }</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err="1" smtClean="0">
                <a:latin typeface="Times New Roman" panose="02020603050405020304" pitchFamily="18" charset="0"/>
                <a:cs typeface="Times New Roman" panose="02020603050405020304" pitchFamily="18" charset="0"/>
              </a:rPr>
              <a:t>processB</a:t>
            </a:r>
            <a:r>
              <a:rPr lang="en-US" sz="1400" b="1" dirty="0" smtClean="0">
                <a:latin typeface="Times New Roman" panose="02020603050405020304" pitchFamily="18" charset="0"/>
                <a:cs typeface="Times New Roman" panose="02020603050405020304" pitchFamily="18" charset="0"/>
              </a:rPr>
              <a:t>{ </a:t>
            </a:r>
          </a:p>
          <a:p>
            <a:pPr marL="0" indent="0">
              <a:buNone/>
            </a:pPr>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while </a:t>
            </a:r>
            <a:r>
              <a:rPr lang="en-US" sz="1400" b="1" dirty="0">
                <a:latin typeface="Times New Roman" panose="02020603050405020304" pitchFamily="18" charset="0"/>
                <a:cs typeface="Times New Roman" panose="02020603050405020304" pitchFamily="18" charset="0"/>
              </a:rPr>
              <a:t>(true)    {        </a:t>
            </a:r>
            <a:endParaRPr lang="en-US" sz="1400" b="1" dirty="0" smtClean="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	</a:t>
            </a:r>
            <a:r>
              <a:rPr lang="en-US" sz="1400" b="1" dirty="0" err="1" smtClean="0">
                <a:latin typeface="Times New Roman" panose="02020603050405020304" pitchFamily="18" charset="0"/>
                <a:cs typeface="Times New Roman" panose="02020603050405020304" pitchFamily="18" charset="0"/>
              </a:rPr>
              <a:t>nb</a:t>
            </a:r>
            <a:r>
              <a:rPr lang="en-US" sz="1400" b="1" dirty="0">
                <a:latin typeface="Times New Roman" panose="02020603050405020304" pitchFamily="18" charset="0"/>
                <a:cs typeface="Times New Roman" panose="02020603050405020304" pitchFamily="18" charset="0"/>
              </a:rPr>
              <a:t>++;   </a:t>
            </a:r>
            <a:endParaRPr lang="en-US" sz="1400" b="1" dirty="0" smtClean="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	</a:t>
            </a:r>
            <a:r>
              <a:rPr lang="en-US" sz="1400" b="1" dirty="0" err="1" smtClean="0">
                <a:latin typeface="Times New Roman" panose="02020603050405020304" pitchFamily="18" charset="0"/>
                <a:cs typeface="Times New Roman" panose="02020603050405020304" pitchFamily="18" charset="0"/>
              </a:rPr>
              <a:t>sem_post</a:t>
            </a:r>
            <a:r>
              <a:rPr lang="en-US" sz="1400" b="1" dirty="0">
                <a:latin typeface="Times New Roman" panose="02020603050405020304" pitchFamily="18" charset="0"/>
                <a:cs typeface="Times New Roman" panose="02020603050405020304" pitchFamily="18" charset="0"/>
              </a:rPr>
              <a:t>(&amp;</a:t>
            </a:r>
            <a:r>
              <a:rPr lang="en-US" sz="1400" b="1" dirty="0" err="1">
                <a:latin typeface="Times New Roman" panose="02020603050405020304" pitchFamily="18" charset="0"/>
                <a:cs typeface="Times New Roman" panose="02020603050405020304" pitchFamily="18" charset="0"/>
              </a:rPr>
              <a:t>sam</a:t>
            </a:r>
            <a:r>
              <a:rPr lang="en-US" sz="1400" b="1" dirty="0">
                <a:latin typeface="Times New Roman" panose="02020603050405020304" pitchFamily="18" charset="0"/>
                <a:cs typeface="Times New Roman" panose="02020603050405020304" pitchFamily="18" charset="0"/>
              </a:rPr>
              <a:t>); </a:t>
            </a:r>
            <a:endParaRPr lang="en-US" sz="1400" b="1" dirty="0" smtClean="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a:t>
            </a:r>
          </a:p>
          <a:p>
            <a:pPr marL="0" indent="0">
              <a:buNone/>
            </a:pPr>
            <a:r>
              <a:rPr lang="en-US" sz="1400" b="1" dirty="0" smtClean="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sz="1400" dirty="0" smtClean="0">
              <a:latin typeface="Times New Roman" panose="02020603050405020304" pitchFamily="18" charset="0"/>
              <a:cs typeface="Times New Roman" panose="02020603050405020304" pitchFamily="18" charset="0"/>
            </a:endParaRPr>
          </a:p>
          <a:p>
            <a:pPr marL="0" indent="0">
              <a:buNone/>
            </a:pPr>
            <a:r>
              <a:rPr lang="vi-VN" sz="1400" dirty="0" smtClean="0">
                <a:latin typeface="Times New Roman" panose="02020603050405020304" pitchFamily="18" charset="0"/>
                <a:cs typeface="Times New Roman" panose="02020603050405020304" pitchFamily="18" charset="0"/>
              </a:rPr>
              <a:t>Theo solution trên, mỗi lần nb tăng them 1 đơn vị thì sam  sẽ tăng lên 1 đơn vị. điều đó kéo theo na được quyền tăng theo 1 đơn vị.  Trước mỗi lẫn na tăng thêm 1 đơn vị thì lệnh Sem_wait(&amp;sam);  được thực hiện. lệnh này sẽ trừ biến sam  đi một đơn vị. Cho đến khi sam=0 thì na phải đợi nb được tăng thêm một đơn vị mới được tăng tiếp.</a:t>
            </a:r>
            <a:endParaRPr lang="en-US" sz="1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a:bodyPr>
          <a:lstStyle/>
          <a:p>
            <a:r>
              <a:rPr lang="en-US" sz="2400" dirty="0" smtClean="0"/>
              <a:t>Semaphore APIs Example</a:t>
            </a:r>
            <a:endParaRPr lang="en-US" sz="2400" dirty="0"/>
          </a:p>
        </p:txBody>
      </p:sp>
      <p:sp>
        <p:nvSpPr>
          <p:cNvPr id="4" name="Footer Placeholder 3"/>
          <p:cNvSpPr>
            <a:spLocks noGrp="1"/>
          </p:cNvSpPr>
          <p:nvPr>
            <p:ph type="ftr" sz="quarter" idx="11"/>
          </p:nvPr>
        </p:nvSpPr>
        <p:spPr/>
        <p:txBody>
          <a:bodyPr/>
          <a:lstStyle/>
          <a:p>
            <a:r>
              <a:rPr lang="en-US" dirty="0"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21</a:t>
            </a:fld>
            <a:endParaRPr lang="en-US"/>
          </a:p>
        </p:txBody>
      </p:sp>
    </p:spTree>
    <p:extLst>
      <p:ext uri="{BB962C8B-B14F-4D97-AF65-F5344CB8AC3E}">
        <p14:creationId xmlns:p14="http://schemas.microsoft.com/office/powerpoint/2010/main" val="3943024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t>Mutex</a:t>
            </a:r>
            <a:r>
              <a:rPr lang="en-US" sz="2400" dirty="0"/>
              <a:t> </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22</a:t>
            </a:fld>
            <a:endParaRPr lang="en-US"/>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vi-VN" sz="1400" dirty="0">
                <a:latin typeface="+mj-lt"/>
                <a:cs typeface="Courier New" panose="02070309020205020404" pitchFamily="49" charset="0"/>
              </a:rPr>
              <a:t>Mutex là một trường hợp đơn giản của semaphore khi mà giá trị của semaphore 0&lt;=v&lt;=</a:t>
            </a:r>
            <a:r>
              <a:rPr lang="vi-VN" sz="1400" dirty="0" smtClean="0">
                <a:latin typeface="+mj-lt"/>
                <a:cs typeface="Courier New" panose="02070309020205020404" pitchFamily="49" charset="0"/>
              </a:rPr>
              <a:t>1</a:t>
            </a:r>
            <a:endParaRPr lang="en-US" sz="1400" dirty="0" smtClean="0">
              <a:latin typeface="+mj-lt"/>
              <a:cs typeface="Courier New" panose="02070309020205020404" pitchFamily="49" charset="0"/>
            </a:endParaRPr>
          </a:p>
          <a:p>
            <a:pPr marL="0" indent="0">
              <a:buNone/>
            </a:pPr>
            <a:endParaRPr lang="en-US" sz="1400" dirty="0">
              <a:latin typeface="+mj-lt"/>
              <a:cs typeface="Courier New" panose="02070309020205020404" pitchFamily="49" charset="0"/>
            </a:endParaRPr>
          </a:p>
          <a:p>
            <a:pPr>
              <a:buFont typeface="Wingdings" panose="05000000000000000000" pitchFamily="2" charset="2"/>
              <a:buChar char="q"/>
            </a:pPr>
            <a:r>
              <a:rPr lang="vi-VN" sz="1400" dirty="0">
                <a:latin typeface="+mj-lt"/>
                <a:cs typeface="Courier New" panose="02070309020205020404" pitchFamily="49" charset="0"/>
              </a:rPr>
              <a:t>Mutex thường được sử dụng như </a:t>
            </a:r>
            <a:r>
              <a:rPr lang="vi-VN" sz="1400" dirty="0" smtClean="0">
                <a:latin typeface="+mj-lt"/>
                <a:cs typeface="Courier New" panose="02070309020205020404" pitchFamily="49" charset="0"/>
              </a:rPr>
              <a:t>sau</a:t>
            </a:r>
            <a:endParaRPr lang="en-US" sz="1400" dirty="0" smtClean="0">
              <a:latin typeface="+mj-lt"/>
              <a:cs typeface="Courier New" panose="02070309020205020404" pitchFamily="49" charset="0"/>
            </a:endParaRPr>
          </a:p>
          <a:p>
            <a:pPr marL="0" indent="0">
              <a:buNone/>
            </a:pPr>
            <a:endParaRPr lang="en-US" sz="1400" dirty="0" smtClean="0">
              <a:latin typeface="+mj-lt"/>
              <a:cs typeface="Courier New" panose="02070309020205020404" pitchFamily="49" charset="0"/>
            </a:endParaRPr>
          </a:p>
          <a:p>
            <a:pPr>
              <a:buFont typeface="Wingdings" panose="05000000000000000000" pitchFamily="2" charset="2"/>
              <a:buChar char="v"/>
            </a:pPr>
            <a:r>
              <a:rPr lang="vi-VN" sz="1400" i="1" dirty="0" smtClean="0">
                <a:latin typeface="+mj-lt"/>
                <a:cs typeface="Courier New" panose="02070309020205020404" pitchFamily="49" charset="0"/>
              </a:rPr>
              <a:t>Khai </a:t>
            </a:r>
            <a:r>
              <a:rPr lang="vi-VN" sz="1400" i="1" dirty="0">
                <a:latin typeface="+mj-lt"/>
                <a:cs typeface="Courier New" panose="02070309020205020404" pitchFamily="49" charset="0"/>
              </a:rPr>
              <a:t>báo và khởi tạo một biến mutex. </a:t>
            </a:r>
            <a:endParaRPr lang="en-US" sz="1400" i="1" dirty="0" smtClean="0">
              <a:latin typeface="+mj-lt"/>
              <a:cs typeface="Courier New" panose="02070309020205020404" pitchFamily="49" charset="0"/>
            </a:endParaRPr>
          </a:p>
          <a:p>
            <a:pPr>
              <a:buFont typeface="Wingdings" panose="05000000000000000000" pitchFamily="2" charset="2"/>
              <a:buChar char="v"/>
            </a:pPr>
            <a:r>
              <a:rPr lang="vi-VN" sz="1400" i="1" dirty="0" smtClean="0">
                <a:latin typeface="+mj-lt"/>
                <a:cs typeface="Courier New" panose="02070309020205020404" pitchFamily="49" charset="0"/>
              </a:rPr>
              <a:t>Các </a:t>
            </a:r>
            <a:r>
              <a:rPr lang="vi-VN" sz="1400" i="1" dirty="0">
                <a:latin typeface="+mj-lt"/>
                <a:cs typeface="Courier New" panose="02070309020205020404" pitchFamily="49" charset="0"/>
              </a:rPr>
              <a:t>thread xin phép khóa mutex để truy cập vào miền gang. </a:t>
            </a:r>
            <a:endParaRPr lang="en-US" sz="1400" i="1" dirty="0" smtClean="0">
              <a:latin typeface="+mj-lt"/>
              <a:cs typeface="Courier New" panose="02070309020205020404" pitchFamily="49" charset="0"/>
            </a:endParaRPr>
          </a:p>
          <a:p>
            <a:pPr>
              <a:buFont typeface="Wingdings" panose="05000000000000000000" pitchFamily="2" charset="2"/>
              <a:buChar char="v"/>
            </a:pPr>
            <a:r>
              <a:rPr lang="vi-VN" sz="1400" i="1" dirty="0" smtClean="0">
                <a:latin typeface="+mj-lt"/>
                <a:cs typeface="Courier New" panose="02070309020205020404" pitchFamily="49" charset="0"/>
              </a:rPr>
              <a:t>Tại </a:t>
            </a:r>
            <a:r>
              <a:rPr lang="vi-VN" sz="1400" i="1" dirty="0">
                <a:latin typeface="+mj-lt"/>
                <a:cs typeface="Courier New" panose="02070309020205020404" pitchFamily="49" charset="0"/>
              </a:rPr>
              <a:t>1 thời điểm chỉ có một thread thành công trong việc khóa mutex, thread đó hiển nhiên được phép truy cập vào miền gang</a:t>
            </a:r>
            <a:r>
              <a:rPr lang="vi-VN" sz="1400" i="1" dirty="0" smtClean="0">
                <a:latin typeface="+mj-lt"/>
                <a:cs typeface="Courier New" panose="02070309020205020404" pitchFamily="49" charset="0"/>
              </a:rPr>
              <a:t>.</a:t>
            </a:r>
            <a:endParaRPr lang="en-US" sz="1400" i="1" dirty="0" smtClean="0">
              <a:latin typeface="+mj-lt"/>
              <a:cs typeface="Courier New" panose="02070309020205020404" pitchFamily="49" charset="0"/>
            </a:endParaRPr>
          </a:p>
          <a:p>
            <a:pPr>
              <a:buFont typeface="Wingdings" panose="05000000000000000000" pitchFamily="2" charset="2"/>
              <a:buChar char="v"/>
            </a:pPr>
            <a:r>
              <a:rPr lang="vi-VN" sz="1400" i="1" dirty="0">
                <a:latin typeface="+mj-lt"/>
                <a:cs typeface="Courier New" panose="02070309020205020404" pitchFamily="49" charset="0"/>
              </a:rPr>
              <a:t>Thread khóa mutex thực hiện một số thao tác trong miền găng</a:t>
            </a:r>
            <a:r>
              <a:rPr lang="vi-VN" sz="1400" i="1" dirty="0" smtClean="0">
                <a:latin typeface="+mj-lt"/>
                <a:cs typeface="Courier New" panose="02070309020205020404" pitchFamily="49" charset="0"/>
              </a:rPr>
              <a:t>.</a:t>
            </a:r>
            <a:endParaRPr lang="en-US" sz="1400" i="1" dirty="0" smtClean="0">
              <a:latin typeface="+mj-lt"/>
              <a:cs typeface="Courier New" panose="02070309020205020404" pitchFamily="49" charset="0"/>
            </a:endParaRPr>
          </a:p>
          <a:p>
            <a:pPr>
              <a:buFont typeface="Wingdings" panose="05000000000000000000" pitchFamily="2" charset="2"/>
              <a:buChar char="v"/>
            </a:pPr>
            <a:r>
              <a:rPr lang="vi-VN" sz="1400" i="1" dirty="0" smtClean="0">
                <a:latin typeface="+mj-lt"/>
                <a:cs typeface="Courier New" panose="02070309020205020404" pitchFamily="49" charset="0"/>
              </a:rPr>
              <a:t>Thread </a:t>
            </a:r>
            <a:r>
              <a:rPr lang="vi-VN" sz="1400" i="1" dirty="0">
                <a:latin typeface="+mj-lt"/>
                <a:cs typeface="Courier New" panose="02070309020205020404" pitchFamily="49" charset="0"/>
              </a:rPr>
              <a:t>khóa mutex nhả mutex. Sau khi nhả, các thread khác được quyền khóa mutex và sử dụng sử dụng miền găng</a:t>
            </a:r>
            <a:r>
              <a:rPr lang="vi-VN" sz="1400" i="1" dirty="0" smtClean="0">
                <a:latin typeface="+mj-lt"/>
                <a:cs typeface="Courier New" panose="02070309020205020404" pitchFamily="49" charset="0"/>
              </a:rPr>
              <a:t>. </a:t>
            </a:r>
            <a:endParaRPr lang="en-US" sz="1400" i="1" dirty="0" smtClean="0">
              <a:latin typeface="+mj-lt"/>
              <a:cs typeface="Courier New" panose="02070309020205020404" pitchFamily="49" charset="0"/>
            </a:endParaRPr>
          </a:p>
          <a:p>
            <a:pPr>
              <a:buFont typeface="Wingdings" panose="05000000000000000000" pitchFamily="2" charset="2"/>
              <a:buChar char="v"/>
            </a:pPr>
            <a:r>
              <a:rPr lang="vi-VN" sz="1400" i="1" dirty="0" smtClean="0">
                <a:latin typeface="+mj-lt"/>
                <a:cs typeface="Courier New" panose="02070309020205020404" pitchFamily="49" charset="0"/>
              </a:rPr>
              <a:t>Hủy </a:t>
            </a:r>
            <a:r>
              <a:rPr lang="vi-VN" sz="1400" i="1" dirty="0">
                <a:latin typeface="+mj-lt"/>
                <a:cs typeface="Courier New" panose="02070309020205020404" pitchFamily="49" charset="0"/>
              </a:rPr>
              <a:t>mutex </a:t>
            </a:r>
            <a:endParaRPr lang="en-US" sz="1400" i="1" dirty="0" smtClean="0">
              <a:latin typeface="+mj-lt"/>
              <a:cs typeface="Courier New" panose="02070309020205020404" pitchFamily="49" charset="0"/>
            </a:endParaRPr>
          </a:p>
          <a:p>
            <a:pPr>
              <a:buFont typeface="Wingdings" panose="05000000000000000000" pitchFamily="2" charset="2"/>
              <a:buChar char="q"/>
            </a:pPr>
            <a:endParaRPr lang="en-US" sz="1400" dirty="0">
              <a:latin typeface="+mj-lt"/>
              <a:cs typeface="Courier New" panose="02070309020205020404" pitchFamily="49" charset="0"/>
            </a:endParaRPr>
          </a:p>
          <a:p>
            <a:pPr>
              <a:buFont typeface="Wingdings" panose="05000000000000000000" pitchFamily="2" charset="2"/>
              <a:buChar char="q"/>
            </a:pPr>
            <a:endParaRPr lang="en-US" sz="1400" dirty="0">
              <a:latin typeface="+mj-lt"/>
              <a:cs typeface="Courier New" panose="02070309020205020404" pitchFamily="49" charset="0"/>
            </a:endParaRPr>
          </a:p>
        </p:txBody>
      </p:sp>
    </p:spTree>
    <p:extLst>
      <p:ext uri="{BB962C8B-B14F-4D97-AF65-F5344CB8AC3E}">
        <p14:creationId xmlns:p14="http://schemas.microsoft.com/office/powerpoint/2010/main" val="2755942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t>Mutex</a:t>
            </a:r>
            <a:r>
              <a:rPr lang="en-US" sz="2400" dirty="0" smtClean="0"/>
              <a:t> APIs </a:t>
            </a:r>
            <a:endParaRPr lang="en-US" sz="2400" dirty="0"/>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23</a:t>
            </a:fld>
            <a:endParaRPr lang="en-US"/>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vi-VN" sz="1400" dirty="0">
                <a:latin typeface="Times New Roman" panose="02020603050405020304" pitchFamily="18" charset="0"/>
                <a:cs typeface="Times New Roman" panose="02020603050405020304" pitchFamily="18" charset="0"/>
              </a:rPr>
              <a:t>Để include thư viên </a:t>
            </a:r>
            <a:r>
              <a:rPr lang="en-US" sz="1400" dirty="0" err="1" smtClean="0">
                <a:latin typeface="Times New Roman" panose="02020603050405020304" pitchFamily="18" charset="0"/>
                <a:cs typeface="Times New Roman" panose="02020603050405020304" pitchFamily="18" charset="0"/>
              </a:rPr>
              <a:t>Mutex</a:t>
            </a:r>
            <a:r>
              <a:rPr lang="vi-VN" sz="1400" dirty="0" smtClean="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vào một chương trình C ta sử dụng </a:t>
            </a:r>
            <a:endParaRPr lang="en-US" sz="1400" dirty="0">
              <a:latin typeface="Times New Roman" panose="02020603050405020304" pitchFamily="18" charset="0"/>
              <a:cs typeface="Times New Roman" panose="02020603050405020304" pitchFamily="18" charset="0"/>
            </a:endParaRPr>
          </a:p>
          <a:p>
            <a:pPr marL="0" indent="0">
              <a:buNone/>
            </a:pPr>
            <a:r>
              <a:rPr lang="en-US" sz="1200" i="1" dirty="0">
                <a:latin typeface="Courier New" panose="02070309020205020404" pitchFamily="49" charset="0"/>
                <a:cs typeface="Courier New" panose="02070309020205020404" pitchFamily="49" charset="0"/>
              </a:rPr>
              <a:t>#include &lt;</a:t>
            </a:r>
            <a:r>
              <a:rPr lang="en-US" sz="1200" i="1" dirty="0" err="1">
                <a:latin typeface="Courier New" panose="02070309020205020404" pitchFamily="49" charset="0"/>
                <a:cs typeface="Courier New" panose="02070309020205020404" pitchFamily="49" charset="0"/>
              </a:rPr>
              <a:t>pthread.h</a:t>
            </a:r>
            <a:r>
              <a:rPr lang="en-US" sz="1200" i="1" dirty="0">
                <a:latin typeface="Courier New" panose="02070309020205020404" pitchFamily="49" charset="0"/>
                <a:cs typeface="Courier New" panose="02070309020205020404" pitchFamily="49" charset="0"/>
              </a:rPr>
              <a:t>&gt;</a:t>
            </a:r>
          </a:p>
          <a:p>
            <a:pPr marL="0" indent="0">
              <a:buNone/>
            </a:pPr>
            <a:endParaRPr lang="en-US" sz="1400" dirty="0">
              <a:latin typeface="+mj-lt"/>
              <a:cs typeface="Courier New" panose="02070309020205020404" pitchFamily="49" charset="0"/>
            </a:endParaRPr>
          </a:p>
          <a:p>
            <a:pPr>
              <a:buFont typeface="Wingdings" panose="05000000000000000000" pitchFamily="2" charset="2"/>
              <a:buChar char="q"/>
            </a:pP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khai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báo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mutex</a:t>
            </a:r>
            <a:r>
              <a:rPr lang="en-US" sz="1400" dirty="0">
                <a:latin typeface="Times New Roman" panose="02020603050405020304" pitchFamily="18" charset="0"/>
                <a:cs typeface="Times New Roman" panose="02020603050405020304" pitchFamily="18" charset="0"/>
              </a:rPr>
              <a:t> ta </a:t>
            </a:r>
            <a:r>
              <a:rPr lang="en-US" sz="1400" dirty="0" err="1">
                <a:latin typeface="Times New Roman" panose="02020603050405020304" pitchFamily="18" charset="0"/>
                <a:cs typeface="Times New Roman" panose="02020603050405020304" pitchFamily="18" charset="0"/>
              </a:rPr>
              <a:t>sử</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dung</a:t>
            </a:r>
          </a:p>
          <a:p>
            <a:pPr marL="0" indent="0">
              <a:buNone/>
            </a:pPr>
            <a:r>
              <a:rPr lang="en-US" sz="1200" i="1" dirty="0" err="1">
                <a:latin typeface="Courier New" panose="02070309020205020404" pitchFamily="49" charset="0"/>
                <a:cs typeface="Courier New" panose="02070309020205020404" pitchFamily="49" charset="0"/>
              </a:rPr>
              <a:t>pthread_mutex_t</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mutex</a:t>
            </a:r>
            <a:r>
              <a:rPr lang="en-US" sz="1200" i="1" dirty="0" smtClean="0">
                <a:latin typeface="Courier New" panose="02070309020205020404" pitchFamily="49" charset="0"/>
                <a:cs typeface="Courier New" panose="02070309020205020404" pitchFamily="49" charset="0"/>
              </a:rPr>
              <a:t>;</a:t>
            </a:r>
          </a:p>
          <a:p>
            <a:pPr marL="0" indent="0">
              <a:buNone/>
            </a:pPr>
            <a:r>
              <a:rPr lang="en-US" sz="1400" dirty="0" smtClean="0">
                <a:latin typeface="Times New Roman" panose="02020603050405020304" pitchFamily="18" charset="0"/>
                <a:cs typeface="Times New Roman" panose="02020603050405020304" pitchFamily="18" charset="0"/>
              </a:rPr>
              <a:t>T</a:t>
            </a:r>
            <a:r>
              <a:rPr lang="vi-VN" sz="1400" dirty="0" smtClean="0">
                <a:latin typeface="Times New Roman" panose="02020603050405020304" pitchFamily="18" charset="0"/>
                <a:cs typeface="Times New Roman" panose="02020603050405020304" pitchFamily="18" charset="0"/>
              </a:rPr>
              <a:t>hông th</a:t>
            </a:r>
            <a:r>
              <a:rPr lang="en-US" sz="1400" dirty="0" err="1" smtClean="0">
                <a:latin typeface="Times New Roman" panose="02020603050405020304" pitchFamily="18" charset="0"/>
                <a:cs typeface="Times New Roman" panose="02020603050405020304" pitchFamily="18" charset="0"/>
              </a:rPr>
              <a:t>ường</a:t>
            </a:r>
            <a:r>
              <a:rPr lang="vi-VN" sz="1400"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M</a:t>
            </a:r>
            <a:r>
              <a:rPr lang="vi-VN" sz="1400" dirty="0" smtClean="0">
                <a:latin typeface="Times New Roman" panose="02020603050405020304" pitchFamily="18" charset="0"/>
                <a:cs typeface="Times New Roman" panose="02020603050405020304" pitchFamily="18" charset="0"/>
              </a:rPr>
              <a:t>utex được khai báo như một biến toàn cục. </a:t>
            </a:r>
            <a:endParaRPr lang="en-US" sz="1200" i="1" dirty="0" smtClean="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khởi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tạo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mutex</a:t>
            </a:r>
            <a:r>
              <a:rPr lang="en-US" sz="1400" dirty="0">
                <a:latin typeface="Times New Roman" panose="02020603050405020304" pitchFamily="18" charset="0"/>
                <a:cs typeface="Times New Roman" panose="02020603050405020304" pitchFamily="18" charset="0"/>
              </a:rPr>
              <a:t> ta </a:t>
            </a:r>
            <a:r>
              <a:rPr lang="en-US" sz="1400" dirty="0" err="1">
                <a:latin typeface="Times New Roman" panose="02020603050405020304" pitchFamily="18" charset="0"/>
                <a:cs typeface="Times New Roman" panose="02020603050405020304" pitchFamily="18" charset="0"/>
              </a:rPr>
              <a:t>sử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function</a:t>
            </a:r>
            <a:endParaRPr lang="en-US" sz="1400" dirty="0" smtClean="0">
              <a:latin typeface="Times New Roman" panose="02020603050405020304" pitchFamily="18" charset="0"/>
              <a:cs typeface="Times New Roman" panose="02020603050405020304" pitchFamily="18" charset="0"/>
            </a:endParaRPr>
          </a:p>
          <a:p>
            <a:pPr marL="0" indent="0">
              <a:buNone/>
            </a:pPr>
            <a:r>
              <a:rPr lang="en-US" sz="1200" i="1" dirty="0" err="1">
                <a:latin typeface="Courier New" panose="02070309020205020404" pitchFamily="49" charset="0"/>
                <a:cs typeface="Courier New" panose="02070309020205020404" pitchFamily="49" charset="0"/>
              </a:rPr>
              <a:t>int</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pthread_mutex_init</a:t>
            </a:r>
            <a:r>
              <a:rPr lang="en-US" sz="1200" i="1" dirty="0">
                <a:latin typeface="Courier New" panose="02070309020205020404" pitchFamily="49" charset="0"/>
                <a:cs typeface="Courier New" panose="02070309020205020404" pitchFamily="49" charset="0"/>
              </a:rPr>
              <a:t>(</a:t>
            </a:r>
            <a:r>
              <a:rPr lang="en-US" sz="1200" i="1" dirty="0" err="1">
                <a:latin typeface="Courier New" panose="02070309020205020404" pitchFamily="49" charset="0"/>
                <a:cs typeface="Courier New" panose="02070309020205020404" pitchFamily="49" charset="0"/>
              </a:rPr>
              <a:t>pthread_mutex_t</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mutex,const</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pthread_mutexattr_t</a:t>
            </a:r>
            <a:r>
              <a:rPr lang="en-US" sz="1200" i="1" dirty="0">
                <a:latin typeface="Courier New" panose="02070309020205020404" pitchFamily="49" charset="0"/>
                <a:cs typeface="Courier New" panose="02070309020205020404" pitchFamily="49" charset="0"/>
              </a:rPr>
              <a:t> * </a:t>
            </a:r>
            <a:r>
              <a:rPr lang="en-US" sz="1200" i="1" dirty="0" err="1">
                <a:latin typeface="Courier New" panose="02070309020205020404" pitchFamily="49" charset="0"/>
                <a:cs typeface="Courier New" panose="02070309020205020404" pitchFamily="49" charset="0"/>
              </a:rPr>
              <a:t>attr</a:t>
            </a:r>
            <a:r>
              <a:rPr lang="en-US" sz="1200" i="1" dirty="0">
                <a:latin typeface="Courier New" panose="02070309020205020404" pitchFamily="49" charset="0"/>
                <a:cs typeface="Courier New" panose="02070309020205020404" pitchFamily="49" charset="0"/>
              </a:rPr>
              <a:t>);</a:t>
            </a:r>
          </a:p>
          <a:p>
            <a:pPr marL="0" indent="0">
              <a:buNone/>
            </a:pPr>
            <a:endParaRPr lang="en-US" sz="1400" dirty="0" smtClean="0">
              <a:latin typeface="+mj-lt"/>
              <a:cs typeface="Courier New" panose="02070309020205020404" pitchFamily="49" charset="0"/>
            </a:endParaRPr>
          </a:p>
          <a:p>
            <a:pPr marL="0" indent="0">
              <a:buNone/>
            </a:pPr>
            <a:r>
              <a:rPr lang="vi-VN" sz="1400" dirty="0">
                <a:latin typeface="+mj-lt"/>
                <a:cs typeface="Courier New" panose="02070309020205020404" pitchFamily="49" charset="0"/>
              </a:rPr>
              <a:t>Ở đó, mutex là con trỏ chỉ đến địa chỉ của biến mutex, attr là con trỏ chỉ đến nơi mà function có thể tìm thấy thuộc tính của mutex cần khởi tạo. </a:t>
            </a:r>
            <a:endParaRPr lang="en-US" sz="1400" dirty="0" smtClean="0">
              <a:latin typeface="+mj-lt"/>
              <a:cs typeface="Courier New" panose="02070309020205020404" pitchFamily="49" charset="0"/>
            </a:endParaRPr>
          </a:p>
          <a:p>
            <a:pPr marL="0" indent="0">
              <a:buNone/>
            </a:pPr>
            <a:r>
              <a:rPr lang="en-US" sz="1400" dirty="0" smtClean="0">
                <a:latin typeface="+mj-lt"/>
                <a:cs typeface="Courier New" panose="02070309020205020404" pitchFamily="49" charset="0"/>
              </a:rPr>
              <a:t>C</a:t>
            </a:r>
            <a:r>
              <a:rPr lang="vi-VN" sz="1400" dirty="0" smtClean="0">
                <a:latin typeface="+mj-lt"/>
                <a:cs typeface="Courier New" panose="02070309020205020404" pitchFamily="49" charset="0"/>
              </a:rPr>
              <a:t>on </a:t>
            </a:r>
            <a:r>
              <a:rPr lang="vi-VN" sz="1400" dirty="0">
                <a:latin typeface="+mj-lt"/>
                <a:cs typeface="Courier New" panose="02070309020205020404" pitchFamily="49" charset="0"/>
              </a:rPr>
              <a:t>trỏ của attr có thể được để NULL khi ta sử dụng các cài đặt mặc định của Mutex.</a:t>
            </a:r>
            <a:endParaRPr lang="en-US" sz="1400" dirty="0">
              <a:latin typeface="+mj-lt"/>
              <a:cs typeface="Courier New" panose="02070309020205020404" pitchFamily="49" charset="0"/>
            </a:endParaRPr>
          </a:p>
        </p:txBody>
      </p:sp>
    </p:spTree>
    <p:extLst>
      <p:ext uri="{BB962C8B-B14F-4D97-AF65-F5344CB8AC3E}">
        <p14:creationId xmlns:p14="http://schemas.microsoft.com/office/powerpoint/2010/main" val="30681224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t>Mutex</a:t>
            </a:r>
            <a:r>
              <a:rPr lang="en-US" sz="2400" dirty="0" smtClean="0"/>
              <a:t> APIs </a:t>
            </a:r>
            <a:endParaRPr lang="en-US" sz="2400" dirty="0"/>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24</a:t>
            </a:fld>
            <a:endParaRPr lang="en-US"/>
          </a:p>
        </p:txBody>
      </p:sp>
      <p:sp>
        <p:nvSpPr>
          <p:cNvPr id="3" name="Content Placeholder 2"/>
          <p:cNvSpPr>
            <a:spLocks noGrp="1"/>
          </p:cNvSpPr>
          <p:nvPr>
            <p:ph idx="1"/>
          </p:nvPr>
        </p:nvSpPr>
        <p:spPr/>
        <p:txBody>
          <a:bodyPr>
            <a:noAutofit/>
          </a:bodyPr>
          <a:lstStyle/>
          <a:p>
            <a:pPr>
              <a:buFont typeface="Wingdings" panose="05000000000000000000" pitchFamily="2" charset="2"/>
              <a:buChar char="q"/>
            </a:pPr>
            <a:r>
              <a:rPr lang="vi-VN" sz="1400" dirty="0">
                <a:latin typeface="Times New Roman" panose="02020603050405020304" pitchFamily="18" charset="0"/>
                <a:cs typeface="Times New Roman" panose="02020603050405020304" pitchFamily="18" charset="0"/>
              </a:rPr>
              <a:t>Để hủy một mutex, ta sử dụng</a:t>
            </a:r>
            <a:endParaRPr lang="en-US" sz="1400" dirty="0">
              <a:latin typeface="Times New Roman" panose="02020603050405020304" pitchFamily="18" charset="0"/>
              <a:cs typeface="Times New Roman" panose="02020603050405020304" pitchFamily="18" charset="0"/>
            </a:endParaRPr>
          </a:p>
          <a:p>
            <a:pPr marL="0" indent="0">
              <a:buNone/>
            </a:pPr>
            <a:r>
              <a:rPr lang="en-US" sz="1200" i="1" dirty="0" err="1">
                <a:latin typeface="Courier New" panose="02070309020205020404" pitchFamily="49" charset="0"/>
                <a:cs typeface="Courier New" panose="02070309020205020404" pitchFamily="49" charset="0"/>
              </a:rPr>
              <a:t>pthread_mutex_destroy</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pthread_mutex_t</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mutex</a:t>
            </a:r>
            <a:r>
              <a:rPr lang="en-US" sz="1200" i="1" dirty="0">
                <a:latin typeface="Courier New" panose="02070309020205020404" pitchFamily="49" charset="0"/>
                <a:cs typeface="Courier New" panose="02070309020205020404" pitchFamily="49" charset="0"/>
              </a:rPr>
              <a:t>); </a:t>
            </a:r>
          </a:p>
          <a:p>
            <a:pPr marL="0" indent="0">
              <a:buNone/>
            </a:pPr>
            <a:endParaRPr lang="en-US" sz="1400" smtClean="0">
              <a:latin typeface="+mj-lt"/>
              <a:cs typeface="Courier New" panose="02070309020205020404" pitchFamily="49" charset="0"/>
            </a:endParaRPr>
          </a:p>
          <a:p>
            <a:pPr marL="0" indent="0">
              <a:buNone/>
            </a:pPr>
            <a:endParaRPr lang="en-US" sz="1400" dirty="0">
              <a:latin typeface="+mj-lt"/>
              <a:cs typeface="Courier New" panose="02070309020205020404" pitchFamily="49" charset="0"/>
            </a:endParaRPr>
          </a:p>
          <a:p>
            <a:pPr>
              <a:buFont typeface="Wingdings" panose="05000000000000000000" pitchFamily="2" charset="2"/>
              <a:buChar char="q"/>
            </a:pP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khóa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mutex</a:t>
            </a:r>
            <a:r>
              <a:rPr lang="en-US" sz="1400" dirty="0">
                <a:latin typeface="Times New Roman" panose="02020603050405020304" pitchFamily="18" charset="0"/>
                <a:cs typeface="Times New Roman" panose="02020603050405020304" pitchFamily="18" charset="0"/>
              </a:rPr>
              <a:t> ta </a:t>
            </a:r>
            <a:r>
              <a:rPr lang="en-US" sz="1400" dirty="0" err="1">
                <a:latin typeface="Times New Roman" panose="02020603050405020304" pitchFamily="18" charset="0"/>
                <a:cs typeface="Times New Roman" panose="02020603050405020304" pitchFamily="18" charset="0"/>
              </a:rPr>
              <a:t>sự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hàm</a:t>
            </a:r>
            <a:endParaRPr lang="en-US" sz="1400" dirty="0" smtClean="0">
              <a:latin typeface="Times New Roman" panose="02020603050405020304" pitchFamily="18" charset="0"/>
              <a:cs typeface="Times New Roman" panose="02020603050405020304" pitchFamily="18" charset="0"/>
            </a:endParaRPr>
          </a:p>
          <a:p>
            <a:pPr marL="0" indent="0">
              <a:buNone/>
            </a:pPr>
            <a:r>
              <a:rPr lang="en-US" sz="1200" i="1" dirty="0" err="1">
                <a:latin typeface="Courier New" panose="02070309020205020404" pitchFamily="49" charset="0"/>
                <a:cs typeface="Courier New" panose="02070309020205020404" pitchFamily="49" charset="0"/>
              </a:rPr>
              <a:t>pthread_mutex_lock</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pthread_mutex_t</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mutex</a:t>
            </a:r>
            <a:r>
              <a:rPr lang="en-US" sz="1200" i="1" dirty="0" smtClean="0">
                <a:latin typeface="Courier New" panose="02070309020205020404" pitchFamily="49" charset="0"/>
                <a:cs typeface="Courier New" panose="02070309020205020404" pitchFamily="49" charset="0"/>
              </a:rPr>
              <a:t>);</a:t>
            </a:r>
          </a:p>
          <a:p>
            <a:pPr marL="0" indent="0">
              <a:buNone/>
            </a:pPr>
            <a:r>
              <a:rPr lang="vi-VN" sz="1400" dirty="0">
                <a:latin typeface="Times New Roman" panose="02020603050405020304" pitchFamily="18" charset="0"/>
                <a:cs typeface="Times New Roman" panose="02020603050405020304" pitchFamily="18" charset="0"/>
              </a:rPr>
              <a:t>Trường  hợp  mutex  đã  bị  khóa  bởi  một  thread  khác,  hàm  này  sẽ  block thread hiện tại lại và chờ cho đến khi mutex được nhả ra. </a:t>
            </a:r>
            <a:endParaRPr lang="en-US" sz="1200" i="1" dirty="0" smtClean="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a:p>
            <a:pPr marL="0" indent="0">
              <a:buNone/>
            </a:pP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mở</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khóa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mutex</a:t>
            </a:r>
            <a:r>
              <a:rPr lang="en-US" sz="1400" dirty="0">
                <a:latin typeface="Times New Roman" panose="02020603050405020304" pitchFamily="18" charset="0"/>
                <a:cs typeface="Times New Roman" panose="02020603050405020304" pitchFamily="18" charset="0"/>
              </a:rPr>
              <a:t> ta </a:t>
            </a:r>
            <a:r>
              <a:rPr lang="en-US" sz="1400" dirty="0" err="1">
                <a:latin typeface="Times New Roman" panose="02020603050405020304" pitchFamily="18" charset="0"/>
                <a:cs typeface="Times New Roman" panose="02020603050405020304" pitchFamily="18" charset="0"/>
              </a:rPr>
              <a:t>sử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hàm</a:t>
            </a:r>
            <a:endParaRPr lang="en-US" sz="1400" dirty="0" smtClean="0">
              <a:latin typeface="Times New Roman" panose="02020603050405020304" pitchFamily="18" charset="0"/>
              <a:cs typeface="Times New Roman" panose="02020603050405020304" pitchFamily="18" charset="0"/>
            </a:endParaRPr>
          </a:p>
          <a:p>
            <a:pPr marL="0" indent="0">
              <a:buNone/>
            </a:pPr>
            <a:r>
              <a:rPr lang="en-US" sz="1200" i="1" dirty="0" err="1">
                <a:latin typeface="Courier New" panose="02070309020205020404" pitchFamily="49" charset="0"/>
                <a:cs typeface="Courier New" panose="02070309020205020404" pitchFamily="49" charset="0"/>
              </a:rPr>
              <a:t>pthread_mutex_unlock</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pthread_mutex_t</a:t>
            </a:r>
            <a:r>
              <a:rPr lang="en-US" sz="1200" i="1" dirty="0">
                <a:latin typeface="Courier New" panose="02070309020205020404" pitchFamily="49" charset="0"/>
                <a:cs typeface="Courier New" panose="02070309020205020404" pitchFamily="49" charset="0"/>
              </a:rPr>
              <a:t> *</a:t>
            </a:r>
            <a:r>
              <a:rPr lang="en-US" sz="1200" i="1" dirty="0" err="1">
                <a:latin typeface="Courier New" panose="02070309020205020404" pitchFamily="49" charset="0"/>
                <a:cs typeface="Courier New" panose="02070309020205020404" pitchFamily="49" charset="0"/>
              </a:rPr>
              <a:t>mutex</a:t>
            </a:r>
            <a:r>
              <a:rPr lang="en-US" sz="1200" i="1" dirty="0">
                <a:latin typeface="Courier New" panose="02070309020205020404" pitchFamily="49" charset="0"/>
                <a:cs typeface="Courier New" panose="02070309020205020404" pitchFamily="49" charset="0"/>
              </a:rPr>
              <a:t>);</a:t>
            </a:r>
          </a:p>
          <a:p>
            <a:pPr marL="0" indent="0">
              <a:buNone/>
            </a:pPr>
            <a:r>
              <a:rPr lang="en-US" sz="1400" dirty="0" smtClean="0">
                <a:latin typeface="Times New Roman" panose="02020603050405020304" pitchFamily="18" charset="0"/>
                <a:cs typeface="Times New Roman" panose="02020603050405020304" pitchFamily="18" charset="0"/>
              </a:rPr>
              <a:t>S</a:t>
            </a:r>
            <a:r>
              <a:rPr lang="vi-VN" sz="1400" dirty="0" smtClean="0">
                <a:latin typeface="Times New Roman" panose="02020603050405020304" pitchFamily="18" charset="0"/>
                <a:cs typeface="Times New Roman" panose="02020603050405020304" pitchFamily="18" charset="0"/>
              </a:rPr>
              <a:t>au </a:t>
            </a:r>
            <a:r>
              <a:rPr lang="vi-VN" sz="1400" dirty="0">
                <a:latin typeface="Times New Roman" panose="02020603050405020304" pitchFamily="18" charset="0"/>
                <a:cs typeface="Times New Roman" panose="02020603050405020304" pitchFamily="18" charset="0"/>
              </a:rPr>
              <a:t>khi mở khóa, các thread khác được quyền tranh chấp giành quyền khóa mutex lại.</a:t>
            </a:r>
            <a:endParaRPr lang="en-US" sz="1400" dirty="0" smtClean="0">
              <a:latin typeface="+mj-lt"/>
              <a:cs typeface="Courier New" panose="02070309020205020404" pitchFamily="49" charset="0"/>
            </a:endParaRPr>
          </a:p>
          <a:p>
            <a:pPr marL="0" indent="0">
              <a:buNone/>
            </a:pPr>
            <a:endParaRPr lang="en-US" sz="1400" dirty="0">
              <a:latin typeface="+mj-lt"/>
              <a:cs typeface="Courier New" panose="02070309020205020404" pitchFamily="49" charset="0"/>
            </a:endParaRPr>
          </a:p>
        </p:txBody>
      </p:sp>
    </p:spTree>
    <p:extLst>
      <p:ext uri="{BB962C8B-B14F-4D97-AF65-F5344CB8AC3E}">
        <p14:creationId xmlns:p14="http://schemas.microsoft.com/office/powerpoint/2010/main" val="534208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960" y="2082799"/>
            <a:ext cx="5115560" cy="678021"/>
          </a:xfrm>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25</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en-US" sz="2400" dirty="0" smtClean="0"/>
              <a:t>Thread</a:t>
            </a:r>
            <a:r>
              <a:rPr lang="en-US" sz="1800" dirty="0" smtClean="0"/>
              <a:t> </a:t>
            </a:r>
            <a:r>
              <a:rPr lang="en-US" sz="2400" dirty="0"/>
              <a:t>Overview</a:t>
            </a:r>
            <a:endParaRPr lang="en-US" sz="24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3</a:t>
            </a:fld>
            <a:endParaRPr lang="en-US"/>
          </a:p>
        </p:txBody>
      </p:sp>
      <p:pic>
        <p:nvPicPr>
          <p:cNvPr id="1026" name="Picture 2" descr="Sự khác nhau giữa Process và Thre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030" y="1200150"/>
            <a:ext cx="5553940" cy="339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010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06925" cy="644057"/>
          </a:xfrm>
        </p:spPr>
        <p:txBody>
          <a:bodyPr>
            <a:noAutofit/>
          </a:bodyPr>
          <a:lstStyle/>
          <a:p>
            <a:r>
              <a:rPr lang="en-US" sz="2400" dirty="0" smtClean="0"/>
              <a:t>Thread</a:t>
            </a:r>
            <a:r>
              <a:rPr lang="en-US" sz="1800" dirty="0" smtClean="0"/>
              <a:t> </a:t>
            </a:r>
            <a:r>
              <a:rPr lang="en-US" sz="2400" dirty="0"/>
              <a:t>Overview</a:t>
            </a:r>
            <a:endParaRPr lang="en-US" sz="24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sp>
        <p:nvSpPr>
          <p:cNvPr id="3" name="Content Placeholder 2"/>
          <p:cNvSpPr>
            <a:spLocks noGrp="1"/>
          </p:cNvSpPr>
          <p:nvPr>
            <p:ph idx="1"/>
          </p:nvPr>
        </p:nvSpPr>
        <p:spPr/>
        <p:txBody>
          <a:bodyPr/>
          <a:lstStyle/>
          <a:p>
            <a:pPr>
              <a:buFont typeface="Wingdings" panose="05000000000000000000" pitchFamily="2" charset="2"/>
              <a:buChar char="q"/>
            </a:pPr>
            <a:r>
              <a:rPr lang="vi-VN" sz="1500" dirty="0">
                <a:latin typeface="+mj-lt"/>
              </a:rPr>
              <a:t>Thread là một bước điều hành bên trong một process. </a:t>
            </a:r>
            <a:endParaRPr lang="en-US" sz="1500" dirty="0" smtClean="0">
              <a:latin typeface="+mj-lt"/>
            </a:endParaRPr>
          </a:p>
          <a:p>
            <a:pPr>
              <a:buFont typeface="Wingdings" panose="05000000000000000000" pitchFamily="2" charset="2"/>
              <a:buChar char="q"/>
            </a:pPr>
            <a:r>
              <a:rPr lang="vi-VN" sz="1500" dirty="0" smtClean="0">
                <a:latin typeface="+mj-lt"/>
              </a:rPr>
              <a:t>Một </a:t>
            </a:r>
            <a:r>
              <a:rPr lang="vi-VN" sz="1500" dirty="0">
                <a:latin typeface="+mj-lt"/>
              </a:rPr>
              <a:t>process dĩ nhiên có thể chứa nhiều thread bên trong nó. Khi chúng ta chạy ứng dụng Word, hệ điều hành tạo ra một process  và bắt đầu chạy các thread chính của process đó</a:t>
            </a:r>
            <a:r>
              <a:rPr lang="vi-VN" sz="1500" dirty="0" smtClean="0">
                <a:latin typeface="+mj-lt"/>
              </a:rPr>
              <a:t>.</a:t>
            </a:r>
            <a:endParaRPr lang="en-US" sz="1500" dirty="0" smtClean="0">
              <a:latin typeface="+mj-lt"/>
            </a:endParaRPr>
          </a:p>
          <a:p>
            <a:pPr>
              <a:buFont typeface="Wingdings" panose="05000000000000000000" pitchFamily="2" charset="2"/>
              <a:buChar char="q"/>
            </a:pPr>
            <a:r>
              <a:rPr lang="en-US" sz="1500" dirty="0" err="1">
                <a:latin typeface="Times New Roman" panose="02020603050405020304" pitchFamily="18" charset="0"/>
                <a:cs typeface="Times New Roman" panose="02020603050405020304" pitchFamily="18" charset="0"/>
              </a:rPr>
              <a:t>Điểm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trọng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nhất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cần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chú</a:t>
            </a:r>
            <a:r>
              <a:rPr lang="en-US" sz="1500" dirty="0">
                <a:latin typeface="Times New Roman" panose="02020603050405020304" pitchFamily="18" charset="0"/>
                <a:cs typeface="Times New Roman" panose="02020603050405020304" pitchFamily="18" charset="0"/>
              </a:rPr>
              <a:t> ý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thread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làm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bất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cứ</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nhiệm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vụ</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gì</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process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làm</a:t>
            </a:r>
            <a:r>
              <a:rPr lang="en-US" sz="15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1500" dirty="0" err="1" smtClean="0">
                <a:latin typeface="Times New Roman" panose="02020603050405020304" pitchFamily="18" charset="0"/>
                <a:cs typeface="Times New Roman" panose="02020603050405020304" pitchFamily="18" charset="0"/>
              </a:rPr>
              <a:t>Nhiều</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thread </a:t>
            </a:r>
            <a:r>
              <a:rPr lang="en-US" sz="1500" dirty="0" err="1">
                <a:latin typeface="Times New Roman" panose="02020603050405020304" pitchFamily="18" charset="0"/>
                <a:cs typeface="Times New Roman" panose="02020603050405020304" pitchFamily="18" charset="0"/>
              </a:rPr>
              <a:t>nằm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trong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cùng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process </a:t>
            </a:r>
            <a:r>
              <a:rPr lang="en-US" sz="1500" dirty="0" err="1">
                <a:latin typeface="Times New Roman" panose="02020603050405020304" pitchFamily="18" charset="0"/>
                <a:cs typeface="Times New Roman" panose="02020603050405020304" pitchFamily="18" charset="0"/>
              </a:rPr>
              <a:t>dùng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không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gian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bộ</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nhớ</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giống</a:t>
            </a:r>
            <a:r>
              <a:rPr lang="en-US" sz="1500" dirty="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nhau</a:t>
            </a:r>
            <a:r>
              <a:rPr lang="en-US" sz="15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vi-VN" sz="1500" dirty="0">
                <a:latin typeface="Times New Roman" panose="02020603050405020304" pitchFamily="18" charset="0"/>
                <a:cs typeface="Times New Roman" panose="02020603050405020304" pitchFamily="18" charset="0"/>
              </a:rPr>
              <a:t>Và các thread cũng dùng chung bất cứ tài nguyên nào nằm trong process đấy. Có nghĩa là rất dễ để chia sẻ dữ liệu giữa các thread, nhưng cũng rất dễ làm thread này nhảy sang thread khác, dẫn đến một số kết quả tồi tệ.</a:t>
            </a:r>
            <a:endParaRPr lang="en-US" sz="1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err="1">
                <a:latin typeface="Times New Roman" panose="02020603050405020304" pitchFamily="18" charset="0"/>
                <a:cs typeface="Times New Roman" panose="02020603050405020304" pitchFamily="18" charset="0"/>
              </a:rPr>
              <a:t>Điều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này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phép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thread </a:t>
            </a:r>
            <a:r>
              <a:rPr lang="en-US" sz="1500" dirty="0" err="1">
                <a:latin typeface="Times New Roman" panose="02020603050405020304" pitchFamily="18" charset="0"/>
                <a:cs typeface="Times New Roman" panose="02020603050405020304" pitchFamily="18" charset="0"/>
              </a:rPr>
              <a:t>đọc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viết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cùng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kiểu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cấu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trúc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dữ</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liệu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tiếp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dễ</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dàng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giữa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thread </a:t>
            </a:r>
            <a:r>
              <a:rPr lang="en-US" sz="1500" dirty="0" err="1">
                <a:latin typeface="Times New Roman" panose="02020603050405020304" pitchFamily="18" charset="0"/>
                <a:cs typeface="Times New Roman" panose="02020603050405020304" pitchFamily="18" charset="0"/>
              </a:rPr>
              <a:t>với</a:t>
            </a:r>
            <a:r>
              <a:rPr lang="en-US" sz="1500" dirty="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nhau</a:t>
            </a:r>
            <a:r>
              <a:rPr lang="en-US" sz="15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1500" dirty="0" err="1" smtClean="0">
                <a:latin typeface="Times New Roman" panose="02020603050405020304" pitchFamily="18" charset="0"/>
                <a:cs typeface="Times New Roman" panose="02020603050405020304" pitchFamily="18" charset="0"/>
              </a:rPr>
              <a:t>Cơ</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chế</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đồng</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bộ</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dữ</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liệu</a:t>
            </a:r>
            <a:r>
              <a:rPr lang="en-US" sz="1500" dirty="0" smtClean="0">
                <a:latin typeface="Times New Roman" panose="02020603050405020304" pitchFamily="18" charset="0"/>
                <a:cs typeface="Times New Roman" panose="02020603050405020304" pitchFamily="18" charset="0"/>
              </a:rPr>
              <a:t> chia </a:t>
            </a:r>
            <a:r>
              <a:rPr lang="en-US" sz="1500" dirty="0" err="1" smtClean="0">
                <a:latin typeface="Times New Roman" panose="02020603050405020304" pitchFamily="18" charset="0"/>
                <a:cs typeface="Times New Roman" panose="02020603050405020304" pitchFamily="18" charset="0"/>
              </a:rPr>
              <a:t>sẻ</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giữa</a:t>
            </a:r>
            <a:r>
              <a:rPr lang="en-US" sz="1500" dirty="0" smtClean="0">
                <a:latin typeface="Times New Roman" panose="02020603050405020304" pitchFamily="18" charset="0"/>
                <a:cs typeface="Times New Roman" panose="02020603050405020304" pitchFamily="18" charset="0"/>
              </a:rPr>
              <a:t> </a:t>
            </a:r>
            <a:r>
              <a:rPr lang="en-US" sz="1500" dirty="0" err="1" smtClean="0">
                <a:latin typeface="Times New Roman" panose="02020603050405020304" pitchFamily="18" charset="0"/>
                <a:cs typeface="Times New Roman" panose="02020603050405020304" pitchFamily="18" charset="0"/>
              </a:rPr>
              <a:t>các</a:t>
            </a:r>
            <a:r>
              <a:rPr lang="en-US" sz="1500" dirty="0" smtClean="0">
                <a:latin typeface="Times New Roman" panose="02020603050405020304" pitchFamily="18" charset="0"/>
                <a:cs typeface="Times New Roman" panose="02020603050405020304" pitchFamily="18" charset="0"/>
              </a:rPr>
              <a:t> thread </a:t>
            </a:r>
            <a:r>
              <a:rPr lang="en-US" sz="1500" dirty="0" err="1" smtClean="0">
                <a:latin typeface="Times New Roman" panose="02020603050405020304" pitchFamily="18" charset="0"/>
                <a:cs typeface="Times New Roman" panose="02020603050405020304" pitchFamily="18" charset="0"/>
              </a:rPr>
              <a:t>là</a:t>
            </a:r>
            <a:r>
              <a:rPr lang="en-US" sz="1500" dirty="0" smtClean="0">
                <a:latin typeface="Times New Roman" panose="02020603050405020304" pitchFamily="18" charset="0"/>
                <a:cs typeface="Times New Roman" panose="02020603050405020304" pitchFamily="18" charset="0"/>
              </a:rPr>
              <a:t> </a:t>
            </a:r>
            <a:r>
              <a:rPr lang="en-US" sz="1600" b="1" dirty="0" smtClean="0">
                <a:cs typeface="Courier New" panose="02070309020205020404" pitchFamily="49" charset="0"/>
              </a:rPr>
              <a:t>Semaphore, </a:t>
            </a:r>
            <a:r>
              <a:rPr lang="en-US" sz="1600" b="1" dirty="0" err="1" smtClean="0">
                <a:cs typeface="Courier New" panose="02070309020205020404" pitchFamily="49" charset="0"/>
              </a:rPr>
              <a:t>Mutex</a:t>
            </a:r>
            <a:r>
              <a:rPr lang="en-US" sz="1600" b="1" dirty="0" smtClean="0">
                <a:cs typeface="Courier New" panose="02070309020205020404" pitchFamily="49" charset="0"/>
              </a:rPr>
              <a:t>, Spinlock.</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594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Designing Threaded Programs</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5</a:t>
            </a:fld>
            <a:endParaRPr lang="en-US"/>
          </a:p>
        </p:txBody>
      </p:sp>
      <p:sp>
        <p:nvSpPr>
          <p:cNvPr id="3" name="Content Placeholder 2"/>
          <p:cNvSpPr>
            <a:spLocks noGrp="1"/>
          </p:cNvSpPr>
          <p:nvPr>
            <p:ph idx="1"/>
          </p:nvPr>
        </p:nvSpPr>
        <p:spPr/>
        <p:txBody>
          <a:bodyPr/>
          <a:lstStyle/>
          <a:p>
            <a:r>
              <a:rPr lang="en-US" b="1" dirty="0"/>
              <a:t>Thread-safeness</a:t>
            </a:r>
            <a:endParaRPr lang="en-US" dirty="0"/>
          </a:p>
        </p:txBody>
      </p:sp>
      <p:pic>
        <p:nvPicPr>
          <p:cNvPr id="5122" name="Picture 2" descr="threadunsaf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092" y="1834984"/>
            <a:ext cx="5278680" cy="250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108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Designing Threaded Programs</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6</a:t>
            </a:fld>
            <a:endParaRPr lang="en-US"/>
          </a:p>
        </p:txBody>
      </p:sp>
      <p:sp>
        <p:nvSpPr>
          <p:cNvPr id="3" name="Content Placeholder 2"/>
          <p:cNvSpPr>
            <a:spLocks noGrp="1"/>
          </p:cNvSpPr>
          <p:nvPr>
            <p:ph idx="1"/>
          </p:nvPr>
        </p:nvSpPr>
        <p:spPr/>
        <p:txBody>
          <a:bodyPr>
            <a:normAutofit lnSpcReduction="10000"/>
          </a:bodyPr>
          <a:lstStyle/>
          <a:p>
            <a:r>
              <a:rPr lang="en-US" b="1" dirty="0"/>
              <a:t>Thread </a:t>
            </a:r>
            <a:r>
              <a:rPr lang="en-US" b="1" dirty="0" smtClean="0"/>
              <a:t>Limits</a:t>
            </a:r>
          </a:p>
          <a:p>
            <a:pPr>
              <a:buFont typeface="Wingdings" panose="05000000000000000000" pitchFamily="2" charset="2"/>
              <a:buChar char="v"/>
            </a:pPr>
            <a:r>
              <a:rPr lang="en-US" sz="1800" dirty="0"/>
              <a:t>Although the </a:t>
            </a:r>
            <a:r>
              <a:rPr lang="en-US" sz="1800" dirty="0" err="1"/>
              <a:t>Pthreads</a:t>
            </a:r>
            <a:r>
              <a:rPr lang="en-US" sz="1800" dirty="0"/>
              <a:t> API is an ANSI/IEEE standard, implementations can, and usually do, vary in ways not specified by the standard</a:t>
            </a:r>
            <a:r>
              <a:rPr lang="en-US" sz="1800" dirty="0" smtClean="0"/>
              <a:t>.</a:t>
            </a:r>
          </a:p>
          <a:p>
            <a:pPr>
              <a:buFont typeface="Wingdings" panose="05000000000000000000" pitchFamily="2" charset="2"/>
              <a:buChar char="v"/>
            </a:pPr>
            <a:endParaRPr lang="en-US" sz="1800" dirty="0"/>
          </a:p>
          <a:p>
            <a:pPr>
              <a:buFont typeface="Wingdings" panose="05000000000000000000" pitchFamily="2" charset="2"/>
              <a:buChar char="v"/>
            </a:pPr>
            <a:r>
              <a:rPr lang="en-US" sz="1800" dirty="0"/>
              <a:t>Because of this, a program that runs fine on one platform, may fail or produce wrong results on another platform</a:t>
            </a:r>
            <a:r>
              <a:rPr lang="en-US" sz="1800" dirty="0" smtClean="0"/>
              <a:t>.</a:t>
            </a:r>
          </a:p>
          <a:p>
            <a:pPr marL="0" indent="0">
              <a:buNone/>
            </a:pPr>
            <a:endParaRPr lang="en-US" sz="1800" dirty="0"/>
          </a:p>
          <a:p>
            <a:pPr>
              <a:buFont typeface="Wingdings" panose="05000000000000000000" pitchFamily="2" charset="2"/>
              <a:buChar char="v"/>
            </a:pPr>
            <a:r>
              <a:rPr lang="en-US" sz="1800" dirty="0"/>
              <a:t>For example, the maximum number of threads permitted, and the default thread stack size are two important limits to consider when designing your program</a:t>
            </a:r>
            <a:r>
              <a:rPr lang="en-US" sz="1800" dirty="0" smtClean="0"/>
              <a:t>.</a:t>
            </a:r>
          </a:p>
          <a:p>
            <a:pPr>
              <a:buFont typeface="Wingdings" panose="05000000000000000000" pitchFamily="2" charset="2"/>
              <a:buChar char="v"/>
            </a:pPr>
            <a:endParaRPr lang="en-US" sz="1800" dirty="0"/>
          </a:p>
          <a:p>
            <a:pPr>
              <a:buFont typeface="Wingdings" panose="05000000000000000000" pitchFamily="2" charset="2"/>
              <a:buChar char="v"/>
            </a:pPr>
            <a:r>
              <a:rPr lang="en-US" sz="1800" dirty="0"/>
              <a:t>Several thread limits are discussed in more detail later in this tutorial</a:t>
            </a:r>
          </a:p>
          <a:p>
            <a:pPr marL="0" indent="0">
              <a:buNone/>
            </a:pPr>
            <a:endParaRPr lang="en-US" sz="1800" dirty="0"/>
          </a:p>
        </p:txBody>
      </p:sp>
    </p:spTree>
    <p:extLst>
      <p:ext uri="{BB962C8B-B14F-4D97-AF65-F5344CB8AC3E}">
        <p14:creationId xmlns:p14="http://schemas.microsoft.com/office/powerpoint/2010/main" val="2119400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0" dirty="0" err="1"/>
              <a:t>S</a:t>
            </a:r>
            <a:r>
              <a:rPr lang="en-US" sz="2400" b="0" dirty="0" err="1" smtClean="0"/>
              <a:t>ự</a:t>
            </a:r>
            <a:r>
              <a:rPr lang="en-US" sz="2400" b="0" dirty="0" smtClean="0"/>
              <a:t> </a:t>
            </a:r>
            <a:r>
              <a:rPr lang="en-US" sz="2400" b="0" dirty="0" err="1"/>
              <a:t>khác</a:t>
            </a:r>
            <a:r>
              <a:rPr lang="en-US" sz="2400" b="0" dirty="0"/>
              <a:t> </a:t>
            </a:r>
            <a:r>
              <a:rPr lang="en-US" sz="2400" b="0" dirty="0" err="1"/>
              <a:t>nhau</a:t>
            </a:r>
            <a:r>
              <a:rPr lang="en-US" sz="2400" b="0" dirty="0"/>
              <a:t> </a:t>
            </a:r>
            <a:r>
              <a:rPr lang="en-US" sz="2400" b="0" dirty="0" err="1"/>
              <a:t>giữa</a:t>
            </a:r>
            <a:r>
              <a:rPr lang="en-US" sz="2400" b="0" dirty="0"/>
              <a:t> thread </a:t>
            </a:r>
            <a:r>
              <a:rPr lang="en-US" sz="2400" b="0" dirty="0" err="1"/>
              <a:t>và</a:t>
            </a:r>
            <a:r>
              <a:rPr lang="en-US" sz="2400" b="0" dirty="0"/>
              <a:t> process</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q"/>
            </a:pPr>
            <a:r>
              <a:rPr lang="vi-VN" sz="1600" dirty="0">
                <a:latin typeface="+mj-lt"/>
              </a:rPr>
              <a:t>Để tạo nhiều thread thì dễ dàng hơn so với process vì chúng không cần các địa chỉ nhớ riêng rẽ</a:t>
            </a:r>
            <a:r>
              <a:rPr lang="vi-VN" sz="1600" dirty="0" smtClean="0">
                <a:latin typeface="+mj-lt"/>
              </a:rPr>
              <a:t>.</a:t>
            </a:r>
            <a:endParaRPr lang="en-US" sz="1600" dirty="0" smtClean="0">
              <a:latin typeface="+mj-lt"/>
            </a:endParaRPr>
          </a:p>
          <a:p>
            <a:pPr>
              <a:buFont typeface="Wingdings" panose="05000000000000000000" pitchFamily="2" charset="2"/>
              <a:buChar char="q"/>
            </a:pPr>
            <a:endParaRPr lang="vi-VN" sz="1600" dirty="0">
              <a:latin typeface="+mj-lt"/>
            </a:endParaRPr>
          </a:p>
          <a:p>
            <a:pPr>
              <a:buFont typeface="Wingdings" panose="05000000000000000000" pitchFamily="2" charset="2"/>
              <a:buChar char="q"/>
            </a:pPr>
            <a:r>
              <a:rPr lang="vi-VN" sz="1600" dirty="0">
                <a:latin typeface="+mj-lt"/>
              </a:rPr>
              <a:t>Việc chạy đa luồng cần được lập trình một cách chi tiết vì các thread chia sẻ các cấu trúc chung mà chỉ sử dụng được bởi từng thread vào mỗi thời điểm. Khác với thread, các process không dùng chung địa chỉ nhớ</a:t>
            </a:r>
            <a:r>
              <a:rPr lang="vi-VN" sz="1600" dirty="0" smtClean="0">
                <a:latin typeface="+mj-lt"/>
              </a:rPr>
              <a:t>.</a:t>
            </a:r>
            <a:endParaRPr lang="en-US" sz="1600" dirty="0" smtClean="0">
              <a:latin typeface="+mj-lt"/>
            </a:endParaRPr>
          </a:p>
          <a:p>
            <a:pPr>
              <a:buFont typeface="Wingdings" panose="05000000000000000000" pitchFamily="2" charset="2"/>
              <a:buChar char="q"/>
            </a:pPr>
            <a:endParaRPr lang="vi-VN" sz="1600" dirty="0">
              <a:latin typeface="+mj-lt"/>
            </a:endParaRPr>
          </a:p>
          <a:p>
            <a:pPr>
              <a:buFont typeface="Wingdings" panose="05000000000000000000" pitchFamily="2" charset="2"/>
              <a:buChar char="q"/>
            </a:pPr>
            <a:r>
              <a:rPr lang="vi-VN" sz="1600" dirty="0">
                <a:latin typeface="+mj-lt"/>
              </a:rPr>
              <a:t>Thread được xếp hạng “nhẹ cân” bởi vì chúng sử dụng ít tài nguyên hơn so với các process</a:t>
            </a:r>
            <a:r>
              <a:rPr lang="vi-VN" sz="1600" dirty="0" smtClean="0">
                <a:latin typeface="+mj-lt"/>
              </a:rPr>
              <a:t>.</a:t>
            </a:r>
            <a:endParaRPr lang="en-US" sz="1600" dirty="0" smtClean="0">
              <a:latin typeface="+mj-lt"/>
            </a:endParaRPr>
          </a:p>
          <a:p>
            <a:pPr>
              <a:buFont typeface="Wingdings" panose="05000000000000000000" pitchFamily="2" charset="2"/>
              <a:buChar char="q"/>
            </a:pPr>
            <a:endParaRPr lang="vi-VN" sz="1600" dirty="0">
              <a:latin typeface="+mj-lt"/>
            </a:endParaRPr>
          </a:p>
          <a:p>
            <a:pPr>
              <a:buFont typeface="Wingdings" panose="05000000000000000000" pitchFamily="2" charset="2"/>
              <a:buChar char="q"/>
            </a:pPr>
            <a:r>
              <a:rPr lang="vi-VN" sz="1600" dirty="0">
                <a:latin typeface="+mj-lt"/>
              </a:rPr>
              <a:t>Các process chạy độc lập với nhau. Các thread thì sử dụng chung các địa chỉ nhớ liên kết với nhau, vì thế cần thận trọng tránh việc thread này nhảy sang thread khác. (Điều đã được nhắc đến trong ý thứ 2 vừa trên</a:t>
            </a:r>
            <a:r>
              <a:rPr lang="vi-VN" sz="1600" dirty="0" smtClean="0">
                <a:latin typeface="+mj-lt"/>
              </a:rPr>
              <a:t>)</a:t>
            </a:r>
            <a:endParaRPr lang="en-US" sz="1600" dirty="0" smtClean="0">
              <a:latin typeface="+mj-lt"/>
            </a:endParaRPr>
          </a:p>
          <a:p>
            <a:pPr>
              <a:buFont typeface="Wingdings" panose="05000000000000000000" pitchFamily="2" charset="2"/>
              <a:buChar char="q"/>
            </a:pPr>
            <a:endParaRPr lang="vi-VN" sz="1600" dirty="0">
              <a:latin typeface="+mj-lt"/>
            </a:endParaRPr>
          </a:p>
          <a:p>
            <a:pPr>
              <a:buFont typeface="Wingdings" panose="05000000000000000000" pitchFamily="2" charset="2"/>
              <a:buChar char="q"/>
            </a:pPr>
            <a:r>
              <a:rPr lang="vi-VN" sz="1600" dirty="0">
                <a:latin typeface="+mj-lt"/>
              </a:rPr>
              <a:t>Một process có thể chứa nhiều thread. </a:t>
            </a:r>
            <a:endParaRPr lang="en-US" sz="2000" dirty="0" smtClean="0">
              <a:latin typeface="+mj-lt"/>
            </a:endParaRPr>
          </a:p>
          <a:p>
            <a:endParaRPr lang="en-US" sz="2000" dirty="0"/>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637980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0" dirty="0" smtClean="0"/>
              <a:t>Thread &amp; Process</a:t>
            </a:r>
            <a:endParaRPr lang="en-US" sz="2400" dirty="0">
              <a:latin typeface="Arial" panose="020B0604020202020204" pitchFamily="34" charset="0"/>
              <a:cs typeface="Arial" panose="020B0604020202020204" pitchFamily="34" charset="0"/>
            </a:endParaRPr>
          </a:p>
        </p:txBody>
      </p:sp>
      <p:pic>
        <p:nvPicPr>
          <p:cNvPr id="8" name="Content Placeholder 7"/>
          <p:cNvPicPr>
            <a:picLocks noGrp="1" noChangeAspect="1"/>
          </p:cNvPicPr>
          <p:nvPr>
            <p:ph idx="1"/>
          </p:nvPr>
        </p:nvPicPr>
        <p:blipFill>
          <a:blip r:embed="rId3"/>
          <a:stretch>
            <a:fillRect/>
          </a:stretch>
        </p:blipFill>
        <p:spPr>
          <a:xfrm>
            <a:off x="1087215" y="1200150"/>
            <a:ext cx="6969570" cy="3394075"/>
          </a:xfrm>
          <a:prstGeom prst="rect">
            <a:avLst/>
          </a:prstGeom>
        </p:spPr>
      </p:pic>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2992762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a:t>Đa</a:t>
            </a:r>
            <a:r>
              <a:rPr lang="en-US" sz="2400" dirty="0"/>
              <a:t> </a:t>
            </a:r>
            <a:r>
              <a:rPr lang="en-US" sz="2400" dirty="0" err="1"/>
              <a:t>luồng</a:t>
            </a:r>
            <a:r>
              <a:rPr lang="en-US" sz="2400" dirty="0"/>
              <a:t> (</a:t>
            </a:r>
            <a:r>
              <a:rPr lang="en-US" sz="2400" dirty="0" err="1"/>
              <a:t>Mutilple</a:t>
            </a:r>
            <a:r>
              <a:rPr lang="en-US" sz="2400" dirty="0"/>
              <a:t> threading)</a:t>
            </a:r>
          </a:p>
        </p:txBody>
      </p:sp>
      <p:sp>
        <p:nvSpPr>
          <p:cNvPr id="4" name="Footer Placeholder 3"/>
          <p:cNvSpPr>
            <a:spLocks noGrp="1"/>
          </p:cNvSpPr>
          <p:nvPr>
            <p:ph type="ftr" sz="quarter" idx="11"/>
          </p:nvPr>
        </p:nvSpPr>
        <p:spPr/>
        <p:txBody>
          <a:bodyPr/>
          <a:lstStyle/>
          <a:p>
            <a:r>
              <a:rPr lang="en-US" smtClean="0"/>
              <a:t>09e-BM/DT/FSOFT - ©FPT SOFTWARE - Corporate Training Center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9</a:t>
            </a:fld>
            <a:endParaRPr lang="en-US"/>
          </a:p>
        </p:txBody>
      </p:sp>
      <p:sp>
        <p:nvSpPr>
          <p:cNvPr id="3" name="Content Placeholder 2"/>
          <p:cNvSpPr>
            <a:spLocks noGrp="1"/>
          </p:cNvSpPr>
          <p:nvPr>
            <p:ph idx="1"/>
          </p:nvPr>
        </p:nvSpPr>
        <p:spPr/>
        <p:txBody>
          <a:bodyPr/>
          <a:lstStyle/>
          <a:p>
            <a:r>
              <a:rPr lang="en-US" b="1" dirty="0"/>
              <a:t>Parallel </a:t>
            </a:r>
            <a:r>
              <a:rPr lang="en-US" b="1" dirty="0" smtClean="0"/>
              <a:t>Programming</a:t>
            </a:r>
          </a:p>
          <a:p>
            <a:pPr marL="0" indent="0">
              <a:buNone/>
            </a:pPr>
            <a:endParaRPr lang="en-US" dirty="0"/>
          </a:p>
        </p:txBody>
      </p:sp>
      <p:pic>
        <p:nvPicPr>
          <p:cNvPr id="3076" name="Picture 4" descr="https://computing.llnl.gov/tutorials/pthreads/images/concurren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620" y="1804252"/>
            <a:ext cx="3429000" cy="241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515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EA2A741C5885C41AB9A358CCBEA8A85" ma:contentTypeVersion="4" ma:contentTypeDescription="Create a new document." ma:contentTypeScope="" ma:versionID="1696f36ed93db054fc8f4d62be39c1ae">
  <xsd:schema xmlns:xsd="http://www.w3.org/2001/XMLSchema" xmlns:p="http://schemas.microsoft.com/office/2006/metadata/properties" xmlns:ns1="http://schemas.microsoft.com/sharepoint/v3" xmlns:ns2="41A7A25E-88C5-415C-AB9A-358CCBEA8A85" xmlns:ns3="cd6d2771-e08b-42a3-90f8-eca630337659" targetNamespace="http://schemas.microsoft.com/office/2006/metadata/properties" ma:root="true" ma:fieldsID="bffc5b2d08ab4fb7daf98c77989d8342" ns1:_="" ns2:_="" ns3:_="">
    <xsd:import namespace="http://schemas.microsoft.com/sharepoint/v3"/>
    <xsd:import namespace="41A7A25E-88C5-415C-AB9A-358CCBEA8A85"/>
    <xsd:import namespace="cd6d2771-e08b-42a3-90f8-eca630337659"/>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2:Priority" minOccurs="0"/>
                <xsd:element ref="ns1:ContentTypeId" minOccurs="0"/>
                <xsd:element ref="ns1:TemplateUrl" minOccurs="0"/>
                <xsd:element ref="ns1:xd_ProgID" minOccurs="0"/>
                <xsd:element ref="ns1:xd_Signature" minOccurs="0"/>
                <xsd:element ref="ns3:Number_x0020_Of_x0020_Viewer"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10" nillable="true" ma:displayName="Content Type ID" ma:hidden="true" ma:internalName="ContentTypeId" ma:readOnly="true">
      <xsd:simpleType>
        <xsd:restriction base="dms:Unknown"/>
      </xsd:simpleType>
    </xsd:element>
    <xsd:element name="TemplateUrl" ma:index="11" nillable="true" ma:displayName="Template Link" ma:hidden="true" ma:internalName="TemplateUrl">
      <xsd:simpleType>
        <xsd:restriction base="dms:Text"/>
      </xsd:simpleType>
    </xsd:element>
    <xsd:element name="xd_ProgID" ma:index="12" nillable="true" ma:displayName="Html File Link" ma:hidden="true" ma:internalName="xd_ProgID">
      <xsd:simpleType>
        <xsd:restriction base="dms:Text"/>
      </xsd:simpleType>
    </xsd:element>
    <xsd:element name="xd_Signature" ma:index="13" nillable="true" ma:displayName="Is Signed" ma:hidden="true" ma:internalName="xd_Signature" ma:readOnly="true">
      <xsd:simpleType>
        <xsd:restriction base="dms:Boolean"/>
      </xsd:simpleType>
    </xsd:element>
    <xsd:element name="ID" ma:index="15" nillable="true" ma:displayName="ID" ma:internalName="ID" ma:readOnly="true">
      <xsd:simpleType>
        <xsd:restriction base="dms:Unknown"/>
      </xsd:simpleType>
    </xsd:element>
    <xsd:element name="Author" ma:index="18"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20"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21" nillable="true" ma:displayName="Has Copy Destinations" ma:hidden="true" ma:internalName="_HasCopyDestinations" ma:readOnly="true">
      <xsd:simpleType>
        <xsd:restriction base="dms:Boolean"/>
      </xsd:simpleType>
    </xsd:element>
    <xsd:element name="_CopySource" ma:index="22" nillable="true" ma:displayName="Copy Source" ma:description="" ma:internalName="_CopySource" ma:readOnly="true">
      <xsd:simpleType>
        <xsd:restriction base="dms:Text"/>
      </xsd:simpleType>
    </xsd:element>
    <xsd:element name="_ModerationStatus" ma:index="23" nillable="true" ma:displayName="Approval Status" ma:default="0" ma:hidden="true" ma:internalName="_ModerationStatus" ma:readOnly="true">
      <xsd:simpleType>
        <xsd:restriction base="dms:Unknown"/>
      </xsd:simpleType>
    </xsd:element>
    <xsd:element name="FileRef" ma:index="24" nillable="true" ma:displayName="URL Path" ma:hidden="true" ma:list="Docs" ma:internalName="FileRef" ma:readOnly="true" ma:showField="FullUrl">
      <xsd:simpleType>
        <xsd:restriction base="dms:Lookup"/>
      </xsd:simpleType>
    </xsd:element>
    <xsd:element name="FileDirRef" ma:index="25" nillable="true" ma:displayName="Path" ma:hidden="true" ma:list="Docs" ma:internalName="FileDirRef" ma:readOnly="true" ma:showField="DirName">
      <xsd:simpleType>
        <xsd:restriction base="dms:Lookup"/>
      </xsd:simpleType>
    </xsd:element>
    <xsd:element name="Last_x0020_Modified" ma:index="26" nillable="true" ma:displayName="Modified" ma:format="TRUE" ma:hidden="true" ma:list="Docs" ma:internalName="Last_x0020_Modified" ma:readOnly="true" ma:showField="TimeLastModified">
      <xsd:simpleType>
        <xsd:restriction base="dms:Lookup"/>
      </xsd:simpleType>
    </xsd:element>
    <xsd:element name="Created_x0020_Date" ma:index="27" nillable="true" ma:displayName="Created" ma:format="TRUE" ma:hidden="true" ma:list="Docs" ma:internalName="Created_x0020_Date" ma:readOnly="true" ma:showField="TimeCreated">
      <xsd:simpleType>
        <xsd:restriction base="dms:Lookup"/>
      </xsd:simpleType>
    </xsd:element>
    <xsd:element name="File_x0020_Size" ma:index="28" nillable="true" ma:displayName="File Size" ma:format="TRUE" ma:hidden="true" ma:list="Docs" ma:internalName="File_x0020_Size" ma:readOnly="true" ma:showField="SizeInKB">
      <xsd:simpleType>
        <xsd:restriction base="dms:Lookup"/>
      </xsd:simpleType>
    </xsd:element>
    <xsd:element name="FSObjType" ma:index="29" nillable="true" ma:displayName="Item Type" ma:hidden="true" ma:list="Docs" ma:internalName="FSObjType" ma:readOnly="true" ma:showField="FSType">
      <xsd:simpleType>
        <xsd:restriction base="dms:Lookup"/>
      </xsd:simpleType>
    </xsd:element>
    <xsd:element name="CheckedOutUserId" ma:index="31" nillable="true" ma:displayName="ID of the User who has the item Checked Out" ma:hidden="true" ma:list="Docs" ma:internalName="CheckedOutUserId" ma:readOnly="true" ma:showField="CheckoutUserId">
      <xsd:simpleType>
        <xsd:restriction base="dms:Lookup"/>
      </xsd:simpleType>
    </xsd:element>
    <xsd:element name="IsCheckedoutToLocal" ma:index="32" nillable="true" ma:displayName="Is Checked out to local" ma:hidden="true" ma:list="Docs" ma:internalName="IsCheckedoutToLocal" ma:readOnly="true" ma:showField="IsCheckoutToLocal">
      <xsd:simpleType>
        <xsd:restriction base="dms:Lookup"/>
      </xsd:simpleType>
    </xsd:element>
    <xsd:element name="CheckoutUser" ma:index="33"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4" nillable="true" ma:displayName="Unique Id" ma:hidden="true" ma:list="Docs" ma:internalName="UniqueId" ma:readOnly="true" ma:showField="UniqueId">
      <xsd:simpleType>
        <xsd:restriction base="dms:Lookup"/>
      </xsd:simpleType>
    </xsd:element>
    <xsd:element name="ProgId" ma:index="35" nillable="true" ma:displayName="ProgId" ma:hidden="true" ma:list="Docs" ma:internalName="ProgId" ma:readOnly="true" ma:showField="ProgId">
      <xsd:simpleType>
        <xsd:restriction base="dms:Lookup"/>
      </xsd:simpleType>
    </xsd:element>
    <xsd:element name="ScopeId" ma:index="36" nillable="true" ma:displayName="ScopeId" ma:hidden="true" ma:list="Docs" ma:internalName="ScopeId" ma:readOnly="true" ma:showField="ScopeId">
      <xsd:simpleType>
        <xsd:restriction base="dms:Lookup"/>
      </xsd:simpleType>
    </xsd:element>
    <xsd:element name="VirusStatus" ma:index="37" nillable="true" ma:displayName="Virus Status" ma:format="TRUE" ma:hidden="true" ma:list="Docs" ma:internalName="VirusStatus" ma:readOnly="true" ma:showField="Size">
      <xsd:simpleType>
        <xsd:restriction base="dms:Lookup"/>
      </xsd:simpleType>
    </xsd:element>
    <xsd:element name="CheckedOutTitle" ma:index="38" nillable="true" ma:displayName="Checked Out To" ma:format="TRUE" ma:hidden="true" ma:list="Docs" ma:internalName="CheckedOutTitle" ma:readOnly="true" ma:showField="CheckedOutTitle">
      <xsd:simpleType>
        <xsd:restriction base="dms:Lookup"/>
      </xsd:simpleType>
    </xsd:element>
    <xsd:element name="_CheckinComment" ma:index="39" nillable="true" ma:displayName="Check In Comment" ma:format="TRUE" ma:list="Docs" ma:internalName="_CheckinComment" ma:readOnly="true" ma:showField="CheckinComment">
      <xsd:simpleType>
        <xsd:restriction base="dms:Lookup"/>
      </xsd:simpleType>
    </xsd:element>
    <xsd:element name="MetaInfo" ma:index="50" nillable="true" ma:displayName="Property Bag" ma:hidden="true" ma:list="Docs" ma:internalName="MetaInfo" ma:showField="MetaInfo">
      <xsd:simpleType>
        <xsd:restriction base="dms:Lookup"/>
      </xsd:simpleType>
    </xsd:element>
    <xsd:element name="_Level" ma:index="51" nillable="true" ma:displayName="Level" ma:hidden="true" ma:internalName="_Level" ma:readOnly="true">
      <xsd:simpleType>
        <xsd:restriction base="dms:Unknown"/>
      </xsd:simpleType>
    </xsd:element>
    <xsd:element name="_IsCurrentVersion" ma:index="52" nillable="true" ma:displayName="Is Current Version" ma:hidden="true" ma:internalName="_IsCurrentVersion" ma:readOnly="true">
      <xsd:simpleType>
        <xsd:restriction base="dms:Boolean"/>
      </xsd:simpleType>
    </xsd:element>
    <xsd:element name="owshiddenversion" ma:index="56" nillable="true" ma:displayName="owshiddenversion" ma:hidden="true" ma:internalName="owshiddenversion" ma:readOnly="true">
      <xsd:simpleType>
        <xsd:restriction base="dms:Unknown"/>
      </xsd:simpleType>
    </xsd:element>
    <xsd:element name="_UIVersion" ma:index="57" nillable="true" ma:displayName="UI Version" ma:hidden="true" ma:internalName="_UIVersion" ma:readOnly="true">
      <xsd:simpleType>
        <xsd:restriction base="dms:Unknown"/>
      </xsd:simpleType>
    </xsd:element>
    <xsd:element name="_UIVersionString" ma:index="58" nillable="true" ma:displayName="Version" ma:internalName="_UIVersionString" ma:readOnly="true">
      <xsd:simpleType>
        <xsd:restriction base="dms:Text"/>
      </xsd:simpleType>
    </xsd:element>
    <xsd:element name="InstanceID" ma:index="59" nillable="true" ma:displayName="Instance ID" ma:hidden="true" ma:internalName="InstanceID" ma:readOnly="true">
      <xsd:simpleType>
        <xsd:restriction base="dms:Unknown"/>
      </xsd:simpleType>
    </xsd:element>
    <xsd:element name="Order" ma:index="60" nillable="true" ma:displayName="Order" ma:hidden="true" ma:internalName="Order">
      <xsd:simpleType>
        <xsd:restriction base="dms:Number"/>
      </xsd:simpleType>
    </xsd:element>
    <xsd:element name="GUID" ma:index="61" nillable="true" ma:displayName="GUID" ma:hidden="true" ma:internalName="GUID" ma:readOnly="true">
      <xsd:simpleType>
        <xsd:restriction base="dms:Unknown"/>
      </xsd:simpleType>
    </xsd:element>
    <xsd:element name="WorkflowVersion" ma:index="62" nillable="true" ma:displayName="Workflow Version" ma:hidden="true" ma:internalName="WorkflowVersion" ma:readOnly="true">
      <xsd:simpleType>
        <xsd:restriction base="dms:Unknown"/>
      </xsd:simpleType>
    </xsd:element>
    <xsd:element name="WorkflowInstanceID" ma:index="63" nillable="true" ma:displayName="Workflow Instance ID" ma:hidden="true" ma:internalName="WorkflowInstanceID" ma:readOnly="true">
      <xsd:simpleType>
        <xsd:restriction base="dms:Unknown"/>
      </xsd:simpleType>
    </xsd:element>
    <xsd:element name="ParentVersionString" ma:index="64" nillable="true" ma:displayName="Source Version (Converted Document)" ma:hidden="true" ma:list="Docs" ma:internalName="ParentVersionString" ma:readOnly="true" ma:showField="ParentVersionString">
      <xsd:simpleType>
        <xsd:restriction base="dms:Lookup"/>
      </xsd:simpleType>
    </xsd:element>
    <xsd:element name="ParentLeafName" ma:index="65" nillable="true" ma:displayName="Source Name (Converted Document)" ma:hidden="true" ma:list="Docs" ma:internalName="ParentLeafName" ma:readOnly="true" ma:showField="ParentLeafName">
      <xsd:simpleType>
        <xsd:restriction base="dms:Lookup"/>
      </xsd:simpleType>
    </xsd:element>
  </xsd:schema>
  <xsd:schema xmlns:xsd="http://www.w3.org/2001/XMLSchema" xmlns:dms="http://schemas.microsoft.com/office/2006/documentManagement/types" targetNamespace="41A7A25E-88C5-415C-AB9A-358CCBEA8A85" elementFormDefault="qualified">
    <xsd:import namespace="http://schemas.microsoft.com/office/2006/documentManagement/types"/>
    <xsd:element name="Priority" ma:index="9" nillable="true" ma:displayName="Priority" ma:internalName="Priority">
      <xsd:simpleType>
        <xsd:restriction base="dms:Number"/>
      </xsd:simpleType>
    </xsd:element>
  </xsd:schema>
  <xsd:schema xmlns:xsd="http://www.w3.org/2001/XMLSchema" xmlns:dms="http://schemas.microsoft.com/office/2006/documentManagement/types" targetNamespace="cd6d2771-e08b-42a3-90f8-eca630337659" elementFormDefault="qualified">
    <xsd:import namespace="http://schemas.microsoft.com/office/2006/documentManagement/types"/>
    <xsd:element name="Number_x0020_Of_x0020_Viewer" ma:index="14" nillable="true" ma:displayName="Number Of Viewer" ma:default="0" ma:internalName="Number_x0020_Of_x0020_Viewer">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ContentTypeId xmlns="http://schemas.microsoft.com/sharepoint/v3">0x0101005EA2A741C5885C41AB9A358CCBEA8A85</ContentTypeId>
    <TemplateUrl xmlns="http://schemas.microsoft.com/sharepoint/v3" xsi:nil="true"/>
    <Number_x0020_Of_x0020_Viewer xmlns="cd6d2771-e08b-42a3-90f8-eca630337659">0</Number_x0020_Of_x0020_Viewer>
    <_SourceUrl xmlns="http://schemas.microsoft.com/sharepoint/v3" xsi:nil="true"/>
    <Priority xmlns="41A7A25E-88C5-415C-AB9A-358CCBEA8A85" xsi:nil="true"/>
    <xd_ProgID xmlns="http://schemas.microsoft.com/sharepoint/v3" xsi:nil="true"/>
    <Order xmlns="http://schemas.microsoft.com/sharepoint/v3" xsi:nil="true"/>
    <_SharedFileIndex xmlns="http://schemas.microsoft.com/sharepoint/v3" xsi:nil="true"/>
    <MetaInfo xmlns="http://schemas.microsoft.com/sharepoint/v3" xsi:nil="true"/>
  </documentManagement>
</p:properties>
</file>

<file path=customXml/itemProps1.xml><?xml version="1.0" encoding="utf-8"?>
<ds:datastoreItem xmlns:ds="http://schemas.openxmlformats.org/officeDocument/2006/customXml" ds:itemID="{45476E46-DBE4-4E87-93C7-6C7C5155F2FF}">
  <ds:schemaRefs>
    <ds:schemaRef ds:uri="http://schemas.microsoft.com/sharepoint/v3/contenttype/forms"/>
  </ds:schemaRefs>
</ds:datastoreItem>
</file>

<file path=customXml/itemProps2.xml><?xml version="1.0" encoding="utf-8"?>
<ds:datastoreItem xmlns:ds="http://schemas.openxmlformats.org/officeDocument/2006/customXml" ds:itemID="{291298C8-6557-4801-88A4-1A09CCAAC0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1A7A25E-88C5-415C-AB9A-358CCBEA8A85"/>
    <ds:schemaRef ds:uri="cd6d2771-e08b-42a3-90f8-eca630337659"/>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95F8478-B429-4D4C-98D9-A03CAD813173}">
  <ds:schemaRefs>
    <ds:schemaRef ds:uri="http://schemas.microsoft.com/office/2006/metadata/properties"/>
    <ds:schemaRef ds:uri="http://schemas.microsoft.com/sharepoint/v3"/>
    <ds:schemaRef ds:uri="cd6d2771-e08b-42a3-90f8-eca630337659"/>
    <ds:schemaRef ds:uri="41A7A25E-88C5-415C-AB9A-358CCBEA8A85"/>
  </ds:schemaRefs>
</ds:datastoreItem>
</file>

<file path=docProps/app.xml><?xml version="1.0" encoding="utf-8"?>
<Properties xmlns="http://schemas.openxmlformats.org/officeDocument/2006/extended-properties" xmlns:vt="http://schemas.openxmlformats.org/officeDocument/2006/docPropsVTypes">
  <Template>Template_Internal_Course</Template>
  <TotalTime>648</TotalTime>
  <Words>2180</Words>
  <Application>Microsoft Office PowerPoint</Application>
  <PresentationFormat>On-screen Show (16:9)</PresentationFormat>
  <Paragraphs>312</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Tahoma</vt:lpstr>
      <vt:lpstr>Times New Roman</vt:lpstr>
      <vt:lpstr>Wingdings</vt:lpstr>
      <vt:lpstr>Template_Internal_Course</vt:lpstr>
      <vt:lpstr>LINUX BASELINE </vt:lpstr>
      <vt:lpstr>UNIX process</vt:lpstr>
      <vt:lpstr>Thread Overview</vt:lpstr>
      <vt:lpstr>Thread Overview</vt:lpstr>
      <vt:lpstr>Designing Threaded Programs</vt:lpstr>
      <vt:lpstr>Designing Threaded Programs</vt:lpstr>
      <vt:lpstr>Sự khác nhau giữa thread và process</vt:lpstr>
      <vt:lpstr>Thread &amp; Process</vt:lpstr>
      <vt:lpstr>Đa luồng (Mutilple threading)</vt:lpstr>
      <vt:lpstr>Thread Management</vt:lpstr>
      <vt:lpstr>The Pthreads API</vt:lpstr>
      <vt:lpstr>The Pthread Programming Example 1</vt:lpstr>
      <vt:lpstr>The Pthread Programming Example 2</vt:lpstr>
      <vt:lpstr>Shared Memory</vt:lpstr>
      <vt:lpstr>Shared Memory</vt:lpstr>
      <vt:lpstr>Semaphore</vt:lpstr>
      <vt:lpstr>Semaphore APIs</vt:lpstr>
      <vt:lpstr>Semaphore APIs</vt:lpstr>
      <vt:lpstr>Semaphore APIs</vt:lpstr>
      <vt:lpstr>Semaphore APIs Example</vt:lpstr>
      <vt:lpstr>Semaphore APIs Example</vt:lpstr>
      <vt:lpstr>Mutex </vt:lpstr>
      <vt:lpstr>Mutex APIs </vt:lpstr>
      <vt:lpstr>Mutex APIs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Template_Training Material</dc:title>
  <dc:creator>Ly Tuan Linh (FHO.FWA)</dc:creator>
  <cp:lastModifiedBy>Tang Thanh Phuong (FSU11.BU13)</cp:lastModifiedBy>
  <cp:revision>202</cp:revision>
  <dcterms:created xsi:type="dcterms:W3CDTF">2015-08-31T01:44:46Z</dcterms:created>
  <dcterms:modified xsi:type="dcterms:W3CDTF">2016-11-08T07:05:26Z</dcterms:modified>
</cp:coreProperties>
</file>