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41"/>
  </p:notesMasterIdLst>
  <p:handoutMasterIdLst>
    <p:handoutMasterId r:id="rId42"/>
  </p:handoutMasterIdLst>
  <p:sldIdLst>
    <p:sldId id="256" r:id="rId5"/>
    <p:sldId id="261" r:id="rId6"/>
    <p:sldId id="268" r:id="rId7"/>
    <p:sldId id="262" r:id="rId8"/>
    <p:sldId id="263" r:id="rId9"/>
    <p:sldId id="264" r:id="rId10"/>
    <p:sldId id="265" r:id="rId11"/>
    <p:sldId id="266" r:id="rId12"/>
    <p:sldId id="269" r:id="rId13"/>
    <p:sldId id="267"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58" r:id="rId40"/>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CCFF"/>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8" autoAdjust="0"/>
  </p:normalViewPr>
  <p:slideViewPr>
    <p:cSldViewPr snapToGrid="0" snapToObjects="1" showGuides="1">
      <p:cViewPr varScale="1">
        <p:scale>
          <a:sx n="107" d="100"/>
          <a:sy n="107" d="100"/>
        </p:scale>
        <p:origin x="114" y="588"/>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DF6B2F8-E390-BD4F-9ACD-789C35D23CE3}" type="datetimeFigureOut">
              <a:rPr lang="en-US" smtClean="0"/>
              <a:t>11/7/2016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D0A0C1-BF67-B440-B7AD-B68AAB032928}" type="slidenum">
              <a:rPr lang="en-US" smtClean="0"/>
              <a:t>‹#›</a:t>
            </a:fld>
            <a:endParaRPr lang="en-US"/>
          </a:p>
        </p:txBody>
      </p:sp>
    </p:spTree>
    <p:extLst>
      <p:ext uri="{BB962C8B-B14F-4D97-AF65-F5344CB8AC3E}">
        <p14:creationId xmlns:p14="http://schemas.microsoft.com/office/powerpoint/2010/main" val="52200418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9FF8F81-D7B9-424E-B993-6D09B3871A4E}" type="datetimeFigureOut">
              <a:rPr lang="en-US" smtClean="0"/>
              <a:t>11/7/2016</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B3067B3-3AE6-DD4A-9E3D-C999AB3971A1}" type="slidenum">
              <a:rPr lang="en-US" smtClean="0"/>
              <a:t>‹#›</a:t>
            </a:fld>
            <a:endParaRPr lang="en-US"/>
          </a:p>
        </p:txBody>
      </p:sp>
    </p:spTree>
    <p:extLst>
      <p:ext uri="{BB962C8B-B14F-4D97-AF65-F5344CB8AC3E}">
        <p14:creationId xmlns:p14="http://schemas.microsoft.com/office/powerpoint/2010/main" val="869504643"/>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3067B3-3AE6-DD4A-9E3D-C999AB3971A1}" type="slidenum">
              <a:rPr lang="en-US" smtClean="0"/>
              <a:t>36</a:t>
            </a:fld>
            <a:endParaRPr lang="en-US"/>
          </a:p>
        </p:txBody>
      </p:sp>
    </p:spTree>
    <p:extLst>
      <p:ext uri="{BB962C8B-B14F-4D97-AF65-F5344CB8AC3E}">
        <p14:creationId xmlns:p14="http://schemas.microsoft.com/office/powerpoint/2010/main" val="63989622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939" y="0"/>
            <a:ext cx="9124122" cy="5143500"/>
          </a:xfrm>
          <a:prstGeom prst="rect">
            <a:avLst/>
          </a:prstGeom>
        </p:spPr>
      </p:pic>
      <p:sp>
        <p:nvSpPr>
          <p:cNvPr id="2" name="Title 1"/>
          <p:cNvSpPr>
            <a:spLocks noGrp="1"/>
          </p:cNvSpPr>
          <p:nvPr>
            <p:ph type="ctrTitle"/>
          </p:nvPr>
        </p:nvSpPr>
        <p:spPr>
          <a:xfrm>
            <a:off x="584200" y="1743789"/>
            <a:ext cx="5334000" cy="678021"/>
          </a:xfrm>
        </p:spPr>
        <p:txBody>
          <a:bodyPr>
            <a:noAutofit/>
          </a:bodyPr>
          <a:lstStyle>
            <a:lvl1pPr algn="ctr">
              <a:defRPr sz="3600">
                <a:solidFill>
                  <a:srgbClr val="FF6600"/>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584200" y="2571750"/>
            <a:ext cx="5334000" cy="434975"/>
          </a:xfrm>
        </p:spPr>
        <p:txBody>
          <a:bodyPr>
            <a:normAutofit/>
          </a:bodyPr>
          <a:lstStyle>
            <a:lvl1pPr marL="0" indent="0" algn="ctr">
              <a:buNone/>
              <a:defRPr sz="2000" i="1">
                <a:solidFill>
                  <a:srgbClr val="99CC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7A93103B-FC81-411F-832E-F069B15F7C65}" type="datetime1">
              <a:rPr lang="en-US" smtClean="0"/>
              <a:t>11/7/2016</a:t>
            </a:fld>
            <a:endParaRPr lang="en-US"/>
          </a:p>
        </p:txBody>
      </p:sp>
      <p:sp>
        <p:nvSpPr>
          <p:cNvPr id="5" name="Footer Placeholder 4"/>
          <p:cNvSpPr>
            <a:spLocks noGrp="1"/>
          </p:cNvSpPr>
          <p:nvPr>
            <p:ph type="ftr" sz="quarter" idx="11"/>
          </p:nvPr>
        </p:nvSpPr>
        <p:spPr>
          <a:xfrm>
            <a:off x="1868557" y="4767263"/>
            <a:ext cx="4489063" cy="273844"/>
          </a:xfrm>
        </p:spPr>
        <p:txBody>
          <a:bodyPr/>
          <a:lstStyle/>
          <a:p>
            <a:r>
              <a:rPr lang="en-US" smtClean="0"/>
              <a:t>09e-BM/DT/FSOFT - ©FPT SOFTWARE - Corporate Training Center - Internal Use</a:t>
            </a:r>
            <a:endParaRPr lang="en-US" dirty="0"/>
          </a:p>
        </p:txBody>
      </p:sp>
      <p:sp>
        <p:nvSpPr>
          <p:cNvPr id="6" name="Slide Number Placeholder 5"/>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81376006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D64EB5C-5122-4881-81CA-DE7BC5E3EA5B}" type="datetime1">
              <a:rPr lang="en-US" smtClean="0"/>
              <a:t>11/7/2016</a:t>
            </a:fld>
            <a:endParaRPr lang="en-US"/>
          </a:p>
        </p:txBody>
      </p:sp>
      <p:sp>
        <p:nvSpPr>
          <p:cNvPr id="5" name="Footer Placeholder 4"/>
          <p:cNvSpPr>
            <a:spLocks noGrp="1"/>
          </p:cNvSpPr>
          <p:nvPr>
            <p:ph type="ftr" sz="quarter" idx="11"/>
          </p:nvPr>
        </p:nvSpPr>
        <p:spPr/>
        <p:txBody>
          <a:bodyPr/>
          <a:lstStyle/>
          <a:p>
            <a:r>
              <a:rPr lang="en-US" smtClean="0"/>
              <a:t>09e-BM/DT/FSOFT - ©FPT SOFTWARE - Corporate Training Center - Internal Use</a:t>
            </a:r>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10774629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4781"/>
            <a:ext cx="2057400" cy="329088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54781"/>
            <a:ext cx="6019800" cy="32908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227CBA4-EAB6-4415-8AAA-1B8C7D287448}" type="datetime1">
              <a:rPr lang="en-US" smtClean="0"/>
              <a:t>11/7/2016</a:t>
            </a:fld>
            <a:endParaRPr lang="en-US"/>
          </a:p>
        </p:txBody>
      </p:sp>
      <p:sp>
        <p:nvSpPr>
          <p:cNvPr id="5" name="Footer Placeholder 4"/>
          <p:cNvSpPr>
            <a:spLocks noGrp="1"/>
          </p:cNvSpPr>
          <p:nvPr>
            <p:ph type="ftr" sz="quarter" idx="11"/>
          </p:nvPr>
        </p:nvSpPr>
        <p:spPr/>
        <p:txBody>
          <a:bodyPr/>
          <a:lstStyle/>
          <a:p>
            <a:r>
              <a:rPr lang="en-US" smtClean="0"/>
              <a:t>09e-BM/DT/FSOFT - ©FPT SOFTWARE - Corporate Training Center - Internal Use</a:t>
            </a:r>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24217286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6706925" cy="644057"/>
          </a:xfrm>
        </p:spPr>
        <p:txBody>
          <a:bodyPr/>
          <a:lstStyle>
            <a:lvl1pPr>
              <a:defRPr b="1"/>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97F0220-050A-456E-B997-65F71E152C2B}" type="datetime1">
              <a:rPr lang="en-US" smtClean="0"/>
              <a:t>11/7/2016</a:t>
            </a:fld>
            <a:endParaRPr lang="en-US"/>
          </a:p>
        </p:txBody>
      </p:sp>
      <p:sp>
        <p:nvSpPr>
          <p:cNvPr id="5" name="Footer Placeholder 4"/>
          <p:cNvSpPr>
            <a:spLocks noGrp="1"/>
          </p:cNvSpPr>
          <p:nvPr>
            <p:ph type="ftr" sz="quarter" idx="11"/>
          </p:nvPr>
        </p:nvSpPr>
        <p:spPr/>
        <p:txBody>
          <a:bodyPr/>
          <a:lstStyle/>
          <a:p>
            <a:r>
              <a:rPr lang="en-US" smtClean="0"/>
              <a:t>09e-BM/DT/FSOFT - ©FPT SOFTWARE - Corporate Training Center - Internal Use</a:t>
            </a:r>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222626369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C8C4270-8B06-42F3-AE44-15BA16244004}" type="datetime1">
              <a:rPr lang="en-US" smtClean="0"/>
              <a:t>11/7/2016</a:t>
            </a:fld>
            <a:endParaRPr lang="en-US"/>
          </a:p>
        </p:txBody>
      </p:sp>
      <p:sp>
        <p:nvSpPr>
          <p:cNvPr id="5" name="Footer Placeholder 4"/>
          <p:cNvSpPr>
            <a:spLocks noGrp="1"/>
          </p:cNvSpPr>
          <p:nvPr>
            <p:ph type="ftr" sz="quarter" idx="11"/>
          </p:nvPr>
        </p:nvSpPr>
        <p:spPr/>
        <p:txBody>
          <a:bodyPr/>
          <a:lstStyle/>
          <a:p>
            <a:r>
              <a:rPr lang="en-US" smtClean="0"/>
              <a:t>09e-BM/DT/FSOFT - ©FPT SOFTWARE - Corporate Training Center - Internal Use</a:t>
            </a:r>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101932291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E920018-8969-46EF-BED9-D0AB75EFFD50}" type="datetime1">
              <a:rPr lang="en-US" smtClean="0"/>
              <a:t>11/7/2016</a:t>
            </a:fld>
            <a:endParaRPr lang="en-US"/>
          </a:p>
        </p:txBody>
      </p:sp>
      <p:sp>
        <p:nvSpPr>
          <p:cNvPr id="6" name="Footer Placeholder 5"/>
          <p:cNvSpPr>
            <a:spLocks noGrp="1"/>
          </p:cNvSpPr>
          <p:nvPr>
            <p:ph type="ftr" sz="quarter" idx="11"/>
          </p:nvPr>
        </p:nvSpPr>
        <p:spPr/>
        <p:txBody>
          <a:bodyPr/>
          <a:lstStyle/>
          <a:p>
            <a:r>
              <a:rPr lang="en-US" smtClean="0"/>
              <a:t>09e-BM/DT/FSOFT - ©FPT SOFTWARE - Corporate Training Center - Internal Use</a:t>
            </a:r>
            <a:endParaRPr lang="en-US"/>
          </a:p>
        </p:txBody>
      </p:sp>
      <p:sp>
        <p:nvSpPr>
          <p:cNvPr id="7" name="Slide Number Placeholder 6"/>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201844950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127222"/>
            <a:ext cx="6611510" cy="540688"/>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026B24A-0596-4170-82BB-705B302BD5F3}" type="datetime1">
              <a:rPr lang="en-US" smtClean="0"/>
              <a:t>11/7/2016</a:t>
            </a:fld>
            <a:endParaRPr lang="en-US"/>
          </a:p>
        </p:txBody>
      </p:sp>
      <p:sp>
        <p:nvSpPr>
          <p:cNvPr id="8" name="Footer Placeholder 7"/>
          <p:cNvSpPr>
            <a:spLocks noGrp="1"/>
          </p:cNvSpPr>
          <p:nvPr>
            <p:ph type="ftr" sz="quarter" idx="11"/>
          </p:nvPr>
        </p:nvSpPr>
        <p:spPr/>
        <p:txBody>
          <a:bodyPr/>
          <a:lstStyle/>
          <a:p>
            <a:r>
              <a:rPr lang="en-US" smtClean="0"/>
              <a:t>09e-BM/DT/FSOFT - ©FPT SOFTWARE - Corporate Training Center - Internal Use</a:t>
            </a:r>
            <a:endParaRPr lang="en-US"/>
          </a:p>
        </p:txBody>
      </p:sp>
      <p:sp>
        <p:nvSpPr>
          <p:cNvPr id="9" name="Slide Number Placeholder 8"/>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371065782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8058E5C-1CAE-4A3C-9324-467C4A8C0256}" type="datetime1">
              <a:rPr lang="en-US" smtClean="0"/>
              <a:t>11/7/2016</a:t>
            </a:fld>
            <a:endParaRPr lang="en-US"/>
          </a:p>
        </p:txBody>
      </p:sp>
      <p:sp>
        <p:nvSpPr>
          <p:cNvPr id="4" name="Footer Placeholder 3"/>
          <p:cNvSpPr>
            <a:spLocks noGrp="1"/>
          </p:cNvSpPr>
          <p:nvPr>
            <p:ph type="ftr" sz="quarter" idx="11"/>
          </p:nvPr>
        </p:nvSpPr>
        <p:spPr/>
        <p:txBody>
          <a:bodyPr/>
          <a:lstStyle/>
          <a:p>
            <a:r>
              <a:rPr lang="en-US" smtClean="0"/>
              <a:t>09e-BM/DT/FSOFT - ©FPT SOFTWARE - Corporate Training Center - Internal Use</a:t>
            </a:r>
            <a:endParaRPr lang="en-US"/>
          </a:p>
        </p:txBody>
      </p:sp>
      <p:sp>
        <p:nvSpPr>
          <p:cNvPr id="5" name="Slide Number Placeholder 4"/>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5606777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104EBF-6AD8-452A-9C76-86B60B61D698}" type="datetime1">
              <a:rPr lang="en-US" smtClean="0"/>
              <a:t>11/7/2016</a:t>
            </a:fld>
            <a:endParaRPr lang="en-US"/>
          </a:p>
        </p:txBody>
      </p:sp>
      <p:sp>
        <p:nvSpPr>
          <p:cNvPr id="3" name="Footer Placeholder 2"/>
          <p:cNvSpPr>
            <a:spLocks noGrp="1"/>
          </p:cNvSpPr>
          <p:nvPr>
            <p:ph type="ftr" sz="quarter" idx="11"/>
          </p:nvPr>
        </p:nvSpPr>
        <p:spPr/>
        <p:txBody>
          <a:bodyPr/>
          <a:lstStyle/>
          <a:p>
            <a:r>
              <a:rPr lang="en-US" smtClean="0"/>
              <a:t>09e-BM/DT/FSOFT - ©FPT SOFTWARE - Corporate Training Center - Internal Use</a:t>
            </a:r>
            <a:endParaRPr lang="en-US"/>
          </a:p>
        </p:txBody>
      </p:sp>
      <p:sp>
        <p:nvSpPr>
          <p:cNvPr id="4" name="Slide Number Placeholder 3"/>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178407537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1076325"/>
            <a:ext cx="5111750" cy="351829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p>
            <a:fld id="{273D0357-F491-4A80-BD29-6C196D89501C}" type="datetime1">
              <a:rPr lang="en-US" smtClean="0"/>
              <a:t>11/7/2016</a:t>
            </a:fld>
            <a:endParaRPr lang="en-US"/>
          </a:p>
        </p:txBody>
      </p:sp>
      <p:sp>
        <p:nvSpPr>
          <p:cNvPr id="6" name="Footer Placeholder 5"/>
          <p:cNvSpPr>
            <a:spLocks noGrp="1"/>
          </p:cNvSpPr>
          <p:nvPr>
            <p:ph type="ftr" sz="quarter" idx="11"/>
          </p:nvPr>
        </p:nvSpPr>
        <p:spPr/>
        <p:txBody>
          <a:bodyPr/>
          <a:lstStyle/>
          <a:p>
            <a:r>
              <a:rPr lang="en-US" smtClean="0"/>
              <a:t>09e-BM/DT/FSOFT - ©FPT SOFTWARE - Corporate Training Center - Internal Use</a:t>
            </a:r>
            <a:endParaRPr lang="en-US"/>
          </a:p>
        </p:txBody>
      </p:sp>
      <p:sp>
        <p:nvSpPr>
          <p:cNvPr id="7" name="Slide Number Placeholder 6"/>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375938053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5C5AD4B-C4B8-4BF3-A47C-1B714ECF9ED8}" type="datetime1">
              <a:rPr lang="en-US" smtClean="0"/>
              <a:t>11/7/2016</a:t>
            </a:fld>
            <a:endParaRPr lang="en-US"/>
          </a:p>
        </p:txBody>
      </p:sp>
      <p:sp>
        <p:nvSpPr>
          <p:cNvPr id="6" name="Footer Placeholder 5"/>
          <p:cNvSpPr>
            <a:spLocks noGrp="1"/>
          </p:cNvSpPr>
          <p:nvPr>
            <p:ph type="ftr" sz="quarter" idx="11"/>
          </p:nvPr>
        </p:nvSpPr>
        <p:spPr/>
        <p:txBody>
          <a:bodyPr/>
          <a:lstStyle/>
          <a:p>
            <a:r>
              <a:rPr lang="en-US" smtClean="0"/>
              <a:t>09e-BM/DT/FSOFT - ©FPT SOFTWARE - Corporate Training Center - Internal Use</a:t>
            </a:r>
            <a:endParaRPr lang="en-US"/>
          </a:p>
        </p:txBody>
      </p:sp>
      <p:sp>
        <p:nvSpPr>
          <p:cNvPr id="7" name="Slide Number Placeholder 6"/>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13671732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9939" y="0"/>
            <a:ext cx="9124122" cy="5143500"/>
          </a:xfrm>
          <a:prstGeom prst="rect">
            <a:avLst/>
          </a:prstGeom>
        </p:spPr>
      </p:pic>
      <p:sp>
        <p:nvSpPr>
          <p:cNvPr id="2" name="Title Placeholder 1"/>
          <p:cNvSpPr>
            <a:spLocks noGrp="1"/>
          </p:cNvSpPr>
          <p:nvPr>
            <p:ph type="title"/>
          </p:nvPr>
        </p:nvSpPr>
        <p:spPr>
          <a:xfrm>
            <a:off x="457200" y="0"/>
            <a:ext cx="6706925" cy="644057"/>
          </a:xfrm>
          <a:prstGeom prst="rect">
            <a:avLst/>
          </a:prstGeom>
        </p:spPr>
        <p:txBody>
          <a:bodyPr vert="horz" lIns="91440" tIns="45720" rIns="91440" bIns="45720" rtlCol="0" anchor="ctr">
            <a:no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118872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88F31C43-9981-4C2A-B1DA-EF27A64864ED}" type="datetime1">
              <a:rPr lang="en-US" smtClean="0"/>
              <a:t>11/7/2016</a:t>
            </a:fld>
            <a:endParaRPr lang="en-US"/>
          </a:p>
        </p:txBody>
      </p:sp>
      <p:sp>
        <p:nvSpPr>
          <p:cNvPr id="5" name="Footer Placeholder 4"/>
          <p:cNvSpPr>
            <a:spLocks noGrp="1"/>
          </p:cNvSpPr>
          <p:nvPr>
            <p:ph type="ftr" sz="quarter" idx="3"/>
          </p:nvPr>
        </p:nvSpPr>
        <p:spPr>
          <a:xfrm>
            <a:off x="2409245" y="4767263"/>
            <a:ext cx="3948375" cy="273844"/>
          </a:xfrm>
          <a:prstGeom prst="rect">
            <a:avLst/>
          </a:prstGeom>
        </p:spPr>
        <p:txBody>
          <a:bodyPr vert="horz" lIns="91440" tIns="45720" rIns="91440" bIns="45720" rtlCol="0" anchor="ctr"/>
          <a:lstStyle>
            <a:lvl1pPr marL="0" marR="0" indent="0" algn="ctr" defTabSz="457200" rtl="0" eaLnBrk="1" fontAlgn="auto" latinLnBrk="0" hangingPunct="1">
              <a:lnSpc>
                <a:spcPct val="100000"/>
              </a:lnSpc>
              <a:spcBef>
                <a:spcPts val="0"/>
              </a:spcBef>
              <a:spcAft>
                <a:spcPts val="0"/>
              </a:spcAft>
              <a:buClrTx/>
              <a:buSzTx/>
              <a:buFontTx/>
              <a:buNone/>
              <a:tabLst/>
              <a:defRPr sz="1200">
                <a:solidFill>
                  <a:schemeClr val="tx1">
                    <a:tint val="75000"/>
                  </a:schemeClr>
                </a:solidFill>
              </a:defRPr>
            </a:lvl1pPr>
          </a:lstStyle>
          <a:p>
            <a:r>
              <a:rPr lang="en-US" smtClean="0"/>
              <a:t>09e-BM/DT/FSOFT - ©FPT SOFTWARE - Corporate Training Center - Internal Use</a:t>
            </a:r>
            <a:endParaRPr lang="en-US" dirty="0"/>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E3B08AF7-4237-6949-8335-F63F47C2C8CC}" type="slidenum">
              <a:rPr lang="en-US" smtClean="0"/>
              <a:t>‹#›</a:t>
            </a:fld>
            <a:endParaRPr lang="en-US"/>
          </a:p>
        </p:txBody>
      </p:sp>
    </p:spTree>
    <p:extLst>
      <p:ext uri="{BB962C8B-B14F-4D97-AF65-F5344CB8AC3E}">
        <p14:creationId xmlns:p14="http://schemas.microsoft.com/office/powerpoint/2010/main" val="29867122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dt="0"/>
  <p:txStyles>
    <p:titleStyle>
      <a:lvl1pPr algn="l" defTabSz="457200" rtl="0" eaLnBrk="1" latinLnBrk="0" hangingPunct="1">
        <a:spcBef>
          <a:spcPct val="0"/>
        </a:spcBef>
        <a:buNone/>
        <a:defRPr sz="3600" b="1" kern="1200">
          <a:solidFill>
            <a:schemeClr val="bg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vietjack.com/unix/shell_la_gi_trong_unix_linux.jsp"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ea typeface="Tahoma" pitchFamily="34" charset="0"/>
              </a:rPr>
              <a:t>LINUX BASELINE</a:t>
            </a:r>
            <a:endParaRPr lang="en-US" dirty="0"/>
          </a:p>
        </p:txBody>
      </p:sp>
      <p:sp>
        <p:nvSpPr>
          <p:cNvPr id="3" name="Subtitle 2"/>
          <p:cNvSpPr>
            <a:spLocks noGrp="1"/>
          </p:cNvSpPr>
          <p:nvPr>
            <p:ph type="subTitle" idx="1"/>
          </p:nvPr>
        </p:nvSpPr>
        <p:spPr/>
        <p:txBody>
          <a:bodyPr/>
          <a:lstStyle/>
          <a:p>
            <a:r>
              <a:rPr lang="en-US" b="1" dirty="0">
                <a:ea typeface="Tahoma" pitchFamily="34" charset="0"/>
              </a:rPr>
              <a:t>Shell Programming</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1</a:t>
            </a:fld>
            <a:endParaRPr lang="en-US" dirty="0"/>
          </a:p>
        </p:txBody>
      </p:sp>
      <p:sp>
        <p:nvSpPr>
          <p:cNvPr id="6" name="Footer Placeholder 5"/>
          <p:cNvSpPr>
            <a:spLocks noGrp="1"/>
          </p:cNvSpPr>
          <p:nvPr>
            <p:ph type="ftr" sz="quarter" idx="11"/>
          </p:nvPr>
        </p:nvSpPr>
        <p:spPr/>
        <p:txBody>
          <a:bodyPr/>
          <a:lstStyle/>
          <a:p>
            <a:r>
              <a:rPr lang="en-US" smtClean="0"/>
              <a:t>09e-BM/DT/FSOFT - ©FPT SOFTWARE - Corporate Training Center - Internal Use</a:t>
            </a:r>
            <a:endParaRPr lang="en-US" dirty="0"/>
          </a:p>
        </p:txBody>
      </p:sp>
    </p:spTree>
    <p:extLst>
      <p:ext uri="{BB962C8B-B14F-4D97-AF65-F5344CB8AC3E}">
        <p14:creationId xmlns:p14="http://schemas.microsoft.com/office/powerpoint/2010/main" val="34262193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6706925" cy="644057"/>
          </a:xfrm>
        </p:spPr>
        <p:txBody>
          <a:bodyPr>
            <a:noAutofit/>
          </a:bodyPr>
          <a:lstStyle/>
          <a:p>
            <a:r>
              <a:rPr lang="vi-VN" sz="1800" i="1" dirty="0"/>
              <a:t>Các toán tử Shell cơ bản</a:t>
            </a:r>
          </a:p>
        </p:txBody>
      </p:sp>
      <p:sp>
        <p:nvSpPr>
          <p:cNvPr id="3" name="Content Placeholder 2"/>
          <p:cNvSpPr>
            <a:spLocks noGrp="1"/>
          </p:cNvSpPr>
          <p:nvPr>
            <p:ph idx="1"/>
          </p:nvPr>
        </p:nvSpPr>
        <p:spPr/>
        <p:txBody>
          <a:bodyPr>
            <a:normAutofit/>
          </a:bodyPr>
          <a:lstStyle/>
          <a:p>
            <a:pPr marL="0" algn="just">
              <a:buFont typeface="Wingdings" panose="05000000000000000000" pitchFamily="2" charset="2"/>
              <a:buNone/>
            </a:pPr>
            <a:r>
              <a:rPr lang="en-US" altLang="en-US" sz="1400" dirty="0">
                <a:latin typeface="Times New Roman" panose="02020603050405020304" pitchFamily="18" charset="0"/>
                <a:cs typeface="Times New Roman" panose="02020603050405020304" pitchFamily="18" charset="0"/>
              </a:rPr>
              <a:t>Bourne </a:t>
            </a:r>
            <a:r>
              <a:rPr lang="en-US" altLang="en-US" sz="1400" dirty="0" smtClean="0">
                <a:latin typeface="Times New Roman" panose="02020603050405020304" pitchFamily="18" charset="0"/>
                <a:cs typeface="Times New Roman" panose="02020603050405020304" pitchFamily="18" charset="0"/>
              </a:rPr>
              <a:t>shell </a:t>
            </a:r>
            <a:r>
              <a:rPr lang="en-US" altLang="en-US" sz="1400" dirty="0" err="1" smtClean="0">
                <a:latin typeface="Times New Roman" panose="02020603050405020304" pitchFamily="18" charset="0"/>
                <a:cs typeface="Times New Roman" panose="02020603050405020304" pitchFamily="18" charset="0"/>
              </a:rPr>
              <a:t>gồm</a:t>
            </a:r>
            <a:r>
              <a:rPr lang="en-US" altLang="en-US" sz="1400" dirty="0" smtClean="0">
                <a:latin typeface="Times New Roman" panose="02020603050405020304" pitchFamily="18" charset="0"/>
                <a:cs typeface="Times New Roman" panose="02020603050405020304" pitchFamily="18" charset="0"/>
              </a:rPr>
              <a:t> </a:t>
            </a:r>
            <a:r>
              <a:rPr lang="en-US" altLang="en-US" sz="1400" dirty="0" err="1" smtClean="0">
                <a:latin typeface="Times New Roman" panose="02020603050405020304" pitchFamily="18" charset="0"/>
                <a:cs typeface="Times New Roman" panose="02020603050405020304" pitchFamily="18" charset="0"/>
              </a:rPr>
              <a:t>các</a:t>
            </a:r>
            <a:r>
              <a:rPr lang="en-US" altLang="en-US" sz="1400" dirty="0" smtClean="0">
                <a:latin typeface="Times New Roman" panose="02020603050405020304" pitchFamily="18" charset="0"/>
                <a:cs typeface="Times New Roman" panose="02020603050405020304" pitchFamily="18" charset="0"/>
              </a:rPr>
              <a:t> </a:t>
            </a:r>
            <a:r>
              <a:rPr lang="en-US" altLang="en-US" sz="1400" dirty="0" err="1" smtClean="0">
                <a:latin typeface="Times New Roman" panose="02020603050405020304" pitchFamily="18" charset="0"/>
                <a:cs typeface="Times New Roman" panose="02020603050405020304" pitchFamily="18" charset="0"/>
              </a:rPr>
              <a:t>toán</a:t>
            </a:r>
            <a:r>
              <a:rPr lang="en-US" altLang="en-US" sz="1400" dirty="0" smtClean="0">
                <a:latin typeface="Times New Roman" panose="02020603050405020304" pitchFamily="18" charset="0"/>
                <a:cs typeface="Times New Roman" panose="02020603050405020304" pitchFamily="18" charset="0"/>
              </a:rPr>
              <a:t> </a:t>
            </a:r>
            <a:r>
              <a:rPr lang="en-US" altLang="en-US" sz="1400" dirty="0" err="1" smtClean="0">
                <a:latin typeface="Times New Roman" panose="02020603050405020304" pitchFamily="18" charset="0"/>
                <a:cs typeface="Times New Roman" panose="02020603050405020304" pitchFamily="18" charset="0"/>
              </a:rPr>
              <a:t>tử</a:t>
            </a:r>
            <a:r>
              <a:rPr lang="en-US" altLang="en-US" sz="1400" dirty="0" smtClean="0">
                <a:latin typeface="Times New Roman" panose="02020603050405020304" pitchFamily="18" charset="0"/>
                <a:cs typeface="Times New Roman" panose="02020603050405020304" pitchFamily="18" charset="0"/>
              </a:rPr>
              <a:t> </a:t>
            </a:r>
            <a:r>
              <a:rPr lang="en-US" altLang="en-US" sz="1400" dirty="0" err="1" smtClean="0">
                <a:latin typeface="Times New Roman" panose="02020603050405020304" pitchFamily="18" charset="0"/>
                <a:cs typeface="Times New Roman" panose="02020603050405020304" pitchFamily="18" charset="0"/>
              </a:rPr>
              <a:t>quan</a:t>
            </a:r>
            <a:r>
              <a:rPr lang="en-US" altLang="en-US" sz="1400" dirty="0" smtClean="0">
                <a:latin typeface="Times New Roman" panose="02020603050405020304" pitchFamily="18" charset="0"/>
                <a:cs typeface="Times New Roman" panose="02020603050405020304" pitchFamily="18" charset="0"/>
              </a:rPr>
              <a:t> </a:t>
            </a:r>
            <a:r>
              <a:rPr lang="en-US" altLang="en-US" sz="1400" dirty="0" err="1" smtClean="0">
                <a:latin typeface="Times New Roman" panose="02020603050405020304" pitchFamily="18" charset="0"/>
                <a:cs typeface="Times New Roman" panose="02020603050405020304" pitchFamily="18" charset="0"/>
              </a:rPr>
              <a:t>trọng</a:t>
            </a:r>
            <a:r>
              <a:rPr lang="en-US" altLang="en-US" sz="1400" dirty="0" smtClean="0">
                <a:latin typeface="Times New Roman" panose="02020603050405020304" pitchFamily="18" charset="0"/>
                <a:cs typeface="Times New Roman" panose="02020603050405020304" pitchFamily="18" charset="0"/>
              </a:rPr>
              <a:t> </a:t>
            </a:r>
            <a:r>
              <a:rPr lang="en-US" altLang="en-US" sz="1400" dirty="0" err="1" smtClean="0">
                <a:latin typeface="Times New Roman" panose="02020603050405020304" pitchFamily="18" charset="0"/>
                <a:cs typeface="Times New Roman" panose="02020603050405020304" pitchFamily="18" charset="0"/>
              </a:rPr>
              <a:t>sau</a:t>
            </a:r>
            <a:r>
              <a:rPr lang="en-US" altLang="en-US" sz="1400" dirty="0" smtClean="0">
                <a:latin typeface="Times New Roman" panose="02020603050405020304" pitchFamily="18" charset="0"/>
                <a:cs typeface="Times New Roman" panose="02020603050405020304" pitchFamily="18" charset="0"/>
              </a:rPr>
              <a:t>:</a:t>
            </a:r>
          </a:p>
          <a:p>
            <a:pPr marL="0" algn="just">
              <a:buFont typeface="Wingdings" panose="05000000000000000000" pitchFamily="2" charset="2"/>
              <a:buNone/>
            </a:pPr>
            <a:endParaRPr lang="en-US" altLang="en-US" sz="1400" dirty="0" smtClean="0">
              <a:latin typeface="Times New Roman" panose="02020603050405020304" pitchFamily="18" charset="0"/>
              <a:cs typeface="Times New Roman" panose="02020603050405020304" pitchFamily="18" charset="0"/>
            </a:endParaRPr>
          </a:p>
          <a:p>
            <a:pPr marL="0" algn="just">
              <a:buFont typeface="Wingdings" panose="05000000000000000000" pitchFamily="2" charset="2"/>
              <a:buChar char="q"/>
            </a:pPr>
            <a:r>
              <a:rPr lang="en-US" altLang="en-US" sz="1400" dirty="0" err="1">
                <a:latin typeface="Times New Roman" panose="02020603050405020304" pitchFamily="18" charset="0"/>
                <a:cs typeface="Times New Roman" panose="02020603050405020304" pitchFamily="18" charset="0"/>
              </a:rPr>
              <a:t>Các</a:t>
            </a:r>
            <a:r>
              <a:rPr lang="en-US" altLang="en-US" sz="1400" dirty="0">
                <a:latin typeface="Times New Roman" panose="02020603050405020304" pitchFamily="18" charset="0"/>
                <a:cs typeface="Times New Roman" panose="02020603050405020304" pitchFamily="18" charset="0"/>
              </a:rPr>
              <a:t> </a:t>
            </a:r>
            <a:r>
              <a:rPr lang="en-US" altLang="en-US" sz="1400" dirty="0" err="1">
                <a:latin typeface="Times New Roman" panose="02020603050405020304" pitchFamily="18" charset="0"/>
                <a:cs typeface="Times New Roman" panose="02020603050405020304" pitchFamily="18" charset="0"/>
              </a:rPr>
              <a:t>toán</a:t>
            </a:r>
            <a:r>
              <a:rPr lang="en-US" altLang="en-US" sz="1400" dirty="0">
                <a:latin typeface="Times New Roman" panose="02020603050405020304" pitchFamily="18" charset="0"/>
                <a:cs typeface="Times New Roman" panose="02020603050405020304" pitchFamily="18" charset="0"/>
              </a:rPr>
              <a:t> </a:t>
            </a:r>
            <a:r>
              <a:rPr lang="en-US" altLang="en-US" sz="1400" dirty="0" err="1">
                <a:latin typeface="Times New Roman" panose="02020603050405020304" pitchFamily="18" charset="0"/>
                <a:cs typeface="Times New Roman" panose="02020603050405020304" pitchFamily="18" charset="0"/>
              </a:rPr>
              <a:t>tử</a:t>
            </a:r>
            <a:r>
              <a:rPr lang="en-US" altLang="en-US" sz="1400" dirty="0">
                <a:latin typeface="Times New Roman" panose="02020603050405020304" pitchFamily="18" charset="0"/>
                <a:cs typeface="Times New Roman" panose="02020603050405020304" pitchFamily="18" charset="0"/>
              </a:rPr>
              <a:t> </a:t>
            </a:r>
            <a:r>
              <a:rPr lang="en-US" altLang="en-US" sz="1400" dirty="0" err="1">
                <a:latin typeface="Times New Roman" panose="02020603050405020304" pitchFamily="18" charset="0"/>
                <a:cs typeface="Times New Roman" panose="02020603050405020304" pitchFamily="18" charset="0"/>
              </a:rPr>
              <a:t>số</a:t>
            </a:r>
            <a:r>
              <a:rPr lang="en-US" altLang="en-US" sz="1400" dirty="0">
                <a:latin typeface="Times New Roman" panose="02020603050405020304" pitchFamily="18" charset="0"/>
                <a:cs typeface="Times New Roman" panose="02020603050405020304" pitchFamily="18" charset="0"/>
              </a:rPr>
              <a:t> </a:t>
            </a:r>
            <a:r>
              <a:rPr lang="en-US" altLang="en-US" sz="1400" dirty="0" err="1" smtClean="0">
                <a:latin typeface="Times New Roman" panose="02020603050405020304" pitchFamily="18" charset="0"/>
                <a:cs typeface="Times New Roman" panose="02020603050405020304" pitchFamily="18" charset="0"/>
              </a:rPr>
              <a:t>học</a:t>
            </a:r>
            <a:endParaRPr lang="en-US" altLang="en-US" sz="1400" dirty="0">
              <a:latin typeface="Times New Roman" panose="02020603050405020304" pitchFamily="18" charset="0"/>
              <a:cs typeface="Times New Roman" panose="02020603050405020304" pitchFamily="18" charset="0"/>
            </a:endParaRPr>
          </a:p>
          <a:p>
            <a:pPr marL="0" algn="just">
              <a:buFont typeface="Wingdings" panose="05000000000000000000" pitchFamily="2" charset="2"/>
              <a:buChar char="q"/>
            </a:pPr>
            <a:r>
              <a:rPr lang="en-US" altLang="en-US" sz="1400" dirty="0" err="1">
                <a:latin typeface="Times New Roman" panose="02020603050405020304" pitchFamily="18" charset="0"/>
                <a:cs typeface="Times New Roman" panose="02020603050405020304" pitchFamily="18" charset="0"/>
              </a:rPr>
              <a:t>Các</a:t>
            </a:r>
            <a:r>
              <a:rPr lang="en-US" altLang="en-US" sz="1400" dirty="0">
                <a:latin typeface="Times New Roman" panose="02020603050405020304" pitchFamily="18" charset="0"/>
                <a:cs typeface="Times New Roman" panose="02020603050405020304" pitchFamily="18" charset="0"/>
              </a:rPr>
              <a:t> </a:t>
            </a:r>
            <a:r>
              <a:rPr lang="en-US" altLang="en-US" sz="1400" dirty="0" err="1">
                <a:latin typeface="Times New Roman" panose="02020603050405020304" pitchFamily="18" charset="0"/>
                <a:cs typeface="Times New Roman" panose="02020603050405020304" pitchFamily="18" charset="0"/>
              </a:rPr>
              <a:t>toán</a:t>
            </a:r>
            <a:r>
              <a:rPr lang="en-US" altLang="en-US" sz="1400" dirty="0">
                <a:latin typeface="Times New Roman" panose="02020603050405020304" pitchFamily="18" charset="0"/>
                <a:cs typeface="Times New Roman" panose="02020603050405020304" pitchFamily="18" charset="0"/>
              </a:rPr>
              <a:t> </a:t>
            </a:r>
            <a:r>
              <a:rPr lang="en-US" altLang="en-US" sz="1400" dirty="0" err="1">
                <a:latin typeface="Times New Roman" panose="02020603050405020304" pitchFamily="18" charset="0"/>
                <a:cs typeface="Times New Roman" panose="02020603050405020304" pitchFamily="18" charset="0"/>
              </a:rPr>
              <a:t>tử</a:t>
            </a:r>
            <a:r>
              <a:rPr lang="en-US" altLang="en-US" sz="1400" dirty="0">
                <a:latin typeface="Times New Roman" panose="02020603050405020304" pitchFamily="18" charset="0"/>
                <a:cs typeface="Times New Roman" panose="02020603050405020304" pitchFamily="18" charset="0"/>
              </a:rPr>
              <a:t> </a:t>
            </a:r>
            <a:r>
              <a:rPr lang="en-US" altLang="en-US" sz="1400" dirty="0" err="1">
                <a:latin typeface="Times New Roman" panose="02020603050405020304" pitchFamily="18" charset="0"/>
                <a:cs typeface="Times New Roman" panose="02020603050405020304" pitchFamily="18" charset="0"/>
              </a:rPr>
              <a:t>quan</a:t>
            </a:r>
            <a:r>
              <a:rPr lang="en-US" altLang="en-US" sz="1400" dirty="0">
                <a:latin typeface="Times New Roman" panose="02020603050405020304" pitchFamily="18" charset="0"/>
                <a:cs typeface="Times New Roman" panose="02020603050405020304" pitchFamily="18" charset="0"/>
              </a:rPr>
              <a:t> </a:t>
            </a:r>
            <a:r>
              <a:rPr lang="en-US" altLang="en-US" sz="1400" dirty="0" err="1" smtClean="0">
                <a:latin typeface="Times New Roman" panose="02020603050405020304" pitchFamily="18" charset="0"/>
                <a:cs typeface="Times New Roman" panose="02020603050405020304" pitchFamily="18" charset="0"/>
              </a:rPr>
              <a:t>hệ</a:t>
            </a:r>
            <a:endParaRPr lang="en-US" altLang="en-US" sz="1400" dirty="0">
              <a:latin typeface="Times New Roman" panose="02020603050405020304" pitchFamily="18" charset="0"/>
              <a:cs typeface="Times New Roman" panose="02020603050405020304" pitchFamily="18" charset="0"/>
            </a:endParaRPr>
          </a:p>
          <a:p>
            <a:pPr marL="0" algn="just">
              <a:buFont typeface="Wingdings" panose="05000000000000000000" pitchFamily="2" charset="2"/>
              <a:buChar char="q"/>
            </a:pPr>
            <a:r>
              <a:rPr lang="en-US" altLang="en-US" sz="1400" dirty="0" err="1">
                <a:latin typeface="Times New Roman" panose="02020603050405020304" pitchFamily="18" charset="0"/>
                <a:cs typeface="Times New Roman" panose="02020603050405020304" pitchFamily="18" charset="0"/>
              </a:rPr>
              <a:t>Các</a:t>
            </a:r>
            <a:r>
              <a:rPr lang="en-US" altLang="en-US" sz="1400" dirty="0">
                <a:latin typeface="Times New Roman" panose="02020603050405020304" pitchFamily="18" charset="0"/>
                <a:cs typeface="Times New Roman" panose="02020603050405020304" pitchFamily="18" charset="0"/>
              </a:rPr>
              <a:t> </a:t>
            </a:r>
            <a:r>
              <a:rPr lang="en-US" altLang="en-US" sz="1400" dirty="0" err="1">
                <a:latin typeface="Times New Roman" panose="02020603050405020304" pitchFamily="18" charset="0"/>
                <a:cs typeface="Times New Roman" panose="02020603050405020304" pitchFamily="18" charset="0"/>
              </a:rPr>
              <a:t>toán</a:t>
            </a:r>
            <a:r>
              <a:rPr lang="en-US" altLang="en-US" sz="1400" dirty="0">
                <a:latin typeface="Times New Roman" panose="02020603050405020304" pitchFamily="18" charset="0"/>
                <a:cs typeface="Times New Roman" panose="02020603050405020304" pitchFamily="18" charset="0"/>
              </a:rPr>
              <a:t> </a:t>
            </a:r>
            <a:r>
              <a:rPr lang="en-US" altLang="en-US" sz="1400" dirty="0" err="1">
                <a:latin typeface="Times New Roman" panose="02020603050405020304" pitchFamily="18" charset="0"/>
                <a:cs typeface="Times New Roman" panose="02020603050405020304" pitchFamily="18" charset="0"/>
              </a:rPr>
              <a:t>tử</a:t>
            </a:r>
            <a:r>
              <a:rPr lang="en-US" altLang="en-US" sz="1400" dirty="0">
                <a:latin typeface="Times New Roman" panose="02020603050405020304" pitchFamily="18" charset="0"/>
                <a:cs typeface="Times New Roman" panose="02020603050405020304" pitchFamily="18" charset="0"/>
              </a:rPr>
              <a:t> </a:t>
            </a:r>
            <a:r>
              <a:rPr lang="en-US" altLang="en-US" sz="1400" dirty="0" smtClean="0">
                <a:latin typeface="Times New Roman" panose="02020603050405020304" pitchFamily="18" charset="0"/>
                <a:cs typeface="Times New Roman" panose="02020603050405020304" pitchFamily="18" charset="0"/>
              </a:rPr>
              <a:t>logic</a:t>
            </a:r>
            <a:endParaRPr lang="en-US" altLang="en-US" sz="1400" dirty="0">
              <a:latin typeface="Times New Roman" panose="02020603050405020304" pitchFamily="18" charset="0"/>
              <a:cs typeface="Times New Roman" panose="02020603050405020304" pitchFamily="18" charset="0"/>
            </a:endParaRPr>
          </a:p>
          <a:p>
            <a:pPr marL="0" algn="just">
              <a:buFont typeface="Wingdings" panose="05000000000000000000" pitchFamily="2" charset="2"/>
              <a:buChar char="q"/>
            </a:pPr>
            <a:r>
              <a:rPr lang="en-US" altLang="en-US" sz="1400" dirty="0" err="1">
                <a:latin typeface="Times New Roman" panose="02020603050405020304" pitchFamily="18" charset="0"/>
                <a:cs typeface="Times New Roman" panose="02020603050405020304" pitchFamily="18" charset="0"/>
              </a:rPr>
              <a:t>Các</a:t>
            </a:r>
            <a:r>
              <a:rPr lang="en-US" altLang="en-US" sz="1400" dirty="0">
                <a:latin typeface="Times New Roman" panose="02020603050405020304" pitchFamily="18" charset="0"/>
                <a:cs typeface="Times New Roman" panose="02020603050405020304" pitchFamily="18" charset="0"/>
              </a:rPr>
              <a:t> </a:t>
            </a:r>
            <a:r>
              <a:rPr lang="en-US" altLang="en-US" sz="1400" dirty="0" err="1">
                <a:latin typeface="Times New Roman" panose="02020603050405020304" pitchFamily="18" charset="0"/>
                <a:cs typeface="Times New Roman" panose="02020603050405020304" pitchFamily="18" charset="0"/>
              </a:rPr>
              <a:t>toán</a:t>
            </a:r>
            <a:r>
              <a:rPr lang="en-US" altLang="en-US" sz="1400" dirty="0">
                <a:latin typeface="Times New Roman" panose="02020603050405020304" pitchFamily="18" charset="0"/>
                <a:cs typeface="Times New Roman" panose="02020603050405020304" pitchFamily="18" charset="0"/>
              </a:rPr>
              <a:t> </a:t>
            </a:r>
            <a:r>
              <a:rPr lang="en-US" altLang="en-US" sz="1400" dirty="0" err="1">
                <a:latin typeface="Times New Roman" panose="02020603050405020304" pitchFamily="18" charset="0"/>
                <a:cs typeface="Times New Roman" panose="02020603050405020304" pitchFamily="18" charset="0"/>
              </a:rPr>
              <a:t>tử</a:t>
            </a:r>
            <a:r>
              <a:rPr lang="en-US" altLang="en-US" sz="1400" dirty="0">
                <a:latin typeface="Times New Roman" panose="02020603050405020304" pitchFamily="18" charset="0"/>
                <a:cs typeface="Times New Roman" panose="02020603050405020304" pitchFamily="18" charset="0"/>
              </a:rPr>
              <a:t> </a:t>
            </a:r>
            <a:r>
              <a:rPr lang="en-US" altLang="en-US" sz="1400" dirty="0" err="1" smtClean="0">
                <a:latin typeface="Times New Roman" panose="02020603050405020304" pitchFamily="18" charset="0"/>
                <a:cs typeface="Times New Roman" panose="02020603050405020304" pitchFamily="18" charset="0"/>
              </a:rPr>
              <a:t>chuỗi</a:t>
            </a:r>
            <a:endParaRPr lang="en-US" altLang="en-US" sz="1400" dirty="0">
              <a:latin typeface="Times New Roman" panose="02020603050405020304" pitchFamily="18" charset="0"/>
              <a:cs typeface="Times New Roman" panose="02020603050405020304" pitchFamily="18" charset="0"/>
            </a:endParaRPr>
          </a:p>
          <a:p>
            <a:pPr marL="0" algn="just">
              <a:buFont typeface="Wingdings" panose="05000000000000000000" pitchFamily="2" charset="2"/>
              <a:buChar char="q"/>
            </a:pPr>
            <a:r>
              <a:rPr lang="en-US" altLang="en-US" sz="1400" dirty="0" err="1" smtClean="0">
                <a:latin typeface="Times New Roman" panose="02020603050405020304" pitchFamily="18" charset="0"/>
                <a:cs typeface="Times New Roman" panose="02020603050405020304" pitchFamily="18" charset="0"/>
              </a:rPr>
              <a:t>Các</a:t>
            </a:r>
            <a:r>
              <a:rPr lang="en-US" altLang="en-US" sz="1400" dirty="0" smtClean="0">
                <a:latin typeface="Times New Roman" panose="02020603050405020304" pitchFamily="18" charset="0"/>
                <a:cs typeface="Times New Roman" panose="02020603050405020304" pitchFamily="18" charset="0"/>
              </a:rPr>
              <a:t> </a:t>
            </a:r>
            <a:r>
              <a:rPr lang="en-US" altLang="en-US" sz="1400" dirty="0" err="1">
                <a:latin typeface="Times New Roman" panose="02020603050405020304" pitchFamily="18" charset="0"/>
                <a:cs typeface="Times New Roman" panose="02020603050405020304" pitchFamily="18" charset="0"/>
              </a:rPr>
              <a:t>toán</a:t>
            </a:r>
            <a:r>
              <a:rPr lang="en-US" altLang="en-US" sz="1400" dirty="0">
                <a:latin typeface="Times New Roman" panose="02020603050405020304" pitchFamily="18" charset="0"/>
                <a:cs typeface="Times New Roman" panose="02020603050405020304" pitchFamily="18" charset="0"/>
              </a:rPr>
              <a:t> </a:t>
            </a:r>
            <a:r>
              <a:rPr lang="en-US" altLang="en-US" sz="1400" dirty="0" err="1">
                <a:latin typeface="Times New Roman" panose="02020603050405020304" pitchFamily="18" charset="0"/>
                <a:cs typeface="Times New Roman" panose="02020603050405020304" pitchFamily="18" charset="0"/>
              </a:rPr>
              <a:t>tử</a:t>
            </a:r>
            <a:r>
              <a:rPr lang="en-US" altLang="en-US" sz="1400" dirty="0">
                <a:latin typeface="Times New Roman" panose="02020603050405020304" pitchFamily="18" charset="0"/>
                <a:cs typeface="Times New Roman" panose="02020603050405020304" pitchFamily="18" charset="0"/>
              </a:rPr>
              <a:t> </a:t>
            </a:r>
            <a:r>
              <a:rPr lang="en-US" altLang="en-US" sz="1400" dirty="0" err="1">
                <a:latin typeface="Times New Roman" panose="02020603050405020304" pitchFamily="18" charset="0"/>
                <a:cs typeface="Times New Roman" panose="02020603050405020304" pitchFamily="18" charset="0"/>
              </a:rPr>
              <a:t>kiểm</a:t>
            </a:r>
            <a:r>
              <a:rPr lang="en-US" altLang="en-US" sz="1400" dirty="0">
                <a:latin typeface="Times New Roman" panose="02020603050405020304" pitchFamily="18" charset="0"/>
                <a:cs typeface="Times New Roman" panose="02020603050405020304" pitchFamily="18" charset="0"/>
              </a:rPr>
              <a:t> </a:t>
            </a:r>
            <a:r>
              <a:rPr lang="en-US" altLang="en-US" sz="1400" dirty="0" err="1">
                <a:latin typeface="Times New Roman" panose="02020603050405020304" pitchFamily="18" charset="0"/>
                <a:cs typeface="Times New Roman" panose="02020603050405020304" pitchFamily="18" charset="0"/>
              </a:rPr>
              <a:t>tra</a:t>
            </a:r>
            <a:r>
              <a:rPr lang="en-US" altLang="en-US" sz="1400" dirty="0">
                <a:latin typeface="Times New Roman" panose="02020603050405020304" pitchFamily="18" charset="0"/>
                <a:cs typeface="Times New Roman" panose="02020603050405020304" pitchFamily="18" charset="0"/>
              </a:rPr>
              <a:t> </a:t>
            </a:r>
            <a:r>
              <a:rPr lang="en-US" altLang="en-US" sz="1400" dirty="0" smtClean="0">
                <a:latin typeface="Times New Roman" panose="02020603050405020304" pitchFamily="18" charset="0"/>
                <a:cs typeface="Times New Roman" panose="02020603050405020304" pitchFamily="18" charset="0"/>
              </a:rPr>
              <a:t>file</a:t>
            </a:r>
          </a:p>
          <a:p>
            <a:pPr marL="0" algn="just">
              <a:buFont typeface="Wingdings" panose="05000000000000000000" pitchFamily="2" charset="2"/>
              <a:buChar char="q"/>
            </a:pPr>
            <a:endParaRPr lang="en-US" altLang="en-US" sz="1400" dirty="0">
              <a:latin typeface="Times New Roman" panose="02020603050405020304" pitchFamily="18" charset="0"/>
              <a:cs typeface="Times New Roman" panose="02020603050405020304" pitchFamily="18" charset="0"/>
            </a:endParaRPr>
          </a:p>
          <a:p>
            <a:pPr marL="0" algn="just">
              <a:buFont typeface="Wingdings" panose="05000000000000000000" pitchFamily="2" charset="2"/>
              <a:buChar char="q"/>
            </a:pPr>
            <a:endParaRPr lang="en-US" altLang="en-US" sz="1400" dirty="0" smtClean="0">
              <a:latin typeface="Times New Roman" panose="02020603050405020304" pitchFamily="18" charset="0"/>
              <a:cs typeface="Times New Roman" panose="02020603050405020304" pitchFamily="18" charset="0"/>
            </a:endParaRPr>
          </a:p>
          <a:p>
            <a:pPr marL="0" algn="just">
              <a:buFont typeface="Wingdings" panose="05000000000000000000" pitchFamily="2" charset="2"/>
              <a:buChar char="q"/>
            </a:pPr>
            <a:endParaRPr lang="en-US" altLang="en-US" sz="1400"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ü"/>
            </a:pPr>
            <a:r>
              <a:rPr lang="vi-VN" altLang="en-US" sz="1400" dirty="0">
                <a:latin typeface="Times New Roman" panose="02020603050405020304" pitchFamily="18" charset="0"/>
                <a:cs typeface="Times New Roman" panose="02020603050405020304" pitchFamily="18" charset="0"/>
              </a:rPr>
              <a:t>Phải có một khoảng trống giữa hai toán tử và 2 sự diễn đạt, ví dụ 2+2 là không đúng, nó nên được viết là 2 + 2</a:t>
            </a:r>
            <a:r>
              <a:rPr lang="vi-VN" altLang="en-US" sz="1400" dirty="0" smtClean="0">
                <a:latin typeface="Times New Roman" panose="02020603050405020304" pitchFamily="18" charset="0"/>
                <a:cs typeface="Times New Roman" panose="02020603050405020304" pitchFamily="18" charset="0"/>
              </a:rPr>
              <a:t>.</a:t>
            </a:r>
            <a:endParaRPr lang="vi-VN" altLang="en-US" sz="14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ü"/>
            </a:pPr>
            <a:r>
              <a:rPr lang="vi-VN" altLang="en-US" sz="1400" dirty="0">
                <a:latin typeface="Times New Roman" panose="02020603050405020304" pitchFamily="18" charset="0"/>
                <a:cs typeface="Times New Roman" panose="02020603050405020304" pitchFamily="18" charset="0"/>
              </a:rPr>
              <a:t>Sự diễn đạt đầy đủ nên được bao quanh bởi ``, gọi là dấu phảy bị nghịch đảo.</a:t>
            </a:r>
            <a:endParaRPr lang="en-US" altLang="en-US" sz="1400"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smtClean="0"/>
              <a:t>09e-BM/DT/FSOFT - ©FPT SOFTWARE - Corporate Training Center - Internal Use</a:t>
            </a:r>
            <a:endParaRPr lang="en-US"/>
          </a:p>
        </p:txBody>
      </p:sp>
      <p:sp>
        <p:nvSpPr>
          <p:cNvPr id="5" name="Slide Number Placeholder 4"/>
          <p:cNvSpPr>
            <a:spLocks noGrp="1"/>
          </p:cNvSpPr>
          <p:nvPr>
            <p:ph type="sldNum" sz="quarter" idx="12"/>
          </p:nvPr>
        </p:nvSpPr>
        <p:spPr/>
        <p:txBody>
          <a:bodyPr/>
          <a:lstStyle/>
          <a:p>
            <a:fld id="{E3B08AF7-4237-6949-8335-F63F47C2C8CC}" type="slidenum">
              <a:rPr lang="en-US" smtClean="0"/>
              <a:t>10</a:t>
            </a:fld>
            <a:endParaRPr lang="en-US"/>
          </a:p>
        </p:txBody>
      </p:sp>
      <p:sp>
        <p:nvSpPr>
          <p:cNvPr id="6" name="Rectangle 5"/>
          <p:cNvSpPr/>
          <p:nvPr/>
        </p:nvSpPr>
        <p:spPr>
          <a:xfrm>
            <a:off x="4894579" y="1200151"/>
            <a:ext cx="3299161" cy="2403661"/>
          </a:xfrm>
          <a:prstGeom prst="rect">
            <a:avLst/>
          </a:prstGeom>
          <a:ln w="3175">
            <a:solidFill>
              <a:schemeClr val="bg1">
                <a:lumMod val="85000"/>
              </a:schemeClr>
            </a:solidFill>
          </a:ln>
        </p:spPr>
        <p:style>
          <a:lnRef idx="2">
            <a:schemeClr val="accent1"/>
          </a:lnRef>
          <a:fillRef idx="1">
            <a:schemeClr val="lt1"/>
          </a:fillRef>
          <a:effectRef idx="0">
            <a:schemeClr val="accent1"/>
          </a:effectRef>
          <a:fontRef idx="minor">
            <a:schemeClr val="dk1"/>
          </a:fontRef>
        </p:style>
        <p:txBody>
          <a:bodyPr rtlCol="0" anchor="ctr"/>
          <a:lstStyle/>
          <a:p>
            <a:r>
              <a:rPr lang="en-US" sz="1200" dirty="0">
                <a:latin typeface="Courier New" panose="02070309020205020404" pitchFamily="49" charset="0"/>
                <a:cs typeface="Courier New" panose="02070309020205020404" pitchFamily="49" charset="0"/>
              </a:rPr>
              <a:t>#!/bin/</a:t>
            </a:r>
            <a:r>
              <a:rPr lang="en-US" sz="1200" dirty="0" err="1">
                <a:latin typeface="Courier New" panose="02070309020205020404" pitchFamily="49" charset="0"/>
                <a:cs typeface="Courier New" panose="02070309020205020404" pitchFamily="49" charset="0"/>
              </a:rPr>
              <a:t>sh</a:t>
            </a:r>
            <a:endParaRPr lang="en-US" sz="1200" dirty="0">
              <a:latin typeface="Courier New" panose="02070309020205020404" pitchFamily="49" charset="0"/>
              <a:cs typeface="Courier New" panose="02070309020205020404" pitchFamily="49" charset="0"/>
            </a:endParaRPr>
          </a:p>
          <a:p>
            <a:endParaRPr lang="en-US" sz="1200" dirty="0">
              <a:latin typeface="Courier New" panose="02070309020205020404" pitchFamily="49" charset="0"/>
              <a:cs typeface="Courier New" panose="02070309020205020404" pitchFamily="49" charset="0"/>
            </a:endParaRPr>
          </a:p>
          <a:p>
            <a:r>
              <a:rPr lang="en-US" sz="1200" dirty="0" err="1">
                <a:latin typeface="Courier New" panose="02070309020205020404" pitchFamily="49" charset="0"/>
                <a:cs typeface="Courier New" panose="02070309020205020404" pitchFamily="49" charset="0"/>
              </a:rPr>
              <a:t>val</a:t>
            </a:r>
            <a:r>
              <a:rPr lang="en-US" sz="1200" dirty="0">
                <a:latin typeface="Courier New" panose="02070309020205020404" pitchFamily="49" charset="0"/>
                <a:cs typeface="Courier New" panose="02070309020205020404" pitchFamily="49" charset="0"/>
              </a:rPr>
              <a:t>=`expr 2 + 2`</a:t>
            </a:r>
          </a:p>
          <a:p>
            <a:r>
              <a:rPr lang="en-US" sz="1200" dirty="0">
                <a:latin typeface="Courier New" panose="02070309020205020404" pitchFamily="49" charset="0"/>
                <a:cs typeface="Courier New" panose="02070309020205020404" pitchFamily="49" charset="0"/>
              </a:rPr>
              <a:t>echo "Total value : $</a:t>
            </a:r>
            <a:r>
              <a:rPr lang="en-US" sz="1200" dirty="0" err="1">
                <a:latin typeface="Courier New" panose="02070309020205020404" pitchFamily="49" charset="0"/>
                <a:cs typeface="Courier New" panose="02070309020205020404" pitchFamily="49" charset="0"/>
              </a:rPr>
              <a:t>val</a:t>
            </a:r>
            <a:r>
              <a:rPr lang="en-US" sz="1200" dirty="0">
                <a:latin typeface="Courier New" panose="02070309020205020404" pitchFamily="49" charset="0"/>
                <a:cs typeface="Courier New" panose="02070309020205020404" pitchFamily="49" charset="0"/>
              </a:rPr>
              <a:t>"</a:t>
            </a:r>
            <a:endParaRPr lang="en-US" sz="1200" dirty="0" smtClean="0">
              <a:latin typeface="Courier New" panose="02070309020205020404" pitchFamily="49" charset="0"/>
              <a:cs typeface="Courier New" panose="02070309020205020404" pitchFamily="49" charset="0"/>
            </a:endParaRPr>
          </a:p>
          <a:p>
            <a:endParaRPr lang="en-US" sz="1200" dirty="0">
              <a:latin typeface="Courier New" panose="02070309020205020404" pitchFamily="49" charset="0"/>
              <a:cs typeface="Courier New" panose="02070309020205020404" pitchFamily="49" charset="0"/>
            </a:endParaRPr>
          </a:p>
          <a:p>
            <a:r>
              <a:rPr lang="en-US" sz="1200" dirty="0" smtClean="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$./test.sh</a:t>
            </a:r>
          </a:p>
          <a:p>
            <a:r>
              <a:rPr lang="en-US" sz="1200" dirty="0">
                <a:latin typeface="Courier New" panose="02070309020205020404" pitchFamily="49" charset="0"/>
                <a:cs typeface="Courier New" panose="02070309020205020404" pitchFamily="49" charset="0"/>
              </a:rPr>
              <a:t>Total value : 4</a:t>
            </a:r>
          </a:p>
        </p:txBody>
      </p:sp>
    </p:spTree>
    <p:extLst>
      <p:ext uri="{BB962C8B-B14F-4D97-AF65-F5344CB8AC3E}">
        <p14:creationId xmlns:p14="http://schemas.microsoft.com/office/powerpoint/2010/main" val="2354176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6706925" cy="644057"/>
          </a:xfrm>
        </p:spPr>
        <p:txBody>
          <a:bodyPr>
            <a:noAutofit/>
          </a:bodyPr>
          <a:lstStyle/>
          <a:p>
            <a:r>
              <a:rPr lang="vi-VN" sz="1800" i="1" dirty="0"/>
              <a:t>Các toán tử Shell cơ bản</a:t>
            </a:r>
          </a:p>
        </p:txBody>
      </p:sp>
      <p:pic>
        <p:nvPicPr>
          <p:cNvPr id="9" name="Content Placeholder 8"/>
          <p:cNvPicPr>
            <a:picLocks noGrp="1" noChangeAspect="1"/>
          </p:cNvPicPr>
          <p:nvPr>
            <p:ph idx="1"/>
          </p:nvPr>
        </p:nvPicPr>
        <p:blipFill>
          <a:blip r:embed="rId2"/>
          <a:stretch>
            <a:fillRect/>
          </a:stretch>
        </p:blipFill>
        <p:spPr>
          <a:xfrm>
            <a:off x="4724400" y="1172224"/>
            <a:ext cx="3657600" cy="3148766"/>
          </a:xfrm>
          <a:prstGeom prst="rect">
            <a:avLst/>
          </a:prstGeom>
        </p:spPr>
      </p:pic>
      <p:sp>
        <p:nvSpPr>
          <p:cNvPr id="4" name="Footer Placeholder 3"/>
          <p:cNvSpPr>
            <a:spLocks noGrp="1"/>
          </p:cNvSpPr>
          <p:nvPr>
            <p:ph type="ftr" sz="quarter" idx="11"/>
          </p:nvPr>
        </p:nvSpPr>
        <p:spPr/>
        <p:txBody>
          <a:bodyPr/>
          <a:lstStyle/>
          <a:p>
            <a:r>
              <a:rPr lang="en-US" smtClean="0"/>
              <a:t>09e-BM/DT/FSOFT - ©FPT SOFTWARE - Corporate Training Center - Internal Use</a:t>
            </a:r>
            <a:endParaRPr lang="en-US"/>
          </a:p>
        </p:txBody>
      </p:sp>
      <p:sp>
        <p:nvSpPr>
          <p:cNvPr id="5" name="Slide Number Placeholder 4"/>
          <p:cNvSpPr>
            <a:spLocks noGrp="1"/>
          </p:cNvSpPr>
          <p:nvPr>
            <p:ph type="sldNum" sz="quarter" idx="12"/>
          </p:nvPr>
        </p:nvSpPr>
        <p:spPr/>
        <p:txBody>
          <a:bodyPr/>
          <a:lstStyle/>
          <a:p>
            <a:fld id="{E3B08AF7-4237-6949-8335-F63F47C2C8CC}" type="slidenum">
              <a:rPr lang="en-US" smtClean="0"/>
              <a:t>11</a:t>
            </a:fld>
            <a:endParaRPr lang="en-US"/>
          </a:p>
        </p:txBody>
      </p:sp>
      <p:pic>
        <p:nvPicPr>
          <p:cNvPr id="7" name="Picture 6"/>
          <p:cNvPicPr>
            <a:picLocks noChangeAspect="1"/>
          </p:cNvPicPr>
          <p:nvPr/>
        </p:nvPicPr>
        <p:blipFill>
          <a:blip r:embed="rId3"/>
          <a:stretch>
            <a:fillRect/>
          </a:stretch>
        </p:blipFill>
        <p:spPr>
          <a:xfrm>
            <a:off x="462866" y="1166748"/>
            <a:ext cx="3802542" cy="3154242"/>
          </a:xfrm>
          <a:prstGeom prst="rect">
            <a:avLst/>
          </a:prstGeom>
        </p:spPr>
      </p:pic>
      <p:sp>
        <p:nvSpPr>
          <p:cNvPr id="8" name="TextBox 7"/>
          <p:cNvSpPr txBox="1"/>
          <p:nvPr/>
        </p:nvSpPr>
        <p:spPr>
          <a:xfrm>
            <a:off x="950929" y="4253422"/>
            <a:ext cx="2826415" cy="307777"/>
          </a:xfrm>
          <a:prstGeom prst="rect">
            <a:avLst/>
          </a:prstGeom>
          <a:noFill/>
        </p:spPr>
        <p:txBody>
          <a:bodyPr wrap="none" rtlCol="0">
            <a:spAutoFit/>
          </a:bodyPr>
          <a:lstStyle/>
          <a:p>
            <a:r>
              <a:rPr lang="en-US" sz="1400" dirty="0" err="1">
                <a:latin typeface="Times New Roman" panose="02020603050405020304" pitchFamily="18" charset="0"/>
                <a:cs typeface="Times New Roman" panose="02020603050405020304" pitchFamily="18" charset="0"/>
              </a:rPr>
              <a:t>Các</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toán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tử</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số</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học</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trong</a:t>
            </a:r>
            <a:r>
              <a:rPr lang="en-US" sz="1400" dirty="0">
                <a:latin typeface="Times New Roman" panose="02020603050405020304" pitchFamily="18" charset="0"/>
                <a:cs typeface="Times New Roman" panose="02020603050405020304" pitchFamily="18" charset="0"/>
              </a:rPr>
              <a:t> Unix/Linux</a:t>
            </a:r>
          </a:p>
        </p:txBody>
      </p:sp>
      <p:sp>
        <p:nvSpPr>
          <p:cNvPr id="10" name="TextBox 9"/>
          <p:cNvSpPr txBox="1"/>
          <p:nvPr/>
        </p:nvSpPr>
        <p:spPr>
          <a:xfrm>
            <a:off x="5038835" y="4276165"/>
            <a:ext cx="2925801" cy="307777"/>
          </a:xfrm>
          <a:prstGeom prst="rect">
            <a:avLst/>
          </a:prstGeom>
          <a:noFill/>
        </p:spPr>
        <p:txBody>
          <a:bodyPr wrap="none" rtlCol="0">
            <a:spAutoFit/>
          </a:bodyPr>
          <a:lstStyle/>
          <a:p>
            <a:r>
              <a:rPr lang="en-US" sz="1400" dirty="0" err="1">
                <a:latin typeface="Times New Roman" panose="02020603050405020304" pitchFamily="18" charset="0"/>
                <a:cs typeface="Times New Roman" panose="02020603050405020304" pitchFamily="18" charset="0"/>
              </a:rPr>
              <a:t>Các</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toán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tử</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quan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hệ</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trong</a:t>
            </a:r>
            <a:r>
              <a:rPr lang="en-US" sz="1400" dirty="0">
                <a:latin typeface="Times New Roman" panose="02020603050405020304" pitchFamily="18" charset="0"/>
                <a:cs typeface="Times New Roman" panose="02020603050405020304" pitchFamily="18" charset="0"/>
              </a:rPr>
              <a:t> Unix/Linux</a:t>
            </a:r>
          </a:p>
        </p:txBody>
      </p:sp>
    </p:spTree>
    <p:extLst>
      <p:ext uri="{BB962C8B-B14F-4D97-AF65-F5344CB8AC3E}">
        <p14:creationId xmlns:p14="http://schemas.microsoft.com/office/powerpoint/2010/main" val="21670662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6706925" cy="644057"/>
          </a:xfrm>
        </p:spPr>
        <p:txBody>
          <a:bodyPr>
            <a:noAutofit/>
          </a:bodyPr>
          <a:lstStyle/>
          <a:p>
            <a:r>
              <a:rPr lang="vi-VN" sz="1800" i="1" dirty="0"/>
              <a:t>Các toán tử Shell cơ bản</a:t>
            </a:r>
          </a:p>
        </p:txBody>
      </p:sp>
      <p:sp>
        <p:nvSpPr>
          <p:cNvPr id="4" name="Footer Placeholder 3"/>
          <p:cNvSpPr>
            <a:spLocks noGrp="1"/>
          </p:cNvSpPr>
          <p:nvPr>
            <p:ph type="ftr" sz="quarter" idx="11"/>
          </p:nvPr>
        </p:nvSpPr>
        <p:spPr/>
        <p:txBody>
          <a:bodyPr/>
          <a:lstStyle/>
          <a:p>
            <a:r>
              <a:rPr lang="en-US" smtClean="0"/>
              <a:t>09e-BM/DT/FSOFT - ©FPT SOFTWARE - Corporate Training Center - Internal Use</a:t>
            </a:r>
            <a:endParaRPr lang="en-US"/>
          </a:p>
        </p:txBody>
      </p:sp>
      <p:sp>
        <p:nvSpPr>
          <p:cNvPr id="5" name="Slide Number Placeholder 4"/>
          <p:cNvSpPr>
            <a:spLocks noGrp="1"/>
          </p:cNvSpPr>
          <p:nvPr>
            <p:ph type="sldNum" sz="quarter" idx="12"/>
          </p:nvPr>
        </p:nvSpPr>
        <p:spPr/>
        <p:txBody>
          <a:bodyPr/>
          <a:lstStyle/>
          <a:p>
            <a:fld id="{E3B08AF7-4237-6949-8335-F63F47C2C8CC}" type="slidenum">
              <a:rPr lang="en-US" smtClean="0"/>
              <a:t>12</a:t>
            </a:fld>
            <a:endParaRPr lang="en-US"/>
          </a:p>
        </p:txBody>
      </p:sp>
      <p:sp>
        <p:nvSpPr>
          <p:cNvPr id="8" name="TextBox 7"/>
          <p:cNvSpPr txBox="1"/>
          <p:nvPr/>
        </p:nvSpPr>
        <p:spPr>
          <a:xfrm>
            <a:off x="950929" y="3945645"/>
            <a:ext cx="2826415" cy="307777"/>
          </a:xfrm>
          <a:prstGeom prst="rect">
            <a:avLst/>
          </a:prstGeom>
          <a:noFill/>
        </p:spPr>
        <p:txBody>
          <a:bodyPr wrap="none" rtlCol="0">
            <a:spAutoFit/>
          </a:bodyPr>
          <a:lstStyle/>
          <a:p>
            <a:r>
              <a:rPr lang="en-US" sz="1400" dirty="0" err="1">
                <a:latin typeface="Times New Roman" panose="02020603050405020304" pitchFamily="18" charset="0"/>
                <a:cs typeface="Times New Roman" panose="02020603050405020304" pitchFamily="18" charset="0"/>
              </a:rPr>
              <a:t>Các</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toán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tử</a:t>
            </a:r>
            <a:r>
              <a:rPr lang="en-US" sz="1400" dirty="0">
                <a:latin typeface="Times New Roman" panose="02020603050405020304" pitchFamily="18" charset="0"/>
                <a:cs typeface="Times New Roman" panose="02020603050405020304" pitchFamily="18" charset="0"/>
              </a:rPr>
              <a:t> logic </a:t>
            </a:r>
            <a:r>
              <a:rPr lang="en-US" sz="1400" dirty="0" err="1">
                <a:latin typeface="Times New Roman" panose="02020603050405020304" pitchFamily="18" charset="0"/>
                <a:cs typeface="Times New Roman" panose="02020603050405020304" pitchFamily="18" charset="0"/>
              </a:rPr>
              <a:t>trong</a:t>
            </a:r>
            <a:r>
              <a:rPr lang="en-US" sz="1400" dirty="0">
                <a:latin typeface="Times New Roman" panose="02020603050405020304" pitchFamily="18" charset="0"/>
                <a:cs typeface="Times New Roman" panose="02020603050405020304" pitchFamily="18" charset="0"/>
              </a:rPr>
              <a:t> Unix/Linux</a:t>
            </a:r>
          </a:p>
        </p:txBody>
      </p:sp>
      <p:sp>
        <p:nvSpPr>
          <p:cNvPr id="10" name="TextBox 9"/>
          <p:cNvSpPr txBox="1"/>
          <p:nvPr/>
        </p:nvSpPr>
        <p:spPr>
          <a:xfrm>
            <a:off x="5090299" y="3945645"/>
            <a:ext cx="2760692" cy="307777"/>
          </a:xfrm>
          <a:prstGeom prst="rect">
            <a:avLst/>
          </a:prstGeom>
          <a:noFill/>
        </p:spPr>
        <p:txBody>
          <a:bodyPr wrap="none" rtlCol="0">
            <a:spAutoFit/>
          </a:bodyPr>
          <a:lstStyle/>
          <a:p>
            <a:r>
              <a:rPr lang="en-US" sz="1400" dirty="0" err="1">
                <a:latin typeface="Times New Roman" panose="02020603050405020304" pitchFamily="18" charset="0"/>
                <a:cs typeface="Times New Roman" panose="02020603050405020304" pitchFamily="18" charset="0"/>
              </a:rPr>
              <a:t>Các</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toán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tử</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chuỗi</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trong</a:t>
            </a:r>
            <a:r>
              <a:rPr lang="en-US" sz="1400" dirty="0">
                <a:latin typeface="Times New Roman" panose="02020603050405020304" pitchFamily="18" charset="0"/>
                <a:cs typeface="Times New Roman" panose="02020603050405020304" pitchFamily="18" charset="0"/>
              </a:rPr>
              <a:t> Unix/Linux</a:t>
            </a:r>
          </a:p>
        </p:txBody>
      </p:sp>
      <p:pic>
        <p:nvPicPr>
          <p:cNvPr id="3" name="Picture 2"/>
          <p:cNvPicPr>
            <a:picLocks noChangeAspect="1"/>
          </p:cNvPicPr>
          <p:nvPr/>
        </p:nvPicPr>
        <p:blipFill>
          <a:blip r:embed="rId2"/>
          <a:stretch>
            <a:fillRect/>
          </a:stretch>
        </p:blipFill>
        <p:spPr>
          <a:xfrm>
            <a:off x="457200" y="1172224"/>
            <a:ext cx="4289566" cy="1612092"/>
          </a:xfrm>
          <a:prstGeom prst="rect">
            <a:avLst/>
          </a:prstGeom>
        </p:spPr>
      </p:pic>
      <p:pic>
        <p:nvPicPr>
          <p:cNvPr id="6" name="Picture 5"/>
          <p:cNvPicPr>
            <a:picLocks noChangeAspect="1"/>
          </p:cNvPicPr>
          <p:nvPr/>
        </p:nvPicPr>
        <p:blipFill>
          <a:blip r:embed="rId3"/>
          <a:stretch>
            <a:fillRect/>
          </a:stretch>
        </p:blipFill>
        <p:spPr>
          <a:xfrm>
            <a:off x="4906362" y="1218292"/>
            <a:ext cx="3780438" cy="2507876"/>
          </a:xfrm>
          <a:prstGeom prst="rect">
            <a:avLst/>
          </a:prstGeom>
        </p:spPr>
      </p:pic>
    </p:spTree>
    <p:extLst>
      <p:ext uri="{BB962C8B-B14F-4D97-AF65-F5344CB8AC3E}">
        <p14:creationId xmlns:p14="http://schemas.microsoft.com/office/powerpoint/2010/main" val="271110309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p:cNvPicPr>
            <a:picLocks noGrp="1" noChangeAspect="1"/>
          </p:cNvPicPr>
          <p:nvPr>
            <p:ph idx="1"/>
          </p:nvPr>
        </p:nvPicPr>
        <p:blipFill>
          <a:blip r:embed="rId2"/>
          <a:stretch>
            <a:fillRect/>
          </a:stretch>
        </p:blipFill>
        <p:spPr>
          <a:xfrm>
            <a:off x="4154404" y="1562903"/>
            <a:ext cx="4532396" cy="2511392"/>
          </a:xfrm>
          <a:prstGeom prst="rect">
            <a:avLst/>
          </a:prstGeom>
        </p:spPr>
      </p:pic>
      <p:sp>
        <p:nvSpPr>
          <p:cNvPr id="2" name="Title 1"/>
          <p:cNvSpPr>
            <a:spLocks noGrp="1"/>
          </p:cNvSpPr>
          <p:nvPr>
            <p:ph type="title"/>
          </p:nvPr>
        </p:nvSpPr>
        <p:spPr>
          <a:xfrm>
            <a:off x="457200" y="0"/>
            <a:ext cx="6706925" cy="644057"/>
          </a:xfrm>
        </p:spPr>
        <p:txBody>
          <a:bodyPr>
            <a:noAutofit/>
          </a:bodyPr>
          <a:lstStyle/>
          <a:p>
            <a:r>
              <a:rPr lang="vi-VN" sz="1800" i="1" dirty="0"/>
              <a:t>Các toán tử Shell cơ bản</a:t>
            </a:r>
          </a:p>
        </p:txBody>
      </p:sp>
      <p:sp>
        <p:nvSpPr>
          <p:cNvPr id="4" name="Footer Placeholder 3"/>
          <p:cNvSpPr>
            <a:spLocks noGrp="1"/>
          </p:cNvSpPr>
          <p:nvPr>
            <p:ph type="ftr" sz="quarter" idx="11"/>
          </p:nvPr>
        </p:nvSpPr>
        <p:spPr/>
        <p:txBody>
          <a:bodyPr/>
          <a:lstStyle/>
          <a:p>
            <a:r>
              <a:rPr lang="en-US" smtClean="0"/>
              <a:t>09e-BM/DT/FSOFT - ©FPT SOFTWARE - Corporate Training Center - Internal Use</a:t>
            </a:r>
            <a:endParaRPr lang="en-US"/>
          </a:p>
        </p:txBody>
      </p:sp>
      <p:sp>
        <p:nvSpPr>
          <p:cNvPr id="5" name="Slide Number Placeholder 4"/>
          <p:cNvSpPr>
            <a:spLocks noGrp="1"/>
          </p:cNvSpPr>
          <p:nvPr>
            <p:ph type="sldNum" sz="quarter" idx="12"/>
          </p:nvPr>
        </p:nvSpPr>
        <p:spPr/>
        <p:txBody>
          <a:bodyPr/>
          <a:lstStyle/>
          <a:p>
            <a:fld id="{E3B08AF7-4237-6949-8335-F63F47C2C8CC}" type="slidenum">
              <a:rPr lang="en-US" smtClean="0"/>
              <a:t>13</a:t>
            </a:fld>
            <a:endParaRPr lang="en-US"/>
          </a:p>
        </p:txBody>
      </p:sp>
      <p:sp>
        <p:nvSpPr>
          <p:cNvPr id="10" name="TextBox 9"/>
          <p:cNvSpPr txBox="1"/>
          <p:nvPr/>
        </p:nvSpPr>
        <p:spPr>
          <a:xfrm>
            <a:off x="434840" y="1084609"/>
            <a:ext cx="3238387" cy="307777"/>
          </a:xfrm>
          <a:prstGeom prst="rect">
            <a:avLst/>
          </a:prstGeom>
          <a:noFill/>
        </p:spPr>
        <p:txBody>
          <a:bodyPr wrap="none" rtlCol="0">
            <a:spAutoFit/>
          </a:bodyPr>
          <a:lstStyle/>
          <a:p>
            <a:r>
              <a:rPr lang="nn-NO" sz="1400" dirty="0">
                <a:latin typeface="Times New Roman" panose="02020603050405020304" pitchFamily="18" charset="0"/>
                <a:cs typeface="Times New Roman" panose="02020603050405020304" pitchFamily="18" charset="0"/>
              </a:rPr>
              <a:t>Các toán tử kiểm tra file trong Unix/Linux</a:t>
            </a:r>
            <a:endParaRPr lang="en-US" sz="1400"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3"/>
          <a:stretch>
            <a:fillRect/>
          </a:stretch>
        </p:blipFill>
        <p:spPr>
          <a:xfrm>
            <a:off x="434840" y="1562903"/>
            <a:ext cx="3608242" cy="3011762"/>
          </a:xfrm>
          <a:prstGeom prst="rect">
            <a:avLst/>
          </a:prstGeom>
        </p:spPr>
      </p:pic>
    </p:spTree>
    <p:extLst>
      <p:ext uri="{BB962C8B-B14F-4D97-AF65-F5344CB8AC3E}">
        <p14:creationId xmlns:p14="http://schemas.microsoft.com/office/powerpoint/2010/main" val="26834430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numCol="2"/>
          <a:lstStyle/>
          <a:p>
            <a:pPr>
              <a:buFont typeface="Wingdings" panose="05000000000000000000" pitchFamily="2" charset="2"/>
              <a:buChar char="q"/>
            </a:pPr>
            <a:r>
              <a:rPr lang="en-US" sz="1400" dirty="0" err="1">
                <a:latin typeface="Times New Roman" panose="02020603050405020304" pitchFamily="18" charset="0"/>
                <a:cs typeface="Times New Roman" panose="02020603050405020304" pitchFamily="18" charset="0"/>
              </a:rPr>
              <a:t>Lệnh</a:t>
            </a:r>
            <a:r>
              <a:rPr lang="en-US" sz="1400" dirty="0">
                <a:latin typeface="Times New Roman" panose="02020603050405020304" pitchFamily="18" charset="0"/>
                <a:cs typeface="Times New Roman" panose="02020603050405020304" pitchFamily="18" charset="0"/>
              </a:rPr>
              <a:t> if…else </a:t>
            </a:r>
            <a:r>
              <a:rPr lang="en-US" sz="1400" dirty="0" err="1">
                <a:latin typeface="Times New Roman" panose="02020603050405020304" pitchFamily="18" charset="0"/>
                <a:cs typeface="Times New Roman" panose="02020603050405020304" pitchFamily="18" charset="0"/>
              </a:rPr>
              <a:t>trong</a:t>
            </a:r>
            <a:r>
              <a:rPr lang="en-US" sz="1400" dirty="0">
                <a:latin typeface="Times New Roman" panose="02020603050405020304" pitchFamily="18" charset="0"/>
                <a:cs typeface="Times New Roman" panose="02020603050405020304" pitchFamily="18" charset="0"/>
              </a:rPr>
              <a:t> </a:t>
            </a:r>
            <a:r>
              <a:rPr lang="en-US" sz="1400" dirty="0" smtClean="0">
                <a:latin typeface="Times New Roman" panose="02020603050405020304" pitchFamily="18" charset="0"/>
                <a:cs typeface="Times New Roman" panose="02020603050405020304" pitchFamily="18" charset="0"/>
              </a:rPr>
              <a:t>Unix/Linux</a:t>
            </a:r>
            <a:endParaRPr lang="en-US" sz="1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sz="1400" dirty="0" err="1">
                <a:latin typeface="Times New Roman" panose="02020603050405020304" pitchFamily="18" charset="0"/>
                <a:cs typeface="Times New Roman" panose="02020603050405020304" pitchFamily="18" charset="0"/>
              </a:rPr>
              <a:t>Lệnh</a:t>
            </a:r>
            <a:r>
              <a:rPr lang="en-US" sz="1400" dirty="0">
                <a:latin typeface="Times New Roman" panose="02020603050405020304" pitchFamily="18" charset="0"/>
                <a:cs typeface="Times New Roman" panose="02020603050405020304" pitchFamily="18" charset="0"/>
              </a:rPr>
              <a:t> if...</a:t>
            </a:r>
            <a:r>
              <a:rPr lang="en-US" sz="1400" dirty="0" smtClean="0">
                <a:latin typeface="Times New Roman" panose="02020603050405020304" pitchFamily="18" charset="0"/>
                <a:cs typeface="Times New Roman" panose="02020603050405020304" pitchFamily="18" charset="0"/>
              </a:rPr>
              <a:t>fi</a:t>
            </a:r>
            <a:endParaRPr lang="en-US" sz="1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sz="1400" dirty="0" err="1">
                <a:latin typeface="Times New Roman" panose="02020603050405020304" pitchFamily="18" charset="0"/>
                <a:cs typeface="Times New Roman" panose="02020603050405020304" pitchFamily="18" charset="0"/>
              </a:rPr>
              <a:t>Lệnh</a:t>
            </a:r>
            <a:r>
              <a:rPr lang="en-US" sz="1400" dirty="0">
                <a:latin typeface="Times New Roman" panose="02020603050405020304" pitchFamily="18" charset="0"/>
                <a:cs typeface="Times New Roman" panose="02020603050405020304" pitchFamily="18" charset="0"/>
              </a:rPr>
              <a:t> if...else...</a:t>
            </a:r>
            <a:r>
              <a:rPr lang="en-US" sz="1400" dirty="0" smtClean="0">
                <a:latin typeface="Times New Roman" panose="02020603050405020304" pitchFamily="18" charset="0"/>
                <a:cs typeface="Times New Roman" panose="02020603050405020304" pitchFamily="18" charset="0"/>
              </a:rPr>
              <a:t>fi</a:t>
            </a:r>
            <a:endParaRPr lang="en-US" sz="1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sz="1400" dirty="0" err="1">
                <a:latin typeface="Times New Roman" panose="02020603050405020304" pitchFamily="18" charset="0"/>
                <a:cs typeface="Times New Roman" panose="02020603050405020304" pitchFamily="18" charset="0"/>
              </a:rPr>
              <a:t>Lệnh</a:t>
            </a:r>
            <a:r>
              <a:rPr lang="en-US" sz="1400" dirty="0">
                <a:latin typeface="Times New Roman" panose="02020603050405020304" pitchFamily="18" charset="0"/>
                <a:cs typeface="Times New Roman" panose="02020603050405020304" pitchFamily="18" charset="0"/>
              </a:rPr>
              <a:t> if...</a:t>
            </a:r>
            <a:r>
              <a:rPr lang="en-US" sz="1400" dirty="0" err="1">
                <a:latin typeface="Times New Roman" panose="02020603050405020304" pitchFamily="18" charset="0"/>
                <a:cs typeface="Times New Roman" panose="02020603050405020304" pitchFamily="18" charset="0"/>
              </a:rPr>
              <a:t>elif</a:t>
            </a:r>
            <a:r>
              <a:rPr lang="en-US" sz="1400" dirty="0">
                <a:latin typeface="Times New Roman" panose="02020603050405020304" pitchFamily="18" charset="0"/>
                <a:cs typeface="Times New Roman" panose="02020603050405020304" pitchFamily="18" charset="0"/>
              </a:rPr>
              <a:t>...else...</a:t>
            </a:r>
            <a:r>
              <a:rPr lang="en-US" sz="1400" dirty="0" smtClean="0">
                <a:latin typeface="Times New Roman" panose="02020603050405020304" pitchFamily="18" charset="0"/>
                <a:cs typeface="Times New Roman" panose="02020603050405020304" pitchFamily="18" charset="0"/>
              </a:rPr>
              <a:t>fi</a:t>
            </a:r>
          </a:p>
          <a:p>
            <a:pPr>
              <a:buFont typeface="Wingdings" panose="05000000000000000000" pitchFamily="2" charset="2"/>
              <a:buChar char="ü"/>
            </a:pPr>
            <a:endParaRPr lang="en-US" sz="1400" dirty="0">
              <a:latin typeface="Times New Roman" panose="02020603050405020304" pitchFamily="18" charset="0"/>
              <a:cs typeface="Times New Roman" panose="02020603050405020304" pitchFamily="18" charset="0"/>
            </a:endParaRPr>
          </a:p>
          <a:p>
            <a:pPr marL="0" indent="0">
              <a:buNone/>
            </a:pPr>
            <a:endParaRPr lang="en-US" sz="1400" dirty="0" smtClean="0">
              <a:latin typeface="Times New Roman" panose="02020603050405020304" pitchFamily="18" charset="0"/>
              <a:cs typeface="Times New Roman" panose="02020603050405020304" pitchFamily="18" charset="0"/>
            </a:endParaRPr>
          </a:p>
          <a:p>
            <a:pPr marL="0" indent="0">
              <a:buNone/>
            </a:pPr>
            <a:endParaRPr lang="en-US" sz="1400" dirty="0">
              <a:latin typeface="Times New Roman" panose="02020603050405020304" pitchFamily="18" charset="0"/>
              <a:cs typeface="Times New Roman" panose="02020603050405020304" pitchFamily="18" charset="0"/>
            </a:endParaRPr>
          </a:p>
          <a:p>
            <a:pPr marL="0" indent="0">
              <a:buNone/>
            </a:pPr>
            <a:endParaRPr lang="en-US" sz="1400" dirty="0" smtClean="0">
              <a:latin typeface="Times New Roman" panose="02020603050405020304" pitchFamily="18" charset="0"/>
              <a:cs typeface="Times New Roman" panose="02020603050405020304" pitchFamily="18" charset="0"/>
            </a:endParaRPr>
          </a:p>
          <a:p>
            <a:pPr marL="0" indent="0">
              <a:buNone/>
            </a:pPr>
            <a:endParaRPr lang="en-US" sz="1400" dirty="0" smtClean="0">
              <a:latin typeface="Times New Roman" panose="02020603050405020304" pitchFamily="18" charset="0"/>
              <a:cs typeface="Times New Roman" panose="02020603050405020304" pitchFamily="18" charset="0"/>
            </a:endParaRPr>
          </a:p>
          <a:p>
            <a:pPr marL="0" indent="0">
              <a:buNone/>
            </a:pPr>
            <a:endParaRPr lang="en-US" sz="1400" dirty="0">
              <a:latin typeface="Times New Roman" panose="02020603050405020304" pitchFamily="18" charset="0"/>
              <a:cs typeface="Times New Roman" panose="02020603050405020304" pitchFamily="18" charset="0"/>
            </a:endParaRPr>
          </a:p>
          <a:p>
            <a:pPr marL="0" indent="0">
              <a:buNone/>
            </a:pPr>
            <a:endParaRPr lang="en-US" sz="1400" dirty="0">
              <a:latin typeface="Times New Roman" panose="02020603050405020304" pitchFamily="18" charset="0"/>
              <a:cs typeface="Times New Roman" panose="02020603050405020304" pitchFamily="18" charset="0"/>
            </a:endParaRPr>
          </a:p>
          <a:p>
            <a:pPr marL="0" indent="0">
              <a:buNone/>
            </a:pPr>
            <a:endParaRPr lang="en-US" sz="1400" dirty="0" smtClean="0">
              <a:latin typeface="Times New Roman" panose="02020603050405020304" pitchFamily="18" charset="0"/>
              <a:cs typeface="Times New Roman" panose="02020603050405020304" pitchFamily="18" charset="0"/>
            </a:endParaRPr>
          </a:p>
          <a:p>
            <a:pPr marL="0" indent="0">
              <a:buNone/>
            </a:pPr>
            <a:endParaRPr lang="en-US" sz="14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1400" dirty="0" err="1">
                <a:latin typeface="Times New Roman" panose="02020603050405020304" pitchFamily="18" charset="0"/>
                <a:cs typeface="Times New Roman" panose="02020603050405020304" pitchFamily="18" charset="0"/>
              </a:rPr>
              <a:t>Lệnh</a:t>
            </a:r>
            <a:r>
              <a:rPr lang="en-US" sz="1400" dirty="0">
                <a:latin typeface="Times New Roman" panose="02020603050405020304" pitchFamily="18" charset="0"/>
                <a:cs typeface="Times New Roman" panose="02020603050405020304" pitchFamily="18" charset="0"/>
              </a:rPr>
              <a:t> case...</a:t>
            </a:r>
            <a:r>
              <a:rPr lang="en-US" sz="1400" dirty="0" err="1">
                <a:latin typeface="Times New Roman" panose="02020603050405020304" pitchFamily="18" charset="0"/>
                <a:cs typeface="Times New Roman" panose="02020603050405020304" pitchFamily="18" charset="0"/>
              </a:rPr>
              <a:t>esac</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trong</a:t>
            </a:r>
            <a:r>
              <a:rPr lang="en-US" sz="1400" dirty="0">
                <a:latin typeface="Times New Roman" panose="02020603050405020304" pitchFamily="18" charset="0"/>
                <a:cs typeface="Times New Roman" panose="02020603050405020304" pitchFamily="18" charset="0"/>
              </a:rPr>
              <a:t> Unix/Linux</a:t>
            </a:r>
          </a:p>
        </p:txBody>
      </p:sp>
      <p:sp>
        <p:nvSpPr>
          <p:cNvPr id="2" name="Title 1"/>
          <p:cNvSpPr>
            <a:spLocks noGrp="1"/>
          </p:cNvSpPr>
          <p:nvPr>
            <p:ph type="title"/>
          </p:nvPr>
        </p:nvSpPr>
        <p:spPr>
          <a:xfrm>
            <a:off x="457200" y="0"/>
            <a:ext cx="6706925" cy="644057"/>
          </a:xfrm>
        </p:spPr>
        <p:txBody>
          <a:bodyPr>
            <a:noAutofit/>
          </a:bodyPr>
          <a:lstStyle/>
          <a:p>
            <a:r>
              <a:rPr lang="vi-VN" sz="1800" i="1" dirty="0"/>
              <a:t>Điều khiển luồng trong Shell</a:t>
            </a:r>
          </a:p>
        </p:txBody>
      </p:sp>
      <p:sp>
        <p:nvSpPr>
          <p:cNvPr id="4" name="Footer Placeholder 3"/>
          <p:cNvSpPr>
            <a:spLocks noGrp="1"/>
          </p:cNvSpPr>
          <p:nvPr>
            <p:ph type="ftr" sz="quarter" idx="11"/>
          </p:nvPr>
        </p:nvSpPr>
        <p:spPr/>
        <p:txBody>
          <a:bodyPr/>
          <a:lstStyle/>
          <a:p>
            <a:r>
              <a:rPr lang="en-US" smtClean="0"/>
              <a:t>09e-BM/DT/FSOFT - ©FPT SOFTWARE - Corporate Training Center - Internal Use</a:t>
            </a:r>
            <a:endParaRPr lang="en-US"/>
          </a:p>
        </p:txBody>
      </p:sp>
      <p:sp>
        <p:nvSpPr>
          <p:cNvPr id="5" name="Slide Number Placeholder 4"/>
          <p:cNvSpPr>
            <a:spLocks noGrp="1"/>
          </p:cNvSpPr>
          <p:nvPr>
            <p:ph type="sldNum" sz="quarter" idx="12"/>
          </p:nvPr>
        </p:nvSpPr>
        <p:spPr/>
        <p:txBody>
          <a:bodyPr/>
          <a:lstStyle/>
          <a:p>
            <a:fld id="{E3B08AF7-4237-6949-8335-F63F47C2C8CC}" type="slidenum">
              <a:rPr lang="en-US" smtClean="0"/>
              <a:t>14</a:t>
            </a:fld>
            <a:endParaRPr lang="en-US"/>
          </a:p>
        </p:txBody>
      </p:sp>
      <p:sp>
        <p:nvSpPr>
          <p:cNvPr id="11" name="Rectangle 10"/>
          <p:cNvSpPr/>
          <p:nvPr/>
        </p:nvSpPr>
        <p:spPr>
          <a:xfrm>
            <a:off x="457200" y="2330823"/>
            <a:ext cx="3836894" cy="2263799"/>
          </a:xfrm>
          <a:prstGeom prst="rect">
            <a:avLst/>
          </a:prstGeom>
          <a:ln w="3175">
            <a:solidFill>
              <a:schemeClr val="bg1">
                <a:lumMod val="85000"/>
              </a:schemeClr>
            </a:solidFill>
          </a:ln>
        </p:spPr>
        <p:style>
          <a:lnRef idx="2">
            <a:schemeClr val="accent1"/>
          </a:lnRef>
          <a:fillRef idx="1">
            <a:schemeClr val="lt1"/>
          </a:fillRef>
          <a:effectRef idx="0">
            <a:schemeClr val="accent1"/>
          </a:effectRef>
          <a:fontRef idx="minor">
            <a:schemeClr val="dk1"/>
          </a:fontRef>
        </p:style>
        <p:txBody>
          <a:bodyPr rtlCol="0" anchor="ctr"/>
          <a:lstStyle/>
          <a:p>
            <a:r>
              <a:rPr lang="en-US" sz="1100" dirty="0">
                <a:latin typeface="Courier New" panose="02070309020205020404" pitchFamily="49" charset="0"/>
                <a:cs typeface="Courier New" panose="02070309020205020404" pitchFamily="49" charset="0"/>
              </a:rPr>
              <a:t>#!/</a:t>
            </a:r>
            <a:r>
              <a:rPr lang="en-US" sz="1100" dirty="0" smtClean="0">
                <a:latin typeface="Courier New" panose="02070309020205020404" pitchFamily="49" charset="0"/>
                <a:cs typeface="Courier New" panose="02070309020205020404" pitchFamily="49" charset="0"/>
              </a:rPr>
              <a:t>bin/</a:t>
            </a:r>
            <a:r>
              <a:rPr lang="en-US" sz="1100" dirty="0" err="1" smtClean="0">
                <a:latin typeface="Courier New" panose="02070309020205020404" pitchFamily="49" charset="0"/>
                <a:cs typeface="Courier New" panose="02070309020205020404" pitchFamily="49" charset="0"/>
              </a:rPr>
              <a:t>sh</a:t>
            </a:r>
            <a:endParaRPr lang="en-US" sz="1100" dirty="0">
              <a:latin typeface="Courier New" panose="02070309020205020404" pitchFamily="49" charset="0"/>
              <a:cs typeface="Courier New" panose="02070309020205020404" pitchFamily="49" charset="0"/>
            </a:endParaRPr>
          </a:p>
          <a:p>
            <a:r>
              <a:rPr lang="en-US" sz="1100" dirty="0" smtClean="0">
                <a:latin typeface="Courier New" panose="02070309020205020404" pitchFamily="49" charset="0"/>
                <a:cs typeface="Courier New" panose="02070309020205020404" pitchFamily="49" charset="0"/>
              </a:rPr>
              <a:t>a=10 ; b=20</a:t>
            </a:r>
            <a:endParaRPr lang="en-US" sz="1100" dirty="0">
              <a:latin typeface="Courier New" panose="02070309020205020404" pitchFamily="49" charset="0"/>
              <a:cs typeface="Courier New" panose="02070309020205020404" pitchFamily="49" charset="0"/>
            </a:endParaRPr>
          </a:p>
          <a:p>
            <a:r>
              <a:rPr lang="en-US" sz="1100" dirty="0">
                <a:latin typeface="Courier New" panose="02070309020205020404" pitchFamily="49" charset="0"/>
                <a:cs typeface="Courier New" panose="02070309020205020404" pitchFamily="49" charset="0"/>
              </a:rPr>
              <a:t>if [ $a == $b ]</a:t>
            </a:r>
          </a:p>
          <a:p>
            <a:r>
              <a:rPr lang="en-US" sz="1100" dirty="0">
                <a:latin typeface="Courier New" panose="02070309020205020404" pitchFamily="49" charset="0"/>
                <a:cs typeface="Courier New" panose="02070309020205020404" pitchFamily="49" charset="0"/>
              </a:rPr>
              <a:t>then</a:t>
            </a:r>
          </a:p>
          <a:p>
            <a:r>
              <a:rPr lang="en-US" sz="1100" dirty="0">
                <a:latin typeface="Courier New" panose="02070309020205020404" pitchFamily="49" charset="0"/>
                <a:cs typeface="Courier New" panose="02070309020205020404" pitchFamily="49" charset="0"/>
              </a:rPr>
              <a:t>   echo "a is equal to b"</a:t>
            </a:r>
          </a:p>
          <a:p>
            <a:r>
              <a:rPr lang="en-US" sz="1100" dirty="0" smtClean="0">
                <a:latin typeface="Courier New" panose="02070309020205020404" pitchFamily="49" charset="0"/>
                <a:cs typeface="Courier New" panose="02070309020205020404" pitchFamily="49" charset="0"/>
              </a:rPr>
              <a:t>fi</a:t>
            </a:r>
            <a:endParaRPr lang="en-US" sz="1100" dirty="0">
              <a:latin typeface="Courier New" panose="02070309020205020404" pitchFamily="49" charset="0"/>
              <a:cs typeface="Courier New" panose="02070309020205020404" pitchFamily="49" charset="0"/>
            </a:endParaRPr>
          </a:p>
          <a:p>
            <a:r>
              <a:rPr lang="en-US" sz="1100" dirty="0">
                <a:latin typeface="Courier New" panose="02070309020205020404" pitchFamily="49" charset="0"/>
                <a:cs typeface="Courier New" panose="02070309020205020404" pitchFamily="49" charset="0"/>
              </a:rPr>
              <a:t>if [ $a != $b ]</a:t>
            </a:r>
          </a:p>
          <a:p>
            <a:r>
              <a:rPr lang="en-US" sz="1100" dirty="0">
                <a:latin typeface="Courier New" panose="02070309020205020404" pitchFamily="49" charset="0"/>
                <a:cs typeface="Courier New" panose="02070309020205020404" pitchFamily="49" charset="0"/>
              </a:rPr>
              <a:t>then</a:t>
            </a:r>
          </a:p>
          <a:p>
            <a:r>
              <a:rPr lang="en-US" sz="1100" dirty="0">
                <a:latin typeface="Courier New" panose="02070309020205020404" pitchFamily="49" charset="0"/>
                <a:cs typeface="Courier New" panose="02070309020205020404" pitchFamily="49" charset="0"/>
              </a:rPr>
              <a:t>   echo "a is not equal to b"</a:t>
            </a:r>
          </a:p>
          <a:p>
            <a:r>
              <a:rPr lang="en-US" sz="1100" dirty="0">
                <a:latin typeface="Courier New" panose="02070309020205020404" pitchFamily="49" charset="0"/>
                <a:cs typeface="Courier New" panose="02070309020205020404" pitchFamily="49" charset="0"/>
              </a:rPr>
              <a:t>fi</a:t>
            </a:r>
          </a:p>
          <a:p>
            <a:r>
              <a:rPr lang="en-US" sz="1100" dirty="0" smtClean="0">
                <a:latin typeface="Courier New" panose="02070309020205020404" pitchFamily="49" charset="0"/>
                <a:cs typeface="Courier New" panose="02070309020205020404" pitchFamily="49" charset="0"/>
              </a:rPr>
              <a:t>#----------------</a:t>
            </a:r>
          </a:p>
          <a:p>
            <a:r>
              <a:rPr lang="en-US" sz="1100" dirty="0">
                <a:latin typeface="Courier New" panose="02070309020205020404" pitchFamily="49" charset="0"/>
                <a:cs typeface="Courier New" panose="02070309020205020404" pitchFamily="49" charset="0"/>
              </a:rPr>
              <a:t>$./test.sh</a:t>
            </a:r>
          </a:p>
          <a:p>
            <a:r>
              <a:rPr lang="en-US" sz="1100" dirty="0">
                <a:latin typeface="Courier New" panose="02070309020205020404" pitchFamily="49" charset="0"/>
                <a:cs typeface="Courier New" panose="02070309020205020404" pitchFamily="49" charset="0"/>
              </a:rPr>
              <a:t>a is not equal to b</a:t>
            </a:r>
          </a:p>
        </p:txBody>
      </p:sp>
      <p:sp>
        <p:nvSpPr>
          <p:cNvPr id="12" name="Rectangle 11"/>
          <p:cNvSpPr/>
          <p:nvPr/>
        </p:nvSpPr>
        <p:spPr>
          <a:xfrm>
            <a:off x="4536141" y="1604682"/>
            <a:ext cx="4150659" cy="2989941"/>
          </a:xfrm>
          <a:prstGeom prst="rect">
            <a:avLst/>
          </a:prstGeom>
          <a:ln w="3175">
            <a:solidFill>
              <a:schemeClr val="bg1">
                <a:lumMod val="85000"/>
              </a:schemeClr>
            </a:solidFill>
          </a:ln>
        </p:spPr>
        <p:style>
          <a:lnRef idx="2">
            <a:schemeClr val="accent1"/>
          </a:lnRef>
          <a:fillRef idx="1">
            <a:schemeClr val="lt1"/>
          </a:fillRef>
          <a:effectRef idx="0">
            <a:schemeClr val="accent1"/>
          </a:effectRef>
          <a:fontRef idx="minor">
            <a:schemeClr val="dk1"/>
          </a:fontRef>
        </p:style>
        <p:txBody>
          <a:bodyPr rtlCol="0" anchor="ctr"/>
          <a:lstStyle/>
          <a:p>
            <a:r>
              <a:rPr lang="en-US" sz="1100" dirty="0">
                <a:latin typeface="Courier New" panose="02070309020205020404" pitchFamily="49" charset="0"/>
                <a:cs typeface="Courier New" panose="02070309020205020404" pitchFamily="49" charset="0"/>
              </a:rPr>
              <a:t>#!/bin/</a:t>
            </a:r>
            <a:r>
              <a:rPr lang="en-US" sz="1100" dirty="0" err="1">
                <a:latin typeface="Courier New" panose="02070309020205020404" pitchFamily="49" charset="0"/>
                <a:cs typeface="Courier New" panose="02070309020205020404" pitchFamily="49" charset="0"/>
              </a:rPr>
              <a:t>sh</a:t>
            </a:r>
            <a:endParaRPr lang="en-US" sz="1100" dirty="0">
              <a:latin typeface="Courier New" panose="02070309020205020404" pitchFamily="49" charset="0"/>
              <a:cs typeface="Courier New" panose="02070309020205020404" pitchFamily="49" charset="0"/>
            </a:endParaRPr>
          </a:p>
          <a:p>
            <a:endParaRPr lang="en-US" sz="1100" dirty="0">
              <a:latin typeface="Courier New" panose="02070309020205020404" pitchFamily="49" charset="0"/>
              <a:cs typeface="Courier New" panose="02070309020205020404" pitchFamily="49" charset="0"/>
            </a:endParaRPr>
          </a:p>
          <a:p>
            <a:r>
              <a:rPr lang="en-US" sz="1100" dirty="0">
                <a:latin typeface="Courier New" panose="02070309020205020404" pitchFamily="49" charset="0"/>
                <a:cs typeface="Courier New" panose="02070309020205020404" pitchFamily="49" charset="0"/>
              </a:rPr>
              <a:t>FRUIT="kiwi</a:t>
            </a:r>
            <a:r>
              <a:rPr lang="en-US" sz="1100" dirty="0" smtClean="0">
                <a:latin typeface="Courier New" panose="02070309020205020404" pitchFamily="49" charset="0"/>
                <a:cs typeface="Courier New" panose="02070309020205020404" pitchFamily="49" charset="0"/>
              </a:rPr>
              <a:t>"</a:t>
            </a:r>
            <a:endParaRPr lang="en-US" sz="1100" dirty="0">
              <a:latin typeface="Courier New" panose="02070309020205020404" pitchFamily="49" charset="0"/>
              <a:cs typeface="Courier New" panose="02070309020205020404" pitchFamily="49" charset="0"/>
            </a:endParaRPr>
          </a:p>
          <a:p>
            <a:r>
              <a:rPr lang="en-US" sz="1100" dirty="0">
                <a:latin typeface="Courier New" panose="02070309020205020404" pitchFamily="49" charset="0"/>
                <a:cs typeface="Courier New" panose="02070309020205020404" pitchFamily="49" charset="0"/>
              </a:rPr>
              <a:t>case "$FRUIT" in</a:t>
            </a:r>
          </a:p>
          <a:p>
            <a:r>
              <a:rPr lang="en-US" sz="1100" dirty="0">
                <a:latin typeface="Courier New" panose="02070309020205020404" pitchFamily="49" charset="0"/>
                <a:cs typeface="Courier New" panose="02070309020205020404" pitchFamily="49" charset="0"/>
              </a:rPr>
              <a:t>   "apple") echo "Apple pie is quite tasty." </a:t>
            </a:r>
          </a:p>
          <a:p>
            <a:r>
              <a:rPr lang="en-US" sz="1100" dirty="0">
                <a:latin typeface="Courier New" panose="02070309020205020404" pitchFamily="49" charset="0"/>
                <a:cs typeface="Courier New" panose="02070309020205020404" pitchFamily="49" charset="0"/>
              </a:rPr>
              <a:t>   ;;</a:t>
            </a:r>
          </a:p>
          <a:p>
            <a:r>
              <a:rPr lang="en-US" sz="1100" dirty="0">
                <a:latin typeface="Courier New" panose="02070309020205020404" pitchFamily="49" charset="0"/>
                <a:cs typeface="Courier New" panose="02070309020205020404" pitchFamily="49" charset="0"/>
              </a:rPr>
              <a:t>   "banana") echo "I like banana nut bread." </a:t>
            </a:r>
          </a:p>
          <a:p>
            <a:r>
              <a:rPr lang="en-US" sz="1100" dirty="0">
                <a:latin typeface="Courier New" panose="02070309020205020404" pitchFamily="49" charset="0"/>
                <a:cs typeface="Courier New" panose="02070309020205020404" pitchFamily="49" charset="0"/>
              </a:rPr>
              <a:t>   ;;</a:t>
            </a:r>
          </a:p>
          <a:p>
            <a:r>
              <a:rPr lang="en-US" sz="1100" dirty="0">
                <a:latin typeface="Courier New" panose="02070309020205020404" pitchFamily="49" charset="0"/>
                <a:cs typeface="Courier New" panose="02070309020205020404" pitchFamily="49" charset="0"/>
              </a:rPr>
              <a:t>   "kiwi") echo "New Zealand is famous for kiwi." </a:t>
            </a:r>
          </a:p>
          <a:p>
            <a:r>
              <a:rPr lang="en-US" sz="1100" dirty="0">
                <a:latin typeface="Courier New" panose="02070309020205020404" pitchFamily="49" charset="0"/>
                <a:cs typeface="Courier New" panose="02070309020205020404" pitchFamily="49" charset="0"/>
              </a:rPr>
              <a:t>   ;;</a:t>
            </a:r>
          </a:p>
          <a:p>
            <a:r>
              <a:rPr lang="en-US" sz="1100" dirty="0" err="1" smtClean="0">
                <a:latin typeface="Courier New" panose="02070309020205020404" pitchFamily="49" charset="0"/>
                <a:cs typeface="Courier New" panose="02070309020205020404" pitchFamily="49" charset="0"/>
              </a:rPr>
              <a:t>Esac</a:t>
            </a:r>
            <a:endParaRPr lang="en-US" sz="1100" dirty="0" smtClean="0">
              <a:latin typeface="Courier New" panose="02070309020205020404" pitchFamily="49" charset="0"/>
              <a:cs typeface="Courier New" panose="02070309020205020404" pitchFamily="49" charset="0"/>
            </a:endParaRPr>
          </a:p>
          <a:p>
            <a:endParaRPr lang="en-US" sz="1100" dirty="0">
              <a:latin typeface="Courier New" panose="02070309020205020404" pitchFamily="49" charset="0"/>
              <a:cs typeface="Courier New" panose="02070309020205020404" pitchFamily="49" charset="0"/>
            </a:endParaRPr>
          </a:p>
          <a:p>
            <a:r>
              <a:rPr lang="en-US" sz="1100" dirty="0" smtClean="0">
                <a:latin typeface="Courier New" panose="02070309020205020404" pitchFamily="49" charset="0"/>
                <a:cs typeface="Courier New" panose="02070309020205020404" pitchFamily="49" charset="0"/>
              </a:rPr>
              <a:t>#----------------</a:t>
            </a:r>
          </a:p>
          <a:p>
            <a:r>
              <a:rPr lang="en-US" sz="1100" dirty="0">
                <a:latin typeface="Courier New" panose="02070309020205020404" pitchFamily="49" charset="0"/>
                <a:cs typeface="Courier New" panose="02070309020205020404" pitchFamily="49" charset="0"/>
              </a:rPr>
              <a:t>$./test.sh</a:t>
            </a:r>
          </a:p>
          <a:p>
            <a:r>
              <a:rPr lang="en-US" sz="1100" dirty="0">
                <a:latin typeface="Courier New" panose="02070309020205020404" pitchFamily="49" charset="0"/>
                <a:cs typeface="Courier New" panose="02070309020205020404" pitchFamily="49" charset="0"/>
              </a:rPr>
              <a:t>New Zealand is famous for kiwi.</a:t>
            </a:r>
          </a:p>
        </p:txBody>
      </p:sp>
    </p:spTree>
    <p:extLst>
      <p:ext uri="{BB962C8B-B14F-4D97-AF65-F5344CB8AC3E}">
        <p14:creationId xmlns:p14="http://schemas.microsoft.com/office/powerpoint/2010/main" val="278545066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08890"/>
            <a:ext cx="8229600" cy="3394472"/>
          </a:xfrm>
        </p:spPr>
        <p:txBody>
          <a:bodyPr numCol="1">
            <a:normAutofit/>
          </a:bodyPr>
          <a:lstStyle/>
          <a:p>
            <a:pPr>
              <a:buFont typeface="Wingdings" panose="05000000000000000000" pitchFamily="2" charset="2"/>
              <a:buChar char="q"/>
            </a:pPr>
            <a:r>
              <a:rPr lang="en-US" sz="1400" dirty="0" err="1" smtClean="0">
                <a:latin typeface="Times New Roman" panose="02020603050405020304" pitchFamily="18" charset="0"/>
                <a:cs typeface="Times New Roman" panose="02020603050405020304" pitchFamily="18" charset="0"/>
              </a:rPr>
              <a:t>Các</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vòng</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lặp</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hỗ</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trợ</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trong</a:t>
            </a:r>
            <a:r>
              <a:rPr lang="en-US" sz="1400" dirty="0" smtClean="0">
                <a:latin typeface="Times New Roman" panose="02020603050405020304" pitchFamily="18" charset="0"/>
                <a:cs typeface="Times New Roman" panose="02020603050405020304" pitchFamily="18" charset="0"/>
              </a:rPr>
              <a:t> shell</a:t>
            </a:r>
          </a:p>
          <a:p>
            <a:pPr>
              <a:buFont typeface="Wingdings" panose="05000000000000000000" pitchFamily="2" charset="2"/>
              <a:buChar char="q"/>
            </a:pPr>
            <a:endParaRPr lang="en-US" sz="14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sz="1400" dirty="0" err="1" smtClean="0">
                <a:latin typeface="Times New Roman" panose="02020603050405020304" pitchFamily="18" charset="0"/>
                <a:cs typeface="Times New Roman" panose="02020603050405020304" pitchFamily="18" charset="0"/>
              </a:rPr>
              <a:t>Vòng</a:t>
            </a:r>
            <a:r>
              <a:rPr lang="en-US" sz="1400" dirty="0" smtClean="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lặp</a:t>
            </a:r>
            <a:r>
              <a:rPr lang="en-US" sz="1400" dirty="0">
                <a:latin typeface="Times New Roman" panose="02020603050405020304" pitchFamily="18" charset="0"/>
                <a:cs typeface="Times New Roman" panose="02020603050405020304" pitchFamily="18" charset="0"/>
              </a:rPr>
              <a:t> </a:t>
            </a:r>
            <a:r>
              <a:rPr lang="en-US" sz="1400" dirty="0" smtClean="0">
                <a:latin typeface="Times New Roman" panose="02020603050405020304" pitchFamily="18" charset="0"/>
                <a:cs typeface="Times New Roman" panose="02020603050405020304" pitchFamily="18" charset="0"/>
              </a:rPr>
              <a:t>while</a:t>
            </a:r>
          </a:p>
          <a:p>
            <a:pPr>
              <a:buFont typeface="Wingdings" panose="05000000000000000000" pitchFamily="2" charset="2"/>
              <a:buChar char="ü"/>
            </a:pPr>
            <a:r>
              <a:rPr lang="en-US" sz="1400" dirty="0" err="1" smtClean="0">
                <a:latin typeface="Times New Roman" panose="02020603050405020304" pitchFamily="18" charset="0"/>
                <a:cs typeface="Times New Roman" panose="02020603050405020304" pitchFamily="18" charset="0"/>
              </a:rPr>
              <a:t>Vòng</a:t>
            </a:r>
            <a:r>
              <a:rPr lang="en-US" sz="1400" dirty="0" smtClean="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lặp</a:t>
            </a:r>
            <a:r>
              <a:rPr lang="en-US" sz="1400" dirty="0">
                <a:latin typeface="Times New Roman" panose="02020603050405020304" pitchFamily="18" charset="0"/>
                <a:cs typeface="Times New Roman" panose="02020603050405020304" pitchFamily="18" charset="0"/>
              </a:rPr>
              <a:t> </a:t>
            </a:r>
            <a:r>
              <a:rPr lang="en-US" sz="1400" dirty="0" smtClean="0">
                <a:latin typeface="Times New Roman" panose="02020603050405020304" pitchFamily="18" charset="0"/>
                <a:cs typeface="Times New Roman" panose="02020603050405020304" pitchFamily="18" charset="0"/>
              </a:rPr>
              <a:t>for</a:t>
            </a:r>
            <a:endParaRPr lang="en-US" sz="1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sz="1400" dirty="0" err="1">
                <a:latin typeface="Times New Roman" panose="02020603050405020304" pitchFamily="18" charset="0"/>
                <a:cs typeface="Times New Roman" panose="02020603050405020304" pitchFamily="18" charset="0"/>
              </a:rPr>
              <a:t>Vòng</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lặp</a:t>
            </a:r>
            <a:r>
              <a:rPr lang="en-US" sz="1400" dirty="0">
                <a:latin typeface="Times New Roman" panose="02020603050405020304" pitchFamily="18" charset="0"/>
                <a:cs typeface="Times New Roman" panose="02020603050405020304" pitchFamily="18" charset="0"/>
              </a:rPr>
              <a:t> </a:t>
            </a:r>
            <a:r>
              <a:rPr lang="en-US" sz="1400" dirty="0" smtClean="0">
                <a:latin typeface="Times New Roman" panose="02020603050405020304" pitchFamily="18" charset="0"/>
                <a:cs typeface="Times New Roman" panose="02020603050405020304" pitchFamily="18" charset="0"/>
              </a:rPr>
              <a:t>until</a:t>
            </a:r>
            <a:endParaRPr lang="en-US" sz="1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sz="1400" dirty="0" err="1" smtClean="0">
                <a:latin typeface="Times New Roman" panose="02020603050405020304" pitchFamily="18" charset="0"/>
                <a:cs typeface="Times New Roman" panose="02020603050405020304" pitchFamily="18" charset="0"/>
              </a:rPr>
              <a:t>Vòng</a:t>
            </a:r>
            <a:r>
              <a:rPr lang="en-US" sz="1400" dirty="0" smtClean="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lặp</a:t>
            </a:r>
            <a:r>
              <a:rPr lang="en-US" sz="1400" dirty="0">
                <a:latin typeface="Times New Roman" panose="02020603050405020304" pitchFamily="18" charset="0"/>
                <a:cs typeface="Times New Roman" panose="02020603050405020304" pitchFamily="18" charset="0"/>
              </a:rPr>
              <a:t> </a:t>
            </a:r>
            <a:r>
              <a:rPr lang="en-US" sz="1400" dirty="0" smtClean="0">
                <a:latin typeface="Times New Roman" panose="02020603050405020304" pitchFamily="18" charset="0"/>
                <a:cs typeface="Times New Roman" panose="02020603050405020304" pitchFamily="18" charset="0"/>
              </a:rPr>
              <a:t>select</a:t>
            </a:r>
          </a:p>
          <a:p>
            <a:pPr marL="0" indent="0">
              <a:buNone/>
            </a:pPr>
            <a:endParaRPr lang="en-US" sz="1400" dirty="0" smtClean="0">
              <a:latin typeface="Times New Roman" panose="02020603050405020304" pitchFamily="18" charset="0"/>
              <a:cs typeface="Times New Roman" panose="02020603050405020304" pitchFamily="18" charset="0"/>
            </a:endParaRPr>
          </a:p>
          <a:p>
            <a:pPr marL="0" indent="0">
              <a:buNone/>
            </a:pPr>
            <a:endParaRPr lang="en-US" sz="1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1400" dirty="0" err="1">
                <a:latin typeface="Times New Roman" panose="02020603050405020304" pitchFamily="18" charset="0"/>
                <a:cs typeface="Times New Roman" panose="02020603050405020304" pitchFamily="18" charset="0"/>
              </a:rPr>
              <a:t>Lồng</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các</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vòng</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lặp</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trong</a:t>
            </a:r>
            <a:r>
              <a:rPr lang="en-US" sz="1400" dirty="0">
                <a:latin typeface="Times New Roman" panose="02020603050405020304" pitchFamily="18" charset="0"/>
                <a:cs typeface="Times New Roman" panose="02020603050405020304" pitchFamily="18" charset="0"/>
              </a:rPr>
              <a:t> </a:t>
            </a:r>
            <a:r>
              <a:rPr lang="en-US" sz="1400" dirty="0" smtClean="0">
                <a:latin typeface="Times New Roman" panose="02020603050405020304" pitchFamily="18" charset="0"/>
                <a:cs typeface="Times New Roman" panose="02020603050405020304" pitchFamily="18" charset="0"/>
              </a:rPr>
              <a:t>Unix/Linux</a:t>
            </a:r>
          </a:p>
          <a:p>
            <a:pPr>
              <a:buFont typeface="Wingdings" panose="05000000000000000000" pitchFamily="2" charset="2"/>
              <a:buChar char="q"/>
            </a:pPr>
            <a:endParaRPr lang="en-US" sz="1400" dirty="0">
              <a:latin typeface="Times New Roman" panose="02020603050405020304" pitchFamily="18" charset="0"/>
              <a:cs typeface="Times New Roman" panose="02020603050405020304" pitchFamily="18" charset="0"/>
            </a:endParaRPr>
          </a:p>
          <a:p>
            <a:pPr marL="0" indent="0">
              <a:buNone/>
            </a:pPr>
            <a:r>
              <a:rPr lang="en-US" sz="1400" dirty="0" err="1" smtClean="0">
                <a:latin typeface="Times New Roman" panose="02020603050405020304" pitchFamily="18" charset="0"/>
                <a:cs typeface="Times New Roman" panose="02020603050405020304" pitchFamily="18" charset="0"/>
              </a:rPr>
              <a:t>Có</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thể</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viết</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các</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vòng</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lặp</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lồng</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nhau</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trong</a:t>
            </a:r>
            <a:r>
              <a:rPr lang="en-US" sz="1400" dirty="0" smtClean="0">
                <a:latin typeface="Times New Roman" panose="02020603050405020304" pitchFamily="18" charset="0"/>
                <a:cs typeface="Times New Roman" panose="02020603050405020304" pitchFamily="18" charset="0"/>
              </a:rPr>
              <a:t> shell script</a:t>
            </a:r>
            <a:endParaRPr lang="en-US" sz="1400" dirty="0">
              <a:latin typeface="Times New Roman" panose="02020603050405020304" pitchFamily="18" charset="0"/>
              <a:cs typeface="Times New Roman" panose="02020603050405020304" pitchFamily="18" charset="0"/>
            </a:endParaRPr>
          </a:p>
        </p:txBody>
      </p:sp>
      <p:sp>
        <p:nvSpPr>
          <p:cNvPr id="2" name="Title 1"/>
          <p:cNvSpPr>
            <a:spLocks noGrp="1"/>
          </p:cNvSpPr>
          <p:nvPr>
            <p:ph type="title"/>
          </p:nvPr>
        </p:nvSpPr>
        <p:spPr>
          <a:xfrm>
            <a:off x="457200" y="0"/>
            <a:ext cx="6706925" cy="644057"/>
          </a:xfrm>
        </p:spPr>
        <p:txBody>
          <a:bodyPr>
            <a:noAutofit/>
          </a:bodyPr>
          <a:lstStyle/>
          <a:p>
            <a:r>
              <a:rPr lang="vi-VN" sz="1800" i="1" dirty="0"/>
              <a:t>Vòng lặp trong Unix/Linux</a:t>
            </a:r>
          </a:p>
        </p:txBody>
      </p:sp>
      <p:sp>
        <p:nvSpPr>
          <p:cNvPr id="4" name="Footer Placeholder 3"/>
          <p:cNvSpPr>
            <a:spLocks noGrp="1"/>
          </p:cNvSpPr>
          <p:nvPr>
            <p:ph type="ftr" sz="quarter" idx="11"/>
          </p:nvPr>
        </p:nvSpPr>
        <p:spPr/>
        <p:txBody>
          <a:bodyPr/>
          <a:lstStyle/>
          <a:p>
            <a:r>
              <a:rPr lang="en-US" smtClean="0"/>
              <a:t>09e-BM/DT/FSOFT - ©FPT SOFTWARE - Corporate Training Center - Internal Use</a:t>
            </a:r>
            <a:endParaRPr lang="en-US"/>
          </a:p>
        </p:txBody>
      </p:sp>
      <p:sp>
        <p:nvSpPr>
          <p:cNvPr id="5" name="Slide Number Placeholder 4"/>
          <p:cNvSpPr>
            <a:spLocks noGrp="1"/>
          </p:cNvSpPr>
          <p:nvPr>
            <p:ph type="sldNum" sz="quarter" idx="12"/>
          </p:nvPr>
        </p:nvSpPr>
        <p:spPr/>
        <p:txBody>
          <a:bodyPr/>
          <a:lstStyle/>
          <a:p>
            <a:fld id="{E3B08AF7-4237-6949-8335-F63F47C2C8CC}" type="slidenum">
              <a:rPr lang="en-US" smtClean="0"/>
              <a:t>15</a:t>
            </a:fld>
            <a:endParaRPr lang="en-US"/>
          </a:p>
        </p:txBody>
      </p:sp>
      <p:pic>
        <p:nvPicPr>
          <p:cNvPr id="6" name="Picture 5"/>
          <p:cNvPicPr>
            <a:picLocks noChangeAspect="1"/>
          </p:cNvPicPr>
          <p:nvPr/>
        </p:nvPicPr>
        <p:blipFill>
          <a:blip r:embed="rId2"/>
          <a:stretch>
            <a:fillRect/>
          </a:stretch>
        </p:blipFill>
        <p:spPr>
          <a:xfrm>
            <a:off x="3703913" y="1298537"/>
            <a:ext cx="2653706" cy="2069039"/>
          </a:xfrm>
          <a:prstGeom prst="rect">
            <a:avLst/>
          </a:prstGeom>
        </p:spPr>
      </p:pic>
      <p:pic>
        <p:nvPicPr>
          <p:cNvPr id="7" name="Picture 6"/>
          <p:cNvPicPr>
            <a:picLocks noChangeAspect="1"/>
          </p:cNvPicPr>
          <p:nvPr/>
        </p:nvPicPr>
        <p:blipFill>
          <a:blip r:embed="rId3"/>
          <a:stretch>
            <a:fillRect/>
          </a:stretch>
        </p:blipFill>
        <p:spPr>
          <a:xfrm>
            <a:off x="6500233" y="2571750"/>
            <a:ext cx="2043953" cy="1867710"/>
          </a:xfrm>
          <a:prstGeom prst="rect">
            <a:avLst/>
          </a:prstGeom>
        </p:spPr>
      </p:pic>
    </p:spTree>
    <p:extLst>
      <p:ext uri="{BB962C8B-B14F-4D97-AF65-F5344CB8AC3E}">
        <p14:creationId xmlns:p14="http://schemas.microsoft.com/office/powerpoint/2010/main" val="276362592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08890"/>
            <a:ext cx="8229600" cy="3394472"/>
          </a:xfrm>
        </p:spPr>
        <p:txBody>
          <a:bodyPr numCol="2">
            <a:normAutofit/>
          </a:bodyPr>
          <a:lstStyle/>
          <a:p>
            <a:pPr>
              <a:buFont typeface="Wingdings" panose="05000000000000000000" pitchFamily="2" charset="2"/>
              <a:buChar char="q"/>
            </a:pPr>
            <a:r>
              <a:rPr lang="en-US" sz="1400" dirty="0">
                <a:latin typeface="Times New Roman" panose="02020603050405020304" pitchFamily="18" charset="0"/>
                <a:cs typeface="Times New Roman" panose="02020603050405020304" pitchFamily="18" charset="0"/>
              </a:rPr>
              <a:t>Shell </a:t>
            </a:r>
            <a:r>
              <a:rPr lang="en-US" sz="1400" dirty="0" err="1">
                <a:latin typeface="Times New Roman" panose="02020603050405020304" pitchFamily="18" charset="0"/>
                <a:cs typeface="Times New Roman" panose="02020603050405020304" pitchFamily="18" charset="0"/>
              </a:rPr>
              <a:t>thực</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hiện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phép</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thế</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khi</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nó</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gặp</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một</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biểu</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thức</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mà</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chứa</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một</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hoặc</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nhiều</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ký</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tự</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đặc</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biệt</a:t>
            </a:r>
            <a:endParaRPr lang="en-US" sz="1400" dirty="0">
              <a:latin typeface="Times New Roman" panose="02020603050405020304" pitchFamily="18" charset="0"/>
              <a:cs typeface="Times New Roman" panose="02020603050405020304" pitchFamily="18" charset="0"/>
            </a:endParaRPr>
          </a:p>
        </p:txBody>
      </p:sp>
      <p:sp>
        <p:nvSpPr>
          <p:cNvPr id="2" name="Title 1"/>
          <p:cNvSpPr>
            <a:spLocks noGrp="1"/>
          </p:cNvSpPr>
          <p:nvPr>
            <p:ph type="title"/>
          </p:nvPr>
        </p:nvSpPr>
        <p:spPr>
          <a:xfrm>
            <a:off x="457200" y="0"/>
            <a:ext cx="6706925" cy="644057"/>
          </a:xfrm>
        </p:spPr>
        <p:txBody>
          <a:bodyPr>
            <a:noAutofit/>
          </a:bodyPr>
          <a:lstStyle/>
          <a:p>
            <a:r>
              <a:rPr lang="vi-VN" sz="1800" i="1" dirty="0"/>
              <a:t>Trình thay thế Shell</a:t>
            </a:r>
          </a:p>
        </p:txBody>
      </p:sp>
      <p:sp>
        <p:nvSpPr>
          <p:cNvPr id="4" name="Footer Placeholder 3"/>
          <p:cNvSpPr>
            <a:spLocks noGrp="1"/>
          </p:cNvSpPr>
          <p:nvPr>
            <p:ph type="ftr" sz="quarter" idx="11"/>
          </p:nvPr>
        </p:nvSpPr>
        <p:spPr/>
        <p:txBody>
          <a:bodyPr/>
          <a:lstStyle/>
          <a:p>
            <a:r>
              <a:rPr lang="en-US" smtClean="0"/>
              <a:t>09e-BM/DT/FSOFT - ©FPT SOFTWARE - Corporate Training Center - Internal Use</a:t>
            </a:r>
            <a:endParaRPr lang="en-US"/>
          </a:p>
        </p:txBody>
      </p:sp>
      <p:sp>
        <p:nvSpPr>
          <p:cNvPr id="5" name="Slide Number Placeholder 4"/>
          <p:cNvSpPr>
            <a:spLocks noGrp="1"/>
          </p:cNvSpPr>
          <p:nvPr>
            <p:ph type="sldNum" sz="quarter" idx="12"/>
          </p:nvPr>
        </p:nvSpPr>
        <p:spPr/>
        <p:txBody>
          <a:bodyPr/>
          <a:lstStyle/>
          <a:p>
            <a:fld id="{E3B08AF7-4237-6949-8335-F63F47C2C8CC}" type="slidenum">
              <a:rPr lang="en-US" smtClean="0"/>
              <a:t>16</a:t>
            </a:fld>
            <a:endParaRPr lang="en-US"/>
          </a:p>
        </p:txBody>
      </p:sp>
      <p:sp>
        <p:nvSpPr>
          <p:cNvPr id="10" name="Rectangle 9"/>
          <p:cNvSpPr/>
          <p:nvPr/>
        </p:nvSpPr>
        <p:spPr>
          <a:xfrm>
            <a:off x="4946256" y="1208890"/>
            <a:ext cx="3740544" cy="3394472"/>
          </a:xfrm>
          <a:prstGeom prst="rect">
            <a:avLst/>
          </a:prstGeom>
          <a:ln w="3175">
            <a:solidFill>
              <a:schemeClr val="bg1">
                <a:lumMod val="85000"/>
              </a:schemeClr>
            </a:solidFill>
          </a:ln>
        </p:spPr>
        <p:style>
          <a:lnRef idx="2">
            <a:schemeClr val="accent1"/>
          </a:lnRef>
          <a:fillRef idx="1">
            <a:schemeClr val="lt1"/>
          </a:fillRef>
          <a:effectRef idx="0">
            <a:schemeClr val="accent1"/>
          </a:effectRef>
          <a:fontRef idx="minor">
            <a:schemeClr val="dk1"/>
          </a:fontRef>
        </p:style>
        <p:txBody>
          <a:bodyPr rtlCol="0" anchor="ctr"/>
          <a:lstStyle/>
          <a:p>
            <a:r>
              <a:rPr lang="en-US" sz="1100" dirty="0">
                <a:latin typeface="Courier New" panose="02070309020205020404" pitchFamily="49" charset="0"/>
                <a:cs typeface="Courier New" panose="02070309020205020404" pitchFamily="49" charset="0"/>
              </a:rPr>
              <a:t>#!/bin/</a:t>
            </a:r>
            <a:r>
              <a:rPr lang="en-US" sz="1100" dirty="0" err="1">
                <a:latin typeface="Courier New" panose="02070309020205020404" pitchFamily="49" charset="0"/>
                <a:cs typeface="Courier New" panose="02070309020205020404" pitchFamily="49" charset="0"/>
              </a:rPr>
              <a:t>sh</a:t>
            </a:r>
            <a:endParaRPr lang="en-US" sz="1100" dirty="0">
              <a:latin typeface="Courier New" panose="02070309020205020404" pitchFamily="49" charset="0"/>
              <a:cs typeface="Courier New" panose="02070309020205020404" pitchFamily="49" charset="0"/>
            </a:endParaRPr>
          </a:p>
          <a:p>
            <a:endParaRPr lang="en-US" sz="1100" dirty="0">
              <a:latin typeface="Courier New" panose="02070309020205020404" pitchFamily="49" charset="0"/>
              <a:cs typeface="Courier New" panose="02070309020205020404" pitchFamily="49" charset="0"/>
            </a:endParaRPr>
          </a:p>
          <a:p>
            <a:r>
              <a:rPr lang="en-US" sz="1100" dirty="0">
                <a:latin typeface="Courier New" panose="02070309020205020404" pitchFamily="49" charset="0"/>
                <a:cs typeface="Courier New" panose="02070309020205020404" pitchFamily="49" charset="0"/>
              </a:rPr>
              <a:t>a=10</a:t>
            </a:r>
          </a:p>
          <a:p>
            <a:r>
              <a:rPr lang="en-US" sz="1100" dirty="0">
                <a:latin typeface="Courier New" panose="02070309020205020404" pitchFamily="49" charset="0"/>
                <a:cs typeface="Courier New" panose="02070309020205020404" pitchFamily="49" charset="0"/>
              </a:rPr>
              <a:t>echo -e "Value of a is $a \</a:t>
            </a:r>
            <a:r>
              <a:rPr lang="en-US" sz="1100" dirty="0" smtClean="0">
                <a:latin typeface="Courier New" panose="02070309020205020404" pitchFamily="49" charset="0"/>
                <a:cs typeface="Courier New" panose="02070309020205020404" pitchFamily="49" charset="0"/>
              </a:rPr>
              <a:t>n“</a:t>
            </a:r>
          </a:p>
          <a:p>
            <a:r>
              <a:rPr lang="en-US" sz="1100" dirty="0" smtClean="0">
                <a:latin typeface="Courier New" panose="02070309020205020404" pitchFamily="49" charset="0"/>
                <a:cs typeface="Courier New" panose="02070309020205020404" pitchFamily="49" charset="0"/>
              </a:rPr>
              <a:t>#----------------</a:t>
            </a:r>
          </a:p>
          <a:p>
            <a:endParaRPr lang="en-US" sz="1100" dirty="0" smtClean="0">
              <a:latin typeface="Courier New" panose="02070309020205020404" pitchFamily="49" charset="0"/>
              <a:cs typeface="Courier New" panose="02070309020205020404" pitchFamily="49" charset="0"/>
            </a:endParaRPr>
          </a:p>
          <a:p>
            <a:endParaRPr lang="en-US" sz="1100" dirty="0" smtClean="0">
              <a:latin typeface="Courier New" panose="02070309020205020404" pitchFamily="49" charset="0"/>
              <a:cs typeface="Courier New" panose="02070309020205020404" pitchFamily="49" charset="0"/>
            </a:endParaRPr>
          </a:p>
          <a:p>
            <a:r>
              <a:rPr lang="en-US" sz="1100" dirty="0">
                <a:latin typeface="Courier New" panose="02070309020205020404" pitchFamily="49" charset="0"/>
                <a:cs typeface="Courier New" panose="02070309020205020404" pitchFamily="49" charset="0"/>
              </a:rPr>
              <a:t>$./</a:t>
            </a:r>
            <a:r>
              <a:rPr lang="en-US" sz="1100" dirty="0" smtClean="0">
                <a:latin typeface="Courier New" panose="02070309020205020404" pitchFamily="49" charset="0"/>
                <a:cs typeface="Courier New" panose="02070309020205020404" pitchFamily="49" charset="0"/>
              </a:rPr>
              <a:t>test.sh</a:t>
            </a:r>
          </a:p>
          <a:p>
            <a:endParaRPr lang="en-US" sz="1100" dirty="0" smtClean="0">
              <a:latin typeface="Courier New" panose="02070309020205020404" pitchFamily="49" charset="0"/>
              <a:cs typeface="Courier New" panose="02070309020205020404" pitchFamily="49" charset="0"/>
            </a:endParaRPr>
          </a:p>
          <a:p>
            <a:r>
              <a:rPr lang="en-US" sz="1100" dirty="0" smtClean="0">
                <a:latin typeface="Courier New" panose="02070309020205020404" pitchFamily="49" charset="0"/>
                <a:cs typeface="Courier New" panose="02070309020205020404" pitchFamily="49" charset="0"/>
              </a:rPr>
              <a:t>Value </a:t>
            </a:r>
            <a:r>
              <a:rPr lang="en-US" sz="1100" dirty="0">
                <a:latin typeface="Courier New" panose="02070309020205020404" pitchFamily="49" charset="0"/>
                <a:cs typeface="Courier New" panose="02070309020205020404" pitchFamily="49" charset="0"/>
              </a:rPr>
              <a:t>of a is </a:t>
            </a:r>
            <a:r>
              <a:rPr lang="en-US" sz="1100" dirty="0" smtClean="0">
                <a:latin typeface="Courier New" panose="02070309020205020404" pitchFamily="49" charset="0"/>
                <a:cs typeface="Courier New" panose="02070309020205020404" pitchFamily="49" charset="0"/>
              </a:rPr>
              <a:t>10</a:t>
            </a:r>
          </a:p>
          <a:p>
            <a:endParaRPr lang="en-US" sz="1100" dirty="0" smtClean="0">
              <a:latin typeface="Courier New" panose="02070309020205020404" pitchFamily="49" charset="0"/>
              <a:cs typeface="Courier New" panose="02070309020205020404" pitchFamily="49" charset="0"/>
            </a:endParaRPr>
          </a:p>
          <a:p>
            <a:r>
              <a:rPr lang="en-US" sz="1100" dirty="0" smtClean="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N</a:t>
            </a:r>
            <a:r>
              <a:rPr lang="en-US" sz="1100" dirty="0" err="1" smtClean="0">
                <a:latin typeface="Courier New" panose="02070309020205020404" pitchFamily="49" charset="0"/>
                <a:cs typeface="Courier New" panose="02070309020205020404" pitchFamily="49" charset="0"/>
              </a:rPr>
              <a:t>ếu</a:t>
            </a:r>
            <a:r>
              <a:rPr lang="en-US" sz="1100" dirty="0" smtClean="0">
                <a:latin typeface="Courier New" panose="02070309020205020404" pitchFamily="49" charset="0"/>
                <a:cs typeface="Courier New" panose="02070309020205020404" pitchFamily="49" charset="0"/>
              </a:rPr>
              <a:t> </a:t>
            </a:r>
            <a:r>
              <a:rPr lang="en-US" sz="1100" dirty="0" err="1" smtClean="0">
                <a:latin typeface="Courier New" panose="02070309020205020404" pitchFamily="49" charset="0"/>
                <a:cs typeface="Courier New" panose="02070309020205020404" pitchFamily="49" charset="0"/>
              </a:rPr>
              <a:t>không</a:t>
            </a:r>
            <a:r>
              <a:rPr lang="en-US" sz="1100" dirty="0" smtClean="0">
                <a:latin typeface="Courier New" panose="02070309020205020404" pitchFamily="49" charset="0"/>
                <a:cs typeface="Courier New" panose="02070309020205020404" pitchFamily="49" charset="0"/>
              </a:rPr>
              <a:t> </a:t>
            </a:r>
            <a:r>
              <a:rPr lang="en-US" sz="1100" dirty="0" err="1" smtClean="0">
                <a:latin typeface="Courier New" panose="02070309020205020404" pitchFamily="49" charset="0"/>
                <a:cs typeface="Courier New" panose="02070309020205020404" pitchFamily="49" charset="0"/>
              </a:rPr>
              <a:t>có</a:t>
            </a:r>
            <a:r>
              <a:rPr lang="en-US" sz="1100" dirty="0" smtClean="0">
                <a:latin typeface="Courier New" panose="02070309020205020404" pitchFamily="49" charset="0"/>
                <a:cs typeface="Courier New" panose="02070309020205020404" pitchFamily="49" charset="0"/>
              </a:rPr>
              <a:t> –e </a:t>
            </a:r>
            <a:r>
              <a:rPr lang="en-US" sz="1100" dirty="0" err="1" smtClean="0">
                <a:latin typeface="Courier New" panose="02070309020205020404" pitchFamily="49" charset="0"/>
                <a:cs typeface="Courier New" panose="02070309020205020404" pitchFamily="49" charset="0"/>
              </a:rPr>
              <a:t>thì</a:t>
            </a:r>
            <a:r>
              <a:rPr lang="en-US" sz="1100" dirty="0" smtClean="0">
                <a:latin typeface="Courier New" panose="02070309020205020404" pitchFamily="49" charset="0"/>
                <a:cs typeface="Courier New" panose="02070309020205020404" pitchFamily="49" charset="0"/>
              </a:rPr>
              <a:t> </a:t>
            </a:r>
            <a:r>
              <a:rPr lang="en-US" sz="1100" dirty="0" err="1" smtClean="0">
                <a:latin typeface="Courier New" panose="02070309020205020404" pitchFamily="49" charset="0"/>
                <a:cs typeface="Courier New" panose="02070309020205020404" pitchFamily="49" charset="0"/>
              </a:rPr>
              <a:t>kết</a:t>
            </a:r>
            <a:r>
              <a:rPr lang="en-US" sz="1100" dirty="0" smtClean="0">
                <a:latin typeface="Courier New" panose="02070309020205020404" pitchFamily="49" charset="0"/>
                <a:cs typeface="Courier New" panose="02070309020205020404" pitchFamily="49" charset="0"/>
              </a:rPr>
              <a:t> </a:t>
            </a:r>
            <a:r>
              <a:rPr lang="en-US" sz="1100" dirty="0" err="1" smtClean="0">
                <a:latin typeface="Courier New" panose="02070309020205020404" pitchFamily="49" charset="0"/>
                <a:cs typeface="Courier New" panose="02070309020205020404" pitchFamily="49" charset="0"/>
              </a:rPr>
              <a:t>quà</a:t>
            </a:r>
            <a:r>
              <a:rPr lang="en-US" sz="1100" dirty="0" smtClean="0">
                <a:latin typeface="Courier New" panose="02070309020205020404" pitchFamily="49" charset="0"/>
                <a:cs typeface="Courier New" panose="02070309020205020404" pitchFamily="49" charset="0"/>
              </a:rPr>
              <a:t> </a:t>
            </a:r>
            <a:r>
              <a:rPr lang="en-US" sz="1100" dirty="0" err="1" smtClean="0">
                <a:latin typeface="Courier New" panose="02070309020205020404" pitchFamily="49" charset="0"/>
                <a:cs typeface="Courier New" panose="02070309020205020404" pitchFamily="49" charset="0"/>
              </a:rPr>
              <a:t>sẽ</a:t>
            </a:r>
            <a:r>
              <a:rPr lang="en-US" sz="1100" dirty="0" smtClean="0">
                <a:latin typeface="Courier New" panose="02070309020205020404" pitchFamily="49" charset="0"/>
                <a:cs typeface="Courier New" panose="02070309020205020404" pitchFamily="49" charset="0"/>
              </a:rPr>
              <a:t> </a:t>
            </a:r>
            <a:r>
              <a:rPr lang="en-US" sz="1100" dirty="0" err="1" smtClean="0">
                <a:latin typeface="Courier New" panose="02070309020205020404" pitchFamily="49" charset="0"/>
                <a:cs typeface="Courier New" panose="02070309020205020404" pitchFamily="49" charset="0"/>
              </a:rPr>
              <a:t>là</a:t>
            </a:r>
            <a:endParaRPr lang="en-US" sz="1100" dirty="0" smtClean="0">
              <a:latin typeface="Courier New" panose="02070309020205020404" pitchFamily="49" charset="0"/>
              <a:cs typeface="Courier New" panose="02070309020205020404" pitchFamily="49" charset="0"/>
            </a:endParaRPr>
          </a:p>
          <a:p>
            <a:endParaRPr lang="en-US" sz="1100" dirty="0">
              <a:latin typeface="Courier New" panose="02070309020205020404" pitchFamily="49" charset="0"/>
              <a:cs typeface="Courier New" panose="02070309020205020404" pitchFamily="49" charset="0"/>
            </a:endParaRPr>
          </a:p>
          <a:p>
            <a:r>
              <a:rPr lang="en-US" sz="1100" dirty="0">
                <a:latin typeface="Courier New" panose="02070309020205020404" pitchFamily="49" charset="0"/>
                <a:cs typeface="Courier New" panose="02070309020205020404" pitchFamily="49" charset="0"/>
              </a:rPr>
              <a:t>Value of a is 10\n</a:t>
            </a:r>
          </a:p>
          <a:p>
            <a:endParaRPr lang="en-US" sz="1100" dirty="0">
              <a:latin typeface="Courier New" panose="02070309020205020404" pitchFamily="49" charset="0"/>
              <a:cs typeface="Courier New" panose="02070309020205020404" pitchFamily="49" charset="0"/>
            </a:endParaRPr>
          </a:p>
        </p:txBody>
      </p:sp>
      <p:pic>
        <p:nvPicPr>
          <p:cNvPr id="16" name="Picture 15"/>
          <p:cNvPicPr>
            <a:picLocks noChangeAspect="1"/>
          </p:cNvPicPr>
          <p:nvPr/>
        </p:nvPicPr>
        <p:blipFill>
          <a:blip r:embed="rId2"/>
          <a:stretch>
            <a:fillRect/>
          </a:stretch>
        </p:blipFill>
        <p:spPr>
          <a:xfrm>
            <a:off x="1066801" y="1888452"/>
            <a:ext cx="2384610" cy="2714910"/>
          </a:xfrm>
          <a:prstGeom prst="rect">
            <a:avLst/>
          </a:prstGeom>
        </p:spPr>
      </p:pic>
    </p:spTree>
    <p:extLst>
      <p:ext uri="{BB962C8B-B14F-4D97-AF65-F5344CB8AC3E}">
        <p14:creationId xmlns:p14="http://schemas.microsoft.com/office/powerpoint/2010/main" val="73402547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08890"/>
            <a:ext cx="8229600" cy="3394472"/>
          </a:xfrm>
        </p:spPr>
        <p:txBody>
          <a:bodyPr numCol="2">
            <a:normAutofit/>
          </a:bodyPr>
          <a:lstStyle/>
          <a:p>
            <a:pPr>
              <a:buFont typeface="Wingdings" panose="05000000000000000000" pitchFamily="2" charset="2"/>
              <a:buChar char="q"/>
            </a:pPr>
            <a:r>
              <a:rPr lang="en-US" sz="1400" dirty="0" err="1">
                <a:latin typeface="Times New Roman" panose="02020603050405020304" pitchFamily="18" charset="0"/>
                <a:cs typeface="Times New Roman" panose="02020603050405020304" pitchFamily="18" charset="0"/>
              </a:rPr>
              <a:t>Trình</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thay</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thế</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lệnh</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là</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một</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kỹ</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thuật</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mà</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bởi</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nó</a:t>
            </a:r>
            <a:r>
              <a:rPr lang="en-US" sz="1400" dirty="0">
                <a:latin typeface="Times New Roman" panose="02020603050405020304" pitchFamily="18" charset="0"/>
                <a:cs typeface="Times New Roman" panose="02020603050405020304" pitchFamily="18" charset="0"/>
              </a:rPr>
              <a:t> Shell </a:t>
            </a:r>
            <a:r>
              <a:rPr lang="en-US" sz="1400" dirty="0" err="1">
                <a:latin typeface="Times New Roman" panose="02020603050405020304" pitchFamily="18" charset="0"/>
                <a:cs typeface="Times New Roman" panose="02020603050405020304" pitchFamily="18" charset="0"/>
              </a:rPr>
              <a:t>thực</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hiện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một</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tập</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hợp</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các</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lệnh</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đã</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cung</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cấp</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và</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sau</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đó</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thay</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thế</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vị</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trí</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kết</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quả</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của</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các</a:t>
            </a:r>
            <a:r>
              <a:rPr lang="en-US" sz="1400" dirty="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lệnh</a:t>
            </a:r>
            <a:r>
              <a:rPr lang="en-US" sz="1400"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q"/>
            </a:pPr>
            <a:endParaRPr lang="en-US" sz="1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endParaRPr lang="en-US" sz="14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q"/>
            </a:pPr>
            <a:endParaRPr lang="en-US" sz="14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q"/>
            </a:pPr>
            <a:endParaRPr lang="en-US" sz="1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endParaRPr lang="en-US" sz="1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vi-VN" sz="1400" dirty="0">
                <a:latin typeface="Times New Roman" panose="02020603050405020304" pitchFamily="18" charset="0"/>
                <a:cs typeface="Times New Roman" panose="02020603050405020304" pitchFamily="18" charset="0"/>
              </a:rPr>
              <a:t>Trình thay thế lệnh thông thường được sử dụng để gán đầu ra của một lệnh tới một biến. Mỗi một ví dụ sau giải thích cách sử dụng trình thay thế </a:t>
            </a:r>
            <a:r>
              <a:rPr lang="vi-VN" sz="1400" dirty="0" smtClean="0">
                <a:latin typeface="Times New Roman" panose="02020603050405020304" pitchFamily="18" charset="0"/>
                <a:cs typeface="Times New Roman" panose="02020603050405020304" pitchFamily="18" charset="0"/>
              </a:rPr>
              <a:t>lệnh</a:t>
            </a:r>
            <a:r>
              <a:rPr lang="en-US" sz="1400" dirty="0" smtClean="0">
                <a:latin typeface="Times New Roman" panose="02020603050405020304" pitchFamily="18" charset="0"/>
                <a:cs typeface="Times New Roman" panose="02020603050405020304" pitchFamily="18" charset="0"/>
              </a:rPr>
              <a:t>:</a:t>
            </a:r>
            <a:endParaRPr lang="en-US" sz="1400" dirty="0">
              <a:latin typeface="Times New Roman" panose="02020603050405020304" pitchFamily="18" charset="0"/>
              <a:cs typeface="Times New Roman" panose="02020603050405020304" pitchFamily="18" charset="0"/>
            </a:endParaRPr>
          </a:p>
        </p:txBody>
      </p:sp>
      <p:sp>
        <p:nvSpPr>
          <p:cNvPr id="2" name="Title 1"/>
          <p:cNvSpPr>
            <a:spLocks noGrp="1"/>
          </p:cNvSpPr>
          <p:nvPr>
            <p:ph type="title"/>
          </p:nvPr>
        </p:nvSpPr>
        <p:spPr>
          <a:xfrm>
            <a:off x="457200" y="0"/>
            <a:ext cx="6706925" cy="644057"/>
          </a:xfrm>
        </p:spPr>
        <p:txBody>
          <a:bodyPr>
            <a:noAutofit/>
          </a:bodyPr>
          <a:lstStyle/>
          <a:p>
            <a:r>
              <a:rPr lang="en-US" sz="1800" i="1" dirty="0" err="1"/>
              <a:t>Trình</a:t>
            </a:r>
            <a:r>
              <a:rPr lang="en-US" sz="1800" i="1" dirty="0"/>
              <a:t> </a:t>
            </a:r>
            <a:r>
              <a:rPr lang="en-US" sz="1800" i="1" dirty="0" err="1"/>
              <a:t>thay</a:t>
            </a:r>
            <a:r>
              <a:rPr lang="en-US" sz="1800" i="1" dirty="0"/>
              <a:t> </a:t>
            </a:r>
            <a:r>
              <a:rPr lang="en-US" sz="1800" i="1" dirty="0" err="1"/>
              <a:t>thế</a:t>
            </a:r>
            <a:r>
              <a:rPr lang="en-US" sz="1800" i="1" dirty="0"/>
              <a:t> </a:t>
            </a:r>
            <a:r>
              <a:rPr lang="en-US" sz="1800" i="1" dirty="0" err="1"/>
              <a:t>lệnh</a:t>
            </a:r>
            <a:r>
              <a:rPr lang="en-US" sz="1800" i="1" dirty="0"/>
              <a:t> (Command Substitution)</a:t>
            </a:r>
            <a:endParaRPr lang="vi-VN" sz="1800" i="1" dirty="0"/>
          </a:p>
        </p:txBody>
      </p:sp>
      <p:sp>
        <p:nvSpPr>
          <p:cNvPr id="4" name="Footer Placeholder 3"/>
          <p:cNvSpPr>
            <a:spLocks noGrp="1"/>
          </p:cNvSpPr>
          <p:nvPr>
            <p:ph type="ftr" sz="quarter" idx="11"/>
          </p:nvPr>
        </p:nvSpPr>
        <p:spPr/>
        <p:txBody>
          <a:bodyPr/>
          <a:lstStyle/>
          <a:p>
            <a:r>
              <a:rPr lang="en-US" smtClean="0"/>
              <a:t>09e-BM/DT/FSOFT - ©FPT SOFTWARE - Corporate Training Center - Internal Use</a:t>
            </a:r>
            <a:endParaRPr lang="en-US"/>
          </a:p>
        </p:txBody>
      </p:sp>
      <p:sp>
        <p:nvSpPr>
          <p:cNvPr id="5" name="Slide Number Placeholder 4"/>
          <p:cNvSpPr>
            <a:spLocks noGrp="1"/>
          </p:cNvSpPr>
          <p:nvPr>
            <p:ph type="sldNum" sz="quarter" idx="12"/>
          </p:nvPr>
        </p:nvSpPr>
        <p:spPr/>
        <p:txBody>
          <a:bodyPr/>
          <a:lstStyle/>
          <a:p>
            <a:fld id="{E3B08AF7-4237-6949-8335-F63F47C2C8CC}" type="slidenum">
              <a:rPr lang="en-US" smtClean="0"/>
              <a:t>17</a:t>
            </a:fld>
            <a:endParaRPr lang="en-US"/>
          </a:p>
        </p:txBody>
      </p:sp>
      <p:sp>
        <p:nvSpPr>
          <p:cNvPr id="10" name="Rectangle 9"/>
          <p:cNvSpPr/>
          <p:nvPr/>
        </p:nvSpPr>
        <p:spPr>
          <a:xfrm>
            <a:off x="4946256" y="1208890"/>
            <a:ext cx="3740544" cy="3394472"/>
          </a:xfrm>
          <a:prstGeom prst="rect">
            <a:avLst/>
          </a:prstGeom>
          <a:ln w="3175">
            <a:solidFill>
              <a:schemeClr val="bg1">
                <a:lumMod val="85000"/>
              </a:schemeClr>
            </a:solidFill>
          </a:ln>
        </p:spPr>
        <p:style>
          <a:lnRef idx="2">
            <a:schemeClr val="accent1"/>
          </a:lnRef>
          <a:fillRef idx="1">
            <a:schemeClr val="lt1"/>
          </a:fillRef>
          <a:effectRef idx="0">
            <a:schemeClr val="accent1"/>
          </a:effectRef>
          <a:fontRef idx="minor">
            <a:schemeClr val="dk1"/>
          </a:fontRef>
        </p:style>
        <p:txBody>
          <a:bodyPr rtlCol="0" anchor="ctr"/>
          <a:lstStyle/>
          <a:p>
            <a:r>
              <a:rPr lang="en-US" sz="1100" dirty="0">
                <a:latin typeface="Courier New" panose="02070309020205020404" pitchFamily="49" charset="0"/>
                <a:cs typeface="Courier New" panose="02070309020205020404" pitchFamily="49" charset="0"/>
              </a:rPr>
              <a:t>#!/bin/</a:t>
            </a:r>
            <a:r>
              <a:rPr lang="en-US" sz="1100" dirty="0" err="1">
                <a:latin typeface="Courier New" panose="02070309020205020404" pitchFamily="49" charset="0"/>
                <a:cs typeface="Courier New" panose="02070309020205020404" pitchFamily="49" charset="0"/>
              </a:rPr>
              <a:t>sh</a:t>
            </a:r>
            <a:endParaRPr lang="en-US" sz="1100" dirty="0">
              <a:latin typeface="Courier New" panose="02070309020205020404" pitchFamily="49" charset="0"/>
              <a:cs typeface="Courier New" panose="02070309020205020404" pitchFamily="49" charset="0"/>
            </a:endParaRPr>
          </a:p>
          <a:p>
            <a:endParaRPr lang="en-US" sz="1100" dirty="0">
              <a:latin typeface="Courier New" panose="02070309020205020404" pitchFamily="49" charset="0"/>
              <a:cs typeface="Courier New" panose="02070309020205020404" pitchFamily="49" charset="0"/>
            </a:endParaRPr>
          </a:p>
          <a:p>
            <a:r>
              <a:rPr lang="en-US" sz="1100" dirty="0">
                <a:latin typeface="Courier New" panose="02070309020205020404" pitchFamily="49" charset="0"/>
                <a:cs typeface="Courier New" panose="02070309020205020404" pitchFamily="49" charset="0"/>
              </a:rPr>
              <a:t>DATE=`date`</a:t>
            </a:r>
          </a:p>
          <a:p>
            <a:r>
              <a:rPr lang="en-US" sz="1100" dirty="0">
                <a:latin typeface="Courier New" panose="02070309020205020404" pitchFamily="49" charset="0"/>
                <a:cs typeface="Courier New" panose="02070309020205020404" pitchFamily="49" charset="0"/>
              </a:rPr>
              <a:t>echo "Date is $DATE"</a:t>
            </a:r>
          </a:p>
          <a:p>
            <a:endParaRPr lang="en-US" sz="1100" dirty="0">
              <a:latin typeface="Courier New" panose="02070309020205020404" pitchFamily="49" charset="0"/>
              <a:cs typeface="Courier New" panose="02070309020205020404" pitchFamily="49" charset="0"/>
            </a:endParaRPr>
          </a:p>
          <a:p>
            <a:r>
              <a:rPr lang="en-US" sz="1100" dirty="0">
                <a:latin typeface="Courier New" panose="02070309020205020404" pitchFamily="49" charset="0"/>
                <a:cs typeface="Courier New" panose="02070309020205020404" pitchFamily="49" charset="0"/>
              </a:rPr>
              <a:t>USERS=`who | </a:t>
            </a:r>
            <a:r>
              <a:rPr lang="en-US" sz="1100" dirty="0" err="1">
                <a:latin typeface="Courier New" panose="02070309020205020404" pitchFamily="49" charset="0"/>
                <a:cs typeface="Courier New" panose="02070309020205020404" pitchFamily="49" charset="0"/>
              </a:rPr>
              <a:t>wc</a:t>
            </a:r>
            <a:r>
              <a:rPr lang="en-US" sz="1100" dirty="0">
                <a:latin typeface="Courier New" panose="02070309020205020404" pitchFamily="49" charset="0"/>
                <a:cs typeface="Courier New" panose="02070309020205020404" pitchFamily="49" charset="0"/>
              </a:rPr>
              <a:t> -l`</a:t>
            </a:r>
          </a:p>
          <a:p>
            <a:r>
              <a:rPr lang="en-US" sz="1100" dirty="0">
                <a:latin typeface="Courier New" panose="02070309020205020404" pitchFamily="49" charset="0"/>
                <a:cs typeface="Courier New" panose="02070309020205020404" pitchFamily="49" charset="0"/>
              </a:rPr>
              <a:t>echo "Logged in user are $USERS"</a:t>
            </a:r>
          </a:p>
          <a:p>
            <a:endParaRPr lang="en-US" sz="1100" dirty="0">
              <a:latin typeface="Courier New" panose="02070309020205020404" pitchFamily="49" charset="0"/>
              <a:cs typeface="Courier New" panose="02070309020205020404" pitchFamily="49" charset="0"/>
            </a:endParaRPr>
          </a:p>
          <a:p>
            <a:r>
              <a:rPr lang="en-US" sz="1100" dirty="0">
                <a:latin typeface="Courier New" panose="02070309020205020404" pitchFamily="49" charset="0"/>
                <a:cs typeface="Courier New" panose="02070309020205020404" pitchFamily="49" charset="0"/>
              </a:rPr>
              <a:t>UP=`date ; uptime`</a:t>
            </a:r>
          </a:p>
          <a:p>
            <a:r>
              <a:rPr lang="en-US" sz="1100" dirty="0">
                <a:latin typeface="Courier New" panose="02070309020205020404" pitchFamily="49" charset="0"/>
                <a:cs typeface="Courier New" panose="02070309020205020404" pitchFamily="49" charset="0"/>
              </a:rPr>
              <a:t>echo "Uptime is $UP"</a:t>
            </a:r>
            <a:endParaRPr lang="en-US" sz="1100" dirty="0" smtClean="0">
              <a:latin typeface="Courier New" panose="02070309020205020404" pitchFamily="49" charset="0"/>
              <a:cs typeface="Courier New" panose="02070309020205020404" pitchFamily="49" charset="0"/>
            </a:endParaRPr>
          </a:p>
          <a:p>
            <a:r>
              <a:rPr lang="en-US" sz="1100" dirty="0" smtClean="0">
                <a:latin typeface="Courier New" panose="02070309020205020404" pitchFamily="49" charset="0"/>
                <a:cs typeface="Courier New" panose="02070309020205020404" pitchFamily="49" charset="0"/>
              </a:rPr>
              <a:t>#----------------</a:t>
            </a:r>
          </a:p>
          <a:p>
            <a:endParaRPr lang="en-US" sz="1100" dirty="0" smtClean="0">
              <a:latin typeface="Courier New" panose="02070309020205020404" pitchFamily="49" charset="0"/>
              <a:cs typeface="Courier New" panose="02070309020205020404" pitchFamily="49" charset="0"/>
            </a:endParaRPr>
          </a:p>
          <a:p>
            <a:r>
              <a:rPr lang="en-US" sz="1100" dirty="0">
                <a:latin typeface="Courier New" panose="02070309020205020404" pitchFamily="49" charset="0"/>
                <a:cs typeface="Courier New" panose="02070309020205020404" pitchFamily="49" charset="0"/>
              </a:rPr>
              <a:t>$./</a:t>
            </a:r>
            <a:r>
              <a:rPr lang="en-US" sz="1100" dirty="0" smtClean="0">
                <a:latin typeface="Courier New" panose="02070309020205020404" pitchFamily="49" charset="0"/>
                <a:cs typeface="Courier New" panose="02070309020205020404" pitchFamily="49" charset="0"/>
              </a:rPr>
              <a:t>test.sh</a:t>
            </a:r>
          </a:p>
          <a:p>
            <a:endParaRPr lang="en-US" sz="1100" dirty="0" smtClean="0">
              <a:latin typeface="Courier New" panose="02070309020205020404" pitchFamily="49" charset="0"/>
              <a:cs typeface="Courier New" panose="02070309020205020404" pitchFamily="49" charset="0"/>
            </a:endParaRPr>
          </a:p>
          <a:p>
            <a:r>
              <a:rPr lang="en-US" sz="1100" dirty="0">
                <a:latin typeface="Courier New" panose="02070309020205020404" pitchFamily="49" charset="0"/>
                <a:cs typeface="Courier New" panose="02070309020205020404" pitchFamily="49" charset="0"/>
              </a:rPr>
              <a:t>Date is Thu Jul  2 03:59:57 MST 2009</a:t>
            </a:r>
          </a:p>
          <a:p>
            <a:r>
              <a:rPr lang="en-US" sz="1100" dirty="0">
                <a:latin typeface="Courier New" panose="02070309020205020404" pitchFamily="49" charset="0"/>
                <a:cs typeface="Courier New" panose="02070309020205020404" pitchFamily="49" charset="0"/>
              </a:rPr>
              <a:t>Logged in user are 1</a:t>
            </a:r>
          </a:p>
          <a:p>
            <a:r>
              <a:rPr lang="en-US" sz="1100" dirty="0">
                <a:latin typeface="Courier New" panose="02070309020205020404" pitchFamily="49" charset="0"/>
                <a:cs typeface="Courier New" panose="02070309020205020404" pitchFamily="49" charset="0"/>
              </a:rPr>
              <a:t>Uptime is Thu Jul  2 03:59:57 MST 2009</a:t>
            </a:r>
          </a:p>
          <a:p>
            <a:r>
              <a:rPr lang="en-US" sz="1100" dirty="0">
                <a:latin typeface="Courier New" panose="02070309020205020404" pitchFamily="49" charset="0"/>
                <a:cs typeface="Courier New" panose="02070309020205020404" pitchFamily="49" charset="0"/>
              </a:rPr>
              <a:t>03:59:57 up 20 days, 14:03,  1 user,  load </a:t>
            </a:r>
            <a:r>
              <a:rPr lang="en-US" sz="1100" dirty="0" err="1">
                <a:latin typeface="Courier New" panose="02070309020205020404" pitchFamily="49" charset="0"/>
                <a:cs typeface="Courier New" panose="02070309020205020404" pitchFamily="49" charset="0"/>
              </a:rPr>
              <a:t>avg</a:t>
            </a:r>
            <a:r>
              <a:rPr lang="en-US" sz="1100" dirty="0">
                <a:latin typeface="Courier New" panose="02070309020205020404" pitchFamily="49" charset="0"/>
                <a:cs typeface="Courier New" panose="02070309020205020404" pitchFamily="49" charset="0"/>
              </a:rPr>
              <a:t>: 0.13, 0.07, </a:t>
            </a:r>
            <a:r>
              <a:rPr lang="en-US" sz="1100" dirty="0" smtClean="0">
                <a:latin typeface="Courier New" panose="02070309020205020404" pitchFamily="49" charset="0"/>
                <a:cs typeface="Courier New" panose="02070309020205020404" pitchFamily="49" charset="0"/>
              </a:rPr>
              <a:t>0.15</a:t>
            </a:r>
            <a:endParaRPr lang="en-US" sz="1100" dirty="0">
              <a:latin typeface="Courier New" panose="02070309020205020404" pitchFamily="49" charset="0"/>
              <a:cs typeface="Courier New" panose="02070309020205020404" pitchFamily="49" charset="0"/>
            </a:endParaRPr>
          </a:p>
        </p:txBody>
      </p:sp>
      <p:sp>
        <p:nvSpPr>
          <p:cNvPr id="8" name="Rectangle 7"/>
          <p:cNvSpPr/>
          <p:nvPr/>
        </p:nvSpPr>
        <p:spPr>
          <a:xfrm>
            <a:off x="657775" y="2453640"/>
            <a:ext cx="4087906" cy="342004"/>
          </a:xfrm>
          <a:prstGeom prst="rect">
            <a:avLst/>
          </a:prstGeom>
          <a:ln w="3175">
            <a:solidFill>
              <a:schemeClr val="bg1">
                <a:lumMod val="85000"/>
              </a:schemeClr>
            </a:solidFill>
          </a:ln>
        </p:spPr>
        <p:style>
          <a:lnRef idx="2">
            <a:schemeClr val="accent1"/>
          </a:lnRef>
          <a:fillRef idx="1">
            <a:schemeClr val="lt1"/>
          </a:fillRef>
          <a:effectRef idx="0">
            <a:schemeClr val="accent1"/>
          </a:effectRef>
          <a:fontRef idx="minor">
            <a:schemeClr val="dk1"/>
          </a:fontRef>
        </p:style>
        <p:txBody>
          <a:bodyPr rtlCol="0" anchor="ctr"/>
          <a:lstStyle/>
          <a:p>
            <a:r>
              <a:rPr lang="en-US" sz="1100" dirty="0">
                <a:latin typeface="Courier New" panose="02070309020205020404" pitchFamily="49" charset="0"/>
                <a:cs typeface="Courier New" panose="02070309020205020404" pitchFamily="49" charset="0"/>
              </a:rPr>
              <a:t>`command</a:t>
            </a:r>
            <a:r>
              <a:rPr lang="en-US" sz="1100" dirty="0" smtClean="0">
                <a:latin typeface="Courier New" panose="02070309020205020404" pitchFamily="49" charset="0"/>
                <a:cs typeface="Courier New" panose="02070309020205020404" pitchFamily="49" charset="0"/>
              </a:rPr>
              <a:t>`  # </a:t>
            </a:r>
            <a:r>
              <a:rPr lang="en-US" sz="1100" dirty="0" err="1" smtClean="0">
                <a:latin typeface="Courier New" panose="02070309020205020404" pitchFamily="49" charset="0"/>
                <a:cs typeface="Courier New" panose="02070309020205020404" pitchFamily="49" charset="0"/>
              </a:rPr>
              <a:t>chú</a:t>
            </a:r>
            <a:r>
              <a:rPr lang="en-US" sz="1100" dirty="0" smtClean="0">
                <a:latin typeface="Courier New" panose="02070309020205020404" pitchFamily="49" charset="0"/>
                <a:cs typeface="Courier New" panose="02070309020205020404" pitchFamily="49" charset="0"/>
              </a:rPr>
              <a:t> ý </a:t>
            </a:r>
            <a:r>
              <a:rPr lang="en-US" sz="1100" dirty="0" err="1" smtClean="0">
                <a:latin typeface="Courier New" panose="02070309020205020404" pitchFamily="49" charset="0"/>
                <a:cs typeface="Courier New" panose="02070309020205020404" pitchFamily="49" charset="0"/>
              </a:rPr>
              <a:t>là</a:t>
            </a:r>
            <a:r>
              <a:rPr lang="en-US" sz="1100" dirty="0" smtClean="0">
                <a:latin typeface="Courier New" panose="02070309020205020404" pitchFamily="49" charset="0"/>
                <a:cs typeface="Courier New" panose="02070309020205020404" pitchFamily="49" charset="0"/>
              </a:rPr>
              <a:t> </a:t>
            </a:r>
            <a:r>
              <a:rPr lang="en-US" sz="1100" dirty="0" err="1" smtClean="0">
                <a:latin typeface="Courier New" panose="02070309020205020404" pitchFamily="49" charset="0"/>
                <a:cs typeface="Courier New" panose="02070309020205020404" pitchFamily="49" charset="0"/>
              </a:rPr>
              <a:t>trong</a:t>
            </a:r>
            <a:r>
              <a:rPr lang="en-US" sz="1100" dirty="0" smtClean="0">
                <a:latin typeface="Courier New" panose="02070309020205020404" pitchFamily="49" charset="0"/>
                <a:cs typeface="Courier New" panose="02070309020205020404" pitchFamily="49" charset="0"/>
              </a:rPr>
              <a:t> </a:t>
            </a:r>
            <a:r>
              <a:rPr lang="en-US" sz="1100" dirty="0" err="1" smtClean="0">
                <a:latin typeface="Courier New" panose="02070309020205020404" pitchFamily="49" charset="0"/>
                <a:cs typeface="Courier New" panose="02070309020205020404" pitchFamily="49" charset="0"/>
              </a:rPr>
              <a:t>dấu</a:t>
            </a:r>
            <a:r>
              <a:rPr lang="en-US" sz="1100" dirty="0" smtClean="0">
                <a:latin typeface="Courier New" panose="02070309020205020404" pitchFamily="49" charset="0"/>
                <a:cs typeface="Courier New" panose="02070309020205020404" pitchFamily="49" charset="0"/>
              </a:rPr>
              <a:t> ``</a:t>
            </a:r>
            <a:endParaRPr lang="en-US" sz="11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04485112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08890"/>
            <a:ext cx="8229600" cy="3394472"/>
          </a:xfrm>
        </p:spPr>
        <p:txBody>
          <a:bodyPr numCol="2">
            <a:normAutofit/>
          </a:bodyPr>
          <a:lstStyle/>
          <a:p>
            <a:pPr>
              <a:buFont typeface="Wingdings" panose="05000000000000000000" pitchFamily="2" charset="2"/>
              <a:buChar char="q"/>
            </a:pPr>
            <a:r>
              <a:rPr lang="vi-VN" sz="1400" dirty="0">
                <a:latin typeface="Times New Roman" panose="02020603050405020304" pitchFamily="18" charset="0"/>
                <a:cs typeface="Times New Roman" panose="02020603050405020304" pitchFamily="18" charset="0"/>
              </a:rPr>
              <a:t>Sự thay thế biến cho phép người lập trình Shell thao tác giá trị của biến dựa trên trạng thái của nó.</a:t>
            </a:r>
          </a:p>
          <a:p>
            <a:pPr>
              <a:buFont typeface="Wingdings" panose="05000000000000000000" pitchFamily="2" charset="2"/>
              <a:buChar char="q"/>
            </a:pPr>
            <a:endParaRPr lang="en-US" sz="14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q"/>
            </a:pPr>
            <a:endParaRPr lang="en-US" sz="1400" dirty="0">
              <a:latin typeface="Times New Roman" panose="02020603050405020304" pitchFamily="18" charset="0"/>
              <a:cs typeface="Times New Roman" panose="02020603050405020304" pitchFamily="18" charset="0"/>
            </a:endParaRPr>
          </a:p>
          <a:p>
            <a:pPr marL="0" indent="0">
              <a:buNone/>
            </a:pPr>
            <a:endParaRPr lang="vi-VN" sz="1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vi-VN" sz="1400" dirty="0">
                <a:latin typeface="Times New Roman" panose="02020603050405020304" pitchFamily="18" charset="0"/>
                <a:cs typeface="Times New Roman" panose="02020603050405020304" pitchFamily="18" charset="0"/>
              </a:rPr>
              <a:t>Dưới đây là bảng cho tất cả các trình thay thế có thể:</a:t>
            </a:r>
            <a:endParaRPr lang="en-US" sz="14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q"/>
            </a:pPr>
            <a:endParaRPr lang="en-US" sz="1400" dirty="0">
              <a:latin typeface="Times New Roman" panose="02020603050405020304" pitchFamily="18" charset="0"/>
              <a:cs typeface="Times New Roman" panose="02020603050405020304" pitchFamily="18" charset="0"/>
            </a:endParaRPr>
          </a:p>
        </p:txBody>
      </p:sp>
      <p:sp>
        <p:nvSpPr>
          <p:cNvPr id="2" name="Title 1"/>
          <p:cNvSpPr>
            <a:spLocks noGrp="1"/>
          </p:cNvSpPr>
          <p:nvPr>
            <p:ph type="title"/>
          </p:nvPr>
        </p:nvSpPr>
        <p:spPr>
          <a:xfrm>
            <a:off x="457200" y="0"/>
            <a:ext cx="6706925" cy="644057"/>
          </a:xfrm>
        </p:spPr>
        <p:txBody>
          <a:bodyPr>
            <a:noAutofit/>
          </a:bodyPr>
          <a:lstStyle/>
          <a:p>
            <a:r>
              <a:rPr lang="en-US" sz="1800" i="1" dirty="0" err="1"/>
              <a:t>Trình</a:t>
            </a:r>
            <a:r>
              <a:rPr lang="en-US" sz="1800" i="1" dirty="0"/>
              <a:t> </a:t>
            </a:r>
            <a:r>
              <a:rPr lang="en-US" sz="1800" i="1" dirty="0" err="1"/>
              <a:t>thay</a:t>
            </a:r>
            <a:r>
              <a:rPr lang="en-US" sz="1800" i="1" dirty="0"/>
              <a:t> </a:t>
            </a:r>
            <a:r>
              <a:rPr lang="en-US" sz="1800" i="1" dirty="0" err="1"/>
              <a:t>thế</a:t>
            </a:r>
            <a:r>
              <a:rPr lang="en-US" sz="1800" i="1" dirty="0"/>
              <a:t> </a:t>
            </a:r>
            <a:r>
              <a:rPr lang="en-US" sz="1800" i="1" dirty="0" err="1"/>
              <a:t>biến</a:t>
            </a:r>
            <a:r>
              <a:rPr lang="en-US" sz="1800" i="1" dirty="0"/>
              <a:t> (Variable Substitution)</a:t>
            </a:r>
            <a:endParaRPr lang="vi-VN" sz="1800" i="1" dirty="0"/>
          </a:p>
        </p:txBody>
      </p:sp>
      <p:sp>
        <p:nvSpPr>
          <p:cNvPr id="4" name="Footer Placeholder 3"/>
          <p:cNvSpPr>
            <a:spLocks noGrp="1"/>
          </p:cNvSpPr>
          <p:nvPr>
            <p:ph type="ftr" sz="quarter" idx="11"/>
          </p:nvPr>
        </p:nvSpPr>
        <p:spPr/>
        <p:txBody>
          <a:bodyPr/>
          <a:lstStyle/>
          <a:p>
            <a:r>
              <a:rPr lang="en-US" smtClean="0"/>
              <a:t>09e-BM/DT/FSOFT - ©FPT SOFTWARE - Corporate Training Center - Internal Use</a:t>
            </a:r>
            <a:endParaRPr lang="en-US"/>
          </a:p>
        </p:txBody>
      </p:sp>
      <p:sp>
        <p:nvSpPr>
          <p:cNvPr id="5" name="Slide Number Placeholder 4"/>
          <p:cNvSpPr>
            <a:spLocks noGrp="1"/>
          </p:cNvSpPr>
          <p:nvPr>
            <p:ph type="sldNum" sz="quarter" idx="12"/>
          </p:nvPr>
        </p:nvSpPr>
        <p:spPr/>
        <p:txBody>
          <a:bodyPr/>
          <a:lstStyle/>
          <a:p>
            <a:fld id="{E3B08AF7-4237-6949-8335-F63F47C2C8CC}" type="slidenum">
              <a:rPr lang="en-US" smtClean="0"/>
              <a:t>18</a:t>
            </a:fld>
            <a:endParaRPr lang="en-US"/>
          </a:p>
        </p:txBody>
      </p:sp>
      <p:pic>
        <p:nvPicPr>
          <p:cNvPr id="6" name="Picture 5"/>
          <p:cNvPicPr>
            <a:picLocks noChangeAspect="1"/>
          </p:cNvPicPr>
          <p:nvPr/>
        </p:nvPicPr>
        <p:blipFill>
          <a:blip r:embed="rId2"/>
          <a:stretch>
            <a:fillRect/>
          </a:stretch>
        </p:blipFill>
        <p:spPr>
          <a:xfrm>
            <a:off x="4572000" y="1458332"/>
            <a:ext cx="4195482" cy="2611643"/>
          </a:xfrm>
          <a:prstGeom prst="rect">
            <a:avLst/>
          </a:prstGeom>
        </p:spPr>
      </p:pic>
    </p:spTree>
    <p:extLst>
      <p:ext uri="{BB962C8B-B14F-4D97-AF65-F5344CB8AC3E}">
        <p14:creationId xmlns:p14="http://schemas.microsoft.com/office/powerpoint/2010/main" val="203863666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6706925" cy="644057"/>
          </a:xfrm>
        </p:spPr>
        <p:txBody>
          <a:bodyPr>
            <a:noAutofit/>
          </a:bodyPr>
          <a:lstStyle/>
          <a:p>
            <a:r>
              <a:rPr lang="en-US" sz="1800" i="1" dirty="0" err="1"/>
              <a:t>Trình</a:t>
            </a:r>
            <a:r>
              <a:rPr lang="en-US" sz="1800" i="1" dirty="0"/>
              <a:t> </a:t>
            </a:r>
            <a:r>
              <a:rPr lang="en-US" sz="1800" i="1" dirty="0" err="1"/>
              <a:t>thay</a:t>
            </a:r>
            <a:r>
              <a:rPr lang="en-US" sz="1800" i="1" dirty="0"/>
              <a:t> </a:t>
            </a:r>
            <a:r>
              <a:rPr lang="en-US" sz="1800" i="1" dirty="0" err="1"/>
              <a:t>thế</a:t>
            </a:r>
            <a:r>
              <a:rPr lang="en-US" sz="1800" i="1" dirty="0"/>
              <a:t> </a:t>
            </a:r>
            <a:r>
              <a:rPr lang="en-US" sz="1800" i="1" dirty="0" err="1"/>
              <a:t>biến</a:t>
            </a:r>
            <a:r>
              <a:rPr lang="en-US" sz="1800" i="1" dirty="0"/>
              <a:t> (Variable Substitution)</a:t>
            </a:r>
            <a:endParaRPr lang="vi-VN" sz="1800" i="1" dirty="0"/>
          </a:p>
        </p:txBody>
      </p:sp>
      <p:sp>
        <p:nvSpPr>
          <p:cNvPr id="4" name="Footer Placeholder 3"/>
          <p:cNvSpPr>
            <a:spLocks noGrp="1"/>
          </p:cNvSpPr>
          <p:nvPr>
            <p:ph type="ftr" sz="quarter" idx="11"/>
          </p:nvPr>
        </p:nvSpPr>
        <p:spPr/>
        <p:txBody>
          <a:bodyPr/>
          <a:lstStyle/>
          <a:p>
            <a:r>
              <a:rPr lang="en-US" smtClean="0"/>
              <a:t>09e-BM/DT/FSOFT - ©FPT SOFTWARE - Corporate Training Center - Internal Use</a:t>
            </a:r>
            <a:endParaRPr lang="en-US"/>
          </a:p>
        </p:txBody>
      </p:sp>
      <p:sp>
        <p:nvSpPr>
          <p:cNvPr id="5" name="Slide Number Placeholder 4"/>
          <p:cNvSpPr>
            <a:spLocks noGrp="1"/>
          </p:cNvSpPr>
          <p:nvPr>
            <p:ph type="sldNum" sz="quarter" idx="12"/>
          </p:nvPr>
        </p:nvSpPr>
        <p:spPr/>
        <p:txBody>
          <a:bodyPr/>
          <a:lstStyle/>
          <a:p>
            <a:fld id="{E3B08AF7-4237-6949-8335-F63F47C2C8CC}" type="slidenum">
              <a:rPr lang="en-US" smtClean="0"/>
              <a:t>19</a:t>
            </a:fld>
            <a:endParaRPr lang="en-US"/>
          </a:p>
        </p:txBody>
      </p:sp>
      <p:sp>
        <p:nvSpPr>
          <p:cNvPr id="10" name="Rectangle 9"/>
          <p:cNvSpPr/>
          <p:nvPr/>
        </p:nvSpPr>
        <p:spPr>
          <a:xfrm>
            <a:off x="467253" y="1219121"/>
            <a:ext cx="3740544" cy="3394472"/>
          </a:xfrm>
          <a:prstGeom prst="rect">
            <a:avLst/>
          </a:prstGeom>
          <a:ln w="3175">
            <a:solidFill>
              <a:schemeClr val="bg1">
                <a:lumMod val="85000"/>
              </a:schemeClr>
            </a:solidFill>
          </a:ln>
        </p:spPr>
        <p:style>
          <a:lnRef idx="2">
            <a:schemeClr val="accent1"/>
          </a:lnRef>
          <a:fillRef idx="1">
            <a:schemeClr val="lt1"/>
          </a:fillRef>
          <a:effectRef idx="0">
            <a:schemeClr val="accent1"/>
          </a:effectRef>
          <a:fontRef idx="minor">
            <a:schemeClr val="dk1"/>
          </a:fontRef>
        </p:style>
        <p:txBody>
          <a:bodyPr rtlCol="0" anchor="ctr"/>
          <a:lstStyle/>
          <a:p>
            <a:r>
              <a:rPr lang="en-US" sz="1100" dirty="0">
                <a:latin typeface="Courier New" panose="02070309020205020404" pitchFamily="49" charset="0"/>
                <a:cs typeface="Courier New" panose="02070309020205020404" pitchFamily="49" charset="0"/>
              </a:rPr>
              <a:t>#!/</a:t>
            </a:r>
            <a:r>
              <a:rPr lang="en-US" sz="1100" dirty="0" smtClean="0">
                <a:latin typeface="Courier New" panose="02070309020205020404" pitchFamily="49" charset="0"/>
                <a:cs typeface="Courier New" panose="02070309020205020404" pitchFamily="49" charset="0"/>
              </a:rPr>
              <a:t>bin/</a:t>
            </a:r>
            <a:r>
              <a:rPr lang="en-US" sz="1100" dirty="0" err="1" smtClean="0">
                <a:latin typeface="Courier New" panose="02070309020205020404" pitchFamily="49" charset="0"/>
                <a:cs typeface="Courier New" panose="02070309020205020404" pitchFamily="49" charset="0"/>
              </a:rPr>
              <a:t>sh</a:t>
            </a:r>
            <a:endParaRPr lang="en-US" sz="1100" dirty="0">
              <a:latin typeface="Courier New" panose="02070309020205020404" pitchFamily="49" charset="0"/>
              <a:cs typeface="Courier New" panose="02070309020205020404" pitchFamily="49" charset="0"/>
            </a:endParaRPr>
          </a:p>
          <a:p>
            <a:r>
              <a:rPr lang="en-US" sz="1100" dirty="0">
                <a:latin typeface="Courier New" panose="02070309020205020404" pitchFamily="49" charset="0"/>
                <a:cs typeface="Courier New" panose="02070309020205020404" pitchFamily="49" charset="0"/>
              </a:rPr>
              <a:t>echo ${</a:t>
            </a:r>
            <a:r>
              <a:rPr lang="en-US" sz="1100" dirty="0" err="1">
                <a:latin typeface="Courier New" panose="02070309020205020404" pitchFamily="49" charset="0"/>
                <a:cs typeface="Courier New" panose="02070309020205020404" pitchFamily="49" charset="0"/>
              </a:rPr>
              <a:t>var</a:t>
            </a:r>
            <a:r>
              <a:rPr lang="en-US" sz="1100" dirty="0">
                <a:latin typeface="Courier New" panose="02070309020205020404" pitchFamily="49" charset="0"/>
                <a:cs typeface="Courier New" panose="02070309020205020404" pitchFamily="49" charset="0"/>
              </a:rPr>
              <a:t>:-"Variable is not set"}</a:t>
            </a:r>
          </a:p>
          <a:p>
            <a:r>
              <a:rPr lang="en-US" sz="1100" dirty="0">
                <a:latin typeface="Courier New" panose="02070309020205020404" pitchFamily="49" charset="0"/>
                <a:cs typeface="Courier New" panose="02070309020205020404" pitchFamily="49" charset="0"/>
              </a:rPr>
              <a:t>echo "1 - Value of </a:t>
            </a:r>
            <a:r>
              <a:rPr lang="en-US" sz="1100" dirty="0" err="1">
                <a:latin typeface="Courier New" panose="02070309020205020404" pitchFamily="49" charset="0"/>
                <a:cs typeface="Courier New" panose="02070309020205020404" pitchFamily="49" charset="0"/>
              </a:rPr>
              <a:t>var</a:t>
            </a:r>
            <a:r>
              <a:rPr lang="en-US" sz="1100" dirty="0">
                <a:latin typeface="Courier New" panose="02070309020205020404" pitchFamily="49" charset="0"/>
                <a:cs typeface="Courier New" panose="02070309020205020404" pitchFamily="49" charset="0"/>
              </a:rPr>
              <a:t> is ${</a:t>
            </a:r>
            <a:r>
              <a:rPr lang="en-US" sz="1100" dirty="0" err="1">
                <a:latin typeface="Courier New" panose="02070309020205020404" pitchFamily="49" charset="0"/>
                <a:cs typeface="Courier New" panose="02070309020205020404" pitchFamily="49" charset="0"/>
              </a:rPr>
              <a:t>var</a:t>
            </a:r>
            <a:r>
              <a:rPr lang="en-US" sz="1100" dirty="0">
                <a:latin typeface="Courier New" panose="02070309020205020404" pitchFamily="49" charset="0"/>
                <a:cs typeface="Courier New" panose="02070309020205020404" pitchFamily="49" charset="0"/>
              </a:rPr>
              <a:t>}"</a:t>
            </a:r>
          </a:p>
          <a:p>
            <a:endParaRPr lang="en-US" sz="1100" dirty="0">
              <a:latin typeface="Courier New" panose="02070309020205020404" pitchFamily="49" charset="0"/>
              <a:cs typeface="Courier New" panose="02070309020205020404" pitchFamily="49" charset="0"/>
            </a:endParaRPr>
          </a:p>
          <a:p>
            <a:r>
              <a:rPr lang="en-US" sz="1100" dirty="0">
                <a:latin typeface="Courier New" panose="02070309020205020404" pitchFamily="49" charset="0"/>
                <a:cs typeface="Courier New" panose="02070309020205020404" pitchFamily="49" charset="0"/>
              </a:rPr>
              <a:t>echo ${</a:t>
            </a:r>
            <a:r>
              <a:rPr lang="en-US" sz="1100" dirty="0" err="1">
                <a:latin typeface="Courier New" panose="02070309020205020404" pitchFamily="49" charset="0"/>
                <a:cs typeface="Courier New" panose="02070309020205020404" pitchFamily="49" charset="0"/>
              </a:rPr>
              <a:t>var</a:t>
            </a:r>
            <a:r>
              <a:rPr lang="en-US" sz="1100" dirty="0">
                <a:latin typeface="Courier New" panose="02070309020205020404" pitchFamily="49" charset="0"/>
                <a:cs typeface="Courier New" panose="02070309020205020404" pitchFamily="49" charset="0"/>
              </a:rPr>
              <a:t>:="Variable is not set"}</a:t>
            </a:r>
          </a:p>
          <a:p>
            <a:r>
              <a:rPr lang="en-US" sz="1100" dirty="0">
                <a:latin typeface="Courier New" panose="02070309020205020404" pitchFamily="49" charset="0"/>
                <a:cs typeface="Courier New" panose="02070309020205020404" pitchFamily="49" charset="0"/>
              </a:rPr>
              <a:t>echo "2 - Value of </a:t>
            </a:r>
            <a:r>
              <a:rPr lang="en-US" sz="1100" dirty="0" err="1">
                <a:latin typeface="Courier New" panose="02070309020205020404" pitchFamily="49" charset="0"/>
                <a:cs typeface="Courier New" panose="02070309020205020404" pitchFamily="49" charset="0"/>
              </a:rPr>
              <a:t>var</a:t>
            </a:r>
            <a:r>
              <a:rPr lang="en-US" sz="1100" dirty="0">
                <a:latin typeface="Courier New" panose="02070309020205020404" pitchFamily="49" charset="0"/>
                <a:cs typeface="Courier New" panose="02070309020205020404" pitchFamily="49" charset="0"/>
              </a:rPr>
              <a:t> is ${</a:t>
            </a:r>
            <a:r>
              <a:rPr lang="en-US" sz="1100" dirty="0" err="1">
                <a:latin typeface="Courier New" panose="02070309020205020404" pitchFamily="49" charset="0"/>
                <a:cs typeface="Courier New" panose="02070309020205020404" pitchFamily="49" charset="0"/>
              </a:rPr>
              <a:t>var</a:t>
            </a:r>
            <a:r>
              <a:rPr lang="en-US" sz="1100" dirty="0">
                <a:latin typeface="Courier New" panose="02070309020205020404" pitchFamily="49" charset="0"/>
                <a:cs typeface="Courier New" panose="02070309020205020404" pitchFamily="49" charset="0"/>
              </a:rPr>
              <a:t>}"</a:t>
            </a:r>
          </a:p>
          <a:p>
            <a:endParaRPr lang="en-US" sz="1100" dirty="0" smtClean="0">
              <a:latin typeface="Courier New" panose="02070309020205020404" pitchFamily="49" charset="0"/>
              <a:cs typeface="Courier New" panose="02070309020205020404" pitchFamily="49" charset="0"/>
            </a:endParaRPr>
          </a:p>
          <a:p>
            <a:endParaRPr lang="en-US" sz="1100" dirty="0">
              <a:latin typeface="Courier New" panose="02070309020205020404" pitchFamily="49" charset="0"/>
              <a:cs typeface="Courier New" panose="02070309020205020404" pitchFamily="49" charset="0"/>
            </a:endParaRPr>
          </a:p>
          <a:p>
            <a:endParaRPr lang="en-US" sz="1100" dirty="0">
              <a:latin typeface="Courier New" panose="02070309020205020404" pitchFamily="49" charset="0"/>
              <a:cs typeface="Courier New" panose="02070309020205020404" pitchFamily="49" charset="0"/>
            </a:endParaRPr>
          </a:p>
          <a:p>
            <a:r>
              <a:rPr lang="en-US" sz="1100" dirty="0">
                <a:latin typeface="Courier New" panose="02070309020205020404" pitchFamily="49" charset="0"/>
                <a:cs typeface="Courier New" panose="02070309020205020404" pitchFamily="49" charset="0"/>
              </a:rPr>
              <a:t>unset </a:t>
            </a:r>
            <a:r>
              <a:rPr lang="en-US" sz="1100" dirty="0" err="1">
                <a:latin typeface="Courier New" panose="02070309020205020404" pitchFamily="49" charset="0"/>
                <a:cs typeface="Courier New" panose="02070309020205020404" pitchFamily="49" charset="0"/>
              </a:rPr>
              <a:t>var</a:t>
            </a:r>
            <a:endParaRPr lang="en-US" sz="1100" dirty="0">
              <a:latin typeface="Courier New" panose="02070309020205020404" pitchFamily="49" charset="0"/>
              <a:cs typeface="Courier New" panose="02070309020205020404" pitchFamily="49" charset="0"/>
            </a:endParaRPr>
          </a:p>
          <a:p>
            <a:r>
              <a:rPr lang="en-US" sz="1100" dirty="0">
                <a:latin typeface="Courier New" panose="02070309020205020404" pitchFamily="49" charset="0"/>
                <a:cs typeface="Courier New" panose="02070309020205020404" pitchFamily="49" charset="0"/>
              </a:rPr>
              <a:t>echo ${</a:t>
            </a:r>
            <a:r>
              <a:rPr lang="en-US" sz="1100" dirty="0" err="1">
                <a:latin typeface="Courier New" panose="02070309020205020404" pitchFamily="49" charset="0"/>
                <a:cs typeface="Courier New" panose="02070309020205020404" pitchFamily="49" charset="0"/>
              </a:rPr>
              <a:t>var</a:t>
            </a:r>
            <a:r>
              <a:rPr lang="en-US" sz="1100" dirty="0">
                <a:latin typeface="Courier New" panose="02070309020205020404" pitchFamily="49" charset="0"/>
                <a:cs typeface="Courier New" panose="02070309020205020404" pitchFamily="49" charset="0"/>
              </a:rPr>
              <a:t>:+"This is default value"}</a:t>
            </a:r>
          </a:p>
          <a:p>
            <a:r>
              <a:rPr lang="en-US" sz="1100" dirty="0">
                <a:latin typeface="Courier New" panose="02070309020205020404" pitchFamily="49" charset="0"/>
                <a:cs typeface="Courier New" panose="02070309020205020404" pitchFamily="49" charset="0"/>
              </a:rPr>
              <a:t>echo "3 - Value of </a:t>
            </a:r>
            <a:r>
              <a:rPr lang="en-US" sz="1100" dirty="0" err="1">
                <a:latin typeface="Courier New" panose="02070309020205020404" pitchFamily="49" charset="0"/>
                <a:cs typeface="Courier New" panose="02070309020205020404" pitchFamily="49" charset="0"/>
              </a:rPr>
              <a:t>var</a:t>
            </a:r>
            <a:r>
              <a:rPr lang="en-US" sz="1100" dirty="0">
                <a:latin typeface="Courier New" panose="02070309020205020404" pitchFamily="49" charset="0"/>
                <a:cs typeface="Courier New" panose="02070309020205020404" pitchFamily="49" charset="0"/>
              </a:rPr>
              <a:t> is $</a:t>
            </a:r>
            <a:r>
              <a:rPr lang="en-US" sz="1100" dirty="0" err="1">
                <a:latin typeface="Courier New" panose="02070309020205020404" pitchFamily="49" charset="0"/>
                <a:cs typeface="Courier New" panose="02070309020205020404" pitchFamily="49" charset="0"/>
              </a:rPr>
              <a:t>var</a:t>
            </a:r>
            <a:r>
              <a:rPr lang="en-US" sz="1100" dirty="0">
                <a:latin typeface="Courier New" panose="02070309020205020404" pitchFamily="49" charset="0"/>
                <a:cs typeface="Courier New" panose="02070309020205020404" pitchFamily="49" charset="0"/>
              </a:rPr>
              <a:t>"</a:t>
            </a:r>
          </a:p>
          <a:p>
            <a:endParaRPr lang="en-US" sz="1100" dirty="0">
              <a:latin typeface="Courier New" panose="02070309020205020404" pitchFamily="49" charset="0"/>
              <a:cs typeface="Courier New" panose="02070309020205020404" pitchFamily="49" charset="0"/>
            </a:endParaRPr>
          </a:p>
          <a:p>
            <a:r>
              <a:rPr lang="en-US" sz="1100" dirty="0" err="1">
                <a:latin typeface="Courier New" panose="02070309020205020404" pitchFamily="49" charset="0"/>
                <a:cs typeface="Courier New" panose="02070309020205020404" pitchFamily="49" charset="0"/>
              </a:rPr>
              <a:t>var</a:t>
            </a:r>
            <a:r>
              <a:rPr lang="en-US" sz="1100" dirty="0">
                <a:latin typeface="Courier New" panose="02070309020205020404" pitchFamily="49" charset="0"/>
                <a:cs typeface="Courier New" panose="02070309020205020404" pitchFamily="49" charset="0"/>
              </a:rPr>
              <a:t>="Prefix"</a:t>
            </a:r>
          </a:p>
          <a:p>
            <a:r>
              <a:rPr lang="en-US" sz="1100" dirty="0">
                <a:latin typeface="Courier New" panose="02070309020205020404" pitchFamily="49" charset="0"/>
                <a:cs typeface="Courier New" panose="02070309020205020404" pitchFamily="49" charset="0"/>
              </a:rPr>
              <a:t>echo ${</a:t>
            </a:r>
            <a:r>
              <a:rPr lang="en-US" sz="1100" dirty="0" err="1">
                <a:latin typeface="Courier New" panose="02070309020205020404" pitchFamily="49" charset="0"/>
                <a:cs typeface="Courier New" panose="02070309020205020404" pitchFamily="49" charset="0"/>
              </a:rPr>
              <a:t>var</a:t>
            </a:r>
            <a:r>
              <a:rPr lang="en-US" sz="1100" dirty="0">
                <a:latin typeface="Courier New" panose="02070309020205020404" pitchFamily="49" charset="0"/>
                <a:cs typeface="Courier New" panose="02070309020205020404" pitchFamily="49" charset="0"/>
              </a:rPr>
              <a:t>:+"This is default value"}</a:t>
            </a:r>
          </a:p>
          <a:p>
            <a:r>
              <a:rPr lang="en-US" sz="1100" dirty="0">
                <a:latin typeface="Courier New" panose="02070309020205020404" pitchFamily="49" charset="0"/>
                <a:cs typeface="Courier New" panose="02070309020205020404" pitchFamily="49" charset="0"/>
              </a:rPr>
              <a:t>echo "4 - Value of </a:t>
            </a:r>
            <a:r>
              <a:rPr lang="en-US" sz="1100" dirty="0" err="1">
                <a:latin typeface="Courier New" panose="02070309020205020404" pitchFamily="49" charset="0"/>
                <a:cs typeface="Courier New" panose="02070309020205020404" pitchFamily="49" charset="0"/>
              </a:rPr>
              <a:t>var</a:t>
            </a:r>
            <a:r>
              <a:rPr lang="en-US" sz="1100" dirty="0">
                <a:latin typeface="Courier New" panose="02070309020205020404" pitchFamily="49" charset="0"/>
                <a:cs typeface="Courier New" panose="02070309020205020404" pitchFamily="49" charset="0"/>
              </a:rPr>
              <a:t> is $</a:t>
            </a:r>
            <a:r>
              <a:rPr lang="en-US" sz="1100" dirty="0" err="1">
                <a:latin typeface="Courier New" panose="02070309020205020404" pitchFamily="49" charset="0"/>
                <a:cs typeface="Courier New" panose="02070309020205020404" pitchFamily="49" charset="0"/>
              </a:rPr>
              <a:t>var</a:t>
            </a:r>
            <a:r>
              <a:rPr lang="en-US" sz="1100" dirty="0">
                <a:latin typeface="Courier New" panose="02070309020205020404" pitchFamily="49" charset="0"/>
                <a:cs typeface="Courier New" panose="02070309020205020404" pitchFamily="49" charset="0"/>
              </a:rPr>
              <a:t>"</a:t>
            </a:r>
          </a:p>
          <a:p>
            <a:endParaRPr lang="en-US" sz="1100" dirty="0">
              <a:latin typeface="Courier New" panose="02070309020205020404" pitchFamily="49" charset="0"/>
              <a:cs typeface="Courier New" panose="02070309020205020404" pitchFamily="49" charset="0"/>
            </a:endParaRPr>
          </a:p>
          <a:p>
            <a:r>
              <a:rPr lang="en-US" sz="1100" dirty="0">
                <a:latin typeface="Courier New" panose="02070309020205020404" pitchFamily="49" charset="0"/>
                <a:cs typeface="Courier New" panose="02070309020205020404" pitchFamily="49" charset="0"/>
              </a:rPr>
              <a:t>echo ${</a:t>
            </a:r>
            <a:r>
              <a:rPr lang="en-US" sz="1100" dirty="0" err="1">
                <a:latin typeface="Courier New" panose="02070309020205020404" pitchFamily="49" charset="0"/>
                <a:cs typeface="Courier New" panose="02070309020205020404" pitchFamily="49" charset="0"/>
              </a:rPr>
              <a:t>var</a:t>
            </a:r>
            <a:r>
              <a:rPr lang="en-US" sz="1100" dirty="0">
                <a:latin typeface="Courier New" panose="02070309020205020404" pitchFamily="49" charset="0"/>
                <a:cs typeface="Courier New" panose="02070309020205020404" pitchFamily="49" charset="0"/>
              </a:rPr>
              <a:t>:?"Print this message"}</a:t>
            </a:r>
          </a:p>
          <a:p>
            <a:r>
              <a:rPr lang="en-US" sz="1100" dirty="0">
                <a:latin typeface="Courier New" panose="02070309020205020404" pitchFamily="49" charset="0"/>
                <a:cs typeface="Courier New" panose="02070309020205020404" pitchFamily="49" charset="0"/>
              </a:rPr>
              <a:t>echo "5 - Value of </a:t>
            </a:r>
            <a:r>
              <a:rPr lang="en-US" sz="1100" dirty="0" err="1">
                <a:latin typeface="Courier New" panose="02070309020205020404" pitchFamily="49" charset="0"/>
                <a:cs typeface="Courier New" panose="02070309020205020404" pitchFamily="49" charset="0"/>
              </a:rPr>
              <a:t>var</a:t>
            </a:r>
            <a:r>
              <a:rPr lang="en-US" sz="1100" dirty="0">
                <a:latin typeface="Courier New" panose="02070309020205020404" pitchFamily="49" charset="0"/>
                <a:cs typeface="Courier New" panose="02070309020205020404" pitchFamily="49" charset="0"/>
              </a:rPr>
              <a:t> is ${</a:t>
            </a:r>
            <a:r>
              <a:rPr lang="en-US" sz="1100" dirty="0" err="1">
                <a:latin typeface="Courier New" panose="02070309020205020404" pitchFamily="49" charset="0"/>
                <a:cs typeface="Courier New" panose="02070309020205020404" pitchFamily="49" charset="0"/>
              </a:rPr>
              <a:t>var</a:t>
            </a:r>
            <a:r>
              <a:rPr lang="en-US" sz="1100" dirty="0" smtClean="0">
                <a:latin typeface="Courier New" panose="02070309020205020404" pitchFamily="49" charset="0"/>
                <a:cs typeface="Courier New" panose="02070309020205020404" pitchFamily="49" charset="0"/>
              </a:rPr>
              <a:t>}“</a:t>
            </a:r>
          </a:p>
          <a:p>
            <a:endParaRPr lang="en-US" sz="1100" dirty="0" smtClean="0">
              <a:latin typeface="Courier New" panose="02070309020205020404" pitchFamily="49" charset="0"/>
              <a:cs typeface="Courier New" panose="02070309020205020404" pitchFamily="49" charset="0"/>
            </a:endParaRPr>
          </a:p>
        </p:txBody>
      </p:sp>
      <p:sp>
        <p:nvSpPr>
          <p:cNvPr id="8" name="Rectangle 7"/>
          <p:cNvSpPr/>
          <p:nvPr/>
        </p:nvSpPr>
        <p:spPr>
          <a:xfrm>
            <a:off x="4946256" y="1219121"/>
            <a:ext cx="3740544" cy="3394472"/>
          </a:xfrm>
          <a:prstGeom prst="rect">
            <a:avLst/>
          </a:prstGeom>
          <a:ln w="3175">
            <a:solidFill>
              <a:schemeClr val="bg1">
                <a:lumMod val="85000"/>
              </a:schemeClr>
            </a:solidFill>
          </a:ln>
        </p:spPr>
        <p:style>
          <a:lnRef idx="2">
            <a:schemeClr val="accent1"/>
          </a:lnRef>
          <a:fillRef idx="1">
            <a:schemeClr val="lt1"/>
          </a:fillRef>
          <a:effectRef idx="0">
            <a:schemeClr val="accent1"/>
          </a:effectRef>
          <a:fontRef idx="minor">
            <a:schemeClr val="dk1"/>
          </a:fontRef>
        </p:style>
        <p:txBody>
          <a:bodyPr rtlCol="0" anchor="ctr"/>
          <a:lstStyle/>
          <a:p>
            <a:r>
              <a:rPr lang="en-US" sz="1100" dirty="0">
                <a:latin typeface="Courier New" panose="02070309020205020404" pitchFamily="49" charset="0"/>
                <a:cs typeface="Courier New" panose="02070309020205020404" pitchFamily="49" charset="0"/>
              </a:rPr>
              <a:t>#----------------</a:t>
            </a:r>
          </a:p>
          <a:p>
            <a:r>
              <a:rPr lang="en-US" sz="1100" dirty="0">
                <a:latin typeface="Courier New" panose="02070309020205020404" pitchFamily="49" charset="0"/>
                <a:cs typeface="Courier New" panose="02070309020205020404" pitchFamily="49" charset="0"/>
              </a:rPr>
              <a:t>$./</a:t>
            </a:r>
            <a:r>
              <a:rPr lang="en-US" sz="1100" dirty="0" smtClean="0">
                <a:latin typeface="Courier New" panose="02070309020205020404" pitchFamily="49" charset="0"/>
                <a:cs typeface="Courier New" panose="02070309020205020404" pitchFamily="49" charset="0"/>
              </a:rPr>
              <a:t>test.sh</a:t>
            </a:r>
          </a:p>
          <a:p>
            <a:endParaRPr lang="en-US" sz="1100" dirty="0" smtClean="0">
              <a:latin typeface="Courier New" panose="02070309020205020404" pitchFamily="49" charset="0"/>
              <a:cs typeface="Courier New" panose="02070309020205020404" pitchFamily="49" charset="0"/>
            </a:endParaRPr>
          </a:p>
          <a:p>
            <a:endParaRPr lang="en-US" sz="1100" dirty="0">
              <a:latin typeface="Courier New" panose="02070309020205020404" pitchFamily="49" charset="0"/>
              <a:cs typeface="Courier New" panose="02070309020205020404" pitchFamily="49" charset="0"/>
            </a:endParaRPr>
          </a:p>
          <a:p>
            <a:endParaRPr lang="en-US" sz="1100" dirty="0" smtClean="0">
              <a:latin typeface="Courier New" panose="02070309020205020404" pitchFamily="49" charset="0"/>
              <a:cs typeface="Courier New" panose="02070309020205020404" pitchFamily="49" charset="0"/>
            </a:endParaRPr>
          </a:p>
          <a:p>
            <a:endParaRPr lang="en-US" sz="1100" dirty="0">
              <a:latin typeface="Courier New" panose="02070309020205020404" pitchFamily="49" charset="0"/>
              <a:cs typeface="Courier New" panose="02070309020205020404" pitchFamily="49" charset="0"/>
            </a:endParaRPr>
          </a:p>
          <a:p>
            <a:endParaRPr lang="en-US" sz="1100" dirty="0">
              <a:latin typeface="Courier New" panose="02070309020205020404" pitchFamily="49" charset="0"/>
              <a:cs typeface="Courier New" panose="02070309020205020404" pitchFamily="49" charset="0"/>
            </a:endParaRPr>
          </a:p>
          <a:p>
            <a:r>
              <a:rPr lang="en-US" sz="1100" dirty="0">
                <a:latin typeface="Courier New" panose="02070309020205020404" pitchFamily="49" charset="0"/>
                <a:cs typeface="Courier New" panose="02070309020205020404" pitchFamily="49" charset="0"/>
              </a:rPr>
              <a:t>Variable is not set</a:t>
            </a:r>
          </a:p>
          <a:p>
            <a:r>
              <a:rPr lang="en-US" sz="1100" dirty="0">
                <a:latin typeface="Courier New" panose="02070309020205020404" pitchFamily="49" charset="0"/>
                <a:cs typeface="Courier New" panose="02070309020205020404" pitchFamily="49" charset="0"/>
              </a:rPr>
              <a:t>1 - Value of </a:t>
            </a:r>
            <a:r>
              <a:rPr lang="en-US" sz="1100" dirty="0" err="1">
                <a:latin typeface="Courier New" panose="02070309020205020404" pitchFamily="49" charset="0"/>
                <a:cs typeface="Courier New" panose="02070309020205020404" pitchFamily="49" charset="0"/>
              </a:rPr>
              <a:t>var</a:t>
            </a:r>
            <a:r>
              <a:rPr lang="en-US" sz="1100" dirty="0">
                <a:latin typeface="Courier New" panose="02070309020205020404" pitchFamily="49" charset="0"/>
                <a:cs typeface="Courier New" panose="02070309020205020404" pitchFamily="49" charset="0"/>
              </a:rPr>
              <a:t> is</a:t>
            </a:r>
          </a:p>
          <a:p>
            <a:r>
              <a:rPr lang="en-US" sz="1100" dirty="0">
                <a:latin typeface="Courier New" panose="02070309020205020404" pitchFamily="49" charset="0"/>
                <a:cs typeface="Courier New" panose="02070309020205020404" pitchFamily="49" charset="0"/>
              </a:rPr>
              <a:t>Variable is not set</a:t>
            </a:r>
          </a:p>
          <a:p>
            <a:r>
              <a:rPr lang="en-US" sz="1100" dirty="0">
                <a:latin typeface="Courier New" panose="02070309020205020404" pitchFamily="49" charset="0"/>
                <a:cs typeface="Courier New" panose="02070309020205020404" pitchFamily="49" charset="0"/>
              </a:rPr>
              <a:t>2 - Value of </a:t>
            </a:r>
            <a:r>
              <a:rPr lang="en-US" sz="1100" dirty="0" err="1">
                <a:latin typeface="Courier New" panose="02070309020205020404" pitchFamily="49" charset="0"/>
                <a:cs typeface="Courier New" panose="02070309020205020404" pitchFamily="49" charset="0"/>
              </a:rPr>
              <a:t>var</a:t>
            </a:r>
            <a:r>
              <a:rPr lang="en-US" sz="1100" dirty="0">
                <a:latin typeface="Courier New" panose="02070309020205020404" pitchFamily="49" charset="0"/>
                <a:cs typeface="Courier New" panose="02070309020205020404" pitchFamily="49" charset="0"/>
              </a:rPr>
              <a:t> is Variable is not set</a:t>
            </a:r>
          </a:p>
          <a:p>
            <a:endParaRPr lang="en-US" sz="1100" dirty="0" smtClean="0">
              <a:latin typeface="Courier New" panose="02070309020205020404" pitchFamily="49" charset="0"/>
              <a:cs typeface="Courier New" panose="02070309020205020404" pitchFamily="49" charset="0"/>
            </a:endParaRPr>
          </a:p>
          <a:p>
            <a:endParaRPr lang="en-US" sz="1100" dirty="0">
              <a:latin typeface="Courier New" panose="02070309020205020404" pitchFamily="49" charset="0"/>
              <a:cs typeface="Courier New" panose="02070309020205020404" pitchFamily="49" charset="0"/>
            </a:endParaRPr>
          </a:p>
          <a:p>
            <a:r>
              <a:rPr lang="en-US" sz="1100" dirty="0">
                <a:latin typeface="Courier New" panose="02070309020205020404" pitchFamily="49" charset="0"/>
                <a:cs typeface="Courier New" panose="02070309020205020404" pitchFamily="49" charset="0"/>
              </a:rPr>
              <a:t>3 - Value of </a:t>
            </a:r>
            <a:r>
              <a:rPr lang="en-US" sz="1100" dirty="0" err="1">
                <a:latin typeface="Courier New" panose="02070309020205020404" pitchFamily="49" charset="0"/>
                <a:cs typeface="Courier New" panose="02070309020205020404" pitchFamily="49" charset="0"/>
              </a:rPr>
              <a:t>var</a:t>
            </a:r>
            <a:r>
              <a:rPr lang="en-US" sz="1100" dirty="0">
                <a:latin typeface="Courier New" panose="02070309020205020404" pitchFamily="49" charset="0"/>
                <a:cs typeface="Courier New" panose="02070309020205020404" pitchFamily="49" charset="0"/>
              </a:rPr>
              <a:t> is</a:t>
            </a:r>
          </a:p>
          <a:p>
            <a:r>
              <a:rPr lang="en-US" sz="1100" dirty="0">
                <a:latin typeface="Courier New" panose="02070309020205020404" pitchFamily="49" charset="0"/>
                <a:cs typeface="Courier New" panose="02070309020205020404" pitchFamily="49" charset="0"/>
              </a:rPr>
              <a:t>This is default value</a:t>
            </a:r>
          </a:p>
          <a:p>
            <a:r>
              <a:rPr lang="en-US" sz="1100" dirty="0">
                <a:latin typeface="Courier New" panose="02070309020205020404" pitchFamily="49" charset="0"/>
                <a:cs typeface="Courier New" panose="02070309020205020404" pitchFamily="49" charset="0"/>
              </a:rPr>
              <a:t>4 - Value of </a:t>
            </a:r>
            <a:r>
              <a:rPr lang="en-US" sz="1100" dirty="0" err="1">
                <a:latin typeface="Courier New" panose="02070309020205020404" pitchFamily="49" charset="0"/>
                <a:cs typeface="Courier New" panose="02070309020205020404" pitchFamily="49" charset="0"/>
              </a:rPr>
              <a:t>var</a:t>
            </a:r>
            <a:r>
              <a:rPr lang="en-US" sz="1100" dirty="0">
                <a:latin typeface="Courier New" panose="02070309020205020404" pitchFamily="49" charset="0"/>
                <a:cs typeface="Courier New" panose="02070309020205020404" pitchFamily="49" charset="0"/>
              </a:rPr>
              <a:t> is Prefix</a:t>
            </a:r>
          </a:p>
          <a:p>
            <a:r>
              <a:rPr lang="en-US" sz="1100" dirty="0">
                <a:latin typeface="Courier New" panose="02070309020205020404" pitchFamily="49" charset="0"/>
                <a:cs typeface="Courier New" panose="02070309020205020404" pitchFamily="49" charset="0"/>
              </a:rPr>
              <a:t>Prefix</a:t>
            </a:r>
          </a:p>
          <a:p>
            <a:r>
              <a:rPr lang="en-US" sz="1100" dirty="0">
                <a:latin typeface="Courier New" panose="02070309020205020404" pitchFamily="49" charset="0"/>
                <a:cs typeface="Courier New" panose="02070309020205020404" pitchFamily="49" charset="0"/>
              </a:rPr>
              <a:t>5 - Value of </a:t>
            </a:r>
            <a:r>
              <a:rPr lang="en-US" sz="1100" dirty="0" err="1">
                <a:latin typeface="Courier New" panose="02070309020205020404" pitchFamily="49" charset="0"/>
                <a:cs typeface="Courier New" panose="02070309020205020404" pitchFamily="49" charset="0"/>
              </a:rPr>
              <a:t>var</a:t>
            </a:r>
            <a:r>
              <a:rPr lang="en-US" sz="1100" dirty="0">
                <a:latin typeface="Courier New" panose="02070309020205020404" pitchFamily="49" charset="0"/>
                <a:cs typeface="Courier New" panose="02070309020205020404" pitchFamily="49" charset="0"/>
              </a:rPr>
              <a:t> is Prefix</a:t>
            </a:r>
            <a:endParaRPr lang="en-US" sz="1100" dirty="0" smtClean="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5761970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806519" y="2645944"/>
            <a:ext cx="1910090" cy="1851726"/>
          </a:xfrm>
          <a:prstGeom prst="rect">
            <a:avLst/>
          </a:prstGeom>
        </p:spPr>
      </p:pic>
      <p:sp>
        <p:nvSpPr>
          <p:cNvPr id="2" name="Title 1"/>
          <p:cNvSpPr>
            <a:spLocks noGrp="1"/>
          </p:cNvSpPr>
          <p:nvPr>
            <p:ph type="title"/>
          </p:nvPr>
        </p:nvSpPr>
        <p:spPr>
          <a:xfrm>
            <a:off x="457200" y="0"/>
            <a:ext cx="6706925" cy="644057"/>
          </a:xfrm>
        </p:spPr>
        <p:txBody>
          <a:bodyPr>
            <a:noAutofit/>
          </a:bodyPr>
          <a:lstStyle/>
          <a:p>
            <a:r>
              <a:rPr lang="en-US" sz="1800" i="1" dirty="0" smtClean="0">
                <a:latin typeface="Arial" panose="020B0604020202020204" pitchFamily="34" charset="0"/>
                <a:cs typeface="Arial" panose="020B0604020202020204" pitchFamily="34" charset="0"/>
              </a:rPr>
              <a:t>What is </a:t>
            </a:r>
            <a:r>
              <a:rPr lang="en-US" sz="1800" i="1" dirty="0">
                <a:latin typeface="Arial" panose="020B0604020202020204" pitchFamily="34" charset="0"/>
                <a:cs typeface="Arial" panose="020B0604020202020204" pitchFamily="34" charset="0"/>
              </a:rPr>
              <a:t>a </a:t>
            </a:r>
            <a:r>
              <a:rPr lang="en-US" sz="1800" i="1" dirty="0" smtClean="0">
                <a:latin typeface="Arial" panose="020B0604020202020204" pitchFamily="34" charset="0"/>
                <a:cs typeface="Arial" panose="020B0604020202020204" pitchFamily="34" charset="0"/>
              </a:rPr>
              <a:t>shell ?</a:t>
            </a:r>
            <a:endParaRPr lang="en-US" sz="16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a:bodyPr>
          <a:lstStyle/>
          <a:p>
            <a:pPr marL="0" algn="just">
              <a:buFont typeface="Wingdings" panose="05000000000000000000" pitchFamily="2" charset="2"/>
              <a:buNone/>
            </a:pPr>
            <a:r>
              <a:rPr lang="vi-VN" altLang="en-US" sz="1400" dirty="0">
                <a:latin typeface="Times New Roman" panose="02020603050405020304" pitchFamily="18" charset="0"/>
                <a:cs typeface="Times New Roman" panose="02020603050405020304" pitchFamily="18" charset="0"/>
              </a:rPr>
              <a:t>Shell là một môi trường trong đó chúng ta có thể chạy các lệnh, các chương trình và Shell script. Có các phiên bản khác nhau của Shell, mà chỉ khác nhau từ phiên bản của hệ điều hành. Mỗi phiên bản của Shell có bộ thiết lập các lệnh và hàm được thừa nhận riêng của nó.</a:t>
            </a:r>
          </a:p>
          <a:p>
            <a:pPr marL="0" algn="just">
              <a:buFont typeface="Wingdings" panose="05000000000000000000" pitchFamily="2" charset="2"/>
              <a:buNone/>
            </a:pPr>
            <a:endParaRPr lang="vi-VN" altLang="en-US" sz="1400" dirty="0">
              <a:latin typeface="Times New Roman" panose="02020603050405020304" pitchFamily="18" charset="0"/>
              <a:cs typeface="Times New Roman" panose="02020603050405020304" pitchFamily="18" charset="0"/>
            </a:endParaRPr>
          </a:p>
          <a:p>
            <a:pPr marL="0" algn="just">
              <a:buFont typeface="Wingdings" panose="05000000000000000000" pitchFamily="2" charset="2"/>
              <a:buNone/>
            </a:pPr>
            <a:r>
              <a:rPr lang="vi-VN" altLang="en-US" sz="1400" dirty="0">
                <a:latin typeface="Times New Roman" panose="02020603050405020304" pitchFamily="18" charset="0"/>
                <a:cs typeface="Times New Roman" panose="02020603050405020304" pitchFamily="18" charset="0"/>
              </a:rPr>
              <a:t>Shell cung cấp cho bạn một giao diện với hệ thống Unix. Nó thu thập input từ bạn và chạy các chương trình trên cơ sở đầu vào đó. Khi một chương trình hoàn thành, nó hiển thị kết quả (output) của chương trình đó</a:t>
            </a:r>
            <a:r>
              <a:rPr lang="vi-VN" altLang="en-US" sz="1400" dirty="0" smtClean="0">
                <a:latin typeface="Times New Roman" panose="02020603050405020304" pitchFamily="18" charset="0"/>
                <a:cs typeface="Times New Roman" panose="02020603050405020304" pitchFamily="18" charset="0"/>
              </a:rPr>
              <a:t>.</a:t>
            </a:r>
            <a:endParaRPr lang="en-US" altLang="en-US" sz="1400" dirty="0" smtClean="0">
              <a:latin typeface="Times New Roman" panose="02020603050405020304" pitchFamily="18" charset="0"/>
              <a:cs typeface="Times New Roman" panose="02020603050405020304" pitchFamily="18" charset="0"/>
            </a:endParaRPr>
          </a:p>
          <a:p>
            <a:pPr marL="0" algn="just">
              <a:buFont typeface="Wingdings" panose="05000000000000000000" pitchFamily="2" charset="2"/>
              <a:buNone/>
            </a:pPr>
            <a:endParaRPr lang="en-US" altLang="en-US" sz="1400" dirty="0">
              <a:latin typeface="Times New Roman" panose="02020603050405020304" pitchFamily="18" charset="0"/>
              <a:cs typeface="Times New Roman" panose="02020603050405020304" pitchFamily="18" charset="0"/>
            </a:endParaRPr>
          </a:p>
          <a:p>
            <a:pPr marL="0" algn="just">
              <a:buFont typeface="Wingdings" panose="05000000000000000000" pitchFamily="2" charset="2"/>
              <a:buNone/>
            </a:pPr>
            <a:endParaRPr lang="en-US" altLang="en-US" sz="1400"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smtClean="0"/>
              <a:t>09e-BM/DT/FSOFT - ©FPT SOFTWARE - Corporate Training Center - Internal Use</a:t>
            </a:r>
            <a:endParaRPr lang="en-US"/>
          </a:p>
        </p:txBody>
      </p:sp>
      <p:sp>
        <p:nvSpPr>
          <p:cNvPr id="5" name="Slide Number Placeholder 4"/>
          <p:cNvSpPr>
            <a:spLocks noGrp="1"/>
          </p:cNvSpPr>
          <p:nvPr>
            <p:ph type="sldNum" sz="quarter" idx="12"/>
          </p:nvPr>
        </p:nvSpPr>
        <p:spPr/>
        <p:txBody>
          <a:bodyPr/>
          <a:lstStyle/>
          <a:p>
            <a:fld id="{E3B08AF7-4237-6949-8335-F63F47C2C8CC}" type="slidenum">
              <a:rPr lang="en-US" smtClean="0"/>
              <a:t>2</a:t>
            </a:fld>
            <a:endParaRPr lang="en-US"/>
          </a:p>
        </p:txBody>
      </p:sp>
      <p:pic>
        <p:nvPicPr>
          <p:cNvPr id="6" name="Picture 5"/>
          <p:cNvPicPr>
            <a:picLocks noChangeAspect="1"/>
          </p:cNvPicPr>
          <p:nvPr/>
        </p:nvPicPr>
        <p:blipFill>
          <a:blip r:embed="rId3"/>
          <a:stretch>
            <a:fillRect/>
          </a:stretch>
        </p:blipFill>
        <p:spPr>
          <a:xfrm>
            <a:off x="5499568" y="2714557"/>
            <a:ext cx="2295525" cy="428625"/>
          </a:xfrm>
          <a:prstGeom prst="rect">
            <a:avLst/>
          </a:prstGeom>
        </p:spPr>
      </p:pic>
      <p:pic>
        <p:nvPicPr>
          <p:cNvPr id="8" name="Picture 7"/>
          <p:cNvPicPr>
            <a:picLocks noChangeAspect="1"/>
          </p:cNvPicPr>
          <p:nvPr/>
        </p:nvPicPr>
        <p:blipFill>
          <a:blip r:embed="rId4"/>
          <a:stretch>
            <a:fillRect/>
          </a:stretch>
        </p:blipFill>
        <p:spPr>
          <a:xfrm>
            <a:off x="3435443" y="3571717"/>
            <a:ext cx="4962525" cy="676275"/>
          </a:xfrm>
          <a:prstGeom prst="rect">
            <a:avLst/>
          </a:prstGeom>
        </p:spPr>
      </p:pic>
    </p:spTree>
    <p:extLst>
      <p:ext uri="{BB962C8B-B14F-4D97-AF65-F5344CB8AC3E}">
        <p14:creationId xmlns:p14="http://schemas.microsoft.com/office/powerpoint/2010/main" val="73401047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08890"/>
            <a:ext cx="8229600" cy="3394472"/>
          </a:xfrm>
        </p:spPr>
        <p:txBody>
          <a:bodyPr numCol="1">
            <a:normAutofit/>
          </a:bodyPr>
          <a:lstStyle/>
          <a:p>
            <a:pPr>
              <a:buFont typeface="Wingdings" panose="05000000000000000000" pitchFamily="2" charset="2"/>
              <a:buChar char="q"/>
            </a:pPr>
            <a:r>
              <a:rPr lang="vi-VN" sz="1400" dirty="0">
                <a:latin typeface="Times New Roman" panose="02020603050405020304" pitchFamily="18" charset="0"/>
                <a:cs typeface="Times New Roman" panose="02020603050405020304" pitchFamily="18" charset="0"/>
              </a:rPr>
              <a:t>Các siêu ký tự trong </a:t>
            </a:r>
            <a:r>
              <a:rPr lang="vi-VN" sz="1400" dirty="0" smtClean="0">
                <a:latin typeface="Times New Roman" panose="02020603050405020304" pitchFamily="18" charset="0"/>
                <a:cs typeface="Times New Roman" panose="02020603050405020304" pitchFamily="18" charset="0"/>
              </a:rPr>
              <a:t>Unix/Linux</a:t>
            </a:r>
            <a:endParaRPr lang="en-US" sz="1400" dirty="0" smtClean="0">
              <a:latin typeface="Times New Roman" panose="02020603050405020304" pitchFamily="18" charset="0"/>
              <a:cs typeface="Times New Roman" panose="02020603050405020304" pitchFamily="18" charset="0"/>
            </a:endParaRPr>
          </a:p>
          <a:p>
            <a:pPr marL="0" indent="0">
              <a:buNone/>
            </a:pPr>
            <a:r>
              <a:rPr lang="vi-VN" sz="1400" dirty="0">
                <a:latin typeface="Times New Roman" panose="02020603050405020304" pitchFamily="18" charset="0"/>
                <a:cs typeface="Times New Roman" panose="02020603050405020304" pitchFamily="18" charset="0"/>
              </a:rPr>
              <a:t>Shell cung cấp các siêu ký tự đa dạng mà có ý nghĩa đặc biệt trong khi sử dụng chúng trong bất kỳ Shell script nào và gây ra sự giới hạn của một từ trừ khi được trích dẫn</a:t>
            </a:r>
            <a:r>
              <a:rPr lang="vi-VN" sz="1400" dirty="0" smtClean="0">
                <a:latin typeface="Times New Roman" panose="02020603050405020304" pitchFamily="18" charset="0"/>
                <a:cs typeface="Times New Roman" panose="02020603050405020304" pitchFamily="18" charset="0"/>
              </a:rPr>
              <a:t>.</a:t>
            </a:r>
            <a:endParaRPr lang="en-US" sz="1400" dirty="0" smtClean="0">
              <a:latin typeface="Times New Roman" panose="02020603050405020304" pitchFamily="18" charset="0"/>
              <a:cs typeface="Times New Roman" panose="02020603050405020304" pitchFamily="18" charset="0"/>
            </a:endParaRPr>
          </a:p>
          <a:p>
            <a:pPr marL="0" indent="0">
              <a:buNone/>
            </a:pPr>
            <a:endParaRPr lang="en-US" sz="1400" dirty="0">
              <a:latin typeface="Times New Roman" panose="02020603050405020304" pitchFamily="18" charset="0"/>
              <a:cs typeface="Times New Roman" panose="02020603050405020304" pitchFamily="18" charset="0"/>
            </a:endParaRPr>
          </a:p>
          <a:p>
            <a:pPr marL="0" indent="0">
              <a:buNone/>
            </a:pPr>
            <a:r>
              <a:rPr lang="vi-VN" sz="1400" b="1" dirty="0" smtClean="0">
                <a:latin typeface="Times New Roman" panose="02020603050405020304" pitchFamily="18" charset="0"/>
                <a:cs typeface="Times New Roman" panose="02020603050405020304" pitchFamily="18" charset="0"/>
              </a:rPr>
              <a:t>* ? </a:t>
            </a:r>
            <a:r>
              <a:rPr lang="vi-VN" sz="1400" b="1" dirty="0">
                <a:latin typeface="Times New Roman" panose="02020603050405020304" pitchFamily="18" charset="0"/>
                <a:cs typeface="Times New Roman" panose="02020603050405020304" pitchFamily="18" charset="0"/>
              </a:rPr>
              <a:t>[ ] ' " \ $ ; &amp; ( ) | ^ &lt; &gt; new-line space </a:t>
            </a:r>
            <a:r>
              <a:rPr lang="vi-VN" sz="1400" b="1" dirty="0" smtClean="0">
                <a:latin typeface="Times New Roman" panose="02020603050405020304" pitchFamily="18" charset="0"/>
                <a:cs typeface="Times New Roman" panose="02020603050405020304" pitchFamily="18" charset="0"/>
              </a:rPr>
              <a:t>tab</a:t>
            </a:r>
            <a:endParaRPr lang="en-US" sz="1400" b="1" dirty="0">
              <a:latin typeface="Times New Roman" panose="02020603050405020304" pitchFamily="18" charset="0"/>
              <a:cs typeface="Times New Roman" panose="02020603050405020304" pitchFamily="18" charset="0"/>
            </a:endParaRPr>
          </a:p>
          <a:p>
            <a:pPr marL="0" indent="0">
              <a:buNone/>
            </a:pPr>
            <a:endParaRPr lang="en-US" sz="1400" b="1" dirty="0" smtClean="0">
              <a:latin typeface="Times New Roman" panose="02020603050405020304" pitchFamily="18" charset="0"/>
              <a:cs typeface="Times New Roman" panose="02020603050405020304" pitchFamily="18" charset="0"/>
            </a:endParaRPr>
          </a:p>
          <a:p>
            <a:pPr marL="0" indent="0">
              <a:buNone/>
            </a:pPr>
            <a:r>
              <a:rPr lang="vi-VN" sz="1400" dirty="0">
                <a:latin typeface="Times New Roman" panose="02020603050405020304" pitchFamily="18" charset="0"/>
                <a:cs typeface="Times New Roman" panose="02020603050405020304" pitchFamily="18" charset="0"/>
              </a:rPr>
              <a:t>Một ký tự có thể được trích dẫn bằng cách đặt trước nó với một dấu \.</a:t>
            </a:r>
          </a:p>
          <a:p>
            <a:pPr>
              <a:buFont typeface="Wingdings" panose="05000000000000000000" pitchFamily="2" charset="2"/>
              <a:buChar char="q"/>
            </a:pPr>
            <a:endParaRPr lang="en-US" sz="1400" dirty="0">
              <a:latin typeface="Times New Roman" panose="02020603050405020304" pitchFamily="18" charset="0"/>
              <a:cs typeface="Times New Roman" panose="02020603050405020304" pitchFamily="18" charset="0"/>
            </a:endParaRPr>
          </a:p>
        </p:txBody>
      </p:sp>
      <p:sp>
        <p:nvSpPr>
          <p:cNvPr id="2" name="Title 1"/>
          <p:cNvSpPr>
            <a:spLocks noGrp="1"/>
          </p:cNvSpPr>
          <p:nvPr>
            <p:ph type="title"/>
          </p:nvPr>
        </p:nvSpPr>
        <p:spPr>
          <a:xfrm>
            <a:off x="457200" y="0"/>
            <a:ext cx="6706925" cy="644057"/>
          </a:xfrm>
        </p:spPr>
        <p:txBody>
          <a:bodyPr>
            <a:noAutofit/>
          </a:bodyPr>
          <a:lstStyle/>
          <a:p>
            <a:r>
              <a:rPr lang="en-US" sz="1800" i="1" dirty="0" err="1"/>
              <a:t>Các</a:t>
            </a:r>
            <a:r>
              <a:rPr lang="en-US" sz="1800" i="1" dirty="0"/>
              <a:t> </a:t>
            </a:r>
            <a:r>
              <a:rPr lang="en-US" sz="1800" i="1" dirty="0" err="1"/>
              <a:t>kỹ</a:t>
            </a:r>
            <a:r>
              <a:rPr lang="en-US" sz="1800" i="1" dirty="0"/>
              <a:t> </a:t>
            </a:r>
            <a:r>
              <a:rPr lang="en-US" sz="1800" i="1" dirty="0" err="1"/>
              <a:t>thuật</a:t>
            </a:r>
            <a:r>
              <a:rPr lang="en-US" sz="1800" i="1" dirty="0"/>
              <a:t> </a:t>
            </a:r>
            <a:r>
              <a:rPr lang="en-US" sz="1800" i="1" dirty="0" err="1"/>
              <a:t>trích</a:t>
            </a:r>
            <a:r>
              <a:rPr lang="en-US" sz="1800" i="1" dirty="0"/>
              <a:t> </a:t>
            </a:r>
            <a:r>
              <a:rPr lang="en-US" sz="1800" i="1" dirty="0" err="1"/>
              <a:t>dẫn</a:t>
            </a:r>
            <a:endParaRPr lang="vi-VN" sz="1800" i="1" dirty="0"/>
          </a:p>
        </p:txBody>
      </p:sp>
      <p:sp>
        <p:nvSpPr>
          <p:cNvPr id="4" name="Footer Placeholder 3"/>
          <p:cNvSpPr>
            <a:spLocks noGrp="1"/>
          </p:cNvSpPr>
          <p:nvPr>
            <p:ph type="ftr" sz="quarter" idx="11"/>
          </p:nvPr>
        </p:nvSpPr>
        <p:spPr/>
        <p:txBody>
          <a:bodyPr/>
          <a:lstStyle/>
          <a:p>
            <a:r>
              <a:rPr lang="en-US" smtClean="0"/>
              <a:t>09e-BM/DT/FSOFT - ©FPT SOFTWARE - Corporate Training Center - Internal Use</a:t>
            </a:r>
            <a:endParaRPr lang="en-US"/>
          </a:p>
        </p:txBody>
      </p:sp>
      <p:sp>
        <p:nvSpPr>
          <p:cNvPr id="5" name="Slide Number Placeholder 4"/>
          <p:cNvSpPr>
            <a:spLocks noGrp="1"/>
          </p:cNvSpPr>
          <p:nvPr>
            <p:ph type="sldNum" sz="quarter" idx="12"/>
          </p:nvPr>
        </p:nvSpPr>
        <p:spPr/>
        <p:txBody>
          <a:bodyPr/>
          <a:lstStyle/>
          <a:p>
            <a:fld id="{E3B08AF7-4237-6949-8335-F63F47C2C8CC}" type="slidenum">
              <a:rPr lang="en-US" smtClean="0"/>
              <a:t>20</a:t>
            </a:fld>
            <a:endParaRPr lang="en-US"/>
          </a:p>
        </p:txBody>
      </p:sp>
      <p:sp>
        <p:nvSpPr>
          <p:cNvPr id="8" name="Rectangle 7"/>
          <p:cNvSpPr/>
          <p:nvPr/>
        </p:nvSpPr>
        <p:spPr>
          <a:xfrm>
            <a:off x="467253" y="3092823"/>
            <a:ext cx="3740544" cy="1520769"/>
          </a:xfrm>
          <a:prstGeom prst="rect">
            <a:avLst/>
          </a:prstGeom>
          <a:ln w="3175">
            <a:solidFill>
              <a:schemeClr val="bg1">
                <a:lumMod val="85000"/>
              </a:schemeClr>
            </a:solidFill>
          </a:ln>
        </p:spPr>
        <p:style>
          <a:lnRef idx="2">
            <a:schemeClr val="accent1"/>
          </a:lnRef>
          <a:fillRef idx="1">
            <a:schemeClr val="lt1"/>
          </a:fillRef>
          <a:effectRef idx="0">
            <a:schemeClr val="accent1"/>
          </a:effectRef>
          <a:fontRef idx="minor">
            <a:schemeClr val="dk1"/>
          </a:fontRef>
        </p:style>
        <p:txBody>
          <a:bodyPr rtlCol="0" anchor="ctr"/>
          <a:lstStyle/>
          <a:p>
            <a:r>
              <a:rPr lang="en-US" sz="1100" dirty="0">
                <a:latin typeface="Courier New" panose="02070309020205020404" pitchFamily="49" charset="0"/>
                <a:cs typeface="Courier New" panose="02070309020205020404" pitchFamily="49" charset="0"/>
              </a:rPr>
              <a:t>#!/</a:t>
            </a:r>
            <a:r>
              <a:rPr lang="en-US" sz="1100" dirty="0" smtClean="0">
                <a:latin typeface="Courier New" panose="02070309020205020404" pitchFamily="49" charset="0"/>
                <a:cs typeface="Courier New" panose="02070309020205020404" pitchFamily="49" charset="0"/>
              </a:rPr>
              <a:t>bin/</a:t>
            </a:r>
            <a:r>
              <a:rPr lang="en-US" sz="1100" dirty="0" err="1" smtClean="0">
                <a:latin typeface="Courier New" panose="02070309020205020404" pitchFamily="49" charset="0"/>
                <a:cs typeface="Courier New" panose="02070309020205020404" pitchFamily="49" charset="0"/>
              </a:rPr>
              <a:t>sh</a:t>
            </a:r>
            <a:endParaRPr lang="en-US" sz="1100" dirty="0">
              <a:latin typeface="Courier New" panose="02070309020205020404" pitchFamily="49" charset="0"/>
              <a:cs typeface="Courier New" panose="02070309020205020404" pitchFamily="49" charset="0"/>
            </a:endParaRPr>
          </a:p>
          <a:p>
            <a:r>
              <a:rPr lang="en-US" sz="1100" dirty="0">
                <a:latin typeface="Courier New" panose="02070309020205020404" pitchFamily="49" charset="0"/>
                <a:cs typeface="Courier New" panose="02070309020205020404" pitchFamily="49" charset="0"/>
              </a:rPr>
              <a:t>echo Hello; </a:t>
            </a:r>
            <a:r>
              <a:rPr lang="en-US" sz="1100" dirty="0" smtClean="0">
                <a:latin typeface="Courier New" panose="02070309020205020404" pitchFamily="49" charset="0"/>
                <a:cs typeface="Courier New" panose="02070309020205020404" pitchFamily="49" charset="0"/>
              </a:rPr>
              <a:t>Word</a:t>
            </a:r>
          </a:p>
          <a:p>
            <a:endParaRPr lang="en-US" sz="1100" dirty="0">
              <a:latin typeface="Courier New" panose="02070309020205020404" pitchFamily="49" charset="0"/>
              <a:cs typeface="Courier New" panose="02070309020205020404" pitchFamily="49" charset="0"/>
            </a:endParaRPr>
          </a:p>
          <a:p>
            <a:r>
              <a:rPr lang="en-US" sz="1100" dirty="0" smtClean="0">
                <a:latin typeface="Courier New" panose="02070309020205020404" pitchFamily="49" charset="0"/>
                <a:cs typeface="Courier New" panose="02070309020205020404" pitchFamily="49" charset="0"/>
              </a:rPr>
              <a:t>#-----------------------</a:t>
            </a:r>
          </a:p>
          <a:p>
            <a:r>
              <a:rPr lang="en-US" sz="1100" dirty="0" smtClean="0">
                <a:latin typeface="Courier New" panose="02070309020205020404" pitchFamily="49" charset="0"/>
                <a:cs typeface="Courier New" panose="02070309020205020404" pitchFamily="49" charset="0"/>
              </a:rPr>
              <a:t>./</a:t>
            </a:r>
            <a:r>
              <a:rPr lang="en-US" sz="1100" dirty="0">
                <a:latin typeface="Courier New" panose="02070309020205020404" pitchFamily="49" charset="0"/>
                <a:cs typeface="Courier New" panose="02070309020205020404" pitchFamily="49" charset="0"/>
              </a:rPr>
              <a:t>test.sh: </a:t>
            </a:r>
            <a:endParaRPr lang="en-US" sz="1100" dirty="0" smtClean="0">
              <a:latin typeface="Courier New" panose="02070309020205020404" pitchFamily="49" charset="0"/>
              <a:cs typeface="Courier New" panose="02070309020205020404" pitchFamily="49" charset="0"/>
            </a:endParaRPr>
          </a:p>
          <a:p>
            <a:r>
              <a:rPr lang="en-US" sz="1100" dirty="0" smtClean="0">
                <a:latin typeface="Courier New" panose="02070309020205020404" pitchFamily="49" charset="0"/>
                <a:cs typeface="Courier New" panose="02070309020205020404" pitchFamily="49" charset="0"/>
              </a:rPr>
              <a:t>Hello</a:t>
            </a:r>
          </a:p>
          <a:p>
            <a:r>
              <a:rPr lang="en-US" sz="1100" dirty="0" smtClean="0">
                <a:latin typeface="Courier New" panose="02070309020205020404" pitchFamily="49" charset="0"/>
                <a:cs typeface="Courier New" panose="02070309020205020404" pitchFamily="49" charset="0"/>
              </a:rPr>
              <a:t>line </a:t>
            </a:r>
            <a:r>
              <a:rPr lang="en-US" sz="1100" dirty="0">
                <a:latin typeface="Courier New" panose="02070309020205020404" pitchFamily="49" charset="0"/>
                <a:cs typeface="Courier New" panose="02070309020205020404" pitchFamily="49" charset="0"/>
              </a:rPr>
              <a:t>2: Word: command not </a:t>
            </a:r>
            <a:r>
              <a:rPr lang="en-US" sz="1100" dirty="0" smtClean="0">
                <a:latin typeface="Courier New" panose="02070309020205020404" pitchFamily="49" charset="0"/>
                <a:cs typeface="Courier New" panose="02070309020205020404" pitchFamily="49" charset="0"/>
              </a:rPr>
              <a:t>found</a:t>
            </a:r>
            <a:endParaRPr lang="en-US" sz="1100" dirty="0">
              <a:latin typeface="Courier New" panose="02070309020205020404" pitchFamily="49" charset="0"/>
              <a:cs typeface="Courier New" panose="02070309020205020404" pitchFamily="49" charset="0"/>
            </a:endParaRPr>
          </a:p>
          <a:p>
            <a:r>
              <a:rPr lang="en-US" sz="1100" dirty="0">
                <a:latin typeface="Courier New" panose="02070309020205020404" pitchFamily="49" charset="0"/>
                <a:cs typeface="Courier New" panose="02070309020205020404" pitchFamily="49" charset="0"/>
              </a:rPr>
              <a:t>shell returned 127</a:t>
            </a:r>
            <a:endParaRPr lang="en-US" sz="1100" dirty="0" smtClean="0">
              <a:latin typeface="Courier New" panose="02070309020205020404" pitchFamily="49" charset="0"/>
              <a:cs typeface="Courier New" panose="02070309020205020404" pitchFamily="49" charset="0"/>
            </a:endParaRPr>
          </a:p>
        </p:txBody>
      </p:sp>
      <p:sp>
        <p:nvSpPr>
          <p:cNvPr id="11" name="Rectangle 10"/>
          <p:cNvSpPr/>
          <p:nvPr/>
        </p:nvSpPr>
        <p:spPr>
          <a:xfrm>
            <a:off x="4946256" y="3082593"/>
            <a:ext cx="3740544" cy="1520769"/>
          </a:xfrm>
          <a:prstGeom prst="rect">
            <a:avLst/>
          </a:prstGeom>
          <a:ln w="3175">
            <a:solidFill>
              <a:schemeClr val="bg1">
                <a:lumMod val="85000"/>
              </a:schemeClr>
            </a:solidFill>
          </a:ln>
        </p:spPr>
        <p:style>
          <a:lnRef idx="2">
            <a:schemeClr val="accent1"/>
          </a:lnRef>
          <a:fillRef idx="1">
            <a:schemeClr val="lt1"/>
          </a:fillRef>
          <a:effectRef idx="0">
            <a:schemeClr val="accent1"/>
          </a:effectRef>
          <a:fontRef idx="minor">
            <a:schemeClr val="dk1"/>
          </a:fontRef>
        </p:style>
        <p:txBody>
          <a:bodyPr rtlCol="0" anchor="ctr"/>
          <a:lstStyle/>
          <a:p>
            <a:r>
              <a:rPr lang="en-US" sz="1100" dirty="0">
                <a:latin typeface="Courier New" panose="02070309020205020404" pitchFamily="49" charset="0"/>
                <a:cs typeface="Courier New" panose="02070309020205020404" pitchFamily="49" charset="0"/>
              </a:rPr>
              <a:t>#!/</a:t>
            </a:r>
            <a:r>
              <a:rPr lang="en-US" sz="1100" dirty="0" smtClean="0">
                <a:latin typeface="Courier New" panose="02070309020205020404" pitchFamily="49" charset="0"/>
                <a:cs typeface="Courier New" panose="02070309020205020404" pitchFamily="49" charset="0"/>
              </a:rPr>
              <a:t>bin/</a:t>
            </a:r>
            <a:r>
              <a:rPr lang="en-US" sz="1100" dirty="0" err="1" smtClean="0">
                <a:latin typeface="Courier New" panose="02070309020205020404" pitchFamily="49" charset="0"/>
                <a:cs typeface="Courier New" panose="02070309020205020404" pitchFamily="49" charset="0"/>
              </a:rPr>
              <a:t>sh</a:t>
            </a:r>
            <a:endParaRPr lang="en-US" sz="1100" dirty="0">
              <a:latin typeface="Courier New" panose="02070309020205020404" pitchFamily="49" charset="0"/>
              <a:cs typeface="Courier New" panose="02070309020205020404" pitchFamily="49" charset="0"/>
            </a:endParaRPr>
          </a:p>
          <a:p>
            <a:r>
              <a:rPr lang="en-US" sz="1100" dirty="0">
                <a:latin typeface="Courier New" panose="02070309020205020404" pitchFamily="49" charset="0"/>
                <a:cs typeface="Courier New" panose="02070309020205020404" pitchFamily="49" charset="0"/>
              </a:rPr>
              <a:t>echo Hello\; Word</a:t>
            </a:r>
            <a:endParaRPr lang="en-US" sz="1100" dirty="0" smtClean="0">
              <a:latin typeface="Courier New" panose="02070309020205020404" pitchFamily="49" charset="0"/>
              <a:cs typeface="Courier New" panose="02070309020205020404" pitchFamily="49" charset="0"/>
            </a:endParaRPr>
          </a:p>
          <a:p>
            <a:r>
              <a:rPr lang="en-US" sz="1100" dirty="0">
                <a:latin typeface="Courier New" panose="02070309020205020404" pitchFamily="49" charset="0"/>
                <a:cs typeface="Courier New" panose="02070309020205020404" pitchFamily="49" charset="0"/>
              </a:rPr>
              <a:t>echo "I have \$</a:t>
            </a:r>
            <a:r>
              <a:rPr lang="en-US" sz="1100" dirty="0" smtClean="0">
                <a:latin typeface="Courier New" panose="02070309020205020404" pitchFamily="49" charset="0"/>
                <a:cs typeface="Courier New" panose="02070309020205020404" pitchFamily="49" charset="0"/>
              </a:rPr>
              <a:t>1200“</a:t>
            </a:r>
          </a:p>
          <a:p>
            <a:endParaRPr lang="en-US" sz="1100" dirty="0" smtClean="0">
              <a:latin typeface="Courier New" panose="02070309020205020404" pitchFamily="49" charset="0"/>
              <a:cs typeface="Courier New" panose="02070309020205020404" pitchFamily="49" charset="0"/>
            </a:endParaRPr>
          </a:p>
          <a:p>
            <a:r>
              <a:rPr lang="en-US" sz="1100" dirty="0" smtClean="0">
                <a:latin typeface="Courier New" panose="02070309020205020404" pitchFamily="49" charset="0"/>
                <a:cs typeface="Courier New" panose="02070309020205020404" pitchFamily="49" charset="0"/>
              </a:rPr>
              <a:t>#-----------------------</a:t>
            </a:r>
          </a:p>
          <a:p>
            <a:r>
              <a:rPr lang="en-US" sz="1100" dirty="0" smtClean="0">
                <a:latin typeface="Courier New" panose="02070309020205020404" pitchFamily="49" charset="0"/>
                <a:cs typeface="Courier New" panose="02070309020205020404" pitchFamily="49" charset="0"/>
              </a:rPr>
              <a:t>./</a:t>
            </a:r>
            <a:r>
              <a:rPr lang="en-US" sz="1100" dirty="0">
                <a:latin typeface="Courier New" panose="02070309020205020404" pitchFamily="49" charset="0"/>
                <a:cs typeface="Courier New" panose="02070309020205020404" pitchFamily="49" charset="0"/>
              </a:rPr>
              <a:t>test.sh: </a:t>
            </a:r>
            <a:endParaRPr lang="en-US" sz="1100" dirty="0" smtClean="0">
              <a:latin typeface="Courier New" panose="02070309020205020404" pitchFamily="49" charset="0"/>
              <a:cs typeface="Courier New" panose="02070309020205020404" pitchFamily="49" charset="0"/>
            </a:endParaRPr>
          </a:p>
          <a:p>
            <a:r>
              <a:rPr lang="en-US" sz="1100" dirty="0">
                <a:latin typeface="Courier New" panose="02070309020205020404" pitchFamily="49" charset="0"/>
                <a:cs typeface="Courier New" panose="02070309020205020404" pitchFamily="49" charset="0"/>
              </a:rPr>
              <a:t>Hello; </a:t>
            </a:r>
            <a:r>
              <a:rPr lang="en-US" sz="1100" dirty="0" smtClean="0">
                <a:latin typeface="Courier New" panose="02070309020205020404" pitchFamily="49" charset="0"/>
                <a:cs typeface="Courier New" panose="02070309020205020404" pitchFamily="49" charset="0"/>
              </a:rPr>
              <a:t>Word</a:t>
            </a:r>
          </a:p>
          <a:p>
            <a:r>
              <a:rPr lang="en-US" sz="1100" dirty="0">
                <a:latin typeface="Courier New" panose="02070309020205020404" pitchFamily="49" charset="0"/>
                <a:cs typeface="Courier New" panose="02070309020205020404" pitchFamily="49" charset="0"/>
              </a:rPr>
              <a:t>I have $1200</a:t>
            </a:r>
            <a:endParaRPr lang="en-US" sz="1100" dirty="0" smtClean="0">
              <a:latin typeface="Courier New" panose="02070309020205020404" pitchFamily="49" charset="0"/>
              <a:cs typeface="Courier New" panose="02070309020205020404" pitchFamily="49" charset="0"/>
            </a:endParaRPr>
          </a:p>
        </p:txBody>
      </p:sp>
      <p:sp>
        <p:nvSpPr>
          <p:cNvPr id="12" name="Striped Right Arrow 11"/>
          <p:cNvSpPr/>
          <p:nvPr/>
        </p:nvSpPr>
        <p:spPr>
          <a:xfrm>
            <a:off x="4347882" y="3557372"/>
            <a:ext cx="448235" cy="591670"/>
          </a:xfrm>
          <a:prstGeom prst="striped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6055611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08890"/>
            <a:ext cx="8229600" cy="3394472"/>
          </a:xfrm>
        </p:spPr>
        <p:txBody>
          <a:bodyPr numCol="1">
            <a:normAutofit/>
          </a:bodyPr>
          <a:lstStyle/>
          <a:p>
            <a:pPr>
              <a:buFont typeface="Wingdings" panose="05000000000000000000" pitchFamily="2" charset="2"/>
              <a:buChar char="q"/>
            </a:pPr>
            <a:r>
              <a:rPr lang="vi-VN" sz="1400" dirty="0">
                <a:latin typeface="Times New Roman" panose="02020603050405020304" pitchFamily="18" charset="0"/>
                <a:cs typeface="Times New Roman" panose="02020603050405020304" pitchFamily="18" charset="0"/>
              </a:rPr>
              <a:t>Có 4 kiểu mẫu trích dẫn được chúng tôi liệt kê trong bảng sau</a:t>
            </a:r>
          </a:p>
          <a:p>
            <a:pPr>
              <a:buFont typeface="Wingdings" panose="05000000000000000000" pitchFamily="2" charset="2"/>
              <a:buChar char="q"/>
            </a:pPr>
            <a:endParaRPr lang="en-US" sz="1400" dirty="0">
              <a:latin typeface="Times New Roman" panose="02020603050405020304" pitchFamily="18" charset="0"/>
              <a:cs typeface="Times New Roman" panose="02020603050405020304" pitchFamily="18" charset="0"/>
            </a:endParaRPr>
          </a:p>
        </p:txBody>
      </p:sp>
      <p:sp>
        <p:nvSpPr>
          <p:cNvPr id="2" name="Title 1"/>
          <p:cNvSpPr>
            <a:spLocks noGrp="1"/>
          </p:cNvSpPr>
          <p:nvPr>
            <p:ph type="title"/>
          </p:nvPr>
        </p:nvSpPr>
        <p:spPr>
          <a:xfrm>
            <a:off x="457200" y="0"/>
            <a:ext cx="6706925" cy="644057"/>
          </a:xfrm>
        </p:spPr>
        <p:txBody>
          <a:bodyPr>
            <a:noAutofit/>
          </a:bodyPr>
          <a:lstStyle/>
          <a:p>
            <a:r>
              <a:rPr lang="en-US" sz="1800" i="1" dirty="0" err="1"/>
              <a:t>Các</a:t>
            </a:r>
            <a:r>
              <a:rPr lang="en-US" sz="1800" i="1" dirty="0"/>
              <a:t> </a:t>
            </a:r>
            <a:r>
              <a:rPr lang="en-US" sz="1800" i="1" dirty="0" err="1"/>
              <a:t>kỹ</a:t>
            </a:r>
            <a:r>
              <a:rPr lang="en-US" sz="1800" i="1" dirty="0"/>
              <a:t> </a:t>
            </a:r>
            <a:r>
              <a:rPr lang="en-US" sz="1800" i="1" dirty="0" err="1"/>
              <a:t>thuật</a:t>
            </a:r>
            <a:r>
              <a:rPr lang="en-US" sz="1800" i="1" dirty="0"/>
              <a:t> </a:t>
            </a:r>
            <a:r>
              <a:rPr lang="en-US" sz="1800" i="1" dirty="0" err="1"/>
              <a:t>trích</a:t>
            </a:r>
            <a:r>
              <a:rPr lang="en-US" sz="1800" i="1" dirty="0"/>
              <a:t> </a:t>
            </a:r>
            <a:r>
              <a:rPr lang="en-US" sz="1800" i="1" dirty="0" err="1"/>
              <a:t>dẫn</a:t>
            </a:r>
            <a:endParaRPr lang="vi-VN" sz="1800" i="1" dirty="0"/>
          </a:p>
        </p:txBody>
      </p:sp>
      <p:sp>
        <p:nvSpPr>
          <p:cNvPr id="4" name="Footer Placeholder 3"/>
          <p:cNvSpPr>
            <a:spLocks noGrp="1"/>
          </p:cNvSpPr>
          <p:nvPr>
            <p:ph type="ftr" sz="quarter" idx="11"/>
          </p:nvPr>
        </p:nvSpPr>
        <p:spPr/>
        <p:txBody>
          <a:bodyPr/>
          <a:lstStyle/>
          <a:p>
            <a:r>
              <a:rPr lang="en-US" smtClean="0"/>
              <a:t>09e-BM/DT/FSOFT - ©FPT SOFTWARE - Corporate Training Center - Internal Use</a:t>
            </a:r>
            <a:endParaRPr lang="en-US"/>
          </a:p>
        </p:txBody>
      </p:sp>
      <p:sp>
        <p:nvSpPr>
          <p:cNvPr id="5" name="Slide Number Placeholder 4"/>
          <p:cNvSpPr>
            <a:spLocks noGrp="1"/>
          </p:cNvSpPr>
          <p:nvPr>
            <p:ph type="sldNum" sz="quarter" idx="12"/>
          </p:nvPr>
        </p:nvSpPr>
        <p:spPr/>
        <p:txBody>
          <a:bodyPr/>
          <a:lstStyle/>
          <a:p>
            <a:fld id="{E3B08AF7-4237-6949-8335-F63F47C2C8CC}" type="slidenum">
              <a:rPr lang="en-US" smtClean="0"/>
              <a:t>21</a:t>
            </a:fld>
            <a:endParaRPr lang="en-US"/>
          </a:p>
        </p:txBody>
      </p:sp>
      <p:pic>
        <p:nvPicPr>
          <p:cNvPr id="6" name="Picture 5"/>
          <p:cNvPicPr>
            <a:picLocks noChangeAspect="1"/>
          </p:cNvPicPr>
          <p:nvPr/>
        </p:nvPicPr>
        <p:blipFill>
          <a:blip r:embed="rId2"/>
          <a:stretch>
            <a:fillRect/>
          </a:stretch>
        </p:blipFill>
        <p:spPr>
          <a:xfrm>
            <a:off x="457200" y="1566256"/>
            <a:ext cx="4292632" cy="3037106"/>
          </a:xfrm>
          <a:prstGeom prst="rect">
            <a:avLst/>
          </a:prstGeom>
        </p:spPr>
      </p:pic>
    </p:spTree>
    <p:extLst>
      <p:ext uri="{BB962C8B-B14F-4D97-AF65-F5344CB8AC3E}">
        <p14:creationId xmlns:p14="http://schemas.microsoft.com/office/powerpoint/2010/main" val="421195857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08890"/>
            <a:ext cx="8229600" cy="3394472"/>
          </a:xfrm>
        </p:spPr>
        <p:txBody>
          <a:bodyPr numCol="1">
            <a:normAutofit/>
          </a:bodyPr>
          <a:lstStyle/>
          <a:p>
            <a:pPr>
              <a:buFont typeface="Wingdings" panose="05000000000000000000" pitchFamily="2" charset="2"/>
              <a:buChar char="q"/>
            </a:pPr>
            <a:r>
              <a:rPr lang="vi-VN" sz="1400" dirty="0">
                <a:latin typeface="Times New Roman" panose="02020603050405020304" pitchFamily="18" charset="0"/>
                <a:cs typeface="Times New Roman" panose="02020603050405020304" pitchFamily="18" charset="0"/>
              </a:rPr>
              <a:t>Chúng ta xem xét một lệnh echo mà chứa nhiều ký tự đặc biệt trong shell sau</a:t>
            </a:r>
            <a:r>
              <a:rPr lang="vi-VN" sz="1400" dirty="0" smtClean="0">
                <a:latin typeface="Times New Roman" panose="02020603050405020304" pitchFamily="18" charset="0"/>
                <a:cs typeface="Times New Roman" panose="02020603050405020304" pitchFamily="18" charset="0"/>
              </a:rPr>
              <a:t>:</a:t>
            </a:r>
            <a:endParaRPr lang="vi-VN" sz="1400" dirty="0">
              <a:latin typeface="Times New Roman" panose="02020603050405020304" pitchFamily="18" charset="0"/>
              <a:cs typeface="Times New Roman" panose="02020603050405020304" pitchFamily="18" charset="0"/>
            </a:endParaRPr>
          </a:p>
          <a:p>
            <a:pPr marL="0" indent="0">
              <a:buNone/>
            </a:pPr>
            <a:r>
              <a:rPr lang="vi-VN" sz="1200" i="1" dirty="0">
                <a:latin typeface="Courier New" panose="02070309020205020404" pitchFamily="49" charset="0"/>
                <a:cs typeface="Courier New" panose="02070309020205020404" pitchFamily="49" charset="0"/>
              </a:rPr>
              <a:t>echo &lt;-$1500.**&gt;; (update?) [y|n</a:t>
            </a:r>
            <a:r>
              <a:rPr lang="vi-VN" sz="1200" i="1" dirty="0" smtClean="0">
                <a:latin typeface="Courier New" panose="02070309020205020404" pitchFamily="49" charset="0"/>
                <a:cs typeface="Courier New" panose="02070309020205020404" pitchFamily="49" charset="0"/>
              </a:rPr>
              <a:t>]</a:t>
            </a:r>
            <a:endParaRPr lang="en-US" sz="1200" i="1" dirty="0" smtClean="0">
              <a:latin typeface="Courier New" panose="02070309020205020404" pitchFamily="49" charset="0"/>
              <a:cs typeface="Courier New" panose="02070309020205020404" pitchFamily="49" charset="0"/>
            </a:endParaRPr>
          </a:p>
          <a:p>
            <a:pPr marL="0" indent="0">
              <a:buNone/>
            </a:pPr>
            <a:endParaRPr lang="en-US" sz="1400" dirty="0" smtClean="0">
              <a:latin typeface="Times New Roman" panose="02020603050405020304" pitchFamily="18" charset="0"/>
              <a:cs typeface="Times New Roman" panose="02020603050405020304" pitchFamily="18" charset="0"/>
            </a:endParaRPr>
          </a:p>
          <a:p>
            <a:pPr marL="0" indent="0">
              <a:buNone/>
            </a:pPr>
            <a:endParaRPr lang="vi-VN" sz="1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vi-VN" sz="1400" dirty="0">
                <a:latin typeface="Times New Roman" panose="02020603050405020304" pitchFamily="18" charset="0"/>
                <a:cs typeface="Times New Roman" panose="02020603050405020304" pitchFamily="18" charset="0"/>
              </a:rPr>
              <a:t>Đặt một dấu chéo ngược (\) ở trước mỗi ký tự đặc biệt là một việc gây chán ngắt và làm cho code khó để đọc</a:t>
            </a:r>
            <a:r>
              <a:rPr lang="vi-VN" sz="1400" dirty="0" smtClean="0">
                <a:latin typeface="Times New Roman" panose="02020603050405020304" pitchFamily="18" charset="0"/>
                <a:cs typeface="Times New Roman" panose="02020603050405020304" pitchFamily="18" charset="0"/>
              </a:rPr>
              <a:t>.</a:t>
            </a:r>
            <a:endParaRPr lang="vi-VN" sz="1400" dirty="0">
              <a:latin typeface="Times New Roman" panose="02020603050405020304" pitchFamily="18" charset="0"/>
              <a:cs typeface="Times New Roman" panose="02020603050405020304" pitchFamily="18" charset="0"/>
            </a:endParaRPr>
          </a:p>
          <a:p>
            <a:pPr marL="0" indent="0">
              <a:buNone/>
            </a:pPr>
            <a:r>
              <a:rPr lang="vi-VN" sz="1400" i="1" dirty="0">
                <a:latin typeface="Times New Roman" panose="02020603050405020304" pitchFamily="18" charset="0"/>
                <a:cs typeface="Times New Roman" panose="02020603050405020304" pitchFamily="18" charset="0"/>
              </a:rPr>
              <a:t>echo \&lt;-\$1500.\*\*\&gt;\; \(update\?\) \[y\|n</a:t>
            </a:r>
            <a:r>
              <a:rPr lang="vi-VN" sz="1400" i="1" dirty="0" smtClean="0">
                <a:latin typeface="Times New Roman" panose="02020603050405020304" pitchFamily="18" charset="0"/>
                <a:cs typeface="Times New Roman" panose="02020603050405020304" pitchFamily="18" charset="0"/>
              </a:rPr>
              <a:t>\]</a:t>
            </a:r>
            <a:endParaRPr lang="en-US" sz="1400" i="1" dirty="0" smtClean="0">
              <a:latin typeface="Times New Roman" panose="02020603050405020304" pitchFamily="18" charset="0"/>
              <a:cs typeface="Times New Roman" panose="02020603050405020304" pitchFamily="18" charset="0"/>
            </a:endParaRPr>
          </a:p>
          <a:p>
            <a:pPr marL="0" indent="0">
              <a:buNone/>
            </a:pPr>
            <a:endParaRPr lang="en-US" sz="1400" dirty="0" smtClean="0">
              <a:latin typeface="Times New Roman" panose="02020603050405020304" pitchFamily="18" charset="0"/>
              <a:cs typeface="Times New Roman" panose="02020603050405020304" pitchFamily="18" charset="0"/>
            </a:endParaRPr>
          </a:p>
          <a:p>
            <a:pPr marL="0" indent="0">
              <a:buNone/>
            </a:pPr>
            <a:endParaRPr lang="vi-VN" sz="1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vi-VN" sz="1400" dirty="0">
                <a:latin typeface="Times New Roman" panose="02020603050405020304" pitchFamily="18" charset="0"/>
                <a:cs typeface="Times New Roman" panose="02020603050405020304" pitchFamily="18" charset="0"/>
              </a:rPr>
              <a:t>Có một cách dễ dàng để trích dẫn một nhóm lớn các ký tự. Chúng ta đặt một trích dẫn đơn (`)tại phần đầu và cuối của chuỗi</a:t>
            </a:r>
            <a:r>
              <a:rPr lang="vi-VN" sz="1400" dirty="0" smtClean="0">
                <a:latin typeface="Times New Roman" panose="02020603050405020304" pitchFamily="18" charset="0"/>
                <a:cs typeface="Times New Roman" panose="02020603050405020304" pitchFamily="18" charset="0"/>
              </a:rPr>
              <a:t>:</a:t>
            </a:r>
            <a:endParaRPr lang="vi-VN" sz="1400" dirty="0">
              <a:latin typeface="Times New Roman" panose="02020603050405020304" pitchFamily="18" charset="0"/>
              <a:cs typeface="Times New Roman" panose="02020603050405020304" pitchFamily="18" charset="0"/>
            </a:endParaRPr>
          </a:p>
          <a:p>
            <a:pPr marL="0" indent="0">
              <a:buNone/>
            </a:pPr>
            <a:r>
              <a:rPr lang="vi-VN" sz="1400" i="1" dirty="0">
                <a:latin typeface="Times New Roman" panose="02020603050405020304" pitchFamily="18" charset="0"/>
                <a:cs typeface="Times New Roman" panose="02020603050405020304" pitchFamily="18" charset="0"/>
              </a:rPr>
              <a:t>echo '&lt;-$1500.**&gt;; (update?) [y|n</a:t>
            </a:r>
            <a:r>
              <a:rPr lang="vi-VN" sz="1400" i="1" dirty="0" smtClean="0">
                <a:latin typeface="Times New Roman" panose="02020603050405020304" pitchFamily="18" charset="0"/>
                <a:cs typeface="Times New Roman" panose="02020603050405020304" pitchFamily="18" charset="0"/>
              </a:rPr>
              <a:t>]'</a:t>
            </a:r>
            <a:endParaRPr lang="en-US" sz="1400" i="1" dirty="0" smtClean="0">
              <a:latin typeface="Times New Roman" panose="02020603050405020304" pitchFamily="18" charset="0"/>
              <a:cs typeface="Times New Roman" panose="02020603050405020304" pitchFamily="18" charset="0"/>
            </a:endParaRPr>
          </a:p>
          <a:p>
            <a:pPr marL="0" indent="0">
              <a:buNone/>
            </a:pPr>
            <a:endParaRPr lang="vi-VN" sz="1400" dirty="0">
              <a:latin typeface="Times New Roman" panose="02020603050405020304" pitchFamily="18" charset="0"/>
              <a:cs typeface="Times New Roman" panose="02020603050405020304" pitchFamily="18" charset="0"/>
            </a:endParaRPr>
          </a:p>
        </p:txBody>
      </p:sp>
      <p:sp>
        <p:nvSpPr>
          <p:cNvPr id="2" name="Title 1"/>
          <p:cNvSpPr>
            <a:spLocks noGrp="1"/>
          </p:cNvSpPr>
          <p:nvPr>
            <p:ph type="title"/>
          </p:nvPr>
        </p:nvSpPr>
        <p:spPr>
          <a:xfrm>
            <a:off x="457200" y="0"/>
            <a:ext cx="6706925" cy="644057"/>
          </a:xfrm>
        </p:spPr>
        <p:txBody>
          <a:bodyPr>
            <a:noAutofit/>
          </a:bodyPr>
          <a:lstStyle/>
          <a:p>
            <a:r>
              <a:rPr lang="vi-VN" sz="1800" i="1" dirty="0"/>
              <a:t>Các trích dẫn đơn trong Unix/Linux</a:t>
            </a:r>
          </a:p>
        </p:txBody>
      </p:sp>
      <p:sp>
        <p:nvSpPr>
          <p:cNvPr id="4" name="Footer Placeholder 3"/>
          <p:cNvSpPr>
            <a:spLocks noGrp="1"/>
          </p:cNvSpPr>
          <p:nvPr>
            <p:ph type="ftr" sz="quarter" idx="11"/>
          </p:nvPr>
        </p:nvSpPr>
        <p:spPr/>
        <p:txBody>
          <a:bodyPr/>
          <a:lstStyle/>
          <a:p>
            <a:r>
              <a:rPr lang="en-US" smtClean="0"/>
              <a:t>09e-BM/DT/FSOFT - ©FPT SOFTWARE - Corporate Training Center - Internal Use</a:t>
            </a:r>
            <a:endParaRPr lang="en-US"/>
          </a:p>
        </p:txBody>
      </p:sp>
      <p:sp>
        <p:nvSpPr>
          <p:cNvPr id="5" name="Slide Number Placeholder 4"/>
          <p:cNvSpPr>
            <a:spLocks noGrp="1"/>
          </p:cNvSpPr>
          <p:nvPr>
            <p:ph type="sldNum" sz="quarter" idx="12"/>
          </p:nvPr>
        </p:nvSpPr>
        <p:spPr/>
        <p:txBody>
          <a:bodyPr/>
          <a:lstStyle/>
          <a:p>
            <a:fld id="{E3B08AF7-4237-6949-8335-F63F47C2C8CC}" type="slidenum">
              <a:rPr lang="en-US" smtClean="0"/>
              <a:t>22</a:t>
            </a:fld>
            <a:endParaRPr lang="en-US"/>
          </a:p>
        </p:txBody>
      </p:sp>
    </p:spTree>
    <p:extLst>
      <p:ext uri="{BB962C8B-B14F-4D97-AF65-F5344CB8AC3E}">
        <p14:creationId xmlns:p14="http://schemas.microsoft.com/office/powerpoint/2010/main" val="337221415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08890"/>
            <a:ext cx="8229600" cy="3394472"/>
          </a:xfrm>
        </p:spPr>
        <p:txBody>
          <a:bodyPr numCol="1">
            <a:normAutofit/>
          </a:bodyPr>
          <a:lstStyle/>
          <a:p>
            <a:pPr>
              <a:buFont typeface="Wingdings" panose="05000000000000000000" pitchFamily="2" charset="2"/>
              <a:buChar char="q"/>
            </a:pPr>
            <a:r>
              <a:rPr lang="vi-VN" sz="1400" dirty="0">
                <a:latin typeface="Times New Roman" panose="02020603050405020304" pitchFamily="18" charset="0"/>
                <a:cs typeface="Times New Roman" panose="02020603050405020304" pitchFamily="18" charset="0"/>
              </a:rPr>
              <a:t>Bất kỳ ký tự nào trong trích dẫn đơn được trích dẫn tương tự như có một dấu chéo ngược trước mỗi ký tự. Vì thế, bây giờ mỗi lệnh echo này hiển thị một cách chính xác</a:t>
            </a:r>
            <a:r>
              <a:rPr lang="vi-VN" sz="1400" dirty="0" smtClean="0">
                <a:latin typeface="Times New Roman" panose="02020603050405020304" pitchFamily="18" charset="0"/>
                <a:cs typeface="Times New Roman" panose="02020603050405020304" pitchFamily="18" charset="0"/>
              </a:rPr>
              <a:t>.</a:t>
            </a:r>
            <a:endParaRPr lang="en-US" sz="14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q"/>
            </a:pPr>
            <a:endParaRPr lang="en-US" sz="1400" dirty="0">
              <a:latin typeface="Times New Roman" panose="02020603050405020304" pitchFamily="18" charset="0"/>
              <a:cs typeface="Times New Roman" panose="02020603050405020304" pitchFamily="18" charset="0"/>
            </a:endParaRPr>
          </a:p>
          <a:p>
            <a:pPr marL="0" indent="0">
              <a:buNone/>
            </a:pPr>
            <a:endParaRPr lang="en-US" sz="1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vi-VN" sz="1400" dirty="0">
                <a:latin typeface="Times New Roman" panose="02020603050405020304" pitchFamily="18" charset="0"/>
                <a:cs typeface="Times New Roman" panose="02020603050405020304" pitchFamily="18" charset="0"/>
              </a:rPr>
              <a:t>Nếu một trích dẫn đơn xuất hiện trong một chuỗi để tạo kết quả đầu ra, bạn không nên đặt toàn bộ chuỗi trong trích dẫn đơn, thay vào đó bạn nên đặt trước chúng một dấu \ như </a:t>
            </a:r>
            <a:r>
              <a:rPr lang="vi-VN" sz="1400" dirty="0" smtClean="0">
                <a:latin typeface="Times New Roman" panose="02020603050405020304" pitchFamily="18" charset="0"/>
                <a:cs typeface="Times New Roman" panose="02020603050405020304" pitchFamily="18" charset="0"/>
              </a:rPr>
              <a:t>sau</a:t>
            </a:r>
            <a:endParaRPr lang="en-US" sz="14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q"/>
            </a:pPr>
            <a:endParaRPr lang="en-US" sz="1400" dirty="0">
              <a:latin typeface="Times New Roman" panose="02020603050405020304" pitchFamily="18" charset="0"/>
              <a:cs typeface="Times New Roman" panose="02020603050405020304" pitchFamily="18" charset="0"/>
            </a:endParaRPr>
          </a:p>
          <a:p>
            <a:pPr marL="0" indent="0">
              <a:buNone/>
            </a:pPr>
            <a:r>
              <a:rPr lang="en-US" sz="1200" i="1" dirty="0">
                <a:latin typeface="Courier New" panose="02070309020205020404" pitchFamily="49" charset="0"/>
                <a:cs typeface="Courier New" panose="02070309020205020404" pitchFamily="49" charset="0"/>
              </a:rPr>
              <a:t>echo 'It\'s Shell Programming'</a:t>
            </a:r>
          </a:p>
          <a:p>
            <a:pPr marL="0" indent="0">
              <a:buNone/>
            </a:pPr>
            <a:endParaRPr lang="en-US" sz="1400" i="1" dirty="0" smtClean="0">
              <a:latin typeface="Times New Roman" panose="02020603050405020304" pitchFamily="18" charset="0"/>
              <a:cs typeface="Times New Roman" panose="02020603050405020304" pitchFamily="18" charset="0"/>
            </a:endParaRPr>
          </a:p>
          <a:p>
            <a:pPr marL="0" indent="0">
              <a:buNone/>
            </a:pPr>
            <a:endParaRPr lang="vi-VN" sz="1400" dirty="0">
              <a:latin typeface="Times New Roman" panose="02020603050405020304" pitchFamily="18" charset="0"/>
              <a:cs typeface="Times New Roman" panose="02020603050405020304" pitchFamily="18" charset="0"/>
            </a:endParaRPr>
          </a:p>
        </p:txBody>
      </p:sp>
      <p:sp>
        <p:nvSpPr>
          <p:cNvPr id="2" name="Title 1"/>
          <p:cNvSpPr>
            <a:spLocks noGrp="1"/>
          </p:cNvSpPr>
          <p:nvPr>
            <p:ph type="title"/>
          </p:nvPr>
        </p:nvSpPr>
        <p:spPr>
          <a:xfrm>
            <a:off x="457200" y="0"/>
            <a:ext cx="6706925" cy="644057"/>
          </a:xfrm>
        </p:spPr>
        <p:txBody>
          <a:bodyPr>
            <a:noAutofit/>
          </a:bodyPr>
          <a:lstStyle/>
          <a:p>
            <a:r>
              <a:rPr lang="vi-VN" sz="1800" i="1" dirty="0"/>
              <a:t>Các trích dẫn đơn trong Unix/Linux</a:t>
            </a:r>
          </a:p>
        </p:txBody>
      </p:sp>
      <p:sp>
        <p:nvSpPr>
          <p:cNvPr id="4" name="Footer Placeholder 3"/>
          <p:cNvSpPr>
            <a:spLocks noGrp="1"/>
          </p:cNvSpPr>
          <p:nvPr>
            <p:ph type="ftr" sz="quarter" idx="11"/>
          </p:nvPr>
        </p:nvSpPr>
        <p:spPr/>
        <p:txBody>
          <a:bodyPr/>
          <a:lstStyle/>
          <a:p>
            <a:r>
              <a:rPr lang="en-US" smtClean="0"/>
              <a:t>09e-BM/DT/FSOFT - ©FPT SOFTWARE - Corporate Training Center - Internal Use</a:t>
            </a:r>
            <a:endParaRPr lang="en-US"/>
          </a:p>
        </p:txBody>
      </p:sp>
      <p:sp>
        <p:nvSpPr>
          <p:cNvPr id="5" name="Slide Number Placeholder 4"/>
          <p:cNvSpPr>
            <a:spLocks noGrp="1"/>
          </p:cNvSpPr>
          <p:nvPr>
            <p:ph type="sldNum" sz="quarter" idx="12"/>
          </p:nvPr>
        </p:nvSpPr>
        <p:spPr/>
        <p:txBody>
          <a:bodyPr/>
          <a:lstStyle/>
          <a:p>
            <a:fld id="{E3B08AF7-4237-6949-8335-F63F47C2C8CC}" type="slidenum">
              <a:rPr lang="en-US" smtClean="0"/>
              <a:t>23</a:t>
            </a:fld>
            <a:endParaRPr lang="en-US"/>
          </a:p>
        </p:txBody>
      </p:sp>
    </p:spTree>
    <p:extLst>
      <p:ext uri="{BB962C8B-B14F-4D97-AF65-F5344CB8AC3E}">
        <p14:creationId xmlns:p14="http://schemas.microsoft.com/office/powerpoint/2010/main" val="245928201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08890"/>
            <a:ext cx="8229600" cy="3394472"/>
          </a:xfrm>
        </p:spPr>
        <p:txBody>
          <a:bodyPr numCol="1">
            <a:normAutofit lnSpcReduction="10000"/>
          </a:bodyPr>
          <a:lstStyle/>
          <a:p>
            <a:pPr>
              <a:buFont typeface="Wingdings" panose="05000000000000000000" pitchFamily="2" charset="2"/>
              <a:buChar char="q"/>
            </a:pPr>
            <a:r>
              <a:rPr lang="vi-VN" sz="1400" dirty="0">
                <a:latin typeface="Times New Roman" panose="02020603050405020304" pitchFamily="18" charset="0"/>
                <a:cs typeface="Times New Roman" panose="02020603050405020304" pitchFamily="18" charset="0"/>
              </a:rPr>
              <a:t>Bạn đang cố gắng để chạy Shell script sau. Script này sử dụng trích dẫn đơn:</a:t>
            </a:r>
            <a:endParaRPr lang="en-US" sz="1400" dirty="0" smtClean="0">
              <a:latin typeface="Times New Roman" panose="02020603050405020304" pitchFamily="18" charset="0"/>
              <a:cs typeface="Times New Roman" panose="02020603050405020304" pitchFamily="18" charset="0"/>
            </a:endParaRPr>
          </a:p>
          <a:p>
            <a:pPr marL="0" indent="0">
              <a:buNone/>
            </a:pPr>
            <a:r>
              <a:rPr lang="en-US" sz="1200" i="1" dirty="0">
                <a:latin typeface="Courier New" panose="02070309020205020404" pitchFamily="49" charset="0"/>
                <a:cs typeface="Courier New" panose="02070309020205020404" pitchFamily="49" charset="0"/>
              </a:rPr>
              <a:t>VAR=ZARA</a:t>
            </a:r>
          </a:p>
          <a:p>
            <a:pPr marL="0" indent="0">
              <a:buNone/>
            </a:pPr>
            <a:r>
              <a:rPr lang="en-US" sz="1200" i="1" dirty="0">
                <a:latin typeface="Courier New" panose="02070309020205020404" pitchFamily="49" charset="0"/>
                <a:cs typeface="Courier New" panose="02070309020205020404" pitchFamily="49" charset="0"/>
              </a:rPr>
              <a:t>echo '$VAR owes &lt;-$1500.**&gt;; [ as of (`date +%m/%d`) </a:t>
            </a:r>
            <a:r>
              <a:rPr lang="en-US" sz="1200" i="1" dirty="0" smtClean="0">
                <a:latin typeface="Courier New" panose="02070309020205020404" pitchFamily="49" charset="0"/>
                <a:cs typeface="Courier New" panose="02070309020205020404" pitchFamily="49" charset="0"/>
              </a:rPr>
              <a:t>]‘</a:t>
            </a:r>
          </a:p>
          <a:p>
            <a:pPr marL="0" indent="0">
              <a:buNone/>
            </a:pPr>
            <a:endParaRPr lang="en-US" sz="1400" dirty="0" smtClean="0">
              <a:latin typeface="Times New Roman" panose="02020603050405020304" pitchFamily="18" charset="0"/>
              <a:cs typeface="Times New Roman" panose="02020603050405020304" pitchFamily="18" charset="0"/>
            </a:endParaRPr>
          </a:p>
          <a:p>
            <a:pPr marL="0" indent="0">
              <a:buNone/>
            </a:pPr>
            <a:r>
              <a:rPr lang="en-US" sz="1400" dirty="0" err="1">
                <a:latin typeface="Times New Roman" panose="02020603050405020304" pitchFamily="18" charset="0"/>
                <a:cs typeface="Times New Roman" panose="02020603050405020304" pitchFamily="18" charset="0"/>
              </a:rPr>
              <a:t>Nó</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sẽ</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tạo</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ra</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kết</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quả</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sau</a:t>
            </a:r>
            <a:r>
              <a:rPr lang="en-US" sz="1400" dirty="0" smtClean="0">
                <a:latin typeface="Times New Roman" panose="02020603050405020304" pitchFamily="18" charset="0"/>
                <a:cs typeface="Times New Roman" panose="02020603050405020304" pitchFamily="18" charset="0"/>
              </a:rPr>
              <a:t>:</a:t>
            </a:r>
          </a:p>
          <a:p>
            <a:pPr marL="0" indent="0">
              <a:buNone/>
            </a:pPr>
            <a:r>
              <a:rPr lang="en-US" sz="1200" i="1" dirty="0">
                <a:latin typeface="Courier New" panose="02070309020205020404" pitchFamily="49" charset="0"/>
                <a:cs typeface="Courier New" panose="02070309020205020404" pitchFamily="49" charset="0"/>
              </a:rPr>
              <a:t>$VAR owes &lt;-$1500.**&gt;; [ as of (`date +%m/%d`) ]</a:t>
            </a:r>
            <a:endParaRPr lang="en-US" sz="1400" i="1" dirty="0" smtClean="0">
              <a:latin typeface="Courier New" panose="02070309020205020404" pitchFamily="49" charset="0"/>
              <a:cs typeface="Courier New" panose="02070309020205020404" pitchFamily="49" charset="0"/>
            </a:endParaRPr>
          </a:p>
          <a:p>
            <a:pPr marL="0" indent="0">
              <a:buNone/>
            </a:pPr>
            <a:endParaRPr lang="en-US" sz="1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vi-VN" sz="1400" dirty="0">
                <a:latin typeface="Times New Roman" panose="02020603050405020304" pitchFamily="18" charset="0"/>
                <a:cs typeface="Times New Roman" panose="02020603050405020304" pitchFamily="18" charset="0"/>
              </a:rPr>
              <a:t>Nhưng nó không phải thứ mà bạn muốn hiển thị. Như vậy rõ ràng là trích dẫn đơn ngăn cản trình thay thế biến. Nếu bạn muốn thay thế giá trị của biến và thực hiện công việc sau dấu phảy như bạn mong đợi thì khi đó bạn cần đặt các lệnh của bạn trong trích dẫn kép như sau</a:t>
            </a:r>
            <a:r>
              <a:rPr lang="vi-VN" sz="1400" dirty="0" smtClean="0">
                <a:latin typeface="Times New Roman" panose="02020603050405020304" pitchFamily="18" charset="0"/>
                <a:cs typeface="Times New Roman" panose="02020603050405020304" pitchFamily="18" charset="0"/>
              </a:rPr>
              <a:t>:</a:t>
            </a:r>
            <a:endParaRPr lang="en-US" sz="1400" dirty="0">
              <a:latin typeface="Times New Roman" panose="02020603050405020304" pitchFamily="18" charset="0"/>
              <a:cs typeface="Times New Roman" panose="02020603050405020304" pitchFamily="18" charset="0"/>
            </a:endParaRPr>
          </a:p>
          <a:p>
            <a:pPr marL="0" indent="0">
              <a:buNone/>
            </a:pPr>
            <a:r>
              <a:rPr lang="en-US" sz="1200" i="1" dirty="0">
                <a:latin typeface="Courier New" panose="02070309020205020404" pitchFamily="49" charset="0"/>
                <a:cs typeface="Courier New" panose="02070309020205020404" pitchFamily="49" charset="0"/>
              </a:rPr>
              <a:t>VAR=ZARA</a:t>
            </a:r>
          </a:p>
          <a:p>
            <a:pPr marL="0" indent="0">
              <a:buNone/>
            </a:pPr>
            <a:r>
              <a:rPr lang="en-US" sz="1200" i="1" dirty="0">
                <a:latin typeface="Courier New" panose="02070309020205020404" pitchFamily="49" charset="0"/>
                <a:cs typeface="Courier New" panose="02070309020205020404" pitchFamily="49" charset="0"/>
              </a:rPr>
              <a:t>echo "$VAR owes &lt;-\$1500.**&gt;; [ as of (`date +%m/%d`) ]"</a:t>
            </a:r>
          </a:p>
          <a:p>
            <a:pPr marL="0" indent="0">
              <a:buNone/>
            </a:pPr>
            <a:endParaRPr lang="en-US" sz="1400" dirty="0">
              <a:latin typeface="Times New Roman" panose="02020603050405020304" pitchFamily="18" charset="0"/>
              <a:cs typeface="Times New Roman" panose="02020603050405020304" pitchFamily="18" charset="0"/>
            </a:endParaRPr>
          </a:p>
          <a:p>
            <a:pPr marL="0" indent="0">
              <a:buNone/>
            </a:pPr>
            <a:r>
              <a:rPr lang="en-US" sz="1400" dirty="0" err="1">
                <a:latin typeface="Times New Roman" panose="02020603050405020304" pitchFamily="18" charset="0"/>
                <a:cs typeface="Times New Roman" panose="02020603050405020304" pitchFamily="18" charset="0"/>
              </a:rPr>
              <a:t>Nó</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sẽ</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tạo</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ra</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kết</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quả</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sau</a:t>
            </a:r>
            <a:r>
              <a:rPr lang="en-US" sz="1400" dirty="0">
                <a:latin typeface="Times New Roman" panose="02020603050405020304" pitchFamily="18" charset="0"/>
                <a:cs typeface="Times New Roman" panose="02020603050405020304" pitchFamily="18" charset="0"/>
              </a:rPr>
              <a:t>:</a:t>
            </a:r>
          </a:p>
          <a:p>
            <a:pPr marL="0" indent="0">
              <a:buNone/>
            </a:pPr>
            <a:r>
              <a:rPr lang="en-US" sz="1200" i="1" dirty="0">
                <a:latin typeface="Courier New" panose="02070309020205020404" pitchFamily="49" charset="0"/>
                <a:cs typeface="Courier New" panose="02070309020205020404" pitchFamily="49" charset="0"/>
              </a:rPr>
              <a:t>ZARA owes &lt;-$1500.**&gt;; [ as of (07/02) ]</a:t>
            </a:r>
            <a:endParaRPr lang="en-US" sz="1400" i="1" dirty="0" smtClean="0">
              <a:latin typeface="Times New Roman" panose="02020603050405020304" pitchFamily="18" charset="0"/>
              <a:cs typeface="Times New Roman" panose="02020603050405020304" pitchFamily="18" charset="0"/>
            </a:endParaRPr>
          </a:p>
          <a:p>
            <a:pPr marL="0" indent="0">
              <a:buNone/>
            </a:pPr>
            <a:endParaRPr lang="vi-VN" sz="1400" dirty="0">
              <a:latin typeface="Times New Roman" panose="02020603050405020304" pitchFamily="18" charset="0"/>
              <a:cs typeface="Times New Roman" panose="02020603050405020304" pitchFamily="18" charset="0"/>
            </a:endParaRPr>
          </a:p>
        </p:txBody>
      </p:sp>
      <p:sp>
        <p:nvSpPr>
          <p:cNvPr id="2" name="Title 1"/>
          <p:cNvSpPr>
            <a:spLocks noGrp="1"/>
          </p:cNvSpPr>
          <p:nvPr>
            <p:ph type="title"/>
          </p:nvPr>
        </p:nvSpPr>
        <p:spPr>
          <a:xfrm>
            <a:off x="457200" y="0"/>
            <a:ext cx="6706925" cy="644057"/>
          </a:xfrm>
        </p:spPr>
        <p:txBody>
          <a:bodyPr>
            <a:noAutofit/>
          </a:bodyPr>
          <a:lstStyle/>
          <a:p>
            <a:r>
              <a:rPr lang="vi-VN" sz="1800" i="1" dirty="0"/>
              <a:t>Trích dẫn kép trong Unix/Linux</a:t>
            </a:r>
          </a:p>
        </p:txBody>
      </p:sp>
      <p:sp>
        <p:nvSpPr>
          <p:cNvPr id="4" name="Footer Placeholder 3"/>
          <p:cNvSpPr>
            <a:spLocks noGrp="1"/>
          </p:cNvSpPr>
          <p:nvPr>
            <p:ph type="ftr" sz="quarter" idx="11"/>
          </p:nvPr>
        </p:nvSpPr>
        <p:spPr/>
        <p:txBody>
          <a:bodyPr/>
          <a:lstStyle/>
          <a:p>
            <a:r>
              <a:rPr lang="en-US" smtClean="0"/>
              <a:t>09e-BM/DT/FSOFT - ©FPT SOFTWARE - Corporate Training Center - Internal Use</a:t>
            </a:r>
            <a:endParaRPr lang="en-US"/>
          </a:p>
        </p:txBody>
      </p:sp>
      <p:sp>
        <p:nvSpPr>
          <p:cNvPr id="5" name="Slide Number Placeholder 4"/>
          <p:cNvSpPr>
            <a:spLocks noGrp="1"/>
          </p:cNvSpPr>
          <p:nvPr>
            <p:ph type="sldNum" sz="quarter" idx="12"/>
          </p:nvPr>
        </p:nvSpPr>
        <p:spPr/>
        <p:txBody>
          <a:bodyPr/>
          <a:lstStyle/>
          <a:p>
            <a:fld id="{E3B08AF7-4237-6949-8335-F63F47C2C8CC}" type="slidenum">
              <a:rPr lang="en-US" smtClean="0"/>
              <a:t>24</a:t>
            </a:fld>
            <a:endParaRPr lang="en-US"/>
          </a:p>
        </p:txBody>
      </p:sp>
    </p:spTree>
    <p:extLst>
      <p:ext uri="{BB962C8B-B14F-4D97-AF65-F5344CB8AC3E}">
        <p14:creationId xmlns:p14="http://schemas.microsoft.com/office/powerpoint/2010/main" val="293492643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08890"/>
            <a:ext cx="8229600" cy="3394472"/>
          </a:xfrm>
        </p:spPr>
        <p:txBody>
          <a:bodyPr numCol="1">
            <a:normAutofit/>
          </a:bodyPr>
          <a:lstStyle/>
          <a:p>
            <a:pPr>
              <a:buFont typeface="Wingdings" panose="05000000000000000000" pitchFamily="2" charset="2"/>
              <a:buChar char="q"/>
            </a:pPr>
            <a:r>
              <a:rPr lang="vi-VN" sz="1400" dirty="0">
                <a:latin typeface="Times New Roman" panose="02020603050405020304" pitchFamily="18" charset="0"/>
                <a:cs typeface="Times New Roman" panose="02020603050405020304" pitchFamily="18" charset="0"/>
              </a:rPr>
              <a:t>Trích dẫn kép loại bỏ ý nghĩa đặc biệt của tất cả ký tự đặc biệt trừ các trường hợp sau</a:t>
            </a:r>
            <a:r>
              <a:rPr lang="vi-VN" sz="1400" dirty="0" smtClean="0">
                <a:latin typeface="Times New Roman" panose="02020603050405020304" pitchFamily="18" charset="0"/>
                <a:cs typeface="Times New Roman" panose="02020603050405020304" pitchFamily="18" charset="0"/>
              </a:rPr>
              <a:t>:</a:t>
            </a:r>
            <a:endParaRPr lang="en-US" sz="1400" dirty="0" smtClean="0">
              <a:latin typeface="Times New Roman" panose="02020603050405020304" pitchFamily="18" charset="0"/>
              <a:cs typeface="Times New Roman" panose="02020603050405020304" pitchFamily="18" charset="0"/>
            </a:endParaRPr>
          </a:p>
          <a:p>
            <a:pPr>
              <a:buFont typeface="+mj-lt"/>
              <a:buAutoNum type="arabicPeriod"/>
            </a:pPr>
            <a:r>
              <a:rPr lang="vi-VN" sz="1200" i="1" dirty="0">
                <a:latin typeface="Times New Roman" panose="02020603050405020304" pitchFamily="18" charset="0"/>
                <a:cs typeface="Times New Roman" panose="02020603050405020304" pitchFamily="18" charset="0"/>
              </a:rPr>
              <a:t>$ cho trình thay thế tham </a:t>
            </a:r>
            <a:r>
              <a:rPr lang="vi-VN" sz="1200" i="1" dirty="0" smtClean="0">
                <a:latin typeface="Times New Roman" panose="02020603050405020304" pitchFamily="18" charset="0"/>
                <a:cs typeface="Times New Roman" panose="02020603050405020304" pitchFamily="18" charset="0"/>
              </a:rPr>
              <a:t>số</a:t>
            </a:r>
            <a:endParaRPr lang="vi-VN" sz="1200" i="1" dirty="0">
              <a:latin typeface="Times New Roman" panose="02020603050405020304" pitchFamily="18" charset="0"/>
              <a:cs typeface="Times New Roman" panose="02020603050405020304" pitchFamily="18" charset="0"/>
            </a:endParaRPr>
          </a:p>
          <a:p>
            <a:pPr>
              <a:buFont typeface="+mj-lt"/>
              <a:buAutoNum type="arabicPeriod"/>
            </a:pPr>
            <a:r>
              <a:rPr lang="vi-VN" sz="1200" i="1" dirty="0">
                <a:latin typeface="Times New Roman" panose="02020603050405020304" pitchFamily="18" charset="0"/>
                <a:cs typeface="Times New Roman" panose="02020603050405020304" pitchFamily="18" charset="0"/>
              </a:rPr>
              <a:t>Trích dẫn ngược cho trình thay thế </a:t>
            </a:r>
            <a:r>
              <a:rPr lang="vi-VN" sz="1200" i="1" dirty="0" smtClean="0">
                <a:latin typeface="Times New Roman" panose="02020603050405020304" pitchFamily="18" charset="0"/>
                <a:cs typeface="Times New Roman" panose="02020603050405020304" pitchFamily="18" charset="0"/>
              </a:rPr>
              <a:t>lệnh</a:t>
            </a:r>
            <a:endParaRPr lang="vi-VN" sz="1200" i="1" dirty="0">
              <a:latin typeface="Times New Roman" panose="02020603050405020304" pitchFamily="18" charset="0"/>
              <a:cs typeface="Times New Roman" panose="02020603050405020304" pitchFamily="18" charset="0"/>
            </a:endParaRPr>
          </a:p>
          <a:p>
            <a:pPr>
              <a:buFont typeface="+mj-lt"/>
              <a:buAutoNum type="arabicPeriod"/>
            </a:pPr>
            <a:r>
              <a:rPr lang="vi-VN" sz="1200" i="1" dirty="0">
                <a:latin typeface="Times New Roman" panose="02020603050405020304" pitchFamily="18" charset="0"/>
                <a:cs typeface="Times New Roman" panose="02020603050405020304" pitchFamily="18" charset="0"/>
              </a:rPr>
              <a:t>\$ thể hiện bằng chữ của ký hiệu </a:t>
            </a:r>
            <a:r>
              <a:rPr lang="vi-VN" sz="1200" i="1" dirty="0" smtClean="0">
                <a:latin typeface="Times New Roman" panose="02020603050405020304" pitchFamily="18" charset="0"/>
                <a:cs typeface="Times New Roman" panose="02020603050405020304" pitchFamily="18" charset="0"/>
              </a:rPr>
              <a:t>Đôla</a:t>
            </a:r>
            <a:endParaRPr lang="vi-VN" sz="1200" i="1" dirty="0">
              <a:latin typeface="Times New Roman" panose="02020603050405020304" pitchFamily="18" charset="0"/>
              <a:cs typeface="Times New Roman" panose="02020603050405020304" pitchFamily="18" charset="0"/>
            </a:endParaRPr>
          </a:p>
          <a:p>
            <a:pPr>
              <a:buFont typeface="+mj-lt"/>
              <a:buAutoNum type="arabicPeriod"/>
            </a:pPr>
            <a:r>
              <a:rPr lang="vi-VN" sz="1200" i="1" dirty="0">
                <a:latin typeface="Times New Roman" panose="02020603050405020304" pitchFamily="18" charset="0"/>
                <a:cs typeface="Times New Roman" panose="02020603050405020304" pitchFamily="18" charset="0"/>
              </a:rPr>
              <a:t>\` thể hiện bằng chữ của ký hiệu trích dẫn </a:t>
            </a:r>
            <a:r>
              <a:rPr lang="vi-VN" sz="1200" i="1" dirty="0" smtClean="0">
                <a:latin typeface="Times New Roman" panose="02020603050405020304" pitchFamily="18" charset="0"/>
                <a:cs typeface="Times New Roman" panose="02020603050405020304" pitchFamily="18" charset="0"/>
              </a:rPr>
              <a:t>ngược</a:t>
            </a:r>
            <a:endParaRPr lang="vi-VN" sz="1200" i="1" dirty="0">
              <a:latin typeface="Times New Roman" panose="02020603050405020304" pitchFamily="18" charset="0"/>
              <a:cs typeface="Times New Roman" panose="02020603050405020304" pitchFamily="18" charset="0"/>
            </a:endParaRPr>
          </a:p>
          <a:p>
            <a:pPr>
              <a:buFont typeface="+mj-lt"/>
              <a:buAutoNum type="arabicPeriod"/>
            </a:pPr>
            <a:r>
              <a:rPr lang="vi-VN" sz="1200" i="1" dirty="0">
                <a:latin typeface="Times New Roman" panose="02020603050405020304" pitchFamily="18" charset="0"/>
                <a:cs typeface="Times New Roman" panose="02020603050405020304" pitchFamily="18" charset="0"/>
              </a:rPr>
              <a:t>\" cho phép trích dẫn kép được </a:t>
            </a:r>
            <a:r>
              <a:rPr lang="vi-VN" sz="1200" i="1" dirty="0" smtClean="0">
                <a:latin typeface="Times New Roman" panose="02020603050405020304" pitchFamily="18" charset="0"/>
                <a:cs typeface="Times New Roman" panose="02020603050405020304" pitchFamily="18" charset="0"/>
              </a:rPr>
              <a:t>nhúng</a:t>
            </a:r>
            <a:endParaRPr lang="vi-VN" sz="1200" i="1" dirty="0">
              <a:latin typeface="Times New Roman" panose="02020603050405020304" pitchFamily="18" charset="0"/>
              <a:cs typeface="Times New Roman" panose="02020603050405020304" pitchFamily="18" charset="0"/>
            </a:endParaRPr>
          </a:p>
          <a:p>
            <a:pPr>
              <a:buFont typeface="+mj-lt"/>
              <a:buAutoNum type="arabicPeriod"/>
            </a:pPr>
            <a:r>
              <a:rPr lang="vi-VN" sz="1200" i="1" dirty="0">
                <a:latin typeface="Times New Roman" panose="02020603050405020304" pitchFamily="18" charset="0"/>
                <a:cs typeface="Times New Roman" panose="02020603050405020304" pitchFamily="18" charset="0"/>
              </a:rPr>
              <a:t>\\ cho phép ký tự dấu gạch chéo ngược được </a:t>
            </a:r>
            <a:r>
              <a:rPr lang="vi-VN" sz="1200" i="1" dirty="0" smtClean="0">
                <a:latin typeface="Times New Roman" panose="02020603050405020304" pitchFamily="18" charset="0"/>
                <a:cs typeface="Times New Roman" panose="02020603050405020304" pitchFamily="18" charset="0"/>
              </a:rPr>
              <a:t>nhúng</a:t>
            </a:r>
            <a:endParaRPr lang="vi-VN" sz="1200" i="1" dirty="0">
              <a:latin typeface="Times New Roman" panose="02020603050405020304" pitchFamily="18" charset="0"/>
              <a:cs typeface="Times New Roman" panose="02020603050405020304" pitchFamily="18" charset="0"/>
            </a:endParaRPr>
          </a:p>
          <a:p>
            <a:pPr>
              <a:buFont typeface="+mj-lt"/>
              <a:buAutoNum type="arabicPeriod"/>
            </a:pPr>
            <a:r>
              <a:rPr lang="vi-VN" sz="1200" i="1" dirty="0">
                <a:latin typeface="Times New Roman" panose="02020603050405020304" pitchFamily="18" charset="0"/>
                <a:cs typeface="Times New Roman" panose="02020603050405020304" pitchFamily="18" charset="0"/>
              </a:rPr>
              <a:t>Tất cả </a:t>
            </a:r>
            <a:r>
              <a:rPr lang="vi-VN" sz="1200" i="1" dirty="0" smtClean="0">
                <a:latin typeface="Times New Roman" panose="02020603050405020304" pitchFamily="18" charset="0"/>
                <a:cs typeface="Times New Roman" panose="02020603050405020304" pitchFamily="18" charset="0"/>
              </a:rPr>
              <a:t>các </a:t>
            </a:r>
            <a:r>
              <a:rPr lang="vi-VN" sz="1200" i="1" dirty="0">
                <a:latin typeface="Times New Roman" panose="02020603050405020304" pitchFamily="18" charset="0"/>
                <a:cs typeface="Times New Roman" panose="02020603050405020304" pitchFamily="18" charset="0"/>
              </a:rPr>
              <a:t>dạng "\ký tự" khác được biểu hiện bằng ý nghĩa chữ của nó (không phải đặc biệt</a:t>
            </a:r>
            <a:r>
              <a:rPr lang="vi-VN" sz="1200" i="1" dirty="0" smtClean="0">
                <a:latin typeface="Times New Roman" panose="02020603050405020304" pitchFamily="18" charset="0"/>
                <a:cs typeface="Times New Roman" panose="02020603050405020304" pitchFamily="18" charset="0"/>
              </a:rPr>
              <a:t>)</a:t>
            </a:r>
            <a:endParaRPr lang="en-US" sz="1200" i="1"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sz="14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vi-VN" sz="1400" dirty="0">
                <a:latin typeface="Times New Roman" panose="02020603050405020304" pitchFamily="18" charset="0"/>
                <a:cs typeface="Times New Roman" panose="02020603050405020304" pitchFamily="18" charset="0"/>
              </a:rPr>
              <a:t>Bất kỳ ký tự nào trong trích dẫn đơn được trích dẫn như là một dấu chéo ngược ở phần trước mỗi ký tự. Vì thế bây giờ lệnh echo này hiển thị chính xác</a:t>
            </a:r>
            <a:r>
              <a:rPr lang="vi-VN" sz="1400" dirty="0" smtClean="0">
                <a:latin typeface="Times New Roman" panose="02020603050405020304" pitchFamily="18" charset="0"/>
                <a:cs typeface="Times New Roman" panose="02020603050405020304" pitchFamily="18" charset="0"/>
              </a:rPr>
              <a:t>.</a:t>
            </a:r>
            <a:endParaRPr lang="vi-VN" sz="1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vi-VN" sz="1400" dirty="0">
                <a:latin typeface="Times New Roman" panose="02020603050405020304" pitchFamily="18" charset="0"/>
                <a:cs typeface="Times New Roman" panose="02020603050405020304" pitchFamily="18" charset="0"/>
              </a:rPr>
              <a:t>Nếu một trích dẫn đơn xuất hiện trong một chuỗi ở kết quả đầu ra, bạn không nên đặt toàn bộ chuỗi trong trích dẫn đơn mà </a:t>
            </a:r>
            <a:r>
              <a:rPr lang="vi-VN" sz="1400" dirty="0" smtClean="0">
                <a:latin typeface="Times New Roman" panose="02020603050405020304" pitchFamily="18" charset="0"/>
                <a:cs typeface="Times New Roman" panose="02020603050405020304" pitchFamily="18" charset="0"/>
              </a:rPr>
              <a:t>thay </a:t>
            </a:r>
            <a:r>
              <a:rPr lang="vi-VN" sz="1400" dirty="0">
                <a:latin typeface="Times New Roman" panose="02020603050405020304" pitchFamily="18" charset="0"/>
                <a:cs typeface="Times New Roman" panose="02020603050405020304" pitchFamily="18" charset="0"/>
              </a:rPr>
              <a:t>vào đó bạn nên đặt trước nó một dấu chéo ngược như sau</a:t>
            </a:r>
            <a:r>
              <a:rPr lang="vi-VN" sz="1400" dirty="0" smtClean="0">
                <a:latin typeface="Times New Roman" panose="02020603050405020304" pitchFamily="18" charset="0"/>
                <a:cs typeface="Times New Roman" panose="02020603050405020304" pitchFamily="18" charset="0"/>
              </a:rPr>
              <a:t>:</a:t>
            </a:r>
            <a:endParaRPr lang="en-US" sz="1400" dirty="0" smtClean="0">
              <a:latin typeface="Times New Roman" panose="02020603050405020304" pitchFamily="18" charset="0"/>
              <a:cs typeface="Times New Roman" panose="02020603050405020304" pitchFamily="18" charset="0"/>
            </a:endParaRPr>
          </a:p>
          <a:p>
            <a:pPr marL="0" indent="0">
              <a:buNone/>
            </a:pPr>
            <a:r>
              <a:rPr lang="en-US" sz="1200" i="1" dirty="0">
                <a:latin typeface="Courier New" panose="02070309020205020404" pitchFamily="49" charset="0"/>
                <a:cs typeface="Courier New" panose="02070309020205020404" pitchFamily="49" charset="0"/>
              </a:rPr>
              <a:t>echo 'It\'s Shell Programming'</a:t>
            </a:r>
            <a:endParaRPr lang="vi-VN" sz="1400" i="1" dirty="0">
              <a:latin typeface="Courier New" panose="02070309020205020404" pitchFamily="49" charset="0"/>
              <a:cs typeface="Courier New" panose="02070309020205020404" pitchFamily="49" charset="0"/>
            </a:endParaRPr>
          </a:p>
        </p:txBody>
      </p:sp>
      <p:sp>
        <p:nvSpPr>
          <p:cNvPr id="2" name="Title 1"/>
          <p:cNvSpPr>
            <a:spLocks noGrp="1"/>
          </p:cNvSpPr>
          <p:nvPr>
            <p:ph type="title"/>
          </p:nvPr>
        </p:nvSpPr>
        <p:spPr>
          <a:xfrm>
            <a:off x="457200" y="0"/>
            <a:ext cx="6706925" cy="644057"/>
          </a:xfrm>
        </p:spPr>
        <p:txBody>
          <a:bodyPr>
            <a:noAutofit/>
          </a:bodyPr>
          <a:lstStyle/>
          <a:p>
            <a:r>
              <a:rPr lang="vi-VN" sz="1800" i="1" dirty="0"/>
              <a:t>Trích dẫn kép trong Unix/Linux</a:t>
            </a:r>
          </a:p>
        </p:txBody>
      </p:sp>
      <p:sp>
        <p:nvSpPr>
          <p:cNvPr id="4" name="Footer Placeholder 3"/>
          <p:cNvSpPr>
            <a:spLocks noGrp="1"/>
          </p:cNvSpPr>
          <p:nvPr>
            <p:ph type="ftr" sz="quarter" idx="11"/>
          </p:nvPr>
        </p:nvSpPr>
        <p:spPr/>
        <p:txBody>
          <a:bodyPr/>
          <a:lstStyle/>
          <a:p>
            <a:r>
              <a:rPr lang="en-US" smtClean="0"/>
              <a:t>09e-BM/DT/FSOFT - ©FPT SOFTWARE - Corporate Training Center - Internal Use</a:t>
            </a:r>
            <a:endParaRPr lang="en-US"/>
          </a:p>
        </p:txBody>
      </p:sp>
      <p:sp>
        <p:nvSpPr>
          <p:cNvPr id="5" name="Slide Number Placeholder 4"/>
          <p:cNvSpPr>
            <a:spLocks noGrp="1"/>
          </p:cNvSpPr>
          <p:nvPr>
            <p:ph type="sldNum" sz="quarter" idx="12"/>
          </p:nvPr>
        </p:nvSpPr>
        <p:spPr/>
        <p:txBody>
          <a:bodyPr/>
          <a:lstStyle/>
          <a:p>
            <a:fld id="{E3B08AF7-4237-6949-8335-F63F47C2C8CC}" type="slidenum">
              <a:rPr lang="en-US" smtClean="0"/>
              <a:t>25</a:t>
            </a:fld>
            <a:endParaRPr lang="en-US"/>
          </a:p>
        </p:txBody>
      </p:sp>
    </p:spTree>
    <p:extLst>
      <p:ext uri="{BB962C8B-B14F-4D97-AF65-F5344CB8AC3E}">
        <p14:creationId xmlns:p14="http://schemas.microsoft.com/office/powerpoint/2010/main" val="393235950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08890"/>
            <a:ext cx="8229600" cy="3394472"/>
          </a:xfrm>
        </p:spPr>
        <p:txBody>
          <a:bodyPr numCol="1">
            <a:normAutofit/>
          </a:bodyPr>
          <a:lstStyle/>
          <a:p>
            <a:pPr>
              <a:buFont typeface="Wingdings" panose="05000000000000000000" pitchFamily="2" charset="2"/>
              <a:buChar char="q"/>
            </a:pPr>
            <a:r>
              <a:rPr lang="vi-VN" sz="1400" dirty="0">
                <a:latin typeface="+mj-lt"/>
                <a:cs typeface="Courier New" panose="02070309020205020404" pitchFamily="49" charset="0"/>
              </a:rPr>
              <a:t>Đặt </a:t>
            </a:r>
            <a:r>
              <a:rPr lang="vi-VN" sz="1400" dirty="0" smtClean="0">
                <a:latin typeface="+mj-lt"/>
                <a:cs typeface="Courier New" panose="02070309020205020404" pitchFamily="49" charset="0"/>
              </a:rPr>
              <a:t>bất </a:t>
            </a:r>
            <a:r>
              <a:rPr lang="vi-VN" sz="1400" dirty="0">
                <a:latin typeface="+mj-lt"/>
                <a:cs typeface="Courier New" panose="02070309020205020404" pitchFamily="49" charset="0"/>
              </a:rPr>
              <a:t>kỳ lệnh shell vào giữa các trích dẫn ngược thì shell sẽ thi hành lệnh đó</a:t>
            </a:r>
            <a:r>
              <a:rPr lang="vi-VN" sz="1400" dirty="0" smtClean="0">
                <a:latin typeface="+mj-lt"/>
                <a:cs typeface="Courier New" panose="02070309020205020404" pitchFamily="49" charset="0"/>
              </a:rPr>
              <a:t>.</a:t>
            </a:r>
            <a:endParaRPr lang="en-US" sz="1400" dirty="0" smtClean="0">
              <a:latin typeface="+mj-lt"/>
              <a:cs typeface="Courier New" panose="02070309020205020404" pitchFamily="49" charset="0"/>
            </a:endParaRPr>
          </a:p>
          <a:p>
            <a:pPr marL="0" indent="0">
              <a:buNone/>
            </a:pPr>
            <a:endParaRPr lang="en-US" sz="1400" dirty="0" smtClean="0">
              <a:latin typeface="+mj-lt"/>
              <a:cs typeface="Courier New" panose="02070309020205020404" pitchFamily="49" charset="0"/>
            </a:endParaRPr>
          </a:p>
          <a:p>
            <a:pPr marL="0" indent="0">
              <a:buNone/>
            </a:pPr>
            <a:r>
              <a:rPr lang="vi-VN" sz="1400" u="sng" dirty="0" smtClean="0">
                <a:latin typeface="+mj-lt"/>
                <a:cs typeface="Courier New" panose="02070309020205020404" pitchFamily="49" charset="0"/>
              </a:rPr>
              <a:t>Ví dụ</a:t>
            </a:r>
            <a:r>
              <a:rPr lang="en-US" sz="1400" u="sng" dirty="0" smtClean="0">
                <a:latin typeface="+mj-lt"/>
                <a:cs typeface="Courier New" panose="02070309020205020404" pitchFamily="49" charset="0"/>
              </a:rPr>
              <a:t>:</a:t>
            </a:r>
          </a:p>
          <a:p>
            <a:pPr marL="0" indent="0">
              <a:buNone/>
            </a:pPr>
            <a:r>
              <a:rPr lang="vi-VN" sz="1200" i="1" dirty="0">
                <a:latin typeface="Courier New" panose="02070309020205020404" pitchFamily="49" charset="0"/>
                <a:cs typeface="Courier New" panose="02070309020205020404" pitchFamily="49" charset="0"/>
              </a:rPr>
              <a:t>var=`command`</a:t>
            </a:r>
          </a:p>
        </p:txBody>
      </p:sp>
      <p:sp>
        <p:nvSpPr>
          <p:cNvPr id="2" name="Title 1"/>
          <p:cNvSpPr>
            <a:spLocks noGrp="1"/>
          </p:cNvSpPr>
          <p:nvPr>
            <p:ph type="title"/>
          </p:nvPr>
        </p:nvSpPr>
        <p:spPr>
          <a:xfrm>
            <a:off x="457200" y="0"/>
            <a:ext cx="6706925" cy="644057"/>
          </a:xfrm>
        </p:spPr>
        <p:txBody>
          <a:bodyPr>
            <a:noAutofit/>
          </a:bodyPr>
          <a:lstStyle/>
          <a:p>
            <a:r>
              <a:rPr lang="vi-VN" sz="1800" i="1" dirty="0"/>
              <a:t>Trích dẫn ngược trong Unix/Linux</a:t>
            </a:r>
          </a:p>
        </p:txBody>
      </p:sp>
      <p:sp>
        <p:nvSpPr>
          <p:cNvPr id="4" name="Footer Placeholder 3"/>
          <p:cNvSpPr>
            <a:spLocks noGrp="1"/>
          </p:cNvSpPr>
          <p:nvPr>
            <p:ph type="ftr" sz="quarter" idx="11"/>
          </p:nvPr>
        </p:nvSpPr>
        <p:spPr/>
        <p:txBody>
          <a:bodyPr/>
          <a:lstStyle/>
          <a:p>
            <a:r>
              <a:rPr lang="en-US" smtClean="0"/>
              <a:t>09e-BM/DT/FSOFT - ©FPT SOFTWARE - Corporate Training Center - Internal Use</a:t>
            </a:r>
            <a:endParaRPr lang="en-US"/>
          </a:p>
        </p:txBody>
      </p:sp>
      <p:sp>
        <p:nvSpPr>
          <p:cNvPr id="5" name="Slide Number Placeholder 4"/>
          <p:cNvSpPr>
            <a:spLocks noGrp="1"/>
          </p:cNvSpPr>
          <p:nvPr>
            <p:ph type="sldNum" sz="quarter" idx="12"/>
          </p:nvPr>
        </p:nvSpPr>
        <p:spPr/>
        <p:txBody>
          <a:bodyPr/>
          <a:lstStyle/>
          <a:p>
            <a:fld id="{E3B08AF7-4237-6949-8335-F63F47C2C8CC}" type="slidenum">
              <a:rPr lang="en-US" smtClean="0"/>
              <a:t>26</a:t>
            </a:fld>
            <a:endParaRPr lang="en-US"/>
          </a:p>
        </p:txBody>
      </p:sp>
      <p:sp>
        <p:nvSpPr>
          <p:cNvPr id="7" name="Rectangle 6"/>
          <p:cNvSpPr/>
          <p:nvPr/>
        </p:nvSpPr>
        <p:spPr>
          <a:xfrm>
            <a:off x="3488362" y="1920008"/>
            <a:ext cx="3740544" cy="1520769"/>
          </a:xfrm>
          <a:prstGeom prst="rect">
            <a:avLst/>
          </a:prstGeom>
          <a:ln w="3175">
            <a:solidFill>
              <a:schemeClr val="bg1">
                <a:lumMod val="85000"/>
              </a:schemeClr>
            </a:solidFill>
          </a:ln>
        </p:spPr>
        <p:style>
          <a:lnRef idx="2">
            <a:schemeClr val="accent1"/>
          </a:lnRef>
          <a:fillRef idx="1">
            <a:schemeClr val="lt1"/>
          </a:fillRef>
          <a:effectRef idx="0">
            <a:schemeClr val="accent1"/>
          </a:effectRef>
          <a:fontRef idx="minor">
            <a:schemeClr val="dk1"/>
          </a:fontRef>
        </p:style>
        <p:txBody>
          <a:bodyPr rtlCol="0" anchor="ctr"/>
          <a:lstStyle/>
          <a:p>
            <a:r>
              <a:rPr lang="en-US" sz="1100" dirty="0">
                <a:latin typeface="Courier New" panose="02070309020205020404" pitchFamily="49" charset="0"/>
                <a:cs typeface="Courier New" panose="02070309020205020404" pitchFamily="49" charset="0"/>
              </a:rPr>
              <a:t>#!/</a:t>
            </a:r>
            <a:r>
              <a:rPr lang="en-US" sz="1100" dirty="0" smtClean="0">
                <a:latin typeface="Courier New" panose="02070309020205020404" pitchFamily="49" charset="0"/>
                <a:cs typeface="Courier New" panose="02070309020205020404" pitchFamily="49" charset="0"/>
              </a:rPr>
              <a:t>bin/</a:t>
            </a:r>
            <a:r>
              <a:rPr lang="en-US" sz="1100" dirty="0" err="1" smtClean="0">
                <a:latin typeface="Courier New" panose="02070309020205020404" pitchFamily="49" charset="0"/>
                <a:cs typeface="Courier New" panose="02070309020205020404" pitchFamily="49" charset="0"/>
              </a:rPr>
              <a:t>sh</a:t>
            </a:r>
            <a:endParaRPr lang="en-US" sz="1100" dirty="0" smtClean="0">
              <a:latin typeface="Courier New" panose="02070309020205020404" pitchFamily="49" charset="0"/>
              <a:cs typeface="Courier New" panose="02070309020205020404" pitchFamily="49" charset="0"/>
            </a:endParaRPr>
          </a:p>
          <a:p>
            <a:endParaRPr lang="en-US" sz="1100" dirty="0">
              <a:latin typeface="Courier New" panose="02070309020205020404" pitchFamily="49" charset="0"/>
              <a:cs typeface="Courier New" panose="02070309020205020404" pitchFamily="49" charset="0"/>
            </a:endParaRPr>
          </a:p>
          <a:p>
            <a:r>
              <a:rPr lang="en-US" sz="1100" dirty="0">
                <a:latin typeface="Courier New" panose="02070309020205020404" pitchFamily="49" charset="0"/>
                <a:cs typeface="Courier New" panose="02070309020205020404" pitchFamily="49" charset="0"/>
              </a:rPr>
              <a:t>DATE=`date</a:t>
            </a:r>
            <a:r>
              <a:rPr lang="en-US" sz="1100" dirty="0" smtClean="0">
                <a:latin typeface="Courier New" panose="02070309020205020404" pitchFamily="49" charset="0"/>
                <a:cs typeface="Courier New" panose="02070309020205020404" pitchFamily="49" charset="0"/>
              </a:rPr>
              <a:t>`</a:t>
            </a:r>
            <a:endParaRPr lang="en-US" sz="1100" dirty="0">
              <a:latin typeface="Courier New" panose="02070309020205020404" pitchFamily="49" charset="0"/>
              <a:cs typeface="Courier New" panose="02070309020205020404" pitchFamily="49" charset="0"/>
            </a:endParaRPr>
          </a:p>
          <a:p>
            <a:r>
              <a:rPr lang="en-US" sz="1100" dirty="0">
                <a:latin typeface="Courier New" panose="02070309020205020404" pitchFamily="49" charset="0"/>
                <a:cs typeface="Courier New" panose="02070309020205020404" pitchFamily="49" charset="0"/>
              </a:rPr>
              <a:t>echo "Current Date: $DATE"</a:t>
            </a:r>
          </a:p>
          <a:p>
            <a:r>
              <a:rPr lang="en-US" sz="1100" dirty="0" smtClean="0">
                <a:latin typeface="Courier New" panose="02070309020205020404" pitchFamily="49" charset="0"/>
                <a:cs typeface="Courier New" panose="02070309020205020404" pitchFamily="49" charset="0"/>
              </a:rPr>
              <a:t>#-----------------------</a:t>
            </a:r>
          </a:p>
          <a:p>
            <a:r>
              <a:rPr lang="en-US" sz="1100" dirty="0" smtClean="0">
                <a:latin typeface="Courier New" panose="02070309020205020404" pitchFamily="49" charset="0"/>
                <a:cs typeface="Courier New" panose="02070309020205020404" pitchFamily="49" charset="0"/>
              </a:rPr>
              <a:t>./</a:t>
            </a:r>
            <a:r>
              <a:rPr lang="en-US" sz="1100" dirty="0">
                <a:latin typeface="Courier New" panose="02070309020205020404" pitchFamily="49" charset="0"/>
                <a:cs typeface="Courier New" panose="02070309020205020404" pitchFamily="49" charset="0"/>
              </a:rPr>
              <a:t>test.sh: </a:t>
            </a:r>
            <a:endParaRPr lang="en-US" sz="1100" dirty="0" smtClean="0">
              <a:latin typeface="Courier New" panose="02070309020205020404" pitchFamily="49" charset="0"/>
              <a:cs typeface="Courier New" panose="02070309020205020404" pitchFamily="49" charset="0"/>
            </a:endParaRPr>
          </a:p>
          <a:p>
            <a:r>
              <a:rPr lang="en-US" sz="1100" dirty="0">
                <a:latin typeface="Courier New" panose="02070309020205020404" pitchFamily="49" charset="0"/>
                <a:cs typeface="Courier New" panose="02070309020205020404" pitchFamily="49" charset="0"/>
              </a:rPr>
              <a:t>Current Date: Thu Jul  2 05:28:45 MST 2009</a:t>
            </a:r>
            <a:endParaRPr lang="en-US" sz="1100" dirty="0" smtClean="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66888915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08890"/>
            <a:ext cx="8229600" cy="3394472"/>
          </a:xfrm>
        </p:spPr>
        <p:txBody>
          <a:bodyPr numCol="1">
            <a:normAutofit/>
          </a:bodyPr>
          <a:lstStyle/>
          <a:p>
            <a:pPr>
              <a:buFont typeface="Wingdings" panose="05000000000000000000" pitchFamily="2" charset="2"/>
              <a:buChar char="q"/>
            </a:pPr>
            <a:r>
              <a:rPr lang="vi-VN" sz="1400" dirty="0">
                <a:latin typeface="+mj-lt"/>
                <a:cs typeface="Courier New" panose="02070309020205020404" pitchFamily="49" charset="0"/>
              </a:rPr>
              <a:t>Hầu hết các lệnh hệ thống Unix nhận dữ liệu input từ terminal của bạn và gửi output lại cho terminal của bạn. Một lệnh thường đọc input của nó từ một địa điểm gọi là input tiêu chuẩn (standard input), mà xảy ra với terminal của bạn theo mặc định. Theo cách tương tự, một lệnh thường ghi output tới đầu ra tiêu chuẩn (standard output), mà cũng xảy ra với terminal của bạn theo mặc định</a:t>
            </a:r>
            <a:r>
              <a:rPr lang="vi-VN" sz="1400" dirty="0" smtClean="0">
                <a:latin typeface="+mj-lt"/>
                <a:cs typeface="Courier New" panose="02070309020205020404" pitchFamily="49" charset="0"/>
              </a:rPr>
              <a:t>.</a:t>
            </a:r>
            <a:endParaRPr lang="en-US" sz="1400" dirty="0" smtClean="0">
              <a:latin typeface="+mj-lt"/>
              <a:cs typeface="Courier New" panose="02070309020205020404" pitchFamily="49" charset="0"/>
            </a:endParaRPr>
          </a:p>
          <a:p>
            <a:pPr marL="0" indent="0">
              <a:buNone/>
            </a:pPr>
            <a:endParaRPr lang="en-US" sz="1400" dirty="0">
              <a:latin typeface="+mj-lt"/>
              <a:cs typeface="Courier New" panose="02070309020205020404" pitchFamily="49" charset="0"/>
            </a:endParaRPr>
          </a:p>
          <a:p>
            <a:pPr marL="0" indent="0">
              <a:buNone/>
            </a:pPr>
            <a:endParaRPr lang="vi-VN" sz="1200" dirty="0">
              <a:latin typeface="+mj-lt"/>
              <a:cs typeface="Courier New" panose="02070309020205020404" pitchFamily="49" charset="0"/>
            </a:endParaRPr>
          </a:p>
        </p:txBody>
      </p:sp>
      <p:sp>
        <p:nvSpPr>
          <p:cNvPr id="2" name="Title 1"/>
          <p:cNvSpPr>
            <a:spLocks noGrp="1"/>
          </p:cNvSpPr>
          <p:nvPr>
            <p:ph type="title"/>
          </p:nvPr>
        </p:nvSpPr>
        <p:spPr>
          <a:xfrm>
            <a:off x="457200" y="0"/>
            <a:ext cx="6706925" cy="644057"/>
          </a:xfrm>
        </p:spPr>
        <p:txBody>
          <a:bodyPr>
            <a:noAutofit/>
          </a:bodyPr>
          <a:lstStyle/>
          <a:p>
            <a:r>
              <a:rPr lang="vi-VN" sz="1800" i="1" dirty="0"/>
              <a:t>Điều hướng IO</a:t>
            </a:r>
          </a:p>
        </p:txBody>
      </p:sp>
      <p:sp>
        <p:nvSpPr>
          <p:cNvPr id="4" name="Footer Placeholder 3"/>
          <p:cNvSpPr>
            <a:spLocks noGrp="1"/>
          </p:cNvSpPr>
          <p:nvPr>
            <p:ph type="ftr" sz="quarter" idx="11"/>
          </p:nvPr>
        </p:nvSpPr>
        <p:spPr/>
        <p:txBody>
          <a:bodyPr/>
          <a:lstStyle/>
          <a:p>
            <a:r>
              <a:rPr lang="en-US" smtClean="0"/>
              <a:t>09e-BM/DT/FSOFT - ©FPT SOFTWARE - Corporate Training Center - Internal Use</a:t>
            </a:r>
            <a:endParaRPr lang="en-US"/>
          </a:p>
        </p:txBody>
      </p:sp>
      <p:sp>
        <p:nvSpPr>
          <p:cNvPr id="5" name="Slide Number Placeholder 4"/>
          <p:cNvSpPr>
            <a:spLocks noGrp="1"/>
          </p:cNvSpPr>
          <p:nvPr>
            <p:ph type="sldNum" sz="quarter" idx="12"/>
          </p:nvPr>
        </p:nvSpPr>
        <p:spPr/>
        <p:txBody>
          <a:bodyPr/>
          <a:lstStyle/>
          <a:p>
            <a:fld id="{E3B08AF7-4237-6949-8335-F63F47C2C8CC}" type="slidenum">
              <a:rPr lang="en-US" smtClean="0"/>
              <a:t>27</a:t>
            </a:fld>
            <a:endParaRPr lang="en-US"/>
          </a:p>
        </p:txBody>
      </p:sp>
    </p:spTree>
    <p:extLst>
      <p:ext uri="{BB962C8B-B14F-4D97-AF65-F5344CB8AC3E}">
        <p14:creationId xmlns:p14="http://schemas.microsoft.com/office/powerpoint/2010/main" val="383648921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08890"/>
            <a:ext cx="8229600" cy="3394472"/>
          </a:xfrm>
        </p:spPr>
        <p:txBody>
          <a:bodyPr numCol="1">
            <a:normAutofit lnSpcReduction="10000"/>
          </a:bodyPr>
          <a:lstStyle/>
          <a:p>
            <a:pPr>
              <a:buFont typeface="Wingdings" panose="05000000000000000000" pitchFamily="2" charset="2"/>
              <a:buChar char="q"/>
            </a:pPr>
            <a:r>
              <a:rPr lang="vi-VN" sz="1400" dirty="0">
                <a:latin typeface="+mj-lt"/>
                <a:cs typeface="Courier New" panose="02070309020205020404" pitchFamily="49" charset="0"/>
              </a:rPr>
              <a:t>output từ một lệnh thường có khuynh hướng chờ cho standard output có thể dễ dàng định hướng tới một file. Khả năng này được biết đến như là sự điều hướng lại đầu ra.</a:t>
            </a:r>
          </a:p>
          <a:p>
            <a:pPr>
              <a:buFont typeface="Wingdings" panose="05000000000000000000" pitchFamily="2" charset="2"/>
              <a:buChar char="q"/>
            </a:pPr>
            <a:endParaRPr lang="vi-VN" sz="1400" dirty="0">
              <a:latin typeface="+mj-lt"/>
              <a:cs typeface="Courier New" panose="02070309020205020404" pitchFamily="49" charset="0"/>
            </a:endParaRPr>
          </a:p>
          <a:p>
            <a:pPr>
              <a:buFont typeface="Wingdings" panose="05000000000000000000" pitchFamily="2" charset="2"/>
              <a:buChar char="q"/>
            </a:pPr>
            <a:r>
              <a:rPr lang="vi-VN" sz="1400" dirty="0">
                <a:latin typeface="+mj-lt"/>
                <a:cs typeface="Courier New" panose="02070309020205020404" pitchFamily="49" charset="0"/>
              </a:rPr>
              <a:t>Nếu các ký hiệu &gt; file được gán tới bất kỳ lệnh nào thì nó thường ghi đầu ra của nó tới standard output, đầu ra của lệnh đó sẽ được ghi vào file thay vì terminal của bạn</a:t>
            </a:r>
            <a:r>
              <a:rPr lang="vi-VN" sz="1400" dirty="0" smtClean="0">
                <a:latin typeface="+mj-lt"/>
                <a:cs typeface="Courier New" panose="02070309020205020404" pitchFamily="49" charset="0"/>
              </a:rPr>
              <a:t>.</a:t>
            </a:r>
            <a:endParaRPr lang="en-US" sz="1400" dirty="0" smtClean="0">
              <a:latin typeface="+mj-lt"/>
              <a:cs typeface="Courier New" panose="02070309020205020404" pitchFamily="49" charset="0"/>
            </a:endParaRPr>
          </a:p>
          <a:p>
            <a:pPr>
              <a:buFont typeface="Wingdings" panose="05000000000000000000" pitchFamily="2" charset="2"/>
              <a:buChar char="q"/>
            </a:pPr>
            <a:endParaRPr lang="en-US" sz="1400" dirty="0">
              <a:latin typeface="+mj-lt"/>
              <a:cs typeface="Courier New" panose="02070309020205020404" pitchFamily="49" charset="0"/>
            </a:endParaRPr>
          </a:p>
          <a:p>
            <a:pPr marL="0" indent="0">
              <a:buNone/>
            </a:pPr>
            <a:r>
              <a:rPr lang="en-US" sz="1200" i="1" dirty="0">
                <a:latin typeface="Courier New" panose="02070309020205020404" pitchFamily="49" charset="0"/>
                <a:cs typeface="Courier New" panose="02070309020205020404" pitchFamily="49" charset="0"/>
              </a:rPr>
              <a:t>#L</a:t>
            </a:r>
            <a:r>
              <a:rPr lang="vi-VN" sz="1200" i="1" dirty="0">
                <a:latin typeface="Courier New" panose="02070309020205020404" pitchFamily="49" charset="0"/>
                <a:cs typeface="Courier New" panose="02070309020205020404" pitchFamily="49" charset="0"/>
              </a:rPr>
              <a:t>ệnh who mà sẽ điều hướng lại toàn bộ đầu ra của lệnh trong tệp users</a:t>
            </a:r>
            <a:endParaRPr lang="en-US" sz="1200" i="1" dirty="0" smtClean="0">
              <a:latin typeface="Courier New" panose="02070309020205020404" pitchFamily="49" charset="0"/>
              <a:cs typeface="Courier New" panose="02070309020205020404" pitchFamily="49" charset="0"/>
            </a:endParaRPr>
          </a:p>
          <a:p>
            <a:pPr marL="0" indent="0">
              <a:buNone/>
            </a:pPr>
            <a:r>
              <a:rPr lang="en-US" sz="1200" i="1" dirty="0" smtClean="0">
                <a:latin typeface="Courier New" panose="02070309020205020404" pitchFamily="49" charset="0"/>
                <a:cs typeface="Courier New" panose="02070309020205020404" pitchFamily="49" charset="0"/>
              </a:rPr>
              <a:t>$ </a:t>
            </a:r>
            <a:r>
              <a:rPr lang="en-US" sz="1200" i="1" dirty="0">
                <a:latin typeface="Courier New" panose="02070309020205020404" pitchFamily="49" charset="0"/>
                <a:cs typeface="Courier New" panose="02070309020205020404" pitchFamily="49" charset="0"/>
              </a:rPr>
              <a:t>who &gt; </a:t>
            </a:r>
            <a:r>
              <a:rPr lang="en-US" sz="1200" i="1" dirty="0" smtClean="0">
                <a:latin typeface="Courier New" panose="02070309020205020404" pitchFamily="49" charset="0"/>
                <a:cs typeface="Courier New" panose="02070309020205020404" pitchFamily="49" charset="0"/>
              </a:rPr>
              <a:t>users</a:t>
            </a:r>
          </a:p>
          <a:p>
            <a:pPr marL="0" indent="0">
              <a:buNone/>
            </a:pPr>
            <a:r>
              <a:rPr lang="en-US" sz="1200" i="1" dirty="0" smtClean="0">
                <a:latin typeface="Courier New" panose="02070309020205020404" pitchFamily="49" charset="0"/>
                <a:cs typeface="Courier New" panose="02070309020205020404" pitchFamily="49" charset="0"/>
              </a:rPr>
              <a:t>#</a:t>
            </a:r>
            <a:r>
              <a:rPr lang="en-US" sz="1200" i="1" dirty="0" err="1" smtClean="0">
                <a:latin typeface="Courier New" panose="02070309020205020404" pitchFamily="49" charset="0"/>
                <a:cs typeface="Courier New" panose="02070309020205020404" pitchFamily="49" charset="0"/>
              </a:rPr>
              <a:t>Dữ</a:t>
            </a:r>
            <a:r>
              <a:rPr lang="en-US" sz="1200" i="1" dirty="0" smtClean="0">
                <a:latin typeface="Courier New" panose="02070309020205020404" pitchFamily="49" charset="0"/>
                <a:cs typeface="Courier New" panose="02070309020205020404" pitchFamily="49" charset="0"/>
              </a:rPr>
              <a:t> </a:t>
            </a:r>
            <a:r>
              <a:rPr lang="en-US" sz="1200" i="1" dirty="0" err="1" smtClean="0">
                <a:latin typeface="Courier New" panose="02070309020205020404" pitchFamily="49" charset="0"/>
                <a:cs typeface="Courier New" panose="02070309020205020404" pitchFamily="49" charset="0"/>
              </a:rPr>
              <a:t>liệu</a:t>
            </a:r>
            <a:r>
              <a:rPr lang="en-US" sz="1200" i="1" dirty="0" smtClean="0">
                <a:latin typeface="Courier New" panose="02070309020205020404" pitchFamily="49" charset="0"/>
                <a:cs typeface="Courier New" panose="02070309020205020404" pitchFamily="49" charset="0"/>
              </a:rPr>
              <a:t> </a:t>
            </a:r>
            <a:r>
              <a:rPr lang="en-US" sz="1200" i="1" dirty="0" err="1" smtClean="0">
                <a:latin typeface="Courier New" panose="02070309020205020404" pitchFamily="49" charset="0"/>
                <a:cs typeface="Courier New" panose="02070309020205020404" pitchFamily="49" charset="0"/>
              </a:rPr>
              <a:t>sẽ</a:t>
            </a:r>
            <a:r>
              <a:rPr lang="en-US" sz="1200" i="1" dirty="0" smtClean="0">
                <a:latin typeface="Courier New" panose="02070309020205020404" pitchFamily="49" charset="0"/>
                <a:cs typeface="Courier New" panose="02070309020205020404" pitchFamily="49" charset="0"/>
              </a:rPr>
              <a:t> </a:t>
            </a:r>
            <a:r>
              <a:rPr lang="en-US" sz="1200" i="1" dirty="0" err="1" smtClean="0">
                <a:latin typeface="Courier New" panose="02070309020205020404" pitchFamily="49" charset="0"/>
                <a:cs typeface="Courier New" panose="02070309020205020404" pitchFamily="49" charset="0"/>
              </a:rPr>
              <a:t>không</a:t>
            </a:r>
            <a:r>
              <a:rPr lang="en-US" sz="1200" i="1" dirty="0" smtClean="0">
                <a:latin typeface="Courier New" panose="02070309020205020404" pitchFamily="49" charset="0"/>
                <a:cs typeface="Courier New" panose="02070309020205020404" pitchFamily="49" charset="0"/>
              </a:rPr>
              <a:t> </a:t>
            </a:r>
            <a:r>
              <a:rPr lang="en-US" sz="1200" i="1" dirty="0" err="1" smtClean="0">
                <a:latin typeface="Courier New" panose="02070309020205020404" pitchFamily="49" charset="0"/>
                <a:cs typeface="Courier New" panose="02070309020205020404" pitchFamily="49" charset="0"/>
              </a:rPr>
              <a:t>hiển</a:t>
            </a:r>
            <a:r>
              <a:rPr lang="en-US" sz="1200" i="1" dirty="0" smtClean="0">
                <a:latin typeface="Courier New" panose="02070309020205020404" pitchFamily="49" charset="0"/>
                <a:cs typeface="Courier New" panose="02070309020205020404" pitchFamily="49" charset="0"/>
              </a:rPr>
              <a:t> </a:t>
            </a:r>
            <a:r>
              <a:rPr lang="en-US" sz="1200" i="1" dirty="0" err="1" smtClean="0">
                <a:latin typeface="Courier New" panose="02070309020205020404" pitchFamily="49" charset="0"/>
                <a:cs typeface="Courier New" panose="02070309020205020404" pitchFamily="49" charset="0"/>
              </a:rPr>
              <a:t>thị</a:t>
            </a:r>
            <a:r>
              <a:rPr lang="en-US" sz="1200" i="1" dirty="0" smtClean="0">
                <a:latin typeface="Courier New" panose="02070309020205020404" pitchFamily="49" charset="0"/>
                <a:cs typeface="Courier New" panose="02070309020205020404" pitchFamily="49" charset="0"/>
              </a:rPr>
              <a:t> </a:t>
            </a:r>
            <a:r>
              <a:rPr lang="en-US" sz="1200" i="1" dirty="0" err="1" smtClean="0">
                <a:latin typeface="Courier New" panose="02070309020205020404" pitchFamily="49" charset="0"/>
                <a:cs typeface="Courier New" panose="02070309020205020404" pitchFamily="49" charset="0"/>
              </a:rPr>
              <a:t>trên</a:t>
            </a:r>
            <a:r>
              <a:rPr lang="en-US" sz="1200" i="1" dirty="0" smtClean="0">
                <a:latin typeface="Courier New" panose="02070309020205020404" pitchFamily="49" charset="0"/>
                <a:cs typeface="Courier New" panose="02070309020205020404" pitchFamily="49" charset="0"/>
              </a:rPr>
              <a:t> terminal(output default)</a:t>
            </a:r>
          </a:p>
          <a:p>
            <a:pPr marL="0" indent="0">
              <a:buNone/>
            </a:pPr>
            <a:r>
              <a:rPr lang="en-US" sz="1300" i="1" dirty="0">
                <a:latin typeface="Courier New" panose="02070309020205020404" pitchFamily="49" charset="0"/>
                <a:cs typeface="Courier New" panose="02070309020205020404" pitchFamily="49" charset="0"/>
              </a:rPr>
              <a:t>$ cat users</a:t>
            </a:r>
          </a:p>
          <a:p>
            <a:pPr marL="0" indent="0">
              <a:buNone/>
            </a:pPr>
            <a:r>
              <a:rPr lang="en-US" sz="1200" i="1" dirty="0" err="1">
                <a:latin typeface="Courier New" panose="02070309020205020404" pitchFamily="49" charset="0"/>
                <a:cs typeface="Courier New" panose="02070309020205020404" pitchFamily="49" charset="0"/>
              </a:rPr>
              <a:t>oko</a:t>
            </a:r>
            <a:r>
              <a:rPr lang="en-US" sz="1200" i="1" dirty="0">
                <a:latin typeface="Courier New" panose="02070309020205020404" pitchFamily="49" charset="0"/>
                <a:cs typeface="Courier New" panose="02070309020205020404" pitchFamily="49" charset="0"/>
              </a:rPr>
              <a:t>         tty01   Sep 12 07:30</a:t>
            </a:r>
          </a:p>
          <a:p>
            <a:pPr marL="0" indent="0">
              <a:buNone/>
            </a:pPr>
            <a:r>
              <a:rPr lang="en-US" sz="1200" i="1" dirty="0" err="1">
                <a:latin typeface="Courier New" panose="02070309020205020404" pitchFamily="49" charset="0"/>
                <a:cs typeface="Courier New" panose="02070309020205020404" pitchFamily="49" charset="0"/>
              </a:rPr>
              <a:t>ai</a:t>
            </a:r>
            <a:r>
              <a:rPr lang="en-US" sz="1200" i="1" dirty="0">
                <a:latin typeface="Courier New" panose="02070309020205020404" pitchFamily="49" charset="0"/>
                <a:cs typeface="Courier New" panose="02070309020205020404" pitchFamily="49" charset="0"/>
              </a:rPr>
              <a:t>          tty15   Sep 12 13:32</a:t>
            </a:r>
          </a:p>
          <a:p>
            <a:pPr marL="0" indent="0">
              <a:buNone/>
            </a:pPr>
            <a:r>
              <a:rPr lang="en-US" sz="1200" i="1" dirty="0" err="1">
                <a:latin typeface="Courier New" panose="02070309020205020404" pitchFamily="49" charset="0"/>
                <a:cs typeface="Courier New" panose="02070309020205020404" pitchFamily="49" charset="0"/>
              </a:rPr>
              <a:t>ruth</a:t>
            </a:r>
            <a:r>
              <a:rPr lang="en-US" sz="1200" i="1" dirty="0">
                <a:latin typeface="Courier New" panose="02070309020205020404" pitchFamily="49" charset="0"/>
                <a:cs typeface="Courier New" panose="02070309020205020404" pitchFamily="49" charset="0"/>
              </a:rPr>
              <a:t>        tty21   Sep 12 10:10</a:t>
            </a:r>
          </a:p>
          <a:p>
            <a:pPr marL="0" indent="0">
              <a:buNone/>
            </a:pPr>
            <a:r>
              <a:rPr lang="en-US" sz="1200" i="1" dirty="0">
                <a:latin typeface="Courier New" panose="02070309020205020404" pitchFamily="49" charset="0"/>
                <a:cs typeface="Courier New" panose="02070309020205020404" pitchFamily="49" charset="0"/>
              </a:rPr>
              <a:t>pat         tty24   Sep 12 13:07</a:t>
            </a:r>
          </a:p>
          <a:p>
            <a:pPr marL="0" indent="0">
              <a:buNone/>
            </a:pPr>
            <a:r>
              <a:rPr lang="en-US" sz="1200" i="1" dirty="0" err="1">
                <a:latin typeface="Courier New" panose="02070309020205020404" pitchFamily="49" charset="0"/>
                <a:cs typeface="Courier New" panose="02070309020205020404" pitchFamily="49" charset="0"/>
              </a:rPr>
              <a:t>steve</a:t>
            </a:r>
            <a:r>
              <a:rPr lang="en-US" sz="1200" i="1" dirty="0">
                <a:latin typeface="Courier New" panose="02070309020205020404" pitchFamily="49" charset="0"/>
                <a:cs typeface="Courier New" panose="02070309020205020404" pitchFamily="49" charset="0"/>
              </a:rPr>
              <a:t>       tty25   Sep 12 </a:t>
            </a:r>
            <a:r>
              <a:rPr lang="en-US" sz="1200" i="1" dirty="0" smtClean="0">
                <a:latin typeface="Courier New" panose="02070309020205020404" pitchFamily="49" charset="0"/>
                <a:cs typeface="Courier New" panose="02070309020205020404" pitchFamily="49" charset="0"/>
              </a:rPr>
              <a:t>13:03</a:t>
            </a:r>
          </a:p>
          <a:p>
            <a:pPr marL="0" indent="0">
              <a:buNone/>
            </a:pPr>
            <a:endParaRPr lang="vi-VN" sz="1200" dirty="0">
              <a:latin typeface="+mj-lt"/>
              <a:cs typeface="Courier New" panose="02070309020205020404" pitchFamily="49" charset="0"/>
            </a:endParaRPr>
          </a:p>
        </p:txBody>
      </p:sp>
      <p:sp>
        <p:nvSpPr>
          <p:cNvPr id="2" name="Title 1"/>
          <p:cNvSpPr>
            <a:spLocks noGrp="1"/>
          </p:cNvSpPr>
          <p:nvPr>
            <p:ph type="title"/>
          </p:nvPr>
        </p:nvSpPr>
        <p:spPr>
          <a:xfrm>
            <a:off x="457200" y="0"/>
            <a:ext cx="6706925" cy="644057"/>
          </a:xfrm>
        </p:spPr>
        <p:txBody>
          <a:bodyPr>
            <a:noAutofit/>
          </a:bodyPr>
          <a:lstStyle/>
          <a:p>
            <a:r>
              <a:rPr lang="vi-VN" sz="1800" i="1" dirty="0"/>
              <a:t>Điều hướng lại output trong Unix/Linux</a:t>
            </a:r>
          </a:p>
        </p:txBody>
      </p:sp>
      <p:sp>
        <p:nvSpPr>
          <p:cNvPr id="4" name="Footer Placeholder 3"/>
          <p:cNvSpPr>
            <a:spLocks noGrp="1"/>
          </p:cNvSpPr>
          <p:nvPr>
            <p:ph type="ftr" sz="quarter" idx="11"/>
          </p:nvPr>
        </p:nvSpPr>
        <p:spPr/>
        <p:txBody>
          <a:bodyPr/>
          <a:lstStyle/>
          <a:p>
            <a:r>
              <a:rPr lang="en-US" smtClean="0"/>
              <a:t>09e-BM/DT/FSOFT - ©FPT SOFTWARE - Corporate Training Center - Internal Use</a:t>
            </a:r>
            <a:endParaRPr lang="en-US"/>
          </a:p>
        </p:txBody>
      </p:sp>
      <p:sp>
        <p:nvSpPr>
          <p:cNvPr id="5" name="Slide Number Placeholder 4"/>
          <p:cNvSpPr>
            <a:spLocks noGrp="1"/>
          </p:cNvSpPr>
          <p:nvPr>
            <p:ph type="sldNum" sz="quarter" idx="12"/>
          </p:nvPr>
        </p:nvSpPr>
        <p:spPr/>
        <p:txBody>
          <a:bodyPr/>
          <a:lstStyle/>
          <a:p>
            <a:fld id="{E3B08AF7-4237-6949-8335-F63F47C2C8CC}" type="slidenum">
              <a:rPr lang="en-US" smtClean="0"/>
              <a:t>28</a:t>
            </a:fld>
            <a:endParaRPr lang="en-US"/>
          </a:p>
        </p:txBody>
      </p:sp>
    </p:spTree>
    <p:extLst>
      <p:ext uri="{BB962C8B-B14F-4D97-AF65-F5344CB8AC3E}">
        <p14:creationId xmlns:p14="http://schemas.microsoft.com/office/powerpoint/2010/main" val="239547934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08890"/>
            <a:ext cx="8229600" cy="3394472"/>
          </a:xfrm>
        </p:spPr>
        <p:txBody>
          <a:bodyPr numCol="1">
            <a:normAutofit/>
          </a:bodyPr>
          <a:lstStyle/>
          <a:p>
            <a:pPr>
              <a:buFont typeface="Wingdings" panose="05000000000000000000" pitchFamily="2" charset="2"/>
              <a:buChar char="q"/>
            </a:pPr>
            <a:r>
              <a:rPr lang="vi-VN" sz="1400" dirty="0">
                <a:latin typeface="+mj-lt"/>
                <a:cs typeface="Courier New" panose="02070309020205020404" pitchFamily="49" charset="0"/>
              </a:rPr>
              <a:t>Nếu một lệnh có đầu ra được điều hướng lại tới một file và file đó đã chứa một vài dữ liệu, thì dữ liệu đó sẽ bị thất lạc. Xem xét ví dụ sau</a:t>
            </a:r>
            <a:r>
              <a:rPr lang="vi-VN" sz="1400" dirty="0" smtClean="0">
                <a:latin typeface="+mj-lt"/>
                <a:cs typeface="Courier New" panose="02070309020205020404" pitchFamily="49" charset="0"/>
              </a:rPr>
              <a:t>:</a:t>
            </a:r>
            <a:endParaRPr lang="vi-VN" sz="1400" dirty="0">
              <a:latin typeface="+mj-lt"/>
              <a:cs typeface="Courier New" panose="02070309020205020404" pitchFamily="49" charset="0"/>
            </a:endParaRPr>
          </a:p>
          <a:p>
            <a:pPr marL="0" indent="0">
              <a:buNone/>
            </a:pPr>
            <a:r>
              <a:rPr lang="vi-VN" sz="1200" i="1" dirty="0">
                <a:latin typeface="Courier New" panose="02070309020205020404" pitchFamily="49" charset="0"/>
                <a:cs typeface="Courier New" panose="02070309020205020404" pitchFamily="49" charset="0"/>
              </a:rPr>
              <a:t>$ echo line 1 &gt; users</a:t>
            </a:r>
          </a:p>
          <a:p>
            <a:pPr marL="0" indent="0">
              <a:buNone/>
            </a:pPr>
            <a:r>
              <a:rPr lang="vi-VN" sz="1200" i="1" dirty="0">
                <a:latin typeface="Courier New" panose="02070309020205020404" pitchFamily="49" charset="0"/>
                <a:cs typeface="Courier New" panose="02070309020205020404" pitchFamily="49" charset="0"/>
              </a:rPr>
              <a:t>$ cat users</a:t>
            </a:r>
          </a:p>
          <a:p>
            <a:pPr marL="0" indent="0">
              <a:buNone/>
            </a:pPr>
            <a:r>
              <a:rPr lang="vi-VN" sz="1200" i="1" dirty="0">
                <a:latin typeface="Courier New" panose="02070309020205020404" pitchFamily="49" charset="0"/>
                <a:cs typeface="Courier New" panose="02070309020205020404" pitchFamily="49" charset="0"/>
              </a:rPr>
              <a:t>line 1</a:t>
            </a:r>
          </a:p>
          <a:p>
            <a:pPr marL="0" indent="0">
              <a:buNone/>
            </a:pPr>
            <a:r>
              <a:rPr lang="vi-VN" sz="1200" i="1" dirty="0" smtClean="0">
                <a:latin typeface="Courier New" panose="02070309020205020404" pitchFamily="49" charset="0"/>
                <a:cs typeface="Courier New" panose="02070309020205020404" pitchFamily="49" charset="0"/>
              </a:rPr>
              <a:t>$</a:t>
            </a:r>
            <a:endParaRPr lang="en-US" sz="1200" i="1" dirty="0" smtClean="0">
              <a:latin typeface="Courier New" panose="02070309020205020404" pitchFamily="49" charset="0"/>
              <a:cs typeface="Courier New" panose="02070309020205020404" pitchFamily="49" charset="0"/>
            </a:endParaRPr>
          </a:p>
          <a:p>
            <a:pPr marL="0" indent="0">
              <a:buNone/>
            </a:pPr>
            <a:endParaRPr lang="vi-VN" sz="1400" dirty="0">
              <a:latin typeface="+mj-lt"/>
              <a:cs typeface="Courier New" panose="02070309020205020404" pitchFamily="49" charset="0"/>
            </a:endParaRPr>
          </a:p>
          <a:p>
            <a:pPr>
              <a:buFont typeface="Wingdings" panose="05000000000000000000" pitchFamily="2" charset="2"/>
              <a:buChar char="q"/>
            </a:pPr>
            <a:r>
              <a:rPr lang="vi-VN" sz="1400" dirty="0">
                <a:latin typeface="+mj-lt"/>
                <a:cs typeface="Courier New" panose="02070309020205020404" pitchFamily="49" charset="0"/>
              </a:rPr>
              <a:t>Bạn có thể sử dụng toán tử &gt;&gt; để gán đầu ra vào một file đang tồn tại như sau</a:t>
            </a:r>
            <a:r>
              <a:rPr lang="vi-VN" sz="1400" dirty="0" smtClean="0">
                <a:latin typeface="+mj-lt"/>
                <a:cs typeface="Courier New" panose="02070309020205020404" pitchFamily="49" charset="0"/>
              </a:rPr>
              <a:t>:</a:t>
            </a:r>
            <a:endParaRPr lang="vi-VN" sz="1400" dirty="0">
              <a:latin typeface="+mj-lt"/>
              <a:cs typeface="Courier New" panose="02070309020205020404" pitchFamily="49" charset="0"/>
            </a:endParaRPr>
          </a:p>
          <a:p>
            <a:pPr marL="0" indent="0">
              <a:buNone/>
            </a:pPr>
            <a:r>
              <a:rPr lang="vi-VN" sz="1200" i="1" dirty="0">
                <a:latin typeface="Courier New" panose="02070309020205020404" pitchFamily="49" charset="0"/>
                <a:cs typeface="Courier New" panose="02070309020205020404" pitchFamily="49" charset="0"/>
              </a:rPr>
              <a:t>$ echo line 2 &gt;&gt; users</a:t>
            </a:r>
          </a:p>
          <a:p>
            <a:pPr marL="0" indent="0">
              <a:buNone/>
            </a:pPr>
            <a:r>
              <a:rPr lang="vi-VN" sz="1200" i="1" dirty="0">
                <a:latin typeface="Courier New" panose="02070309020205020404" pitchFamily="49" charset="0"/>
                <a:cs typeface="Courier New" panose="02070309020205020404" pitchFamily="49" charset="0"/>
              </a:rPr>
              <a:t>$ cat users</a:t>
            </a:r>
          </a:p>
          <a:p>
            <a:pPr marL="0" indent="0">
              <a:buNone/>
            </a:pPr>
            <a:r>
              <a:rPr lang="vi-VN" sz="1200" i="1" dirty="0">
                <a:latin typeface="Courier New" panose="02070309020205020404" pitchFamily="49" charset="0"/>
                <a:cs typeface="Courier New" panose="02070309020205020404" pitchFamily="49" charset="0"/>
              </a:rPr>
              <a:t>line 1</a:t>
            </a:r>
          </a:p>
          <a:p>
            <a:pPr marL="0" indent="0">
              <a:buNone/>
            </a:pPr>
            <a:r>
              <a:rPr lang="vi-VN" sz="1200" i="1" dirty="0">
                <a:latin typeface="Courier New" panose="02070309020205020404" pitchFamily="49" charset="0"/>
                <a:cs typeface="Courier New" panose="02070309020205020404" pitchFamily="49" charset="0"/>
              </a:rPr>
              <a:t>line 2</a:t>
            </a:r>
          </a:p>
          <a:p>
            <a:pPr marL="0" indent="0">
              <a:buNone/>
            </a:pPr>
            <a:r>
              <a:rPr lang="vi-VN" sz="1200" i="1" dirty="0">
                <a:latin typeface="Courier New" panose="02070309020205020404" pitchFamily="49" charset="0"/>
                <a:cs typeface="Courier New" panose="02070309020205020404" pitchFamily="49" charset="0"/>
              </a:rPr>
              <a:t>$</a:t>
            </a:r>
            <a:endParaRPr lang="en-US" sz="1200" i="1" dirty="0" smtClean="0">
              <a:latin typeface="Courier New" panose="02070309020205020404" pitchFamily="49" charset="0"/>
              <a:cs typeface="Courier New" panose="02070309020205020404" pitchFamily="49" charset="0"/>
            </a:endParaRPr>
          </a:p>
          <a:p>
            <a:pPr marL="0" indent="0">
              <a:buNone/>
            </a:pPr>
            <a:endParaRPr lang="vi-VN" sz="1200" dirty="0">
              <a:latin typeface="+mj-lt"/>
              <a:cs typeface="Courier New" panose="02070309020205020404" pitchFamily="49" charset="0"/>
            </a:endParaRPr>
          </a:p>
        </p:txBody>
      </p:sp>
      <p:sp>
        <p:nvSpPr>
          <p:cNvPr id="2" name="Title 1"/>
          <p:cNvSpPr>
            <a:spLocks noGrp="1"/>
          </p:cNvSpPr>
          <p:nvPr>
            <p:ph type="title"/>
          </p:nvPr>
        </p:nvSpPr>
        <p:spPr>
          <a:xfrm>
            <a:off x="457200" y="0"/>
            <a:ext cx="6706925" cy="644057"/>
          </a:xfrm>
        </p:spPr>
        <p:txBody>
          <a:bodyPr>
            <a:noAutofit/>
          </a:bodyPr>
          <a:lstStyle/>
          <a:p>
            <a:r>
              <a:rPr lang="vi-VN" sz="1800" i="1" dirty="0"/>
              <a:t>Điều hướng lại output trong Unix/Linux</a:t>
            </a:r>
          </a:p>
        </p:txBody>
      </p:sp>
      <p:sp>
        <p:nvSpPr>
          <p:cNvPr id="4" name="Footer Placeholder 3"/>
          <p:cNvSpPr>
            <a:spLocks noGrp="1"/>
          </p:cNvSpPr>
          <p:nvPr>
            <p:ph type="ftr" sz="quarter" idx="11"/>
          </p:nvPr>
        </p:nvSpPr>
        <p:spPr/>
        <p:txBody>
          <a:bodyPr/>
          <a:lstStyle/>
          <a:p>
            <a:r>
              <a:rPr lang="en-US" smtClean="0"/>
              <a:t>09e-BM/DT/FSOFT - ©FPT SOFTWARE - Corporate Training Center - Internal Use</a:t>
            </a:r>
            <a:endParaRPr lang="en-US"/>
          </a:p>
        </p:txBody>
      </p:sp>
      <p:sp>
        <p:nvSpPr>
          <p:cNvPr id="5" name="Slide Number Placeholder 4"/>
          <p:cNvSpPr>
            <a:spLocks noGrp="1"/>
          </p:cNvSpPr>
          <p:nvPr>
            <p:ph type="sldNum" sz="quarter" idx="12"/>
          </p:nvPr>
        </p:nvSpPr>
        <p:spPr/>
        <p:txBody>
          <a:bodyPr/>
          <a:lstStyle/>
          <a:p>
            <a:fld id="{E3B08AF7-4237-6949-8335-F63F47C2C8CC}" type="slidenum">
              <a:rPr lang="en-US" smtClean="0"/>
              <a:t>29</a:t>
            </a:fld>
            <a:endParaRPr lang="en-US"/>
          </a:p>
        </p:txBody>
      </p:sp>
    </p:spTree>
    <p:extLst>
      <p:ext uri="{BB962C8B-B14F-4D97-AF65-F5344CB8AC3E}">
        <p14:creationId xmlns:p14="http://schemas.microsoft.com/office/powerpoint/2010/main" val="7646406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6706925" cy="644057"/>
          </a:xfrm>
        </p:spPr>
        <p:txBody>
          <a:bodyPr>
            <a:noAutofit/>
          </a:bodyPr>
          <a:lstStyle/>
          <a:p>
            <a:r>
              <a:rPr lang="en-US" sz="1800" i="1" dirty="0" smtClean="0">
                <a:latin typeface="Arial" panose="020B0604020202020204" pitchFamily="34" charset="0"/>
                <a:cs typeface="Arial" panose="020B0604020202020204" pitchFamily="34" charset="0"/>
              </a:rPr>
              <a:t>What is </a:t>
            </a:r>
            <a:r>
              <a:rPr lang="en-US" sz="1800" i="1" dirty="0">
                <a:latin typeface="Arial" panose="020B0604020202020204" pitchFamily="34" charset="0"/>
                <a:cs typeface="Arial" panose="020B0604020202020204" pitchFamily="34" charset="0"/>
              </a:rPr>
              <a:t>a </a:t>
            </a:r>
            <a:r>
              <a:rPr lang="en-US" sz="1800" i="1" dirty="0" smtClean="0">
                <a:latin typeface="Arial" panose="020B0604020202020204" pitchFamily="34" charset="0"/>
                <a:cs typeface="Arial" panose="020B0604020202020204" pitchFamily="34" charset="0"/>
              </a:rPr>
              <a:t>shell ?</a:t>
            </a:r>
            <a:endParaRPr lang="en-US" sz="16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fontScale="92500" lnSpcReduction="10000"/>
          </a:bodyPr>
          <a:lstStyle/>
          <a:p>
            <a:pPr marL="0" algn="just">
              <a:buFont typeface="Wingdings" panose="05000000000000000000" pitchFamily="2" charset="2"/>
              <a:buNone/>
            </a:pPr>
            <a:r>
              <a:rPr lang="vi-VN" altLang="en-US" sz="1400" dirty="0">
                <a:latin typeface="Times New Roman" panose="02020603050405020304" pitchFamily="18" charset="0"/>
                <a:cs typeface="Times New Roman" panose="02020603050405020304" pitchFamily="18" charset="0"/>
              </a:rPr>
              <a:t>Trong Unix có hai kiểu Shell chính</a:t>
            </a:r>
            <a:r>
              <a:rPr lang="vi-VN" altLang="en-US" sz="1400" dirty="0" smtClean="0">
                <a:latin typeface="Times New Roman" panose="02020603050405020304" pitchFamily="18" charset="0"/>
                <a:cs typeface="Times New Roman" panose="02020603050405020304" pitchFamily="18" charset="0"/>
              </a:rPr>
              <a:t>:</a:t>
            </a:r>
            <a:r>
              <a:rPr lang="en-US" altLang="en-US" sz="1400" dirty="0">
                <a:latin typeface="Times New Roman" panose="02020603050405020304" pitchFamily="18" charset="0"/>
                <a:cs typeface="Times New Roman" panose="02020603050405020304" pitchFamily="18" charset="0"/>
              </a:rPr>
              <a:t> </a:t>
            </a:r>
            <a:r>
              <a:rPr lang="en-US" altLang="en-US" sz="1400" dirty="0" smtClean="0">
                <a:latin typeface="Times New Roman" panose="02020603050405020304" pitchFamily="18" charset="0"/>
                <a:cs typeface="Times New Roman" panose="02020603050405020304" pitchFamily="18" charset="0"/>
              </a:rPr>
              <a:t>( </a:t>
            </a:r>
            <a:r>
              <a:rPr lang="en-US" altLang="en-US" sz="1400" dirty="0" smtClean="0">
                <a:latin typeface="Times New Roman" panose="02020603050405020304" pitchFamily="18" charset="0"/>
                <a:cs typeface="Times New Roman" panose="02020603050405020304" pitchFamily="18" charset="0"/>
                <a:hlinkClick r:id="rId2"/>
              </a:rPr>
              <a:t>http</a:t>
            </a:r>
            <a:r>
              <a:rPr lang="en-US" altLang="en-US" sz="1400" dirty="0">
                <a:latin typeface="Times New Roman" panose="02020603050405020304" pitchFamily="18" charset="0"/>
                <a:cs typeface="Times New Roman" panose="02020603050405020304" pitchFamily="18" charset="0"/>
                <a:hlinkClick r:id="rId2"/>
              </a:rPr>
              <a:t>://</a:t>
            </a:r>
            <a:r>
              <a:rPr lang="en-US" altLang="en-US" sz="1400" dirty="0" smtClean="0">
                <a:latin typeface="Times New Roman" panose="02020603050405020304" pitchFamily="18" charset="0"/>
                <a:cs typeface="Times New Roman" panose="02020603050405020304" pitchFamily="18" charset="0"/>
                <a:hlinkClick r:id="rId2"/>
              </a:rPr>
              <a:t>vietjack.com/unix/shell_la_gi_trong_unix_linux.jsp</a:t>
            </a:r>
            <a:r>
              <a:rPr lang="en-US" altLang="en-US" sz="1400" dirty="0" smtClean="0">
                <a:latin typeface="Times New Roman" panose="02020603050405020304" pitchFamily="18" charset="0"/>
                <a:cs typeface="Times New Roman" panose="02020603050405020304" pitchFamily="18" charset="0"/>
              </a:rPr>
              <a:t> )</a:t>
            </a:r>
            <a:endParaRPr lang="vi-VN" altLang="en-US" sz="1400" dirty="0">
              <a:latin typeface="Times New Roman" panose="02020603050405020304" pitchFamily="18" charset="0"/>
              <a:cs typeface="Times New Roman" panose="02020603050405020304" pitchFamily="18" charset="0"/>
            </a:endParaRPr>
          </a:p>
          <a:p>
            <a:pPr marL="0" algn="just">
              <a:buFont typeface="Wingdings" panose="05000000000000000000" pitchFamily="2" charset="2"/>
              <a:buNone/>
            </a:pPr>
            <a:endParaRPr lang="vi-VN" altLang="en-US" sz="1400" dirty="0">
              <a:latin typeface="Times New Roman" panose="02020603050405020304" pitchFamily="18" charset="0"/>
              <a:cs typeface="Times New Roman" panose="02020603050405020304" pitchFamily="18" charset="0"/>
            </a:endParaRPr>
          </a:p>
          <a:p>
            <a:pPr marL="0" algn="just">
              <a:buFont typeface="Wingdings" panose="05000000000000000000" pitchFamily="2" charset="2"/>
              <a:buChar char="q"/>
            </a:pPr>
            <a:r>
              <a:rPr lang="vi-VN" altLang="en-US" sz="1400" dirty="0">
                <a:latin typeface="Times New Roman" panose="02020603050405020304" pitchFamily="18" charset="0"/>
                <a:cs typeface="Times New Roman" panose="02020603050405020304" pitchFamily="18" charset="0"/>
              </a:rPr>
              <a:t>Kiểu Bourne Shell. Nếu bạn đang sử dụng một Bourne Shell, dòng nhăc lệnh mặc định là ký tự </a:t>
            </a:r>
            <a:r>
              <a:rPr lang="vi-VN" altLang="en-US" sz="1400" dirty="0" smtClean="0">
                <a:latin typeface="Times New Roman" panose="02020603050405020304" pitchFamily="18" charset="0"/>
                <a:cs typeface="Times New Roman" panose="02020603050405020304" pitchFamily="18" charset="0"/>
              </a:rPr>
              <a:t>$.</a:t>
            </a:r>
            <a:r>
              <a:rPr lang="en-US" altLang="en-US" sz="1400" dirty="0">
                <a:latin typeface="Times New Roman" panose="02020603050405020304" pitchFamily="18" charset="0"/>
                <a:cs typeface="Times New Roman" panose="02020603050405020304" pitchFamily="18" charset="0"/>
              </a:rPr>
              <a:t> GNU </a:t>
            </a:r>
            <a:r>
              <a:rPr lang="en-US" altLang="en-US" sz="1400" dirty="0" smtClean="0">
                <a:latin typeface="Times New Roman" panose="02020603050405020304" pitchFamily="18" charset="0"/>
                <a:cs typeface="Times New Roman" panose="02020603050405020304" pitchFamily="18" charset="0"/>
              </a:rPr>
              <a:t>project.</a:t>
            </a:r>
            <a:endParaRPr lang="vi-VN" altLang="en-US" sz="1400" dirty="0">
              <a:latin typeface="Times New Roman" panose="02020603050405020304" pitchFamily="18" charset="0"/>
              <a:cs typeface="Times New Roman" panose="02020603050405020304" pitchFamily="18" charset="0"/>
            </a:endParaRPr>
          </a:p>
          <a:p>
            <a:pPr marL="0" algn="just">
              <a:buFont typeface="Wingdings" panose="05000000000000000000" pitchFamily="2" charset="2"/>
              <a:buNone/>
            </a:pPr>
            <a:endParaRPr lang="vi-VN" altLang="en-US" sz="1400" dirty="0">
              <a:latin typeface="Times New Roman" panose="02020603050405020304" pitchFamily="18" charset="0"/>
              <a:cs typeface="Times New Roman" panose="02020603050405020304" pitchFamily="18" charset="0"/>
            </a:endParaRPr>
          </a:p>
          <a:p>
            <a:pPr marL="0" algn="just">
              <a:buFont typeface="Wingdings" panose="05000000000000000000" pitchFamily="2" charset="2"/>
              <a:buChar char="q"/>
            </a:pPr>
            <a:r>
              <a:rPr lang="vi-VN" altLang="en-US" sz="1400" dirty="0">
                <a:latin typeface="Times New Roman" panose="02020603050405020304" pitchFamily="18" charset="0"/>
                <a:cs typeface="Times New Roman" panose="02020603050405020304" pitchFamily="18" charset="0"/>
              </a:rPr>
              <a:t>Kiểu C Shell. Nếu bạn đang sử dụng kiểu C Shell, dòng nhắc mặc định là ký tự %.</a:t>
            </a:r>
          </a:p>
          <a:p>
            <a:pPr marL="0" algn="just">
              <a:buFont typeface="Wingdings" panose="05000000000000000000" pitchFamily="2" charset="2"/>
              <a:buNone/>
            </a:pPr>
            <a:endParaRPr lang="vi-VN" altLang="en-US" sz="1400" dirty="0">
              <a:latin typeface="Times New Roman" panose="02020603050405020304" pitchFamily="18" charset="0"/>
              <a:cs typeface="Times New Roman" panose="02020603050405020304" pitchFamily="18" charset="0"/>
            </a:endParaRPr>
          </a:p>
          <a:p>
            <a:pPr marL="0" algn="just">
              <a:buFont typeface="Wingdings" panose="05000000000000000000" pitchFamily="2" charset="2"/>
              <a:buNone/>
            </a:pPr>
            <a:r>
              <a:rPr lang="vi-VN" altLang="en-US" sz="1400" dirty="0">
                <a:latin typeface="Times New Roman" panose="02020603050405020304" pitchFamily="18" charset="0"/>
                <a:cs typeface="Times New Roman" panose="02020603050405020304" pitchFamily="18" charset="0"/>
              </a:rPr>
              <a:t>Trong kiểu Bourne Shell lại có các kiểu phụ khác như sau:</a:t>
            </a:r>
          </a:p>
          <a:p>
            <a:pPr marL="0" algn="just">
              <a:buFont typeface="Wingdings" panose="05000000000000000000" pitchFamily="2" charset="2"/>
              <a:buNone/>
            </a:pPr>
            <a:endParaRPr lang="vi-VN" altLang="en-US" sz="1400" dirty="0">
              <a:latin typeface="Times New Roman" panose="02020603050405020304" pitchFamily="18" charset="0"/>
              <a:cs typeface="Times New Roman" panose="02020603050405020304" pitchFamily="18" charset="0"/>
            </a:endParaRPr>
          </a:p>
          <a:p>
            <a:pPr marL="0" algn="just">
              <a:buFont typeface="Wingdings" panose="05000000000000000000" pitchFamily="2" charset="2"/>
              <a:buChar char="q"/>
            </a:pPr>
            <a:r>
              <a:rPr lang="vi-VN" altLang="en-US" sz="1400" dirty="0">
                <a:latin typeface="Times New Roman" panose="02020603050405020304" pitchFamily="18" charset="0"/>
                <a:cs typeface="Times New Roman" panose="02020603050405020304" pitchFamily="18" charset="0"/>
              </a:rPr>
              <a:t>Bourne Shell (sh)</a:t>
            </a:r>
          </a:p>
          <a:p>
            <a:pPr marL="0" algn="just">
              <a:buFont typeface="Wingdings" panose="05000000000000000000" pitchFamily="2" charset="2"/>
              <a:buNone/>
            </a:pPr>
            <a:endParaRPr lang="vi-VN" altLang="en-US" sz="1400" dirty="0">
              <a:latin typeface="Times New Roman" panose="02020603050405020304" pitchFamily="18" charset="0"/>
              <a:cs typeface="Times New Roman" panose="02020603050405020304" pitchFamily="18" charset="0"/>
            </a:endParaRPr>
          </a:p>
          <a:p>
            <a:pPr marL="0" algn="just">
              <a:buFont typeface="Wingdings" panose="05000000000000000000" pitchFamily="2" charset="2"/>
              <a:buChar char="q"/>
            </a:pPr>
            <a:r>
              <a:rPr lang="vi-VN" altLang="en-US" sz="1400" dirty="0">
                <a:latin typeface="Times New Roman" panose="02020603050405020304" pitchFamily="18" charset="0"/>
                <a:cs typeface="Times New Roman" panose="02020603050405020304" pitchFamily="18" charset="0"/>
              </a:rPr>
              <a:t>Korn Shell (ksh)</a:t>
            </a:r>
          </a:p>
          <a:p>
            <a:pPr marL="0" algn="just">
              <a:buFont typeface="Wingdings" panose="05000000000000000000" pitchFamily="2" charset="2"/>
              <a:buNone/>
            </a:pPr>
            <a:endParaRPr lang="vi-VN" altLang="en-US" sz="1400" dirty="0">
              <a:latin typeface="Times New Roman" panose="02020603050405020304" pitchFamily="18" charset="0"/>
              <a:cs typeface="Times New Roman" panose="02020603050405020304" pitchFamily="18" charset="0"/>
            </a:endParaRPr>
          </a:p>
          <a:p>
            <a:pPr marL="0" algn="just">
              <a:buFont typeface="Wingdings" panose="05000000000000000000" pitchFamily="2" charset="2"/>
              <a:buChar char="q"/>
            </a:pPr>
            <a:r>
              <a:rPr lang="vi-VN" altLang="en-US" sz="1400" dirty="0">
                <a:latin typeface="Times New Roman" panose="02020603050405020304" pitchFamily="18" charset="0"/>
                <a:cs typeface="Times New Roman" panose="02020603050405020304" pitchFamily="18" charset="0"/>
              </a:rPr>
              <a:t>Bourne Again Shell ( bash)</a:t>
            </a:r>
          </a:p>
          <a:p>
            <a:pPr marL="0" algn="just">
              <a:buFont typeface="Wingdings" panose="05000000000000000000" pitchFamily="2" charset="2"/>
              <a:buNone/>
            </a:pPr>
            <a:endParaRPr lang="vi-VN" altLang="en-US" sz="1400" dirty="0">
              <a:latin typeface="Times New Roman" panose="02020603050405020304" pitchFamily="18" charset="0"/>
              <a:cs typeface="Times New Roman" panose="02020603050405020304" pitchFamily="18" charset="0"/>
            </a:endParaRPr>
          </a:p>
          <a:p>
            <a:pPr marL="0" algn="just">
              <a:buFont typeface="Wingdings" panose="05000000000000000000" pitchFamily="2" charset="2"/>
              <a:buChar char="q"/>
            </a:pPr>
            <a:r>
              <a:rPr lang="vi-VN" altLang="en-US" sz="1400" dirty="0">
                <a:latin typeface="Times New Roman" panose="02020603050405020304" pitchFamily="18" charset="0"/>
                <a:cs typeface="Times New Roman" panose="02020603050405020304" pitchFamily="18" charset="0"/>
              </a:rPr>
              <a:t>POSIX Shell ( sh</a:t>
            </a:r>
            <a:r>
              <a:rPr lang="vi-VN" altLang="en-US" sz="1400" dirty="0" smtClean="0">
                <a:latin typeface="Times New Roman" panose="02020603050405020304" pitchFamily="18" charset="0"/>
                <a:cs typeface="Times New Roman" panose="02020603050405020304" pitchFamily="18" charset="0"/>
              </a:rPr>
              <a:t>)</a:t>
            </a:r>
            <a:endParaRPr lang="vi-VN" altLang="en-US" sz="1400" dirty="0">
              <a:latin typeface="Times New Roman" panose="02020603050405020304" pitchFamily="18" charset="0"/>
              <a:cs typeface="Times New Roman" panose="02020603050405020304" pitchFamily="18" charset="0"/>
            </a:endParaRPr>
          </a:p>
          <a:p>
            <a:pPr marL="0" algn="just">
              <a:buFont typeface="Wingdings" panose="05000000000000000000" pitchFamily="2" charset="2"/>
              <a:buNone/>
            </a:pPr>
            <a:endParaRPr lang="vi-VN" altLang="en-US" sz="1400" dirty="0">
              <a:latin typeface="Times New Roman" panose="02020603050405020304" pitchFamily="18" charset="0"/>
              <a:cs typeface="Times New Roman" panose="02020603050405020304" pitchFamily="18" charset="0"/>
            </a:endParaRPr>
          </a:p>
          <a:p>
            <a:pPr marL="0" algn="just">
              <a:buFont typeface="Wingdings" panose="05000000000000000000" pitchFamily="2" charset="2"/>
              <a:buNone/>
            </a:pPr>
            <a:endParaRPr lang="en-US" altLang="en-US" sz="1400" dirty="0">
              <a:latin typeface="Times New Roman" panose="02020603050405020304" pitchFamily="18" charset="0"/>
              <a:cs typeface="Times New Roman" panose="02020603050405020304" pitchFamily="18" charset="0"/>
            </a:endParaRPr>
          </a:p>
          <a:p>
            <a:pPr marL="0" algn="just">
              <a:buFont typeface="Wingdings" panose="05000000000000000000" pitchFamily="2" charset="2"/>
              <a:buNone/>
            </a:pPr>
            <a:endParaRPr lang="en-US" altLang="en-US" sz="1400"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dirty="0" smtClean="0"/>
              <a:t>09e-BM/DT/FSOFT - ©FPT SOFTWARE - Corporate Training Center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3</a:t>
            </a:fld>
            <a:endParaRPr lang="en-US"/>
          </a:p>
        </p:txBody>
      </p:sp>
    </p:spTree>
    <p:extLst>
      <p:ext uri="{BB962C8B-B14F-4D97-AF65-F5344CB8AC3E}">
        <p14:creationId xmlns:p14="http://schemas.microsoft.com/office/powerpoint/2010/main" val="47774004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08890"/>
            <a:ext cx="8229600" cy="3394472"/>
          </a:xfrm>
        </p:spPr>
        <p:txBody>
          <a:bodyPr numCol="1">
            <a:normAutofit lnSpcReduction="10000"/>
          </a:bodyPr>
          <a:lstStyle/>
          <a:p>
            <a:pPr>
              <a:buFont typeface="Wingdings" panose="05000000000000000000" pitchFamily="2" charset="2"/>
              <a:buChar char="q"/>
            </a:pPr>
            <a:r>
              <a:rPr lang="vi-VN" sz="1400" dirty="0">
                <a:latin typeface="+mj-lt"/>
                <a:cs typeface="Courier New" panose="02070309020205020404" pitchFamily="49" charset="0"/>
              </a:rPr>
              <a:t>ký tự nhỏ hơn &lt; được sử dụng để điều hướng lại input của lệnh</a:t>
            </a:r>
            <a:r>
              <a:rPr lang="vi-VN" sz="1400" dirty="0" smtClean="0">
                <a:latin typeface="+mj-lt"/>
                <a:cs typeface="Courier New" panose="02070309020205020404" pitchFamily="49" charset="0"/>
              </a:rPr>
              <a:t>.</a:t>
            </a:r>
            <a:endParaRPr lang="en-US" sz="1400" dirty="0" smtClean="0">
              <a:latin typeface="+mj-lt"/>
              <a:cs typeface="Courier New" panose="02070309020205020404" pitchFamily="49" charset="0"/>
            </a:endParaRPr>
          </a:p>
          <a:p>
            <a:pPr marL="0" indent="0">
              <a:buNone/>
            </a:pPr>
            <a:r>
              <a:rPr lang="en-US" sz="1200" i="1" dirty="0">
                <a:latin typeface="Courier New" panose="02070309020205020404" pitchFamily="49" charset="0"/>
                <a:cs typeface="Courier New" panose="02070309020205020404" pitchFamily="49" charset="0"/>
              </a:rPr>
              <a:t>$ </a:t>
            </a:r>
            <a:r>
              <a:rPr lang="en-US" sz="1200" i="1" dirty="0" err="1">
                <a:latin typeface="Courier New" panose="02070309020205020404" pitchFamily="49" charset="0"/>
                <a:cs typeface="Courier New" panose="02070309020205020404" pitchFamily="49" charset="0"/>
              </a:rPr>
              <a:t>wc</a:t>
            </a:r>
            <a:r>
              <a:rPr lang="en-US" sz="1200" i="1" dirty="0">
                <a:latin typeface="Courier New" panose="02070309020205020404" pitchFamily="49" charset="0"/>
                <a:cs typeface="Courier New" panose="02070309020205020404" pitchFamily="49" charset="0"/>
              </a:rPr>
              <a:t> -l users</a:t>
            </a:r>
          </a:p>
          <a:p>
            <a:pPr marL="0" indent="0">
              <a:buNone/>
            </a:pPr>
            <a:r>
              <a:rPr lang="en-US" sz="1200" i="1" dirty="0">
                <a:latin typeface="Courier New" panose="02070309020205020404" pitchFamily="49" charset="0"/>
                <a:cs typeface="Courier New" panose="02070309020205020404" pitchFamily="49" charset="0"/>
              </a:rPr>
              <a:t>2 users</a:t>
            </a:r>
          </a:p>
          <a:p>
            <a:pPr marL="0" indent="0">
              <a:buNone/>
            </a:pPr>
            <a:r>
              <a:rPr lang="en-US" sz="1200" i="1" dirty="0" smtClean="0">
                <a:latin typeface="Courier New" panose="02070309020205020404" pitchFamily="49" charset="0"/>
                <a:cs typeface="Courier New" panose="02070309020205020404" pitchFamily="49" charset="0"/>
              </a:rPr>
              <a:t>$</a:t>
            </a:r>
          </a:p>
          <a:p>
            <a:pPr marL="0" indent="0">
              <a:buNone/>
            </a:pPr>
            <a:endParaRPr lang="en-US" sz="1200" i="1" dirty="0" smtClean="0">
              <a:latin typeface="Courier New" panose="02070309020205020404" pitchFamily="49" charset="0"/>
              <a:cs typeface="Courier New" panose="02070309020205020404" pitchFamily="49" charset="0"/>
            </a:endParaRPr>
          </a:p>
          <a:p>
            <a:pPr>
              <a:buFont typeface="Wingdings" panose="05000000000000000000" pitchFamily="2" charset="2"/>
              <a:buChar char="q"/>
            </a:pPr>
            <a:r>
              <a:rPr lang="vi-VN" sz="1400" dirty="0">
                <a:latin typeface="+mj-lt"/>
              </a:rPr>
              <a:t>Ở đây nó sẽ tạo ra kết quả là 2 dòng. Bạn có thể tính toán số dòng trong file bởi điều hướng lại input tiêu chuẩn của lệnh wc từ tệp users</a:t>
            </a:r>
            <a:r>
              <a:rPr lang="vi-VN" sz="1400" dirty="0" smtClean="0">
                <a:latin typeface="+mj-lt"/>
              </a:rPr>
              <a:t>.</a:t>
            </a:r>
            <a:endParaRPr lang="en-US" sz="1400" dirty="0" smtClean="0">
              <a:latin typeface="+mj-lt"/>
            </a:endParaRPr>
          </a:p>
          <a:p>
            <a:pPr marL="0" indent="0">
              <a:buNone/>
            </a:pPr>
            <a:r>
              <a:rPr lang="en-US" sz="1200" i="1" dirty="0">
                <a:latin typeface="Courier New" panose="02070309020205020404" pitchFamily="49" charset="0"/>
                <a:cs typeface="Courier New" panose="02070309020205020404" pitchFamily="49" charset="0"/>
              </a:rPr>
              <a:t>$ </a:t>
            </a:r>
            <a:r>
              <a:rPr lang="en-US" sz="1200" i="1" dirty="0" err="1">
                <a:latin typeface="Courier New" panose="02070309020205020404" pitchFamily="49" charset="0"/>
                <a:cs typeface="Courier New" panose="02070309020205020404" pitchFamily="49" charset="0"/>
              </a:rPr>
              <a:t>wc</a:t>
            </a:r>
            <a:r>
              <a:rPr lang="en-US" sz="1200" i="1" dirty="0">
                <a:latin typeface="Courier New" panose="02070309020205020404" pitchFamily="49" charset="0"/>
                <a:cs typeface="Courier New" panose="02070309020205020404" pitchFamily="49" charset="0"/>
              </a:rPr>
              <a:t> -l &lt; users</a:t>
            </a:r>
          </a:p>
          <a:p>
            <a:pPr marL="0" indent="0">
              <a:buNone/>
            </a:pPr>
            <a:r>
              <a:rPr lang="en-US" sz="1200" i="1" dirty="0">
                <a:latin typeface="Courier New" panose="02070309020205020404" pitchFamily="49" charset="0"/>
                <a:cs typeface="Courier New" panose="02070309020205020404" pitchFamily="49" charset="0"/>
              </a:rPr>
              <a:t>2</a:t>
            </a:r>
          </a:p>
          <a:p>
            <a:pPr marL="0" indent="0">
              <a:buNone/>
            </a:pPr>
            <a:r>
              <a:rPr lang="en-US" sz="1200" i="1" dirty="0" smtClean="0">
                <a:latin typeface="Courier New" panose="02070309020205020404" pitchFamily="49" charset="0"/>
                <a:cs typeface="Courier New" panose="02070309020205020404" pitchFamily="49" charset="0"/>
              </a:rPr>
              <a:t>$</a:t>
            </a:r>
          </a:p>
          <a:p>
            <a:pPr marL="0" indent="0">
              <a:buNone/>
            </a:pPr>
            <a:endParaRPr lang="en-US" sz="1200" i="1" dirty="0" smtClean="0">
              <a:latin typeface="Courier New" panose="02070309020205020404" pitchFamily="49" charset="0"/>
              <a:cs typeface="Courier New" panose="02070309020205020404" pitchFamily="49" charset="0"/>
            </a:endParaRPr>
          </a:p>
          <a:p>
            <a:pPr>
              <a:buFont typeface="Wingdings" panose="05000000000000000000" pitchFamily="2" charset="2"/>
              <a:buChar char="v"/>
            </a:pPr>
            <a:r>
              <a:rPr lang="vi-VN" sz="1400" dirty="0">
                <a:latin typeface="+mj-lt"/>
              </a:rPr>
              <a:t>Ghi nhớ rằng, có một sự khác nhau trong output bởi 2 mẫu của lệnh wc. Trong trường hợp đầu tiên, tên của tệp users được liệt kê với số dòng, còn trong trường hợp thứ hai thì không.</a:t>
            </a:r>
          </a:p>
          <a:p>
            <a:pPr>
              <a:buFont typeface="Wingdings" panose="05000000000000000000" pitchFamily="2" charset="2"/>
              <a:buChar char="v"/>
            </a:pPr>
            <a:r>
              <a:rPr lang="vi-VN" sz="1400" dirty="0">
                <a:latin typeface="+mj-lt"/>
              </a:rPr>
              <a:t>Trong trường hợp đầu, wc biết rằng nó đang đọc input của nó từ tệp users. Trong trường hợp thứ hai, nó chỉ biết rằng nó đang input của nó từ input tiêu chuẩn vì thế nó không hiển thị tên file.</a:t>
            </a:r>
          </a:p>
          <a:p>
            <a:pPr marL="0" indent="0">
              <a:buNone/>
            </a:pPr>
            <a:endParaRPr lang="en-US" sz="1200" i="1" dirty="0">
              <a:latin typeface="Courier New" panose="02070309020205020404" pitchFamily="49" charset="0"/>
              <a:cs typeface="Courier New" panose="02070309020205020404" pitchFamily="49" charset="0"/>
            </a:endParaRPr>
          </a:p>
          <a:p>
            <a:pPr marL="0" indent="0">
              <a:buNone/>
            </a:pPr>
            <a:endParaRPr lang="vi-VN" sz="1400" dirty="0">
              <a:latin typeface="+mj-lt"/>
              <a:cs typeface="Courier New" panose="02070309020205020404" pitchFamily="49" charset="0"/>
            </a:endParaRPr>
          </a:p>
        </p:txBody>
      </p:sp>
      <p:sp>
        <p:nvSpPr>
          <p:cNvPr id="2" name="Title 1"/>
          <p:cNvSpPr>
            <a:spLocks noGrp="1"/>
          </p:cNvSpPr>
          <p:nvPr>
            <p:ph type="title"/>
          </p:nvPr>
        </p:nvSpPr>
        <p:spPr>
          <a:xfrm>
            <a:off x="457200" y="0"/>
            <a:ext cx="6706925" cy="644057"/>
          </a:xfrm>
        </p:spPr>
        <p:txBody>
          <a:bodyPr>
            <a:noAutofit/>
          </a:bodyPr>
          <a:lstStyle/>
          <a:p>
            <a:r>
              <a:rPr lang="vi-VN" sz="1800" i="1" dirty="0"/>
              <a:t>Sự điều hướng lại input trong Unix/Linux</a:t>
            </a:r>
          </a:p>
        </p:txBody>
      </p:sp>
      <p:sp>
        <p:nvSpPr>
          <p:cNvPr id="4" name="Footer Placeholder 3"/>
          <p:cNvSpPr>
            <a:spLocks noGrp="1"/>
          </p:cNvSpPr>
          <p:nvPr>
            <p:ph type="ftr" sz="quarter" idx="11"/>
          </p:nvPr>
        </p:nvSpPr>
        <p:spPr/>
        <p:txBody>
          <a:bodyPr/>
          <a:lstStyle/>
          <a:p>
            <a:r>
              <a:rPr lang="en-US" smtClean="0"/>
              <a:t>09e-BM/DT/FSOFT - ©FPT SOFTWARE - Corporate Training Center - Internal Use</a:t>
            </a:r>
            <a:endParaRPr lang="en-US"/>
          </a:p>
        </p:txBody>
      </p:sp>
      <p:sp>
        <p:nvSpPr>
          <p:cNvPr id="5" name="Slide Number Placeholder 4"/>
          <p:cNvSpPr>
            <a:spLocks noGrp="1"/>
          </p:cNvSpPr>
          <p:nvPr>
            <p:ph type="sldNum" sz="quarter" idx="12"/>
          </p:nvPr>
        </p:nvSpPr>
        <p:spPr/>
        <p:txBody>
          <a:bodyPr/>
          <a:lstStyle/>
          <a:p>
            <a:fld id="{E3B08AF7-4237-6949-8335-F63F47C2C8CC}" type="slidenum">
              <a:rPr lang="en-US" smtClean="0"/>
              <a:t>30</a:t>
            </a:fld>
            <a:endParaRPr lang="en-US"/>
          </a:p>
        </p:txBody>
      </p:sp>
    </p:spTree>
    <p:extLst>
      <p:ext uri="{BB962C8B-B14F-4D97-AF65-F5344CB8AC3E}">
        <p14:creationId xmlns:p14="http://schemas.microsoft.com/office/powerpoint/2010/main" val="87131233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08890"/>
            <a:ext cx="8229600" cy="3394472"/>
          </a:xfrm>
        </p:spPr>
        <p:txBody>
          <a:bodyPr numCol="1">
            <a:normAutofit/>
          </a:bodyPr>
          <a:lstStyle/>
          <a:p>
            <a:pPr>
              <a:buFont typeface="Wingdings" panose="05000000000000000000" pitchFamily="2" charset="2"/>
              <a:buChar char="q"/>
            </a:pPr>
            <a:r>
              <a:rPr lang="vi-VN" sz="1400" dirty="0">
                <a:latin typeface="+mj-lt"/>
              </a:rPr>
              <a:t>Đôi khi bạn sẽ cần chạy một lệnh, nhưng bạn không muốn output hiển thị trên màn hình. Trong những trường hợp như vậy, bạn có thể loại bỏ đầu ra bằng điều hướng lại nó vào trong tệp /dev/null</a:t>
            </a:r>
            <a:r>
              <a:rPr lang="vi-VN" sz="1400" dirty="0" smtClean="0">
                <a:latin typeface="+mj-lt"/>
              </a:rPr>
              <a:t>:</a:t>
            </a:r>
            <a:endParaRPr lang="vi-VN" sz="1400" dirty="0">
              <a:latin typeface="+mj-lt"/>
            </a:endParaRPr>
          </a:p>
          <a:p>
            <a:pPr marL="0" indent="0">
              <a:buNone/>
            </a:pPr>
            <a:r>
              <a:rPr lang="vi-VN" sz="1200" i="1" dirty="0">
                <a:latin typeface="Courier New" panose="02070309020205020404" pitchFamily="49" charset="0"/>
                <a:cs typeface="Courier New" panose="02070309020205020404" pitchFamily="49" charset="0"/>
              </a:rPr>
              <a:t>$ command &gt; /</a:t>
            </a:r>
            <a:r>
              <a:rPr lang="vi-VN" sz="1200" i="1" dirty="0" smtClean="0">
                <a:latin typeface="Courier New" panose="02070309020205020404" pitchFamily="49" charset="0"/>
                <a:cs typeface="Courier New" panose="02070309020205020404" pitchFamily="49" charset="0"/>
              </a:rPr>
              <a:t>dev/null</a:t>
            </a:r>
            <a:endParaRPr lang="en-US" sz="1400" i="1" dirty="0" smtClean="0">
              <a:latin typeface="Courier New" panose="02070309020205020404" pitchFamily="49" charset="0"/>
              <a:cs typeface="Courier New" panose="02070309020205020404" pitchFamily="49" charset="0"/>
            </a:endParaRPr>
          </a:p>
          <a:p>
            <a:pPr marL="0" indent="0">
              <a:buNone/>
            </a:pPr>
            <a:endParaRPr lang="vi-VN" sz="1400" dirty="0">
              <a:latin typeface="+mj-lt"/>
            </a:endParaRPr>
          </a:p>
          <a:p>
            <a:pPr>
              <a:buFont typeface="Wingdings" panose="05000000000000000000" pitchFamily="2" charset="2"/>
              <a:buChar char="q"/>
            </a:pPr>
            <a:r>
              <a:rPr lang="vi-VN" sz="1400" dirty="0">
                <a:latin typeface="+mj-lt"/>
              </a:rPr>
              <a:t>Ở đây, command là tên của lệnh bạn muốn chạy. Tệp /dev/null là một file đặc biệt mà tự động loại bỏ tất cả input của nó</a:t>
            </a:r>
            <a:r>
              <a:rPr lang="vi-VN" sz="1400" dirty="0" smtClean="0">
                <a:latin typeface="+mj-lt"/>
              </a:rPr>
              <a:t>.</a:t>
            </a:r>
            <a:endParaRPr lang="vi-VN" sz="1400" dirty="0">
              <a:latin typeface="+mj-lt"/>
            </a:endParaRPr>
          </a:p>
          <a:p>
            <a:pPr>
              <a:buFont typeface="Wingdings" panose="05000000000000000000" pitchFamily="2" charset="2"/>
              <a:buChar char="q"/>
            </a:pPr>
            <a:r>
              <a:rPr lang="vi-VN" sz="1400" dirty="0">
                <a:latin typeface="+mj-lt"/>
              </a:rPr>
              <a:t>Để loại bỏ cả đầu ra của một lệnh và đầu ra bị lỗi của lệnh, bạn sử dụng sự điều hướng lại tiêu chuẩn để điều hướng lại STDERR tới STDOUT</a:t>
            </a:r>
            <a:r>
              <a:rPr lang="vi-VN" sz="1400" dirty="0" smtClean="0">
                <a:latin typeface="+mj-lt"/>
              </a:rPr>
              <a:t>.</a:t>
            </a:r>
            <a:endParaRPr lang="vi-VN" sz="1400" dirty="0">
              <a:latin typeface="+mj-lt"/>
            </a:endParaRPr>
          </a:p>
          <a:p>
            <a:pPr marL="0" indent="0">
              <a:buNone/>
            </a:pPr>
            <a:r>
              <a:rPr lang="vi-VN" sz="1200" i="1" dirty="0">
                <a:latin typeface="Courier New" panose="02070309020205020404" pitchFamily="49" charset="0"/>
                <a:cs typeface="Courier New" panose="02070309020205020404" pitchFamily="49" charset="0"/>
              </a:rPr>
              <a:t>$ command &gt; /dev/null 2&gt;&amp;</a:t>
            </a:r>
            <a:r>
              <a:rPr lang="vi-VN" sz="1200" i="1" dirty="0" smtClean="0">
                <a:latin typeface="Courier New" panose="02070309020205020404" pitchFamily="49" charset="0"/>
                <a:cs typeface="Courier New" panose="02070309020205020404" pitchFamily="49" charset="0"/>
              </a:rPr>
              <a:t>1</a:t>
            </a:r>
            <a:endParaRPr lang="en-US" sz="1200" i="1" dirty="0" smtClean="0">
              <a:latin typeface="Courier New" panose="02070309020205020404" pitchFamily="49" charset="0"/>
              <a:cs typeface="Courier New" panose="02070309020205020404" pitchFamily="49" charset="0"/>
            </a:endParaRPr>
          </a:p>
          <a:p>
            <a:pPr marL="0" indent="0">
              <a:buNone/>
            </a:pPr>
            <a:endParaRPr lang="vi-VN" sz="1400" dirty="0">
              <a:latin typeface="+mj-lt"/>
            </a:endParaRPr>
          </a:p>
          <a:p>
            <a:pPr>
              <a:buFont typeface="Wingdings" panose="05000000000000000000" pitchFamily="2" charset="2"/>
              <a:buChar char="q"/>
            </a:pPr>
            <a:r>
              <a:rPr lang="vi-VN" sz="1400" dirty="0">
                <a:latin typeface="+mj-lt"/>
              </a:rPr>
              <a:t>Ở đây 2 đại diện cho STDERR và 1 đại diện cho STDOUT. Bạn có thể hiển thị một thông báo trên STDERR bằng điều hướng lại STDIN thành STDERR như sau</a:t>
            </a:r>
            <a:r>
              <a:rPr lang="vi-VN" sz="1400" dirty="0" smtClean="0">
                <a:latin typeface="+mj-lt"/>
              </a:rPr>
              <a:t>:</a:t>
            </a:r>
            <a:endParaRPr lang="vi-VN" sz="1400" dirty="0">
              <a:latin typeface="+mj-lt"/>
            </a:endParaRPr>
          </a:p>
          <a:p>
            <a:pPr marL="0" indent="0">
              <a:buNone/>
            </a:pPr>
            <a:r>
              <a:rPr lang="vi-VN" sz="1200" i="1" dirty="0">
                <a:latin typeface="Courier New" panose="02070309020205020404" pitchFamily="49" charset="0"/>
                <a:cs typeface="Courier New" panose="02070309020205020404" pitchFamily="49" charset="0"/>
              </a:rPr>
              <a:t>$ echo message 1&gt;&amp;2</a:t>
            </a:r>
          </a:p>
          <a:p>
            <a:pPr marL="0" indent="0">
              <a:buNone/>
            </a:pPr>
            <a:endParaRPr lang="en-US" sz="1200" i="1" dirty="0">
              <a:latin typeface="Courier New" panose="02070309020205020404" pitchFamily="49" charset="0"/>
              <a:cs typeface="Courier New" panose="02070309020205020404" pitchFamily="49" charset="0"/>
            </a:endParaRPr>
          </a:p>
          <a:p>
            <a:pPr marL="0" indent="0">
              <a:buNone/>
            </a:pPr>
            <a:endParaRPr lang="vi-VN" sz="1400" dirty="0">
              <a:latin typeface="+mj-lt"/>
              <a:cs typeface="Courier New" panose="02070309020205020404" pitchFamily="49" charset="0"/>
            </a:endParaRPr>
          </a:p>
        </p:txBody>
      </p:sp>
      <p:sp>
        <p:nvSpPr>
          <p:cNvPr id="2" name="Title 1"/>
          <p:cNvSpPr>
            <a:spLocks noGrp="1"/>
          </p:cNvSpPr>
          <p:nvPr>
            <p:ph type="title"/>
          </p:nvPr>
        </p:nvSpPr>
        <p:spPr>
          <a:xfrm>
            <a:off x="457200" y="0"/>
            <a:ext cx="6706925" cy="644057"/>
          </a:xfrm>
        </p:spPr>
        <p:txBody>
          <a:bodyPr>
            <a:noAutofit/>
          </a:bodyPr>
          <a:lstStyle/>
          <a:p>
            <a:r>
              <a:rPr lang="vi-VN" sz="1800" i="1" dirty="0"/>
              <a:t>Loại bỏ output trong Unix/Linux</a:t>
            </a:r>
          </a:p>
        </p:txBody>
      </p:sp>
      <p:sp>
        <p:nvSpPr>
          <p:cNvPr id="4" name="Footer Placeholder 3"/>
          <p:cNvSpPr>
            <a:spLocks noGrp="1"/>
          </p:cNvSpPr>
          <p:nvPr>
            <p:ph type="ftr" sz="quarter" idx="11"/>
          </p:nvPr>
        </p:nvSpPr>
        <p:spPr/>
        <p:txBody>
          <a:bodyPr/>
          <a:lstStyle/>
          <a:p>
            <a:r>
              <a:rPr lang="en-US" smtClean="0"/>
              <a:t>09e-BM/DT/FSOFT - ©FPT SOFTWARE - Corporate Training Center - Internal Use</a:t>
            </a:r>
            <a:endParaRPr lang="en-US"/>
          </a:p>
        </p:txBody>
      </p:sp>
      <p:sp>
        <p:nvSpPr>
          <p:cNvPr id="5" name="Slide Number Placeholder 4"/>
          <p:cNvSpPr>
            <a:spLocks noGrp="1"/>
          </p:cNvSpPr>
          <p:nvPr>
            <p:ph type="sldNum" sz="quarter" idx="12"/>
          </p:nvPr>
        </p:nvSpPr>
        <p:spPr/>
        <p:txBody>
          <a:bodyPr/>
          <a:lstStyle/>
          <a:p>
            <a:fld id="{E3B08AF7-4237-6949-8335-F63F47C2C8CC}" type="slidenum">
              <a:rPr lang="en-US" smtClean="0"/>
              <a:t>31</a:t>
            </a:fld>
            <a:endParaRPr lang="en-US"/>
          </a:p>
        </p:txBody>
      </p:sp>
    </p:spTree>
    <p:extLst>
      <p:ext uri="{BB962C8B-B14F-4D97-AF65-F5344CB8AC3E}">
        <p14:creationId xmlns:p14="http://schemas.microsoft.com/office/powerpoint/2010/main" val="187948095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08890"/>
            <a:ext cx="8229600" cy="3394472"/>
          </a:xfrm>
        </p:spPr>
        <p:txBody>
          <a:bodyPr numCol="1">
            <a:normAutofit/>
          </a:bodyPr>
          <a:lstStyle/>
          <a:p>
            <a:pPr>
              <a:buFont typeface="Wingdings" panose="05000000000000000000" pitchFamily="2" charset="2"/>
              <a:buChar char="q"/>
            </a:pPr>
            <a:r>
              <a:rPr lang="vi-VN" sz="1400" dirty="0">
                <a:latin typeface="+mj-lt"/>
                <a:cs typeface="Courier New" panose="02070309020205020404" pitchFamily="49" charset="0"/>
              </a:rPr>
              <a:t>Dưới đây là danh sách đầy đủ các lệnh mà bạn có thể sử dụng cho điều hướng lại</a:t>
            </a:r>
            <a:r>
              <a:rPr lang="vi-VN" sz="1400" dirty="0" smtClean="0">
                <a:latin typeface="+mj-lt"/>
                <a:cs typeface="Courier New" panose="02070309020205020404" pitchFamily="49" charset="0"/>
              </a:rPr>
              <a:t>:</a:t>
            </a:r>
            <a:endParaRPr lang="en-US" sz="1400" dirty="0" smtClean="0">
              <a:latin typeface="+mj-lt"/>
              <a:cs typeface="Courier New" panose="02070309020205020404" pitchFamily="49" charset="0"/>
            </a:endParaRPr>
          </a:p>
          <a:p>
            <a:pPr>
              <a:buFont typeface="Wingdings" panose="05000000000000000000" pitchFamily="2" charset="2"/>
              <a:buChar char="q"/>
            </a:pPr>
            <a:endParaRPr lang="en-US" sz="1400" dirty="0">
              <a:latin typeface="+mj-lt"/>
              <a:cs typeface="Courier New" panose="02070309020205020404" pitchFamily="49" charset="0"/>
            </a:endParaRPr>
          </a:p>
          <a:p>
            <a:pPr marL="0" indent="0">
              <a:buNone/>
            </a:pPr>
            <a:endParaRPr lang="en-US" sz="1400" dirty="0">
              <a:latin typeface="+mj-lt"/>
              <a:cs typeface="Courier New" panose="02070309020205020404" pitchFamily="49" charset="0"/>
            </a:endParaRPr>
          </a:p>
        </p:txBody>
      </p:sp>
      <p:sp>
        <p:nvSpPr>
          <p:cNvPr id="2" name="Title 1"/>
          <p:cNvSpPr>
            <a:spLocks noGrp="1"/>
          </p:cNvSpPr>
          <p:nvPr>
            <p:ph type="title"/>
          </p:nvPr>
        </p:nvSpPr>
        <p:spPr>
          <a:xfrm>
            <a:off x="457200" y="0"/>
            <a:ext cx="6706925" cy="644057"/>
          </a:xfrm>
        </p:spPr>
        <p:txBody>
          <a:bodyPr>
            <a:noAutofit/>
          </a:bodyPr>
          <a:lstStyle/>
          <a:p>
            <a:r>
              <a:rPr lang="vi-VN" sz="1800" i="1" dirty="0"/>
              <a:t>Các lệnh điều hướng lại trong Unix/Linux</a:t>
            </a:r>
          </a:p>
        </p:txBody>
      </p:sp>
      <p:sp>
        <p:nvSpPr>
          <p:cNvPr id="4" name="Footer Placeholder 3"/>
          <p:cNvSpPr>
            <a:spLocks noGrp="1"/>
          </p:cNvSpPr>
          <p:nvPr>
            <p:ph type="ftr" sz="quarter" idx="11"/>
          </p:nvPr>
        </p:nvSpPr>
        <p:spPr/>
        <p:txBody>
          <a:bodyPr/>
          <a:lstStyle/>
          <a:p>
            <a:r>
              <a:rPr lang="en-US" smtClean="0"/>
              <a:t>09e-BM/DT/FSOFT - ©FPT SOFTWARE - Corporate Training Center - Internal Use</a:t>
            </a:r>
            <a:endParaRPr lang="en-US"/>
          </a:p>
        </p:txBody>
      </p:sp>
      <p:sp>
        <p:nvSpPr>
          <p:cNvPr id="5" name="Slide Number Placeholder 4"/>
          <p:cNvSpPr>
            <a:spLocks noGrp="1"/>
          </p:cNvSpPr>
          <p:nvPr>
            <p:ph type="sldNum" sz="quarter" idx="12"/>
          </p:nvPr>
        </p:nvSpPr>
        <p:spPr/>
        <p:txBody>
          <a:bodyPr/>
          <a:lstStyle/>
          <a:p>
            <a:fld id="{E3B08AF7-4237-6949-8335-F63F47C2C8CC}" type="slidenum">
              <a:rPr lang="en-US" smtClean="0"/>
              <a:t>32</a:t>
            </a:fld>
            <a:endParaRPr lang="en-US"/>
          </a:p>
        </p:txBody>
      </p:sp>
      <p:pic>
        <p:nvPicPr>
          <p:cNvPr id="6" name="Picture 5"/>
          <p:cNvPicPr>
            <a:picLocks noChangeAspect="1"/>
          </p:cNvPicPr>
          <p:nvPr/>
        </p:nvPicPr>
        <p:blipFill>
          <a:blip r:embed="rId2"/>
          <a:stretch>
            <a:fillRect/>
          </a:stretch>
        </p:blipFill>
        <p:spPr>
          <a:xfrm>
            <a:off x="1766048" y="1632100"/>
            <a:ext cx="4715434" cy="2971262"/>
          </a:xfrm>
          <a:prstGeom prst="rect">
            <a:avLst/>
          </a:prstGeom>
        </p:spPr>
      </p:pic>
    </p:spTree>
    <p:extLst>
      <p:ext uri="{BB962C8B-B14F-4D97-AF65-F5344CB8AC3E}">
        <p14:creationId xmlns:p14="http://schemas.microsoft.com/office/powerpoint/2010/main" val="75127133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08890"/>
            <a:ext cx="8229600" cy="3394472"/>
          </a:xfrm>
        </p:spPr>
        <p:txBody>
          <a:bodyPr numCol="1">
            <a:normAutofit/>
          </a:bodyPr>
          <a:lstStyle/>
          <a:p>
            <a:pPr>
              <a:buFont typeface="Wingdings" panose="05000000000000000000" pitchFamily="2" charset="2"/>
              <a:buChar char="q"/>
            </a:pPr>
            <a:r>
              <a:rPr lang="vi-VN" sz="1400" dirty="0">
                <a:latin typeface="+mj-lt"/>
                <a:cs typeface="Courier New" panose="02070309020205020404" pitchFamily="49" charset="0"/>
              </a:rPr>
              <a:t>Các hàm cho phép bạn tinh giản một tính năng tổng thể của một script vào một phần nhỏ và logic hơn mà có thể thực hiện cùng một chức năng bất cứ khi nào nó được cần thông qua việc gọi hàm</a:t>
            </a:r>
            <a:r>
              <a:rPr lang="vi-VN" sz="1400" dirty="0" smtClean="0">
                <a:latin typeface="+mj-lt"/>
                <a:cs typeface="Courier New" panose="02070309020205020404" pitchFamily="49" charset="0"/>
              </a:rPr>
              <a:t>.</a:t>
            </a:r>
            <a:endParaRPr lang="en-US" sz="1400" dirty="0">
              <a:latin typeface="+mj-lt"/>
              <a:cs typeface="Courier New" panose="02070309020205020404" pitchFamily="49" charset="0"/>
            </a:endParaRPr>
          </a:p>
          <a:p>
            <a:pPr>
              <a:buFont typeface="Wingdings" panose="05000000000000000000" pitchFamily="2" charset="2"/>
              <a:buChar char="q"/>
            </a:pPr>
            <a:endParaRPr lang="en-US" sz="1400" dirty="0" smtClean="0">
              <a:latin typeface="+mj-lt"/>
              <a:cs typeface="Courier New" panose="02070309020205020404" pitchFamily="49" charset="0"/>
            </a:endParaRPr>
          </a:p>
          <a:p>
            <a:pPr>
              <a:buFont typeface="Wingdings" panose="05000000000000000000" pitchFamily="2" charset="2"/>
              <a:buChar char="q"/>
            </a:pPr>
            <a:r>
              <a:rPr lang="en-US" sz="1400" dirty="0" err="1">
                <a:latin typeface="+mj-lt"/>
                <a:cs typeface="Courier New" panose="02070309020205020404" pitchFamily="49" charset="0"/>
              </a:rPr>
              <a:t>Tạo</a:t>
            </a:r>
            <a:r>
              <a:rPr lang="en-US" sz="1400" dirty="0">
                <a:latin typeface="+mj-lt"/>
                <a:cs typeface="Courier New" panose="02070309020205020404" pitchFamily="49" charset="0"/>
              </a:rPr>
              <a:t> </a:t>
            </a:r>
            <a:r>
              <a:rPr lang="en-US" sz="1400" dirty="0" err="1">
                <a:latin typeface="+mj-lt"/>
                <a:cs typeface="Courier New" panose="02070309020205020404" pitchFamily="49" charset="0"/>
              </a:rPr>
              <a:t>các</a:t>
            </a:r>
            <a:r>
              <a:rPr lang="en-US" sz="1400" dirty="0">
                <a:latin typeface="+mj-lt"/>
                <a:cs typeface="Courier New" panose="02070309020205020404" pitchFamily="49" charset="0"/>
              </a:rPr>
              <a:t> </a:t>
            </a:r>
            <a:r>
              <a:rPr lang="en-US" sz="1400" dirty="0" err="1">
                <a:latin typeface="+mj-lt"/>
                <a:cs typeface="Courier New" panose="02070309020205020404" pitchFamily="49" charset="0"/>
              </a:rPr>
              <a:t>hàm</a:t>
            </a:r>
            <a:r>
              <a:rPr lang="en-US" sz="1400" dirty="0">
                <a:latin typeface="+mj-lt"/>
                <a:cs typeface="Courier New" panose="02070309020205020404" pitchFamily="49" charset="0"/>
              </a:rPr>
              <a:t> </a:t>
            </a:r>
            <a:r>
              <a:rPr lang="en-US" sz="1400" dirty="0" err="1">
                <a:latin typeface="+mj-lt"/>
                <a:cs typeface="Courier New" panose="02070309020205020404" pitchFamily="49" charset="0"/>
              </a:rPr>
              <a:t>trong</a:t>
            </a:r>
            <a:r>
              <a:rPr lang="en-US" sz="1400" dirty="0">
                <a:latin typeface="+mj-lt"/>
                <a:cs typeface="Courier New" panose="02070309020205020404" pitchFamily="49" charset="0"/>
              </a:rPr>
              <a:t> </a:t>
            </a:r>
            <a:r>
              <a:rPr lang="en-US" sz="1400" dirty="0" smtClean="0">
                <a:latin typeface="+mj-lt"/>
                <a:cs typeface="Courier New" panose="02070309020205020404" pitchFamily="49" charset="0"/>
              </a:rPr>
              <a:t>Unix/Linux</a:t>
            </a:r>
          </a:p>
          <a:p>
            <a:pPr marL="0" indent="0">
              <a:buNone/>
            </a:pPr>
            <a:r>
              <a:rPr lang="en-US" sz="1200" i="1" dirty="0" err="1">
                <a:latin typeface="Courier New" panose="02070309020205020404" pitchFamily="49" charset="0"/>
                <a:cs typeface="Courier New" panose="02070309020205020404" pitchFamily="49" charset="0"/>
              </a:rPr>
              <a:t>function_name</a:t>
            </a:r>
            <a:r>
              <a:rPr lang="en-US" sz="1200" i="1" dirty="0">
                <a:latin typeface="Courier New" panose="02070309020205020404" pitchFamily="49" charset="0"/>
                <a:cs typeface="Courier New" panose="02070309020205020404" pitchFamily="49" charset="0"/>
              </a:rPr>
              <a:t> () { </a:t>
            </a:r>
          </a:p>
          <a:p>
            <a:pPr marL="0" indent="0">
              <a:buNone/>
            </a:pPr>
            <a:r>
              <a:rPr lang="en-US" sz="1200" i="1" dirty="0">
                <a:latin typeface="Courier New" panose="02070309020205020404" pitchFamily="49" charset="0"/>
                <a:cs typeface="Courier New" panose="02070309020205020404" pitchFamily="49" charset="0"/>
              </a:rPr>
              <a:t>   list of commands</a:t>
            </a:r>
          </a:p>
          <a:p>
            <a:pPr marL="0" indent="0">
              <a:buNone/>
            </a:pPr>
            <a:r>
              <a:rPr lang="en-US" sz="1200" i="1" dirty="0">
                <a:latin typeface="Courier New" panose="02070309020205020404" pitchFamily="49" charset="0"/>
                <a:cs typeface="Courier New" panose="02070309020205020404" pitchFamily="49" charset="0"/>
              </a:rPr>
              <a:t>}</a:t>
            </a:r>
            <a:endParaRPr lang="en-US" sz="1400" i="1" dirty="0">
              <a:latin typeface="Courier New" panose="02070309020205020404" pitchFamily="49" charset="0"/>
              <a:cs typeface="Courier New" panose="02070309020205020404" pitchFamily="49" charset="0"/>
            </a:endParaRPr>
          </a:p>
          <a:p>
            <a:pPr>
              <a:buFont typeface="Wingdings" panose="05000000000000000000" pitchFamily="2" charset="2"/>
              <a:buChar char="q"/>
            </a:pPr>
            <a:endParaRPr lang="en-US" sz="1400" dirty="0">
              <a:latin typeface="+mj-lt"/>
              <a:cs typeface="Courier New" panose="02070309020205020404" pitchFamily="49" charset="0"/>
            </a:endParaRPr>
          </a:p>
          <a:p>
            <a:pPr marL="0" indent="0">
              <a:buNone/>
            </a:pPr>
            <a:endParaRPr lang="en-US" sz="1400" dirty="0">
              <a:latin typeface="+mj-lt"/>
              <a:cs typeface="Courier New" panose="02070309020205020404" pitchFamily="49" charset="0"/>
            </a:endParaRPr>
          </a:p>
        </p:txBody>
      </p:sp>
      <p:sp>
        <p:nvSpPr>
          <p:cNvPr id="2" name="Title 1"/>
          <p:cNvSpPr>
            <a:spLocks noGrp="1"/>
          </p:cNvSpPr>
          <p:nvPr>
            <p:ph type="title"/>
          </p:nvPr>
        </p:nvSpPr>
        <p:spPr>
          <a:xfrm>
            <a:off x="457200" y="0"/>
            <a:ext cx="6706925" cy="644057"/>
          </a:xfrm>
        </p:spPr>
        <p:txBody>
          <a:bodyPr>
            <a:noAutofit/>
          </a:bodyPr>
          <a:lstStyle/>
          <a:p>
            <a:r>
              <a:rPr lang="vi-VN" sz="1800" i="1" dirty="0"/>
              <a:t>Các hàm Shell</a:t>
            </a:r>
          </a:p>
        </p:txBody>
      </p:sp>
      <p:sp>
        <p:nvSpPr>
          <p:cNvPr id="4" name="Footer Placeholder 3"/>
          <p:cNvSpPr>
            <a:spLocks noGrp="1"/>
          </p:cNvSpPr>
          <p:nvPr>
            <p:ph type="ftr" sz="quarter" idx="11"/>
          </p:nvPr>
        </p:nvSpPr>
        <p:spPr/>
        <p:txBody>
          <a:bodyPr/>
          <a:lstStyle/>
          <a:p>
            <a:r>
              <a:rPr lang="en-US" smtClean="0"/>
              <a:t>09e-BM/DT/FSOFT - ©FPT SOFTWARE - Corporate Training Center - Internal Use</a:t>
            </a:r>
            <a:endParaRPr lang="en-US"/>
          </a:p>
        </p:txBody>
      </p:sp>
      <p:sp>
        <p:nvSpPr>
          <p:cNvPr id="5" name="Slide Number Placeholder 4"/>
          <p:cNvSpPr>
            <a:spLocks noGrp="1"/>
          </p:cNvSpPr>
          <p:nvPr>
            <p:ph type="sldNum" sz="quarter" idx="12"/>
          </p:nvPr>
        </p:nvSpPr>
        <p:spPr/>
        <p:txBody>
          <a:bodyPr/>
          <a:lstStyle/>
          <a:p>
            <a:fld id="{E3B08AF7-4237-6949-8335-F63F47C2C8CC}" type="slidenum">
              <a:rPr lang="en-US" smtClean="0"/>
              <a:t>33</a:t>
            </a:fld>
            <a:endParaRPr lang="en-US"/>
          </a:p>
        </p:txBody>
      </p:sp>
      <p:sp>
        <p:nvSpPr>
          <p:cNvPr id="8" name="Rectangle 7"/>
          <p:cNvSpPr/>
          <p:nvPr/>
        </p:nvSpPr>
        <p:spPr>
          <a:xfrm>
            <a:off x="4277256" y="1803467"/>
            <a:ext cx="4409544" cy="2799895"/>
          </a:xfrm>
          <a:prstGeom prst="rect">
            <a:avLst/>
          </a:prstGeom>
          <a:ln w="3175">
            <a:solidFill>
              <a:schemeClr val="bg1">
                <a:lumMod val="85000"/>
              </a:schemeClr>
            </a:solidFill>
          </a:ln>
        </p:spPr>
        <p:style>
          <a:lnRef idx="2">
            <a:schemeClr val="accent1"/>
          </a:lnRef>
          <a:fillRef idx="1">
            <a:schemeClr val="lt1"/>
          </a:fillRef>
          <a:effectRef idx="0">
            <a:schemeClr val="accent1"/>
          </a:effectRef>
          <a:fontRef idx="minor">
            <a:schemeClr val="dk1"/>
          </a:fontRef>
        </p:style>
        <p:txBody>
          <a:bodyPr rtlCol="0" anchor="ctr"/>
          <a:lstStyle/>
          <a:p>
            <a:r>
              <a:rPr lang="en-US" sz="1100" dirty="0">
                <a:latin typeface="Courier New" panose="02070309020205020404" pitchFamily="49" charset="0"/>
                <a:cs typeface="Courier New" panose="02070309020205020404" pitchFamily="49" charset="0"/>
              </a:rPr>
              <a:t>#!/bin/</a:t>
            </a:r>
            <a:r>
              <a:rPr lang="en-US" sz="1100" dirty="0" err="1">
                <a:latin typeface="Courier New" panose="02070309020205020404" pitchFamily="49" charset="0"/>
                <a:cs typeface="Courier New" panose="02070309020205020404" pitchFamily="49" charset="0"/>
              </a:rPr>
              <a:t>sh</a:t>
            </a:r>
            <a:endParaRPr lang="en-US" sz="1100" dirty="0">
              <a:latin typeface="Courier New" panose="02070309020205020404" pitchFamily="49" charset="0"/>
              <a:cs typeface="Courier New" panose="02070309020205020404" pitchFamily="49" charset="0"/>
            </a:endParaRPr>
          </a:p>
          <a:p>
            <a:endParaRPr lang="en-US" sz="1100" dirty="0">
              <a:latin typeface="Courier New" panose="02070309020205020404" pitchFamily="49" charset="0"/>
              <a:cs typeface="Courier New" panose="02070309020205020404" pitchFamily="49" charset="0"/>
            </a:endParaRPr>
          </a:p>
          <a:p>
            <a:r>
              <a:rPr lang="en-US" sz="1100" dirty="0">
                <a:latin typeface="Courier New" panose="02070309020205020404" pitchFamily="49" charset="0"/>
                <a:cs typeface="Courier New" panose="02070309020205020404" pitchFamily="49" charset="0"/>
              </a:rPr>
              <a:t># Define your function here</a:t>
            </a:r>
          </a:p>
          <a:p>
            <a:r>
              <a:rPr lang="en-US" sz="1100" dirty="0">
                <a:latin typeface="Courier New" panose="02070309020205020404" pitchFamily="49" charset="0"/>
                <a:cs typeface="Courier New" panose="02070309020205020404" pitchFamily="49" charset="0"/>
              </a:rPr>
              <a:t>Hello () {</a:t>
            </a:r>
          </a:p>
          <a:p>
            <a:r>
              <a:rPr lang="en-US" sz="1100" dirty="0">
                <a:latin typeface="Courier New" panose="02070309020205020404" pitchFamily="49" charset="0"/>
                <a:cs typeface="Courier New" panose="02070309020205020404" pitchFamily="49" charset="0"/>
              </a:rPr>
              <a:t>   echo "Hello World"</a:t>
            </a:r>
          </a:p>
          <a:p>
            <a:r>
              <a:rPr lang="en-US" sz="1100" dirty="0">
                <a:latin typeface="Courier New" panose="02070309020205020404" pitchFamily="49" charset="0"/>
                <a:cs typeface="Courier New" panose="02070309020205020404" pitchFamily="49" charset="0"/>
              </a:rPr>
              <a:t>}</a:t>
            </a:r>
          </a:p>
          <a:p>
            <a:endParaRPr lang="en-US" sz="1100" dirty="0">
              <a:latin typeface="Courier New" panose="02070309020205020404" pitchFamily="49" charset="0"/>
              <a:cs typeface="Courier New" panose="02070309020205020404" pitchFamily="49" charset="0"/>
            </a:endParaRPr>
          </a:p>
          <a:p>
            <a:r>
              <a:rPr lang="en-US" sz="1100" dirty="0">
                <a:latin typeface="Courier New" panose="02070309020205020404" pitchFamily="49" charset="0"/>
                <a:cs typeface="Courier New" panose="02070309020205020404" pitchFamily="49" charset="0"/>
              </a:rPr>
              <a:t># Invoke your </a:t>
            </a:r>
            <a:r>
              <a:rPr lang="en-US" sz="1100" dirty="0" smtClean="0">
                <a:latin typeface="Courier New" panose="02070309020205020404" pitchFamily="49" charset="0"/>
                <a:cs typeface="Courier New" panose="02070309020205020404" pitchFamily="49" charset="0"/>
              </a:rPr>
              <a:t>function Hello</a:t>
            </a:r>
          </a:p>
          <a:p>
            <a:endParaRPr lang="en-US" sz="1100" dirty="0">
              <a:latin typeface="Courier New" panose="02070309020205020404" pitchFamily="49" charset="0"/>
              <a:cs typeface="Courier New" panose="02070309020205020404" pitchFamily="49" charset="0"/>
            </a:endParaRPr>
          </a:p>
          <a:p>
            <a:endParaRPr lang="en-US" sz="1100" dirty="0">
              <a:latin typeface="Courier New" panose="02070309020205020404" pitchFamily="49" charset="0"/>
              <a:cs typeface="Courier New" panose="02070309020205020404" pitchFamily="49" charset="0"/>
            </a:endParaRPr>
          </a:p>
          <a:p>
            <a:r>
              <a:rPr lang="en-US" sz="1100" dirty="0" smtClean="0">
                <a:latin typeface="Courier New" panose="02070309020205020404" pitchFamily="49" charset="0"/>
                <a:cs typeface="Courier New" panose="02070309020205020404" pitchFamily="49" charset="0"/>
              </a:rPr>
              <a:t>#-----------------------</a:t>
            </a:r>
          </a:p>
          <a:p>
            <a:r>
              <a:rPr lang="en-US" sz="1100" dirty="0" smtClean="0">
                <a:latin typeface="Courier New" panose="02070309020205020404" pitchFamily="49" charset="0"/>
                <a:cs typeface="Courier New" panose="02070309020205020404" pitchFamily="49" charset="0"/>
              </a:rPr>
              <a:t>./test.sh: </a:t>
            </a:r>
          </a:p>
          <a:p>
            <a:r>
              <a:rPr lang="en-US" sz="1100" dirty="0">
                <a:latin typeface="Courier New" panose="02070309020205020404" pitchFamily="49" charset="0"/>
                <a:cs typeface="Courier New" panose="02070309020205020404" pitchFamily="49" charset="0"/>
              </a:rPr>
              <a:t>Hello World</a:t>
            </a:r>
          </a:p>
          <a:p>
            <a:r>
              <a:rPr lang="en-US" sz="1100" dirty="0">
                <a:latin typeface="Courier New" panose="02070309020205020404" pitchFamily="49" charset="0"/>
                <a:cs typeface="Courier New" panose="02070309020205020404" pitchFamily="49" charset="0"/>
              </a:rPr>
              <a:t>$</a:t>
            </a:r>
            <a:endParaRPr lang="en-US" sz="1100" dirty="0" smtClean="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61588873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08890"/>
            <a:ext cx="8229600" cy="3394472"/>
          </a:xfrm>
        </p:spPr>
        <p:txBody>
          <a:bodyPr numCol="1">
            <a:normAutofit/>
          </a:bodyPr>
          <a:lstStyle/>
          <a:p>
            <a:pPr>
              <a:buFont typeface="Wingdings" panose="05000000000000000000" pitchFamily="2" charset="2"/>
              <a:buChar char="q"/>
            </a:pPr>
            <a:r>
              <a:rPr lang="vi-VN" sz="1400" dirty="0">
                <a:latin typeface="+mj-lt"/>
                <a:cs typeface="Courier New" panose="02070309020205020404" pitchFamily="49" charset="0"/>
              </a:rPr>
              <a:t>Dựa trên tình huống bạn có thể trả lại bất cứ giá trị nào từ hàm của bạn bằng cách sử dụng lệnh return mà có cú pháp như sau:</a:t>
            </a:r>
            <a:endParaRPr lang="en-US" sz="1400" dirty="0" smtClean="0">
              <a:latin typeface="+mj-lt"/>
              <a:cs typeface="Courier New" panose="02070309020205020404" pitchFamily="49" charset="0"/>
            </a:endParaRPr>
          </a:p>
          <a:p>
            <a:pPr marL="0" indent="0">
              <a:buNone/>
            </a:pPr>
            <a:endParaRPr lang="en-US" sz="1400" dirty="0">
              <a:latin typeface="+mj-lt"/>
              <a:cs typeface="Courier New" panose="02070309020205020404" pitchFamily="49" charset="0"/>
            </a:endParaRPr>
          </a:p>
          <a:p>
            <a:pPr marL="0" indent="0">
              <a:buNone/>
            </a:pPr>
            <a:r>
              <a:rPr lang="en-US" sz="1200" i="1" dirty="0">
                <a:latin typeface="Courier New" panose="02070309020205020404" pitchFamily="49" charset="0"/>
                <a:cs typeface="Courier New" panose="02070309020205020404" pitchFamily="49" charset="0"/>
              </a:rPr>
              <a:t>return code</a:t>
            </a:r>
          </a:p>
        </p:txBody>
      </p:sp>
      <p:sp>
        <p:nvSpPr>
          <p:cNvPr id="2" name="Title 1"/>
          <p:cNvSpPr>
            <a:spLocks noGrp="1"/>
          </p:cNvSpPr>
          <p:nvPr>
            <p:ph type="title"/>
          </p:nvPr>
        </p:nvSpPr>
        <p:spPr>
          <a:xfrm>
            <a:off x="457200" y="0"/>
            <a:ext cx="6706925" cy="644057"/>
          </a:xfrm>
        </p:spPr>
        <p:txBody>
          <a:bodyPr>
            <a:noAutofit/>
          </a:bodyPr>
          <a:lstStyle/>
          <a:p>
            <a:r>
              <a:rPr lang="vi-VN" sz="1800" i="1" dirty="0"/>
              <a:t>Trả lại các giá trị từ một hàm</a:t>
            </a:r>
          </a:p>
        </p:txBody>
      </p:sp>
      <p:sp>
        <p:nvSpPr>
          <p:cNvPr id="4" name="Footer Placeholder 3"/>
          <p:cNvSpPr>
            <a:spLocks noGrp="1"/>
          </p:cNvSpPr>
          <p:nvPr>
            <p:ph type="ftr" sz="quarter" idx="11"/>
          </p:nvPr>
        </p:nvSpPr>
        <p:spPr/>
        <p:txBody>
          <a:bodyPr/>
          <a:lstStyle/>
          <a:p>
            <a:r>
              <a:rPr lang="en-US" smtClean="0"/>
              <a:t>09e-BM/DT/FSOFT - ©FPT SOFTWARE - Corporate Training Center - Internal Use</a:t>
            </a:r>
            <a:endParaRPr lang="en-US"/>
          </a:p>
        </p:txBody>
      </p:sp>
      <p:sp>
        <p:nvSpPr>
          <p:cNvPr id="5" name="Slide Number Placeholder 4"/>
          <p:cNvSpPr>
            <a:spLocks noGrp="1"/>
          </p:cNvSpPr>
          <p:nvPr>
            <p:ph type="sldNum" sz="quarter" idx="12"/>
          </p:nvPr>
        </p:nvSpPr>
        <p:spPr/>
        <p:txBody>
          <a:bodyPr/>
          <a:lstStyle/>
          <a:p>
            <a:fld id="{E3B08AF7-4237-6949-8335-F63F47C2C8CC}" type="slidenum">
              <a:rPr lang="en-US" smtClean="0"/>
              <a:t>34</a:t>
            </a:fld>
            <a:endParaRPr lang="en-US"/>
          </a:p>
        </p:txBody>
      </p:sp>
      <p:sp>
        <p:nvSpPr>
          <p:cNvPr id="7" name="Rectangle 6"/>
          <p:cNvSpPr/>
          <p:nvPr/>
        </p:nvSpPr>
        <p:spPr>
          <a:xfrm>
            <a:off x="4123765" y="1616770"/>
            <a:ext cx="4563035" cy="2986592"/>
          </a:xfrm>
          <a:prstGeom prst="rect">
            <a:avLst/>
          </a:prstGeom>
          <a:ln w="3175">
            <a:solidFill>
              <a:schemeClr val="bg1">
                <a:lumMod val="85000"/>
              </a:schemeClr>
            </a:solidFill>
          </a:ln>
        </p:spPr>
        <p:style>
          <a:lnRef idx="2">
            <a:schemeClr val="accent1"/>
          </a:lnRef>
          <a:fillRef idx="1">
            <a:schemeClr val="lt1"/>
          </a:fillRef>
          <a:effectRef idx="0">
            <a:schemeClr val="accent1"/>
          </a:effectRef>
          <a:fontRef idx="minor">
            <a:schemeClr val="dk1"/>
          </a:fontRef>
        </p:style>
        <p:txBody>
          <a:bodyPr rtlCol="0" anchor="ctr"/>
          <a:lstStyle/>
          <a:p>
            <a:r>
              <a:rPr lang="en-US" sz="1100" dirty="0">
                <a:latin typeface="Courier New" panose="02070309020205020404" pitchFamily="49" charset="0"/>
                <a:cs typeface="Courier New" panose="02070309020205020404" pitchFamily="49" charset="0"/>
              </a:rPr>
              <a:t>#!/bin/</a:t>
            </a:r>
            <a:r>
              <a:rPr lang="en-US" sz="1100" dirty="0" err="1">
                <a:latin typeface="Courier New" panose="02070309020205020404" pitchFamily="49" charset="0"/>
                <a:cs typeface="Courier New" panose="02070309020205020404" pitchFamily="49" charset="0"/>
              </a:rPr>
              <a:t>sh</a:t>
            </a:r>
            <a:endParaRPr lang="en-US" sz="1100" dirty="0">
              <a:latin typeface="Courier New" panose="02070309020205020404" pitchFamily="49" charset="0"/>
              <a:cs typeface="Courier New" panose="02070309020205020404" pitchFamily="49" charset="0"/>
            </a:endParaRPr>
          </a:p>
          <a:p>
            <a:endParaRPr lang="en-US" sz="1100" dirty="0">
              <a:latin typeface="Courier New" panose="02070309020205020404" pitchFamily="49" charset="0"/>
              <a:cs typeface="Courier New" panose="02070309020205020404" pitchFamily="49" charset="0"/>
            </a:endParaRPr>
          </a:p>
          <a:p>
            <a:r>
              <a:rPr lang="en-US" sz="1100" dirty="0">
                <a:latin typeface="Courier New" panose="02070309020205020404" pitchFamily="49" charset="0"/>
                <a:cs typeface="Courier New" panose="02070309020205020404" pitchFamily="49" charset="0"/>
              </a:rPr>
              <a:t># Define your function here</a:t>
            </a:r>
          </a:p>
          <a:p>
            <a:r>
              <a:rPr lang="en-US" sz="1100" dirty="0">
                <a:latin typeface="Courier New" panose="02070309020205020404" pitchFamily="49" charset="0"/>
                <a:cs typeface="Courier New" panose="02070309020205020404" pitchFamily="49" charset="0"/>
              </a:rPr>
              <a:t>Hello () {</a:t>
            </a:r>
          </a:p>
          <a:p>
            <a:r>
              <a:rPr lang="en-US" sz="1100" dirty="0">
                <a:latin typeface="Courier New" panose="02070309020205020404" pitchFamily="49" charset="0"/>
                <a:cs typeface="Courier New" panose="02070309020205020404" pitchFamily="49" charset="0"/>
              </a:rPr>
              <a:t>   echo "Hello World $1 $2"</a:t>
            </a:r>
          </a:p>
          <a:p>
            <a:r>
              <a:rPr lang="en-US" sz="1100" dirty="0">
                <a:latin typeface="Courier New" panose="02070309020205020404" pitchFamily="49" charset="0"/>
                <a:cs typeface="Courier New" panose="02070309020205020404" pitchFamily="49" charset="0"/>
              </a:rPr>
              <a:t>   return 10</a:t>
            </a:r>
          </a:p>
          <a:p>
            <a:r>
              <a:rPr lang="en-US" sz="1100" dirty="0" smtClean="0">
                <a:latin typeface="Courier New" panose="02070309020205020404" pitchFamily="49" charset="0"/>
                <a:cs typeface="Courier New" panose="02070309020205020404" pitchFamily="49" charset="0"/>
              </a:rPr>
              <a:t>}</a:t>
            </a:r>
          </a:p>
          <a:p>
            <a:endParaRPr lang="en-US" sz="1100" dirty="0">
              <a:latin typeface="Courier New" panose="02070309020205020404" pitchFamily="49" charset="0"/>
              <a:cs typeface="Courier New" panose="02070309020205020404" pitchFamily="49" charset="0"/>
            </a:endParaRPr>
          </a:p>
          <a:p>
            <a:r>
              <a:rPr lang="en-US" sz="1100" dirty="0">
                <a:latin typeface="Courier New" panose="02070309020205020404" pitchFamily="49" charset="0"/>
                <a:cs typeface="Courier New" panose="02070309020205020404" pitchFamily="49" charset="0"/>
              </a:rPr>
              <a:t># Invoke your </a:t>
            </a:r>
            <a:r>
              <a:rPr lang="en-US" sz="1100" dirty="0" smtClean="0">
                <a:latin typeface="Courier New" panose="02070309020205020404" pitchFamily="49" charset="0"/>
                <a:cs typeface="Courier New" panose="02070309020205020404" pitchFamily="49" charset="0"/>
              </a:rPr>
              <a:t>function Hello </a:t>
            </a:r>
            <a:r>
              <a:rPr lang="en-US" sz="1100" dirty="0">
                <a:latin typeface="Courier New" panose="02070309020205020404" pitchFamily="49" charset="0"/>
                <a:cs typeface="Courier New" panose="02070309020205020404" pitchFamily="49" charset="0"/>
              </a:rPr>
              <a:t>Zara </a:t>
            </a:r>
            <a:r>
              <a:rPr lang="en-US" sz="1100" dirty="0" smtClean="0">
                <a:latin typeface="Courier New" panose="02070309020205020404" pitchFamily="49" charset="0"/>
                <a:cs typeface="Courier New" panose="02070309020205020404" pitchFamily="49" charset="0"/>
              </a:rPr>
              <a:t>Ali</a:t>
            </a:r>
          </a:p>
          <a:p>
            <a:endParaRPr lang="en-US" sz="1100" dirty="0">
              <a:latin typeface="Courier New" panose="02070309020205020404" pitchFamily="49" charset="0"/>
              <a:cs typeface="Courier New" panose="02070309020205020404" pitchFamily="49" charset="0"/>
            </a:endParaRPr>
          </a:p>
          <a:p>
            <a:r>
              <a:rPr lang="en-US" sz="1100" dirty="0">
                <a:latin typeface="Courier New" panose="02070309020205020404" pitchFamily="49" charset="0"/>
                <a:cs typeface="Courier New" panose="02070309020205020404" pitchFamily="49" charset="0"/>
              </a:rPr>
              <a:t># Capture value </a:t>
            </a:r>
            <a:r>
              <a:rPr lang="en-US" sz="1100" dirty="0" err="1">
                <a:latin typeface="Courier New" panose="02070309020205020404" pitchFamily="49" charset="0"/>
                <a:cs typeface="Courier New" panose="02070309020205020404" pitchFamily="49" charset="0"/>
              </a:rPr>
              <a:t>returnd</a:t>
            </a:r>
            <a:r>
              <a:rPr lang="en-US" sz="1100" dirty="0">
                <a:latin typeface="Courier New" panose="02070309020205020404" pitchFamily="49" charset="0"/>
                <a:cs typeface="Courier New" panose="02070309020205020404" pitchFamily="49" charset="0"/>
              </a:rPr>
              <a:t> by last </a:t>
            </a:r>
            <a:r>
              <a:rPr lang="en-US" sz="1100" dirty="0" smtClean="0">
                <a:latin typeface="Courier New" panose="02070309020205020404" pitchFamily="49" charset="0"/>
                <a:cs typeface="Courier New" panose="02070309020205020404" pitchFamily="49" charset="0"/>
              </a:rPr>
              <a:t>command ret</a:t>
            </a:r>
            <a:r>
              <a:rPr lang="en-US" sz="1100" dirty="0">
                <a:latin typeface="Courier New" panose="02070309020205020404" pitchFamily="49" charset="0"/>
                <a:cs typeface="Courier New" panose="02070309020205020404" pitchFamily="49" charset="0"/>
              </a:rPr>
              <a:t>=$?</a:t>
            </a:r>
          </a:p>
          <a:p>
            <a:endParaRPr lang="en-US" sz="1100" dirty="0">
              <a:latin typeface="Courier New" panose="02070309020205020404" pitchFamily="49" charset="0"/>
              <a:cs typeface="Courier New" panose="02070309020205020404" pitchFamily="49" charset="0"/>
            </a:endParaRPr>
          </a:p>
          <a:p>
            <a:r>
              <a:rPr lang="en-US" sz="1100" dirty="0">
                <a:latin typeface="Courier New" panose="02070309020205020404" pitchFamily="49" charset="0"/>
                <a:cs typeface="Courier New" panose="02070309020205020404" pitchFamily="49" charset="0"/>
              </a:rPr>
              <a:t>echo "Return value is $ret</a:t>
            </a:r>
            <a:r>
              <a:rPr lang="en-US" sz="1100" dirty="0" smtClean="0">
                <a:latin typeface="Courier New" panose="02070309020205020404" pitchFamily="49" charset="0"/>
                <a:cs typeface="Courier New" panose="02070309020205020404" pitchFamily="49" charset="0"/>
              </a:rPr>
              <a:t>"</a:t>
            </a:r>
            <a:endParaRPr lang="en-US" sz="1100" dirty="0">
              <a:latin typeface="Courier New" panose="02070309020205020404" pitchFamily="49" charset="0"/>
              <a:cs typeface="Courier New" panose="02070309020205020404" pitchFamily="49" charset="0"/>
            </a:endParaRPr>
          </a:p>
          <a:p>
            <a:r>
              <a:rPr lang="en-US" sz="1100" dirty="0" smtClean="0">
                <a:latin typeface="Courier New" panose="02070309020205020404" pitchFamily="49" charset="0"/>
                <a:cs typeface="Courier New" panose="02070309020205020404" pitchFamily="49" charset="0"/>
              </a:rPr>
              <a:t>#-----------------------</a:t>
            </a:r>
          </a:p>
          <a:p>
            <a:r>
              <a:rPr lang="en-US" sz="1100" dirty="0" smtClean="0">
                <a:latin typeface="Courier New" panose="02070309020205020404" pitchFamily="49" charset="0"/>
                <a:cs typeface="Courier New" panose="02070309020205020404" pitchFamily="49" charset="0"/>
              </a:rPr>
              <a:t>./test.sh: </a:t>
            </a:r>
          </a:p>
          <a:p>
            <a:r>
              <a:rPr lang="en-US" sz="1100" dirty="0">
                <a:latin typeface="Courier New" panose="02070309020205020404" pitchFamily="49" charset="0"/>
                <a:cs typeface="Courier New" panose="02070309020205020404" pitchFamily="49" charset="0"/>
              </a:rPr>
              <a:t>Hello World Zara Ali</a:t>
            </a:r>
          </a:p>
          <a:p>
            <a:r>
              <a:rPr lang="en-US" sz="1100" dirty="0">
                <a:latin typeface="Courier New" panose="02070309020205020404" pitchFamily="49" charset="0"/>
                <a:cs typeface="Courier New" panose="02070309020205020404" pitchFamily="49" charset="0"/>
              </a:rPr>
              <a:t>Return value is </a:t>
            </a:r>
            <a:r>
              <a:rPr lang="en-US" sz="1100" dirty="0" smtClean="0">
                <a:latin typeface="Courier New" panose="02070309020205020404" pitchFamily="49" charset="0"/>
                <a:cs typeface="Courier New" panose="02070309020205020404" pitchFamily="49" charset="0"/>
              </a:rPr>
              <a:t>10</a:t>
            </a:r>
          </a:p>
        </p:txBody>
      </p:sp>
    </p:spTree>
    <p:extLst>
      <p:ext uri="{BB962C8B-B14F-4D97-AF65-F5344CB8AC3E}">
        <p14:creationId xmlns:p14="http://schemas.microsoft.com/office/powerpoint/2010/main" val="109199828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08890"/>
            <a:ext cx="8229600" cy="3394472"/>
          </a:xfrm>
        </p:spPr>
        <p:txBody>
          <a:bodyPr numCol="1">
            <a:normAutofit/>
          </a:bodyPr>
          <a:lstStyle/>
          <a:p>
            <a:pPr>
              <a:buFont typeface="Wingdings" panose="05000000000000000000" pitchFamily="2" charset="2"/>
              <a:buChar char="q"/>
            </a:pPr>
            <a:r>
              <a:rPr lang="vi-VN" sz="1400" dirty="0">
                <a:latin typeface="+mj-lt"/>
                <a:cs typeface="Courier New" panose="02070309020205020404" pitchFamily="49" charset="0"/>
              </a:rPr>
              <a:t>Một trong những đặc điểm đáng quan tâm của các hàm là chúng có thể là chúng có thể gọi chính hàm đó hoặc gọi các hàm khác. Một hàm có thể gọi chính nó được biết đến như hàm đệ quy.</a:t>
            </a:r>
            <a:endParaRPr lang="en-US" sz="1400" dirty="0" smtClean="0">
              <a:latin typeface="+mj-lt"/>
              <a:cs typeface="Courier New" panose="02070309020205020404" pitchFamily="49" charset="0"/>
            </a:endParaRPr>
          </a:p>
          <a:p>
            <a:pPr marL="0" indent="0">
              <a:buNone/>
            </a:pPr>
            <a:endParaRPr lang="en-US" sz="1400" dirty="0">
              <a:latin typeface="+mj-lt"/>
              <a:cs typeface="Courier New" panose="02070309020205020404" pitchFamily="49" charset="0"/>
            </a:endParaRPr>
          </a:p>
        </p:txBody>
      </p:sp>
      <p:sp>
        <p:nvSpPr>
          <p:cNvPr id="2" name="Title 1"/>
          <p:cNvSpPr>
            <a:spLocks noGrp="1"/>
          </p:cNvSpPr>
          <p:nvPr>
            <p:ph type="title"/>
          </p:nvPr>
        </p:nvSpPr>
        <p:spPr>
          <a:xfrm>
            <a:off x="457200" y="0"/>
            <a:ext cx="6706925" cy="644057"/>
          </a:xfrm>
        </p:spPr>
        <p:txBody>
          <a:bodyPr>
            <a:noAutofit/>
          </a:bodyPr>
          <a:lstStyle/>
          <a:p>
            <a:r>
              <a:rPr lang="vi-VN" sz="1800" i="1" dirty="0"/>
              <a:t>Các hàm được lồng vào nhau</a:t>
            </a:r>
          </a:p>
        </p:txBody>
      </p:sp>
      <p:sp>
        <p:nvSpPr>
          <p:cNvPr id="4" name="Footer Placeholder 3"/>
          <p:cNvSpPr>
            <a:spLocks noGrp="1"/>
          </p:cNvSpPr>
          <p:nvPr>
            <p:ph type="ftr" sz="quarter" idx="11"/>
          </p:nvPr>
        </p:nvSpPr>
        <p:spPr/>
        <p:txBody>
          <a:bodyPr/>
          <a:lstStyle/>
          <a:p>
            <a:r>
              <a:rPr lang="en-US" smtClean="0"/>
              <a:t>09e-BM/DT/FSOFT - ©FPT SOFTWARE - Corporate Training Center - Internal Use</a:t>
            </a:r>
            <a:endParaRPr lang="en-US"/>
          </a:p>
        </p:txBody>
      </p:sp>
      <p:sp>
        <p:nvSpPr>
          <p:cNvPr id="5" name="Slide Number Placeholder 4"/>
          <p:cNvSpPr>
            <a:spLocks noGrp="1"/>
          </p:cNvSpPr>
          <p:nvPr>
            <p:ph type="sldNum" sz="quarter" idx="12"/>
          </p:nvPr>
        </p:nvSpPr>
        <p:spPr/>
        <p:txBody>
          <a:bodyPr/>
          <a:lstStyle/>
          <a:p>
            <a:fld id="{E3B08AF7-4237-6949-8335-F63F47C2C8CC}" type="slidenum">
              <a:rPr lang="en-US" smtClean="0"/>
              <a:t>35</a:t>
            </a:fld>
            <a:endParaRPr lang="en-US"/>
          </a:p>
        </p:txBody>
      </p:sp>
      <p:sp>
        <p:nvSpPr>
          <p:cNvPr id="7" name="Rectangle 6"/>
          <p:cNvSpPr/>
          <p:nvPr/>
        </p:nvSpPr>
        <p:spPr>
          <a:xfrm>
            <a:off x="770966" y="1748118"/>
            <a:ext cx="7602732" cy="2675949"/>
          </a:xfrm>
          <a:prstGeom prst="rect">
            <a:avLst/>
          </a:prstGeom>
          <a:ln w="3175">
            <a:solidFill>
              <a:schemeClr val="bg1">
                <a:lumMod val="85000"/>
              </a:schemeClr>
            </a:solidFill>
          </a:ln>
        </p:spPr>
        <p:style>
          <a:lnRef idx="2">
            <a:schemeClr val="accent1"/>
          </a:lnRef>
          <a:fillRef idx="1">
            <a:schemeClr val="lt1"/>
          </a:fillRef>
          <a:effectRef idx="0">
            <a:schemeClr val="accent1"/>
          </a:effectRef>
          <a:fontRef idx="minor">
            <a:schemeClr val="dk1"/>
          </a:fontRef>
        </p:style>
        <p:txBody>
          <a:bodyPr rtlCol="0" anchor="ctr"/>
          <a:lstStyle/>
          <a:p>
            <a:r>
              <a:rPr lang="en-US" sz="1100" dirty="0">
                <a:latin typeface="Courier New" panose="02070309020205020404" pitchFamily="49" charset="0"/>
                <a:cs typeface="Courier New" panose="02070309020205020404" pitchFamily="49" charset="0"/>
              </a:rPr>
              <a:t>#!/</a:t>
            </a:r>
            <a:r>
              <a:rPr lang="en-US" sz="1100" dirty="0" smtClean="0">
                <a:latin typeface="Courier New" panose="02070309020205020404" pitchFamily="49" charset="0"/>
                <a:cs typeface="Courier New" panose="02070309020205020404" pitchFamily="49" charset="0"/>
              </a:rPr>
              <a:t>bin/</a:t>
            </a:r>
            <a:r>
              <a:rPr lang="en-US" sz="1100" dirty="0" err="1" smtClean="0">
                <a:latin typeface="Courier New" panose="02070309020205020404" pitchFamily="49" charset="0"/>
                <a:cs typeface="Courier New" panose="02070309020205020404" pitchFamily="49" charset="0"/>
              </a:rPr>
              <a:t>sh</a:t>
            </a:r>
            <a:endParaRPr lang="en-US" sz="1100" dirty="0">
              <a:latin typeface="Courier New" panose="02070309020205020404" pitchFamily="49" charset="0"/>
              <a:cs typeface="Courier New" panose="02070309020205020404" pitchFamily="49" charset="0"/>
            </a:endParaRPr>
          </a:p>
          <a:p>
            <a:r>
              <a:rPr lang="en-US" sz="1100" dirty="0">
                <a:latin typeface="Courier New" panose="02070309020205020404" pitchFamily="49" charset="0"/>
                <a:cs typeface="Courier New" panose="02070309020205020404" pitchFamily="49" charset="0"/>
              </a:rPr>
              <a:t># Calling one function from another</a:t>
            </a:r>
          </a:p>
          <a:p>
            <a:r>
              <a:rPr lang="en-US" sz="1100" dirty="0" err="1">
                <a:latin typeface="Courier New" panose="02070309020205020404" pitchFamily="49" charset="0"/>
                <a:cs typeface="Courier New" panose="02070309020205020404" pitchFamily="49" charset="0"/>
              </a:rPr>
              <a:t>number_one</a:t>
            </a:r>
            <a:r>
              <a:rPr lang="en-US" sz="1100" dirty="0">
                <a:latin typeface="Courier New" panose="02070309020205020404" pitchFamily="49" charset="0"/>
                <a:cs typeface="Courier New" panose="02070309020205020404" pitchFamily="49" charset="0"/>
              </a:rPr>
              <a:t> () {</a:t>
            </a:r>
          </a:p>
          <a:p>
            <a:r>
              <a:rPr lang="en-US" sz="1100" dirty="0">
                <a:latin typeface="Courier New" panose="02070309020205020404" pitchFamily="49" charset="0"/>
                <a:cs typeface="Courier New" panose="02070309020205020404" pitchFamily="49" charset="0"/>
              </a:rPr>
              <a:t>   echo "This is the first function speaking..."</a:t>
            </a:r>
          </a:p>
          <a:p>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number_two</a:t>
            </a:r>
            <a:endParaRPr lang="en-US" sz="1100" dirty="0">
              <a:latin typeface="Courier New" panose="02070309020205020404" pitchFamily="49" charset="0"/>
              <a:cs typeface="Courier New" panose="02070309020205020404" pitchFamily="49" charset="0"/>
            </a:endParaRPr>
          </a:p>
          <a:p>
            <a:r>
              <a:rPr lang="en-US" sz="1100" dirty="0" smtClean="0">
                <a:latin typeface="Courier New" panose="02070309020205020404" pitchFamily="49" charset="0"/>
                <a:cs typeface="Courier New" panose="02070309020205020404" pitchFamily="49" charset="0"/>
              </a:rPr>
              <a:t>}</a:t>
            </a:r>
            <a:endParaRPr lang="en-US" sz="1100" dirty="0">
              <a:latin typeface="Courier New" panose="02070309020205020404" pitchFamily="49" charset="0"/>
              <a:cs typeface="Courier New" panose="02070309020205020404" pitchFamily="49" charset="0"/>
            </a:endParaRPr>
          </a:p>
          <a:p>
            <a:r>
              <a:rPr lang="en-US" sz="1100" dirty="0" err="1">
                <a:latin typeface="Courier New" panose="02070309020205020404" pitchFamily="49" charset="0"/>
                <a:cs typeface="Courier New" panose="02070309020205020404" pitchFamily="49" charset="0"/>
              </a:rPr>
              <a:t>number_two</a:t>
            </a:r>
            <a:r>
              <a:rPr lang="en-US" sz="1100" dirty="0">
                <a:latin typeface="Courier New" panose="02070309020205020404" pitchFamily="49" charset="0"/>
                <a:cs typeface="Courier New" panose="02070309020205020404" pitchFamily="49" charset="0"/>
              </a:rPr>
              <a:t> () {</a:t>
            </a:r>
          </a:p>
          <a:p>
            <a:r>
              <a:rPr lang="en-US" sz="1100" dirty="0">
                <a:latin typeface="Courier New" panose="02070309020205020404" pitchFamily="49" charset="0"/>
                <a:cs typeface="Courier New" panose="02070309020205020404" pitchFamily="49" charset="0"/>
              </a:rPr>
              <a:t>   echo "This is now the second function speaking..."</a:t>
            </a:r>
          </a:p>
          <a:p>
            <a:r>
              <a:rPr lang="en-US" sz="1100" dirty="0" smtClean="0">
                <a:latin typeface="Courier New" panose="02070309020205020404" pitchFamily="49" charset="0"/>
                <a:cs typeface="Courier New" panose="02070309020205020404" pitchFamily="49" charset="0"/>
              </a:rPr>
              <a:t>}</a:t>
            </a:r>
            <a:endParaRPr lang="en-US" sz="1100" dirty="0">
              <a:latin typeface="Courier New" panose="02070309020205020404" pitchFamily="49" charset="0"/>
              <a:cs typeface="Courier New" panose="02070309020205020404" pitchFamily="49" charset="0"/>
            </a:endParaRPr>
          </a:p>
          <a:p>
            <a:r>
              <a:rPr lang="en-US" sz="1100" dirty="0">
                <a:latin typeface="Courier New" panose="02070309020205020404" pitchFamily="49" charset="0"/>
                <a:cs typeface="Courier New" panose="02070309020205020404" pitchFamily="49" charset="0"/>
              </a:rPr>
              <a:t># Calling function </a:t>
            </a:r>
            <a:r>
              <a:rPr lang="en-US" sz="1100" dirty="0" smtClean="0">
                <a:latin typeface="Courier New" panose="02070309020205020404" pitchFamily="49" charset="0"/>
                <a:cs typeface="Courier New" panose="02070309020205020404" pitchFamily="49" charset="0"/>
              </a:rPr>
              <a:t>one.</a:t>
            </a:r>
          </a:p>
          <a:p>
            <a:r>
              <a:rPr lang="en-US" sz="1100" dirty="0" err="1" smtClean="0">
                <a:latin typeface="Courier New" panose="02070309020205020404" pitchFamily="49" charset="0"/>
                <a:cs typeface="Courier New" panose="02070309020205020404" pitchFamily="49" charset="0"/>
              </a:rPr>
              <a:t>number_one</a:t>
            </a:r>
            <a:endParaRPr lang="en-US" sz="1100" dirty="0">
              <a:latin typeface="Courier New" panose="02070309020205020404" pitchFamily="49" charset="0"/>
              <a:cs typeface="Courier New" panose="02070309020205020404" pitchFamily="49" charset="0"/>
            </a:endParaRPr>
          </a:p>
          <a:p>
            <a:r>
              <a:rPr lang="en-US" sz="1100" dirty="0" smtClean="0">
                <a:latin typeface="Courier New" panose="02070309020205020404" pitchFamily="49" charset="0"/>
                <a:cs typeface="Courier New" panose="02070309020205020404" pitchFamily="49" charset="0"/>
              </a:rPr>
              <a:t>#-----------------------</a:t>
            </a:r>
          </a:p>
          <a:p>
            <a:r>
              <a:rPr lang="en-US" sz="1100" dirty="0" smtClean="0">
                <a:latin typeface="Courier New" panose="02070309020205020404" pitchFamily="49" charset="0"/>
                <a:cs typeface="Courier New" panose="02070309020205020404" pitchFamily="49" charset="0"/>
              </a:rPr>
              <a:t>./test.sh: </a:t>
            </a:r>
          </a:p>
          <a:p>
            <a:r>
              <a:rPr lang="en-US" sz="1100" dirty="0">
                <a:latin typeface="Courier New" panose="02070309020205020404" pitchFamily="49" charset="0"/>
                <a:cs typeface="Courier New" panose="02070309020205020404" pitchFamily="49" charset="0"/>
              </a:rPr>
              <a:t>This is the first function speaking...</a:t>
            </a:r>
          </a:p>
          <a:p>
            <a:r>
              <a:rPr lang="en-US" sz="1100" dirty="0">
                <a:latin typeface="Courier New" panose="02070309020205020404" pitchFamily="49" charset="0"/>
                <a:cs typeface="Courier New" panose="02070309020205020404" pitchFamily="49" charset="0"/>
              </a:rPr>
              <a:t>This is now the second function speaking...</a:t>
            </a:r>
            <a:endParaRPr lang="en-US" sz="1100" dirty="0" smtClean="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41175241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41960" y="2082799"/>
            <a:ext cx="5115560" cy="678021"/>
          </a:xfrm>
        </p:spPr>
        <p:txBody>
          <a:bodyPr>
            <a:noAutofit/>
          </a:bodyPr>
          <a:lstStyle/>
          <a:p>
            <a:r>
              <a:rPr lang="en-US" sz="6600" dirty="0" smtClean="0">
                <a:solidFill>
                  <a:schemeClr val="accent6">
                    <a:lumMod val="75000"/>
                  </a:schemeClr>
                </a:solidFill>
                <a:cs typeface="Arial"/>
              </a:rPr>
              <a:t>Thank you</a:t>
            </a:r>
            <a:endParaRPr lang="en-US" sz="6600" dirty="0">
              <a:solidFill>
                <a:schemeClr val="accent6">
                  <a:lumMod val="75000"/>
                </a:schemeClr>
              </a:solidFill>
              <a:cs typeface="Arial"/>
            </a:endParaRPr>
          </a:p>
        </p:txBody>
      </p:sp>
      <p:sp>
        <p:nvSpPr>
          <p:cNvPr id="4" name="Footer Placeholder 3"/>
          <p:cNvSpPr>
            <a:spLocks noGrp="1"/>
          </p:cNvSpPr>
          <p:nvPr>
            <p:ph type="ftr" sz="quarter" idx="11"/>
          </p:nvPr>
        </p:nvSpPr>
        <p:spPr/>
        <p:txBody>
          <a:bodyPr/>
          <a:lstStyle/>
          <a:p>
            <a:r>
              <a:rPr lang="en-US" smtClean="0"/>
              <a:t>09e-BM/DT/FSOFT - ©FPT SOFTWARE - Corporate Training Center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36</a:t>
            </a:fld>
            <a:endParaRPr lang="en-US" dirty="0"/>
          </a:p>
        </p:txBody>
      </p:sp>
    </p:spTree>
    <p:extLst>
      <p:ext uri="{BB962C8B-B14F-4D97-AF65-F5344CB8AC3E}">
        <p14:creationId xmlns:p14="http://schemas.microsoft.com/office/powerpoint/2010/main" val="39065256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6706925" cy="644057"/>
          </a:xfrm>
        </p:spPr>
        <p:txBody>
          <a:bodyPr>
            <a:noAutofit/>
          </a:bodyPr>
          <a:lstStyle/>
          <a:p>
            <a:r>
              <a:rPr lang="en-US" sz="1800" i="1" dirty="0">
                <a:latin typeface="Arial" panose="020B0604020202020204" pitchFamily="34" charset="0"/>
                <a:cs typeface="Arial" panose="020B0604020202020204" pitchFamily="34" charset="0"/>
              </a:rPr>
              <a:t>Pipes and Redirection</a:t>
            </a:r>
            <a:endParaRPr lang="en-US" sz="16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a:bodyPr>
          <a:lstStyle/>
          <a:p>
            <a:pPr marL="0" algn="just">
              <a:buFont typeface="Wingdings" panose="05000000000000000000" pitchFamily="2" charset="2"/>
              <a:buChar char="q"/>
            </a:pPr>
            <a:r>
              <a:rPr lang="en-US" altLang="en-US" sz="1400" dirty="0">
                <a:latin typeface="Times New Roman" panose="02020603050405020304" pitchFamily="18" charset="0"/>
                <a:cs typeface="Times New Roman" panose="02020603050405020304" pitchFamily="18" charset="0"/>
              </a:rPr>
              <a:t>Redirecting </a:t>
            </a:r>
            <a:r>
              <a:rPr lang="en-US" altLang="en-US" sz="1400" dirty="0" smtClean="0">
                <a:latin typeface="Times New Roman" panose="02020603050405020304" pitchFamily="18" charset="0"/>
                <a:cs typeface="Times New Roman" panose="02020603050405020304" pitchFamily="18" charset="0"/>
              </a:rPr>
              <a:t>Output</a:t>
            </a:r>
          </a:p>
          <a:p>
            <a:pPr marL="0" indent="0" algn="just">
              <a:buNone/>
            </a:pPr>
            <a:endParaRPr lang="en-US" altLang="en-US" sz="1400" dirty="0" smtClean="0">
              <a:latin typeface="Times New Roman" panose="02020603050405020304" pitchFamily="18" charset="0"/>
              <a:cs typeface="Times New Roman" panose="02020603050405020304" pitchFamily="18" charset="0"/>
            </a:endParaRPr>
          </a:p>
          <a:p>
            <a:pPr marL="0" indent="0" algn="just">
              <a:buNone/>
            </a:pPr>
            <a:r>
              <a:rPr lang="en-US" altLang="en-US" sz="1200" dirty="0">
                <a:latin typeface="Courier New" panose="02070309020205020404" pitchFamily="49" charset="0"/>
                <a:cs typeface="Courier New" panose="02070309020205020404" pitchFamily="49" charset="0"/>
              </a:rPr>
              <a:t>$ ls -l &gt; lsoutput.txt</a:t>
            </a:r>
            <a:endParaRPr lang="en-US" altLang="en-US" sz="1400" dirty="0">
              <a:latin typeface="Courier New" panose="02070309020205020404" pitchFamily="49" charset="0"/>
              <a:cs typeface="Courier New" panose="02070309020205020404" pitchFamily="49" charset="0"/>
            </a:endParaRPr>
          </a:p>
          <a:p>
            <a:pPr marL="0" indent="0" algn="just">
              <a:buNone/>
            </a:pPr>
            <a:r>
              <a:rPr lang="en-US" altLang="en-US" sz="1200" dirty="0">
                <a:latin typeface="Courier New" panose="02070309020205020404" pitchFamily="49" charset="0"/>
                <a:cs typeface="Courier New" panose="02070309020205020404" pitchFamily="49" charset="0"/>
              </a:rPr>
              <a:t>$ </a:t>
            </a:r>
            <a:r>
              <a:rPr lang="en-US" altLang="en-US" sz="1200" dirty="0" err="1">
                <a:latin typeface="Courier New" panose="02070309020205020404" pitchFamily="49" charset="0"/>
                <a:cs typeface="Courier New" panose="02070309020205020404" pitchFamily="49" charset="0"/>
              </a:rPr>
              <a:t>ps</a:t>
            </a:r>
            <a:r>
              <a:rPr lang="en-US" altLang="en-US" sz="1200" dirty="0">
                <a:latin typeface="Courier New" panose="02070309020205020404" pitchFamily="49" charset="0"/>
                <a:cs typeface="Courier New" panose="02070309020205020404" pitchFamily="49" charset="0"/>
              </a:rPr>
              <a:t> &gt;&gt; </a:t>
            </a:r>
            <a:r>
              <a:rPr lang="en-US" altLang="en-US" sz="1200" dirty="0" smtClean="0">
                <a:latin typeface="Courier New" panose="02070309020205020404" pitchFamily="49" charset="0"/>
                <a:cs typeface="Courier New" panose="02070309020205020404" pitchFamily="49" charset="0"/>
              </a:rPr>
              <a:t>lsoutput.txt</a:t>
            </a:r>
          </a:p>
          <a:p>
            <a:pPr marL="0" indent="0" algn="just">
              <a:buNone/>
            </a:pPr>
            <a:r>
              <a:rPr lang="en-US" altLang="en-US" sz="1200" dirty="0">
                <a:latin typeface="Courier New" panose="02070309020205020404" pitchFamily="49" charset="0"/>
                <a:cs typeface="Courier New" panose="02070309020205020404" pitchFamily="49" charset="0"/>
              </a:rPr>
              <a:t>$ kill -HUP 1234 &gt;killout.txt </a:t>
            </a:r>
            <a:r>
              <a:rPr lang="en-US" altLang="en-US" sz="1200" dirty="0" smtClean="0">
                <a:latin typeface="Courier New" panose="02070309020205020404" pitchFamily="49" charset="0"/>
                <a:cs typeface="Courier New" panose="02070309020205020404" pitchFamily="49" charset="0"/>
              </a:rPr>
              <a:t>2&gt;killerr.txt</a:t>
            </a:r>
          </a:p>
          <a:p>
            <a:pPr marL="0" indent="0" algn="just">
              <a:buNone/>
            </a:pPr>
            <a:r>
              <a:rPr lang="sv-SE" altLang="en-US" sz="1200" dirty="0">
                <a:latin typeface="Courier New" panose="02070309020205020404" pitchFamily="49" charset="0"/>
                <a:cs typeface="Courier New" panose="02070309020205020404" pitchFamily="49" charset="0"/>
              </a:rPr>
              <a:t>$ kill -1 1234 &gt;/dev/null 2&gt;&amp;1</a:t>
            </a:r>
            <a:endParaRPr lang="en-US" altLang="en-US" sz="1200" dirty="0">
              <a:latin typeface="Courier New" panose="02070309020205020404" pitchFamily="49" charset="0"/>
              <a:cs typeface="Courier New" panose="02070309020205020404" pitchFamily="49" charset="0"/>
            </a:endParaRPr>
          </a:p>
          <a:p>
            <a:pPr marL="0" indent="0" algn="just">
              <a:buNone/>
            </a:pPr>
            <a:endParaRPr lang="en-US" altLang="en-US" sz="1400" dirty="0">
              <a:latin typeface="Times New Roman" panose="02020603050405020304" pitchFamily="18" charset="0"/>
              <a:cs typeface="Times New Roman" panose="02020603050405020304" pitchFamily="18" charset="0"/>
            </a:endParaRPr>
          </a:p>
          <a:p>
            <a:pPr marL="0" algn="just">
              <a:buFont typeface="Wingdings" panose="05000000000000000000" pitchFamily="2" charset="2"/>
              <a:buChar char="q"/>
            </a:pPr>
            <a:r>
              <a:rPr lang="en-US" altLang="en-US" sz="1400" dirty="0">
                <a:latin typeface="Times New Roman" panose="02020603050405020304" pitchFamily="18" charset="0"/>
                <a:cs typeface="Times New Roman" panose="02020603050405020304" pitchFamily="18" charset="0"/>
              </a:rPr>
              <a:t>Redirecting </a:t>
            </a:r>
            <a:r>
              <a:rPr lang="en-US" altLang="en-US" sz="1400" dirty="0" smtClean="0">
                <a:latin typeface="Times New Roman" panose="02020603050405020304" pitchFamily="18" charset="0"/>
                <a:cs typeface="Times New Roman" panose="02020603050405020304" pitchFamily="18" charset="0"/>
              </a:rPr>
              <a:t>Input</a:t>
            </a:r>
          </a:p>
          <a:p>
            <a:pPr marL="0" algn="just">
              <a:buFont typeface="Wingdings" panose="05000000000000000000" pitchFamily="2" charset="2"/>
              <a:buChar char="q"/>
            </a:pPr>
            <a:endParaRPr lang="en-US" altLang="en-US" sz="1400" dirty="0">
              <a:latin typeface="Times New Roman" panose="02020603050405020304" pitchFamily="18" charset="0"/>
              <a:cs typeface="Times New Roman" panose="02020603050405020304" pitchFamily="18" charset="0"/>
            </a:endParaRPr>
          </a:p>
          <a:p>
            <a:pPr marL="0" indent="0" algn="just">
              <a:buNone/>
            </a:pPr>
            <a:r>
              <a:rPr lang="en-US" altLang="en-US" sz="1200" dirty="0">
                <a:latin typeface="Courier New" panose="02070309020205020404" pitchFamily="49" charset="0"/>
                <a:cs typeface="Courier New" panose="02070309020205020404" pitchFamily="49" charset="0"/>
              </a:rPr>
              <a:t>$ more &lt; </a:t>
            </a:r>
            <a:r>
              <a:rPr lang="en-US" altLang="en-US" sz="1200" dirty="0" smtClean="0">
                <a:latin typeface="Courier New" panose="02070309020205020404" pitchFamily="49" charset="0"/>
                <a:cs typeface="Courier New" panose="02070309020205020404" pitchFamily="49" charset="0"/>
              </a:rPr>
              <a:t>killout.txt</a:t>
            </a:r>
          </a:p>
          <a:p>
            <a:pPr marL="0" indent="0" algn="just">
              <a:buNone/>
            </a:pPr>
            <a:endParaRPr lang="en-US" altLang="en-US" sz="1200" dirty="0">
              <a:latin typeface="Courier New" panose="02070309020205020404" pitchFamily="49" charset="0"/>
              <a:cs typeface="Courier New" panose="02070309020205020404" pitchFamily="49" charset="0"/>
            </a:endParaRPr>
          </a:p>
          <a:p>
            <a:pPr algn="just">
              <a:buFont typeface="Wingdings" panose="05000000000000000000" pitchFamily="2" charset="2"/>
              <a:buChar char="q"/>
            </a:pPr>
            <a:r>
              <a:rPr lang="en-US" altLang="en-US" sz="1400" dirty="0" smtClean="0">
                <a:latin typeface="Times New Roman" panose="02020603050405020304" pitchFamily="18" charset="0"/>
                <a:cs typeface="Times New Roman" panose="02020603050405020304" pitchFamily="18" charset="0"/>
              </a:rPr>
              <a:t>Pipes</a:t>
            </a:r>
            <a:endParaRPr lang="en-US" altLang="en-US" sz="1200"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smtClean="0"/>
              <a:t>09e-BM/DT/FSOFT - ©FPT SOFTWARE - Corporate Training Center - Internal Use</a:t>
            </a:r>
            <a:endParaRPr lang="en-US"/>
          </a:p>
        </p:txBody>
      </p:sp>
      <p:sp>
        <p:nvSpPr>
          <p:cNvPr id="5" name="Slide Number Placeholder 4"/>
          <p:cNvSpPr>
            <a:spLocks noGrp="1"/>
          </p:cNvSpPr>
          <p:nvPr>
            <p:ph type="sldNum" sz="quarter" idx="12"/>
          </p:nvPr>
        </p:nvSpPr>
        <p:spPr/>
        <p:txBody>
          <a:bodyPr/>
          <a:lstStyle/>
          <a:p>
            <a:fld id="{E3B08AF7-4237-6949-8335-F63F47C2C8CC}" type="slidenum">
              <a:rPr lang="en-US" smtClean="0"/>
              <a:t>4</a:t>
            </a:fld>
            <a:endParaRPr lang="en-US"/>
          </a:p>
        </p:txBody>
      </p:sp>
    </p:spTree>
    <p:extLst>
      <p:ext uri="{BB962C8B-B14F-4D97-AF65-F5344CB8AC3E}">
        <p14:creationId xmlns:p14="http://schemas.microsoft.com/office/powerpoint/2010/main" val="16146667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6706925" cy="644057"/>
          </a:xfrm>
        </p:spPr>
        <p:txBody>
          <a:bodyPr>
            <a:noAutofit/>
          </a:bodyPr>
          <a:lstStyle/>
          <a:p>
            <a:r>
              <a:rPr lang="en-US" sz="1800" i="1" dirty="0" err="1"/>
              <a:t>Sử</a:t>
            </a:r>
            <a:r>
              <a:rPr lang="en-US" sz="1800" i="1" dirty="0"/>
              <a:t> </a:t>
            </a:r>
            <a:r>
              <a:rPr lang="en-US" sz="1800" i="1" dirty="0" err="1"/>
              <a:t>dụng</a:t>
            </a:r>
            <a:r>
              <a:rPr lang="en-US" sz="1800" i="1" dirty="0"/>
              <a:t> </a:t>
            </a:r>
            <a:r>
              <a:rPr lang="en-US" sz="1800" i="1" dirty="0" err="1"/>
              <a:t>các</a:t>
            </a:r>
            <a:r>
              <a:rPr lang="en-US" sz="1800" i="1" dirty="0"/>
              <a:t> </a:t>
            </a:r>
            <a:r>
              <a:rPr lang="en-US" sz="1800" i="1" dirty="0" err="1"/>
              <a:t>biến</a:t>
            </a:r>
            <a:r>
              <a:rPr lang="en-US" sz="1800" i="1" dirty="0"/>
              <a:t> </a:t>
            </a:r>
            <a:r>
              <a:rPr lang="en-US" sz="1800" i="1" dirty="0" err="1"/>
              <a:t>trong</a:t>
            </a:r>
            <a:r>
              <a:rPr lang="en-US" sz="1800" i="1" dirty="0"/>
              <a:t> Shell</a:t>
            </a:r>
          </a:p>
        </p:txBody>
      </p:sp>
      <p:sp>
        <p:nvSpPr>
          <p:cNvPr id="3" name="Content Placeholder 2"/>
          <p:cNvSpPr>
            <a:spLocks noGrp="1"/>
          </p:cNvSpPr>
          <p:nvPr>
            <p:ph idx="1"/>
          </p:nvPr>
        </p:nvSpPr>
        <p:spPr/>
        <p:txBody>
          <a:bodyPr>
            <a:normAutofit/>
          </a:bodyPr>
          <a:lstStyle/>
          <a:p>
            <a:pPr marL="0" algn="just">
              <a:buFont typeface="Wingdings" panose="05000000000000000000" pitchFamily="2" charset="2"/>
              <a:buChar char="q"/>
            </a:pPr>
            <a:r>
              <a:rPr lang="en-US" altLang="en-US" sz="1400" dirty="0" err="1" smtClean="0">
                <a:latin typeface="Times New Roman" panose="02020603050405020304" pitchFamily="18" charset="0"/>
                <a:cs typeface="Times New Roman" panose="02020603050405020304" pitchFamily="18" charset="0"/>
              </a:rPr>
              <a:t>Biến</a:t>
            </a:r>
            <a:r>
              <a:rPr lang="en-US" altLang="en-US" sz="1400" dirty="0" smtClean="0">
                <a:latin typeface="Times New Roman" panose="02020603050405020304" pitchFamily="18" charset="0"/>
                <a:cs typeface="Times New Roman" panose="02020603050405020304" pitchFamily="18" charset="0"/>
              </a:rPr>
              <a:t> </a:t>
            </a:r>
            <a:r>
              <a:rPr lang="en-US" altLang="en-US" sz="1400" dirty="0" err="1" smtClean="0">
                <a:latin typeface="Times New Roman" panose="02020603050405020304" pitchFamily="18" charset="0"/>
                <a:cs typeface="Times New Roman" panose="02020603050405020304" pitchFamily="18" charset="0"/>
              </a:rPr>
              <a:t>trong</a:t>
            </a:r>
            <a:r>
              <a:rPr lang="en-US" altLang="en-US" sz="1400" dirty="0" smtClean="0">
                <a:latin typeface="Times New Roman" panose="02020603050405020304" pitchFamily="18" charset="0"/>
                <a:cs typeface="Times New Roman" panose="02020603050405020304" pitchFamily="18" charset="0"/>
              </a:rPr>
              <a:t> shell </a:t>
            </a:r>
            <a:r>
              <a:rPr lang="en-US" altLang="en-US" sz="1400" dirty="0" err="1" smtClean="0">
                <a:latin typeface="Times New Roman" panose="02020603050405020304" pitchFamily="18" charset="0"/>
                <a:cs typeface="Times New Roman" panose="02020603050405020304" pitchFamily="18" charset="0"/>
              </a:rPr>
              <a:t>được</a:t>
            </a:r>
            <a:r>
              <a:rPr lang="en-US" altLang="en-US" sz="1400" dirty="0" smtClean="0">
                <a:latin typeface="Times New Roman" panose="02020603050405020304" pitchFamily="18" charset="0"/>
                <a:cs typeface="Times New Roman" panose="02020603050405020304" pitchFamily="18" charset="0"/>
              </a:rPr>
              <a:t> </a:t>
            </a:r>
            <a:r>
              <a:rPr lang="en-US" altLang="en-US" sz="1400" dirty="0" err="1" smtClean="0">
                <a:latin typeface="Times New Roman" panose="02020603050405020304" pitchFamily="18" charset="0"/>
                <a:cs typeface="Times New Roman" panose="02020603050405020304" pitchFamily="18" charset="0"/>
              </a:rPr>
              <a:t>đặt</a:t>
            </a:r>
            <a:r>
              <a:rPr lang="en-US" altLang="en-US" sz="1400" dirty="0" smtClean="0">
                <a:latin typeface="Times New Roman" panose="02020603050405020304" pitchFamily="18" charset="0"/>
                <a:cs typeface="Times New Roman" panose="02020603050405020304" pitchFamily="18" charset="0"/>
              </a:rPr>
              <a:t> </a:t>
            </a:r>
            <a:r>
              <a:rPr lang="en-US" altLang="en-US" sz="1400" dirty="0" err="1" smtClean="0">
                <a:latin typeface="Times New Roman" panose="02020603050405020304" pitchFamily="18" charset="0"/>
                <a:cs typeface="Times New Roman" panose="02020603050405020304" pitchFamily="18" charset="0"/>
              </a:rPr>
              <a:t>tên</a:t>
            </a:r>
            <a:r>
              <a:rPr lang="en-US" altLang="en-US" sz="1400" dirty="0" smtClean="0">
                <a:latin typeface="Times New Roman" panose="02020603050405020304" pitchFamily="18" charset="0"/>
                <a:cs typeface="Times New Roman" panose="02020603050405020304" pitchFamily="18" charset="0"/>
              </a:rPr>
              <a:t> </a:t>
            </a:r>
            <a:r>
              <a:rPr lang="en-US" altLang="en-US" sz="1400" dirty="0" err="1" smtClean="0">
                <a:latin typeface="Times New Roman" panose="02020603050405020304" pitchFamily="18" charset="0"/>
                <a:cs typeface="Times New Roman" panose="02020603050405020304" pitchFamily="18" charset="0"/>
              </a:rPr>
              <a:t>theo</a:t>
            </a:r>
            <a:r>
              <a:rPr lang="en-US" altLang="en-US" sz="1400" dirty="0" smtClean="0">
                <a:latin typeface="Times New Roman" panose="02020603050405020304" pitchFamily="18" charset="0"/>
                <a:cs typeface="Times New Roman" panose="02020603050405020304" pitchFamily="18" charset="0"/>
              </a:rPr>
              <a:t> qui </a:t>
            </a:r>
            <a:r>
              <a:rPr lang="en-US" altLang="en-US" sz="1400" dirty="0" err="1" smtClean="0">
                <a:latin typeface="Times New Roman" panose="02020603050405020304" pitchFamily="18" charset="0"/>
                <a:cs typeface="Times New Roman" panose="02020603050405020304" pitchFamily="18" charset="0"/>
              </a:rPr>
              <a:t>định</a:t>
            </a:r>
            <a:r>
              <a:rPr lang="en-US" altLang="en-US" sz="1400" dirty="0" smtClean="0">
                <a:latin typeface="Times New Roman" panose="02020603050405020304" pitchFamily="18" charset="0"/>
                <a:cs typeface="Times New Roman" panose="02020603050405020304" pitchFamily="18" charset="0"/>
              </a:rPr>
              <a:t> </a:t>
            </a:r>
            <a:r>
              <a:rPr lang="en-US" altLang="en-US" sz="1400" dirty="0" err="1" smtClean="0">
                <a:latin typeface="Times New Roman" panose="02020603050405020304" pitchFamily="18" charset="0"/>
                <a:cs typeface="Times New Roman" panose="02020603050405020304" pitchFamily="18" charset="0"/>
              </a:rPr>
              <a:t>là</a:t>
            </a:r>
            <a:r>
              <a:rPr lang="en-US" altLang="en-US" sz="1400" dirty="0" smtClean="0">
                <a:latin typeface="Times New Roman" panose="02020603050405020304" pitchFamily="18" charset="0"/>
                <a:cs typeface="Times New Roman" panose="02020603050405020304" pitchFamily="18" charset="0"/>
              </a:rPr>
              <a:t> </a:t>
            </a:r>
            <a:r>
              <a:rPr lang="en-US" altLang="en-US" sz="1400" dirty="0" err="1" smtClean="0">
                <a:latin typeface="Times New Roman" panose="02020603050405020304" pitchFamily="18" charset="0"/>
                <a:cs typeface="Times New Roman" panose="02020603050405020304" pitchFamily="18" charset="0"/>
              </a:rPr>
              <a:t>gồm</a:t>
            </a:r>
            <a:r>
              <a:rPr lang="en-US" altLang="en-US" sz="1400" dirty="0" smtClean="0">
                <a:latin typeface="Times New Roman" panose="02020603050405020304" pitchFamily="18" charset="0"/>
                <a:cs typeface="Times New Roman" panose="02020603050405020304" pitchFamily="18" charset="0"/>
              </a:rPr>
              <a:t> </a:t>
            </a:r>
            <a:r>
              <a:rPr lang="en-US" altLang="en-US" sz="1400" dirty="0" err="1" smtClean="0">
                <a:latin typeface="Times New Roman" panose="02020603050405020304" pitchFamily="18" charset="0"/>
                <a:cs typeface="Times New Roman" panose="02020603050405020304" pitchFamily="18" charset="0"/>
              </a:rPr>
              <a:t>các</a:t>
            </a:r>
            <a:r>
              <a:rPr lang="en-US" altLang="en-US" sz="1400" dirty="0" smtClean="0">
                <a:latin typeface="Times New Roman" panose="02020603050405020304" pitchFamily="18" charset="0"/>
                <a:cs typeface="Times New Roman" panose="02020603050405020304" pitchFamily="18" charset="0"/>
              </a:rPr>
              <a:t> </a:t>
            </a:r>
            <a:r>
              <a:rPr lang="en-US" altLang="en-US" sz="1400" dirty="0" err="1" smtClean="0">
                <a:latin typeface="Times New Roman" panose="02020603050405020304" pitchFamily="18" charset="0"/>
                <a:cs typeface="Times New Roman" panose="02020603050405020304" pitchFamily="18" charset="0"/>
              </a:rPr>
              <a:t>ký</a:t>
            </a:r>
            <a:r>
              <a:rPr lang="en-US" altLang="en-US" sz="1400" dirty="0" smtClean="0">
                <a:latin typeface="Times New Roman" panose="02020603050405020304" pitchFamily="18" charset="0"/>
                <a:cs typeface="Times New Roman" panose="02020603050405020304" pitchFamily="18" charset="0"/>
              </a:rPr>
              <a:t> </a:t>
            </a:r>
            <a:r>
              <a:rPr lang="en-US" altLang="en-US" sz="1400" dirty="0" err="1" smtClean="0">
                <a:latin typeface="Times New Roman" panose="02020603050405020304" pitchFamily="18" charset="0"/>
                <a:cs typeface="Times New Roman" panose="02020603050405020304" pitchFamily="18" charset="0"/>
              </a:rPr>
              <a:t>tự</a:t>
            </a:r>
            <a:r>
              <a:rPr lang="en-US" altLang="en-US" sz="1400" dirty="0" smtClean="0">
                <a:latin typeface="Times New Roman" panose="02020603050405020304" pitchFamily="18" charset="0"/>
                <a:cs typeface="Times New Roman" panose="02020603050405020304" pitchFamily="18" charset="0"/>
              </a:rPr>
              <a:t> </a:t>
            </a:r>
            <a:r>
              <a:rPr lang="en-US" altLang="en-US" sz="1400" dirty="0" err="1" smtClean="0">
                <a:latin typeface="Times New Roman" panose="02020603050405020304" pitchFamily="18" charset="0"/>
                <a:cs typeface="Times New Roman" panose="02020603050405020304" pitchFamily="18" charset="0"/>
              </a:rPr>
              <a:t>viết</a:t>
            </a:r>
            <a:r>
              <a:rPr lang="en-US" altLang="en-US" sz="1400" dirty="0" smtClean="0">
                <a:latin typeface="Times New Roman" panose="02020603050405020304" pitchFamily="18" charset="0"/>
                <a:cs typeface="Times New Roman" panose="02020603050405020304" pitchFamily="18" charset="0"/>
              </a:rPr>
              <a:t> </a:t>
            </a:r>
            <a:r>
              <a:rPr lang="en-US" altLang="en-US" sz="1400" dirty="0" err="1" smtClean="0">
                <a:latin typeface="Times New Roman" panose="02020603050405020304" pitchFamily="18" charset="0"/>
                <a:cs typeface="Times New Roman" panose="02020603050405020304" pitchFamily="18" charset="0"/>
              </a:rPr>
              <a:t>hoa</a:t>
            </a:r>
            <a:r>
              <a:rPr lang="en-US" altLang="en-US" sz="1400" dirty="0" smtClean="0">
                <a:latin typeface="Times New Roman" panose="02020603050405020304" pitchFamily="18" charset="0"/>
                <a:cs typeface="Times New Roman" panose="02020603050405020304" pitchFamily="18" charset="0"/>
              </a:rPr>
              <a:t> </a:t>
            </a:r>
            <a:r>
              <a:rPr lang="en-US" altLang="en-US" sz="1400" dirty="0" err="1" smtClean="0">
                <a:latin typeface="Times New Roman" panose="02020603050405020304" pitchFamily="18" charset="0"/>
                <a:cs typeface="Times New Roman" panose="02020603050405020304" pitchFamily="18" charset="0"/>
              </a:rPr>
              <a:t>và</a:t>
            </a:r>
            <a:r>
              <a:rPr lang="en-US" altLang="en-US" sz="1400" dirty="0" smtClean="0">
                <a:latin typeface="Times New Roman" panose="02020603050405020304" pitchFamily="18" charset="0"/>
                <a:cs typeface="Times New Roman" panose="02020603050405020304" pitchFamily="18" charset="0"/>
              </a:rPr>
              <a:t> </a:t>
            </a:r>
            <a:r>
              <a:rPr lang="en-US" altLang="en-US" sz="1400" dirty="0" err="1" smtClean="0">
                <a:latin typeface="Times New Roman" panose="02020603050405020304" pitchFamily="18" charset="0"/>
                <a:cs typeface="Times New Roman" panose="02020603050405020304" pitchFamily="18" charset="0"/>
              </a:rPr>
              <a:t>số</a:t>
            </a:r>
            <a:r>
              <a:rPr lang="en-US" altLang="en-US" sz="1400" dirty="0" smtClean="0">
                <a:latin typeface="Times New Roman" panose="02020603050405020304" pitchFamily="18" charset="0"/>
                <a:cs typeface="Times New Roman" panose="02020603050405020304" pitchFamily="18" charset="0"/>
              </a:rPr>
              <a:t>.</a:t>
            </a:r>
          </a:p>
          <a:p>
            <a:pPr marL="0" algn="just">
              <a:buFont typeface="Wingdings" panose="05000000000000000000" pitchFamily="2" charset="2"/>
              <a:buChar char="q"/>
            </a:pPr>
            <a:r>
              <a:rPr lang="en-US" altLang="en-US" sz="1400" dirty="0" err="1" smtClean="0">
                <a:latin typeface="Times New Roman" panose="02020603050405020304" pitchFamily="18" charset="0"/>
                <a:cs typeface="Times New Roman" panose="02020603050405020304" pitchFamily="18" charset="0"/>
              </a:rPr>
              <a:t>Không</a:t>
            </a:r>
            <a:r>
              <a:rPr lang="en-US" altLang="en-US" sz="1400" dirty="0" smtClean="0">
                <a:latin typeface="Times New Roman" panose="02020603050405020304" pitchFamily="18" charset="0"/>
                <a:cs typeface="Times New Roman" panose="02020603050405020304" pitchFamily="18" charset="0"/>
              </a:rPr>
              <a:t> </a:t>
            </a:r>
            <a:r>
              <a:rPr lang="en-US" altLang="en-US" sz="1400" dirty="0" err="1" smtClean="0">
                <a:latin typeface="Times New Roman" panose="02020603050405020304" pitchFamily="18" charset="0"/>
                <a:cs typeface="Times New Roman" panose="02020603050405020304" pitchFamily="18" charset="0"/>
              </a:rPr>
              <a:t>chứa</a:t>
            </a:r>
            <a:r>
              <a:rPr lang="en-US" altLang="en-US" sz="1400" dirty="0" smtClean="0">
                <a:latin typeface="Times New Roman" panose="02020603050405020304" pitchFamily="18" charset="0"/>
                <a:cs typeface="Times New Roman" panose="02020603050405020304" pitchFamily="18" charset="0"/>
              </a:rPr>
              <a:t> </a:t>
            </a:r>
            <a:r>
              <a:rPr lang="en-US" altLang="en-US" sz="1400" dirty="0" err="1" smtClean="0">
                <a:latin typeface="Times New Roman" panose="02020603050405020304" pitchFamily="18" charset="0"/>
                <a:cs typeface="Times New Roman" panose="02020603050405020304" pitchFamily="18" charset="0"/>
              </a:rPr>
              <a:t>ký</a:t>
            </a:r>
            <a:r>
              <a:rPr lang="en-US" altLang="en-US" sz="1400" dirty="0" smtClean="0">
                <a:latin typeface="Times New Roman" panose="02020603050405020304" pitchFamily="18" charset="0"/>
                <a:cs typeface="Times New Roman" panose="02020603050405020304" pitchFamily="18" charset="0"/>
              </a:rPr>
              <a:t> </a:t>
            </a:r>
            <a:r>
              <a:rPr lang="en-US" altLang="en-US" sz="1400" dirty="0" err="1" smtClean="0">
                <a:latin typeface="Times New Roman" panose="02020603050405020304" pitchFamily="18" charset="0"/>
                <a:cs typeface="Times New Roman" panose="02020603050405020304" pitchFamily="18" charset="0"/>
              </a:rPr>
              <a:t>tự</a:t>
            </a:r>
            <a:r>
              <a:rPr lang="en-US" altLang="en-US" sz="1400" dirty="0" smtClean="0">
                <a:latin typeface="Times New Roman" panose="02020603050405020304" pitchFamily="18" charset="0"/>
                <a:cs typeface="Times New Roman" panose="02020603050405020304" pitchFamily="18" charset="0"/>
              </a:rPr>
              <a:t> </a:t>
            </a:r>
            <a:r>
              <a:rPr lang="en-US" altLang="en-US" sz="1400" dirty="0" err="1" smtClean="0">
                <a:latin typeface="Times New Roman" panose="02020603050405020304" pitchFamily="18" charset="0"/>
                <a:cs typeface="Times New Roman" panose="02020603050405020304" pitchFamily="18" charset="0"/>
              </a:rPr>
              <a:t>đặc</a:t>
            </a:r>
            <a:r>
              <a:rPr lang="en-US" altLang="en-US" sz="1400" dirty="0" smtClean="0">
                <a:latin typeface="Times New Roman" panose="02020603050405020304" pitchFamily="18" charset="0"/>
                <a:cs typeface="Times New Roman" panose="02020603050405020304" pitchFamily="18" charset="0"/>
              </a:rPr>
              <a:t> </a:t>
            </a:r>
            <a:r>
              <a:rPr lang="en-US" altLang="en-US" sz="1400" dirty="0" err="1" smtClean="0">
                <a:latin typeface="Times New Roman" panose="02020603050405020304" pitchFamily="18" charset="0"/>
                <a:cs typeface="Times New Roman" panose="02020603050405020304" pitchFamily="18" charset="0"/>
              </a:rPr>
              <a:t>biết</a:t>
            </a:r>
            <a:r>
              <a:rPr lang="en-US" altLang="en-US" sz="1400" dirty="0" smtClean="0">
                <a:latin typeface="Times New Roman" panose="02020603050405020304" pitchFamily="18" charset="0"/>
                <a:cs typeface="Times New Roman" panose="02020603050405020304" pitchFamily="18" charset="0"/>
              </a:rPr>
              <a:t> </a:t>
            </a:r>
            <a:r>
              <a:rPr lang="en-US" altLang="en-US" sz="1400" dirty="0" err="1" smtClean="0">
                <a:latin typeface="Times New Roman" panose="02020603050405020304" pitchFamily="18" charset="0"/>
                <a:cs typeface="Times New Roman" panose="02020603050405020304" pitchFamily="18" charset="0"/>
              </a:rPr>
              <a:t>ngoài</a:t>
            </a:r>
            <a:r>
              <a:rPr lang="en-US" altLang="en-US" sz="1400" dirty="0" smtClean="0">
                <a:latin typeface="Times New Roman" panose="02020603050405020304" pitchFamily="18" charset="0"/>
                <a:cs typeface="Times New Roman" panose="02020603050405020304" pitchFamily="18" charset="0"/>
              </a:rPr>
              <a:t> </a:t>
            </a:r>
            <a:r>
              <a:rPr lang="en-US" altLang="en-US" sz="1400" dirty="0" err="1" smtClean="0">
                <a:latin typeface="Times New Roman" panose="02020603050405020304" pitchFamily="18" charset="0"/>
                <a:cs typeface="Times New Roman" panose="02020603050405020304" pitchFamily="18" charset="0"/>
              </a:rPr>
              <a:t>ký</a:t>
            </a:r>
            <a:r>
              <a:rPr lang="en-US" altLang="en-US" sz="1400" dirty="0" smtClean="0">
                <a:latin typeface="Times New Roman" panose="02020603050405020304" pitchFamily="18" charset="0"/>
                <a:cs typeface="Times New Roman" panose="02020603050405020304" pitchFamily="18" charset="0"/>
              </a:rPr>
              <a:t> </a:t>
            </a:r>
            <a:r>
              <a:rPr lang="en-US" altLang="en-US" sz="1400" dirty="0" err="1" smtClean="0">
                <a:latin typeface="Times New Roman" panose="02020603050405020304" pitchFamily="18" charset="0"/>
                <a:cs typeface="Times New Roman" panose="02020603050405020304" pitchFamily="18" charset="0"/>
              </a:rPr>
              <a:t>tự</a:t>
            </a:r>
            <a:r>
              <a:rPr lang="en-US" altLang="en-US" sz="1400" dirty="0" smtClean="0">
                <a:latin typeface="Times New Roman" panose="02020603050405020304" pitchFamily="18" charset="0"/>
                <a:cs typeface="Times New Roman" panose="02020603050405020304" pitchFamily="18" charset="0"/>
              </a:rPr>
              <a:t> “_” </a:t>
            </a:r>
            <a:r>
              <a:rPr lang="en-US" altLang="en-US" sz="1400" dirty="0" err="1" smtClean="0">
                <a:latin typeface="Times New Roman" panose="02020603050405020304" pitchFamily="18" charset="0"/>
                <a:cs typeface="Times New Roman" panose="02020603050405020304" pitchFamily="18" charset="0"/>
              </a:rPr>
              <a:t>và</a:t>
            </a:r>
            <a:r>
              <a:rPr lang="en-US" altLang="en-US" sz="1400" dirty="0" smtClean="0">
                <a:latin typeface="Times New Roman" panose="02020603050405020304" pitchFamily="18" charset="0"/>
                <a:cs typeface="Times New Roman" panose="02020603050405020304" pitchFamily="18" charset="0"/>
              </a:rPr>
              <a:t> </a:t>
            </a:r>
            <a:r>
              <a:rPr lang="en-US" altLang="en-US" sz="1400" dirty="0" err="1" smtClean="0">
                <a:latin typeface="Times New Roman" panose="02020603050405020304" pitchFamily="18" charset="0"/>
                <a:cs typeface="Times New Roman" panose="02020603050405020304" pitchFamily="18" charset="0"/>
              </a:rPr>
              <a:t>không</a:t>
            </a:r>
            <a:r>
              <a:rPr lang="en-US" altLang="en-US" sz="1400" dirty="0" smtClean="0">
                <a:latin typeface="Times New Roman" panose="02020603050405020304" pitchFamily="18" charset="0"/>
                <a:cs typeface="Times New Roman" panose="02020603050405020304" pitchFamily="18" charset="0"/>
              </a:rPr>
              <a:t> </a:t>
            </a:r>
            <a:r>
              <a:rPr lang="en-US" altLang="en-US" sz="1400" dirty="0" err="1" smtClean="0">
                <a:latin typeface="Times New Roman" panose="02020603050405020304" pitchFamily="18" charset="0"/>
                <a:cs typeface="Times New Roman" panose="02020603050405020304" pitchFamily="18" charset="0"/>
              </a:rPr>
              <a:t>có</a:t>
            </a:r>
            <a:r>
              <a:rPr lang="en-US" altLang="en-US" sz="1400" dirty="0" smtClean="0">
                <a:latin typeface="Times New Roman" panose="02020603050405020304" pitchFamily="18" charset="0"/>
                <a:cs typeface="Times New Roman" panose="02020603050405020304" pitchFamily="18" charset="0"/>
              </a:rPr>
              <a:t> </a:t>
            </a:r>
            <a:r>
              <a:rPr lang="en-US" altLang="en-US" sz="1400" dirty="0" err="1" smtClean="0">
                <a:latin typeface="Times New Roman" panose="02020603050405020304" pitchFamily="18" charset="0"/>
                <a:cs typeface="Times New Roman" panose="02020603050405020304" pitchFamily="18" charset="0"/>
              </a:rPr>
              <a:t>chữ</a:t>
            </a:r>
            <a:r>
              <a:rPr lang="en-US" altLang="en-US" sz="1400" dirty="0" smtClean="0">
                <a:latin typeface="Times New Roman" panose="02020603050405020304" pitchFamily="18" charset="0"/>
                <a:cs typeface="Times New Roman" panose="02020603050405020304" pitchFamily="18" charset="0"/>
              </a:rPr>
              <a:t> </a:t>
            </a:r>
            <a:r>
              <a:rPr lang="en-US" altLang="en-US" sz="1400" dirty="0" err="1" smtClean="0">
                <a:latin typeface="Times New Roman" panose="02020603050405020304" pitchFamily="18" charset="0"/>
                <a:cs typeface="Times New Roman" panose="02020603050405020304" pitchFamily="18" charset="0"/>
              </a:rPr>
              <a:t>số</a:t>
            </a:r>
            <a:r>
              <a:rPr lang="en-US" altLang="en-US" sz="1400" dirty="0" smtClean="0">
                <a:latin typeface="Times New Roman" panose="02020603050405020304" pitchFamily="18" charset="0"/>
                <a:cs typeface="Times New Roman" panose="02020603050405020304" pitchFamily="18" charset="0"/>
              </a:rPr>
              <a:t> </a:t>
            </a:r>
            <a:r>
              <a:rPr lang="en-US" altLang="en-US" sz="1400" dirty="0" err="1" smtClean="0">
                <a:latin typeface="Times New Roman" panose="02020603050405020304" pitchFamily="18" charset="0"/>
                <a:cs typeface="Times New Roman" panose="02020603050405020304" pitchFamily="18" charset="0"/>
              </a:rPr>
              <a:t>đứng</a:t>
            </a:r>
            <a:r>
              <a:rPr lang="en-US" altLang="en-US" sz="1400" dirty="0" smtClean="0">
                <a:latin typeface="Times New Roman" panose="02020603050405020304" pitchFamily="18" charset="0"/>
                <a:cs typeface="Times New Roman" panose="02020603050405020304" pitchFamily="18" charset="0"/>
              </a:rPr>
              <a:t> </a:t>
            </a:r>
            <a:r>
              <a:rPr lang="en-US" altLang="en-US" sz="1400" dirty="0" err="1" smtClean="0">
                <a:latin typeface="Times New Roman" panose="02020603050405020304" pitchFamily="18" charset="0"/>
                <a:cs typeface="Times New Roman" panose="02020603050405020304" pitchFamily="18" charset="0"/>
              </a:rPr>
              <a:t>trước</a:t>
            </a:r>
            <a:r>
              <a:rPr lang="en-US" altLang="en-US" sz="1400" dirty="0" smtClean="0">
                <a:latin typeface="Times New Roman" panose="02020603050405020304" pitchFamily="18" charset="0"/>
                <a:cs typeface="Times New Roman" panose="02020603050405020304" pitchFamily="18" charset="0"/>
              </a:rPr>
              <a:t> </a:t>
            </a:r>
            <a:r>
              <a:rPr lang="en-US" altLang="en-US" sz="1400" dirty="0" err="1" smtClean="0">
                <a:latin typeface="Times New Roman" panose="02020603050405020304" pitchFamily="18" charset="0"/>
                <a:cs typeface="Times New Roman" panose="02020603050405020304" pitchFamily="18" charset="0"/>
              </a:rPr>
              <a:t>trong</a:t>
            </a:r>
            <a:r>
              <a:rPr lang="en-US" altLang="en-US" sz="1400" dirty="0" smtClean="0">
                <a:latin typeface="Times New Roman" panose="02020603050405020304" pitchFamily="18" charset="0"/>
                <a:cs typeface="Times New Roman" panose="02020603050405020304" pitchFamily="18" charset="0"/>
              </a:rPr>
              <a:t> </a:t>
            </a:r>
            <a:r>
              <a:rPr lang="en-US" altLang="en-US" sz="1400" dirty="0" err="1" smtClean="0">
                <a:latin typeface="Times New Roman" panose="02020603050405020304" pitchFamily="18" charset="0"/>
                <a:cs typeface="Times New Roman" panose="02020603050405020304" pitchFamily="18" charset="0"/>
              </a:rPr>
              <a:t>tên</a:t>
            </a:r>
            <a:r>
              <a:rPr lang="en-US" altLang="en-US" sz="1400" dirty="0" smtClean="0">
                <a:latin typeface="Times New Roman" panose="02020603050405020304" pitchFamily="18" charset="0"/>
                <a:cs typeface="Times New Roman" panose="02020603050405020304" pitchFamily="18" charset="0"/>
              </a:rPr>
              <a:t> </a:t>
            </a:r>
            <a:r>
              <a:rPr lang="en-US" altLang="en-US" sz="1400" dirty="0" err="1" smtClean="0">
                <a:latin typeface="Times New Roman" panose="02020603050405020304" pitchFamily="18" charset="0"/>
                <a:cs typeface="Times New Roman" panose="02020603050405020304" pitchFamily="18" charset="0"/>
              </a:rPr>
              <a:t>biến</a:t>
            </a:r>
            <a:r>
              <a:rPr lang="en-US" altLang="en-US" sz="1400" dirty="0" smtClean="0">
                <a:latin typeface="Times New Roman" panose="02020603050405020304" pitchFamily="18" charset="0"/>
                <a:cs typeface="Times New Roman" panose="02020603050405020304" pitchFamily="18" charset="0"/>
              </a:rPr>
              <a:t>.</a:t>
            </a:r>
            <a:endParaRPr lang="en-US" altLang="en-US" sz="1400" dirty="0">
              <a:latin typeface="Times New Roman" panose="02020603050405020304" pitchFamily="18" charset="0"/>
              <a:cs typeface="Times New Roman" panose="02020603050405020304" pitchFamily="18" charset="0"/>
            </a:endParaRPr>
          </a:p>
          <a:p>
            <a:pPr marL="0" indent="0" algn="just">
              <a:buNone/>
            </a:pPr>
            <a:endParaRPr lang="en-US" altLang="en-US" sz="1200" dirty="0" smtClean="0">
              <a:latin typeface="Times New Roman" panose="02020603050405020304" pitchFamily="18" charset="0"/>
              <a:cs typeface="Times New Roman" panose="02020603050405020304" pitchFamily="18" charset="0"/>
            </a:endParaRPr>
          </a:p>
          <a:p>
            <a:pPr marL="0" indent="0" algn="just">
              <a:buNone/>
            </a:pPr>
            <a:r>
              <a:rPr lang="vi-VN" altLang="en-US" sz="1200" b="1" dirty="0" smtClean="0">
                <a:latin typeface="Times New Roman" panose="02020603050405020304" pitchFamily="18" charset="0"/>
                <a:cs typeface="Times New Roman" panose="02020603050405020304" pitchFamily="18" charset="0"/>
              </a:rPr>
              <a:t>Ví </a:t>
            </a:r>
            <a:r>
              <a:rPr lang="vi-VN" altLang="en-US" sz="1200" b="1" dirty="0">
                <a:latin typeface="Times New Roman" panose="02020603050405020304" pitchFamily="18" charset="0"/>
                <a:cs typeface="Times New Roman" panose="02020603050405020304" pitchFamily="18" charset="0"/>
              </a:rPr>
              <a:t>dụ dưới đây về một tên biến hợp lệ</a:t>
            </a:r>
            <a:r>
              <a:rPr lang="vi-VN" altLang="en-US" sz="1200" b="1" dirty="0" smtClean="0">
                <a:latin typeface="Times New Roman" panose="02020603050405020304" pitchFamily="18" charset="0"/>
                <a:cs typeface="Times New Roman" panose="02020603050405020304" pitchFamily="18" charset="0"/>
              </a:rPr>
              <a:t>.</a:t>
            </a:r>
            <a:endParaRPr lang="vi-VN" altLang="en-US" sz="1200" b="1" dirty="0">
              <a:latin typeface="Times New Roman" panose="02020603050405020304" pitchFamily="18" charset="0"/>
              <a:cs typeface="Times New Roman" panose="02020603050405020304" pitchFamily="18" charset="0"/>
            </a:endParaRPr>
          </a:p>
          <a:p>
            <a:pPr marL="0" indent="0" algn="just">
              <a:buNone/>
            </a:pPr>
            <a:r>
              <a:rPr lang="vi-VN" altLang="en-US" sz="1200" dirty="0">
                <a:latin typeface="Times New Roman" panose="02020603050405020304" pitchFamily="18" charset="0"/>
                <a:cs typeface="Times New Roman" panose="02020603050405020304" pitchFamily="18" charset="0"/>
              </a:rPr>
              <a:t>_ALI</a:t>
            </a:r>
          </a:p>
          <a:p>
            <a:pPr marL="0" indent="0" algn="just">
              <a:buNone/>
            </a:pPr>
            <a:r>
              <a:rPr lang="vi-VN" altLang="en-US" sz="1200" dirty="0">
                <a:latin typeface="Times New Roman" panose="02020603050405020304" pitchFamily="18" charset="0"/>
                <a:cs typeface="Times New Roman" panose="02020603050405020304" pitchFamily="18" charset="0"/>
              </a:rPr>
              <a:t>TOKEN_A</a:t>
            </a:r>
          </a:p>
          <a:p>
            <a:pPr marL="0" indent="0" algn="just">
              <a:buNone/>
            </a:pPr>
            <a:r>
              <a:rPr lang="vi-VN" altLang="en-US" sz="1200" dirty="0" smtClean="0">
                <a:latin typeface="Times New Roman" panose="02020603050405020304" pitchFamily="18" charset="0"/>
                <a:cs typeface="Times New Roman" panose="02020603050405020304" pitchFamily="18" charset="0"/>
              </a:rPr>
              <a:t>VAR_1</a:t>
            </a:r>
            <a:r>
              <a:rPr lang="en-US" altLang="en-US" sz="1200" dirty="0" smtClean="0">
                <a:latin typeface="Times New Roman" panose="02020603050405020304" pitchFamily="18" charset="0"/>
                <a:cs typeface="Times New Roman" panose="02020603050405020304" pitchFamily="18" charset="0"/>
              </a:rPr>
              <a:t>, </a:t>
            </a:r>
            <a:r>
              <a:rPr lang="vi-VN" altLang="en-US" sz="1200" dirty="0" smtClean="0">
                <a:latin typeface="Times New Roman" panose="02020603050405020304" pitchFamily="18" charset="0"/>
                <a:cs typeface="Times New Roman" panose="02020603050405020304" pitchFamily="18" charset="0"/>
              </a:rPr>
              <a:t>VAR_2</a:t>
            </a:r>
          </a:p>
          <a:p>
            <a:pPr marL="0" indent="0" algn="just">
              <a:buNone/>
            </a:pPr>
            <a:r>
              <a:rPr lang="vi-VN" altLang="en-US" sz="1200" b="1" dirty="0" smtClean="0">
                <a:latin typeface="Times New Roman" panose="02020603050405020304" pitchFamily="18" charset="0"/>
                <a:cs typeface="Times New Roman" panose="02020603050405020304" pitchFamily="18" charset="0"/>
              </a:rPr>
              <a:t>Sau đây là ví dụ về các tên biến không hợp lệ:</a:t>
            </a:r>
            <a:endParaRPr lang="vi-VN" altLang="en-US" sz="1200" b="1" dirty="0">
              <a:latin typeface="Times New Roman" panose="02020603050405020304" pitchFamily="18" charset="0"/>
              <a:cs typeface="Times New Roman" panose="02020603050405020304" pitchFamily="18" charset="0"/>
            </a:endParaRPr>
          </a:p>
          <a:p>
            <a:pPr marL="0" indent="0" algn="just">
              <a:buNone/>
            </a:pPr>
            <a:r>
              <a:rPr lang="vi-VN" altLang="en-US" sz="1200" dirty="0">
                <a:latin typeface="Times New Roman" panose="02020603050405020304" pitchFamily="18" charset="0"/>
                <a:cs typeface="Times New Roman" panose="02020603050405020304" pitchFamily="18" charset="0"/>
              </a:rPr>
              <a:t>2_VAR</a:t>
            </a:r>
          </a:p>
          <a:p>
            <a:pPr marL="0" indent="0" algn="just">
              <a:buNone/>
            </a:pPr>
            <a:r>
              <a:rPr lang="vi-VN" altLang="en-US" sz="1200" dirty="0">
                <a:latin typeface="Times New Roman" panose="02020603050405020304" pitchFamily="18" charset="0"/>
                <a:cs typeface="Times New Roman" panose="02020603050405020304" pitchFamily="18" charset="0"/>
              </a:rPr>
              <a:t>-VARIABLE</a:t>
            </a:r>
          </a:p>
          <a:p>
            <a:pPr marL="0" indent="0" algn="just">
              <a:buNone/>
            </a:pPr>
            <a:r>
              <a:rPr lang="vi-VN" altLang="en-US" sz="1200" dirty="0" smtClean="0">
                <a:latin typeface="Times New Roman" panose="02020603050405020304" pitchFamily="18" charset="0"/>
                <a:cs typeface="Times New Roman" panose="02020603050405020304" pitchFamily="18" charset="0"/>
              </a:rPr>
              <a:t>VAR1-VAR2</a:t>
            </a:r>
            <a:r>
              <a:rPr lang="en-US" altLang="en-US" sz="1200" dirty="0" smtClean="0">
                <a:latin typeface="Times New Roman" panose="02020603050405020304" pitchFamily="18" charset="0"/>
                <a:cs typeface="Times New Roman" panose="02020603050405020304" pitchFamily="18" charset="0"/>
              </a:rPr>
              <a:t>, </a:t>
            </a:r>
            <a:r>
              <a:rPr lang="vi-VN" altLang="en-US" sz="1200" dirty="0" smtClean="0">
                <a:latin typeface="Times New Roman" panose="02020603050405020304" pitchFamily="18" charset="0"/>
                <a:cs typeface="Times New Roman" panose="02020603050405020304" pitchFamily="18" charset="0"/>
              </a:rPr>
              <a:t>VAR_A!</a:t>
            </a:r>
            <a:endParaRPr lang="en-US" altLang="en-US" sz="1200" dirty="0" smtClean="0">
              <a:latin typeface="Times New Roman" panose="02020603050405020304" pitchFamily="18" charset="0"/>
              <a:cs typeface="Times New Roman" panose="02020603050405020304" pitchFamily="18" charset="0"/>
            </a:endParaRPr>
          </a:p>
          <a:p>
            <a:pPr marL="0" indent="0" algn="just">
              <a:buNone/>
            </a:pPr>
            <a:endParaRPr lang="en-US" altLang="en-US" sz="1400"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q"/>
            </a:pPr>
            <a:r>
              <a:rPr lang="en-US" altLang="en-US" sz="1400" dirty="0" err="1" smtClean="0">
                <a:latin typeface="Times New Roman" panose="02020603050405020304" pitchFamily="18" charset="0"/>
                <a:cs typeface="Times New Roman" panose="02020603050405020304" pitchFamily="18" charset="0"/>
              </a:rPr>
              <a:t>Định</a:t>
            </a:r>
            <a:r>
              <a:rPr lang="en-US" altLang="en-US" sz="1400" dirty="0" smtClean="0">
                <a:latin typeface="Times New Roman" panose="02020603050405020304" pitchFamily="18" charset="0"/>
                <a:cs typeface="Times New Roman" panose="02020603050405020304" pitchFamily="18" charset="0"/>
              </a:rPr>
              <a:t> </a:t>
            </a:r>
            <a:r>
              <a:rPr lang="en-US" altLang="en-US" sz="1400" dirty="0" err="1" smtClean="0">
                <a:latin typeface="Times New Roman" panose="02020603050405020304" pitchFamily="18" charset="0"/>
                <a:cs typeface="Times New Roman" panose="02020603050405020304" pitchFamily="18" charset="0"/>
              </a:rPr>
              <a:t>nghĩa</a:t>
            </a:r>
            <a:r>
              <a:rPr lang="en-US" altLang="en-US" sz="1400" dirty="0" smtClean="0">
                <a:latin typeface="Times New Roman" panose="02020603050405020304" pitchFamily="18" charset="0"/>
                <a:cs typeface="Times New Roman" panose="02020603050405020304" pitchFamily="18" charset="0"/>
              </a:rPr>
              <a:t> </a:t>
            </a:r>
            <a:r>
              <a:rPr lang="en-US" altLang="en-US" sz="1400" dirty="0" err="1" smtClean="0">
                <a:latin typeface="Times New Roman" panose="02020603050405020304" pitchFamily="18" charset="0"/>
                <a:cs typeface="Times New Roman" panose="02020603050405020304" pitchFamily="18" charset="0"/>
              </a:rPr>
              <a:t>biến</a:t>
            </a:r>
            <a:r>
              <a:rPr lang="en-US" altLang="en-US" sz="1400" dirty="0" smtClean="0">
                <a:latin typeface="Times New Roman" panose="02020603050405020304" pitchFamily="18" charset="0"/>
                <a:cs typeface="Times New Roman" panose="02020603050405020304" pitchFamily="18" charset="0"/>
              </a:rPr>
              <a:t> :</a:t>
            </a:r>
          </a:p>
          <a:p>
            <a:pPr marL="0" indent="0" algn="just">
              <a:buNone/>
            </a:pPr>
            <a:r>
              <a:rPr lang="en-US" altLang="en-US" sz="1400" dirty="0" err="1">
                <a:latin typeface="Times New Roman" panose="02020603050405020304" pitchFamily="18" charset="0"/>
                <a:cs typeface="Times New Roman" panose="02020603050405020304" pitchFamily="18" charset="0"/>
              </a:rPr>
              <a:t>variable_name</a:t>
            </a:r>
            <a:r>
              <a:rPr lang="en-US" altLang="en-US" sz="1400" dirty="0">
                <a:latin typeface="Times New Roman" panose="02020603050405020304" pitchFamily="18" charset="0"/>
                <a:cs typeface="Times New Roman" panose="02020603050405020304" pitchFamily="18" charset="0"/>
              </a:rPr>
              <a:t>=</a:t>
            </a:r>
            <a:r>
              <a:rPr lang="en-US" altLang="en-US" sz="1400" dirty="0" err="1">
                <a:latin typeface="Times New Roman" panose="02020603050405020304" pitchFamily="18" charset="0"/>
                <a:cs typeface="Times New Roman" panose="02020603050405020304" pitchFamily="18" charset="0"/>
              </a:rPr>
              <a:t>variable_value</a:t>
            </a:r>
            <a:endParaRPr lang="en-US" altLang="en-US" sz="1400"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smtClean="0"/>
              <a:t>09e-BM/DT/FSOFT - ©FPT SOFTWARE - Corporate Training Center - Internal Use</a:t>
            </a:r>
            <a:endParaRPr lang="en-US"/>
          </a:p>
        </p:txBody>
      </p:sp>
      <p:sp>
        <p:nvSpPr>
          <p:cNvPr id="5" name="Slide Number Placeholder 4"/>
          <p:cNvSpPr>
            <a:spLocks noGrp="1"/>
          </p:cNvSpPr>
          <p:nvPr>
            <p:ph type="sldNum" sz="quarter" idx="12"/>
          </p:nvPr>
        </p:nvSpPr>
        <p:spPr/>
        <p:txBody>
          <a:bodyPr/>
          <a:lstStyle/>
          <a:p>
            <a:fld id="{E3B08AF7-4237-6949-8335-F63F47C2C8CC}" type="slidenum">
              <a:rPr lang="en-US" smtClean="0"/>
              <a:t>5</a:t>
            </a:fld>
            <a:endParaRPr lang="en-US"/>
          </a:p>
        </p:txBody>
      </p:sp>
    </p:spTree>
    <p:extLst>
      <p:ext uri="{BB962C8B-B14F-4D97-AF65-F5344CB8AC3E}">
        <p14:creationId xmlns:p14="http://schemas.microsoft.com/office/powerpoint/2010/main" val="14170589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6706925" cy="644057"/>
          </a:xfrm>
        </p:spPr>
        <p:txBody>
          <a:bodyPr>
            <a:noAutofit/>
          </a:bodyPr>
          <a:lstStyle/>
          <a:p>
            <a:r>
              <a:rPr lang="en-US" sz="1800" i="1" dirty="0" err="1"/>
              <a:t>Các</a:t>
            </a:r>
            <a:r>
              <a:rPr lang="en-US" sz="1800" i="1" dirty="0"/>
              <a:t> </a:t>
            </a:r>
            <a:r>
              <a:rPr lang="en-US" sz="1800" i="1" dirty="0" err="1"/>
              <a:t>biến</a:t>
            </a:r>
            <a:r>
              <a:rPr lang="en-US" sz="1800" i="1" dirty="0"/>
              <a:t> </a:t>
            </a:r>
            <a:r>
              <a:rPr lang="en-US" sz="1800" i="1" dirty="0" err="1"/>
              <a:t>đặc</a:t>
            </a:r>
            <a:r>
              <a:rPr lang="en-US" sz="1800" i="1" dirty="0"/>
              <a:t> </a:t>
            </a:r>
            <a:r>
              <a:rPr lang="en-US" sz="1800" i="1" dirty="0" err="1"/>
              <a:t>biệt</a:t>
            </a:r>
            <a:r>
              <a:rPr lang="en-US" sz="1800" i="1" dirty="0"/>
              <a:t> </a:t>
            </a:r>
            <a:r>
              <a:rPr lang="en-US" sz="1800" i="1" dirty="0" err="1"/>
              <a:t>trong</a:t>
            </a:r>
            <a:r>
              <a:rPr lang="en-US" sz="1800" i="1" dirty="0"/>
              <a:t> Unix/Linux</a:t>
            </a:r>
          </a:p>
        </p:txBody>
      </p:sp>
      <p:sp>
        <p:nvSpPr>
          <p:cNvPr id="3" name="Content Placeholder 2"/>
          <p:cNvSpPr>
            <a:spLocks noGrp="1"/>
          </p:cNvSpPr>
          <p:nvPr>
            <p:ph idx="1"/>
          </p:nvPr>
        </p:nvSpPr>
        <p:spPr/>
        <p:txBody>
          <a:bodyPr>
            <a:normAutofit/>
          </a:bodyPr>
          <a:lstStyle/>
          <a:p>
            <a:pPr marL="0" algn="just">
              <a:buFont typeface="Wingdings" panose="05000000000000000000" pitchFamily="2" charset="2"/>
              <a:buNone/>
            </a:pPr>
            <a:r>
              <a:rPr lang="en-US" altLang="en-US" sz="1400" dirty="0" err="1" smtClean="0">
                <a:latin typeface="Times New Roman" panose="02020603050405020304" pitchFamily="18" charset="0"/>
                <a:cs typeface="Times New Roman" panose="02020603050405020304" pitchFamily="18" charset="0"/>
              </a:rPr>
              <a:t>Biến</a:t>
            </a:r>
            <a:r>
              <a:rPr lang="en-US" altLang="en-US" sz="1400" dirty="0" smtClean="0">
                <a:latin typeface="Times New Roman" panose="02020603050405020304" pitchFamily="18" charset="0"/>
                <a:cs typeface="Times New Roman" panose="02020603050405020304" pitchFamily="18" charset="0"/>
              </a:rPr>
              <a:t> </a:t>
            </a:r>
            <a:r>
              <a:rPr lang="en-US" altLang="en-US" sz="1400" dirty="0" err="1" smtClean="0">
                <a:latin typeface="Times New Roman" panose="02020603050405020304" pitchFamily="18" charset="0"/>
                <a:cs typeface="Times New Roman" panose="02020603050405020304" pitchFamily="18" charset="0"/>
              </a:rPr>
              <a:t>đặc</a:t>
            </a:r>
            <a:r>
              <a:rPr lang="en-US" altLang="en-US" sz="1400" dirty="0" smtClean="0">
                <a:latin typeface="Times New Roman" panose="02020603050405020304" pitchFamily="18" charset="0"/>
                <a:cs typeface="Times New Roman" panose="02020603050405020304" pitchFamily="18" charset="0"/>
              </a:rPr>
              <a:t> </a:t>
            </a:r>
            <a:r>
              <a:rPr lang="en-US" altLang="en-US" sz="1400" dirty="0" err="1" smtClean="0">
                <a:latin typeface="Times New Roman" panose="02020603050405020304" pitchFamily="18" charset="0"/>
                <a:cs typeface="Times New Roman" panose="02020603050405020304" pitchFamily="18" charset="0"/>
              </a:rPr>
              <a:t>biệt</a:t>
            </a:r>
            <a:r>
              <a:rPr lang="en-US" altLang="en-US" sz="1400" dirty="0" smtClean="0">
                <a:latin typeface="Times New Roman" panose="02020603050405020304" pitchFamily="18" charset="0"/>
                <a:cs typeface="Times New Roman" panose="02020603050405020304" pitchFamily="18" charset="0"/>
              </a:rPr>
              <a:t> </a:t>
            </a:r>
            <a:r>
              <a:rPr lang="en-US" altLang="en-US" sz="1400" dirty="0" err="1" smtClean="0">
                <a:latin typeface="Times New Roman" panose="02020603050405020304" pitchFamily="18" charset="0"/>
                <a:cs typeface="Times New Roman" panose="02020603050405020304" pitchFamily="18" charset="0"/>
              </a:rPr>
              <a:t>trong</a:t>
            </a:r>
            <a:r>
              <a:rPr lang="en-US" altLang="en-US" sz="1400" dirty="0" smtClean="0">
                <a:latin typeface="Times New Roman" panose="02020603050405020304" pitchFamily="18" charset="0"/>
                <a:cs typeface="Times New Roman" panose="02020603050405020304" pitchFamily="18" charset="0"/>
              </a:rPr>
              <a:t> shell </a:t>
            </a:r>
            <a:r>
              <a:rPr lang="en-US" altLang="en-US" sz="1400" dirty="0" err="1" smtClean="0">
                <a:latin typeface="Times New Roman" panose="02020603050405020304" pitchFamily="18" charset="0"/>
                <a:cs typeface="Times New Roman" panose="02020603050405020304" pitchFamily="18" charset="0"/>
              </a:rPr>
              <a:t>là</a:t>
            </a:r>
            <a:r>
              <a:rPr lang="en-US" altLang="en-US" sz="1400" dirty="0" smtClean="0">
                <a:latin typeface="Times New Roman" panose="02020603050405020304" pitchFamily="18" charset="0"/>
                <a:cs typeface="Times New Roman" panose="02020603050405020304" pitchFamily="18" charset="0"/>
              </a:rPr>
              <a:t> </a:t>
            </a:r>
            <a:r>
              <a:rPr lang="en-US" altLang="en-US" sz="1400" dirty="0" err="1" smtClean="0">
                <a:latin typeface="Times New Roman" panose="02020603050405020304" pitchFamily="18" charset="0"/>
                <a:cs typeface="Times New Roman" panose="02020603050405020304" pitchFamily="18" charset="0"/>
              </a:rPr>
              <a:t>các</a:t>
            </a:r>
            <a:r>
              <a:rPr lang="en-US" altLang="en-US" sz="1400" dirty="0" smtClean="0">
                <a:latin typeface="Times New Roman" panose="02020603050405020304" pitchFamily="18" charset="0"/>
                <a:cs typeface="Times New Roman" panose="02020603050405020304" pitchFamily="18" charset="0"/>
              </a:rPr>
              <a:t> </a:t>
            </a:r>
            <a:r>
              <a:rPr lang="en-US" altLang="en-US" sz="1400" dirty="0" err="1" smtClean="0">
                <a:latin typeface="Times New Roman" panose="02020603050405020304" pitchFamily="18" charset="0"/>
                <a:cs typeface="Times New Roman" panose="02020603050405020304" pitchFamily="18" charset="0"/>
              </a:rPr>
              <a:t>biến</a:t>
            </a:r>
            <a:r>
              <a:rPr lang="en-US" altLang="en-US" sz="1400" dirty="0" smtClean="0">
                <a:latin typeface="Times New Roman" panose="02020603050405020304" pitchFamily="18" charset="0"/>
                <a:cs typeface="Times New Roman" panose="02020603050405020304" pitchFamily="18" charset="0"/>
              </a:rPr>
              <a:t> </a:t>
            </a:r>
            <a:r>
              <a:rPr lang="en-US" altLang="en-US" sz="1400" dirty="0" err="1" smtClean="0">
                <a:latin typeface="Times New Roman" panose="02020603050405020304" pitchFamily="18" charset="0"/>
                <a:cs typeface="Times New Roman" panose="02020603050405020304" pitchFamily="18" charset="0"/>
              </a:rPr>
              <a:t>đã</a:t>
            </a:r>
            <a:r>
              <a:rPr lang="en-US" altLang="en-US" sz="1400" dirty="0" smtClean="0">
                <a:latin typeface="Times New Roman" panose="02020603050405020304" pitchFamily="18" charset="0"/>
                <a:cs typeface="Times New Roman" panose="02020603050405020304" pitchFamily="18" charset="0"/>
              </a:rPr>
              <a:t> </a:t>
            </a:r>
            <a:r>
              <a:rPr lang="en-US" altLang="en-US" sz="1400" dirty="0" err="1" smtClean="0">
                <a:latin typeface="Times New Roman" panose="02020603050405020304" pitchFamily="18" charset="0"/>
                <a:cs typeface="Times New Roman" panose="02020603050405020304" pitchFamily="18" charset="0"/>
              </a:rPr>
              <a:t>được</a:t>
            </a:r>
            <a:r>
              <a:rPr lang="en-US" altLang="en-US" sz="1400" dirty="0" smtClean="0">
                <a:latin typeface="Times New Roman" panose="02020603050405020304" pitchFamily="18" charset="0"/>
                <a:cs typeface="Times New Roman" panose="02020603050405020304" pitchFamily="18" charset="0"/>
              </a:rPr>
              <a:t> </a:t>
            </a:r>
            <a:r>
              <a:rPr lang="en-US" altLang="en-US" sz="1400" dirty="0" err="1" smtClean="0">
                <a:latin typeface="Times New Roman" panose="02020603050405020304" pitchFamily="18" charset="0"/>
                <a:cs typeface="Times New Roman" panose="02020603050405020304" pitchFamily="18" charset="0"/>
              </a:rPr>
              <a:t>định</a:t>
            </a:r>
            <a:r>
              <a:rPr lang="en-US" altLang="en-US" sz="1400" dirty="0" smtClean="0">
                <a:latin typeface="Times New Roman" panose="02020603050405020304" pitchFamily="18" charset="0"/>
                <a:cs typeface="Times New Roman" panose="02020603050405020304" pitchFamily="18" charset="0"/>
              </a:rPr>
              <a:t> </a:t>
            </a:r>
            <a:r>
              <a:rPr lang="en-US" altLang="en-US" sz="1400" dirty="0" err="1" smtClean="0">
                <a:latin typeface="Times New Roman" panose="02020603050405020304" pitchFamily="18" charset="0"/>
                <a:cs typeface="Times New Roman" panose="02020603050405020304" pitchFamily="18" charset="0"/>
              </a:rPr>
              <a:t>nghĩa</a:t>
            </a:r>
            <a:r>
              <a:rPr lang="en-US" altLang="en-US" sz="1400" dirty="0" smtClean="0">
                <a:latin typeface="Times New Roman" panose="02020603050405020304" pitchFamily="18" charset="0"/>
                <a:cs typeface="Times New Roman" panose="02020603050405020304" pitchFamily="18" charset="0"/>
              </a:rPr>
              <a:t> </a:t>
            </a:r>
            <a:r>
              <a:rPr lang="en-US" altLang="en-US" sz="1400" dirty="0" err="1" smtClean="0">
                <a:latin typeface="Times New Roman" panose="02020603050405020304" pitchFamily="18" charset="0"/>
                <a:cs typeface="Times New Roman" panose="02020603050405020304" pitchFamily="18" charset="0"/>
              </a:rPr>
              <a:t>trong</a:t>
            </a:r>
            <a:r>
              <a:rPr lang="en-US" altLang="en-US" sz="1400" dirty="0" smtClean="0">
                <a:latin typeface="Times New Roman" panose="02020603050405020304" pitchFamily="18" charset="0"/>
                <a:cs typeface="Times New Roman" panose="02020603050405020304" pitchFamily="18" charset="0"/>
              </a:rPr>
              <a:t> kernel </a:t>
            </a:r>
            <a:r>
              <a:rPr lang="en-US" altLang="en-US" sz="1400" dirty="0" err="1" smtClean="0">
                <a:latin typeface="Times New Roman" panose="02020603050405020304" pitchFamily="18" charset="0"/>
                <a:cs typeface="Times New Roman" panose="02020603050405020304" pitchFamily="18" charset="0"/>
              </a:rPr>
              <a:t>và</a:t>
            </a:r>
            <a:r>
              <a:rPr lang="en-US" altLang="en-US" sz="1400" dirty="0" smtClean="0">
                <a:latin typeface="Times New Roman" panose="02020603050405020304" pitchFamily="18" charset="0"/>
                <a:cs typeface="Times New Roman" panose="02020603050405020304" pitchFamily="18" charset="0"/>
              </a:rPr>
              <a:t> </a:t>
            </a:r>
            <a:r>
              <a:rPr lang="en-US" altLang="en-US" sz="1400" dirty="0" err="1" smtClean="0">
                <a:latin typeface="Times New Roman" panose="02020603050405020304" pitchFamily="18" charset="0"/>
                <a:cs typeface="Times New Roman" panose="02020603050405020304" pitchFamily="18" charset="0"/>
              </a:rPr>
              <a:t>chúng</a:t>
            </a:r>
            <a:r>
              <a:rPr lang="en-US" altLang="en-US" sz="1400" dirty="0" smtClean="0">
                <a:latin typeface="Times New Roman" panose="02020603050405020304" pitchFamily="18" charset="0"/>
                <a:cs typeface="Times New Roman" panose="02020603050405020304" pitchFamily="18" charset="0"/>
              </a:rPr>
              <a:t> </a:t>
            </a:r>
            <a:r>
              <a:rPr lang="en-US" altLang="en-US" sz="1400" dirty="0" err="1" smtClean="0">
                <a:latin typeface="Times New Roman" panose="02020603050405020304" pitchFamily="18" charset="0"/>
                <a:cs typeface="Times New Roman" panose="02020603050405020304" pitchFamily="18" charset="0"/>
              </a:rPr>
              <a:t>được</a:t>
            </a:r>
            <a:r>
              <a:rPr lang="en-US" altLang="en-US" sz="1400" dirty="0" smtClean="0">
                <a:latin typeface="Times New Roman" panose="02020603050405020304" pitchFamily="18" charset="0"/>
                <a:cs typeface="Times New Roman" panose="02020603050405020304" pitchFamily="18" charset="0"/>
              </a:rPr>
              <a:t> </a:t>
            </a:r>
            <a:r>
              <a:rPr lang="en-US" altLang="en-US" sz="1400" dirty="0" err="1" smtClean="0">
                <a:latin typeface="Times New Roman" panose="02020603050405020304" pitchFamily="18" charset="0"/>
                <a:cs typeface="Times New Roman" panose="02020603050405020304" pitchFamily="18" charset="0"/>
              </a:rPr>
              <a:t>giữ</a:t>
            </a:r>
            <a:r>
              <a:rPr lang="en-US" altLang="en-US" sz="1400" dirty="0" smtClean="0">
                <a:latin typeface="Times New Roman" panose="02020603050405020304" pitchFamily="18" charset="0"/>
                <a:cs typeface="Times New Roman" panose="02020603050405020304" pitchFamily="18" charset="0"/>
              </a:rPr>
              <a:t> </a:t>
            </a:r>
            <a:r>
              <a:rPr lang="en-US" altLang="en-US" sz="1400" dirty="0" err="1" smtClean="0">
                <a:latin typeface="Times New Roman" panose="02020603050405020304" pitchFamily="18" charset="0"/>
                <a:cs typeface="Times New Roman" panose="02020603050405020304" pitchFamily="18" charset="0"/>
              </a:rPr>
              <a:t>cho</a:t>
            </a:r>
            <a:r>
              <a:rPr lang="en-US" altLang="en-US" sz="1400" dirty="0" smtClean="0">
                <a:latin typeface="Times New Roman" panose="02020603050405020304" pitchFamily="18" charset="0"/>
                <a:cs typeface="Times New Roman" panose="02020603050405020304" pitchFamily="18" charset="0"/>
              </a:rPr>
              <a:t> </a:t>
            </a:r>
            <a:r>
              <a:rPr lang="en-US" altLang="en-US" sz="1400" dirty="0" err="1" smtClean="0">
                <a:latin typeface="Times New Roman" panose="02020603050405020304" pitchFamily="18" charset="0"/>
                <a:cs typeface="Times New Roman" panose="02020603050405020304" pitchFamily="18" charset="0"/>
              </a:rPr>
              <a:t>các</a:t>
            </a:r>
            <a:r>
              <a:rPr lang="en-US" altLang="en-US" sz="1400" dirty="0" smtClean="0">
                <a:latin typeface="Times New Roman" panose="02020603050405020304" pitchFamily="18" charset="0"/>
                <a:cs typeface="Times New Roman" panose="02020603050405020304" pitchFamily="18" charset="0"/>
              </a:rPr>
              <a:t> </a:t>
            </a:r>
            <a:r>
              <a:rPr lang="en-US" altLang="en-US" sz="1400" dirty="0" err="1" smtClean="0">
                <a:latin typeface="Times New Roman" panose="02020603050405020304" pitchFamily="18" charset="0"/>
                <a:cs typeface="Times New Roman" panose="02020603050405020304" pitchFamily="18" charset="0"/>
              </a:rPr>
              <a:t>chức</a:t>
            </a:r>
            <a:r>
              <a:rPr lang="en-US" altLang="en-US" sz="1400" dirty="0" smtClean="0">
                <a:latin typeface="Times New Roman" panose="02020603050405020304" pitchFamily="18" charset="0"/>
                <a:cs typeface="Times New Roman" panose="02020603050405020304" pitchFamily="18" charset="0"/>
              </a:rPr>
              <a:t> </a:t>
            </a:r>
            <a:r>
              <a:rPr lang="en-US" altLang="en-US" sz="1400" dirty="0" err="1" smtClean="0">
                <a:latin typeface="Times New Roman" panose="02020603050405020304" pitchFamily="18" charset="0"/>
                <a:cs typeface="Times New Roman" panose="02020603050405020304" pitchFamily="18" charset="0"/>
              </a:rPr>
              <a:t>năng</a:t>
            </a:r>
            <a:r>
              <a:rPr lang="en-US" altLang="en-US" sz="1400" dirty="0" smtClean="0">
                <a:latin typeface="Times New Roman" panose="02020603050405020304" pitchFamily="18" charset="0"/>
                <a:cs typeface="Times New Roman" panose="02020603050405020304" pitchFamily="18" charset="0"/>
              </a:rPr>
              <a:t> </a:t>
            </a:r>
            <a:r>
              <a:rPr lang="en-US" altLang="en-US" sz="1400" dirty="0" err="1" smtClean="0">
                <a:latin typeface="Times New Roman" panose="02020603050405020304" pitchFamily="18" charset="0"/>
                <a:cs typeface="Times New Roman" panose="02020603050405020304" pitchFamily="18" charset="0"/>
              </a:rPr>
              <a:t>đặc</a:t>
            </a:r>
            <a:r>
              <a:rPr lang="en-US" altLang="en-US" sz="1400" dirty="0" smtClean="0">
                <a:latin typeface="Times New Roman" panose="02020603050405020304" pitchFamily="18" charset="0"/>
                <a:cs typeface="Times New Roman" panose="02020603050405020304" pitchFamily="18" charset="0"/>
              </a:rPr>
              <a:t> </a:t>
            </a:r>
            <a:r>
              <a:rPr lang="en-US" altLang="en-US" sz="1400" dirty="0" err="1" smtClean="0">
                <a:latin typeface="Times New Roman" panose="02020603050405020304" pitchFamily="18" charset="0"/>
                <a:cs typeface="Times New Roman" panose="02020603050405020304" pitchFamily="18" charset="0"/>
              </a:rPr>
              <a:t>biệt</a:t>
            </a:r>
            <a:r>
              <a:rPr lang="en-US" altLang="en-US" sz="1400" dirty="0" smtClean="0">
                <a:latin typeface="Times New Roman" panose="02020603050405020304" pitchFamily="18" charset="0"/>
                <a:cs typeface="Times New Roman" panose="02020603050405020304" pitchFamily="18" charset="0"/>
              </a:rPr>
              <a:t>.</a:t>
            </a:r>
          </a:p>
          <a:p>
            <a:pPr marL="0" algn="just">
              <a:buFont typeface="Wingdings" panose="05000000000000000000" pitchFamily="2" charset="2"/>
              <a:buNone/>
            </a:pPr>
            <a:r>
              <a:rPr lang="en-US" altLang="en-US" sz="1400" dirty="0" smtClean="0">
                <a:latin typeface="Times New Roman" panose="02020603050405020304" pitchFamily="18" charset="0"/>
                <a:cs typeface="Times New Roman" panose="02020603050405020304" pitchFamily="18" charset="0"/>
              </a:rPr>
              <a:t>VD</a:t>
            </a:r>
            <a:r>
              <a:rPr lang="en-US" altLang="en-US" sz="1400" dirty="0">
                <a:latin typeface="Times New Roman" panose="02020603050405020304" pitchFamily="18" charset="0"/>
                <a:cs typeface="Times New Roman" panose="02020603050405020304" pitchFamily="18" charset="0"/>
              </a:rPr>
              <a:t>: </a:t>
            </a:r>
            <a:r>
              <a:rPr lang="en-US" altLang="en-US" sz="1200" dirty="0">
                <a:latin typeface="Courier New" panose="02070309020205020404" pitchFamily="49" charset="0"/>
                <a:cs typeface="Courier New" panose="02070309020205020404" pitchFamily="49" charset="0"/>
              </a:rPr>
              <a:t>$echo </a:t>
            </a:r>
            <a:r>
              <a:rPr lang="en-US" altLang="en-US" sz="1200" dirty="0" smtClean="0">
                <a:latin typeface="Courier New" panose="02070309020205020404" pitchFamily="49" charset="0"/>
                <a:cs typeface="Courier New" panose="02070309020205020404" pitchFamily="49" charset="0"/>
              </a:rPr>
              <a:t>$$ </a:t>
            </a:r>
            <a:r>
              <a:rPr lang="en-US" altLang="en-US" sz="1200" dirty="0">
                <a:latin typeface="Courier New" panose="02070309020205020404" pitchFamily="49" charset="0"/>
                <a:cs typeface="Courier New" panose="02070309020205020404" pitchFamily="49" charset="0"/>
                <a:sym typeface="Wingdings" panose="05000000000000000000" pitchFamily="2" charset="2"/>
              </a:rPr>
              <a:t> </a:t>
            </a:r>
            <a:endParaRPr lang="en-US" altLang="en-US" sz="1200" dirty="0" smtClean="0">
              <a:latin typeface="Courier New" panose="02070309020205020404" pitchFamily="49" charset="0"/>
              <a:cs typeface="Courier New" panose="02070309020205020404" pitchFamily="49" charset="0"/>
              <a:sym typeface="Wingdings" panose="05000000000000000000" pitchFamily="2" charset="2"/>
            </a:endParaRPr>
          </a:p>
          <a:p>
            <a:pPr marL="0" algn="just">
              <a:buFont typeface="Wingdings" panose="05000000000000000000" pitchFamily="2" charset="2"/>
              <a:buNone/>
            </a:pPr>
            <a:r>
              <a:rPr lang="en-US" altLang="en-US" sz="1200" dirty="0" err="1" smtClean="0">
                <a:latin typeface="Courier New" panose="02070309020205020404" pitchFamily="49" charset="0"/>
                <a:cs typeface="Courier New" panose="02070309020205020404" pitchFamily="49" charset="0"/>
                <a:sym typeface="Wingdings" panose="05000000000000000000" pitchFamily="2" charset="2"/>
              </a:rPr>
              <a:t>Lệnh</a:t>
            </a:r>
            <a:r>
              <a:rPr lang="en-US" altLang="en-US" sz="1200" dirty="0" smtClean="0">
                <a:latin typeface="Courier New" panose="02070309020205020404" pitchFamily="49" charset="0"/>
                <a:cs typeface="Courier New" panose="02070309020205020404" pitchFamily="49" charset="0"/>
                <a:sym typeface="Wingdings" panose="05000000000000000000" pitchFamily="2" charset="2"/>
              </a:rPr>
              <a:t> </a:t>
            </a:r>
            <a:r>
              <a:rPr lang="en-US" altLang="en-US" sz="1200" dirty="0" err="1">
                <a:latin typeface="Courier New" panose="02070309020205020404" pitchFamily="49" charset="0"/>
                <a:cs typeface="Courier New" panose="02070309020205020404" pitchFamily="49" charset="0"/>
                <a:sym typeface="Wingdings" panose="05000000000000000000" pitchFamily="2" charset="2"/>
              </a:rPr>
              <a:t>trên</a:t>
            </a:r>
            <a:r>
              <a:rPr lang="en-US" altLang="en-US" sz="1200" dirty="0">
                <a:latin typeface="Courier New" panose="02070309020205020404" pitchFamily="49" charset="0"/>
                <a:cs typeface="Courier New" panose="02070309020205020404" pitchFamily="49" charset="0"/>
                <a:sym typeface="Wingdings" panose="05000000000000000000" pitchFamily="2" charset="2"/>
              </a:rPr>
              <a:t> </a:t>
            </a:r>
            <a:r>
              <a:rPr lang="en-US" altLang="en-US" sz="1200" dirty="0" err="1">
                <a:latin typeface="Courier New" panose="02070309020205020404" pitchFamily="49" charset="0"/>
                <a:cs typeface="Courier New" panose="02070309020205020404" pitchFamily="49" charset="0"/>
                <a:sym typeface="Wingdings" panose="05000000000000000000" pitchFamily="2" charset="2"/>
              </a:rPr>
              <a:t>sẽ</a:t>
            </a:r>
            <a:r>
              <a:rPr lang="en-US" altLang="en-US" sz="1200" dirty="0">
                <a:latin typeface="Courier New" panose="02070309020205020404" pitchFamily="49" charset="0"/>
                <a:cs typeface="Courier New" panose="02070309020205020404" pitchFamily="49" charset="0"/>
                <a:sym typeface="Wingdings" panose="05000000000000000000" pitchFamily="2" charset="2"/>
              </a:rPr>
              <a:t> </a:t>
            </a:r>
            <a:r>
              <a:rPr lang="en-US" altLang="en-US" sz="1200" dirty="0" err="1">
                <a:latin typeface="Courier New" panose="02070309020205020404" pitchFamily="49" charset="0"/>
                <a:cs typeface="Courier New" panose="02070309020205020404" pitchFamily="49" charset="0"/>
                <a:sym typeface="Wingdings" panose="05000000000000000000" pitchFamily="2" charset="2"/>
              </a:rPr>
              <a:t>viết</a:t>
            </a:r>
            <a:r>
              <a:rPr lang="en-US" altLang="en-US" sz="1200" dirty="0">
                <a:latin typeface="Courier New" panose="02070309020205020404" pitchFamily="49" charset="0"/>
                <a:cs typeface="Courier New" panose="02070309020205020404" pitchFamily="49" charset="0"/>
                <a:sym typeface="Wingdings" panose="05000000000000000000" pitchFamily="2" charset="2"/>
              </a:rPr>
              <a:t> Process ID </a:t>
            </a:r>
            <a:endParaRPr lang="en-US" altLang="en-US" sz="1200" dirty="0" smtClean="0">
              <a:latin typeface="Courier New" panose="02070309020205020404" pitchFamily="49" charset="0"/>
              <a:cs typeface="Courier New" panose="02070309020205020404" pitchFamily="49" charset="0"/>
              <a:sym typeface="Wingdings" panose="05000000000000000000" pitchFamily="2" charset="2"/>
            </a:endParaRPr>
          </a:p>
          <a:p>
            <a:pPr marL="0" algn="just">
              <a:buFont typeface="Wingdings" panose="05000000000000000000" pitchFamily="2" charset="2"/>
              <a:buNone/>
            </a:pPr>
            <a:r>
              <a:rPr lang="en-US" altLang="en-US" sz="1200" dirty="0" err="1" smtClean="0">
                <a:latin typeface="Courier New" panose="02070309020205020404" pitchFamily="49" charset="0"/>
                <a:cs typeface="Courier New" panose="02070309020205020404" pitchFamily="49" charset="0"/>
                <a:sym typeface="Wingdings" panose="05000000000000000000" pitchFamily="2" charset="2"/>
              </a:rPr>
              <a:t>của</a:t>
            </a:r>
            <a:r>
              <a:rPr lang="en-US" altLang="en-US" sz="1200" dirty="0" smtClean="0">
                <a:latin typeface="Courier New" panose="02070309020205020404" pitchFamily="49" charset="0"/>
                <a:cs typeface="Courier New" panose="02070309020205020404" pitchFamily="49" charset="0"/>
                <a:sym typeface="Wingdings" panose="05000000000000000000" pitchFamily="2" charset="2"/>
              </a:rPr>
              <a:t> </a:t>
            </a:r>
            <a:r>
              <a:rPr lang="en-US" altLang="en-US" sz="1200" dirty="0">
                <a:latin typeface="Courier New" panose="02070309020205020404" pitchFamily="49" charset="0"/>
                <a:cs typeface="Courier New" panose="02070309020205020404" pitchFamily="49" charset="0"/>
                <a:sym typeface="Wingdings" panose="05000000000000000000" pitchFamily="2" charset="2"/>
              </a:rPr>
              <a:t>shell </a:t>
            </a:r>
            <a:r>
              <a:rPr lang="en-US" altLang="en-US" sz="1200" dirty="0" err="1">
                <a:latin typeface="Courier New" panose="02070309020205020404" pitchFamily="49" charset="0"/>
                <a:cs typeface="Courier New" panose="02070309020205020404" pitchFamily="49" charset="0"/>
                <a:sym typeface="Wingdings" panose="05000000000000000000" pitchFamily="2" charset="2"/>
              </a:rPr>
              <a:t>hiện</a:t>
            </a:r>
            <a:r>
              <a:rPr lang="en-US" altLang="en-US" sz="1200" dirty="0">
                <a:latin typeface="Courier New" panose="02070309020205020404" pitchFamily="49" charset="0"/>
                <a:cs typeface="Courier New" panose="02070309020205020404" pitchFamily="49" charset="0"/>
                <a:sym typeface="Wingdings" panose="05000000000000000000" pitchFamily="2" charset="2"/>
              </a:rPr>
              <a:t> </a:t>
            </a:r>
            <a:r>
              <a:rPr lang="en-US" altLang="en-US" sz="1200" dirty="0" err="1">
                <a:latin typeface="Courier New" panose="02070309020205020404" pitchFamily="49" charset="0"/>
                <a:cs typeface="Courier New" panose="02070309020205020404" pitchFamily="49" charset="0"/>
                <a:sym typeface="Wingdings" panose="05000000000000000000" pitchFamily="2" charset="2"/>
              </a:rPr>
              <a:t>tại</a:t>
            </a:r>
            <a:r>
              <a:rPr lang="en-US" altLang="en-US" sz="1200" dirty="0">
                <a:latin typeface="Courier New" panose="02070309020205020404" pitchFamily="49" charset="0"/>
                <a:cs typeface="Courier New" panose="02070309020205020404" pitchFamily="49" charset="0"/>
                <a:sym typeface="Wingdings" panose="05000000000000000000" pitchFamily="2" charset="2"/>
              </a:rPr>
              <a:t>: </a:t>
            </a:r>
            <a:r>
              <a:rPr lang="en-US" altLang="en-US" sz="1200" dirty="0" smtClean="0">
                <a:latin typeface="Courier New" panose="02070309020205020404" pitchFamily="49" charset="0"/>
                <a:cs typeface="Courier New" panose="02070309020205020404" pitchFamily="49" charset="0"/>
                <a:sym typeface="Wingdings" panose="05000000000000000000" pitchFamily="2" charset="2"/>
              </a:rPr>
              <a:t>29949</a:t>
            </a:r>
          </a:p>
          <a:p>
            <a:pPr marL="0" algn="just">
              <a:buFont typeface="Wingdings" panose="05000000000000000000" pitchFamily="2" charset="2"/>
              <a:buNone/>
            </a:pPr>
            <a:endParaRPr lang="en-US" altLang="en-US" sz="1200" dirty="0">
              <a:latin typeface="Courier New" panose="02070309020205020404" pitchFamily="49" charset="0"/>
              <a:cs typeface="Courier New" panose="02070309020205020404" pitchFamily="49" charset="0"/>
              <a:sym typeface="Wingdings" panose="05000000000000000000" pitchFamily="2" charset="2"/>
            </a:endParaRPr>
          </a:p>
          <a:p>
            <a:pPr marL="0" algn="just">
              <a:buFont typeface="Wingdings" panose="05000000000000000000" pitchFamily="2" charset="2"/>
              <a:buNone/>
            </a:pPr>
            <a:endParaRPr lang="en-US" altLang="en-US" sz="1400" dirty="0">
              <a:latin typeface="Courier New" panose="02070309020205020404" pitchFamily="49" charset="0"/>
              <a:cs typeface="Courier New" panose="02070309020205020404" pitchFamily="49" charset="0"/>
            </a:endParaRPr>
          </a:p>
        </p:txBody>
      </p:sp>
      <p:sp>
        <p:nvSpPr>
          <p:cNvPr id="4" name="Footer Placeholder 3"/>
          <p:cNvSpPr>
            <a:spLocks noGrp="1"/>
          </p:cNvSpPr>
          <p:nvPr>
            <p:ph type="ftr" sz="quarter" idx="11"/>
          </p:nvPr>
        </p:nvSpPr>
        <p:spPr/>
        <p:txBody>
          <a:bodyPr/>
          <a:lstStyle/>
          <a:p>
            <a:r>
              <a:rPr lang="en-US" smtClean="0"/>
              <a:t>09e-BM/DT/FSOFT - ©FPT SOFTWARE - Corporate Training Center - Internal Use</a:t>
            </a:r>
            <a:endParaRPr lang="en-US"/>
          </a:p>
        </p:txBody>
      </p:sp>
      <p:sp>
        <p:nvSpPr>
          <p:cNvPr id="5" name="Slide Number Placeholder 4"/>
          <p:cNvSpPr>
            <a:spLocks noGrp="1"/>
          </p:cNvSpPr>
          <p:nvPr>
            <p:ph type="sldNum" sz="quarter" idx="12"/>
          </p:nvPr>
        </p:nvSpPr>
        <p:spPr/>
        <p:txBody>
          <a:bodyPr/>
          <a:lstStyle/>
          <a:p>
            <a:fld id="{E3B08AF7-4237-6949-8335-F63F47C2C8CC}" type="slidenum">
              <a:rPr lang="en-US" smtClean="0"/>
              <a:t>6</a:t>
            </a:fld>
            <a:endParaRPr lang="en-US"/>
          </a:p>
        </p:txBody>
      </p:sp>
      <p:pic>
        <p:nvPicPr>
          <p:cNvPr id="8" name="Picture 7"/>
          <p:cNvPicPr>
            <a:picLocks noChangeAspect="1"/>
          </p:cNvPicPr>
          <p:nvPr/>
        </p:nvPicPr>
        <p:blipFill>
          <a:blip r:embed="rId2"/>
          <a:stretch>
            <a:fillRect/>
          </a:stretch>
        </p:blipFill>
        <p:spPr>
          <a:xfrm>
            <a:off x="4026689" y="1631576"/>
            <a:ext cx="4156552" cy="2800562"/>
          </a:xfrm>
          <a:prstGeom prst="rect">
            <a:avLst/>
          </a:prstGeom>
        </p:spPr>
      </p:pic>
    </p:spTree>
    <p:extLst>
      <p:ext uri="{BB962C8B-B14F-4D97-AF65-F5344CB8AC3E}">
        <p14:creationId xmlns:p14="http://schemas.microsoft.com/office/powerpoint/2010/main" val="8180472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6706925" cy="644057"/>
          </a:xfrm>
        </p:spPr>
        <p:txBody>
          <a:bodyPr>
            <a:noAutofit/>
          </a:bodyPr>
          <a:lstStyle/>
          <a:p>
            <a:r>
              <a:rPr lang="en-US" sz="1800" i="1" dirty="0" err="1"/>
              <a:t>Các</a:t>
            </a:r>
            <a:r>
              <a:rPr lang="en-US" sz="1800" i="1" dirty="0"/>
              <a:t> </a:t>
            </a:r>
            <a:r>
              <a:rPr lang="en-US" sz="1800" i="1" dirty="0" err="1"/>
              <a:t>tham</a:t>
            </a:r>
            <a:r>
              <a:rPr lang="en-US" sz="1800" i="1" dirty="0"/>
              <a:t> </a:t>
            </a:r>
            <a:r>
              <a:rPr lang="en-US" sz="1800" i="1" dirty="0" err="1"/>
              <a:t>số</a:t>
            </a:r>
            <a:r>
              <a:rPr lang="en-US" sz="1800" i="1" dirty="0"/>
              <a:t> </a:t>
            </a:r>
            <a:r>
              <a:rPr lang="en-US" sz="1800" i="1" dirty="0" err="1"/>
              <a:t>dòng</a:t>
            </a:r>
            <a:r>
              <a:rPr lang="en-US" sz="1800" i="1" dirty="0"/>
              <a:t> </a:t>
            </a:r>
            <a:r>
              <a:rPr lang="en-US" sz="1800" i="1" dirty="0" err="1"/>
              <a:t>lệnh</a:t>
            </a:r>
            <a:r>
              <a:rPr lang="en-US" sz="1800" i="1" dirty="0"/>
              <a:t> (command-line) </a:t>
            </a:r>
            <a:r>
              <a:rPr lang="en-US" sz="1800" i="1" dirty="0" err="1"/>
              <a:t>trong</a:t>
            </a:r>
            <a:r>
              <a:rPr lang="en-US" sz="1800" i="1" dirty="0"/>
              <a:t> Unix/Linux</a:t>
            </a:r>
          </a:p>
        </p:txBody>
      </p:sp>
      <p:sp>
        <p:nvSpPr>
          <p:cNvPr id="3" name="Content Placeholder 2"/>
          <p:cNvSpPr>
            <a:spLocks noGrp="1"/>
          </p:cNvSpPr>
          <p:nvPr>
            <p:ph idx="1"/>
          </p:nvPr>
        </p:nvSpPr>
        <p:spPr/>
        <p:txBody>
          <a:bodyPr>
            <a:normAutofit/>
          </a:bodyPr>
          <a:lstStyle/>
          <a:p>
            <a:pPr marL="0" algn="just">
              <a:buFont typeface="Wingdings" panose="05000000000000000000" pitchFamily="2" charset="2"/>
              <a:buNone/>
            </a:pPr>
            <a:r>
              <a:rPr lang="vi-VN" altLang="en-US" sz="1400" dirty="0">
                <a:latin typeface="Times New Roman" panose="02020603050405020304" pitchFamily="18" charset="0"/>
                <a:cs typeface="Times New Roman" panose="02020603050405020304" pitchFamily="18" charset="0"/>
              </a:rPr>
              <a:t>Các biến dòng lệnh $1, $2, $3, …, $9 là các tham số vị trí, với $0 chỉ tới lệnh, chương trình, Shell script hoặc chức năng thực sự và $1, $2</a:t>
            </a:r>
            <a:r>
              <a:rPr lang="vi-VN" altLang="en-US" sz="1400" dirty="0" smtClean="0">
                <a:latin typeface="Times New Roman" panose="02020603050405020304" pitchFamily="18" charset="0"/>
                <a:cs typeface="Times New Roman" panose="02020603050405020304" pitchFamily="18" charset="0"/>
              </a:rPr>
              <a:t>, </a:t>
            </a:r>
            <a:r>
              <a:rPr lang="vi-VN" altLang="en-US" sz="1400" dirty="0">
                <a:latin typeface="Times New Roman" panose="02020603050405020304" pitchFamily="18" charset="0"/>
                <a:cs typeface="Times New Roman" panose="02020603050405020304" pitchFamily="18" charset="0"/>
              </a:rPr>
              <a:t>$3, …, $9 là các tham số của lệnh đó</a:t>
            </a:r>
            <a:r>
              <a:rPr lang="vi-VN" altLang="en-US" sz="1400" dirty="0" smtClean="0">
                <a:latin typeface="Times New Roman" panose="02020603050405020304" pitchFamily="18" charset="0"/>
                <a:cs typeface="Times New Roman" panose="02020603050405020304" pitchFamily="18" charset="0"/>
              </a:rPr>
              <a:t>.</a:t>
            </a:r>
            <a:endParaRPr lang="en-US" altLang="en-US" sz="1400" dirty="0" smtClean="0">
              <a:latin typeface="Times New Roman" panose="02020603050405020304" pitchFamily="18" charset="0"/>
              <a:cs typeface="Times New Roman" panose="02020603050405020304" pitchFamily="18" charset="0"/>
            </a:endParaRPr>
          </a:p>
          <a:p>
            <a:pPr marL="0" algn="just">
              <a:buFont typeface="Wingdings" panose="05000000000000000000" pitchFamily="2" charset="2"/>
              <a:buNone/>
            </a:pPr>
            <a:endParaRPr lang="en-US" altLang="en-US" sz="1400"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smtClean="0"/>
              <a:t>09e-BM/DT/FSOFT - ©FPT SOFTWARE - Corporate Training Center - Internal Use</a:t>
            </a:r>
            <a:endParaRPr lang="en-US"/>
          </a:p>
        </p:txBody>
      </p:sp>
      <p:sp>
        <p:nvSpPr>
          <p:cNvPr id="5" name="Slide Number Placeholder 4"/>
          <p:cNvSpPr>
            <a:spLocks noGrp="1"/>
          </p:cNvSpPr>
          <p:nvPr>
            <p:ph type="sldNum" sz="quarter" idx="12"/>
          </p:nvPr>
        </p:nvSpPr>
        <p:spPr/>
        <p:txBody>
          <a:bodyPr/>
          <a:lstStyle/>
          <a:p>
            <a:fld id="{E3B08AF7-4237-6949-8335-F63F47C2C8CC}" type="slidenum">
              <a:rPr lang="en-US" smtClean="0"/>
              <a:t>7</a:t>
            </a:fld>
            <a:endParaRPr lang="en-US"/>
          </a:p>
        </p:txBody>
      </p:sp>
      <p:pic>
        <p:nvPicPr>
          <p:cNvPr id="7" name="Picture 6"/>
          <p:cNvPicPr>
            <a:picLocks noChangeAspect="1"/>
          </p:cNvPicPr>
          <p:nvPr/>
        </p:nvPicPr>
        <p:blipFill>
          <a:blip r:embed="rId2"/>
          <a:stretch>
            <a:fillRect/>
          </a:stretch>
        </p:blipFill>
        <p:spPr>
          <a:xfrm>
            <a:off x="483306" y="1952065"/>
            <a:ext cx="3900126" cy="2046194"/>
          </a:xfrm>
          <a:prstGeom prst="rect">
            <a:avLst/>
          </a:prstGeom>
        </p:spPr>
      </p:pic>
      <p:pic>
        <p:nvPicPr>
          <p:cNvPr id="8" name="Picture 7"/>
          <p:cNvPicPr>
            <a:picLocks noChangeAspect="1"/>
          </p:cNvPicPr>
          <p:nvPr/>
        </p:nvPicPr>
        <p:blipFill>
          <a:blip r:embed="rId3"/>
          <a:stretch>
            <a:fillRect/>
          </a:stretch>
        </p:blipFill>
        <p:spPr>
          <a:xfrm>
            <a:off x="4867835" y="2027481"/>
            <a:ext cx="3603812" cy="1970778"/>
          </a:xfrm>
          <a:prstGeom prst="rect">
            <a:avLst/>
          </a:prstGeom>
        </p:spPr>
      </p:pic>
    </p:spTree>
    <p:extLst>
      <p:ext uri="{BB962C8B-B14F-4D97-AF65-F5344CB8AC3E}">
        <p14:creationId xmlns:p14="http://schemas.microsoft.com/office/powerpoint/2010/main" val="18048048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6706925" cy="644057"/>
          </a:xfrm>
        </p:spPr>
        <p:txBody>
          <a:bodyPr>
            <a:noAutofit/>
          </a:bodyPr>
          <a:lstStyle/>
          <a:p>
            <a:r>
              <a:rPr lang="en-US" sz="1800" i="1" dirty="0" err="1"/>
              <a:t>Sử</a:t>
            </a:r>
            <a:r>
              <a:rPr lang="en-US" sz="1800" i="1" dirty="0"/>
              <a:t> </a:t>
            </a:r>
            <a:r>
              <a:rPr lang="en-US" sz="1800" i="1" dirty="0" err="1"/>
              <a:t>dụng</a:t>
            </a:r>
            <a:r>
              <a:rPr lang="en-US" sz="1800" i="1" dirty="0"/>
              <a:t> </a:t>
            </a:r>
            <a:r>
              <a:rPr lang="en-US" sz="1800" i="1" dirty="0" err="1"/>
              <a:t>mảng</a:t>
            </a:r>
            <a:r>
              <a:rPr lang="en-US" sz="1800" i="1" dirty="0"/>
              <a:t> </a:t>
            </a:r>
            <a:r>
              <a:rPr lang="en-US" sz="1800" i="1" dirty="0" err="1"/>
              <a:t>trong</a:t>
            </a:r>
            <a:r>
              <a:rPr lang="en-US" sz="1800" i="1" dirty="0"/>
              <a:t> Shell</a:t>
            </a:r>
          </a:p>
        </p:txBody>
      </p:sp>
      <p:sp>
        <p:nvSpPr>
          <p:cNvPr id="3" name="Content Placeholder 2"/>
          <p:cNvSpPr>
            <a:spLocks noGrp="1"/>
          </p:cNvSpPr>
          <p:nvPr>
            <p:ph idx="1"/>
          </p:nvPr>
        </p:nvSpPr>
        <p:spPr/>
        <p:txBody>
          <a:bodyPr>
            <a:normAutofit/>
          </a:bodyPr>
          <a:lstStyle/>
          <a:p>
            <a:pPr marL="0" algn="just">
              <a:buFont typeface="Wingdings" panose="05000000000000000000" pitchFamily="2" charset="2"/>
              <a:buNone/>
            </a:pPr>
            <a:r>
              <a:rPr lang="vi-VN" altLang="en-US" sz="1400" dirty="0">
                <a:latin typeface="Times New Roman" panose="02020603050405020304" pitchFamily="18" charset="0"/>
                <a:cs typeface="Times New Roman" panose="02020603050405020304" pitchFamily="18" charset="0"/>
              </a:rPr>
              <a:t>Thay vì tạo một tên mới cho mỗi biến được yêu cầu, bạn có thể sử dụng một biến mảng để lưu tất cả các biến khác</a:t>
            </a:r>
            <a:r>
              <a:rPr lang="vi-VN" altLang="en-US" sz="1400" dirty="0" smtClean="0">
                <a:latin typeface="Times New Roman" panose="02020603050405020304" pitchFamily="18" charset="0"/>
                <a:cs typeface="Times New Roman" panose="02020603050405020304" pitchFamily="18" charset="0"/>
              </a:rPr>
              <a:t>.</a:t>
            </a:r>
            <a:endParaRPr lang="en-US" altLang="en-US" sz="1400" dirty="0" smtClean="0">
              <a:latin typeface="Times New Roman" panose="02020603050405020304" pitchFamily="18" charset="0"/>
              <a:cs typeface="Times New Roman" panose="02020603050405020304" pitchFamily="18" charset="0"/>
            </a:endParaRPr>
          </a:p>
          <a:p>
            <a:pPr marL="0" algn="just">
              <a:buFont typeface="Wingdings" panose="05000000000000000000" pitchFamily="2" charset="2"/>
              <a:buNone/>
            </a:pPr>
            <a:endParaRPr lang="en-US" altLang="en-US" sz="1400" dirty="0">
              <a:latin typeface="Times New Roman" panose="02020603050405020304" pitchFamily="18" charset="0"/>
              <a:cs typeface="Times New Roman" panose="02020603050405020304" pitchFamily="18" charset="0"/>
            </a:endParaRPr>
          </a:p>
          <a:p>
            <a:pPr marL="0" algn="just">
              <a:buFont typeface="Wingdings" panose="05000000000000000000" pitchFamily="2" charset="2"/>
              <a:buNone/>
            </a:pPr>
            <a:endParaRPr lang="en-US" altLang="en-US" sz="1400"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smtClean="0"/>
              <a:t>09e-BM/DT/FSOFT - ©FPT SOFTWARE - Corporate Training Center - Internal Use</a:t>
            </a:r>
            <a:endParaRPr lang="en-US"/>
          </a:p>
        </p:txBody>
      </p:sp>
      <p:sp>
        <p:nvSpPr>
          <p:cNvPr id="5" name="Slide Number Placeholder 4"/>
          <p:cNvSpPr>
            <a:spLocks noGrp="1"/>
          </p:cNvSpPr>
          <p:nvPr>
            <p:ph type="sldNum" sz="quarter" idx="12"/>
          </p:nvPr>
        </p:nvSpPr>
        <p:spPr/>
        <p:txBody>
          <a:bodyPr/>
          <a:lstStyle/>
          <a:p>
            <a:fld id="{E3B08AF7-4237-6949-8335-F63F47C2C8CC}" type="slidenum">
              <a:rPr lang="en-US" smtClean="0"/>
              <a:t>8</a:t>
            </a:fld>
            <a:endParaRPr lang="en-US" dirty="0"/>
          </a:p>
        </p:txBody>
      </p:sp>
      <p:pic>
        <p:nvPicPr>
          <p:cNvPr id="6" name="Picture 5"/>
          <p:cNvPicPr>
            <a:picLocks noChangeAspect="1"/>
          </p:cNvPicPr>
          <p:nvPr/>
        </p:nvPicPr>
        <p:blipFill>
          <a:blip r:embed="rId2"/>
          <a:stretch>
            <a:fillRect/>
          </a:stretch>
        </p:blipFill>
        <p:spPr>
          <a:xfrm>
            <a:off x="1362634" y="2310374"/>
            <a:ext cx="2366684" cy="1335390"/>
          </a:xfrm>
          <a:prstGeom prst="rect">
            <a:avLst/>
          </a:prstGeom>
        </p:spPr>
      </p:pic>
      <p:pic>
        <p:nvPicPr>
          <p:cNvPr id="7" name="Picture 6"/>
          <p:cNvPicPr>
            <a:picLocks noChangeAspect="1"/>
          </p:cNvPicPr>
          <p:nvPr/>
        </p:nvPicPr>
        <p:blipFill>
          <a:blip r:embed="rId3"/>
          <a:stretch>
            <a:fillRect/>
          </a:stretch>
        </p:blipFill>
        <p:spPr>
          <a:xfrm>
            <a:off x="5219101" y="2422670"/>
            <a:ext cx="2277038" cy="1223094"/>
          </a:xfrm>
          <a:prstGeom prst="rect">
            <a:avLst/>
          </a:prstGeom>
        </p:spPr>
      </p:pic>
      <p:sp>
        <p:nvSpPr>
          <p:cNvPr id="9" name="TextBox 8"/>
          <p:cNvSpPr txBox="1"/>
          <p:nvPr/>
        </p:nvSpPr>
        <p:spPr>
          <a:xfrm>
            <a:off x="1949659" y="3659379"/>
            <a:ext cx="1192634" cy="369332"/>
          </a:xfrm>
          <a:prstGeom prst="rect">
            <a:avLst/>
          </a:prstGeom>
          <a:noFill/>
        </p:spPr>
        <p:txBody>
          <a:bodyPr wrap="none" rtlCol="0">
            <a:spAutoFit/>
          </a:bodyPr>
          <a:lstStyle/>
          <a:p>
            <a:r>
              <a:rPr lang="en-US" dirty="0" err="1"/>
              <a:t>B</a:t>
            </a:r>
            <a:r>
              <a:rPr lang="en-US" dirty="0" err="1" smtClean="0"/>
              <a:t>iến</a:t>
            </a:r>
            <a:r>
              <a:rPr lang="en-US" dirty="0" smtClean="0"/>
              <a:t> </a:t>
            </a:r>
            <a:r>
              <a:rPr lang="en-US" dirty="0"/>
              <a:t>scalar</a:t>
            </a:r>
          </a:p>
        </p:txBody>
      </p:sp>
      <p:sp>
        <p:nvSpPr>
          <p:cNvPr id="10" name="TextBox 9"/>
          <p:cNvSpPr txBox="1"/>
          <p:nvPr/>
        </p:nvSpPr>
        <p:spPr>
          <a:xfrm>
            <a:off x="5634153" y="3750861"/>
            <a:ext cx="1178528" cy="369332"/>
          </a:xfrm>
          <a:prstGeom prst="rect">
            <a:avLst/>
          </a:prstGeom>
          <a:noFill/>
        </p:spPr>
        <p:txBody>
          <a:bodyPr wrap="none" rtlCol="0">
            <a:spAutoFit/>
          </a:bodyPr>
          <a:lstStyle/>
          <a:p>
            <a:r>
              <a:rPr lang="en-US" dirty="0" err="1"/>
              <a:t>B</a:t>
            </a:r>
            <a:r>
              <a:rPr lang="en-US" dirty="0" err="1" smtClean="0"/>
              <a:t>iến</a:t>
            </a:r>
            <a:r>
              <a:rPr lang="en-US" dirty="0" smtClean="0"/>
              <a:t> </a:t>
            </a:r>
            <a:r>
              <a:rPr lang="en-US" dirty="0" err="1" smtClean="0"/>
              <a:t>mảng</a:t>
            </a:r>
            <a:endParaRPr lang="en-US" dirty="0"/>
          </a:p>
        </p:txBody>
      </p:sp>
    </p:spTree>
    <p:extLst>
      <p:ext uri="{BB962C8B-B14F-4D97-AF65-F5344CB8AC3E}">
        <p14:creationId xmlns:p14="http://schemas.microsoft.com/office/powerpoint/2010/main" val="174672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6706925" cy="644057"/>
          </a:xfrm>
        </p:spPr>
        <p:txBody>
          <a:bodyPr>
            <a:noAutofit/>
          </a:bodyPr>
          <a:lstStyle/>
          <a:p>
            <a:r>
              <a:rPr lang="en-US" sz="1800" i="1" dirty="0" err="1"/>
              <a:t>Sử</a:t>
            </a:r>
            <a:r>
              <a:rPr lang="en-US" sz="1800" i="1" dirty="0"/>
              <a:t> </a:t>
            </a:r>
            <a:r>
              <a:rPr lang="en-US" sz="1800" i="1" dirty="0" err="1"/>
              <a:t>dụng</a:t>
            </a:r>
            <a:r>
              <a:rPr lang="en-US" sz="1800" i="1" dirty="0"/>
              <a:t> </a:t>
            </a:r>
            <a:r>
              <a:rPr lang="en-US" sz="1800" i="1" dirty="0" err="1"/>
              <a:t>mảng</a:t>
            </a:r>
            <a:r>
              <a:rPr lang="en-US" sz="1800" i="1" dirty="0"/>
              <a:t> </a:t>
            </a:r>
            <a:r>
              <a:rPr lang="en-US" sz="1800" i="1" dirty="0" err="1"/>
              <a:t>trong</a:t>
            </a:r>
            <a:r>
              <a:rPr lang="en-US" sz="1800" i="1" dirty="0"/>
              <a:t> Shell</a:t>
            </a:r>
          </a:p>
        </p:txBody>
      </p:sp>
      <p:sp>
        <p:nvSpPr>
          <p:cNvPr id="3" name="Content Placeholder 2"/>
          <p:cNvSpPr>
            <a:spLocks noGrp="1"/>
          </p:cNvSpPr>
          <p:nvPr>
            <p:ph idx="1"/>
          </p:nvPr>
        </p:nvSpPr>
        <p:spPr/>
        <p:txBody>
          <a:bodyPr>
            <a:normAutofit/>
          </a:bodyPr>
          <a:lstStyle/>
          <a:p>
            <a:pPr marL="0" algn="just">
              <a:buFont typeface="Wingdings" panose="05000000000000000000" pitchFamily="2" charset="2"/>
              <a:buNone/>
            </a:pPr>
            <a:r>
              <a:rPr lang="en-US" altLang="en-US" sz="1400" dirty="0" err="1" smtClean="0">
                <a:latin typeface="Times New Roman" panose="02020603050405020304" pitchFamily="18" charset="0"/>
                <a:cs typeface="Times New Roman" panose="02020603050405020304" pitchFamily="18" charset="0"/>
              </a:rPr>
              <a:t>Cách</a:t>
            </a:r>
            <a:r>
              <a:rPr lang="en-US" altLang="en-US" sz="1400" dirty="0" smtClean="0">
                <a:latin typeface="Times New Roman" panose="02020603050405020304" pitchFamily="18" charset="0"/>
                <a:cs typeface="Times New Roman" panose="02020603050405020304" pitchFamily="18" charset="0"/>
              </a:rPr>
              <a:t> </a:t>
            </a:r>
            <a:r>
              <a:rPr lang="en-US" altLang="en-US" sz="1400" dirty="0" err="1" smtClean="0">
                <a:latin typeface="Times New Roman" panose="02020603050405020304" pitchFamily="18" charset="0"/>
                <a:cs typeface="Times New Roman" panose="02020603050405020304" pitchFamily="18" charset="0"/>
              </a:rPr>
              <a:t>truy</a:t>
            </a:r>
            <a:r>
              <a:rPr lang="en-US" altLang="en-US" sz="1400" dirty="0" smtClean="0">
                <a:latin typeface="Times New Roman" panose="02020603050405020304" pitchFamily="18" charset="0"/>
                <a:cs typeface="Times New Roman" panose="02020603050405020304" pitchFamily="18" charset="0"/>
              </a:rPr>
              <a:t> </a:t>
            </a:r>
            <a:r>
              <a:rPr lang="en-US" altLang="en-US" sz="1400" dirty="0" err="1" smtClean="0">
                <a:latin typeface="Times New Roman" panose="02020603050405020304" pitchFamily="18" charset="0"/>
                <a:cs typeface="Times New Roman" panose="02020603050405020304" pitchFamily="18" charset="0"/>
              </a:rPr>
              <a:t>vấn</a:t>
            </a:r>
            <a:r>
              <a:rPr lang="en-US" altLang="en-US" sz="1400" dirty="0" smtClean="0">
                <a:latin typeface="Times New Roman" panose="02020603050405020304" pitchFamily="18" charset="0"/>
                <a:cs typeface="Times New Roman" panose="02020603050405020304" pitchFamily="18" charset="0"/>
              </a:rPr>
              <a:t> </a:t>
            </a:r>
            <a:r>
              <a:rPr lang="en-US" altLang="en-US" sz="1400" dirty="0" err="1" smtClean="0">
                <a:latin typeface="Times New Roman" panose="02020603050405020304" pitchFamily="18" charset="0"/>
                <a:cs typeface="Times New Roman" panose="02020603050405020304" pitchFamily="18" charset="0"/>
              </a:rPr>
              <a:t>và</a:t>
            </a:r>
            <a:r>
              <a:rPr lang="en-US" altLang="en-US" sz="1400" dirty="0" smtClean="0">
                <a:latin typeface="Times New Roman" panose="02020603050405020304" pitchFamily="18" charset="0"/>
                <a:cs typeface="Times New Roman" panose="02020603050405020304" pitchFamily="18" charset="0"/>
              </a:rPr>
              <a:t> </a:t>
            </a:r>
            <a:r>
              <a:rPr lang="en-US" altLang="en-US" sz="1400" dirty="0" err="1" smtClean="0">
                <a:latin typeface="Times New Roman" panose="02020603050405020304" pitchFamily="18" charset="0"/>
                <a:cs typeface="Times New Roman" panose="02020603050405020304" pitchFamily="18" charset="0"/>
              </a:rPr>
              <a:t>sử</a:t>
            </a:r>
            <a:r>
              <a:rPr lang="en-US" altLang="en-US" sz="1400" dirty="0" smtClean="0">
                <a:latin typeface="Times New Roman" panose="02020603050405020304" pitchFamily="18" charset="0"/>
                <a:cs typeface="Times New Roman" panose="02020603050405020304" pitchFamily="18" charset="0"/>
              </a:rPr>
              <a:t> </a:t>
            </a:r>
            <a:r>
              <a:rPr lang="en-US" altLang="en-US" sz="1400" dirty="0" err="1" smtClean="0">
                <a:latin typeface="Times New Roman" panose="02020603050405020304" pitchFamily="18" charset="0"/>
                <a:cs typeface="Times New Roman" panose="02020603050405020304" pitchFamily="18" charset="0"/>
              </a:rPr>
              <a:t>dụng</a:t>
            </a:r>
            <a:r>
              <a:rPr lang="en-US" altLang="en-US" sz="1400" dirty="0" smtClean="0">
                <a:latin typeface="Times New Roman" panose="02020603050405020304" pitchFamily="18" charset="0"/>
                <a:cs typeface="Times New Roman" panose="02020603050405020304" pitchFamily="18" charset="0"/>
              </a:rPr>
              <a:t> </a:t>
            </a:r>
            <a:r>
              <a:rPr lang="en-US" altLang="en-US" sz="1400" dirty="0" err="1" smtClean="0">
                <a:latin typeface="Times New Roman" panose="02020603050405020304" pitchFamily="18" charset="0"/>
                <a:cs typeface="Times New Roman" panose="02020603050405020304" pitchFamily="18" charset="0"/>
              </a:rPr>
              <a:t>các</a:t>
            </a:r>
            <a:r>
              <a:rPr lang="en-US" altLang="en-US" sz="1400" dirty="0" smtClean="0">
                <a:latin typeface="Times New Roman" panose="02020603050405020304" pitchFamily="18" charset="0"/>
                <a:cs typeface="Times New Roman" panose="02020603050405020304" pitchFamily="18" charset="0"/>
              </a:rPr>
              <a:t> </a:t>
            </a:r>
            <a:r>
              <a:rPr lang="en-US" altLang="en-US" sz="1400" dirty="0" err="1" smtClean="0">
                <a:latin typeface="Times New Roman" panose="02020603050405020304" pitchFamily="18" charset="0"/>
                <a:cs typeface="Times New Roman" panose="02020603050405020304" pitchFamily="18" charset="0"/>
              </a:rPr>
              <a:t>biến</a:t>
            </a:r>
            <a:r>
              <a:rPr lang="en-US" altLang="en-US" sz="1400" dirty="0" smtClean="0">
                <a:latin typeface="Times New Roman" panose="02020603050405020304" pitchFamily="18" charset="0"/>
                <a:cs typeface="Times New Roman" panose="02020603050405020304" pitchFamily="18" charset="0"/>
              </a:rPr>
              <a:t> </a:t>
            </a:r>
            <a:r>
              <a:rPr lang="en-US" altLang="en-US" sz="1400" dirty="0" err="1" smtClean="0">
                <a:latin typeface="Times New Roman" panose="02020603050405020304" pitchFamily="18" charset="0"/>
                <a:cs typeface="Times New Roman" panose="02020603050405020304" pitchFamily="18" charset="0"/>
              </a:rPr>
              <a:t>mảng</a:t>
            </a:r>
            <a:r>
              <a:rPr lang="en-US" altLang="en-US" sz="1400" dirty="0" smtClean="0">
                <a:latin typeface="Times New Roman" panose="02020603050405020304" pitchFamily="18" charset="0"/>
                <a:cs typeface="Times New Roman" panose="02020603050405020304" pitchFamily="18" charset="0"/>
              </a:rPr>
              <a:t> </a:t>
            </a:r>
            <a:r>
              <a:rPr lang="en-US" altLang="en-US" sz="1400" dirty="0" err="1" smtClean="0">
                <a:latin typeface="Times New Roman" panose="02020603050405020304" pitchFamily="18" charset="0"/>
                <a:cs typeface="Times New Roman" panose="02020603050405020304" pitchFamily="18" charset="0"/>
              </a:rPr>
              <a:t>trong</a:t>
            </a:r>
            <a:r>
              <a:rPr lang="en-US" altLang="en-US" sz="1400" dirty="0" smtClean="0">
                <a:latin typeface="Times New Roman" panose="02020603050405020304" pitchFamily="18" charset="0"/>
                <a:cs typeface="Times New Roman" panose="02020603050405020304" pitchFamily="18" charset="0"/>
              </a:rPr>
              <a:t> shell:</a:t>
            </a:r>
          </a:p>
          <a:p>
            <a:pPr marL="0" algn="just">
              <a:buFont typeface="Wingdings" panose="05000000000000000000" pitchFamily="2" charset="2"/>
              <a:buNone/>
            </a:pPr>
            <a:endParaRPr lang="en-US" altLang="en-US" sz="1400" dirty="0" smtClean="0">
              <a:latin typeface="Times New Roman" panose="02020603050405020304" pitchFamily="18" charset="0"/>
              <a:cs typeface="Times New Roman" panose="02020603050405020304" pitchFamily="18" charset="0"/>
            </a:endParaRPr>
          </a:p>
          <a:p>
            <a:pPr marL="0" algn="just">
              <a:buFont typeface="Wingdings" panose="05000000000000000000" pitchFamily="2" charset="2"/>
              <a:buNone/>
            </a:pPr>
            <a:endParaRPr lang="en-US" altLang="en-US" sz="1400" dirty="0">
              <a:latin typeface="Times New Roman" panose="02020603050405020304" pitchFamily="18" charset="0"/>
              <a:cs typeface="Times New Roman" panose="02020603050405020304" pitchFamily="18" charset="0"/>
            </a:endParaRPr>
          </a:p>
          <a:p>
            <a:pPr marL="0" algn="just">
              <a:buFont typeface="Wingdings" panose="05000000000000000000" pitchFamily="2" charset="2"/>
              <a:buNone/>
            </a:pPr>
            <a:endParaRPr lang="en-US" altLang="en-US" sz="1400"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smtClean="0"/>
              <a:t>09e-BM/DT/FSOFT - ©FPT SOFTWARE - Corporate Training Center - Internal Use</a:t>
            </a:r>
            <a:endParaRPr lang="en-US"/>
          </a:p>
        </p:txBody>
      </p:sp>
      <p:sp>
        <p:nvSpPr>
          <p:cNvPr id="5" name="Slide Number Placeholder 4"/>
          <p:cNvSpPr>
            <a:spLocks noGrp="1"/>
          </p:cNvSpPr>
          <p:nvPr>
            <p:ph type="sldNum" sz="quarter" idx="12"/>
          </p:nvPr>
        </p:nvSpPr>
        <p:spPr/>
        <p:txBody>
          <a:bodyPr/>
          <a:lstStyle/>
          <a:p>
            <a:fld id="{E3B08AF7-4237-6949-8335-F63F47C2C8CC}" type="slidenum">
              <a:rPr lang="en-US" smtClean="0"/>
              <a:t>9</a:t>
            </a:fld>
            <a:endParaRPr lang="en-US" dirty="0"/>
          </a:p>
        </p:txBody>
      </p:sp>
      <p:sp>
        <p:nvSpPr>
          <p:cNvPr id="11" name="Rectangle 10"/>
          <p:cNvSpPr/>
          <p:nvPr/>
        </p:nvSpPr>
        <p:spPr>
          <a:xfrm>
            <a:off x="663388" y="1685365"/>
            <a:ext cx="2926080" cy="2770094"/>
          </a:xfrm>
          <a:prstGeom prst="rect">
            <a:avLst/>
          </a:prstGeom>
          <a:ln w="3175">
            <a:solidFill>
              <a:schemeClr val="bg1">
                <a:lumMod val="85000"/>
              </a:schemeClr>
            </a:solidFill>
          </a:ln>
        </p:spPr>
        <p:style>
          <a:lnRef idx="2">
            <a:schemeClr val="accent1"/>
          </a:lnRef>
          <a:fillRef idx="1">
            <a:schemeClr val="lt1"/>
          </a:fillRef>
          <a:effectRef idx="0">
            <a:schemeClr val="accent1"/>
          </a:effectRef>
          <a:fontRef idx="minor">
            <a:schemeClr val="dk1"/>
          </a:fontRef>
        </p:style>
        <p:txBody>
          <a:bodyPr rtlCol="0" anchor="ctr"/>
          <a:lstStyle/>
          <a:p>
            <a:r>
              <a:rPr lang="en-US" sz="1200" dirty="0">
                <a:latin typeface="Courier New" panose="02070309020205020404" pitchFamily="49" charset="0"/>
                <a:cs typeface="Courier New" panose="02070309020205020404" pitchFamily="49" charset="0"/>
              </a:rPr>
              <a:t>#!/bin/</a:t>
            </a:r>
            <a:r>
              <a:rPr lang="en-US" sz="1200" dirty="0" err="1">
                <a:latin typeface="Courier New" panose="02070309020205020404" pitchFamily="49" charset="0"/>
                <a:cs typeface="Courier New" panose="02070309020205020404" pitchFamily="49" charset="0"/>
              </a:rPr>
              <a:t>sh</a:t>
            </a:r>
            <a:endParaRPr lang="en-US" sz="1200" dirty="0">
              <a:latin typeface="Courier New" panose="02070309020205020404" pitchFamily="49" charset="0"/>
              <a:cs typeface="Courier New" panose="02070309020205020404" pitchFamily="49" charset="0"/>
            </a:endParaRP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NAME[0]="Zara"</a:t>
            </a:r>
          </a:p>
          <a:p>
            <a:r>
              <a:rPr lang="en-US" sz="1200" dirty="0">
                <a:latin typeface="Courier New" panose="02070309020205020404" pitchFamily="49" charset="0"/>
                <a:cs typeface="Courier New" panose="02070309020205020404" pitchFamily="49" charset="0"/>
              </a:rPr>
              <a:t>NAME[1]="</a:t>
            </a:r>
            <a:r>
              <a:rPr lang="en-US" sz="1200" dirty="0" err="1">
                <a:latin typeface="Courier New" panose="02070309020205020404" pitchFamily="49" charset="0"/>
                <a:cs typeface="Courier New" panose="02070309020205020404" pitchFamily="49" charset="0"/>
              </a:rPr>
              <a:t>Qadir</a:t>
            </a:r>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NAME[2]="</a:t>
            </a:r>
            <a:r>
              <a:rPr lang="en-US" sz="1200" dirty="0" err="1">
                <a:latin typeface="Courier New" panose="02070309020205020404" pitchFamily="49" charset="0"/>
                <a:cs typeface="Courier New" panose="02070309020205020404" pitchFamily="49" charset="0"/>
              </a:rPr>
              <a:t>Mahnaz</a:t>
            </a:r>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NAME[3]="</a:t>
            </a:r>
            <a:r>
              <a:rPr lang="en-US" sz="1200" dirty="0" err="1">
                <a:latin typeface="Courier New" panose="02070309020205020404" pitchFamily="49" charset="0"/>
                <a:cs typeface="Courier New" panose="02070309020205020404" pitchFamily="49" charset="0"/>
              </a:rPr>
              <a:t>Ayan</a:t>
            </a:r>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NAME[4]="Daisy"</a:t>
            </a:r>
          </a:p>
          <a:p>
            <a:r>
              <a:rPr lang="en-US" sz="1200" dirty="0">
                <a:latin typeface="Courier New" panose="02070309020205020404" pitchFamily="49" charset="0"/>
                <a:cs typeface="Courier New" panose="02070309020205020404" pitchFamily="49" charset="0"/>
              </a:rPr>
              <a:t>echo "First Index: </a:t>
            </a:r>
            <a:r>
              <a:rPr lang="en-US" sz="1200" dirty="0" smtClean="0">
                <a:latin typeface="Courier New" panose="02070309020205020404" pitchFamily="49" charset="0"/>
                <a:cs typeface="Courier New" panose="02070309020205020404" pitchFamily="49" charset="0"/>
              </a:rPr>
              <a:t>NAME[0]"</a:t>
            </a:r>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echo "Second Index: </a:t>
            </a:r>
            <a:r>
              <a:rPr lang="en-US" sz="1200" dirty="0" smtClean="0">
                <a:latin typeface="Courier New" panose="02070309020205020404" pitchFamily="49" charset="0"/>
                <a:cs typeface="Courier New" panose="02070309020205020404" pitchFamily="49" charset="0"/>
              </a:rPr>
              <a:t>NAME[4]“</a:t>
            </a:r>
          </a:p>
          <a:p>
            <a:endParaRPr lang="en-US" sz="1200" dirty="0">
              <a:latin typeface="Courier New" panose="02070309020205020404" pitchFamily="49" charset="0"/>
              <a:cs typeface="Courier New" panose="02070309020205020404" pitchFamily="49" charset="0"/>
            </a:endParaRPr>
          </a:p>
          <a:p>
            <a:r>
              <a:rPr lang="en-US" sz="1200" dirty="0" smtClean="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$./test.sh</a:t>
            </a:r>
          </a:p>
          <a:p>
            <a:r>
              <a:rPr lang="en-US" sz="1200" dirty="0">
                <a:latin typeface="Courier New" panose="02070309020205020404" pitchFamily="49" charset="0"/>
                <a:cs typeface="Courier New" panose="02070309020205020404" pitchFamily="49" charset="0"/>
              </a:rPr>
              <a:t>First Index: Zara</a:t>
            </a:r>
          </a:p>
          <a:p>
            <a:r>
              <a:rPr lang="en-US" sz="1200" dirty="0">
                <a:latin typeface="Courier New" panose="02070309020205020404" pitchFamily="49" charset="0"/>
                <a:cs typeface="Courier New" panose="02070309020205020404" pitchFamily="49" charset="0"/>
              </a:rPr>
              <a:t>Second Index: </a:t>
            </a:r>
            <a:r>
              <a:rPr lang="en-US" sz="1200" dirty="0" err="1">
                <a:latin typeface="Courier New" panose="02070309020205020404" pitchFamily="49" charset="0"/>
                <a:cs typeface="Courier New" panose="02070309020205020404" pitchFamily="49" charset="0"/>
              </a:rPr>
              <a:t>Qadir</a:t>
            </a:r>
            <a:endParaRPr lang="en-US" sz="1200" dirty="0">
              <a:latin typeface="Courier New" panose="02070309020205020404" pitchFamily="49" charset="0"/>
              <a:cs typeface="Courier New" panose="02070309020205020404" pitchFamily="49" charset="0"/>
            </a:endParaRPr>
          </a:p>
        </p:txBody>
      </p:sp>
      <p:sp>
        <p:nvSpPr>
          <p:cNvPr id="14" name="Rectangle 13"/>
          <p:cNvSpPr/>
          <p:nvPr/>
        </p:nvSpPr>
        <p:spPr>
          <a:xfrm>
            <a:off x="3953435" y="1685365"/>
            <a:ext cx="4252857" cy="2770094"/>
          </a:xfrm>
          <a:prstGeom prst="rect">
            <a:avLst/>
          </a:prstGeom>
          <a:ln w="3175">
            <a:solidFill>
              <a:schemeClr val="bg1">
                <a:lumMod val="85000"/>
              </a:schemeClr>
            </a:solidFill>
          </a:ln>
        </p:spPr>
        <p:style>
          <a:lnRef idx="2">
            <a:schemeClr val="accent1"/>
          </a:lnRef>
          <a:fillRef idx="1">
            <a:schemeClr val="lt1"/>
          </a:fillRef>
          <a:effectRef idx="0">
            <a:schemeClr val="accent1"/>
          </a:effectRef>
          <a:fontRef idx="minor">
            <a:schemeClr val="dk1"/>
          </a:fontRef>
        </p:style>
        <p:txBody>
          <a:bodyPr rtlCol="0" anchor="ctr"/>
          <a:lstStyle/>
          <a:p>
            <a:r>
              <a:rPr lang="en-US" sz="1200" dirty="0">
                <a:latin typeface="Courier New" panose="02070309020205020404" pitchFamily="49" charset="0"/>
                <a:cs typeface="Courier New" panose="02070309020205020404" pitchFamily="49" charset="0"/>
              </a:rPr>
              <a:t>#!/bin/</a:t>
            </a:r>
            <a:r>
              <a:rPr lang="en-US" sz="1200" dirty="0" err="1">
                <a:latin typeface="Courier New" panose="02070309020205020404" pitchFamily="49" charset="0"/>
                <a:cs typeface="Courier New" panose="02070309020205020404" pitchFamily="49" charset="0"/>
              </a:rPr>
              <a:t>sh</a:t>
            </a:r>
            <a:endParaRPr lang="en-US" sz="1200" dirty="0">
              <a:latin typeface="Courier New" panose="02070309020205020404" pitchFamily="49" charset="0"/>
              <a:cs typeface="Courier New" panose="02070309020205020404" pitchFamily="49" charset="0"/>
            </a:endParaRP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NAME[0]="Zara"</a:t>
            </a:r>
          </a:p>
          <a:p>
            <a:r>
              <a:rPr lang="en-US" sz="1200" dirty="0">
                <a:latin typeface="Courier New" panose="02070309020205020404" pitchFamily="49" charset="0"/>
                <a:cs typeface="Courier New" panose="02070309020205020404" pitchFamily="49" charset="0"/>
              </a:rPr>
              <a:t>NAME[1]="</a:t>
            </a:r>
            <a:r>
              <a:rPr lang="en-US" sz="1200" dirty="0" err="1">
                <a:latin typeface="Courier New" panose="02070309020205020404" pitchFamily="49" charset="0"/>
                <a:cs typeface="Courier New" panose="02070309020205020404" pitchFamily="49" charset="0"/>
              </a:rPr>
              <a:t>Qadir</a:t>
            </a:r>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NAME[2]="</a:t>
            </a:r>
            <a:r>
              <a:rPr lang="en-US" sz="1200" dirty="0" err="1">
                <a:latin typeface="Courier New" panose="02070309020205020404" pitchFamily="49" charset="0"/>
                <a:cs typeface="Courier New" panose="02070309020205020404" pitchFamily="49" charset="0"/>
              </a:rPr>
              <a:t>Mahnaz</a:t>
            </a:r>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NAME[3]="</a:t>
            </a:r>
            <a:r>
              <a:rPr lang="en-US" sz="1200" dirty="0" err="1">
                <a:latin typeface="Courier New" panose="02070309020205020404" pitchFamily="49" charset="0"/>
                <a:cs typeface="Courier New" panose="02070309020205020404" pitchFamily="49" charset="0"/>
              </a:rPr>
              <a:t>Ayan</a:t>
            </a:r>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NAME[4]="Daisy"</a:t>
            </a:r>
          </a:p>
          <a:p>
            <a:r>
              <a:rPr lang="en-US" sz="1200" dirty="0">
                <a:latin typeface="Courier New" panose="02070309020205020404" pitchFamily="49" charset="0"/>
                <a:cs typeface="Courier New" panose="02070309020205020404" pitchFamily="49" charset="0"/>
              </a:rPr>
              <a:t>echo "First Method:${NAME[*]}"</a:t>
            </a:r>
          </a:p>
          <a:p>
            <a:r>
              <a:rPr lang="en-US" sz="1200" dirty="0">
                <a:latin typeface="Courier New" panose="02070309020205020404" pitchFamily="49" charset="0"/>
                <a:cs typeface="Courier New" panose="02070309020205020404" pitchFamily="49" charset="0"/>
              </a:rPr>
              <a:t>echo "Second Method:${NAME</a:t>
            </a:r>
            <a:r>
              <a:rPr lang="en-US" sz="1200" dirty="0" smtClean="0">
                <a:latin typeface="Courier New" panose="02070309020205020404" pitchFamily="49" charset="0"/>
                <a:cs typeface="Courier New" panose="02070309020205020404" pitchFamily="49" charset="0"/>
              </a:rPr>
              <a:t>[@]}“</a:t>
            </a:r>
          </a:p>
          <a:p>
            <a:endParaRPr lang="en-US" sz="1200" dirty="0">
              <a:latin typeface="Courier New" panose="02070309020205020404" pitchFamily="49" charset="0"/>
              <a:cs typeface="Courier New" panose="02070309020205020404" pitchFamily="49" charset="0"/>
            </a:endParaRPr>
          </a:p>
          <a:p>
            <a:r>
              <a:rPr lang="en-US" sz="1200" dirty="0" smtClean="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$./test.sh</a:t>
            </a:r>
          </a:p>
          <a:p>
            <a:r>
              <a:rPr lang="en-US" sz="1200" dirty="0">
                <a:latin typeface="Courier New" panose="02070309020205020404" pitchFamily="49" charset="0"/>
                <a:cs typeface="Courier New" panose="02070309020205020404" pitchFamily="49" charset="0"/>
              </a:rPr>
              <a:t>First Method: Zara </a:t>
            </a:r>
            <a:r>
              <a:rPr lang="en-US" sz="1200" dirty="0" err="1">
                <a:latin typeface="Courier New" panose="02070309020205020404" pitchFamily="49" charset="0"/>
                <a:cs typeface="Courier New" panose="02070309020205020404" pitchFamily="49" charset="0"/>
              </a:rPr>
              <a:t>Qadir</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Mahnaz</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Ayan</a:t>
            </a:r>
            <a:r>
              <a:rPr lang="en-US" sz="1200" dirty="0">
                <a:latin typeface="Courier New" panose="02070309020205020404" pitchFamily="49" charset="0"/>
                <a:cs typeface="Courier New" panose="02070309020205020404" pitchFamily="49" charset="0"/>
              </a:rPr>
              <a:t> Daisy</a:t>
            </a:r>
          </a:p>
          <a:p>
            <a:r>
              <a:rPr lang="en-US" sz="1200" dirty="0">
                <a:latin typeface="Courier New" panose="02070309020205020404" pitchFamily="49" charset="0"/>
                <a:cs typeface="Courier New" panose="02070309020205020404" pitchFamily="49" charset="0"/>
              </a:rPr>
              <a:t>Second Method: Zara </a:t>
            </a:r>
            <a:r>
              <a:rPr lang="en-US" sz="1200" dirty="0" err="1">
                <a:latin typeface="Courier New" panose="02070309020205020404" pitchFamily="49" charset="0"/>
                <a:cs typeface="Courier New" panose="02070309020205020404" pitchFamily="49" charset="0"/>
              </a:rPr>
              <a:t>Qadir</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Mahnaz</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Ayan</a:t>
            </a:r>
            <a:r>
              <a:rPr lang="en-US" sz="1200" dirty="0">
                <a:latin typeface="Courier New" panose="02070309020205020404" pitchFamily="49" charset="0"/>
                <a:cs typeface="Courier New" panose="02070309020205020404" pitchFamily="49" charset="0"/>
              </a:rPr>
              <a:t> Dais</a:t>
            </a:r>
          </a:p>
        </p:txBody>
      </p:sp>
    </p:spTree>
    <p:extLst>
      <p:ext uri="{BB962C8B-B14F-4D97-AF65-F5344CB8AC3E}">
        <p14:creationId xmlns:p14="http://schemas.microsoft.com/office/powerpoint/2010/main" val="3816881231"/>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plate_Internal_Cours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ContentTypeId xmlns="http://schemas.microsoft.com/sharepoint/v3">0x0101005EA2A741C5885C41AB9A358CCBEA8A85</ContentTypeId>
    <TemplateUrl xmlns="http://schemas.microsoft.com/sharepoint/v3" xsi:nil="true"/>
    <Number_x0020_Of_x0020_Viewer xmlns="cd6d2771-e08b-42a3-90f8-eca630337659">0</Number_x0020_Of_x0020_Viewer>
    <_SourceUrl xmlns="http://schemas.microsoft.com/sharepoint/v3" xsi:nil="true"/>
    <Priority xmlns="41A7A25E-88C5-415C-AB9A-358CCBEA8A85" xsi:nil="true"/>
    <xd_ProgID xmlns="http://schemas.microsoft.com/sharepoint/v3" xsi:nil="true"/>
    <Order xmlns="http://schemas.microsoft.com/sharepoint/v3" xsi:nil="true"/>
    <_SharedFileIndex xmlns="http://schemas.microsoft.com/sharepoint/v3" xsi:nil="true"/>
    <MetaInfo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EA2A741C5885C41AB9A358CCBEA8A85" ma:contentTypeVersion="4" ma:contentTypeDescription="Create a new document." ma:contentTypeScope="" ma:versionID="1696f36ed93db054fc8f4d62be39c1ae">
  <xsd:schema xmlns:xsd="http://www.w3.org/2001/XMLSchema" xmlns:p="http://schemas.microsoft.com/office/2006/metadata/properties" xmlns:ns1="http://schemas.microsoft.com/sharepoint/v3" xmlns:ns2="41A7A25E-88C5-415C-AB9A-358CCBEA8A85" xmlns:ns3="cd6d2771-e08b-42a3-90f8-eca630337659" targetNamespace="http://schemas.microsoft.com/office/2006/metadata/properties" ma:root="true" ma:fieldsID="bffc5b2d08ab4fb7daf98c77989d8342" ns1:_="" ns2:_="" ns3:_="">
    <xsd:import namespace="http://schemas.microsoft.com/sharepoint/v3"/>
    <xsd:import namespace="41A7A25E-88C5-415C-AB9A-358CCBEA8A85"/>
    <xsd:import namespace="cd6d2771-e08b-42a3-90f8-eca630337659"/>
    <xsd:element name="properties">
      <xsd:complexType>
        <xsd:sequence>
          <xsd:element name="documentManagement">
            <xsd:complexType>
              <xsd:all>
                <xsd:element ref="ns1:_ModerationComments" minOccurs="0"/>
                <xsd:element ref="ns1:File_x0020_Type" minOccurs="0"/>
                <xsd:element ref="ns1:HTML_x0020_File_x0020_Type" minOccurs="0"/>
                <xsd:element ref="ns1:_SourceUrl" minOccurs="0"/>
                <xsd:element ref="ns1:_SharedFileIndex" minOccurs="0"/>
                <xsd:element ref="ns2:Priority" minOccurs="0"/>
                <xsd:element ref="ns1:ContentTypeId" minOccurs="0"/>
                <xsd:element ref="ns1:TemplateUrl" minOccurs="0"/>
                <xsd:element ref="ns1:xd_ProgID" minOccurs="0"/>
                <xsd:element ref="ns1:xd_Signature" minOccurs="0"/>
                <xsd:element ref="ns3:Number_x0020_Of_x0020_Viewer" minOccurs="0"/>
                <xsd:element ref="ns1:ID" minOccurs="0"/>
                <xsd:element ref="ns1:Author" minOccurs="0"/>
                <xsd:element ref="ns1:Editor" minOccurs="0"/>
                <xsd:element ref="ns1:_HasCopyDestinations" minOccurs="0"/>
                <xsd:element ref="ns1:_CopySource" minOccurs="0"/>
                <xsd:element ref="ns1:_ModerationStatus" minOccurs="0"/>
                <xsd:element ref="ns1:FileRef" minOccurs="0"/>
                <xsd:element ref="ns1:FileDirRef" minOccurs="0"/>
                <xsd:element ref="ns1:Last_x0020_Modified" minOccurs="0"/>
                <xsd:element ref="ns1:Created_x0020_Date" minOccurs="0"/>
                <xsd:element ref="ns1:File_x0020_Size" minOccurs="0"/>
                <xsd:element ref="ns1:FSObjType" minOccurs="0"/>
                <xsd:element ref="ns1:CheckedOutUserId" minOccurs="0"/>
                <xsd:element ref="ns1:IsCheckedoutToLocal" minOccurs="0"/>
                <xsd:element ref="ns1:CheckoutUser" minOccurs="0"/>
                <xsd:element ref="ns1:UniqueId" minOccurs="0"/>
                <xsd:element ref="ns1:ProgId" minOccurs="0"/>
                <xsd:element ref="ns1:ScopeId" minOccurs="0"/>
                <xsd:element ref="ns1:VirusStatus" minOccurs="0"/>
                <xsd:element ref="ns1:CheckedOutTitle" minOccurs="0"/>
                <xsd:element ref="ns1:_CheckinComment" minOccurs="0"/>
                <xsd:element ref="ns1:MetaInfo" minOccurs="0"/>
                <xsd:element ref="ns1:_Level" minOccurs="0"/>
                <xsd:element ref="ns1:_IsCurrentVersion" minOccurs="0"/>
                <xsd:element ref="ns1:owshiddenversion" minOccurs="0"/>
                <xsd:element ref="ns1:_UIVersion" minOccurs="0"/>
                <xsd:element ref="ns1:_UIVersionString" minOccurs="0"/>
                <xsd:element ref="ns1:InstanceID" minOccurs="0"/>
                <xsd:element ref="ns1:Order" minOccurs="0"/>
                <xsd:element ref="ns1:GUID" minOccurs="0"/>
                <xsd:element ref="ns1:WorkflowVersion" minOccurs="0"/>
                <xsd:element ref="ns1:WorkflowInstanceID" minOccurs="0"/>
                <xsd:element ref="ns1:ParentVersionString" minOccurs="0"/>
                <xsd:element ref="ns1:ParentLeafName" minOccurs="0"/>
              </xsd:all>
            </xsd:complexType>
          </xsd:element>
        </xsd:sequence>
      </xsd:complexType>
    </xsd:element>
  </xsd:schema>
  <xsd:schema xmlns:xsd="http://www.w3.org/2001/XMLSchema" xmlns:dms="http://schemas.microsoft.com/office/2006/documentManagement/types" targetNamespace="http://schemas.microsoft.com/sharepoint/v3" elementFormDefault="qualified">
    <xsd:import namespace="http://schemas.microsoft.com/office/2006/documentManagement/types"/>
    <xsd:element name="_ModerationComments" ma:index="0" nillable="true" ma:displayName="Approver Comments" ma:hidden="true" ma:internalName="_ModerationComments" ma:readOnly="true">
      <xsd:simpleType>
        <xsd:restriction base="dms:Note"/>
      </xsd:simpleType>
    </xsd:element>
    <xsd:element name="File_x0020_Type" ma:index="4" nillable="true" ma:displayName="File Type" ma:hidden="true" ma:internalName="File_x0020_Type" ma:readOnly="true">
      <xsd:simpleType>
        <xsd:restriction base="dms:Text"/>
      </xsd:simpleType>
    </xsd:element>
    <xsd:element name="HTML_x0020_File_x0020_Type" ma:index="5" nillable="true" ma:displayName="HTML File Type" ma:hidden="true" ma:internalName="HTML_x0020_File_x0020_Type" ma:readOnly="true">
      <xsd:simpleType>
        <xsd:restriction base="dms:Text"/>
      </xsd:simpleType>
    </xsd:element>
    <xsd:element name="_SourceUrl" ma:index="6" nillable="true" ma:displayName="Source Url" ma:hidden="true" ma:internalName="_SourceUrl">
      <xsd:simpleType>
        <xsd:restriction base="dms:Text"/>
      </xsd:simpleType>
    </xsd:element>
    <xsd:element name="_SharedFileIndex" ma:index="7" nillable="true" ma:displayName="Shared File Index" ma:hidden="true" ma:internalName="_SharedFileIndex">
      <xsd:simpleType>
        <xsd:restriction base="dms:Text"/>
      </xsd:simpleType>
    </xsd:element>
    <xsd:element name="ContentTypeId" ma:index="10" nillable="true" ma:displayName="Content Type ID" ma:hidden="true" ma:internalName="ContentTypeId" ma:readOnly="true">
      <xsd:simpleType>
        <xsd:restriction base="dms:Unknown"/>
      </xsd:simpleType>
    </xsd:element>
    <xsd:element name="TemplateUrl" ma:index="11" nillable="true" ma:displayName="Template Link" ma:hidden="true" ma:internalName="TemplateUrl">
      <xsd:simpleType>
        <xsd:restriction base="dms:Text"/>
      </xsd:simpleType>
    </xsd:element>
    <xsd:element name="xd_ProgID" ma:index="12" nillable="true" ma:displayName="Html File Link" ma:hidden="true" ma:internalName="xd_ProgID">
      <xsd:simpleType>
        <xsd:restriction base="dms:Text"/>
      </xsd:simpleType>
    </xsd:element>
    <xsd:element name="xd_Signature" ma:index="13" nillable="true" ma:displayName="Is Signed" ma:hidden="true" ma:internalName="xd_Signature" ma:readOnly="true">
      <xsd:simpleType>
        <xsd:restriction base="dms:Boolean"/>
      </xsd:simpleType>
    </xsd:element>
    <xsd:element name="ID" ma:index="15" nillable="true" ma:displayName="ID" ma:internalName="ID" ma:readOnly="true">
      <xsd:simpleType>
        <xsd:restriction base="dms:Unknown"/>
      </xsd:simpleType>
    </xsd:element>
    <xsd:element name="Author" ma:index="18" nillable="true" ma:displayName="Created By" ma:list="UserInfo" ma:internalName="Author" ma:readOnly="tru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 ma:index="20" nillable="true" ma:displayName="Modified By" ma:list="UserInfo" ma:internalName="Editor" ma:readOnly="tru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_HasCopyDestinations" ma:index="21" nillable="true" ma:displayName="Has Copy Destinations" ma:hidden="true" ma:internalName="_HasCopyDestinations" ma:readOnly="true">
      <xsd:simpleType>
        <xsd:restriction base="dms:Boolean"/>
      </xsd:simpleType>
    </xsd:element>
    <xsd:element name="_CopySource" ma:index="22" nillable="true" ma:displayName="Copy Source" ma:description="" ma:internalName="_CopySource" ma:readOnly="true">
      <xsd:simpleType>
        <xsd:restriction base="dms:Text"/>
      </xsd:simpleType>
    </xsd:element>
    <xsd:element name="_ModerationStatus" ma:index="23" nillable="true" ma:displayName="Approval Status" ma:default="0" ma:hidden="true" ma:internalName="_ModerationStatus" ma:readOnly="true">
      <xsd:simpleType>
        <xsd:restriction base="dms:Unknown"/>
      </xsd:simpleType>
    </xsd:element>
    <xsd:element name="FileRef" ma:index="24" nillable="true" ma:displayName="URL Path" ma:hidden="true" ma:list="Docs" ma:internalName="FileRef" ma:readOnly="true" ma:showField="FullUrl">
      <xsd:simpleType>
        <xsd:restriction base="dms:Lookup"/>
      </xsd:simpleType>
    </xsd:element>
    <xsd:element name="FileDirRef" ma:index="25" nillable="true" ma:displayName="Path" ma:hidden="true" ma:list="Docs" ma:internalName="FileDirRef" ma:readOnly="true" ma:showField="DirName">
      <xsd:simpleType>
        <xsd:restriction base="dms:Lookup"/>
      </xsd:simpleType>
    </xsd:element>
    <xsd:element name="Last_x0020_Modified" ma:index="26" nillable="true" ma:displayName="Modified" ma:format="TRUE" ma:hidden="true" ma:list="Docs" ma:internalName="Last_x0020_Modified" ma:readOnly="true" ma:showField="TimeLastModified">
      <xsd:simpleType>
        <xsd:restriction base="dms:Lookup"/>
      </xsd:simpleType>
    </xsd:element>
    <xsd:element name="Created_x0020_Date" ma:index="27" nillable="true" ma:displayName="Created" ma:format="TRUE" ma:hidden="true" ma:list="Docs" ma:internalName="Created_x0020_Date" ma:readOnly="true" ma:showField="TimeCreated">
      <xsd:simpleType>
        <xsd:restriction base="dms:Lookup"/>
      </xsd:simpleType>
    </xsd:element>
    <xsd:element name="File_x0020_Size" ma:index="28" nillable="true" ma:displayName="File Size" ma:format="TRUE" ma:hidden="true" ma:list="Docs" ma:internalName="File_x0020_Size" ma:readOnly="true" ma:showField="SizeInKB">
      <xsd:simpleType>
        <xsd:restriction base="dms:Lookup"/>
      </xsd:simpleType>
    </xsd:element>
    <xsd:element name="FSObjType" ma:index="29" nillable="true" ma:displayName="Item Type" ma:hidden="true" ma:list="Docs" ma:internalName="FSObjType" ma:readOnly="true" ma:showField="FSType">
      <xsd:simpleType>
        <xsd:restriction base="dms:Lookup"/>
      </xsd:simpleType>
    </xsd:element>
    <xsd:element name="CheckedOutUserId" ma:index="31" nillable="true" ma:displayName="ID of the User who has the item Checked Out" ma:hidden="true" ma:list="Docs" ma:internalName="CheckedOutUserId" ma:readOnly="true" ma:showField="CheckoutUserId">
      <xsd:simpleType>
        <xsd:restriction base="dms:Lookup"/>
      </xsd:simpleType>
    </xsd:element>
    <xsd:element name="IsCheckedoutToLocal" ma:index="32" nillable="true" ma:displayName="Is Checked out to local" ma:hidden="true" ma:list="Docs" ma:internalName="IsCheckedoutToLocal" ma:readOnly="true" ma:showField="IsCheckoutToLocal">
      <xsd:simpleType>
        <xsd:restriction base="dms:Lookup"/>
      </xsd:simpleType>
    </xsd:element>
    <xsd:element name="CheckoutUser" ma:index="33" nillable="true" ma:displayName="Checked Out To" ma:list="UserInfo" ma:internalName="CheckoutUser" ma:readOnly="tru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UniqueId" ma:index="34" nillable="true" ma:displayName="Unique Id" ma:hidden="true" ma:list="Docs" ma:internalName="UniqueId" ma:readOnly="true" ma:showField="UniqueId">
      <xsd:simpleType>
        <xsd:restriction base="dms:Lookup"/>
      </xsd:simpleType>
    </xsd:element>
    <xsd:element name="ProgId" ma:index="35" nillable="true" ma:displayName="ProgId" ma:hidden="true" ma:list="Docs" ma:internalName="ProgId" ma:readOnly="true" ma:showField="ProgId">
      <xsd:simpleType>
        <xsd:restriction base="dms:Lookup"/>
      </xsd:simpleType>
    </xsd:element>
    <xsd:element name="ScopeId" ma:index="36" nillable="true" ma:displayName="ScopeId" ma:hidden="true" ma:list="Docs" ma:internalName="ScopeId" ma:readOnly="true" ma:showField="ScopeId">
      <xsd:simpleType>
        <xsd:restriction base="dms:Lookup"/>
      </xsd:simpleType>
    </xsd:element>
    <xsd:element name="VirusStatus" ma:index="37" nillable="true" ma:displayName="Virus Status" ma:format="TRUE" ma:hidden="true" ma:list="Docs" ma:internalName="VirusStatus" ma:readOnly="true" ma:showField="Size">
      <xsd:simpleType>
        <xsd:restriction base="dms:Lookup"/>
      </xsd:simpleType>
    </xsd:element>
    <xsd:element name="CheckedOutTitle" ma:index="38" nillable="true" ma:displayName="Checked Out To" ma:format="TRUE" ma:hidden="true" ma:list="Docs" ma:internalName="CheckedOutTitle" ma:readOnly="true" ma:showField="CheckedOutTitle">
      <xsd:simpleType>
        <xsd:restriction base="dms:Lookup"/>
      </xsd:simpleType>
    </xsd:element>
    <xsd:element name="_CheckinComment" ma:index="39" nillable="true" ma:displayName="Check In Comment" ma:format="TRUE" ma:list="Docs" ma:internalName="_CheckinComment" ma:readOnly="true" ma:showField="CheckinComment">
      <xsd:simpleType>
        <xsd:restriction base="dms:Lookup"/>
      </xsd:simpleType>
    </xsd:element>
    <xsd:element name="MetaInfo" ma:index="50" nillable="true" ma:displayName="Property Bag" ma:hidden="true" ma:list="Docs" ma:internalName="MetaInfo" ma:showField="MetaInfo">
      <xsd:simpleType>
        <xsd:restriction base="dms:Lookup"/>
      </xsd:simpleType>
    </xsd:element>
    <xsd:element name="_Level" ma:index="51" nillable="true" ma:displayName="Level" ma:hidden="true" ma:internalName="_Level" ma:readOnly="true">
      <xsd:simpleType>
        <xsd:restriction base="dms:Unknown"/>
      </xsd:simpleType>
    </xsd:element>
    <xsd:element name="_IsCurrentVersion" ma:index="52" nillable="true" ma:displayName="Is Current Version" ma:hidden="true" ma:internalName="_IsCurrentVersion" ma:readOnly="true">
      <xsd:simpleType>
        <xsd:restriction base="dms:Boolean"/>
      </xsd:simpleType>
    </xsd:element>
    <xsd:element name="owshiddenversion" ma:index="56" nillable="true" ma:displayName="owshiddenversion" ma:hidden="true" ma:internalName="owshiddenversion" ma:readOnly="true">
      <xsd:simpleType>
        <xsd:restriction base="dms:Unknown"/>
      </xsd:simpleType>
    </xsd:element>
    <xsd:element name="_UIVersion" ma:index="57" nillable="true" ma:displayName="UI Version" ma:hidden="true" ma:internalName="_UIVersion" ma:readOnly="true">
      <xsd:simpleType>
        <xsd:restriction base="dms:Unknown"/>
      </xsd:simpleType>
    </xsd:element>
    <xsd:element name="_UIVersionString" ma:index="58" nillable="true" ma:displayName="Version" ma:internalName="_UIVersionString" ma:readOnly="true">
      <xsd:simpleType>
        <xsd:restriction base="dms:Text"/>
      </xsd:simpleType>
    </xsd:element>
    <xsd:element name="InstanceID" ma:index="59" nillable="true" ma:displayName="Instance ID" ma:hidden="true" ma:internalName="InstanceID" ma:readOnly="true">
      <xsd:simpleType>
        <xsd:restriction base="dms:Unknown"/>
      </xsd:simpleType>
    </xsd:element>
    <xsd:element name="Order" ma:index="60" nillable="true" ma:displayName="Order" ma:hidden="true" ma:internalName="Order">
      <xsd:simpleType>
        <xsd:restriction base="dms:Number"/>
      </xsd:simpleType>
    </xsd:element>
    <xsd:element name="GUID" ma:index="61" nillable="true" ma:displayName="GUID" ma:hidden="true" ma:internalName="GUID" ma:readOnly="true">
      <xsd:simpleType>
        <xsd:restriction base="dms:Unknown"/>
      </xsd:simpleType>
    </xsd:element>
    <xsd:element name="WorkflowVersion" ma:index="62" nillable="true" ma:displayName="Workflow Version" ma:hidden="true" ma:internalName="WorkflowVersion" ma:readOnly="true">
      <xsd:simpleType>
        <xsd:restriction base="dms:Unknown"/>
      </xsd:simpleType>
    </xsd:element>
    <xsd:element name="WorkflowInstanceID" ma:index="63" nillable="true" ma:displayName="Workflow Instance ID" ma:hidden="true" ma:internalName="WorkflowInstanceID" ma:readOnly="true">
      <xsd:simpleType>
        <xsd:restriction base="dms:Unknown"/>
      </xsd:simpleType>
    </xsd:element>
    <xsd:element name="ParentVersionString" ma:index="64" nillable="true" ma:displayName="Source Version (Converted Document)" ma:hidden="true" ma:list="Docs" ma:internalName="ParentVersionString" ma:readOnly="true" ma:showField="ParentVersionString">
      <xsd:simpleType>
        <xsd:restriction base="dms:Lookup"/>
      </xsd:simpleType>
    </xsd:element>
    <xsd:element name="ParentLeafName" ma:index="65" nillable="true" ma:displayName="Source Name (Converted Document)" ma:hidden="true" ma:list="Docs" ma:internalName="ParentLeafName" ma:readOnly="true" ma:showField="ParentLeafName">
      <xsd:simpleType>
        <xsd:restriction base="dms:Lookup"/>
      </xsd:simpleType>
    </xsd:element>
  </xsd:schema>
  <xsd:schema xmlns:xsd="http://www.w3.org/2001/XMLSchema" xmlns:dms="http://schemas.microsoft.com/office/2006/documentManagement/types" targetNamespace="41A7A25E-88C5-415C-AB9A-358CCBEA8A85" elementFormDefault="qualified">
    <xsd:import namespace="http://schemas.microsoft.com/office/2006/documentManagement/types"/>
    <xsd:element name="Priority" ma:index="9" nillable="true" ma:displayName="Priority" ma:internalName="Priority">
      <xsd:simpleType>
        <xsd:restriction base="dms:Number"/>
      </xsd:simpleType>
    </xsd:element>
  </xsd:schema>
  <xsd:schema xmlns:xsd="http://www.w3.org/2001/XMLSchema" xmlns:dms="http://schemas.microsoft.com/office/2006/documentManagement/types" targetNamespace="cd6d2771-e08b-42a3-90f8-eca630337659" elementFormDefault="qualified">
    <xsd:import namespace="http://schemas.microsoft.com/office/2006/documentManagement/types"/>
    <xsd:element name="Number_x0020_Of_x0020_Viewer" ma:index="14" nillable="true" ma:displayName="Number Of Viewer" ma:default="0" ma:internalName="Number_x0020_Of_x0020_Viewer">
      <xsd:simpleType>
        <xsd:restriction base="dms:Number"/>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6" ma:displayName="Content Type" ma:readOnly="true"/>
        <xsd:element ref="dc:title" minOccurs="0" maxOccurs="1" ma:index="8"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95F8478-B429-4D4C-98D9-A03CAD813173}">
  <ds:schemaRefs>
    <ds:schemaRef ds:uri="http://schemas.microsoft.com/office/2006/metadata/properties"/>
    <ds:schemaRef ds:uri="http://schemas.microsoft.com/sharepoint/v3"/>
    <ds:schemaRef ds:uri="cd6d2771-e08b-42a3-90f8-eca630337659"/>
    <ds:schemaRef ds:uri="41A7A25E-88C5-415C-AB9A-358CCBEA8A85"/>
  </ds:schemaRefs>
</ds:datastoreItem>
</file>

<file path=customXml/itemProps2.xml><?xml version="1.0" encoding="utf-8"?>
<ds:datastoreItem xmlns:ds="http://schemas.openxmlformats.org/officeDocument/2006/customXml" ds:itemID="{291298C8-6557-4801-88A4-1A09CCAAC0C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41A7A25E-88C5-415C-AB9A-358CCBEA8A85"/>
    <ds:schemaRef ds:uri="cd6d2771-e08b-42a3-90f8-eca630337659"/>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45476E46-DBE4-4E87-93C7-6C7C5155F2F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Template_Internal_Course</Template>
  <TotalTime>1062</TotalTime>
  <Words>3674</Words>
  <Application>Microsoft Office PowerPoint</Application>
  <PresentationFormat>On-screen Show (16:9)</PresentationFormat>
  <Paragraphs>533</Paragraphs>
  <Slides>36</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36</vt:i4>
      </vt:variant>
    </vt:vector>
  </HeadingPairs>
  <TitlesOfParts>
    <vt:vector size="43" baseType="lpstr">
      <vt:lpstr>Arial</vt:lpstr>
      <vt:lpstr>Calibri</vt:lpstr>
      <vt:lpstr>Courier New</vt:lpstr>
      <vt:lpstr>Tahoma</vt:lpstr>
      <vt:lpstr>Times New Roman</vt:lpstr>
      <vt:lpstr>Wingdings</vt:lpstr>
      <vt:lpstr>Template_Internal_Course</vt:lpstr>
      <vt:lpstr>LINUX BASELINE</vt:lpstr>
      <vt:lpstr>What is a shell ?</vt:lpstr>
      <vt:lpstr>What is a shell ?</vt:lpstr>
      <vt:lpstr>Pipes and Redirection</vt:lpstr>
      <vt:lpstr>Sử dụng các biến trong Shell</vt:lpstr>
      <vt:lpstr>Các biến đặc biệt trong Unix/Linux</vt:lpstr>
      <vt:lpstr>Các tham số dòng lệnh (command-line) trong Unix/Linux</vt:lpstr>
      <vt:lpstr>Sử dụng mảng trong Shell</vt:lpstr>
      <vt:lpstr>Sử dụng mảng trong Shell</vt:lpstr>
      <vt:lpstr>Các toán tử Shell cơ bản</vt:lpstr>
      <vt:lpstr>Các toán tử Shell cơ bản</vt:lpstr>
      <vt:lpstr>Các toán tử Shell cơ bản</vt:lpstr>
      <vt:lpstr>Các toán tử Shell cơ bản</vt:lpstr>
      <vt:lpstr>Điều khiển luồng trong Shell</vt:lpstr>
      <vt:lpstr>Vòng lặp trong Unix/Linux</vt:lpstr>
      <vt:lpstr>Trình thay thế Shell</vt:lpstr>
      <vt:lpstr>Trình thay thế lệnh (Command Substitution)</vt:lpstr>
      <vt:lpstr>Trình thay thế biến (Variable Substitution)</vt:lpstr>
      <vt:lpstr>Trình thay thế biến (Variable Substitution)</vt:lpstr>
      <vt:lpstr>Các kỹ thuật trích dẫn</vt:lpstr>
      <vt:lpstr>Các kỹ thuật trích dẫn</vt:lpstr>
      <vt:lpstr>Các trích dẫn đơn trong Unix/Linux</vt:lpstr>
      <vt:lpstr>Các trích dẫn đơn trong Unix/Linux</vt:lpstr>
      <vt:lpstr>Trích dẫn kép trong Unix/Linux</vt:lpstr>
      <vt:lpstr>Trích dẫn kép trong Unix/Linux</vt:lpstr>
      <vt:lpstr>Trích dẫn ngược trong Unix/Linux</vt:lpstr>
      <vt:lpstr>Điều hướng IO</vt:lpstr>
      <vt:lpstr>Điều hướng lại output trong Unix/Linux</vt:lpstr>
      <vt:lpstr>Điều hướng lại output trong Unix/Linux</vt:lpstr>
      <vt:lpstr>Sự điều hướng lại input trong Unix/Linux</vt:lpstr>
      <vt:lpstr>Loại bỏ output trong Unix/Linux</vt:lpstr>
      <vt:lpstr>Các lệnh điều hướng lại trong Unix/Linux</vt:lpstr>
      <vt:lpstr>Các hàm Shell</vt:lpstr>
      <vt:lpstr>Trả lại các giá trị từ một hàm</vt:lpstr>
      <vt:lpstr>Các hàm được lồng vào nhau</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Template_Training Material</dc:title>
  <dc:creator>Ly Tuan Linh (FHO.FWA)</dc:creator>
  <cp:lastModifiedBy>Tang Thanh Phuong (FSU11.BU13)</cp:lastModifiedBy>
  <cp:revision>470</cp:revision>
  <dcterms:created xsi:type="dcterms:W3CDTF">2015-08-31T01:44:46Z</dcterms:created>
  <dcterms:modified xsi:type="dcterms:W3CDTF">2016-11-07T06:54:25Z</dcterms:modified>
</cp:coreProperties>
</file>