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9" r:id="rId7"/>
    <p:sldId id="263" r:id="rId8"/>
    <p:sldId id="262" r:id="rId9"/>
    <p:sldId id="264" r:id="rId10"/>
    <p:sldId id="25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103B-FC81-411F-832E-F069B15F7C65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EB5C-5122-4881-81CA-DE7BC5E3EA5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CBA4-EAB6-4415-8AAA-1B8C7D287448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220-050A-456E-B997-65F71E152C2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270-8B06-42F3-AE44-15BA16244004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0018-8969-46EF-BED9-D0AB75EFFD50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B24A-0596-4170-82BB-705B302BD5F3}" type="datetime1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8E5C-1CAE-4A3C-9324-467C4A8C0256}" type="datetime1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4EBF-6AD8-452A-9C76-86B60B61D698}" type="datetime1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0357-F491-4A80-BD29-6C196D89501C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AD4B-C4B8-4BF3-A47C-1B714ECF9ED8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1C43-9981-4C2A-B1DA-EF27A64864ED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ldp.org/LDP/LG/issue74/tougher.html" TargetMode="External"/><Relationship Id="rId2" Type="http://schemas.openxmlformats.org/officeDocument/2006/relationships/hyperlink" Target="http://mirror.paramadina.ac.id/pub/linux/doc/book/Beginning%20Linux%20Programming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Tahoma" pitchFamily="34" charset="0"/>
              </a:rPr>
              <a:t>LINUX BASELINE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ea typeface="Tahoma" pitchFamily="34" charset="0"/>
              </a:rPr>
              <a:t>Socket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Socket Overview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70846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Reference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altLang="en-US" sz="1400" dirty="0">
                <a:latin typeface="Calibri" panose="020F050202020403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  <a:hlinkClick r:id="rId2"/>
              </a:rPr>
              <a:t>mirror.paramadina.ac.id/pub/linux/doc/book/Beginning%20Linux%20Programming.pdf</a:t>
            </a:r>
            <a:endParaRPr lang="en-US" altLang="en-US" sz="1400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en-US" sz="1400" dirty="0">
                <a:latin typeface="Calibri" panose="020F050202020403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  <a:hlinkClick r:id="rId3"/>
              </a:rPr>
              <a:t>tldp.org/LDP/LG/issue74/tougher.html</a:t>
            </a: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Socket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phép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hai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. Trong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Client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nối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Server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trao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đổi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nối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nối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socket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gửi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chiều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đóng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nối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400" dirty="0" err="1" smtClean="0">
                <a:latin typeface="Calibri" panose="020F0502020204030204" pitchFamily="34" charset="0"/>
              </a:rPr>
              <a:t>Cả</a:t>
            </a:r>
            <a:r>
              <a:rPr lang="en-US" sz="1400" dirty="0" smtClean="0">
                <a:latin typeface="Calibri" panose="020F0502020204030204" pitchFamily="34" charset="0"/>
              </a:rPr>
              <a:t> Linux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và</a:t>
            </a:r>
            <a:r>
              <a:rPr lang="en-US" sz="1400" dirty="0" smtClean="0">
                <a:latin typeface="Calibri" panose="020F0502020204030204" pitchFamily="34" charset="0"/>
              </a:rPr>
              <a:t> Windows </a:t>
            </a:r>
            <a:r>
              <a:rPr lang="en-US" sz="1400" dirty="0" err="1">
                <a:latin typeface="Calibri" panose="020F0502020204030204" pitchFamily="34" charset="0"/>
              </a:rPr>
              <a:t>đều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cung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cấp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các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hàm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hệ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thống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để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thực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hiện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thiết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lập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một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socket, </a:t>
            </a:r>
            <a:r>
              <a:rPr lang="en-US" sz="1400" dirty="0" err="1" smtClean="0">
                <a:latin typeface="Calibri" panose="020F0502020204030204" pitchFamily="34" charset="0"/>
              </a:rPr>
              <a:t>tương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ứng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là</a:t>
            </a:r>
            <a:r>
              <a:rPr lang="en-US" sz="1400" dirty="0" smtClean="0">
                <a:latin typeface="Calibri" panose="020F0502020204030204" pitchFamily="34" charset="0"/>
              </a:rPr>
              <a:t> sys/</a:t>
            </a:r>
            <a:r>
              <a:rPr lang="en-US" sz="1400" dirty="0" err="1" smtClean="0">
                <a:latin typeface="Calibri" panose="020F0502020204030204" pitchFamily="34" charset="0"/>
              </a:rPr>
              <a:t>socket.h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và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Winsock.h</a:t>
            </a:r>
            <a:endParaRPr lang="en-US" altLang="en-US" sz="10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Socket Overview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362"/>
            <a:ext cx="8229600" cy="30311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Calibri" panose="020F0502020204030204" pitchFamily="34" charset="0"/>
              </a:rPr>
              <a:t>Có</a:t>
            </a:r>
            <a:r>
              <a:rPr lang="en-US" altLang="en-US" sz="1400" dirty="0" smtClean="0">
                <a:latin typeface="Calibri" panose="020F0502020204030204" pitchFamily="34" charset="0"/>
              </a:rPr>
              <a:t> 2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loại</a:t>
            </a:r>
            <a:r>
              <a:rPr lang="en-US" altLang="en-US" sz="1400" dirty="0" smtClean="0">
                <a:latin typeface="Calibri" panose="020F0502020204030204" pitchFamily="34" charset="0"/>
              </a:rPr>
              <a:t> socket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phổ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biến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là</a:t>
            </a:r>
            <a:r>
              <a:rPr lang="en-US" altLang="en-US" sz="1400" dirty="0" smtClean="0">
                <a:latin typeface="Calibri" panose="020F0502020204030204" pitchFamily="34" charset="0"/>
              </a:rPr>
              <a:t> Stream sockets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và</a:t>
            </a:r>
            <a:r>
              <a:rPr lang="en-US" altLang="en-US" sz="1400" dirty="0" smtClean="0">
                <a:latin typeface="Calibri" panose="020F0502020204030204" pitchFamily="34" charset="0"/>
              </a:rPr>
              <a:t> Datagram sockets</a:t>
            </a:r>
          </a:p>
          <a:p>
            <a:pPr lvl="1"/>
            <a:r>
              <a:rPr lang="vi-VN" sz="1400" dirty="0" smtClean="0">
                <a:latin typeface="Calibri" panose="020F0502020204030204" pitchFamily="34" charset="0"/>
              </a:rPr>
              <a:t>Stream </a:t>
            </a:r>
            <a:r>
              <a:rPr lang="vi-VN" sz="1400" dirty="0">
                <a:latin typeface="Calibri" panose="020F0502020204030204" pitchFamily="34" charset="0"/>
              </a:rPr>
              <a:t>sockets: Dựa trên giao thức TCP (Tranmission Control Protocol), là giao thức hướng luồng (stream oriented). </a:t>
            </a:r>
            <a:r>
              <a:rPr lang="en-US" sz="1400" dirty="0">
                <a:latin typeface="Calibri" panose="020F0502020204030204" pitchFamily="34" charset="0"/>
              </a:rPr>
              <a:t>D</a:t>
            </a:r>
            <a:r>
              <a:rPr lang="vi-VN" sz="1400" dirty="0" smtClean="0">
                <a:latin typeface="Calibri" panose="020F0502020204030204" pitchFamily="34" charset="0"/>
              </a:rPr>
              <a:t>ữ </a:t>
            </a:r>
            <a:r>
              <a:rPr lang="vi-VN" sz="1400" dirty="0">
                <a:latin typeface="Calibri" panose="020F0502020204030204" pitchFamily="34" charset="0"/>
              </a:rPr>
              <a:t>liệu chỉ </a:t>
            </a:r>
            <a:r>
              <a:rPr lang="en-US" sz="1400" dirty="0" err="1" smtClean="0">
                <a:latin typeface="Calibri" panose="020F0502020204030204" pitchFamily="34" charset="0"/>
              </a:rPr>
              <a:t>được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truyền</a:t>
            </a:r>
            <a:r>
              <a:rPr lang="en-US" sz="1400" dirty="0" smtClean="0">
                <a:latin typeface="Calibri" panose="020F0502020204030204" pitchFamily="34" charset="0"/>
              </a:rPr>
              <a:t>/</a:t>
            </a:r>
            <a:r>
              <a:rPr lang="en-US" sz="1400" dirty="0" err="1" smtClean="0">
                <a:latin typeface="Calibri" panose="020F0502020204030204" pitchFamily="34" charset="0"/>
              </a:rPr>
              <a:t>nhận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khi</a:t>
            </a:r>
            <a:r>
              <a:rPr lang="vi-VN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2</a:t>
            </a:r>
            <a:r>
              <a:rPr lang="vi-VN" sz="1400" dirty="0" smtClean="0">
                <a:latin typeface="Calibri" panose="020F0502020204030204" pitchFamily="34" charset="0"/>
              </a:rPr>
              <a:t> </a:t>
            </a:r>
            <a:r>
              <a:rPr lang="vi-VN" sz="1400" dirty="0">
                <a:latin typeface="Calibri" panose="020F0502020204030204" pitchFamily="34" charset="0"/>
              </a:rPr>
              <a:t>tiến trình đã </a:t>
            </a:r>
            <a:r>
              <a:rPr lang="en-US" sz="1400" dirty="0" err="1" smtClean="0">
                <a:latin typeface="Calibri" panose="020F0502020204030204" pitchFamily="34" charset="0"/>
              </a:rPr>
              <a:t>được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vi-VN" sz="1400" dirty="0" smtClean="0">
                <a:latin typeface="Calibri" panose="020F0502020204030204" pitchFamily="34" charset="0"/>
              </a:rPr>
              <a:t>thiết </a:t>
            </a:r>
            <a:r>
              <a:rPr lang="vi-VN" sz="1400" dirty="0">
                <a:latin typeface="Calibri" panose="020F0502020204030204" pitchFamily="34" charset="0"/>
              </a:rPr>
              <a:t>lập kết nối. Giao thức này đảm bảo dữ liệu được truyền đến nơi nhận một cách đáng tin </a:t>
            </a:r>
            <a:r>
              <a:rPr lang="vi-VN" sz="1400" dirty="0" smtClean="0">
                <a:latin typeface="Calibri" panose="020F0502020204030204" pitchFamily="34" charset="0"/>
              </a:rPr>
              <a:t>cậy</a:t>
            </a:r>
            <a:r>
              <a:rPr lang="en-US" sz="1400" dirty="0" smtClean="0">
                <a:latin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      </a:t>
            </a:r>
            <a:r>
              <a:rPr lang="en-US" sz="1400" dirty="0" err="1" smtClean="0">
                <a:latin typeface="Calibri" panose="020F0502020204030204" pitchFamily="34" charset="0"/>
              </a:rPr>
              <a:t>Một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số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ứng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dụng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sử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dụng</a:t>
            </a:r>
            <a:r>
              <a:rPr lang="en-US" sz="1400" dirty="0" smtClean="0">
                <a:latin typeface="Calibri" panose="020F0502020204030204" pitchFamily="34" charset="0"/>
              </a:rPr>
              <a:t> TCP: Email, File Sharing, Download, Telnet, HTTP, …</a:t>
            </a:r>
          </a:p>
          <a:p>
            <a:pPr lvl="1"/>
            <a:r>
              <a:rPr lang="vi-VN" sz="1400" dirty="0">
                <a:latin typeface="Calibri" panose="020F0502020204030204" pitchFamily="34" charset="0"/>
              </a:rPr>
              <a:t>Datagram sockets: Dựa trên giao thức UDP (User Datagram Protocol), là giao thức hướng thông điệp (message oriented). Việc truyền dữ </a:t>
            </a:r>
            <a:r>
              <a:rPr lang="vi-VN" sz="1400" dirty="0" smtClean="0">
                <a:latin typeface="Calibri" panose="020F0502020204030204" pitchFamily="34" charset="0"/>
              </a:rPr>
              <a:t>liệu</a:t>
            </a:r>
            <a:r>
              <a:rPr lang="vi-VN" sz="1400" dirty="0">
                <a:latin typeface="Calibri" panose="020F0502020204030204" pitchFamily="34" charset="0"/>
              </a:rPr>
              <a:t> không yêu cầu có sự thiết lập kết nối giữa </a:t>
            </a:r>
            <a:r>
              <a:rPr lang="vi-VN" sz="1400" dirty="0" smtClean="0">
                <a:latin typeface="Calibri" panose="020F0502020204030204" pitchFamily="34" charset="0"/>
              </a:rPr>
              <a:t>tiến </a:t>
            </a:r>
            <a:r>
              <a:rPr lang="vi-VN" sz="1400" dirty="0">
                <a:latin typeface="Calibri" panose="020F0502020204030204" pitchFamily="34" charset="0"/>
              </a:rPr>
              <a:t>trình. </a:t>
            </a:r>
            <a:r>
              <a:rPr lang="en-US" sz="1400" dirty="0" err="1" smtClean="0">
                <a:latin typeface="Calibri" panose="020F0502020204030204" pitchFamily="34" charset="0"/>
              </a:rPr>
              <a:t>Dữ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vi-VN" sz="1400" dirty="0" smtClean="0">
                <a:latin typeface="Calibri" panose="020F0502020204030204" pitchFamily="34" charset="0"/>
              </a:rPr>
              <a:t>liệu </a:t>
            </a:r>
            <a:r>
              <a:rPr lang="vi-VN" sz="1400" dirty="0">
                <a:latin typeface="Calibri" panose="020F0502020204030204" pitchFamily="34" charset="0"/>
              </a:rPr>
              <a:t>được truyền theo giao thức UDP </a:t>
            </a:r>
            <a:r>
              <a:rPr lang="vi-VN" sz="1400" dirty="0" smtClean="0">
                <a:latin typeface="Calibri" panose="020F0502020204030204" pitchFamily="34" charset="0"/>
              </a:rPr>
              <a:t>không </a:t>
            </a:r>
            <a:r>
              <a:rPr lang="vi-VN" sz="1400" dirty="0">
                <a:latin typeface="Calibri" panose="020F0502020204030204" pitchFamily="34" charset="0"/>
              </a:rPr>
              <a:t>được tin cậy, có thế không đúng trình tự và lặp lại. Tuy nhiên vì nó không yêu cầu thiết lập kết </a:t>
            </a:r>
            <a:r>
              <a:rPr lang="vi-VN" sz="1400" dirty="0" smtClean="0">
                <a:latin typeface="Calibri" panose="020F0502020204030204" pitchFamily="34" charset="0"/>
              </a:rPr>
              <a:t>nối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và</a:t>
            </a:r>
            <a:r>
              <a:rPr lang="vi-VN" sz="1400" dirty="0" smtClean="0">
                <a:latin typeface="Calibri" panose="020F0502020204030204" pitchFamily="34" charset="0"/>
              </a:rPr>
              <a:t> </a:t>
            </a:r>
            <a:r>
              <a:rPr lang="vi-VN" sz="1400" dirty="0">
                <a:latin typeface="Calibri" panose="020F0502020204030204" pitchFamily="34" charset="0"/>
              </a:rPr>
              <a:t>không </a:t>
            </a:r>
            <a:r>
              <a:rPr lang="vi-VN" sz="1400" dirty="0" smtClean="0">
                <a:latin typeface="Calibri" panose="020F0502020204030204" pitchFamily="34" charset="0"/>
              </a:rPr>
              <a:t>có </a:t>
            </a:r>
            <a:r>
              <a:rPr lang="vi-VN" sz="1400" dirty="0">
                <a:latin typeface="Calibri" panose="020F0502020204030204" pitchFamily="34" charset="0"/>
              </a:rPr>
              <a:t>những cơ chế </a:t>
            </a:r>
            <a:r>
              <a:rPr lang="en-US" sz="1400" dirty="0" err="1" smtClean="0">
                <a:latin typeface="Calibri" panose="020F0502020204030204" pitchFamily="34" charset="0"/>
              </a:rPr>
              <a:t>để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kiểm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tra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tính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đúng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đắn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của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dữ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liệu</a:t>
            </a:r>
            <a:r>
              <a:rPr lang="vi-VN" sz="1400" dirty="0">
                <a:latin typeface="Calibri" panose="020F0502020204030204" pitchFamily="34" charset="0"/>
              </a:rPr>
              <a:t> </a:t>
            </a:r>
            <a:r>
              <a:rPr lang="vi-VN" sz="1400" dirty="0" smtClean="0">
                <a:latin typeface="Calibri" panose="020F0502020204030204" pitchFamily="34" charset="0"/>
              </a:rPr>
              <a:t>nên </a:t>
            </a:r>
            <a:r>
              <a:rPr lang="vi-VN" sz="1400" dirty="0">
                <a:latin typeface="Calibri" panose="020F0502020204030204" pitchFamily="34" charset="0"/>
              </a:rPr>
              <a:t>tốc </a:t>
            </a:r>
            <a:r>
              <a:rPr lang="vi-VN" sz="1400" dirty="0" smtClean="0">
                <a:latin typeface="Calibri" panose="020F0502020204030204" pitchFamily="34" charset="0"/>
              </a:rPr>
              <a:t>độ nhan</a:t>
            </a:r>
            <a:r>
              <a:rPr lang="en-US" sz="1400" dirty="0" smtClean="0">
                <a:latin typeface="Calibri" panose="020F0502020204030204" pitchFamily="34" charset="0"/>
              </a:rPr>
              <a:t>h.</a:t>
            </a:r>
          </a:p>
          <a:p>
            <a:pPr marL="457200" lvl="1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      </a:t>
            </a:r>
            <a:r>
              <a:rPr lang="en-US" sz="1400" dirty="0" err="1" smtClean="0">
                <a:latin typeface="Calibri" panose="020F0502020204030204" pitchFamily="34" charset="0"/>
              </a:rPr>
              <a:t>Một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số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ứng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dụng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sử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dụng</a:t>
            </a:r>
            <a:r>
              <a:rPr lang="en-US" sz="1400" dirty="0" smtClean="0">
                <a:latin typeface="Calibri" panose="020F0502020204030204" pitchFamily="34" charset="0"/>
              </a:rPr>
              <a:t> UDP: Video Streaming, Voice Streaming,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Socket Overview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5291392" y="4080257"/>
            <a:ext cx="1173715" cy="309467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1200" dirty="0" err="1" smtClean="0">
                <a:latin typeface="+mj-lt"/>
                <a:cs typeface="Arial" charset="0"/>
              </a:rPr>
              <a:t>Mô</a:t>
            </a:r>
            <a:r>
              <a:rPr lang="en-US" sz="1200" dirty="0" smtClean="0">
                <a:latin typeface="+mj-lt"/>
                <a:cs typeface="Arial" charset="0"/>
              </a:rPr>
              <a:t> </a:t>
            </a:r>
            <a:r>
              <a:rPr lang="en-US" sz="1200" dirty="0" err="1" smtClean="0">
                <a:latin typeface="+mj-lt"/>
                <a:cs typeface="Arial" charset="0"/>
              </a:rPr>
              <a:t>hình</a:t>
            </a:r>
            <a:r>
              <a:rPr lang="en-US" sz="1200" dirty="0" smtClean="0">
                <a:latin typeface="+mj-lt"/>
                <a:cs typeface="Arial" charset="0"/>
              </a:rPr>
              <a:t> UDP</a:t>
            </a:r>
            <a:endParaRPr lang="vi-VN" sz="1200" dirty="0" smtClean="0">
              <a:latin typeface="+mj-lt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75" y="1488140"/>
            <a:ext cx="2511137" cy="2643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75" y="1749265"/>
            <a:ext cx="2571750" cy="17811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021722"/>
            <a:ext cx="8229600" cy="43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600" dirty="0" err="1" smtClean="0">
                <a:latin typeface="+mj-lt"/>
                <a:cs typeface="Arial" charset="0"/>
              </a:rPr>
              <a:t>Mô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hình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trao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đổi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dữ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liệu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của</a:t>
            </a:r>
            <a:r>
              <a:rPr lang="en-US" sz="1600" dirty="0" smtClean="0">
                <a:latin typeface="+mj-lt"/>
                <a:cs typeface="Arial" charset="0"/>
              </a:rPr>
              <a:t> TCP </a:t>
            </a:r>
            <a:r>
              <a:rPr lang="en-US" sz="1600" dirty="0" err="1" smtClean="0">
                <a:latin typeface="+mj-lt"/>
                <a:cs typeface="Arial" charset="0"/>
              </a:rPr>
              <a:t>và</a:t>
            </a:r>
            <a:r>
              <a:rPr lang="en-US" sz="1600" dirty="0" smtClean="0">
                <a:latin typeface="+mj-lt"/>
                <a:cs typeface="Arial" charset="0"/>
              </a:rPr>
              <a:t> UDP</a:t>
            </a:r>
            <a:endParaRPr lang="vi-VN" sz="1600" dirty="0" smtClean="0">
              <a:latin typeface="+mj-lt"/>
              <a:cs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13785" y="4163028"/>
            <a:ext cx="1173715" cy="309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1200" dirty="0" err="1" smtClean="0">
                <a:latin typeface="+mj-lt"/>
                <a:cs typeface="Arial" charset="0"/>
              </a:rPr>
              <a:t>Mô</a:t>
            </a:r>
            <a:r>
              <a:rPr lang="en-US" sz="1200" dirty="0" smtClean="0">
                <a:latin typeface="+mj-lt"/>
                <a:cs typeface="Arial" charset="0"/>
              </a:rPr>
              <a:t> </a:t>
            </a:r>
            <a:r>
              <a:rPr lang="en-US" sz="1200" dirty="0" err="1" smtClean="0">
                <a:latin typeface="+mj-lt"/>
                <a:cs typeface="Arial" charset="0"/>
              </a:rPr>
              <a:t>hình</a:t>
            </a:r>
            <a:r>
              <a:rPr lang="en-US" sz="1200" dirty="0" smtClean="0">
                <a:latin typeface="+mj-lt"/>
                <a:cs typeface="Arial" charset="0"/>
              </a:rPr>
              <a:t> TCP</a:t>
            </a:r>
            <a:endParaRPr lang="vi-VN" sz="1200" dirty="0" smtClean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8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Socket Overview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457200" y="1093694"/>
            <a:ext cx="8229600" cy="350092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thích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TCP:</a:t>
            </a:r>
          </a:p>
          <a:p>
            <a:pPr algn="just"/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Phía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Server:</a:t>
            </a:r>
          </a:p>
          <a:p>
            <a:pPr lvl="1" algn="just"/>
            <a:r>
              <a:rPr lang="sv-SE" sz="1400" dirty="0">
                <a:latin typeface="+mj-lt"/>
              </a:rPr>
              <a:t>Tạo một socket bằng hàm </a:t>
            </a:r>
            <a:r>
              <a:rPr lang="sv-SE" sz="1400" b="1" dirty="0">
                <a:latin typeface="+mj-lt"/>
              </a:rPr>
              <a:t>socket</a:t>
            </a:r>
            <a:r>
              <a:rPr lang="sv-SE" sz="1400" b="1" dirty="0" smtClean="0">
                <a:latin typeface="+mj-lt"/>
              </a:rPr>
              <a:t>()</a:t>
            </a:r>
          </a:p>
          <a:p>
            <a:pPr lvl="1" algn="just"/>
            <a:r>
              <a:rPr lang="en-US" sz="1400" dirty="0" err="1">
                <a:latin typeface="+mj-lt"/>
              </a:rPr>
              <a:t>Gắn</a:t>
            </a:r>
            <a:r>
              <a:rPr lang="en-US" sz="1400" dirty="0">
                <a:latin typeface="+mj-lt"/>
              </a:rPr>
              <a:t> (bind) socket </a:t>
            </a:r>
            <a:r>
              <a:rPr lang="en-US" sz="1400" dirty="0" err="1">
                <a:latin typeface="+mj-lt"/>
              </a:rPr>
              <a:t>đến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địa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chỉ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của</a:t>
            </a:r>
            <a:r>
              <a:rPr lang="en-US" sz="1400" dirty="0">
                <a:latin typeface="+mj-lt"/>
              </a:rPr>
              <a:t> server </a:t>
            </a:r>
            <a:r>
              <a:rPr lang="en-US" sz="1400" dirty="0" err="1">
                <a:latin typeface="+mj-lt"/>
              </a:rPr>
              <a:t>sử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dụng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hàm</a:t>
            </a:r>
            <a:r>
              <a:rPr lang="en-US" sz="1400" dirty="0">
                <a:latin typeface="+mj-lt"/>
              </a:rPr>
              <a:t> </a:t>
            </a:r>
            <a:r>
              <a:rPr lang="en-US" sz="1400" b="1" dirty="0">
                <a:latin typeface="+mj-lt"/>
              </a:rPr>
              <a:t>bind</a:t>
            </a:r>
            <a:r>
              <a:rPr lang="en-US" sz="1400" b="1" dirty="0" smtClean="0">
                <a:latin typeface="+mj-lt"/>
              </a:rPr>
              <a:t>()</a:t>
            </a:r>
            <a:endParaRPr lang="en-US" sz="1400" dirty="0">
              <a:latin typeface="+mj-lt"/>
            </a:endParaRPr>
          </a:p>
          <a:p>
            <a:pPr lvl="1" algn="just"/>
            <a:r>
              <a:rPr lang="en-US" sz="1400" dirty="0" err="1">
                <a:latin typeface="+mj-lt"/>
              </a:rPr>
              <a:t>Lắng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nghe</a:t>
            </a:r>
            <a:r>
              <a:rPr lang="en-US" sz="1400" dirty="0">
                <a:latin typeface="+mj-lt"/>
              </a:rPr>
              <a:t> (listen) </a:t>
            </a:r>
            <a:r>
              <a:rPr lang="en-US" sz="1400" dirty="0" err="1">
                <a:latin typeface="+mj-lt"/>
              </a:rPr>
              <a:t>các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kết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nối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đến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từ</a:t>
            </a:r>
            <a:r>
              <a:rPr lang="en-US" sz="1400" dirty="0">
                <a:latin typeface="+mj-lt"/>
              </a:rPr>
              <a:t> clients </a:t>
            </a:r>
            <a:r>
              <a:rPr lang="en-US" sz="1400" dirty="0" err="1">
                <a:latin typeface="+mj-lt"/>
              </a:rPr>
              <a:t>sử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dụng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hàm</a:t>
            </a:r>
            <a:r>
              <a:rPr lang="en-US" sz="1400" dirty="0">
                <a:latin typeface="+mj-lt"/>
              </a:rPr>
              <a:t> </a:t>
            </a:r>
            <a:r>
              <a:rPr lang="en-US" sz="1400" b="1" dirty="0">
                <a:latin typeface="+mj-lt"/>
              </a:rPr>
              <a:t>listen</a:t>
            </a:r>
            <a:r>
              <a:rPr lang="en-US" sz="1400" b="1" dirty="0" smtClean="0">
                <a:latin typeface="+mj-lt"/>
              </a:rPr>
              <a:t>()</a:t>
            </a:r>
          </a:p>
          <a:p>
            <a:pPr lvl="1" algn="just"/>
            <a:r>
              <a:rPr lang="vi-VN" sz="1400" dirty="0">
                <a:latin typeface="+mj-lt"/>
              </a:rPr>
              <a:t>Chấp nhận các kết nối sử dụng hàm </a:t>
            </a:r>
            <a:r>
              <a:rPr lang="vi-VN" sz="1400" b="1" dirty="0">
                <a:latin typeface="+mj-lt"/>
              </a:rPr>
              <a:t>accept</a:t>
            </a:r>
            <a:r>
              <a:rPr lang="vi-VN" sz="1400" b="1" dirty="0" smtClean="0">
                <a:latin typeface="+mj-lt"/>
              </a:rPr>
              <a:t>()</a:t>
            </a:r>
            <a:endParaRPr lang="en-US" sz="1400" dirty="0">
              <a:latin typeface="+mj-lt"/>
            </a:endParaRPr>
          </a:p>
          <a:p>
            <a:pPr lvl="1" algn="just"/>
            <a:r>
              <a:rPr lang="en-US" sz="1400" dirty="0" err="1">
                <a:latin typeface="+mj-lt"/>
              </a:rPr>
              <a:t>Gửi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nhận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dữ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liệu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với</a:t>
            </a:r>
            <a:r>
              <a:rPr lang="en-US" sz="1400" dirty="0">
                <a:latin typeface="+mj-lt"/>
              </a:rPr>
              <a:t> client (</a:t>
            </a:r>
            <a:r>
              <a:rPr lang="en-US" sz="1400" dirty="0" err="1">
                <a:latin typeface="+mj-lt"/>
              </a:rPr>
              <a:t>hàm</a:t>
            </a:r>
            <a:r>
              <a:rPr lang="en-US" sz="1400" b="1" dirty="0">
                <a:latin typeface="+mj-lt"/>
              </a:rPr>
              <a:t> read(), write</a:t>
            </a:r>
            <a:r>
              <a:rPr lang="en-US" sz="1400" b="1" dirty="0" smtClean="0">
                <a:latin typeface="+mj-lt"/>
              </a:rPr>
              <a:t>()</a:t>
            </a:r>
            <a:r>
              <a:rPr lang="en-US" sz="1400" dirty="0" smtClean="0">
                <a:latin typeface="+mj-lt"/>
              </a:rPr>
              <a:t>)</a:t>
            </a:r>
          </a:p>
          <a:p>
            <a:pPr lvl="1" algn="just"/>
            <a:r>
              <a:rPr lang="en-US" sz="1400" dirty="0" err="1">
                <a:latin typeface="+mj-lt"/>
              </a:rPr>
              <a:t>Đóng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kết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nối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bằng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hàm</a:t>
            </a:r>
            <a:r>
              <a:rPr lang="en-US" sz="1400" dirty="0">
                <a:latin typeface="+mj-lt"/>
              </a:rPr>
              <a:t> </a:t>
            </a:r>
            <a:r>
              <a:rPr lang="en-US" sz="1400" b="1" dirty="0">
                <a:latin typeface="+mj-lt"/>
              </a:rPr>
              <a:t>close()</a:t>
            </a:r>
            <a:endParaRPr lang="en-US" altLang="en-US" sz="1400" dirty="0" smtClean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altLang="en-US" sz="1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Phía</a:t>
            </a:r>
            <a:r>
              <a:rPr lang="en-US" alt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 Client:</a:t>
            </a:r>
          </a:p>
          <a:p>
            <a:pPr lvl="1" algn="just"/>
            <a:r>
              <a:rPr lang="vi-VN" sz="1400" dirty="0" smtClean="0">
                <a:latin typeface="Calibri" panose="020F0502020204030204" pitchFamily="34" charset="0"/>
              </a:rPr>
              <a:t>Tạo </a:t>
            </a:r>
            <a:r>
              <a:rPr lang="vi-VN" sz="1400" dirty="0">
                <a:latin typeface="Calibri" panose="020F0502020204030204" pitchFamily="34" charset="0"/>
              </a:rPr>
              <a:t>một socket bằng hàm </a:t>
            </a:r>
            <a:r>
              <a:rPr lang="vi-VN" sz="1400" b="1" dirty="0">
                <a:latin typeface="Calibri" panose="020F0502020204030204" pitchFamily="34" charset="0"/>
              </a:rPr>
              <a:t>socket</a:t>
            </a:r>
            <a:r>
              <a:rPr lang="vi-VN" sz="1400" b="1" dirty="0" smtClean="0">
                <a:latin typeface="Calibri" panose="020F0502020204030204" pitchFamily="34" charset="0"/>
              </a:rPr>
              <a:t>()</a:t>
            </a:r>
            <a:endParaRPr lang="en-US" sz="1400" dirty="0">
              <a:latin typeface="Calibri" panose="020F0502020204030204" pitchFamily="34" charset="0"/>
            </a:endParaRPr>
          </a:p>
          <a:p>
            <a:pPr lvl="1" algn="just"/>
            <a:r>
              <a:rPr lang="vi-VN" sz="1400" dirty="0" smtClean="0">
                <a:latin typeface="Calibri" panose="020F0502020204030204" pitchFamily="34" charset="0"/>
              </a:rPr>
              <a:t>Kết </a:t>
            </a:r>
            <a:r>
              <a:rPr lang="vi-VN" sz="1400" dirty="0">
                <a:latin typeface="Calibri" panose="020F0502020204030204" pitchFamily="34" charset="0"/>
              </a:rPr>
              <a:t>nối socket đến địa chỉ của server bằng hàm </a:t>
            </a:r>
            <a:r>
              <a:rPr lang="vi-VN" sz="1400" b="1" dirty="0">
                <a:latin typeface="Calibri" panose="020F0502020204030204" pitchFamily="34" charset="0"/>
              </a:rPr>
              <a:t>connect</a:t>
            </a:r>
            <a:r>
              <a:rPr lang="vi-VN" sz="1400" b="1" dirty="0" smtClean="0">
                <a:latin typeface="Calibri" panose="020F0502020204030204" pitchFamily="34" charset="0"/>
              </a:rPr>
              <a:t>()</a:t>
            </a:r>
            <a:endParaRPr lang="en-US" sz="1400" dirty="0">
              <a:latin typeface="Calibri" panose="020F0502020204030204" pitchFamily="34" charset="0"/>
            </a:endParaRPr>
          </a:p>
          <a:p>
            <a:pPr lvl="1" algn="just"/>
            <a:r>
              <a:rPr lang="vi-VN" sz="1400" dirty="0" smtClean="0">
                <a:latin typeface="Calibri" panose="020F0502020204030204" pitchFamily="34" charset="0"/>
              </a:rPr>
              <a:t>Gửi </a:t>
            </a:r>
            <a:r>
              <a:rPr lang="vi-VN" sz="1400" dirty="0">
                <a:latin typeface="Calibri" panose="020F0502020204030204" pitchFamily="34" charset="0"/>
              </a:rPr>
              <a:t>và nhận dữ </a:t>
            </a:r>
            <a:r>
              <a:rPr lang="vi-VN" sz="1400" dirty="0" smtClean="0">
                <a:latin typeface="Calibri" panose="020F0502020204030204" pitchFamily="34" charset="0"/>
              </a:rPr>
              <a:t>liệu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với</a:t>
            </a:r>
            <a:r>
              <a:rPr lang="en-US" sz="1400" dirty="0" smtClean="0">
                <a:latin typeface="Calibri" panose="020F0502020204030204" pitchFamily="34" charset="0"/>
              </a:rPr>
              <a:t> server (</a:t>
            </a:r>
            <a:r>
              <a:rPr lang="vi-VN" sz="1400" dirty="0" smtClean="0">
                <a:latin typeface="Calibri" panose="020F0502020204030204" pitchFamily="34" charset="0"/>
              </a:rPr>
              <a:t>hàm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vi-VN" sz="1400" b="1" dirty="0" smtClean="0">
                <a:latin typeface="Calibri" panose="020F0502020204030204" pitchFamily="34" charset="0"/>
              </a:rPr>
              <a:t>read()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vi-VN" sz="1400" dirty="0" smtClean="0">
                <a:latin typeface="Calibri" panose="020F0502020204030204" pitchFamily="34" charset="0"/>
              </a:rPr>
              <a:t>v</a:t>
            </a:r>
            <a:r>
              <a:rPr lang="en-US" sz="1400" dirty="0" smtClean="0">
                <a:latin typeface="Calibri" panose="020F0502020204030204" pitchFamily="34" charset="0"/>
              </a:rPr>
              <a:t>à </a:t>
            </a:r>
            <a:r>
              <a:rPr lang="vi-VN" sz="1400" b="1" dirty="0" smtClean="0">
                <a:latin typeface="Calibri" panose="020F0502020204030204" pitchFamily="34" charset="0"/>
              </a:rPr>
              <a:t>write()</a:t>
            </a:r>
            <a:r>
              <a:rPr lang="en-US" sz="1400" dirty="0" smtClean="0">
                <a:latin typeface="Calibri" panose="020F0502020204030204" pitchFamily="34" charset="0"/>
              </a:rPr>
              <a:t>)</a:t>
            </a:r>
            <a:endParaRPr lang="en-US" sz="1400" dirty="0">
              <a:latin typeface="Calibri" panose="020F0502020204030204" pitchFamily="34" charset="0"/>
            </a:endParaRPr>
          </a:p>
          <a:p>
            <a:pPr lvl="1" algn="just"/>
            <a:r>
              <a:rPr lang="vi-VN" sz="1400" dirty="0" smtClean="0">
                <a:latin typeface="Calibri" panose="020F0502020204030204" pitchFamily="34" charset="0"/>
              </a:rPr>
              <a:t>Đóng </a:t>
            </a:r>
            <a:r>
              <a:rPr lang="vi-VN" sz="1400" dirty="0">
                <a:latin typeface="Calibri" panose="020F0502020204030204" pitchFamily="34" charset="0"/>
              </a:rPr>
              <a:t>kết nối bằng hàm </a:t>
            </a:r>
            <a:r>
              <a:rPr lang="vi-VN" sz="1400" b="1" dirty="0">
                <a:latin typeface="Calibri" panose="020F0502020204030204" pitchFamily="34" charset="0"/>
              </a:rPr>
              <a:t>close</a:t>
            </a:r>
            <a:r>
              <a:rPr lang="vi-VN" sz="1400" b="1" dirty="0" smtClean="0">
                <a:latin typeface="Calibri" panose="020F0502020204030204" pitchFamily="34" charset="0"/>
              </a:rPr>
              <a:t>()</a:t>
            </a:r>
            <a:endParaRPr lang="vi-VN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Socket Overview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919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Calibri" panose="020F0502020204030204" pitchFamily="34" charset="0"/>
              </a:rPr>
              <a:t>Số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hiệu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cổng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của</a:t>
            </a:r>
            <a:r>
              <a:rPr lang="en-US" altLang="en-US" sz="1400" dirty="0" smtClean="0">
                <a:latin typeface="Calibri" panose="020F0502020204030204" pitchFamily="34" charset="0"/>
              </a:rPr>
              <a:t> socket</a:t>
            </a:r>
            <a:endParaRPr lang="en-US" altLang="en-US" sz="14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vi-VN" sz="1400" dirty="0">
                <a:latin typeface="Calibri" panose="020F0502020204030204" pitchFamily="34" charset="0"/>
              </a:rPr>
              <a:t>Để có thể thực hiện các cuộc giao tiếp , </a:t>
            </a:r>
            <a:r>
              <a:rPr lang="en-US" sz="1400" dirty="0" smtClean="0">
                <a:latin typeface="Calibri" panose="020F0502020204030204" pitchFamily="34" charset="0"/>
              </a:rPr>
              <a:t>2 </a:t>
            </a:r>
            <a:r>
              <a:rPr lang="en-US" sz="1400" dirty="0" err="1">
                <a:latin typeface="Calibri" panose="020F0502020204030204" pitchFamily="34" charset="0"/>
              </a:rPr>
              <a:t>ứng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dụng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cần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phải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biết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thông</a:t>
            </a:r>
            <a:r>
              <a:rPr lang="en-US" sz="1400" dirty="0">
                <a:latin typeface="Calibri" panose="020F0502020204030204" pitchFamily="34" charset="0"/>
              </a:rPr>
              <a:t> tin </a:t>
            </a:r>
            <a:r>
              <a:rPr lang="en-US" sz="1400" dirty="0" err="1">
                <a:latin typeface="Calibri" panose="020F0502020204030204" pitchFamily="34" charset="0"/>
              </a:rPr>
              <a:t>tối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thiểu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là</a:t>
            </a:r>
            <a:r>
              <a:rPr lang="en-US" sz="1400" dirty="0">
                <a:latin typeface="Calibri" panose="020F0502020204030204" pitchFamily="34" charset="0"/>
              </a:rPr>
              <a:t> IP </a:t>
            </a:r>
            <a:r>
              <a:rPr lang="en-US" sz="1400" dirty="0" err="1">
                <a:latin typeface="Calibri" panose="020F0502020204030204" pitchFamily="34" charset="0"/>
              </a:rPr>
              <a:t>và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sô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hiểu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cổng</a:t>
            </a:r>
            <a:r>
              <a:rPr lang="en-US" sz="1400" dirty="0" smtClean="0">
                <a:latin typeface="Calibri" panose="020F0502020204030204" pitchFamily="34" charset="0"/>
              </a:rPr>
              <a:t> (port) </a:t>
            </a:r>
            <a:r>
              <a:rPr lang="en-US" sz="1400" dirty="0" err="1">
                <a:latin typeface="Calibri" panose="020F0502020204030204" pitchFamily="34" charset="0"/>
              </a:rPr>
              <a:t>của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ứng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dụng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kia</a:t>
            </a:r>
            <a:r>
              <a:rPr lang="en-US" sz="1400" dirty="0" smtClean="0">
                <a:latin typeface="Calibri" panose="020F0502020204030204" pitchFamily="34" charset="0"/>
              </a:rPr>
              <a:t>. </a:t>
            </a:r>
            <a:r>
              <a:rPr lang="vi-VN" sz="1400" dirty="0" smtClean="0">
                <a:latin typeface="Calibri" panose="020F0502020204030204" pitchFamily="34" charset="0"/>
              </a:rPr>
              <a:t>Khi </a:t>
            </a:r>
            <a:r>
              <a:rPr lang="vi-VN" sz="1400" dirty="0">
                <a:latin typeface="Calibri" panose="020F0502020204030204" pitchFamily="34" charset="0"/>
              </a:rPr>
              <a:t>quá trình được gán một số hiệu cổng , nó có thể </a:t>
            </a:r>
            <a:r>
              <a:rPr lang="en-US" sz="1400" dirty="0" err="1" smtClean="0">
                <a:latin typeface="Calibri" panose="020F0502020204030204" pitchFamily="34" charset="0"/>
              </a:rPr>
              <a:t>truyền</a:t>
            </a:r>
            <a:r>
              <a:rPr lang="en-US" sz="1400" dirty="0" smtClean="0">
                <a:latin typeface="Calibri" panose="020F0502020204030204" pitchFamily="34" charset="0"/>
              </a:rPr>
              <a:t>/</a:t>
            </a:r>
            <a:r>
              <a:rPr lang="vi-VN" sz="1400" dirty="0" smtClean="0">
                <a:latin typeface="Calibri" panose="020F0502020204030204" pitchFamily="34" charset="0"/>
              </a:rPr>
              <a:t>nhận </a:t>
            </a:r>
            <a:r>
              <a:rPr lang="vi-VN" sz="1400" dirty="0">
                <a:latin typeface="Calibri" panose="020F0502020204030204" pitchFamily="34" charset="0"/>
              </a:rPr>
              <a:t>dữ liệu </a:t>
            </a:r>
            <a:r>
              <a:rPr lang="en-US" sz="1400" dirty="0" err="1" smtClean="0">
                <a:latin typeface="Calibri" panose="020F0502020204030204" pitchFamily="34" charset="0"/>
              </a:rPr>
              <a:t>từ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cổng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</a:rPr>
              <a:t>này</a:t>
            </a:r>
            <a:r>
              <a:rPr lang="en-US" sz="1400" dirty="0" smtClean="0">
                <a:latin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400" dirty="0" err="1" smtClean="0">
                <a:latin typeface="Calibri" panose="020F0502020204030204" pitchFamily="34" charset="0"/>
              </a:rPr>
              <a:t>Một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số</a:t>
            </a:r>
            <a:r>
              <a:rPr lang="en-US" altLang="en-US" sz="1400" dirty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quy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định</a:t>
            </a:r>
            <a:endParaRPr lang="en-US" altLang="en-US" sz="1400" dirty="0" smtClean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altLang="en-US" sz="1400" dirty="0" smtClean="0">
                <a:latin typeface="Calibri" panose="020F0502020204030204" pitchFamily="34" charset="0"/>
              </a:rPr>
              <a:t>-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Số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hiệu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cổng</a:t>
            </a:r>
            <a:r>
              <a:rPr lang="en-US" altLang="en-US" sz="1400" dirty="0" smtClean="0">
                <a:latin typeface="Calibri" panose="020F0502020204030204" pitchFamily="34" charset="0"/>
              </a:rPr>
              <a:t> (port)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của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mỗi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ứng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dụng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là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duy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nhất</a:t>
            </a:r>
            <a:r>
              <a:rPr lang="en-US" altLang="en-US" sz="1400" dirty="0" smtClean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altLang="en-US" sz="1400" dirty="0" smtClean="0">
                <a:latin typeface="Calibri" panose="020F0502020204030204" pitchFamily="34" charset="0"/>
              </a:rPr>
              <a:t>-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Số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hiệu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cổng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nằm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trong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dải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từ</a:t>
            </a:r>
            <a:r>
              <a:rPr lang="en-US" altLang="en-US" sz="1400" dirty="0" smtClean="0">
                <a:latin typeface="Calibri" panose="020F0502020204030204" pitchFamily="34" charset="0"/>
              </a:rPr>
              <a:t> 0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đến</a:t>
            </a:r>
            <a:r>
              <a:rPr lang="en-US" altLang="en-US" sz="1400" dirty="0" smtClean="0">
                <a:latin typeface="Calibri" panose="020F0502020204030204" pitchFamily="34" charset="0"/>
              </a:rPr>
              <a:t> 65535,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trong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đó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các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cổng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từ</a:t>
            </a:r>
            <a:r>
              <a:rPr lang="en-US" altLang="en-US" sz="1400" dirty="0" smtClean="0">
                <a:latin typeface="Calibri" panose="020F0502020204030204" pitchFamily="34" charset="0"/>
              </a:rPr>
              <a:t> 0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đến</a:t>
            </a:r>
            <a:r>
              <a:rPr lang="en-US" altLang="en-US" sz="1400" dirty="0" smtClean="0">
                <a:latin typeface="Calibri" panose="020F0502020204030204" pitchFamily="34" charset="0"/>
              </a:rPr>
              <a:t> 1023 </a:t>
            </a:r>
            <a:r>
              <a:rPr lang="vi-VN" sz="1400" dirty="0">
                <a:latin typeface="Calibri" panose="020F0502020204030204" pitchFamily="34" charset="0"/>
              </a:rPr>
              <a:t>được dành riêng cho các quá trình của hệ </a:t>
            </a:r>
            <a:r>
              <a:rPr lang="vi-VN" sz="1400" dirty="0" smtClean="0">
                <a:latin typeface="Calibri" panose="020F0502020204030204" pitchFamily="34" charset="0"/>
              </a:rPr>
              <a:t>thống</a:t>
            </a:r>
            <a:r>
              <a:rPr lang="en-US" sz="1400" dirty="0" smtClean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altLang="en-US" sz="1400" dirty="0" err="1" smtClean="0">
                <a:latin typeface="Calibri" panose="020F0502020204030204" pitchFamily="34" charset="0"/>
              </a:rPr>
              <a:t>Ví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dụ</a:t>
            </a:r>
            <a:r>
              <a:rPr lang="en-US" altLang="en-US" sz="1400" dirty="0" smtClean="0">
                <a:latin typeface="Calibri" panose="020F0502020204030204" pitchFamily="34" charset="0"/>
              </a:rPr>
              <a:t>: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cổng</a:t>
            </a:r>
            <a:r>
              <a:rPr lang="en-US" altLang="en-US" sz="1400" dirty="0" smtClean="0">
                <a:latin typeface="Calibri" panose="020F0502020204030204" pitchFamily="34" charset="0"/>
              </a:rPr>
              <a:t> 21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dành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cho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dịch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vụ</a:t>
            </a:r>
            <a:r>
              <a:rPr lang="en-US" altLang="en-US" sz="1400" dirty="0" smtClean="0">
                <a:latin typeface="Calibri" panose="020F0502020204030204" pitchFamily="34" charset="0"/>
              </a:rPr>
              <a:t> FTP,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cổng</a:t>
            </a:r>
            <a:r>
              <a:rPr lang="en-US" altLang="en-US" sz="1400" dirty="0" smtClean="0">
                <a:latin typeface="Calibri" panose="020F0502020204030204" pitchFamily="34" charset="0"/>
              </a:rPr>
              <a:t> 23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dành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cho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dịch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vụ</a:t>
            </a:r>
            <a:r>
              <a:rPr lang="en-US" altLang="en-US" sz="1400" dirty="0" smtClean="0">
                <a:latin typeface="Calibri" panose="020F0502020204030204" pitchFamily="34" charset="0"/>
              </a:rPr>
              <a:t> Telnet,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cổng</a:t>
            </a:r>
            <a:r>
              <a:rPr lang="en-US" altLang="en-US" sz="1400" dirty="0" smtClean="0">
                <a:latin typeface="Calibri" panose="020F0502020204030204" pitchFamily="34" charset="0"/>
              </a:rPr>
              <a:t> 25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dành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cho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dịch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vụ</a:t>
            </a:r>
            <a:r>
              <a:rPr lang="en-US" altLang="en-US" sz="1400" dirty="0" smtClean="0">
                <a:latin typeface="Calibri" panose="020F0502020204030204" pitchFamily="34" charset="0"/>
              </a:rPr>
              <a:t> Email,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cổng</a:t>
            </a:r>
            <a:r>
              <a:rPr lang="en-US" altLang="en-US" sz="1400" dirty="0" smtClean="0">
                <a:latin typeface="Calibri" panose="020F0502020204030204" pitchFamily="34" charset="0"/>
              </a:rPr>
              <a:t> 80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dành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cho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dịch</a:t>
            </a:r>
            <a:r>
              <a:rPr lang="en-US" altLang="en-US" sz="1400" dirty="0" smtClean="0">
                <a:latin typeface="Calibri" panose="020F0502020204030204" pitchFamily="34" charset="0"/>
              </a:rPr>
              <a:t> </a:t>
            </a:r>
            <a:r>
              <a:rPr lang="en-US" altLang="en-US" sz="1400" dirty="0" err="1" smtClean="0">
                <a:latin typeface="Calibri" panose="020F0502020204030204" pitchFamily="34" charset="0"/>
              </a:rPr>
              <a:t>vụ</a:t>
            </a:r>
            <a:r>
              <a:rPr lang="en-US" altLang="en-US" sz="1400" dirty="0" smtClean="0">
                <a:latin typeface="Calibri" panose="020F0502020204030204" pitchFamily="34" charset="0"/>
              </a:rPr>
              <a:t> Web, … </a:t>
            </a:r>
          </a:p>
        </p:txBody>
      </p:sp>
    </p:spTree>
    <p:extLst>
      <p:ext uri="{BB962C8B-B14F-4D97-AF65-F5344CB8AC3E}">
        <p14:creationId xmlns:p14="http://schemas.microsoft.com/office/powerpoint/2010/main" val="12322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A2A741C5885C41AB9A358CCBEA8A85" ma:contentTypeVersion="4" ma:contentTypeDescription="Create a new document." ma:contentTypeScope="" ma:versionID="1696f36ed93db054fc8f4d62be39c1ae">
  <xsd:schema xmlns:xsd="http://www.w3.org/2001/XMLSchema" xmlns:p="http://schemas.microsoft.com/office/2006/metadata/properties" xmlns:ns1="http://schemas.microsoft.com/sharepoint/v3" xmlns:ns2="41A7A25E-88C5-415C-AB9A-358CCBEA8A85" xmlns:ns3="cd6d2771-e08b-42a3-90f8-eca630337659" targetNamespace="http://schemas.microsoft.com/office/2006/metadata/properties" ma:root="true" ma:fieldsID="bffc5b2d08ab4fb7daf98c77989d8342" ns1:_="" ns2:_="" ns3:_="">
    <xsd:import namespace="http://schemas.microsoft.com/sharepoint/v3"/>
    <xsd:import namespace="41A7A25E-88C5-415C-AB9A-358CCBEA8A85"/>
    <xsd:import namespace="cd6d2771-e08b-42a3-90f8-eca63033765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Priority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3:Number_x0020_Of_x0020_Viewer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description="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41A7A25E-88C5-415C-AB9A-358CCBEA8A85" elementFormDefault="qualified">
    <xsd:import namespace="http://schemas.microsoft.com/office/2006/documentManagement/types"/>
    <xsd:element name="Priority" ma:index="9" nillable="true" ma:displayName="Priority" ma:internalName="Priority">
      <xsd:simpleType>
        <xsd:restriction base="dms:Number"/>
      </xsd:simpleType>
    </xsd:element>
  </xsd:schema>
  <xsd:schema xmlns:xsd="http://www.w3.org/2001/XMLSchema" xmlns:dms="http://schemas.microsoft.com/office/2006/documentManagement/types" targetNamespace="cd6d2771-e08b-42a3-90f8-eca630337659" elementFormDefault="qualified">
    <xsd:import namespace="http://schemas.microsoft.com/office/2006/documentManagement/types"/>
    <xsd:element name="Number_x0020_Of_x0020_Viewer" ma:index="14" nillable="true" ma:displayName="Number Of Viewer" ma:default="0" ma:internalName="Number_x0020_Of_x0020_View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0x0101005EA2A741C5885C41AB9A358CCBEA8A85</ContentTypeId>
    <TemplateUrl xmlns="http://schemas.microsoft.com/sharepoint/v3" xsi:nil="true"/>
    <Number_x0020_Of_x0020_Viewer xmlns="cd6d2771-e08b-42a3-90f8-eca630337659">0</Number_x0020_Of_x0020_Viewer>
    <_SourceUrl xmlns="http://schemas.microsoft.com/sharepoint/v3" xsi:nil="true"/>
    <Priority xmlns="41A7A25E-88C5-415C-AB9A-358CCBEA8A85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91298C8-6557-4801-88A4-1A09CCAAC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1A7A25E-88C5-415C-AB9A-358CCBEA8A85"/>
    <ds:schemaRef ds:uri="cd6d2771-e08b-42a3-90f8-eca63033765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5476E46-DBE4-4E87-93C7-6C7C5155F2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5F8478-B429-4D4C-98D9-A03CAD813173}">
  <ds:schemaRefs>
    <ds:schemaRef ds:uri="http://schemas.microsoft.com/office/2006/metadata/properties"/>
    <ds:schemaRef ds:uri="http://schemas.microsoft.com/sharepoint/v3"/>
    <ds:schemaRef ds:uri="cd6d2771-e08b-42a3-90f8-eca630337659"/>
    <ds:schemaRef ds:uri="41A7A25E-88C5-415C-AB9A-358CCBEA8A8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590</TotalTime>
  <Words>443</Words>
  <Application>Microsoft Office PowerPoint</Application>
  <PresentationFormat>On-screen Show (16:9)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Wingdings</vt:lpstr>
      <vt:lpstr>Template_Internal_Course</vt:lpstr>
      <vt:lpstr>LINUX BASELINE</vt:lpstr>
      <vt:lpstr>Socket Overview</vt:lpstr>
      <vt:lpstr>Socket Overview</vt:lpstr>
      <vt:lpstr>Socket Overview</vt:lpstr>
      <vt:lpstr>Socket Overview</vt:lpstr>
      <vt:lpstr>Socket Overview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Template_Training Material</dc:title>
  <dc:creator>Ly Tuan Linh (FHO.FWA)</dc:creator>
  <cp:lastModifiedBy>Le Dang Hung (FSU11.BU13)</cp:lastModifiedBy>
  <cp:revision>138</cp:revision>
  <dcterms:created xsi:type="dcterms:W3CDTF">2015-08-31T01:44:46Z</dcterms:created>
  <dcterms:modified xsi:type="dcterms:W3CDTF">2016-11-01T06:38:07Z</dcterms:modified>
</cp:coreProperties>
</file>