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0"/>
  </p:notesMasterIdLst>
  <p:handoutMasterIdLst>
    <p:handoutMasterId r:id="rId61"/>
  </p:handoutMasterIdLst>
  <p:sldIdLst>
    <p:sldId id="256" r:id="rId2"/>
    <p:sldId id="258" r:id="rId3"/>
    <p:sldId id="259" r:id="rId4"/>
    <p:sldId id="260" r:id="rId5"/>
    <p:sldId id="316" r:id="rId6"/>
    <p:sldId id="261" r:id="rId7"/>
    <p:sldId id="293" r:id="rId8"/>
    <p:sldId id="262" r:id="rId9"/>
    <p:sldId id="263" r:id="rId10"/>
    <p:sldId id="264" r:id="rId11"/>
    <p:sldId id="265" r:id="rId12"/>
    <p:sldId id="266" r:id="rId13"/>
    <p:sldId id="267" r:id="rId14"/>
    <p:sldId id="268" r:id="rId15"/>
    <p:sldId id="269" r:id="rId16"/>
    <p:sldId id="270" r:id="rId17"/>
    <p:sldId id="271" r:id="rId18"/>
    <p:sldId id="294" r:id="rId19"/>
    <p:sldId id="272" r:id="rId20"/>
    <p:sldId id="295"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6" r:id="rId42"/>
    <p:sldId id="300" r:id="rId43"/>
    <p:sldId id="297" r:id="rId44"/>
    <p:sldId id="298" r:id="rId45"/>
    <p:sldId id="299" r:id="rId46"/>
    <p:sldId id="303" r:id="rId47"/>
    <p:sldId id="304" r:id="rId48"/>
    <p:sldId id="301" r:id="rId49"/>
    <p:sldId id="302" r:id="rId50"/>
    <p:sldId id="305" r:id="rId51"/>
    <p:sldId id="307" r:id="rId52"/>
    <p:sldId id="308" r:id="rId53"/>
    <p:sldId id="309" r:id="rId54"/>
    <p:sldId id="311" r:id="rId55"/>
    <p:sldId id="312" r:id="rId56"/>
    <p:sldId id="313" r:id="rId57"/>
    <p:sldId id="315" r:id="rId58"/>
    <p:sldId id="314" r:id="rId5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3" d="100"/>
          <a:sy n="103" d="100"/>
        </p:scale>
        <p:origin x="-204"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smtClean="0"/>
              <a:t>Training C/C++ on Linux OS</a:t>
            </a: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3DDF294-84DB-4345-9C7B-ADBB20803EFA}" type="datetimeFigureOut">
              <a:rPr lang="en-US" smtClean="0"/>
              <a:t>8/25/2016</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F02DF30-046D-4B72-852B-640A3BF66445}" type="slidenum">
              <a:rPr lang="en-US" smtClean="0"/>
              <a:t>‹#›</a:t>
            </a:fld>
            <a:endParaRPr lang="en-US"/>
          </a:p>
        </p:txBody>
      </p:sp>
    </p:spTree>
    <p:extLst>
      <p:ext uri="{BB962C8B-B14F-4D97-AF65-F5344CB8AC3E}">
        <p14:creationId xmlns:p14="http://schemas.microsoft.com/office/powerpoint/2010/main" val="3299935587"/>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smtClean="0"/>
              <a:t>Training C/C++ on Linux OS</a:t>
            </a: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F3318C5-07B7-4FA2-8DA4-AD86229D5214}" type="datetimeFigureOut">
              <a:rPr lang="en-US" smtClean="0"/>
              <a:t>8/25/2016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ACD3CBE-198B-4F0D-AAE5-637DAF0803DC}" type="slidenum">
              <a:rPr lang="en-US" smtClean="0"/>
              <a:t>‹#›</a:t>
            </a:fld>
            <a:endParaRPr lang="en-US"/>
          </a:p>
        </p:txBody>
      </p:sp>
    </p:spTree>
    <p:extLst>
      <p:ext uri="{BB962C8B-B14F-4D97-AF65-F5344CB8AC3E}">
        <p14:creationId xmlns:p14="http://schemas.microsoft.com/office/powerpoint/2010/main" val="817147669"/>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ACD3CBE-198B-4F0D-AAE5-637DAF0803DC}" type="slidenum">
              <a:rPr lang="en-US" smtClean="0"/>
              <a:t>1</a:t>
            </a:fld>
            <a:endParaRPr lang="en-US"/>
          </a:p>
        </p:txBody>
      </p:sp>
      <p:sp>
        <p:nvSpPr>
          <p:cNvPr id="5" name="Header Placeholder 4"/>
          <p:cNvSpPr>
            <a:spLocks noGrp="1"/>
          </p:cNvSpPr>
          <p:nvPr>
            <p:ph type="hdr" sz="quarter" idx="11"/>
          </p:nvPr>
        </p:nvSpPr>
        <p:spPr/>
        <p:txBody>
          <a:bodyPr/>
          <a:lstStyle/>
          <a:p>
            <a:r>
              <a:rPr lang="en-US" smtClean="0"/>
              <a:t>Training C/C++ on Linux OS</a:t>
            </a:r>
            <a:endParaRPr lang="en-US"/>
          </a:p>
        </p:txBody>
      </p:sp>
    </p:spTree>
    <p:extLst>
      <p:ext uri="{BB962C8B-B14F-4D97-AF65-F5344CB8AC3E}">
        <p14:creationId xmlns:p14="http://schemas.microsoft.com/office/powerpoint/2010/main" val="18150865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smtClean="0"/>
              <a:t>Training C/C++ on Linux OS</a:t>
            </a:r>
            <a:endParaRPr lang="en-US"/>
          </a:p>
        </p:txBody>
      </p:sp>
      <p:sp>
        <p:nvSpPr>
          <p:cNvPr id="5" name="Slide Number Placeholder 4"/>
          <p:cNvSpPr>
            <a:spLocks noGrp="1"/>
          </p:cNvSpPr>
          <p:nvPr>
            <p:ph type="sldNum" sz="quarter" idx="11"/>
          </p:nvPr>
        </p:nvSpPr>
        <p:spPr/>
        <p:txBody>
          <a:bodyPr/>
          <a:lstStyle/>
          <a:p>
            <a:fld id="{9ACD3CBE-198B-4F0D-AAE5-637DAF0803DC}" type="slidenum">
              <a:rPr lang="en-US" smtClean="0"/>
              <a:t>2</a:t>
            </a:fld>
            <a:endParaRPr lang="en-US"/>
          </a:p>
        </p:txBody>
      </p:sp>
    </p:spTree>
    <p:extLst>
      <p:ext uri="{BB962C8B-B14F-4D97-AF65-F5344CB8AC3E}">
        <p14:creationId xmlns:p14="http://schemas.microsoft.com/office/powerpoint/2010/main" val="12222441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C8DCDC3-4243-4C9B-A02C-C2B8226E8C43}" type="datetime1">
              <a:rPr lang="en-US" smtClean="0"/>
              <a:t>8/25/2016</a:t>
            </a:fld>
            <a:endParaRPr lang="en-US"/>
          </a:p>
        </p:txBody>
      </p:sp>
      <p:sp>
        <p:nvSpPr>
          <p:cNvPr id="5" name="Footer Placeholder 4"/>
          <p:cNvSpPr>
            <a:spLocks noGrp="1"/>
          </p:cNvSpPr>
          <p:nvPr>
            <p:ph type="ftr" sz="quarter" idx="11"/>
          </p:nvPr>
        </p:nvSpPr>
        <p:spPr/>
        <p:txBody>
          <a:bodyPr/>
          <a:lstStyle/>
          <a:p>
            <a:r>
              <a:rPr lang="en-US" smtClean="0"/>
              <a:t>FPT Software - Training C/C++ on Linux </a:t>
            </a:r>
            <a:endParaRPr lang="en-US"/>
          </a:p>
        </p:txBody>
      </p:sp>
      <p:sp>
        <p:nvSpPr>
          <p:cNvPr id="6" name="Slide Number Placeholder 5"/>
          <p:cNvSpPr>
            <a:spLocks noGrp="1"/>
          </p:cNvSpPr>
          <p:nvPr>
            <p:ph type="sldNum" sz="quarter" idx="12"/>
          </p:nvPr>
        </p:nvSpPr>
        <p:spPr/>
        <p:txBody>
          <a:bodyPr/>
          <a:lstStyle/>
          <a:p>
            <a:fld id="{00209131-DE2C-4C4E-A461-E7AFBF5A6C93}" type="slidenum">
              <a:rPr lang="en-US" smtClean="0"/>
              <a:t>‹#›</a:t>
            </a:fld>
            <a:endParaRPr lang="en-US"/>
          </a:p>
        </p:txBody>
      </p:sp>
    </p:spTree>
    <p:extLst>
      <p:ext uri="{BB962C8B-B14F-4D97-AF65-F5344CB8AC3E}">
        <p14:creationId xmlns:p14="http://schemas.microsoft.com/office/powerpoint/2010/main" val="18145602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5D79D0F-F7F2-4E6F-8492-547A67EA8B65}" type="datetime1">
              <a:rPr lang="en-US" smtClean="0"/>
              <a:t>8/25/2016</a:t>
            </a:fld>
            <a:endParaRPr lang="en-US"/>
          </a:p>
        </p:txBody>
      </p:sp>
      <p:sp>
        <p:nvSpPr>
          <p:cNvPr id="5" name="Footer Placeholder 4"/>
          <p:cNvSpPr>
            <a:spLocks noGrp="1"/>
          </p:cNvSpPr>
          <p:nvPr>
            <p:ph type="ftr" sz="quarter" idx="11"/>
          </p:nvPr>
        </p:nvSpPr>
        <p:spPr/>
        <p:txBody>
          <a:bodyPr/>
          <a:lstStyle/>
          <a:p>
            <a:r>
              <a:rPr lang="en-US" smtClean="0"/>
              <a:t>FPT Software - Training C/C++ on Linux </a:t>
            </a:r>
            <a:endParaRPr lang="en-US"/>
          </a:p>
        </p:txBody>
      </p:sp>
      <p:sp>
        <p:nvSpPr>
          <p:cNvPr id="6" name="Slide Number Placeholder 5"/>
          <p:cNvSpPr>
            <a:spLocks noGrp="1"/>
          </p:cNvSpPr>
          <p:nvPr>
            <p:ph type="sldNum" sz="quarter" idx="12"/>
          </p:nvPr>
        </p:nvSpPr>
        <p:spPr/>
        <p:txBody>
          <a:bodyPr/>
          <a:lstStyle/>
          <a:p>
            <a:fld id="{00209131-DE2C-4C4E-A461-E7AFBF5A6C93}" type="slidenum">
              <a:rPr lang="en-US" smtClean="0"/>
              <a:t>‹#›</a:t>
            </a:fld>
            <a:endParaRPr lang="en-US"/>
          </a:p>
        </p:txBody>
      </p:sp>
    </p:spTree>
    <p:extLst>
      <p:ext uri="{BB962C8B-B14F-4D97-AF65-F5344CB8AC3E}">
        <p14:creationId xmlns:p14="http://schemas.microsoft.com/office/powerpoint/2010/main" val="8697466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9E3BEB7-9871-4404-9F31-33E4380E5A01}" type="datetime1">
              <a:rPr lang="en-US" smtClean="0"/>
              <a:t>8/25/2016</a:t>
            </a:fld>
            <a:endParaRPr lang="en-US"/>
          </a:p>
        </p:txBody>
      </p:sp>
      <p:sp>
        <p:nvSpPr>
          <p:cNvPr id="5" name="Footer Placeholder 4"/>
          <p:cNvSpPr>
            <a:spLocks noGrp="1"/>
          </p:cNvSpPr>
          <p:nvPr>
            <p:ph type="ftr" sz="quarter" idx="11"/>
          </p:nvPr>
        </p:nvSpPr>
        <p:spPr/>
        <p:txBody>
          <a:bodyPr/>
          <a:lstStyle/>
          <a:p>
            <a:r>
              <a:rPr lang="en-US" smtClean="0"/>
              <a:t>FPT Software - Training C/C++ on Linux </a:t>
            </a:r>
            <a:endParaRPr lang="en-US"/>
          </a:p>
        </p:txBody>
      </p:sp>
      <p:sp>
        <p:nvSpPr>
          <p:cNvPr id="6" name="Slide Number Placeholder 5"/>
          <p:cNvSpPr>
            <a:spLocks noGrp="1"/>
          </p:cNvSpPr>
          <p:nvPr>
            <p:ph type="sldNum" sz="quarter" idx="12"/>
          </p:nvPr>
        </p:nvSpPr>
        <p:spPr/>
        <p:txBody>
          <a:bodyPr/>
          <a:lstStyle/>
          <a:p>
            <a:fld id="{00209131-DE2C-4C4E-A461-E7AFBF5A6C93}" type="slidenum">
              <a:rPr lang="en-US" smtClean="0"/>
              <a:t>‹#›</a:t>
            </a:fld>
            <a:endParaRPr lang="en-US"/>
          </a:p>
        </p:txBody>
      </p:sp>
    </p:spTree>
    <p:extLst>
      <p:ext uri="{BB962C8B-B14F-4D97-AF65-F5344CB8AC3E}">
        <p14:creationId xmlns:p14="http://schemas.microsoft.com/office/powerpoint/2010/main" val="5966141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ECA0C69-17A4-45B1-8146-E5CF0DF8D9E7}" type="datetime1">
              <a:rPr lang="en-US" smtClean="0"/>
              <a:t>8/25/2016</a:t>
            </a:fld>
            <a:endParaRPr lang="en-US"/>
          </a:p>
        </p:txBody>
      </p:sp>
      <p:sp>
        <p:nvSpPr>
          <p:cNvPr id="5" name="Footer Placeholder 4"/>
          <p:cNvSpPr>
            <a:spLocks noGrp="1"/>
          </p:cNvSpPr>
          <p:nvPr>
            <p:ph type="ftr" sz="quarter" idx="11"/>
          </p:nvPr>
        </p:nvSpPr>
        <p:spPr/>
        <p:txBody>
          <a:bodyPr/>
          <a:lstStyle/>
          <a:p>
            <a:r>
              <a:rPr lang="en-US" smtClean="0"/>
              <a:t>FPT Software - Training C/C++ on Linux </a:t>
            </a:r>
            <a:endParaRPr lang="en-US"/>
          </a:p>
        </p:txBody>
      </p:sp>
      <p:sp>
        <p:nvSpPr>
          <p:cNvPr id="6" name="Slide Number Placeholder 5"/>
          <p:cNvSpPr>
            <a:spLocks noGrp="1"/>
          </p:cNvSpPr>
          <p:nvPr>
            <p:ph type="sldNum" sz="quarter" idx="12"/>
          </p:nvPr>
        </p:nvSpPr>
        <p:spPr/>
        <p:txBody>
          <a:bodyPr/>
          <a:lstStyle/>
          <a:p>
            <a:fld id="{00209131-DE2C-4C4E-A461-E7AFBF5A6C93}" type="slidenum">
              <a:rPr lang="en-US" smtClean="0"/>
              <a:t>‹#›</a:t>
            </a:fld>
            <a:endParaRPr lang="en-US"/>
          </a:p>
        </p:txBody>
      </p:sp>
    </p:spTree>
    <p:extLst>
      <p:ext uri="{BB962C8B-B14F-4D97-AF65-F5344CB8AC3E}">
        <p14:creationId xmlns:p14="http://schemas.microsoft.com/office/powerpoint/2010/main" val="26581436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A5219CD-F55A-45D6-8B28-7E68F3A06DAA}" type="datetime1">
              <a:rPr lang="en-US" smtClean="0"/>
              <a:t>8/25/2016</a:t>
            </a:fld>
            <a:endParaRPr lang="en-US"/>
          </a:p>
        </p:txBody>
      </p:sp>
      <p:sp>
        <p:nvSpPr>
          <p:cNvPr id="5" name="Footer Placeholder 4"/>
          <p:cNvSpPr>
            <a:spLocks noGrp="1"/>
          </p:cNvSpPr>
          <p:nvPr>
            <p:ph type="ftr" sz="quarter" idx="11"/>
          </p:nvPr>
        </p:nvSpPr>
        <p:spPr/>
        <p:txBody>
          <a:bodyPr/>
          <a:lstStyle/>
          <a:p>
            <a:r>
              <a:rPr lang="en-US" smtClean="0"/>
              <a:t>FPT Software - Training C/C++ on Linux </a:t>
            </a:r>
            <a:endParaRPr lang="en-US"/>
          </a:p>
        </p:txBody>
      </p:sp>
      <p:sp>
        <p:nvSpPr>
          <p:cNvPr id="6" name="Slide Number Placeholder 5"/>
          <p:cNvSpPr>
            <a:spLocks noGrp="1"/>
          </p:cNvSpPr>
          <p:nvPr>
            <p:ph type="sldNum" sz="quarter" idx="12"/>
          </p:nvPr>
        </p:nvSpPr>
        <p:spPr/>
        <p:txBody>
          <a:bodyPr/>
          <a:lstStyle/>
          <a:p>
            <a:fld id="{00209131-DE2C-4C4E-A461-E7AFBF5A6C93}" type="slidenum">
              <a:rPr lang="en-US" smtClean="0"/>
              <a:t>‹#›</a:t>
            </a:fld>
            <a:endParaRPr lang="en-US"/>
          </a:p>
        </p:txBody>
      </p:sp>
    </p:spTree>
    <p:extLst>
      <p:ext uri="{BB962C8B-B14F-4D97-AF65-F5344CB8AC3E}">
        <p14:creationId xmlns:p14="http://schemas.microsoft.com/office/powerpoint/2010/main" val="3175969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2DE556B-A8DD-48CD-ACF7-37C51D794655}" type="datetime1">
              <a:rPr lang="en-US" smtClean="0"/>
              <a:t>8/25/2016</a:t>
            </a:fld>
            <a:endParaRPr lang="en-US"/>
          </a:p>
        </p:txBody>
      </p:sp>
      <p:sp>
        <p:nvSpPr>
          <p:cNvPr id="6" name="Footer Placeholder 5"/>
          <p:cNvSpPr>
            <a:spLocks noGrp="1"/>
          </p:cNvSpPr>
          <p:nvPr>
            <p:ph type="ftr" sz="quarter" idx="11"/>
          </p:nvPr>
        </p:nvSpPr>
        <p:spPr/>
        <p:txBody>
          <a:bodyPr/>
          <a:lstStyle/>
          <a:p>
            <a:r>
              <a:rPr lang="en-US" smtClean="0"/>
              <a:t>FPT Software - Training C/C++ on Linux </a:t>
            </a:r>
            <a:endParaRPr lang="en-US"/>
          </a:p>
        </p:txBody>
      </p:sp>
      <p:sp>
        <p:nvSpPr>
          <p:cNvPr id="7" name="Slide Number Placeholder 6"/>
          <p:cNvSpPr>
            <a:spLocks noGrp="1"/>
          </p:cNvSpPr>
          <p:nvPr>
            <p:ph type="sldNum" sz="quarter" idx="12"/>
          </p:nvPr>
        </p:nvSpPr>
        <p:spPr/>
        <p:txBody>
          <a:bodyPr/>
          <a:lstStyle/>
          <a:p>
            <a:fld id="{00209131-DE2C-4C4E-A461-E7AFBF5A6C93}" type="slidenum">
              <a:rPr lang="en-US" smtClean="0"/>
              <a:t>‹#›</a:t>
            </a:fld>
            <a:endParaRPr lang="en-US"/>
          </a:p>
        </p:txBody>
      </p:sp>
    </p:spTree>
    <p:extLst>
      <p:ext uri="{BB962C8B-B14F-4D97-AF65-F5344CB8AC3E}">
        <p14:creationId xmlns:p14="http://schemas.microsoft.com/office/powerpoint/2010/main" val="42849384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2EEC657-F35E-40EB-B184-0E5F0A1DB8AC}" type="datetime1">
              <a:rPr lang="en-US" smtClean="0"/>
              <a:t>8/25/2016</a:t>
            </a:fld>
            <a:endParaRPr lang="en-US"/>
          </a:p>
        </p:txBody>
      </p:sp>
      <p:sp>
        <p:nvSpPr>
          <p:cNvPr id="8" name="Footer Placeholder 7"/>
          <p:cNvSpPr>
            <a:spLocks noGrp="1"/>
          </p:cNvSpPr>
          <p:nvPr>
            <p:ph type="ftr" sz="quarter" idx="11"/>
          </p:nvPr>
        </p:nvSpPr>
        <p:spPr/>
        <p:txBody>
          <a:bodyPr/>
          <a:lstStyle/>
          <a:p>
            <a:r>
              <a:rPr lang="en-US" smtClean="0"/>
              <a:t>FPT Software - Training C/C++ on Linux </a:t>
            </a:r>
            <a:endParaRPr lang="en-US"/>
          </a:p>
        </p:txBody>
      </p:sp>
      <p:sp>
        <p:nvSpPr>
          <p:cNvPr id="9" name="Slide Number Placeholder 8"/>
          <p:cNvSpPr>
            <a:spLocks noGrp="1"/>
          </p:cNvSpPr>
          <p:nvPr>
            <p:ph type="sldNum" sz="quarter" idx="12"/>
          </p:nvPr>
        </p:nvSpPr>
        <p:spPr/>
        <p:txBody>
          <a:bodyPr/>
          <a:lstStyle/>
          <a:p>
            <a:fld id="{00209131-DE2C-4C4E-A461-E7AFBF5A6C93}" type="slidenum">
              <a:rPr lang="en-US" smtClean="0"/>
              <a:t>‹#›</a:t>
            </a:fld>
            <a:endParaRPr lang="en-US"/>
          </a:p>
        </p:txBody>
      </p:sp>
    </p:spTree>
    <p:extLst>
      <p:ext uri="{BB962C8B-B14F-4D97-AF65-F5344CB8AC3E}">
        <p14:creationId xmlns:p14="http://schemas.microsoft.com/office/powerpoint/2010/main" val="18346221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8DDCDD9-B30E-40A0-818F-BE7BED1B13BC}" type="datetime1">
              <a:rPr lang="en-US" smtClean="0"/>
              <a:t>8/25/2016</a:t>
            </a:fld>
            <a:endParaRPr lang="en-US"/>
          </a:p>
        </p:txBody>
      </p:sp>
      <p:sp>
        <p:nvSpPr>
          <p:cNvPr id="4" name="Footer Placeholder 3"/>
          <p:cNvSpPr>
            <a:spLocks noGrp="1"/>
          </p:cNvSpPr>
          <p:nvPr>
            <p:ph type="ftr" sz="quarter" idx="11"/>
          </p:nvPr>
        </p:nvSpPr>
        <p:spPr/>
        <p:txBody>
          <a:bodyPr/>
          <a:lstStyle/>
          <a:p>
            <a:r>
              <a:rPr lang="en-US" smtClean="0"/>
              <a:t>FPT Software - Training C/C++ on Linux </a:t>
            </a:r>
            <a:endParaRPr lang="en-US"/>
          </a:p>
        </p:txBody>
      </p:sp>
      <p:sp>
        <p:nvSpPr>
          <p:cNvPr id="5" name="Slide Number Placeholder 4"/>
          <p:cNvSpPr>
            <a:spLocks noGrp="1"/>
          </p:cNvSpPr>
          <p:nvPr>
            <p:ph type="sldNum" sz="quarter" idx="12"/>
          </p:nvPr>
        </p:nvSpPr>
        <p:spPr/>
        <p:txBody>
          <a:bodyPr/>
          <a:lstStyle/>
          <a:p>
            <a:fld id="{00209131-DE2C-4C4E-A461-E7AFBF5A6C93}" type="slidenum">
              <a:rPr lang="en-US" smtClean="0"/>
              <a:t>‹#›</a:t>
            </a:fld>
            <a:endParaRPr lang="en-US"/>
          </a:p>
        </p:txBody>
      </p:sp>
    </p:spTree>
    <p:extLst>
      <p:ext uri="{BB962C8B-B14F-4D97-AF65-F5344CB8AC3E}">
        <p14:creationId xmlns:p14="http://schemas.microsoft.com/office/powerpoint/2010/main" val="24434002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DA49B8A-849D-48F4-BEF0-AED547064ECF}" type="datetime1">
              <a:rPr lang="en-US" smtClean="0"/>
              <a:t>8/25/2016</a:t>
            </a:fld>
            <a:endParaRPr lang="en-US"/>
          </a:p>
        </p:txBody>
      </p:sp>
      <p:sp>
        <p:nvSpPr>
          <p:cNvPr id="3" name="Footer Placeholder 2"/>
          <p:cNvSpPr>
            <a:spLocks noGrp="1"/>
          </p:cNvSpPr>
          <p:nvPr>
            <p:ph type="ftr" sz="quarter" idx="11"/>
          </p:nvPr>
        </p:nvSpPr>
        <p:spPr/>
        <p:txBody>
          <a:bodyPr/>
          <a:lstStyle/>
          <a:p>
            <a:r>
              <a:rPr lang="en-US" smtClean="0"/>
              <a:t>FPT Software - Training C/C++ on Linux </a:t>
            </a:r>
            <a:endParaRPr lang="en-US"/>
          </a:p>
        </p:txBody>
      </p:sp>
      <p:sp>
        <p:nvSpPr>
          <p:cNvPr id="4" name="Slide Number Placeholder 3"/>
          <p:cNvSpPr>
            <a:spLocks noGrp="1"/>
          </p:cNvSpPr>
          <p:nvPr>
            <p:ph type="sldNum" sz="quarter" idx="12"/>
          </p:nvPr>
        </p:nvSpPr>
        <p:spPr/>
        <p:txBody>
          <a:bodyPr/>
          <a:lstStyle/>
          <a:p>
            <a:fld id="{00209131-DE2C-4C4E-A461-E7AFBF5A6C93}" type="slidenum">
              <a:rPr lang="en-US" smtClean="0"/>
              <a:t>‹#›</a:t>
            </a:fld>
            <a:endParaRPr lang="en-US"/>
          </a:p>
        </p:txBody>
      </p:sp>
    </p:spTree>
    <p:extLst>
      <p:ext uri="{BB962C8B-B14F-4D97-AF65-F5344CB8AC3E}">
        <p14:creationId xmlns:p14="http://schemas.microsoft.com/office/powerpoint/2010/main" val="14419989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FD1032F-EF3C-400A-AD4D-ED56AD41E6F1}" type="datetime1">
              <a:rPr lang="en-US" smtClean="0"/>
              <a:t>8/25/2016</a:t>
            </a:fld>
            <a:endParaRPr lang="en-US"/>
          </a:p>
        </p:txBody>
      </p:sp>
      <p:sp>
        <p:nvSpPr>
          <p:cNvPr id="6" name="Footer Placeholder 5"/>
          <p:cNvSpPr>
            <a:spLocks noGrp="1"/>
          </p:cNvSpPr>
          <p:nvPr>
            <p:ph type="ftr" sz="quarter" idx="11"/>
          </p:nvPr>
        </p:nvSpPr>
        <p:spPr/>
        <p:txBody>
          <a:bodyPr/>
          <a:lstStyle/>
          <a:p>
            <a:r>
              <a:rPr lang="en-US" smtClean="0"/>
              <a:t>FPT Software - Training C/C++ on Linux </a:t>
            </a:r>
            <a:endParaRPr lang="en-US"/>
          </a:p>
        </p:txBody>
      </p:sp>
      <p:sp>
        <p:nvSpPr>
          <p:cNvPr id="7" name="Slide Number Placeholder 6"/>
          <p:cNvSpPr>
            <a:spLocks noGrp="1"/>
          </p:cNvSpPr>
          <p:nvPr>
            <p:ph type="sldNum" sz="quarter" idx="12"/>
          </p:nvPr>
        </p:nvSpPr>
        <p:spPr/>
        <p:txBody>
          <a:bodyPr/>
          <a:lstStyle/>
          <a:p>
            <a:fld id="{00209131-DE2C-4C4E-A461-E7AFBF5A6C93}" type="slidenum">
              <a:rPr lang="en-US" smtClean="0"/>
              <a:t>‹#›</a:t>
            </a:fld>
            <a:endParaRPr lang="en-US"/>
          </a:p>
        </p:txBody>
      </p:sp>
    </p:spTree>
    <p:extLst>
      <p:ext uri="{BB962C8B-B14F-4D97-AF65-F5344CB8AC3E}">
        <p14:creationId xmlns:p14="http://schemas.microsoft.com/office/powerpoint/2010/main" val="8157483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B098872-AEB7-4976-A1E1-EF0914AED4F6}" type="datetime1">
              <a:rPr lang="en-US" smtClean="0"/>
              <a:t>8/25/2016</a:t>
            </a:fld>
            <a:endParaRPr lang="en-US"/>
          </a:p>
        </p:txBody>
      </p:sp>
      <p:sp>
        <p:nvSpPr>
          <p:cNvPr id="6" name="Footer Placeholder 5"/>
          <p:cNvSpPr>
            <a:spLocks noGrp="1"/>
          </p:cNvSpPr>
          <p:nvPr>
            <p:ph type="ftr" sz="quarter" idx="11"/>
          </p:nvPr>
        </p:nvSpPr>
        <p:spPr/>
        <p:txBody>
          <a:bodyPr/>
          <a:lstStyle/>
          <a:p>
            <a:r>
              <a:rPr lang="en-US" smtClean="0"/>
              <a:t>FPT Software - Training C/C++ on Linux </a:t>
            </a:r>
            <a:endParaRPr lang="en-US"/>
          </a:p>
        </p:txBody>
      </p:sp>
      <p:sp>
        <p:nvSpPr>
          <p:cNvPr id="7" name="Slide Number Placeholder 6"/>
          <p:cNvSpPr>
            <a:spLocks noGrp="1"/>
          </p:cNvSpPr>
          <p:nvPr>
            <p:ph type="sldNum" sz="quarter" idx="12"/>
          </p:nvPr>
        </p:nvSpPr>
        <p:spPr/>
        <p:txBody>
          <a:bodyPr/>
          <a:lstStyle/>
          <a:p>
            <a:fld id="{00209131-DE2C-4C4E-A461-E7AFBF5A6C93}" type="slidenum">
              <a:rPr lang="en-US" smtClean="0"/>
              <a:t>‹#›</a:t>
            </a:fld>
            <a:endParaRPr lang="en-US"/>
          </a:p>
        </p:txBody>
      </p:sp>
    </p:spTree>
    <p:extLst>
      <p:ext uri="{BB962C8B-B14F-4D97-AF65-F5344CB8AC3E}">
        <p14:creationId xmlns:p14="http://schemas.microsoft.com/office/powerpoint/2010/main" val="726808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1199788-412C-41B0-956F-63FCF1385CE3}" type="datetime1">
              <a:rPr lang="en-US" smtClean="0"/>
              <a:t>8/25/2016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FPT Software - Training C/C++ on Linux </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0209131-DE2C-4C4E-A461-E7AFBF5A6C93}" type="slidenum">
              <a:rPr lang="en-US" smtClean="0"/>
              <a:t>‹#›</a:t>
            </a:fld>
            <a:endParaRPr lang="en-US"/>
          </a:p>
        </p:txBody>
      </p:sp>
    </p:spTree>
    <p:extLst>
      <p:ext uri="{BB962C8B-B14F-4D97-AF65-F5344CB8AC3E}">
        <p14:creationId xmlns:p14="http://schemas.microsoft.com/office/powerpoint/2010/main" val="40896000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google.com" TargetMode="Externa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Advance </a:t>
            </a:r>
            <a:r>
              <a:rPr lang="en-US" dirty="0"/>
              <a:t>C</a:t>
            </a:r>
            <a:r>
              <a:rPr lang="en-US" dirty="0" smtClean="0"/>
              <a:t>/C++ programming on Linux OS</a:t>
            </a:r>
            <a:endParaRPr lang="en-US" dirty="0"/>
          </a:p>
        </p:txBody>
      </p:sp>
      <p:sp>
        <p:nvSpPr>
          <p:cNvPr id="3" name="Subtitle 2"/>
          <p:cNvSpPr>
            <a:spLocks noGrp="1"/>
          </p:cNvSpPr>
          <p:nvPr>
            <p:ph type="subTitle" idx="1"/>
          </p:nvPr>
        </p:nvSpPr>
        <p:spPr>
          <a:xfrm>
            <a:off x="3810000" y="3886200"/>
            <a:ext cx="3962400" cy="1752600"/>
          </a:xfrm>
        </p:spPr>
        <p:txBody>
          <a:bodyPr/>
          <a:lstStyle/>
          <a:p>
            <a:pPr algn="l"/>
            <a:r>
              <a:rPr lang="en-US" dirty="0" smtClean="0"/>
              <a:t>FPT Software</a:t>
            </a:r>
          </a:p>
          <a:p>
            <a:pPr algn="l"/>
            <a:r>
              <a:rPr lang="en-US" dirty="0" err="1" smtClean="0"/>
              <a:t>Creater</a:t>
            </a:r>
            <a:r>
              <a:rPr lang="en-US" dirty="0" smtClean="0"/>
              <a:t>: TuanVA6</a:t>
            </a:r>
          </a:p>
          <a:p>
            <a:pPr algn="l"/>
            <a:r>
              <a:rPr lang="en-US" dirty="0" smtClean="0"/>
              <a:t>Date</a:t>
            </a:r>
            <a:r>
              <a:rPr lang="en-US" smtClean="0"/>
              <a:t>: 25/08/2016</a:t>
            </a:r>
            <a:endParaRPr lang="en-US" dirty="0" smtClean="0"/>
          </a:p>
        </p:txBody>
      </p:sp>
      <p:sp>
        <p:nvSpPr>
          <p:cNvPr id="4" name="Date Placeholder 3"/>
          <p:cNvSpPr>
            <a:spLocks noGrp="1"/>
          </p:cNvSpPr>
          <p:nvPr>
            <p:ph type="dt" sz="half" idx="10"/>
          </p:nvPr>
        </p:nvSpPr>
        <p:spPr/>
        <p:txBody>
          <a:bodyPr/>
          <a:lstStyle/>
          <a:p>
            <a:fld id="{EF50F681-375C-4CC1-B070-5F664CD2F48A}" type="datetime1">
              <a:rPr lang="en-US" smtClean="0"/>
              <a:t>8/25/2016</a:t>
            </a:fld>
            <a:endParaRPr lang="en-US"/>
          </a:p>
        </p:txBody>
      </p:sp>
      <p:sp>
        <p:nvSpPr>
          <p:cNvPr id="5" name="Slide Number Placeholder 4"/>
          <p:cNvSpPr>
            <a:spLocks noGrp="1"/>
          </p:cNvSpPr>
          <p:nvPr>
            <p:ph type="sldNum" sz="quarter" idx="12"/>
          </p:nvPr>
        </p:nvSpPr>
        <p:spPr/>
        <p:txBody>
          <a:bodyPr/>
          <a:lstStyle/>
          <a:p>
            <a:fld id="{00209131-DE2C-4C4E-A461-E7AFBF5A6C93}" type="slidenum">
              <a:rPr lang="en-US" smtClean="0"/>
              <a:t>1</a:t>
            </a:fld>
            <a:endParaRPr lang="en-US"/>
          </a:p>
        </p:txBody>
      </p:sp>
      <p:sp>
        <p:nvSpPr>
          <p:cNvPr id="6" name="Footer Placeholder 5"/>
          <p:cNvSpPr>
            <a:spLocks noGrp="1"/>
          </p:cNvSpPr>
          <p:nvPr>
            <p:ph type="ftr" sz="quarter" idx="11"/>
          </p:nvPr>
        </p:nvSpPr>
        <p:spPr/>
        <p:txBody>
          <a:bodyPr/>
          <a:lstStyle/>
          <a:p>
            <a:r>
              <a:rPr lang="en-US" smtClean="0"/>
              <a:t>FPT Software - Training C/C++ on Linux </a:t>
            </a:r>
            <a:endParaRPr lang="en-US"/>
          </a:p>
        </p:txBody>
      </p:sp>
    </p:spTree>
    <p:extLst>
      <p:ext uri="{BB962C8B-B14F-4D97-AF65-F5344CB8AC3E}">
        <p14:creationId xmlns:p14="http://schemas.microsoft.com/office/powerpoint/2010/main" val="21438456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Cơ</a:t>
            </a:r>
            <a:r>
              <a:rPr lang="en-US" dirty="0" smtClean="0"/>
              <a:t> </a:t>
            </a:r>
            <a:r>
              <a:rPr lang="en-US" dirty="0" err="1" smtClean="0"/>
              <a:t>bản</a:t>
            </a:r>
            <a:r>
              <a:rPr lang="en-US" dirty="0" smtClean="0"/>
              <a:t> </a:t>
            </a:r>
            <a:r>
              <a:rPr lang="en-US" dirty="0" err="1" smtClean="0"/>
              <a:t>về</a:t>
            </a:r>
            <a:r>
              <a:rPr lang="en-US" dirty="0" smtClean="0"/>
              <a:t> </a:t>
            </a:r>
            <a:r>
              <a:rPr lang="en-US" dirty="0" err="1" smtClean="0"/>
              <a:t>hệ</a:t>
            </a:r>
            <a:r>
              <a:rPr lang="en-US" dirty="0" smtClean="0"/>
              <a:t> </a:t>
            </a:r>
            <a:r>
              <a:rPr lang="en-US" dirty="0" err="1" smtClean="0"/>
              <a:t>thống</a:t>
            </a:r>
            <a:r>
              <a:rPr lang="en-US" dirty="0" smtClean="0"/>
              <a:t> Linux</a:t>
            </a:r>
            <a:endParaRPr lang="en-US" dirty="0"/>
          </a:p>
        </p:txBody>
      </p:sp>
      <p:sp>
        <p:nvSpPr>
          <p:cNvPr id="3" name="Content Placeholder 2"/>
          <p:cNvSpPr>
            <a:spLocks noGrp="1"/>
          </p:cNvSpPr>
          <p:nvPr>
            <p:ph idx="1"/>
          </p:nvPr>
        </p:nvSpPr>
        <p:spPr/>
        <p:txBody>
          <a:bodyPr>
            <a:normAutofit fontScale="92500" lnSpcReduction="20000"/>
          </a:bodyPr>
          <a:lstStyle/>
          <a:p>
            <a:r>
              <a:rPr lang="en-US" dirty="0" err="1" smtClean="0"/>
              <a:t>Các</a:t>
            </a:r>
            <a:r>
              <a:rPr lang="en-US" dirty="0" smtClean="0"/>
              <a:t> </a:t>
            </a:r>
            <a:r>
              <a:rPr lang="en-US" dirty="0" err="1" smtClean="0"/>
              <a:t>tính</a:t>
            </a:r>
            <a:r>
              <a:rPr lang="en-US" dirty="0" smtClean="0"/>
              <a:t> </a:t>
            </a:r>
            <a:r>
              <a:rPr lang="en-US" dirty="0" err="1" smtClean="0"/>
              <a:t>chất</a:t>
            </a:r>
            <a:r>
              <a:rPr lang="en-US" dirty="0" smtClean="0"/>
              <a:t> </a:t>
            </a:r>
            <a:r>
              <a:rPr lang="en-US" dirty="0" err="1" smtClean="0"/>
              <a:t>cơ</a:t>
            </a:r>
            <a:r>
              <a:rPr lang="en-US" dirty="0" smtClean="0"/>
              <a:t> </a:t>
            </a:r>
            <a:r>
              <a:rPr lang="en-US" dirty="0" err="1" smtClean="0"/>
              <a:t>bản</a:t>
            </a:r>
            <a:r>
              <a:rPr lang="en-US" dirty="0" smtClean="0"/>
              <a:t>:</a:t>
            </a:r>
          </a:p>
          <a:p>
            <a:pPr lvl="1"/>
            <a:r>
              <a:rPr lang="en-US" dirty="0" err="1" smtClean="0"/>
              <a:t>Tính</a:t>
            </a:r>
            <a:r>
              <a:rPr lang="en-US" dirty="0" smtClean="0"/>
              <a:t> di </a:t>
            </a:r>
            <a:r>
              <a:rPr lang="en-US" dirty="0" err="1" smtClean="0"/>
              <a:t>động</a:t>
            </a:r>
            <a:r>
              <a:rPr lang="en-US" dirty="0" smtClean="0"/>
              <a:t>: </a:t>
            </a:r>
            <a:r>
              <a:rPr lang="en-US" dirty="0" err="1" smtClean="0"/>
              <a:t>hỗ</a:t>
            </a:r>
            <a:r>
              <a:rPr lang="en-US" dirty="0" smtClean="0"/>
              <a:t> </a:t>
            </a:r>
            <a:r>
              <a:rPr lang="en-US" dirty="0" err="1" smtClean="0"/>
              <a:t>trợ</a:t>
            </a:r>
            <a:r>
              <a:rPr lang="en-US" dirty="0" smtClean="0"/>
              <a:t> </a:t>
            </a:r>
            <a:r>
              <a:rPr lang="en-US" dirty="0" err="1" smtClean="0"/>
              <a:t>đa</a:t>
            </a:r>
            <a:r>
              <a:rPr lang="en-US" dirty="0" smtClean="0"/>
              <a:t> </a:t>
            </a:r>
            <a:r>
              <a:rPr lang="en-US" dirty="0" err="1" smtClean="0"/>
              <a:t>nền</a:t>
            </a:r>
            <a:r>
              <a:rPr lang="en-US" dirty="0" smtClean="0"/>
              <a:t> </a:t>
            </a:r>
            <a:r>
              <a:rPr lang="en-US" dirty="0" err="1" smtClean="0"/>
              <a:t>tảng</a:t>
            </a:r>
            <a:r>
              <a:rPr lang="en-US" dirty="0" smtClean="0"/>
              <a:t> </a:t>
            </a:r>
            <a:r>
              <a:rPr lang="en-US" dirty="0" err="1" smtClean="0"/>
              <a:t>phần</a:t>
            </a:r>
            <a:r>
              <a:rPr lang="en-US" dirty="0" smtClean="0"/>
              <a:t> </a:t>
            </a:r>
            <a:r>
              <a:rPr lang="en-US" dirty="0" err="1" smtClean="0"/>
              <a:t>cứng</a:t>
            </a:r>
            <a:r>
              <a:rPr lang="en-US" dirty="0" smtClean="0"/>
              <a:t> (ARM, Power PC, x86 Intel, …)</a:t>
            </a:r>
          </a:p>
          <a:p>
            <a:pPr lvl="1"/>
            <a:r>
              <a:rPr lang="en-US" dirty="0" err="1" smtClean="0"/>
              <a:t>Tính</a:t>
            </a:r>
            <a:r>
              <a:rPr lang="en-US" dirty="0" smtClean="0"/>
              <a:t> module: module </a:t>
            </a:r>
            <a:r>
              <a:rPr lang="en-US" dirty="0" err="1" smtClean="0"/>
              <a:t>hóa</a:t>
            </a:r>
            <a:r>
              <a:rPr lang="en-US" dirty="0" smtClean="0"/>
              <a:t> </a:t>
            </a:r>
            <a:r>
              <a:rPr lang="en-US" dirty="0" err="1" smtClean="0"/>
              <a:t>các</a:t>
            </a:r>
            <a:r>
              <a:rPr lang="en-US" dirty="0" smtClean="0"/>
              <a:t> </a:t>
            </a:r>
            <a:r>
              <a:rPr lang="en-US" dirty="0" err="1" smtClean="0"/>
              <a:t>funtion</a:t>
            </a:r>
            <a:r>
              <a:rPr lang="en-US" dirty="0" smtClean="0"/>
              <a:t> </a:t>
            </a:r>
            <a:r>
              <a:rPr lang="en-US" dirty="0" err="1" smtClean="0"/>
              <a:t>của</a:t>
            </a:r>
            <a:r>
              <a:rPr lang="en-US" dirty="0" smtClean="0"/>
              <a:t> kernel</a:t>
            </a:r>
            <a:endParaRPr lang="en-US" dirty="0"/>
          </a:p>
          <a:p>
            <a:pPr lvl="1"/>
            <a:r>
              <a:rPr lang="en-US" dirty="0" err="1" smtClean="0"/>
              <a:t>Tính</a:t>
            </a:r>
            <a:r>
              <a:rPr lang="en-US" dirty="0" smtClean="0"/>
              <a:t> </a:t>
            </a:r>
            <a:r>
              <a:rPr lang="en-US" dirty="0" err="1" smtClean="0"/>
              <a:t>linh</a:t>
            </a:r>
            <a:r>
              <a:rPr lang="en-US" dirty="0" smtClean="0"/>
              <a:t> </a:t>
            </a:r>
            <a:r>
              <a:rPr lang="en-US" dirty="0" err="1" smtClean="0"/>
              <a:t>động</a:t>
            </a:r>
            <a:r>
              <a:rPr lang="en-US" dirty="0" smtClean="0"/>
              <a:t> (dynamic): </a:t>
            </a:r>
            <a:r>
              <a:rPr lang="en-US" dirty="0" err="1"/>
              <a:t>dễ</a:t>
            </a:r>
            <a:r>
              <a:rPr lang="en-US" dirty="0"/>
              <a:t> </a:t>
            </a:r>
            <a:r>
              <a:rPr lang="en-US" dirty="0" err="1"/>
              <a:t>dàng</a:t>
            </a:r>
            <a:r>
              <a:rPr lang="en-US" dirty="0"/>
              <a:t> customize, </a:t>
            </a:r>
            <a:r>
              <a:rPr lang="en-US" dirty="0" err="1"/>
              <a:t>mở</a:t>
            </a:r>
            <a:r>
              <a:rPr lang="en-US" dirty="0"/>
              <a:t> </a:t>
            </a:r>
            <a:r>
              <a:rPr lang="en-US" dirty="0" err="1"/>
              <a:t>rộng</a:t>
            </a:r>
            <a:r>
              <a:rPr lang="en-US" dirty="0"/>
              <a:t>, </a:t>
            </a:r>
            <a:r>
              <a:rPr lang="en-US" dirty="0" err="1"/>
              <a:t>phát</a:t>
            </a:r>
            <a:r>
              <a:rPr lang="en-US" dirty="0"/>
              <a:t> </a:t>
            </a:r>
            <a:r>
              <a:rPr lang="en-US" dirty="0" err="1"/>
              <a:t>triển</a:t>
            </a:r>
            <a:r>
              <a:rPr lang="en-US" dirty="0"/>
              <a:t> </a:t>
            </a:r>
            <a:r>
              <a:rPr lang="en-US" dirty="0" err="1"/>
              <a:t>thêm</a:t>
            </a:r>
            <a:r>
              <a:rPr lang="en-US" dirty="0"/>
              <a:t> </a:t>
            </a:r>
            <a:r>
              <a:rPr lang="en-US" dirty="0" err="1"/>
              <a:t>các</a:t>
            </a:r>
            <a:r>
              <a:rPr lang="en-US" dirty="0"/>
              <a:t> </a:t>
            </a:r>
            <a:r>
              <a:rPr lang="en-US" dirty="0" smtClean="0"/>
              <a:t>module</a:t>
            </a:r>
          </a:p>
          <a:p>
            <a:pPr lvl="1"/>
            <a:r>
              <a:rPr lang="en-US" dirty="0" err="1" smtClean="0"/>
              <a:t>Tính</a:t>
            </a:r>
            <a:r>
              <a:rPr lang="en-US" dirty="0" smtClean="0"/>
              <a:t> </a:t>
            </a:r>
            <a:r>
              <a:rPr lang="en-US" dirty="0" err="1" smtClean="0"/>
              <a:t>bảo</a:t>
            </a:r>
            <a:r>
              <a:rPr lang="en-US" dirty="0" smtClean="0"/>
              <a:t> </a:t>
            </a:r>
            <a:r>
              <a:rPr lang="en-US" dirty="0" err="1" smtClean="0"/>
              <a:t>mật</a:t>
            </a:r>
            <a:r>
              <a:rPr lang="en-US" dirty="0" smtClean="0"/>
              <a:t> ở </a:t>
            </a:r>
            <a:r>
              <a:rPr lang="en-US" dirty="0" err="1" smtClean="0"/>
              <a:t>mức</a:t>
            </a:r>
            <a:r>
              <a:rPr lang="en-US" dirty="0" smtClean="0"/>
              <a:t> kernel</a:t>
            </a:r>
          </a:p>
          <a:p>
            <a:pPr lvl="1"/>
            <a:r>
              <a:rPr lang="en-US" dirty="0" err="1" smtClean="0"/>
              <a:t>Tính</a:t>
            </a:r>
            <a:r>
              <a:rPr lang="en-US" dirty="0" smtClean="0"/>
              <a:t> </a:t>
            </a:r>
            <a:r>
              <a:rPr lang="en-US" dirty="0" err="1" smtClean="0"/>
              <a:t>linh</a:t>
            </a:r>
            <a:r>
              <a:rPr lang="en-US" dirty="0" smtClean="0"/>
              <a:t> </a:t>
            </a:r>
            <a:r>
              <a:rPr lang="en-US" dirty="0" err="1" smtClean="0"/>
              <a:t>hoạt</a:t>
            </a:r>
            <a:r>
              <a:rPr lang="en-US" dirty="0" smtClean="0"/>
              <a:t>: </a:t>
            </a:r>
            <a:r>
              <a:rPr lang="en-US" dirty="0" err="1" smtClean="0"/>
              <a:t>hỗ</a:t>
            </a:r>
            <a:r>
              <a:rPr lang="en-US" dirty="0" smtClean="0"/>
              <a:t> </a:t>
            </a:r>
            <a:r>
              <a:rPr lang="en-US" dirty="0" err="1" smtClean="0"/>
              <a:t>trợ</a:t>
            </a:r>
            <a:r>
              <a:rPr lang="en-US" dirty="0" smtClean="0"/>
              <a:t> </a:t>
            </a:r>
            <a:r>
              <a:rPr lang="en-US" dirty="0" err="1" smtClean="0"/>
              <a:t>hệ</a:t>
            </a:r>
            <a:r>
              <a:rPr lang="en-US" dirty="0" smtClean="0"/>
              <a:t> </a:t>
            </a:r>
            <a:r>
              <a:rPr lang="en-US" dirty="0" err="1" smtClean="0"/>
              <a:t>thống</a:t>
            </a:r>
            <a:r>
              <a:rPr lang="en-US" dirty="0" smtClean="0"/>
              <a:t> </a:t>
            </a:r>
            <a:r>
              <a:rPr lang="en-US" dirty="0" err="1" smtClean="0"/>
              <a:t>tệp</a:t>
            </a:r>
            <a:r>
              <a:rPr lang="en-US" dirty="0" smtClean="0"/>
              <a:t> </a:t>
            </a:r>
            <a:r>
              <a:rPr lang="en-US" dirty="0" err="1" smtClean="0"/>
              <a:t>của</a:t>
            </a:r>
            <a:r>
              <a:rPr lang="en-US" dirty="0" smtClean="0"/>
              <a:t> </a:t>
            </a:r>
            <a:r>
              <a:rPr lang="en-US" dirty="0" err="1" smtClean="0"/>
              <a:t>bất</a:t>
            </a:r>
            <a:r>
              <a:rPr lang="en-US" dirty="0" smtClean="0"/>
              <a:t> </a:t>
            </a:r>
            <a:r>
              <a:rPr lang="en-US" dirty="0" err="1" smtClean="0"/>
              <a:t>cứ</a:t>
            </a:r>
            <a:r>
              <a:rPr lang="en-US" dirty="0" smtClean="0"/>
              <a:t> </a:t>
            </a:r>
            <a:r>
              <a:rPr lang="en-US" dirty="0" err="1" smtClean="0"/>
              <a:t>hệ</a:t>
            </a:r>
            <a:r>
              <a:rPr lang="en-US" dirty="0" smtClean="0"/>
              <a:t> </a:t>
            </a:r>
            <a:r>
              <a:rPr lang="en-US" dirty="0" err="1" smtClean="0"/>
              <a:t>điều</a:t>
            </a:r>
            <a:r>
              <a:rPr lang="en-US" dirty="0" smtClean="0"/>
              <a:t> </a:t>
            </a:r>
            <a:r>
              <a:rPr lang="en-US" dirty="0" err="1" smtClean="0"/>
              <a:t>hành</a:t>
            </a:r>
            <a:r>
              <a:rPr lang="en-US" dirty="0" smtClean="0"/>
              <a:t> </a:t>
            </a:r>
            <a:r>
              <a:rPr lang="en-US" dirty="0" err="1" smtClean="0"/>
              <a:t>nào</a:t>
            </a:r>
            <a:endParaRPr lang="en-US" dirty="0" smtClean="0"/>
          </a:p>
          <a:p>
            <a:pPr lvl="1"/>
            <a:r>
              <a:rPr lang="en-US" dirty="0" smtClean="0"/>
              <a:t>Real-time schedule: </a:t>
            </a:r>
            <a:r>
              <a:rPr lang="en-US" dirty="0" err="1" smtClean="0"/>
              <a:t>đảm</a:t>
            </a:r>
            <a:r>
              <a:rPr lang="en-US" dirty="0" smtClean="0"/>
              <a:t> </a:t>
            </a:r>
            <a:r>
              <a:rPr lang="en-US" dirty="0" err="1" smtClean="0"/>
              <a:t>bảo</a:t>
            </a:r>
            <a:r>
              <a:rPr lang="en-US" dirty="0" smtClean="0"/>
              <a:t> </a:t>
            </a:r>
            <a:r>
              <a:rPr lang="en-US" dirty="0" err="1" smtClean="0"/>
              <a:t>về</a:t>
            </a:r>
            <a:r>
              <a:rPr lang="en-US" dirty="0" smtClean="0"/>
              <a:t> </a:t>
            </a:r>
            <a:r>
              <a:rPr lang="en-US" dirty="0" err="1" smtClean="0"/>
              <a:t>độ</a:t>
            </a:r>
            <a:r>
              <a:rPr lang="en-US" dirty="0" smtClean="0"/>
              <a:t> </a:t>
            </a:r>
            <a:r>
              <a:rPr lang="en-US" dirty="0" err="1" smtClean="0"/>
              <a:t>trễ</a:t>
            </a:r>
            <a:r>
              <a:rPr lang="en-US" dirty="0" smtClean="0"/>
              <a:t> </a:t>
            </a:r>
            <a:r>
              <a:rPr lang="en-US" dirty="0" err="1" smtClean="0"/>
              <a:t>ngắt</a:t>
            </a:r>
            <a:endParaRPr lang="en-US" dirty="0" smtClean="0"/>
          </a:p>
          <a:p>
            <a:pPr lvl="1"/>
            <a:r>
              <a:rPr lang="en-US" dirty="0" err="1" smtClean="0"/>
              <a:t>Mở</a:t>
            </a:r>
            <a:r>
              <a:rPr lang="en-US" dirty="0" smtClean="0"/>
              <a:t>:  </a:t>
            </a:r>
            <a:r>
              <a:rPr lang="en-US" dirty="0" err="1" smtClean="0"/>
              <a:t>bất</a:t>
            </a:r>
            <a:r>
              <a:rPr lang="en-US" dirty="0" smtClean="0"/>
              <a:t> </a:t>
            </a:r>
            <a:r>
              <a:rPr lang="en-US" dirty="0" err="1"/>
              <a:t>cứ</a:t>
            </a:r>
            <a:r>
              <a:rPr lang="en-US" dirty="0"/>
              <a:t> </a:t>
            </a:r>
            <a:r>
              <a:rPr lang="en-US" dirty="0" err="1"/>
              <a:t>ai</a:t>
            </a:r>
            <a:r>
              <a:rPr lang="en-US" dirty="0"/>
              <a:t> </a:t>
            </a:r>
            <a:r>
              <a:rPr lang="en-US" dirty="0" err="1"/>
              <a:t>cũng</a:t>
            </a:r>
            <a:r>
              <a:rPr lang="en-US" dirty="0"/>
              <a:t> </a:t>
            </a:r>
            <a:r>
              <a:rPr lang="en-US" dirty="0" err="1"/>
              <a:t>có</a:t>
            </a:r>
            <a:r>
              <a:rPr lang="en-US" dirty="0"/>
              <a:t> </a:t>
            </a:r>
            <a:r>
              <a:rPr lang="en-US" dirty="0" err="1"/>
              <a:t>thể</a:t>
            </a:r>
            <a:r>
              <a:rPr lang="en-US" dirty="0"/>
              <a:t> </a:t>
            </a:r>
            <a:r>
              <a:rPr lang="en-US" dirty="0" err="1"/>
              <a:t>xem</a:t>
            </a:r>
            <a:r>
              <a:rPr lang="en-US" dirty="0"/>
              <a:t> </a:t>
            </a:r>
            <a:r>
              <a:rPr lang="en-US" dirty="0" err="1"/>
              <a:t>và</a:t>
            </a:r>
            <a:r>
              <a:rPr lang="en-US" dirty="0"/>
              <a:t> </a:t>
            </a:r>
            <a:r>
              <a:rPr lang="en-US" dirty="0" err="1"/>
              <a:t>cải</a:t>
            </a:r>
            <a:r>
              <a:rPr lang="en-US" dirty="0"/>
              <a:t> </a:t>
            </a:r>
            <a:r>
              <a:rPr lang="en-US" dirty="0" err="1"/>
              <a:t>thiện</a:t>
            </a:r>
            <a:r>
              <a:rPr lang="en-US" dirty="0"/>
              <a:t> </a:t>
            </a:r>
            <a:r>
              <a:rPr lang="en-US" dirty="0" err="1"/>
              <a:t>dựa</a:t>
            </a:r>
            <a:r>
              <a:rPr lang="en-US" dirty="0"/>
              <a:t> </a:t>
            </a:r>
            <a:r>
              <a:rPr lang="en-US" dirty="0" err="1"/>
              <a:t>vào</a:t>
            </a:r>
            <a:r>
              <a:rPr lang="en-US" dirty="0"/>
              <a:t> </a:t>
            </a:r>
            <a:r>
              <a:rPr lang="en-US" dirty="0" err="1" smtClean="0"/>
              <a:t>mã</a:t>
            </a:r>
            <a:r>
              <a:rPr lang="en-US" dirty="0" smtClean="0"/>
              <a:t> </a:t>
            </a:r>
            <a:r>
              <a:rPr lang="en-US" dirty="0" err="1" smtClean="0"/>
              <a:t>nguồn</a:t>
            </a:r>
            <a:r>
              <a:rPr lang="en-US" dirty="0" smtClean="0"/>
              <a:t> </a:t>
            </a:r>
            <a:r>
              <a:rPr lang="en-US" dirty="0" err="1"/>
              <a:t>gốc</a:t>
            </a:r>
            <a:r>
              <a:rPr lang="en-US" dirty="0"/>
              <a:t> </a:t>
            </a:r>
            <a:r>
              <a:rPr lang="en-US" dirty="0" err="1"/>
              <a:t>của</a:t>
            </a:r>
            <a:r>
              <a:rPr lang="en-US" dirty="0"/>
              <a:t> </a:t>
            </a:r>
            <a:r>
              <a:rPr lang="en-US" dirty="0" err="1"/>
              <a:t>nó</a:t>
            </a:r>
            <a:endParaRPr lang="en-US" dirty="0"/>
          </a:p>
        </p:txBody>
      </p:sp>
      <p:sp>
        <p:nvSpPr>
          <p:cNvPr id="4" name="Date Placeholder 3"/>
          <p:cNvSpPr>
            <a:spLocks noGrp="1"/>
          </p:cNvSpPr>
          <p:nvPr>
            <p:ph type="dt" sz="half" idx="10"/>
          </p:nvPr>
        </p:nvSpPr>
        <p:spPr/>
        <p:txBody>
          <a:bodyPr/>
          <a:lstStyle/>
          <a:p>
            <a:fld id="{109E9727-86B4-491E-A371-3088AF667EB0}" type="datetime1">
              <a:rPr lang="en-US" smtClean="0"/>
              <a:t>8/25/2016</a:t>
            </a:fld>
            <a:endParaRPr lang="en-US"/>
          </a:p>
        </p:txBody>
      </p:sp>
      <p:sp>
        <p:nvSpPr>
          <p:cNvPr id="5" name="Slide Number Placeholder 4"/>
          <p:cNvSpPr>
            <a:spLocks noGrp="1"/>
          </p:cNvSpPr>
          <p:nvPr>
            <p:ph type="sldNum" sz="quarter" idx="12"/>
          </p:nvPr>
        </p:nvSpPr>
        <p:spPr/>
        <p:txBody>
          <a:bodyPr/>
          <a:lstStyle/>
          <a:p>
            <a:fld id="{00209131-DE2C-4C4E-A461-E7AFBF5A6C93}" type="slidenum">
              <a:rPr lang="en-US" smtClean="0"/>
              <a:t>10</a:t>
            </a:fld>
            <a:endParaRPr lang="en-US"/>
          </a:p>
        </p:txBody>
      </p:sp>
      <p:sp>
        <p:nvSpPr>
          <p:cNvPr id="6" name="Footer Placeholder 5"/>
          <p:cNvSpPr>
            <a:spLocks noGrp="1"/>
          </p:cNvSpPr>
          <p:nvPr>
            <p:ph type="ftr" sz="quarter" idx="11"/>
          </p:nvPr>
        </p:nvSpPr>
        <p:spPr/>
        <p:txBody>
          <a:bodyPr/>
          <a:lstStyle/>
          <a:p>
            <a:r>
              <a:rPr lang="en-US" smtClean="0"/>
              <a:t>FPT Software - Training C/C++ on Linux </a:t>
            </a:r>
            <a:endParaRPr lang="en-US"/>
          </a:p>
        </p:txBody>
      </p:sp>
    </p:spTree>
    <p:extLst>
      <p:ext uri="{BB962C8B-B14F-4D97-AF65-F5344CB8AC3E}">
        <p14:creationId xmlns:p14="http://schemas.microsoft.com/office/powerpoint/2010/main" val="6221304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Cơ</a:t>
            </a:r>
            <a:r>
              <a:rPr lang="en-US" dirty="0" smtClean="0"/>
              <a:t> </a:t>
            </a:r>
            <a:r>
              <a:rPr lang="en-US" dirty="0" err="1" smtClean="0"/>
              <a:t>bản</a:t>
            </a:r>
            <a:r>
              <a:rPr lang="en-US" dirty="0" smtClean="0"/>
              <a:t> </a:t>
            </a:r>
            <a:r>
              <a:rPr lang="en-US" dirty="0" err="1" smtClean="0"/>
              <a:t>về</a:t>
            </a:r>
            <a:r>
              <a:rPr lang="en-US" dirty="0" smtClean="0"/>
              <a:t> </a:t>
            </a:r>
            <a:r>
              <a:rPr lang="en-US" dirty="0" err="1" smtClean="0"/>
              <a:t>hệ</a:t>
            </a:r>
            <a:r>
              <a:rPr lang="en-US" dirty="0" smtClean="0"/>
              <a:t> </a:t>
            </a:r>
            <a:r>
              <a:rPr lang="en-US" dirty="0" err="1" smtClean="0"/>
              <a:t>thống</a:t>
            </a:r>
            <a:r>
              <a:rPr lang="en-US" dirty="0" smtClean="0"/>
              <a:t> Linux</a:t>
            </a:r>
            <a:endParaRPr lang="en-US" dirty="0"/>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91047" y="2691753"/>
            <a:ext cx="5761905" cy="234285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2819400" y="5193268"/>
            <a:ext cx="3352800" cy="369332"/>
          </a:xfrm>
          <a:prstGeom prst="rect">
            <a:avLst/>
          </a:prstGeom>
          <a:noFill/>
        </p:spPr>
        <p:txBody>
          <a:bodyPr wrap="square" rtlCol="0">
            <a:spAutoFit/>
          </a:bodyPr>
          <a:lstStyle/>
          <a:p>
            <a:r>
              <a:rPr lang="en-US" dirty="0" err="1" smtClean="0"/>
              <a:t>Ứng</a:t>
            </a:r>
            <a:r>
              <a:rPr lang="en-US" dirty="0" smtClean="0"/>
              <a:t> </a:t>
            </a:r>
            <a:r>
              <a:rPr lang="en-US" dirty="0" err="1" smtClean="0"/>
              <a:t>dụng</a:t>
            </a:r>
            <a:r>
              <a:rPr lang="en-US" dirty="0" smtClean="0"/>
              <a:t> </a:t>
            </a:r>
            <a:r>
              <a:rPr lang="en-US" dirty="0" err="1" smtClean="0"/>
              <a:t>của</a:t>
            </a:r>
            <a:r>
              <a:rPr lang="en-US" dirty="0" smtClean="0"/>
              <a:t> </a:t>
            </a:r>
            <a:r>
              <a:rPr lang="en-US" dirty="0" err="1" smtClean="0"/>
              <a:t>hệ</a:t>
            </a:r>
            <a:r>
              <a:rPr lang="en-US" dirty="0" smtClean="0"/>
              <a:t> </a:t>
            </a:r>
            <a:r>
              <a:rPr lang="en-US" dirty="0" err="1" smtClean="0"/>
              <a:t>điều</a:t>
            </a:r>
            <a:r>
              <a:rPr lang="en-US" dirty="0" smtClean="0"/>
              <a:t> </a:t>
            </a:r>
            <a:r>
              <a:rPr lang="en-US" dirty="0" err="1" smtClean="0"/>
              <a:t>hành</a:t>
            </a:r>
            <a:r>
              <a:rPr lang="en-US" dirty="0" smtClean="0"/>
              <a:t> </a:t>
            </a:r>
            <a:r>
              <a:rPr lang="en-US" dirty="0" err="1" smtClean="0"/>
              <a:t>linux</a:t>
            </a:r>
            <a:endParaRPr lang="en-US" dirty="0"/>
          </a:p>
        </p:txBody>
      </p:sp>
      <p:sp>
        <p:nvSpPr>
          <p:cNvPr id="3" name="Date Placeholder 2"/>
          <p:cNvSpPr>
            <a:spLocks noGrp="1"/>
          </p:cNvSpPr>
          <p:nvPr>
            <p:ph type="dt" sz="half" idx="10"/>
          </p:nvPr>
        </p:nvSpPr>
        <p:spPr/>
        <p:txBody>
          <a:bodyPr/>
          <a:lstStyle/>
          <a:p>
            <a:fld id="{72CA49F0-B304-4B44-A62E-1BF5365D623F}" type="datetime1">
              <a:rPr lang="en-US" smtClean="0"/>
              <a:t>8/25/2016</a:t>
            </a:fld>
            <a:endParaRPr lang="en-US"/>
          </a:p>
        </p:txBody>
      </p:sp>
      <p:sp>
        <p:nvSpPr>
          <p:cNvPr id="5" name="Slide Number Placeholder 4"/>
          <p:cNvSpPr>
            <a:spLocks noGrp="1"/>
          </p:cNvSpPr>
          <p:nvPr>
            <p:ph type="sldNum" sz="quarter" idx="12"/>
          </p:nvPr>
        </p:nvSpPr>
        <p:spPr/>
        <p:txBody>
          <a:bodyPr/>
          <a:lstStyle/>
          <a:p>
            <a:fld id="{00209131-DE2C-4C4E-A461-E7AFBF5A6C93}" type="slidenum">
              <a:rPr lang="en-US" smtClean="0"/>
              <a:t>11</a:t>
            </a:fld>
            <a:endParaRPr lang="en-US"/>
          </a:p>
        </p:txBody>
      </p:sp>
      <p:sp>
        <p:nvSpPr>
          <p:cNvPr id="6" name="Footer Placeholder 5"/>
          <p:cNvSpPr>
            <a:spLocks noGrp="1"/>
          </p:cNvSpPr>
          <p:nvPr>
            <p:ph type="ftr" sz="quarter" idx="11"/>
          </p:nvPr>
        </p:nvSpPr>
        <p:spPr/>
        <p:txBody>
          <a:bodyPr/>
          <a:lstStyle/>
          <a:p>
            <a:r>
              <a:rPr lang="en-US" smtClean="0"/>
              <a:t>FPT Software - Training C/C++ on Linux </a:t>
            </a:r>
            <a:endParaRPr lang="en-US"/>
          </a:p>
        </p:txBody>
      </p:sp>
    </p:spTree>
    <p:extLst>
      <p:ext uri="{BB962C8B-B14F-4D97-AF65-F5344CB8AC3E}">
        <p14:creationId xmlns:p14="http://schemas.microsoft.com/office/powerpoint/2010/main" val="38634283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Cơ</a:t>
            </a:r>
            <a:r>
              <a:rPr lang="en-US" dirty="0" smtClean="0"/>
              <a:t> </a:t>
            </a:r>
            <a:r>
              <a:rPr lang="en-US" dirty="0" err="1" smtClean="0"/>
              <a:t>bản</a:t>
            </a:r>
            <a:r>
              <a:rPr lang="en-US" dirty="0" smtClean="0"/>
              <a:t> </a:t>
            </a:r>
            <a:r>
              <a:rPr lang="en-US" dirty="0" err="1" smtClean="0"/>
              <a:t>về</a:t>
            </a:r>
            <a:r>
              <a:rPr lang="en-US" dirty="0" smtClean="0"/>
              <a:t> </a:t>
            </a:r>
            <a:r>
              <a:rPr lang="en-US" dirty="0" err="1" smtClean="0"/>
              <a:t>hệ</a:t>
            </a:r>
            <a:r>
              <a:rPr lang="en-US" dirty="0" smtClean="0"/>
              <a:t> </a:t>
            </a:r>
            <a:r>
              <a:rPr lang="en-US" dirty="0" err="1" smtClean="0"/>
              <a:t>thống</a:t>
            </a:r>
            <a:r>
              <a:rPr lang="en-US" dirty="0" smtClean="0"/>
              <a:t> Linux</a:t>
            </a:r>
            <a:endParaRPr lang="en-US" dirty="0"/>
          </a:p>
        </p:txBody>
      </p:sp>
      <p:sp>
        <p:nvSpPr>
          <p:cNvPr id="3" name="Content Placeholder 2"/>
          <p:cNvSpPr>
            <a:spLocks noGrp="1"/>
          </p:cNvSpPr>
          <p:nvPr>
            <p:ph idx="1"/>
          </p:nvPr>
        </p:nvSpPr>
        <p:spPr/>
        <p:txBody>
          <a:bodyPr>
            <a:normAutofit fontScale="92500" lnSpcReduction="20000"/>
          </a:bodyPr>
          <a:lstStyle/>
          <a:p>
            <a:r>
              <a:rPr lang="en-US" dirty="0" err="1" smtClean="0"/>
              <a:t>Hệ</a:t>
            </a:r>
            <a:r>
              <a:rPr lang="en-US" dirty="0" smtClean="0"/>
              <a:t> </a:t>
            </a:r>
            <a:r>
              <a:rPr lang="en-US" dirty="0" err="1" smtClean="0"/>
              <a:t>thống</a:t>
            </a:r>
            <a:r>
              <a:rPr lang="en-US" dirty="0" smtClean="0"/>
              <a:t> </a:t>
            </a:r>
            <a:r>
              <a:rPr lang="en-US" dirty="0" err="1" smtClean="0"/>
              <a:t>tập</a:t>
            </a:r>
            <a:r>
              <a:rPr lang="en-US" dirty="0" smtClean="0"/>
              <a:t> tin (File system):</a:t>
            </a:r>
          </a:p>
          <a:p>
            <a:pPr lvl="1"/>
            <a:r>
              <a:rPr lang="vi-VN" dirty="0">
                <a:latin typeface="Calibri" panose="020F0502020204030204" pitchFamily="34" charset="0"/>
              </a:rPr>
              <a:t>Hệ thống tập tin của Linux và Unix được tổ chức theo một hệ thống phân bậc tương tự cấu trúc của một cây phân cấp. Bậc cao nhất của hệ thống tập tin là thư mục gốc, được ký hiệu bằng gạch chéo “/” (root directory).</a:t>
            </a:r>
          </a:p>
          <a:p>
            <a:pPr lvl="1"/>
            <a:r>
              <a:rPr lang="vi-VN" dirty="0">
                <a:latin typeface="Calibri" panose="020F0502020204030204" pitchFamily="34" charset="0"/>
              </a:rPr>
              <a:t>Đối với các hệ điều hành Unix và Linux tất các thiết bị kết nối vào máy tính đều được nhận dạng như các tập tin, kể cả những linh kiện như ổ đĩa cứng, các phân vùng đĩa cứng và các ổ USB. Điều này có nghĩa là tất cả các tập tin và thư mục đều nằm dưới thư mục gốc, ngay cả những tập tin biểu tượng cho các ổ đĩa cứng</a:t>
            </a:r>
            <a:r>
              <a:rPr lang="vi-VN" dirty="0" smtClean="0">
                <a:latin typeface="Calibri" panose="020F0502020204030204" pitchFamily="34" charset="0"/>
              </a:rPr>
              <a:t>.</a:t>
            </a:r>
            <a:r>
              <a:rPr lang="vi-VN" dirty="0" smtClean="0"/>
              <a:t/>
            </a:r>
            <a:br>
              <a:rPr lang="vi-VN" dirty="0" smtClean="0"/>
            </a:br>
            <a:endParaRPr lang="en-US" dirty="0"/>
          </a:p>
        </p:txBody>
      </p:sp>
      <p:sp>
        <p:nvSpPr>
          <p:cNvPr id="4" name="Date Placeholder 3"/>
          <p:cNvSpPr>
            <a:spLocks noGrp="1"/>
          </p:cNvSpPr>
          <p:nvPr>
            <p:ph type="dt" sz="half" idx="10"/>
          </p:nvPr>
        </p:nvSpPr>
        <p:spPr/>
        <p:txBody>
          <a:bodyPr/>
          <a:lstStyle/>
          <a:p>
            <a:fld id="{EB73F1D1-FED6-41B4-AA23-5AC5FFA53728}" type="datetime1">
              <a:rPr lang="en-US" smtClean="0"/>
              <a:t>8/25/2016</a:t>
            </a:fld>
            <a:endParaRPr lang="en-US"/>
          </a:p>
        </p:txBody>
      </p:sp>
      <p:sp>
        <p:nvSpPr>
          <p:cNvPr id="5" name="Slide Number Placeholder 4"/>
          <p:cNvSpPr>
            <a:spLocks noGrp="1"/>
          </p:cNvSpPr>
          <p:nvPr>
            <p:ph type="sldNum" sz="quarter" idx="12"/>
          </p:nvPr>
        </p:nvSpPr>
        <p:spPr/>
        <p:txBody>
          <a:bodyPr/>
          <a:lstStyle/>
          <a:p>
            <a:fld id="{00209131-DE2C-4C4E-A461-E7AFBF5A6C93}" type="slidenum">
              <a:rPr lang="en-US" smtClean="0"/>
              <a:t>12</a:t>
            </a:fld>
            <a:endParaRPr lang="en-US"/>
          </a:p>
        </p:txBody>
      </p:sp>
      <p:sp>
        <p:nvSpPr>
          <p:cNvPr id="6" name="Footer Placeholder 5"/>
          <p:cNvSpPr>
            <a:spLocks noGrp="1"/>
          </p:cNvSpPr>
          <p:nvPr>
            <p:ph type="ftr" sz="quarter" idx="11"/>
          </p:nvPr>
        </p:nvSpPr>
        <p:spPr/>
        <p:txBody>
          <a:bodyPr/>
          <a:lstStyle/>
          <a:p>
            <a:r>
              <a:rPr lang="en-US" smtClean="0"/>
              <a:t>FPT Software - Training C/C++ on Linux </a:t>
            </a:r>
            <a:endParaRPr lang="en-US"/>
          </a:p>
        </p:txBody>
      </p:sp>
    </p:spTree>
    <p:extLst>
      <p:ext uri="{BB962C8B-B14F-4D97-AF65-F5344CB8AC3E}">
        <p14:creationId xmlns:p14="http://schemas.microsoft.com/office/powerpoint/2010/main" val="4471583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Cơ</a:t>
            </a:r>
            <a:r>
              <a:rPr lang="en-US" dirty="0" smtClean="0"/>
              <a:t> </a:t>
            </a:r>
            <a:r>
              <a:rPr lang="en-US" dirty="0" err="1" smtClean="0"/>
              <a:t>bản</a:t>
            </a:r>
            <a:r>
              <a:rPr lang="en-US" dirty="0" smtClean="0"/>
              <a:t> </a:t>
            </a:r>
            <a:r>
              <a:rPr lang="en-US" dirty="0" err="1" smtClean="0"/>
              <a:t>về</a:t>
            </a:r>
            <a:r>
              <a:rPr lang="en-US" dirty="0" smtClean="0"/>
              <a:t> </a:t>
            </a:r>
            <a:r>
              <a:rPr lang="en-US" dirty="0" err="1" smtClean="0"/>
              <a:t>hệ</a:t>
            </a:r>
            <a:r>
              <a:rPr lang="en-US" dirty="0" smtClean="0"/>
              <a:t> </a:t>
            </a:r>
            <a:r>
              <a:rPr lang="en-US" dirty="0" err="1" smtClean="0"/>
              <a:t>thống</a:t>
            </a:r>
            <a:r>
              <a:rPr lang="en-US" dirty="0" smtClean="0"/>
              <a:t> Linux</a:t>
            </a:r>
            <a:endParaRPr lang="en-US" dirty="0"/>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021823" y="1600200"/>
            <a:ext cx="3100353" cy="45259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4078487" y="6248400"/>
            <a:ext cx="1712713" cy="369332"/>
          </a:xfrm>
          <a:prstGeom prst="rect">
            <a:avLst/>
          </a:prstGeom>
          <a:noFill/>
        </p:spPr>
        <p:txBody>
          <a:bodyPr wrap="none" rtlCol="0">
            <a:spAutoFit/>
          </a:bodyPr>
          <a:lstStyle/>
          <a:p>
            <a:r>
              <a:rPr lang="en-US" dirty="0" err="1" smtClean="0"/>
              <a:t>Hệ</a:t>
            </a:r>
            <a:r>
              <a:rPr lang="en-US" dirty="0" smtClean="0"/>
              <a:t> </a:t>
            </a:r>
            <a:r>
              <a:rPr lang="en-US" dirty="0" err="1" smtClean="0"/>
              <a:t>thống</a:t>
            </a:r>
            <a:r>
              <a:rPr lang="en-US" dirty="0" smtClean="0"/>
              <a:t> </a:t>
            </a:r>
            <a:r>
              <a:rPr lang="en-US" dirty="0" err="1" smtClean="0"/>
              <a:t>tập</a:t>
            </a:r>
            <a:r>
              <a:rPr lang="en-US" dirty="0" smtClean="0"/>
              <a:t> tin</a:t>
            </a:r>
            <a:endParaRPr lang="en-US" dirty="0"/>
          </a:p>
        </p:txBody>
      </p:sp>
      <p:sp>
        <p:nvSpPr>
          <p:cNvPr id="3" name="Date Placeholder 2"/>
          <p:cNvSpPr>
            <a:spLocks noGrp="1"/>
          </p:cNvSpPr>
          <p:nvPr>
            <p:ph type="dt" sz="half" idx="10"/>
          </p:nvPr>
        </p:nvSpPr>
        <p:spPr/>
        <p:txBody>
          <a:bodyPr/>
          <a:lstStyle/>
          <a:p>
            <a:fld id="{F32A25CA-4D71-46BC-B1FF-B6503F4B4072}" type="datetime1">
              <a:rPr lang="en-US" smtClean="0"/>
              <a:t>8/25/2016</a:t>
            </a:fld>
            <a:endParaRPr lang="en-US"/>
          </a:p>
        </p:txBody>
      </p:sp>
      <p:sp>
        <p:nvSpPr>
          <p:cNvPr id="5" name="Slide Number Placeholder 4"/>
          <p:cNvSpPr>
            <a:spLocks noGrp="1"/>
          </p:cNvSpPr>
          <p:nvPr>
            <p:ph type="sldNum" sz="quarter" idx="12"/>
          </p:nvPr>
        </p:nvSpPr>
        <p:spPr/>
        <p:txBody>
          <a:bodyPr/>
          <a:lstStyle/>
          <a:p>
            <a:fld id="{00209131-DE2C-4C4E-A461-E7AFBF5A6C93}" type="slidenum">
              <a:rPr lang="en-US" smtClean="0"/>
              <a:t>13</a:t>
            </a:fld>
            <a:endParaRPr lang="en-US"/>
          </a:p>
        </p:txBody>
      </p:sp>
      <p:sp>
        <p:nvSpPr>
          <p:cNvPr id="6" name="Footer Placeholder 5"/>
          <p:cNvSpPr>
            <a:spLocks noGrp="1"/>
          </p:cNvSpPr>
          <p:nvPr>
            <p:ph type="ftr" sz="quarter" idx="11"/>
          </p:nvPr>
        </p:nvSpPr>
        <p:spPr/>
        <p:txBody>
          <a:bodyPr/>
          <a:lstStyle/>
          <a:p>
            <a:r>
              <a:rPr lang="en-US" smtClean="0"/>
              <a:t>FPT Software - Training C/C++ on Linux </a:t>
            </a:r>
            <a:endParaRPr lang="en-US"/>
          </a:p>
        </p:txBody>
      </p:sp>
    </p:spTree>
    <p:extLst>
      <p:ext uri="{BB962C8B-B14F-4D97-AF65-F5344CB8AC3E}">
        <p14:creationId xmlns:p14="http://schemas.microsoft.com/office/powerpoint/2010/main" val="22756721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Cơ</a:t>
            </a:r>
            <a:r>
              <a:rPr lang="en-US" dirty="0" smtClean="0"/>
              <a:t> </a:t>
            </a:r>
            <a:r>
              <a:rPr lang="en-US" dirty="0" err="1" smtClean="0"/>
              <a:t>bản</a:t>
            </a:r>
            <a:r>
              <a:rPr lang="en-US" dirty="0" smtClean="0"/>
              <a:t> </a:t>
            </a:r>
            <a:r>
              <a:rPr lang="en-US" dirty="0" err="1" smtClean="0"/>
              <a:t>về</a:t>
            </a:r>
            <a:r>
              <a:rPr lang="en-US" dirty="0" smtClean="0"/>
              <a:t> </a:t>
            </a:r>
            <a:r>
              <a:rPr lang="en-US" dirty="0" err="1" smtClean="0"/>
              <a:t>hệ</a:t>
            </a:r>
            <a:r>
              <a:rPr lang="en-US" dirty="0" smtClean="0"/>
              <a:t> </a:t>
            </a:r>
            <a:r>
              <a:rPr lang="en-US" dirty="0" err="1" smtClean="0"/>
              <a:t>thống</a:t>
            </a:r>
            <a:r>
              <a:rPr lang="en-US" dirty="0" smtClean="0"/>
              <a:t> Linux</a:t>
            </a:r>
            <a:endParaRPr lang="en-US" dirty="0"/>
          </a:p>
        </p:txBody>
      </p:sp>
      <p:sp>
        <p:nvSpPr>
          <p:cNvPr id="3" name="Content Placeholder 2"/>
          <p:cNvSpPr>
            <a:spLocks noGrp="1"/>
          </p:cNvSpPr>
          <p:nvPr>
            <p:ph idx="1"/>
          </p:nvPr>
        </p:nvSpPr>
        <p:spPr/>
        <p:txBody>
          <a:bodyPr>
            <a:normAutofit fontScale="55000" lnSpcReduction="20000"/>
          </a:bodyPr>
          <a:lstStyle/>
          <a:p>
            <a:r>
              <a:rPr lang="en-US" b="1" dirty="0"/>
              <a:t>/ – </a:t>
            </a:r>
            <a:r>
              <a:rPr lang="en-US" b="1" dirty="0" smtClean="0"/>
              <a:t>Root</a:t>
            </a:r>
          </a:p>
          <a:p>
            <a:pPr lvl="1"/>
            <a:r>
              <a:rPr lang="vi-VN" dirty="0" smtClean="0">
                <a:latin typeface="Calibri" panose="020F0502020204030204" pitchFamily="34" charset="0"/>
              </a:rPr>
              <a:t>Chỉ </a:t>
            </a:r>
            <a:r>
              <a:rPr lang="vi-VN" dirty="0">
                <a:latin typeface="Calibri" panose="020F0502020204030204" pitchFamily="34" charset="0"/>
              </a:rPr>
              <a:t>có Root user mới có quyền viết dưới thư mục này.</a:t>
            </a:r>
          </a:p>
          <a:p>
            <a:pPr lvl="1"/>
            <a:r>
              <a:rPr lang="en-US" dirty="0" err="1" smtClean="0">
                <a:latin typeface="Calibri" panose="020F0502020204030204" pitchFamily="34" charset="0"/>
              </a:rPr>
              <a:t>Thư</a:t>
            </a:r>
            <a:r>
              <a:rPr lang="en-US" dirty="0" smtClean="0">
                <a:latin typeface="Calibri" panose="020F0502020204030204" pitchFamily="34" charset="0"/>
              </a:rPr>
              <a:t> </a:t>
            </a:r>
            <a:r>
              <a:rPr lang="vi-VN" dirty="0" smtClean="0">
                <a:latin typeface="Calibri" panose="020F0502020204030204" pitchFamily="34" charset="0"/>
              </a:rPr>
              <a:t>mục </a:t>
            </a:r>
            <a:r>
              <a:rPr lang="vi-VN" dirty="0">
                <a:latin typeface="Calibri" panose="020F0502020204030204" pitchFamily="34" charset="0"/>
              </a:rPr>
              <a:t>gốc của Root user.</a:t>
            </a:r>
          </a:p>
          <a:p>
            <a:r>
              <a:rPr lang="en-US" b="1" dirty="0"/>
              <a:t>/bin </a:t>
            </a:r>
            <a:r>
              <a:rPr lang="en-US" b="1" dirty="0" smtClean="0"/>
              <a:t>– </a:t>
            </a:r>
            <a:r>
              <a:rPr lang="vi-VN" b="1" dirty="0" smtClean="0">
                <a:latin typeface="Calibri" panose="020F0502020204030204" pitchFamily="34" charset="0"/>
              </a:rPr>
              <a:t>User </a:t>
            </a:r>
            <a:r>
              <a:rPr lang="vi-VN" b="1" dirty="0">
                <a:latin typeface="Calibri" panose="020F0502020204030204" pitchFamily="34" charset="0"/>
              </a:rPr>
              <a:t>Binaries</a:t>
            </a:r>
            <a:endParaRPr lang="vi-VN" dirty="0">
              <a:latin typeface="Calibri" panose="020F0502020204030204" pitchFamily="34" charset="0"/>
            </a:endParaRPr>
          </a:p>
          <a:p>
            <a:pPr lvl="1"/>
            <a:r>
              <a:rPr lang="vi-VN" dirty="0" smtClean="0">
                <a:latin typeface="Calibri" panose="020F0502020204030204" pitchFamily="34" charset="0"/>
              </a:rPr>
              <a:t>Chứa </a:t>
            </a:r>
            <a:r>
              <a:rPr lang="vi-VN" dirty="0">
                <a:latin typeface="Calibri" panose="020F0502020204030204" pitchFamily="34" charset="0"/>
              </a:rPr>
              <a:t>các tập tin thực thi nhị phân (binary executables).</a:t>
            </a:r>
          </a:p>
          <a:p>
            <a:pPr lvl="1"/>
            <a:r>
              <a:rPr lang="vi-VN" dirty="0" smtClean="0">
                <a:latin typeface="Calibri" panose="020F0502020204030204" pitchFamily="34" charset="0"/>
              </a:rPr>
              <a:t>Lệnh </a:t>
            </a:r>
            <a:r>
              <a:rPr lang="vi-VN" dirty="0">
                <a:latin typeface="Calibri" panose="020F0502020204030204" pitchFamily="34" charset="0"/>
              </a:rPr>
              <a:t>Linux phổ biến sử dụng ở chế độ Singer-user mode nằm trong thư mục này.</a:t>
            </a:r>
          </a:p>
          <a:p>
            <a:pPr lvl="1"/>
            <a:r>
              <a:rPr lang="vi-VN" dirty="0" smtClean="0">
                <a:latin typeface="Calibri" panose="020F0502020204030204" pitchFamily="34" charset="0"/>
              </a:rPr>
              <a:t>Tất </a:t>
            </a:r>
            <a:r>
              <a:rPr lang="vi-VN" dirty="0">
                <a:latin typeface="Calibri" panose="020F0502020204030204" pitchFamily="34" charset="0"/>
              </a:rPr>
              <a:t>cả user trên hệ thống nằm tại thư mục này đều có thể sử dụng lệnh.</a:t>
            </a:r>
          </a:p>
          <a:p>
            <a:pPr lvl="1"/>
            <a:r>
              <a:rPr lang="vi-VN" dirty="0" smtClean="0">
                <a:latin typeface="Calibri" panose="020F0502020204030204" pitchFamily="34" charset="0"/>
              </a:rPr>
              <a:t>Ví </a:t>
            </a:r>
            <a:r>
              <a:rPr lang="vi-VN" dirty="0">
                <a:latin typeface="Calibri" panose="020F0502020204030204" pitchFamily="34" charset="0"/>
              </a:rPr>
              <a:t>dụ: ps, ls, ping, grep, cp.</a:t>
            </a:r>
          </a:p>
          <a:p>
            <a:r>
              <a:rPr lang="vi-VN" b="1" dirty="0" smtClean="0">
                <a:latin typeface="Calibri" panose="020F0502020204030204" pitchFamily="34" charset="0"/>
              </a:rPr>
              <a:t>/sbin </a:t>
            </a:r>
            <a:r>
              <a:rPr lang="vi-VN" b="1" dirty="0">
                <a:latin typeface="Calibri" panose="020F0502020204030204" pitchFamily="34" charset="0"/>
              </a:rPr>
              <a:t>– System Binaries</a:t>
            </a:r>
            <a:endParaRPr lang="vi-VN" dirty="0">
              <a:latin typeface="Calibri" panose="020F0502020204030204" pitchFamily="34" charset="0"/>
            </a:endParaRPr>
          </a:p>
          <a:p>
            <a:pPr lvl="1"/>
            <a:r>
              <a:rPr lang="vi-VN" dirty="0" smtClean="0">
                <a:latin typeface="Calibri" panose="020F0502020204030204" pitchFamily="34" charset="0"/>
              </a:rPr>
              <a:t>Cũng </a:t>
            </a:r>
            <a:r>
              <a:rPr lang="vi-VN" dirty="0">
                <a:latin typeface="Calibri" panose="020F0502020204030204" pitchFamily="34" charset="0"/>
              </a:rPr>
              <a:t>giống như /bin, /sbin cũng chứa tập tin thực thi nhị phân (binary executables).</a:t>
            </a:r>
          </a:p>
          <a:p>
            <a:pPr lvl="1"/>
            <a:r>
              <a:rPr lang="vi-VN" dirty="0" smtClean="0">
                <a:latin typeface="Calibri" panose="020F0502020204030204" pitchFamily="34" charset="0"/>
              </a:rPr>
              <a:t>Lệnh </a:t>
            </a:r>
            <a:r>
              <a:rPr lang="vi-VN" dirty="0">
                <a:latin typeface="Calibri" panose="020F0502020204030204" pitchFamily="34" charset="0"/>
              </a:rPr>
              <a:t>Linux nằm trong thư mục này được sử dụng bởi Admin hệ thống, nhằm mục đích duy trì hệ thống.</a:t>
            </a:r>
          </a:p>
          <a:p>
            <a:pPr lvl="1"/>
            <a:r>
              <a:rPr lang="vi-VN" dirty="0" smtClean="0">
                <a:latin typeface="Calibri" panose="020F0502020204030204" pitchFamily="34" charset="0"/>
              </a:rPr>
              <a:t>Ví </a:t>
            </a:r>
            <a:r>
              <a:rPr lang="vi-VN" dirty="0">
                <a:latin typeface="Calibri" panose="020F0502020204030204" pitchFamily="34" charset="0"/>
              </a:rPr>
              <a:t>dụ: iptables, reboot, fdisk, ifconfig, swapon.</a:t>
            </a:r>
          </a:p>
          <a:p>
            <a:r>
              <a:rPr lang="vi-VN" b="1" dirty="0" smtClean="0">
                <a:latin typeface="Calibri" panose="020F0502020204030204" pitchFamily="34" charset="0"/>
              </a:rPr>
              <a:t>/etc </a:t>
            </a:r>
            <a:r>
              <a:rPr lang="vi-VN" b="1" dirty="0">
                <a:latin typeface="Calibri" panose="020F0502020204030204" pitchFamily="34" charset="0"/>
              </a:rPr>
              <a:t>– Configuration Files</a:t>
            </a:r>
            <a:endParaRPr lang="vi-VN" dirty="0">
              <a:latin typeface="Calibri" panose="020F0502020204030204" pitchFamily="34" charset="0"/>
            </a:endParaRPr>
          </a:p>
          <a:p>
            <a:pPr lvl="1"/>
            <a:r>
              <a:rPr lang="vi-VN" dirty="0" smtClean="0">
                <a:latin typeface="Calibri" panose="020F0502020204030204" pitchFamily="34" charset="0"/>
              </a:rPr>
              <a:t>Chứa </a:t>
            </a:r>
            <a:r>
              <a:rPr lang="vi-VN" dirty="0">
                <a:latin typeface="Calibri" panose="020F0502020204030204" pitchFamily="34" charset="0"/>
              </a:rPr>
              <a:t>cấu hình các tập tin cấu hình của hệ thống, các tập tin lệnh để khởi động các dịch vụ của hệ thống……</a:t>
            </a:r>
          </a:p>
          <a:p>
            <a:pPr lvl="1"/>
            <a:r>
              <a:rPr lang="vi-VN" dirty="0" smtClean="0">
                <a:latin typeface="Calibri" panose="020F0502020204030204" pitchFamily="34" charset="0"/>
              </a:rPr>
              <a:t>Ngoài </a:t>
            </a:r>
            <a:r>
              <a:rPr lang="vi-VN" dirty="0">
                <a:latin typeface="Calibri" panose="020F0502020204030204" pitchFamily="34" charset="0"/>
              </a:rPr>
              <a:t>ra /etc còn chứa shell scripts startup và shutdown, sử dụng để chạy/ngừng các chương trình cá nhân.</a:t>
            </a:r>
          </a:p>
          <a:p>
            <a:pPr lvl="1"/>
            <a:r>
              <a:rPr lang="vi-VN" dirty="0" smtClean="0">
                <a:latin typeface="Calibri" panose="020F0502020204030204" pitchFamily="34" charset="0"/>
              </a:rPr>
              <a:t>Ví </a:t>
            </a:r>
            <a:r>
              <a:rPr lang="vi-VN" dirty="0">
                <a:latin typeface="Calibri" panose="020F0502020204030204" pitchFamily="34" charset="0"/>
              </a:rPr>
              <a:t>dụ: /etc/resolv.conf, /etc/logrotate.conf</a:t>
            </a:r>
            <a:r>
              <a:rPr lang="vi-VN" dirty="0" smtClean="0">
                <a:latin typeface="Calibri" panose="020F0502020204030204" pitchFamily="34" charset="0"/>
              </a:rPr>
              <a:t>.</a:t>
            </a:r>
            <a:endParaRPr lang="vi-VN" dirty="0">
              <a:latin typeface="Calibri" panose="020F0502020204030204" pitchFamily="34" charset="0"/>
            </a:endParaRPr>
          </a:p>
        </p:txBody>
      </p:sp>
      <p:sp>
        <p:nvSpPr>
          <p:cNvPr id="4" name="Date Placeholder 3"/>
          <p:cNvSpPr>
            <a:spLocks noGrp="1"/>
          </p:cNvSpPr>
          <p:nvPr>
            <p:ph type="dt" sz="half" idx="10"/>
          </p:nvPr>
        </p:nvSpPr>
        <p:spPr/>
        <p:txBody>
          <a:bodyPr/>
          <a:lstStyle/>
          <a:p>
            <a:fld id="{10FE46C8-6A1A-4A74-8F18-D77335FD2078}" type="datetime1">
              <a:rPr lang="en-US" smtClean="0"/>
              <a:t>8/25/2016</a:t>
            </a:fld>
            <a:endParaRPr lang="en-US"/>
          </a:p>
        </p:txBody>
      </p:sp>
      <p:sp>
        <p:nvSpPr>
          <p:cNvPr id="5" name="Slide Number Placeholder 4"/>
          <p:cNvSpPr>
            <a:spLocks noGrp="1"/>
          </p:cNvSpPr>
          <p:nvPr>
            <p:ph type="sldNum" sz="quarter" idx="12"/>
          </p:nvPr>
        </p:nvSpPr>
        <p:spPr/>
        <p:txBody>
          <a:bodyPr/>
          <a:lstStyle/>
          <a:p>
            <a:fld id="{00209131-DE2C-4C4E-A461-E7AFBF5A6C93}" type="slidenum">
              <a:rPr lang="en-US" smtClean="0"/>
              <a:t>14</a:t>
            </a:fld>
            <a:endParaRPr lang="en-US"/>
          </a:p>
        </p:txBody>
      </p:sp>
      <p:sp>
        <p:nvSpPr>
          <p:cNvPr id="6" name="Footer Placeholder 5"/>
          <p:cNvSpPr>
            <a:spLocks noGrp="1"/>
          </p:cNvSpPr>
          <p:nvPr>
            <p:ph type="ftr" sz="quarter" idx="11"/>
          </p:nvPr>
        </p:nvSpPr>
        <p:spPr/>
        <p:txBody>
          <a:bodyPr/>
          <a:lstStyle/>
          <a:p>
            <a:r>
              <a:rPr lang="en-US" smtClean="0"/>
              <a:t>FPT Software - Training C/C++ on Linux </a:t>
            </a:r>
            <a:endParaRPr lang="en-US"/>
          </a:p>
        </p:txBody>
      </p:sp>
    </p:spTree>
    <p:extLst>
      <p:ext uri="{BB962C8B-B14F-4D97-AF65-F5344CB8AC3E}">
        <p14:creationId xmlns:p14="http://schemas.microsoft.com/office/powerpoint/2010/main" val="34327193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Cơ</a:t>
            </a:r>
            <a:r>
              <a:rPr lang="en-US" dirty="0" smtClean="0"/>
              <a:t> </a:t>
            </a:r>
            <a:r>
              <a:rPr lang="en-US" dirty="0" err="1" smtClean="0"/>
              <a:t>bản</a:t>
            </a:r>
            <a:r>
              <a:rPr lang="en-US" dirty="0" smtClean="0"/>
              <a:t> </a:t>
            </a:r>
            <a:r>
              <a:rPr lang="en-US" dirty="0" err="1" smtClean="0"/>
              <a:t>về</a:t>
            </a:r>
            <a:r>
              <a:rPr lang="en-US" dirty="0" smtClean="0"/>
              <a:t> </a:t>
            </a:r>
            <a:r>
              <a:rPr lang="en-US" dirty="0" err="1" smtClean="0"/>
              <a:t>hệ</a:t>
            </a:r>
            <a:r>
              <a:rPr lang="en-US" dirty="0" smtClean="0"/>
              <a:t> </a:t>
            </a:r>
            <a:r>
              <a:rPr lang="en-US" dirty="0" err="1" smtClean="0"/>
              <a:t>thống</a:t>
            </a:r>
            <a:r>
              <a:rPr lang="en-US" dirty="0" smtClean="0"/>
              <a:t> Linux</a:t>
            </a:r>
            <a:endParaRPr lang="en-US" dirty="0"/>
          </a:p>
        </p:txBody>
      </p:sp>
      <p:sp>
        <p:nvSpPr>
          <p:cNvPr id="3" name="Content Placeholder 2"/>
          <p:cNvSpPr>
            <a:spLocks noGrp="1"/>
          </p:cNvSpPr>
          <p:nvPr>
            <p:ph idx="1"/>
          </p:nvPr>
        </p:nvSpPr>
        <p:spPr/>
        <p:txBody>
          <a:bodyPr>
            <a:normAutofit fontScale="55000" lnSpcReduction="20000"/>
          </a:bodyPr>
          <a:lstStyle/>
          <a:p>
            <a:r>
              <a:rPr lang="vi-VN" b="1" dirty="0" smtClean="0"/>
              <a:t>/dev – Files device</a:t>
            </a:r>
            <a:endParaRPr lang="vi-VN" dirty="0" smtClean="0"/>
          </a:p>
          <a:p>
            <a:pPr lvl="1"/>
            <a:r>
              <a:rPr lang="vi-VN" dirty="0" smtClean="0"/>
              <a:t>Chứa các tập tin để nhận biết cho các thiết bị của hệ thống (device files).</a:t>
            </a:r>
          </a:p>
          <a:p>
            <a:pPr lvl="1"/>
            <a:r>
              <a:rPr lang="vi-VN" dirty="0" smtClean="0"/>
              <a:t>Bao gồm thiết bị đầu cuối, USB hoặc các thiết bị được gắn trên hệ thống.</a:t>
            </a:r>
          </a:p>
          <a:p>
            <a:pPr lvl="1"/>
            <a:r>
              <a:rPr lang="vi-VN" dirty="0" smtClean="0"/>
              <a:t>Ví dụ: /dev/tty1, /dev/usbmon0</a:t>
            </a:r>
          </a:p>
          <a:p>
            <a:r>
              <a:rPr lang="vi-VN" b="1" dirty="0" smtClean="0"/>
              <a:t>/proc – Process Information</a:t>
            </a:r>
            <a:endParaRPr lang="vi-VN" dirty="0" smtClean="0"/>
          </a:p>
          <a:p>
            <a:pPr lvl="1"/>
            <a:r>
              <a:rPr lang="vi-VN" dirty="0" smtClean="0"/>
              <a:t>Chưa các thông tin về System Process.</a:t>
            </a:r>
          </a:p>
          <a:p>
            <a:pPr lvl="1"/>
            <a:r>
              <a:rPr lang="vi-VN" dirty="0" smtClean="0"/>
              <a:t>Đây là hệ thống tập tin giả có chứa thông tin về các quá trình đang chạy. chẳng hạn như thư mục /proc/{pid} có chứa thông tin về quá trình đặc biệt của pid.</a:t>
            </a:r>
          </a:p>
          <a:p>
            <a:pPr lvl="1"/>
            <a:r>
              <a:rPr lang="vi-VN" dirty="0" smtClean="0"/>
              <a:t>Đây là một hệ thống tập tin ảo có thông tin về tài nguyên hệ thống. Chẳng hạn như /proc/uptime.</a:t>
            </a:r>
          </a:p>
          <a:p>
            <a:r>
              <a:rPr lang="vi-VN" b="1" dirty="0" smtClean="0"/>
              <a:t>/var – Variable Files</a:t>
            </a:r>
            <a:endParaRPr lang="vi-VN" dirty="0" smtClean="0"/>
          </a:p>
          <a:p>
            <a:pPr lvl="1"/>
            <a:r>
              <a:rPr lang="vi-VN" dirty="0" smtClean="0"/>
              <a:t>Var là viết tắt của variable file, lưu lại tập tin ghi các số liệu biến đổi (variable files).</a:t>
            </a:r>
          </a:p>
          <a:p>
            <a:pPr lvl="1"/>
            <a:r>
              <a:rPr lang="vi-VN" dirty="0" smtClean="0"/>
              <a:t>Nội dung các tập tin được dự kiến sẽ tăng lên tại thư mục này.</a:t>
            </a:r>
          </a:p>
          <a:p>
            <a:pPr lvl="1"/>
            <a:r>
              <a:rPr lang="vi-VN" dirty="0" smtClean="0"/>
              <a:t>Bao gồm: hệ thống tập tin log (/var/log), các gói và các file dữ liệu (/var/lib), email (/var/mail), print queues (/var/spool); lock files (/var/lock);  các file tạm thời cần khi reboot (/var/tmp).</a:t>
            </a:r>
          </a:p>
          <a:p>
            <a:r>
              <a:rPr lang="vi-VN" b="1" dirty="0" smtClean="0"/>
              <a:t>/tmp – Temporary Files (các tập tin tạm thời)</a:t>
            </a:r>
            <a:endParaRPr lang="vi-VN" dirty="0" smtClean="0"/>
          </a:p>
          <a:p>
            <a:pPr lvl="1"/>
            <a:r>
              <a:rPr lang="vi-VN" dirty="0" smtClean="0"/>
              <a:t>Thư mục chứa các tập tin tạm thời được tạo bởi hệ thống và user.</a:t>
            </a:r>
          </a:p>
          <a:p>
            <a:pPr lvl="1"/>
            <a:r>
              <a:rPr lang="vi-VN" dirty="0" smtClean="0"/>
              <a:t>Các tập tin tạo thư mục này được xóa khi hệ thống được khởi động lại (reboot).</a:t>
            </a:r>
            <a:endParaRPr lang="en-US" dirty="0" smtClean="0"/>
          </a:p>
        </p:txBody>
      </p:sp>
      <p:sp>
        <p:nvSpPr>
          <p:cNvPr id="4" name="Date Placeholder 3"/>
          <p:cNvSpPr>
            <a:spLocks noGrp="1"/>
          </p:cNvSpPr>
          <p:nvPr>
            <p:ph type="dt" sz="half" idx="10"/>
          </p:nvPr>
        </p:nvSpPr>
        <p:spPr/>
        <p:txBody>
          <a:bodyPr/>
          <a:lstStyle/>
          <a:p>
            <a:fld id="{386FA7EE-9963-4520-BB9D-DCC10F03129D}" type="datetime1">
              <a:rPr lang="en-US" smtClean="0"/>
              <a:t>8/25/2016</a:t>
            </a:fld>
            <a:endParaRPr lang="en-US"/>
          </a:p>
        </p:txBody>
      </p:sp>
      <p:sp>
        <p:nvSpPr>
          <p:cNvPr id="5" name="Slide Number Placeholder 4"/>
          <p:cNvSpPr>
            <a:spLocks noGrp="1"/>
          </p:cNvSpPr>
          <p:nvPr>
            <p:ph type="sldNum" sz="quarter" idx="12"/>
          </p:nvPr>
        </p:nvSpPr>
        <p:spPr/>
        <p:txBody>
          <a:bodyPr/>
          <a:lstStyle/>
          <a:p>
            <a:fld id="{00209131-DE2C-4C4E-A461-E7AFBF5A6C93}" type="slidenum">
              <a:rPr lang="en-US" smtClean="0"/>
              <a:t>15</a:t>
            </a:fld>
            <a:endParaRPr lang="en-US"/>
          </a:p>
        </p:txBody>
      </p:sp>
      <p:sp>
        <p:nvSpPr>
          <p:cNvPr id="6" name="Footer Placeholder 5"/>
          <p:cNvSpPr>
            <a:spLocks noGrp="1"/>
          </p:cNvSpPr>
          <p:nvPr>
            <p:ph type="ftr" sz="quarter" idx="11"/>
          </p:nvPr>
        </p:nvSpPr>
        <p:spPr/>
        <p:txBody>
          <a:bodyPr/>
          <a:lstStyle/>
          <a:p>
            <a:r>
              <a:rPr lang="en-US" smtClean="0"/>
              <a:t>FPT Software - Training C/C++ on Linux </a:t>
            </a:r>
            <a:endParaRPr lang="en-US"/>
          </a:p>
        </p:txBody>
      </p:sp>
    </p:spTree>
    <p:extLst>
      <p:ext uri="{BB962C8B-B14F-4D97-AF65-F5344CB8AC3E}">
        <p14:creationId xmlns:p14="http://schemas.microsoft.com/office/powerpoint/2010/main" val="5968728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Cơ</a:t>
            </a:r>
            <a:r>
              <a:rPr lang="en-US" dirty="0" smtClean="0"/>
              <a:t> </a:t>
            </a:r>
            <a:r>
              <a:rPr lang="en-US" dirty="0" err="1" smtClean="0"/>
              <a:t>bản</a:t>
            </a:r>
            <a:r>
              <a:rPr lang="en-US" dirty="0" smtClean="0"/>
              <a:t> </a:t>
            </a:r>
            <a:r>
              <a:rPr lang="en-US" dirty="0" err="1" smtClean="0"/>
              <a:t>về</a:t>
            </a:r>
            <a:r>
              <a:rPr lang="en-US" dirty="0" smtClean="0"/>
              <a:t> </a:t>
            </a:r>
            <a:r>
              <a:rPr lang="en-US" dirty="0" err="1" smtClean="0"/>
              <a:t>hệ</a:t>
            </a:r>
            <a:r>
              <a:rPr lang="en-US" dirty="0" smtClean="0"/>
              <a:t> </a:t>
            </a:r>
            <a:r>
              <a:rPr lang="en-US" dirty="0" err="1" smtClean="0"/>
              <a:t>thống</a:t>
            </a:r>
            <a:r>
              <a:rPr lang="en-US" dirty="0" smtClean="0"/>
              <a:t> Linux</a:t>
            </a:r>
            <a:endParaRPr lang="en-US" dirty="0"/>
          </a:p>
        </p:txBody>
      </p:sp>
      <p:sp>
        <p:nvSpPr>
          <p:cNvPr id="3" name="Content Placeholder 2"/>
          <p:cNvSpPr>
            <a:spLocks noGrp="1"/>
          </p:cNvSpPr>
          <p:nvPr>
            <p:ph idx="1"/>
          </p:nvPr>
        </p:nvSpPr>
        <p:spPr/>
        <p:txBody>
          <a:bodyPr>
            <a:normAutofit fontScale="47500" lnSpcReduction="20000"/>
          </a:bodyPr>
          <a:lstStyle/>
          <a:p>
            <a:r>
              <a:rPr lang="vi-VN" b="1" dirty="0" smtClean="0"/>
              <a:t>/usr – User Programs</a:t>
            </a:r>
            <a:endParaRPr lang="vi-VN" dirty="0" smtClean="0"/>
          </a:p>
          <a:p>
            <a:pPr lvl="1"/>
            <a:r>
              <a:rPr lang="vi-VN" dirty="0" smtClean="0"/>
              <a:t>Chứa các ứng dụng, thư viện, tài liệu và mã nguồn các chương trình thứ cấp.</a:t>
            </a:r>
          </a:p>
          <a:p>
            <a:pPr lvl="1"/>
            <a:r>
              <a:rPr lang="vi-VN" dirty="0" smtClean="0"/>
              <a:t>/usr/bin chứa các tập tin của các ứng dụng chính đã được cài đặt cho user. Nếu bạn không tìm thấy user binary tại thư mục /bin, bạn có thể tìm tại thư mục /usr/bin. Ví dụ như at, awk, cc, less, scp.</a:t>
            </a:r>
          </a:p>
          <a:p>
            <a:pPr lvl="1"/>
            <a:r>
              <a:rPr lang="vi-VN" dirty="0" smtClean="0"/>
              <a:t>/usr/sbin có chứa các tập tin ứng dụng cho Admin hệ thống. Nếu không tìm thấy hệ nhị phân tại /sbin, bạn có thể tìm tại /usr/sbin. Chẳng hạn như atd, cron, sshd, useradd, userdel.</a:t>
            </a:r>
          </a:p>
          <a:p>
            <a:pPr lvl="1"/>
            <a:r>
              <a:rPr lang="vi-VN" dirty="0" smtClean="0"/>
              <a:t>/usr/lib chứa thư viện /usr/bin và /usr/sbin.</a:t>
            </a:r>
          </a:p>
          <a:p>
            <a:pPr lvl="1"/>
            <a:r>
              <a:rPr lang="vi-VN" dirty="0" smtClean="0"/>
              <a:t>/usr/local chứa các chương trình user mà bạn cài đặt từ nguồn.</a:t>
            </a:r>
          </a:p>
          <a:p>
            <a:pPr lvl="1"/>
            <a:r>
              <a:rPr lang="vi-VN" dirty="0" smtClean="0"/>
              <a:t>Chẳng hạn khi bạn cài đặt apache từ nguồn, apache nằm dưới /usr/local/apache2.</a:t>
            </a:r>
          </a:p>
          <a:p>
            <a:r>
              <a:rPr lang="vi-VN" b="1" dirty="0" smtClean="0"/>
              <a:t>/home – thư mục Home</a:t>
            </a:r>
            <a:endParaRPr lang="vi-VN" dirty="0" smtClean="0"/>
          </a:p>
          <a:p>
            <a:pPr lvl="1"/>
            <a:r>
              <a:rPr lang="vi-VN" dirty="0" smtClean="0"/>
              <a:t>Thư mục chính lưu trữ các tập tin cá nhân của tất cả user.</a:t>
            </a:r>
          </a:p>
          <a:p>
            <a:pPr lvl="1"/>
            <a:r>
              <a:rPr lang="vi-VN" dirty="0" smtClean="0"/>
              <a:t>Ví dụ:  /home/john, /home/nikita.</a:t>
            </a:r>
          </a:p>
          <a:p>
            <a:r>
              <a:rPr lang="vi-VN" b="1" dirty="0" smtClean="0"/>
              <a:t>/boot – Boot Loader Files</a:t>
            </a:r>
            <a:endParaRPr lang="vi-VN" dirty="0" smtClean="0"/>
          </a:p>
          <a:p>
            <a:pPr lvl="1"/>
            <a:r>
              <a:rPr lang="vi-VN" dirty="0" smtClean="0"/>
              <a:t>Chứa các tập tin cấu hình cho quá trình khởi động hệ thống.</a:t>
            </a:r>
          </a:p>
          <a:p>
            <a:pPr lvl="1"/>
            <a:r>
              <a:rPr lang="vi-VN" dirty="0" smtClean="0"/>
              <a:t>Các file Kernel initrd, vmlinux, grub nằm trong /boot.</a:t>
            </a:r>
          </a:p>
          <a:p>
            <a:pPr lvl="1"/>
            <a:r>
              <a:rPr lang="vi-VN" dirty="0" smtClean="0"/>
              <a:t>Ví dụ: nitrd.img-2.6.32-24-generic, vmlinuz-2.6.32-24-generic.</a:t>
            </a:r>
          </a:p>
          <a:p>
            <a:r>
              <a:rPr lang="vi-VN" b="1" dirty="0" smtClean="0"/>
              <a:t>/lib – System Libraries</a:t>
            </a:r>
            <a:endParaRPr lang="vi-VN" dirty="0" smtClean="0"/>
          </a:p>
          <a:p>
            <a:pPr lvl="1"/>
            <a:r>
              <a:rPr lang="vi-VN" dirty="0" smtClean="0"/>
              <a:t>Chứa các file thư viện hỗ trợ các thư mục nằm dưới /bin và /sbin.</a:t>
            </a:r>
          </a:p>
          <a:p>
            <a:pPr lvl="1"/>
            <a:r>
              <a:rPr lang="vi-VN" dirty="0" smtClean="0"/>
              <a:t>Tên file thư viện có thể là ld* hoặc lib*.so.*.</a:t>
            </a:r>
          </a:p>
          <a:p>
            <a:pPr lvl="1"/>
            <a:r>
              <a:rPr lang="vi-VN" dirty="0" smtClean="0"/>
              <a:t>Ví dụ: ld-2.11.1.so, libncurses.so.5.7.</a:t>
            </a:r>
          </a:p>
        </p:txBody>
      </p:sp>
      <p:sp>
        <p:nvSpPr>
          <p:cNvPr id="4" name="Date Placeholder 3"/>
          <p:cNvSpPr>
            <a:spLocks noGrp="1"/>
          </p:cNvSpPr>
          <p:nvPr>
            <p:ph type="dt" sz="half" idx="10"/>
          </p:nvPr>
        </p:nvSpPr>
        <p:spPr/>
        <p:txBody>
          <a:bodyPr/>
          <a:lstStyle/>
          <a:p>
            <a:fld id="{7BB88093-FA9E-45F8-84FF-78BBED54583B}" type="datetime1">
              <a:rPr lang="en-US" smtClean="0"/>
              <a:t>8/25/2016</a:t>
            </a:fld>
            <a:endParaRPr lang="en-US"/>
          </a:p>
        </p:txBody>
      </p:sp>
      <p:sp>
        <p:nvSpPr>
          <p:cNvPr id="5" name="Slide Number Placeholder 4"/>
          <p:cNvSpPr>
            <a:spLocks noGrp="1"/>
          </p:cNvSpPr>
          <p:nvPr>
            <p:ph type="sldNum" sz="quarter" idx="12"/>
          </p:nvPr>
        </p:nvSpPr>
        <p:spPr/>
        <p:txBody>
          <a:bodyPr/>
          <a:lstStyle/>
          <a:p>
            <a:fld id="{00209131-DE2C-4C4E-A461-E7AFBF5A6C93}" type="slidenum">
              <a:rPr lang="en-US" smtClean="0"/>
              <a:t>16</a:t>
            </a:fld>
            <a:endParaRPr lang="en-US"/>
          </a:p>
        </p:txBody>
      </p:sp>
      <p:sp>
        <p:nvSpPr>
          <p:cNvPr id="6" name="Footer Placeholder 5"/>
          <p:cNvSpPr>
            <a:spLocks noGrp="1"/>
          </p:cNvSpPr>
          <p:nvPr>
            <p:ph type="ftr" sz="quarter" idx="11"/>
          </p:nvPr>
        </p:nvSpPr>
        <p:spPr/>
        <p:txBody>
          <a:bodyPr/>
          <a:lstStyle/>
          <a:p>
            <a:r>
              <a:rPr lang="en-US" smtClean="0"/>
              <a:t>FPT Software - Training C/C++ on Linux </a:t>
            </a:r>
            <a:endParaRPr lang="en-US"/>
          </a:p>
        </p:txBody>
      </p:sp>
    </p:spTree>
    <p:extLst>
      <p:ext uri="{BB962C8B-B14F-4D97-AF65-F5344CB8AC3E}">
        <p14:creationId xmlns:p14="http://schemas.microsoft.com/office/powerpoint/2010/main" val="35031245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Cơ</a:t>
            </a:r>
            <a:r>
              <a:rPr lang="en-US" dirty="0" smtClean="0"/>
              <a:t> </a:t>
            </a:r>
            <a:r>
              <a:rPr lang="en-US" dirty="0" err="1" smtClean="0"/>
              <a:t>bản</a:t>
            </a:r>
            <a:r>
              <a:rPr lang="en-US" dirty="0" smtClean="0"/>
              <a:t> </a:t>
            </a:r>
            <a:r>
              <a:rPr lang="en-US" dirty="0" err="1" smtClean="0"/>
              <a:t>về</a:t>
            </a:r>
            <a:r>
              <a:rPr lang="en-US" dirty="0" smtClean="0"/>
              <a:t> </a:t>
            </a:r>
            <a:r>
              <a:rPr lang="en-US" dirty="0" err="1" smtClean="0"/>
              <a:t>hệ</a:t>
            </a:r>
            <a:r>
              <a:rPr lang="en-US" dirty="0" smtClean="0"/>
              <a:t> </a:t>
            </a:r>
            <a:r>
              <a:rPr lang="en-US" dirty="0" err="1" smtClean="0"/>
              <a:t>thống</a:t>
            </a:r>
            <a:r>
              <a:rPr lang="en-US" dirty="0" smtClean="0"/>
              <a:t> Linux</a:t>
            </a:r>
            <a:endParaRPr lang="en-US" dirty="0"/>
          </a:p>
        </p:txBody>
      </p:sp>
      <p:sp>
        <p:nvSpPr>
          <p:cNvPr id="3" name="Content Placeholder 2"/>
          <p:cNvSpPr>
            <a:spLocks noGrp="1"/>
          </p:cNvSpPr>
          <p:nvPr>
            <p:ph idx="1"/>
          </p:nvPr>
        </p:nvSpPr>
        <p:spPr/>
        <p:txBody>
          <a:bodyPr>
            <a:normAutofit fontScale="55000" lnSpcReduction="20000"/>
          </a:bodyPr>
          <a:lstStyle/>
          <a:p>
            <a:r>
              <a:rPr lang="vi-VN" b="1" dirty="0" smtClean="0"/>
              <a:t>/opt – Optional add-on Applications</a:t>
            </a:r>
            <a:endParaRPr lang="vi-VN" dirty="0" smtClean="0"/>
          </a:p>
          <a:p>
            <a:pPr lvl="1"/>
            <a:r>
              <a:rPr lang="vi-VN" dirty="0" smtClean="0"/>
              <a:t>Opt là viết tắt của Optional (tùy chọn).</a:t>
            </a:r>
          </a:p>
          <a:p>
            <a:pPr lvl="1"/>
            <a:r>
              <a:rPr lang="vi-VN" dirty="0" smtClean="0"/>
              <a:t>Chứa các ứng dụng add-on từ các nhà cung cấp.</a:t>
            </a:r>
          </a:p>
          <a:p>
            <a:pPr lvl="1"/>
            <a:r>
              <a:rPr lang="vi-VN" dirty="0" smtClean="0"/>
              <a:t>Ứng dụng add-on được cài đặt dưới thư mục /opt/ hoặc thư mục /opt/ sub.</a:t>
            </a:r>
          </a:p>
          <a:p>
            <a:r>
              <a:rPr lang="vi-VN" b="1" dirty="0" smtClean="0"/>
              <a:t>/mnt – Mount Directory</a:t>
            </a:r>
            <a:endParaRPr lang="vi-VN" dirty="0" smtClean="0"/>
          </a:p>
          <a:p>
            <a:pPr lvl="1"/>
            <a:r>
              <a:rPr lang="vi-VN" dirty="0" smtClean="0"/>
              <a:t>Gắn kết các thư mục hệ thống tạm thời  (thư mục Temporary) nơi Sysadmins có thể gắn kết các file hệ thống.</a:t>
            </a:r>
          </a:p>
          <a:p>
            <a:r>
              <a:rPr lang="vi-VN" b="1" dirty="0" smtClean="0"/>
              <a:t>/media – Removable Media Devices</a:t>
            </a:r>
            <a:endParaRPr lang="vi-VN" dirty="0" smtClean="0"/>
          </a:p>
          <a:p>
            <a:pPr lvl="1"/>
            <a:r>
              <a:rPr lang="vi-VN" dirty="0" smtClean="0"/>
              <a:t>Gắn kết các thư mục Temporary (thư  mục tạm thời) được hệ thống tạo ra khi một thiết bị lưu động (removable media) được cắm vào như đĩa CDs, máy ảnh kỹ thuật số...</a:t>
            </a:r>
          </a:p>
          <a:p>
            <a:pPr lvl="1"/>
            <a:r>
              <a:rPr lang="vi-VN" dirty="0" smtClean="0"/>
              <a:t>Ví dụ: /media/cdrom for CD-ROM; /media/floppy for floppy drives; /media/cdrecorder for CD writer.</a:t>
            </a:r>
          </a:p>
          <a:p>
            <a:r>
              <a:rPr lang="vi-VN" b="1" dirty="0" smtClean="0"/>
              <a:t>/srv – Service Data</a:t>
            </a:r>
            <a:endParaRPr lang="vi-VN" dirty="0" smtClean="0"/>
          </a:p>
          <a:p>
            <a:pPr lvl="1"/>
            <a:r>
              <a:rPr lang="vi-VN" dirty="0" smtClean="0"/>
              <a:t>Svr viết tắt của service.</a:t>
            </a:r>
          </a:p>
          <a:p>
            <a:pPr lvl="1"/>
            <a:r>
              <a:rPr lang="vi-VN" dirty="0" smtClean="0"/>
              <a:t>Chứa các service của máy chủ cụ thể liên quan đến dữ liệu.</a:t>
            </a:r>
          </a:p>
          <a:p>
            <a:pPr lvl="1"/>
            <a:r>
              <a:rPr lang="vi-VN" dirty="0" smtClean="0"/>
              <a:t>Ví dụ: /srv/cvs chứa dữ liệu liên quan đến CVS.</a:t>
            </a:r>
          </a:p>
          <a:p>
            <a:endParaRPr lang="en-US" dirty="0" smtClean="0"/>
          </a:p>
          <a:p>
            <a:endParaRPr lang="en-US" dirty="0"/>
          </a:p>
        </p:txBody>
      </p:sp>
      <p:sp>
        <p:nvSpPr>
          <p:cNvPr id="4" name="Date Placeholder 3"/>
          <p:cNvSpPr>
            <a:spLocks noGrp="1"/>
          </p:cNvSpPr>
          <p:nvPr>
            <p:ph type="dt" sz="half" idx="10"/>
          </p:nvPr>
        </p:nvSpPr>
        <p:spPr/>
        <p:txBody>
          <a:bodyPr/>
          <a:lstStyle/>
          <a:p>
            <a:fld id="{374D1450-037C-4FE7-B2A3-95B4AB1AC7DF}" type="datetime1">
              <a:rPr lang="en-US" smtClean="0"/>
              <a:t>8/25/2016</a:t>
            </a:fld>
            <a:endParaRPr lang="en-US"/>
          </a:p>
        </p:txBody>
      </p:sp>
      <p:sp>
        <p:nvSpPr>
          <p:cNvPr id="5" name="Slide Number Placeholder 4"/>
          <p:cNvSpPr>
            <a:spLocks noGrp="1"/>
          </p:cNvSpPr>
          <p:nvPr>
            <p:ph type="sldNum" sz="quarter" idx="12"/>
          </p:nvPr>
        </p:nvSpPr>
        <p:spPr/>
        <p:txBody>
          <a:bodyPr/>
          <a:lstStyle/>
          <a:p>
            <a:fld id="{00209131-DE2C-4C4E-A461-E7AFBF5A6C93}" type="slidenum">
              <a:rPr lang="en-US" smtClean="0"/>
              <a:t>17</a:t>
            </a:fld>
            <a:endParaRPr lang="en-US"/>
          </a:p>
        </p:txBody>
      </p:sp>
      <p:sp>
        <p:nvSpPr>
          <p:cNvPr id="6" name="Footer Placeholder 5"/>
          <p:cNvSpPr>
            <a:spLocks noGrp="1"/>
          </p:cNvSpPr>
          <p:nvPr>
            <p:ph type="ftr" sz="quarter" idx="11"/>
          </p:nvPr>
        </p:nvSpPr>
        <p:spPr/>
        <p:txBody>
          <a:bodyPr/>
          <a:lstStyle/>
          <a:p>
            <a:r>
              <a:rPr lang="en-US" smtClean="0"/>
              <a:t>FPT Software - Training C/C++ on Linux </a:t>
            </a:r>
            <a:endParaRPr lang="en-US"/>
          </a:p>
        </p:txBody>
      </p:sp>
    </p:spTree>
    <p:extLst>
      <p:ext uri="{BB962C8B-B14F-4D97-AF65-F5344CB8AC3E}">
        <p14:creationId xmlns:p14="http://schemas.microsoft.com/office/powerpoint/2010/main" val="4997850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Day 1: </a:t>
            </a:r>
            <a:r>
              <a:rPr lang="en-US" dirty="0" err="1" smtClean="0"/>
              <a:t>Giới</a:t>
            </a:r>
            <a:r>
              <a:rPr lang="en-US" dirty="0" smtClean="0"/>
              <a:t> </a:t>
            </a:r>
            <a:r>
              <a:rPr lang="en-US" dirty="0" err="1" smtClean="0"/>
              <a:t>thiệu</a:t>
            </a:r>
            <a:r>
              <a:rPr lang="en-US" dirty="0" smtClean="0"/>
              <a:t> </a:t>
            </a:r>
            <a:r>
              <a:rPr lang="en-US" dirty="0" err="1" smtClean="0"/>
              <a:t>hệ</a:t>
            </a:r>
            <a:r>
              <a:rPr lang="en-US" dirty="0" smtClean="0"/>
              <a:t> </a:t>
            </a:r>
            <a:r>
              <a:rPr lang="en-US" dirty="0" err="1" smtClean="0"/>
              <a:t>điều</a:t>
            </a:r>
            <a:r>
              <a:rPr lang="en-US" dirty="0" smtClean="0"/>
              <a:t> </a:t>
            </a:r>
            <a:r>
              <a:rPr lang="en-US" dirty="0" err="1" smtClean="0"/>
              <a:t>hành</a:t>
            </a:r>
            <a:r>
              <a:rPr lang="en-US" dirty="0" smtClean="0"/>
              <a:t> Linux </a:t>
            </a:r>
            <a:r>
              <a:rPr lang="en-US" dirty="0" err="1" smtClean="0"/>
              <a:t>và</a:t>
            </a:r>
            <a:r>
              <a:rPr lang="en-US" dirty="0" smtClean="0"/>
              <a:t> </a:t>
            </a:r>
            <a:r>
              <a:rPr lang="en-US" dirty="0" err="1" smtClean="0"/>
              <a:t>nhập</a:t>
            </a:r>
            <a:r>
              <a:rPr lang="en-US" dirty="0" smtClean="0"/>
              <a:t> </a:t>
            </a:r>
            <a:r>
              <a:rPr lang="en-US" dirty="0" err="1" smtClean="0"/>
              <a:t>môn</a:t>
            </a:r>
            <a:r>
              <a:rPr lang="en-US" dirty="0" smtClean="0"/>
              <a:t> </a:t>
            </a:r>
            <a:r>
              <a:rPr lang="en-US" dirty="0" err="1" smtClean="0"/>
              <a:t>lập</a:t>
            </a:r>
            <a:r>
              <a:rPr lang="en-US" dirty="0" smtClean="0"/>
              <a:t> </a:t>
            </a:r>
            <a:r>
              <a:rPr lang="en-US" dirty="0" err="1" smtClean="0"/>
              <a:t>trình</a:t>
            </a:r>
            <a:r>
              <a:rPr lang="en-US" dirty="0" smtClean="0"/>
              <a:t> </a:t>
            </a:r>
            <a:r>
              <a:rPr lang="en-US" dirty="0" err="1" smtClean="0"/>
              <a:t>trên</a:t>
            </a:r>
            <a:r>
              <a:rPr lang="en-US" dirty="0" smtClean="0"/>
              <a:t> Linux</a:t>
            </a:r>
            <a:endParaRPr lang="en-US" dirty="0"/>
          </a:p>
        </p:txBody>
      </p:sp>
      <p:sp>
        <p:nvSpPr>
          <p:cNvPr id="3" name="Content Placeholder 2"/>
          <p:cNvSpPr>
            <a:spLocks noGrp="1"/>
          </p:cNvSpPr>
          <p:nvPr>
            <p:ph idx="1"/>
          </p:nvPr>
        </p:nvSpPr>
        <p:spPr/>
        <p:txBody>
          <a:bodyPr/>
          <a:lstStyle/>
          <a:p>
            <a:pPr marL="514350" indent="-514350">
              <a:buAutoNum type="arabicPeriod"/>
            </a:pPr>
            <a:r>
              <a:rPr lang="en-US" dirty="0" err="1" smtClean="0"/>
              <a:t>Cơ</a:t>
            </a:r>
            <a:r>
              <a:rPr lang="en-US" dirty="0" smtClean="0"/>
              <a:t> </a:t>
            </a:r>
            <a:r>
              <a:rPr lang="en-US" dirty="0" err="1" smtClean="0"/>
              <a:t>bản</a:t>
            </a:r>
            <a:r>
              <a:rPr lang="en-US" dirty="0" smtClean="0"/>
              <a:t> </a:t>
            </a:r>
            <a:r>
              <a:rPr lang="en-US" dirty="0" err="1" smtClean="0"/>
              <a:t>về</a:t>
            </a:r>
            <a:r>
              <a:rPr lang="en-US" dirty="0" smtClean="0"/>
              <a:t> </a:t>
            </a:r>
            <a:r>
              <a:rPr lang="en-US" dirty="0" err="1" smtClean="0"/>
              <a:t>hệ</a:t>
            </a:r>
            <a:r>
              <a:rPr lang="en-US" dirty="0" smtClean="0"/>
              <a:t> </a:t>
            </a:r>
            <a:r>
              <a:rPr lang="en-US" dirty="0" err="1" smtClean="0"/>
              <a:t>thống</a:t>
            </a:r>
            <a:r>
              <a:rPr lang="en-US" dirty="0" smtClean="0"/>
              <a:t> Linux</a:t>
            </a:r>
          </a:p>
          <a:p>
            <a:pPr marL="514350" indent="-514350">
              <a:buAutoNum type="arabicPeriod"/>
            </a:pPr>
            <a:r>
              <a:rPr lang="en-US" dirty="0" err="1" smtClean="0">
                <a:solidFill>
                  <a:srgbClr val="FF0000"/>
                </a:solidFill>
              </a:rPr>
              <a:t>Các</a:t>
            </a:r>
            <a:r>
              <a:rPr lang="en-US" dirty="0" smtClean="0">
                <a:solidFill>
                  <a:srgbClr val="FF0000"/>
                </a:solidFill>
              </a:rPr>
              <a:t> </a:t>
            </a:r>
            <a:r>
              <a:rPr lang="en-US" dirty="0" err="1" smtClean="0">
                <a:solidFill>
                  <a:srgbClr val="FF0000"/>
                </a:solidFill>
              </a:rPr>
              <a:t>tập</a:t>
            </a:r>
            <a:r>
              <a:rPr lang="en-US" dirty="0" smtClean="0">
                <a:solidFill>
                  <a:srgbClr val="FF0000"/>
                </a:solidFill>
              </a:rPr>
              <a:t> </a:t>
            </a:r>
            <a:r>
              <a:rPr lang="en-US" dirty="0" err="1" smtClean="0">
                <a:solidFill>
                  <a:srgbClr val="FF0000"/>
                </a:solidFill>
              </a:rPr>
              <a:t>lệnh</a:t>
            </a:r>
            <a:r>
              <a:rPr lang="en-US" dirty="0" smtClean="0">
                <a:solidFill>
                  <a:srgbClr val="FF0000"/>
                </a:solidFill>
              </a:rPr>
              <a:t> Linux</a:t>
            </a:r>
          </a:p>
          <a:p>
            <a:pPr marL="514350" indent="-514350">
              <a:buAutoNum type="arabicPeriod"/>
            </a:pPr>
            <a:r>
              <a:rPr lang="en-US" dirty="0" err="1" smtClean="0"/>
              <a:t>Nhập</a:t>
            </a:r>
            <a:r>
              <a:rPr lang="en-US" dirty="0" smtClean="0"/>
              <a:t> </a:t>
            </a:r>
            <a:r>
              <a:rPr lang="en-US" dirty="0" err="1" smtClean="0"/>
              <a:t>môn</a:t>
            </a:r>
            <a:r>
              <a:rPr lang="en-US" dirty="0" smtClean="0"/>
              <a:t> </a:t>
            </a:r>
            <a:r>
              <a:rPr lang="en-US" dirty="0" err="1" smtClean="0"/>
              <a:t>lập</a:t>
            </a:r>
            <a:r>
              <a:rPr lang="en-US" dirty="0" smtClean="0"/>
              <a:t> </a:t>
            </a:r>
            <a:r>
              <a:rPr lang="en-US" dirty="0" err="1" smtClean="0"/>
              <a:t>trình</a:t>
            </a:r>
            <a:r>
              <a:rPr lang="en-US" dirty="0" smtClean="0"/>
              <a:t> </a:t>
            </a:r>
            <a:r>
              <a:rPr lang="en-US" dirty="0" err="1" smtClean="0"/>
              <a:t>trên</a:t>
            </a:r>
            <a:r>
              <a:rPr lang="en-US" dirty="0" smtClean="0"/>
              <a:t> Linux</a:t>
            </a:r>
          </a:p>
          <a:p>
            <a:pPr marL="514350" indent="-514350">
              <a:buAutoNum type="arabicPeriod"/>
            </a:pPr>
            <a:r>
              <a:rPr lang="en-US" dirty="0" err="1" smtClean="0"/>
              <a:t>Thư</a:t>
            </a:r>
            <a:r>
              <a:rPr lang="en-US" dirty="0" smtClean="0"/>
              <a:t> </a:t>
            </a:r>
            <a:r>
              <a:rPr lang="en-US" dirty="0" err="1" smtClean="0"/>
              <a:t>viện</a:t>
            </a:r>
            <a:r>
              <a:rPr lang="en-US" dirty="0" smtClean="0"/>
              <a:t> </a:t>
            </a:r>
            <a:r>
              <a:rPr lang="en-US" dirty="0" err="1" smtClean="0"/>
              <a:t>liên</a:t>
            </a:r>
            <a:r>
              <a:rPr lang="en-US" dirty="0" smtClean="0"/>
              <a:t> </a:t>
            </a:r>
            <a:r>
              <a:rPr lang="en-US" dirty="0" err="1" smtClean="0"/>
              <a:t>kết</a:t>
            </a:r>
            <a:r>
              <a:rPr lang="en-US" dirty="0" smtClean="0"/>
              <a:t> </a:t>
            </a:r>
            <a:r>
              <a:rPr lang="en-US" dirty="0" err="1" smtClean="0"/>
              <a:t>tĩnh</a:t>
            </a:r>
            <a:r>
              <a:rPr lang="en-US" dirty="0" smtClean="0"/>
              <a:t>/</a:t>
            </a:r>
            <a:r>
              <a:rPr lang="en-US" dirty="0" err="1" smtClean="0"/>
              <a:t>động</a:t>
            </a:r>
            <a:endParaRPr lang="en-US" dirty="0" smtClean="0"/>
          </a:p>
          <a:p>
            <a:pPr marL="514350" indent="-514350">
              <a:buFont typeface="Arial" panose="020B0604020202020204" pitchFamily="34" charset="0"/>
              <a:buAutoNum type="arabicPeriod"/>
            </a:pPr>
            <a:r>
              <a:rPr lang="en-US" dirty="0" smtClean="0"/>
              <a:t>Lab</a:t>
            </a:r>
            <a:endParaRPr lang="en-US" dirty="0"/>
          </a:p>
        </p:txBody>
      </p:sp>
      <p:sp>
        <p:nvSpPr>
          <p:cNvPr id="4" name="Date Placeholder 3"/>
          <p:cNvSpPr>
            <a:spLocks noGrp="1"/>
          </p:cNvSpPr>
          <p:nvPr>
            <p:ph type="dt" sz="half" idx="10"/>
          </p:nvPr>
        </p:nvSpPr>
        <p:spPr/>
        <p:txBody>
          <a:bodyPr/>
          <a:lstStyle/>
          <a:p>
            <a:fld id="{3F459386-6302-463B-AC17-6547872FCE61}" type="datetime1">
              <a:rPr lang="en-US" smtClean="0"/>
              <a:t>8/25/2016</a:t>
            </a:fld>
            <a:endParaRPr lang="en-US"/>
          </a:p>
        </p:txBody>
      </p:sp>
      <p:sp>
        <p:nvSpPr>
          <p:cNvPr id="5" name="Slide Number Placeholder 4"/>
          <p:cNvSpPr>
            <a:spLocks noGrp="1"/>
          </p:cNvSpPr>
          <p:nvPr>
            <p:ph type="sldNum" sz="quarter" idx="12"/>
          </p:nvPr>
        </p:nvSpPr>
        <p:spPr/>
        <p:txBody>
          <a:bodyPr/>
          <a:lstStyle/>
          <a:p>
            <a:fld id="{00209131-DE2C-4C4E-A461-E7AFBF5A6C93}" type="slidenum">
              <a:rPr lang="en-US" smtClean="0"/>
              <a:t>18</a:t>
            </a:fld>
            <a:endParaRPr lang="en-US"/>
          </a:p>
        </p:txBody>
      </p:sp>
      <p:sp>
        <p:nvSpPr>
          <p:cNvPr id="6" name="Footer Placeholder 5"/>
          <p:cNvSpPr>
            <a:spLocks noGrp="1"/>
          </p:cNvSpPr>
          <p:nvPr>
            <p:ph type="ftr" sz="quarter" idx="11"/>
          </p:nvPr>
        </p:nvSpPr>
        <p:spPr/>
        <p:txBody>
          <a:bodyPr/>
          <a:lstStyle/>
          <a:p>
            <a:r>
              <a:rPr lang="en-US" smtClean="0"/>
              <a:t>FPT Software - Training C/C++ on Linux </a:t>
            </a:r>
            <a:endParaRPr lang="en-US"/>
          </a:p>
        </p:txBody>
      </p:sp>
    </p:spTree>
    <p:extLst>
      <p:ext uri="{BB962C8B-B14F-4D97-AF65-F5344CB8AC3E}">
        <p14:creationId xmlns:p14="http://schemas.microsoft.com/office/powerpoint/2010/main" val="42167479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514350" indent="-514350"/>
            <a:r>
              <a:rPr lang="en-US" dirty="0" err="1" smtClean="0"/>
              <a:t>Các</a:t>
            </a:r>
            <a:r>
              <a:rPr lang="en-US" dirty="0" smtClean="0"/>
              <a:t> </a:t>
            </a:r>
            <a:r>
              <a:rPr lang="en-US" dirty="0" err="1" smtClean="0"/>
              <a:t>tập</a:t>
            </a:r>
            <a:r>
              <a:rPr lang="en-US" dirty="0" smtClean="0"/>
              <a:t> </a:t>
            </a:r>
            <a:r>
              <a:rPr lang="en-US" dirty="0" err="1" smtClean="0"/>
              <a:t>lệnh</a:t>
            </a:r>
            <a:r>
              <a:rPr lang="en-US" dirty="0" smtClean="0"/>
              <a:t> Linux</a:t>
            </a:r>
          </a:p>
        </p:txBody>
      </p:sp>
      <p:sp>
        <p:nvSpPr>
          <p:cNvPr id="3" name="Content Placeholder 2"/>
          <p:cNvSpPr>
            <a:spLocks noGrp="1"/>
          </p:cNvSpPr>
          <p:nvPr>
            <p:ph idx="1"/>
          </p:nvPr>
        </p:nvSpPr>
        <p:spPr/>
        <p:txBody>
          <a:bodyPr/>
          <a:lstStyle/>
          <a:p>
            <a:r>
              <a:rPr lang="en-US" dirty="0" err="1" smtClean="0"/>
              <a:t>Tham</a:t>
            </a:r>
            <a:r>
              <a:rPr lang="en-US" dirty="0" smtClean="0"/>
              <a:t> </a:t>
            </a:r>
            <a:r>
              <a:rPr lang="en-US" dirty="0" err="1" smtClean="0"/>
              <a:t>khảo</a:t>
            </a:r>
            <a:r>
              <a:rPr lang="en-US" dirty="0" smtClean="0"/>
              <a:t> ở </a:t>
            </a:r>
            <a:r>
              <a:rPr lang="en-US" dirty="0" err="1" smtClean="0"/>
              <a:t>tờ</a:t>
            </a:r>
            <a:r>
              <a:rPr lang="en-US" dirty="0" smtClean="0"/>
              <a:t> </a:t>
            </a:r>
            <a:r>
              <a:rPr lang="en-US" dirty="0" err="1" smtClean="0"/>
              <a:t>ghi</a:t>
            </a:r>
            <a:r>
              <a:rPr lang="en-US" dirty="0" smtClean="0"/>
              <a:t> </a:t>
            </a:r>
            <a:r>
              <a:rPr lang="en-US" dirty="0" err="1" smtClean="0"/>
              <a:t>nhớ</a:t>
            </a:r>
            <a:r>
              <a:rPr lang="en-US" dirty="0" smtClean="0"/>
              <a:t> </a:t>
            </a:r>
            <a:r>
              <a:rPr lang="en-US" dirty="0" err="1" smtClean="0"/>
              <a:t>tập</a:t>
            </a:r>
            <a:r>
              <a:rPr lang="en-US" dirty="0" smtClean="0"/>
              <a:t> </a:t>
            </a:r>
            <a:r>
              <a:rPr lang="en-US" dirty="0" err="1" smtClean="0"/>
              <a:t>lệnh</a:t>
            </a:r>
            <a:r>
              <a:rPr lang="en-US" dirty="0" smtClean="0"/>
              <a:t> </a:t>
            </a:r>
            <a:r>
              <a:rPr lang="en-US" dirty="0" err="1" smtClean="0"/>
              <a:t>đi</a:t>
            </a:r>
            <a:r>
              <a:rPr lang="en-US" dirty="0" smtClean="0"/>
              <a:t> </a:t>
            </a:r>
            <a:r>
              <a:rPr lang="en-US" dirty="0" err="1" smtClean="0"/>
              <a:t>kèm</a:t>
            </a:r>
            <a:r>
              <a:rPr lang="en-US" dirty="0" smtClean="0"/>
              <a:t> </a:t>
            </a:r>
            <a:r>
              <a:rPr lang="en-US" dirty="0" err="1" smtClean="0"/>
              <a:t>giáo</a:t>
            </a:r>
            <a:r>
              <a:rPr lang="en-US" dirty="0" smtClean="0"/>
              <a:t> </a:t>
            </a:r>
            <a:r>
              <a:rPr lang="en-US" dirty="0" err="1" smtClean="0"/>
              <a:t>trình</a:t>
            </a:r>
            <a:endParaRPr lang="en-US" dirty="0" smtClean="0"/>
          </a:p>
          <a:p>
            <a:r>
              <a:rPr lang="en-US" dirty="0" err="1" smtClean="0"/>
              <a:t>Xem</a:t>
            </a:r>
            <a:r>
              <a:rPr lang="en-US" dirty="0" smtClean="0"/>
              <a:t> chi </a:t>
            </a:r>
            <a:r>
              <a:rPr lang="en-US" dirty="0" err="1" smtClean="0"/>
              <a:t>tiết</a:t>
            </a:r>
            <a:r>
              <a:rPr lang="en-US" dirty="0" smtClean="0"/>
              <a:t> </a:t>
            </a:r>
            <a:r>
              <a:rPr lang="en-US" dirty="0" err="1" smtClean="0"/>
              <a:t>một</a:t>
            </a:r>
            <a:r>
              <a:rPr lang="en-US" dirty="0" smtClean="0"/>
              <a:t> </a:t>
            </a:r>
            <a:r>
              <a:rPr lang="en-US" dirty="0" err="1" smtClean="0"/>
              <a:t>lệnh</a:t>
            </a:r>
            <a:r>
              <a:rPr lang="en-US" dirty="0" smtClean="0"/>
              <a:t>: </a:t>
            </a:r>
          </a:p>
          <a:p>
            <a:pPr marL="457200" lvl="1" indent="0">
              <a:buNone/>
            </a:pPr>
            <a:r>
              <a:rPr lang="en-US" dirty="0" smtClean="0"/>
              <a:t>$</a:t>
            </a:r>
            <a:r>
              <a:rPr lang="en-US" i="1" dirty="0" smtClean="0"/>
              <a:t>man </a:t>
            </a:r>
            <a:r>
              <a:rPr lang="en-US" i="1" dirty="0" err="1" smtClean="0"/>
              <a:t>tên_lệnh</a:t>
            </a:r>
            <a:endParaRPr lang="en-US" i="1" dirty="0" smtClean="0"/>
          </a:p>
          <a:p>
            <a:pPr marL="457200" lvl="1" indent="0">
              <a:buNone/>
            </a:pPr>
            <a:endParaRPr lang="en-US" dirty="0"/>
          </a:p>
        </p:txBody>
      </p:sp>
      <p:sp>
        <p:nvSpPr>
          <p:cNvPr id="4" name="Date Placeholder 3"/>
          <p:cNvSpPr>
            <a:spLocks noGrp="1"/>
          </p:cNvSpPr>
          <p:nvPr>
            <p:ph type="dt" sz="half" idx="10"/>
          </p:nvPr>
        </p:nvSpPr>
        <p:spPr/>
        <p:txBody>
          <a:bodyPr/>
          <a:lstStyle/>
          <a:p>
            <a:fld id="{DD013A96-AFF1-4749-A894-9280FCA21E98}" type="datetime1">
              <a:rPr lang="en-US" smtClean="0"/>
              <a:t>8/25/2016</a:t>
            </a:fld>
            <a:endParaRPr lang="en-US"/>
          </a:p>
        </p:txBody>
      </p:sp>
      <p:sp>
        <p:nvSpPr>
          <p:cNvPr id="5" name="Slide Number Placeholder 4"/>
          <p:cNvSpPr>
            <a:spLocks noGrp="1"/>
          </p:cNvSpPr>
          <p:nvPr>
            <p:ph type="sldNum" sz="quarter" idx="12"/>
          </p:nvPr>
        </p:nvSpPr>
        <p:spPr/>
        <p:txBody>
          <a:bodyPr/>
          <a:lstStyle/>
          <a:p>
            <a:fld id="{00209131-DE2C-4C4E-A461-E7AFBF5A6C93}" type="slidenum">
              <a:rPr lang="en-US" smtClean="0"/>
              <a:t>19</a:t>
            </a:fld>
            <a:endParaRPr lang="en-US"/>
          </a:p>
        </p:txBody>
      </p:sp>
      <p:sp>
        <p:nvSpPr>
          <p:cNvPr id="6" name="Footer Placeholder 5"/>
          <p:cNvSpPr>
            <a:spLocks noGrp="1"/>
          </p:cNvSpPr>
          <p:nvPr>
            <p:ph type="ftr" sz="quarter" idx="11"/>
          </p:nvPr>
        </p:nvSpPr>
        <p:spPr/>
        <p:txBody>
          <a:bodyPr/>
          <a:lstStyle/>
          <a:p>
            <a:r>
              <a:rPr lang="en-US" smtClean="0"/>
              <a:t>FPT Software - Training C/C++ on Linux </a:t>
            </a:r>
            <a:endParaRPr lang="en-US"/>
          </a:p>
        </p:txBody>
      </p:sp>
    </p:spTree>
    <p:extLst>
      <p:ext uri="{BB962C8B-B14F-4D97-AF65-F5344CB8AC3E}">
        <p14:creationId xmlns:p14="http://schemas.microsoft.com/office/powerpoint/2010/main" val="25397071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Giới</a:t>
            </a:r>
            <a:r>
              <a:rPr lang="en-US" dirty="0" smtClean="0"/>
              <a:t> </a:t>
            </a:r>
            <a:r>
              <a:rPr lang="en-US" dirty="0" err="1" smtClean="0"/>
              <a:t>thiệu</a:t>
            </a:r>
            <a:r>
              <a:rPr lang="en-US" dirty="0" smtClean="0"/>
              <a:t> </a:t>
            </a:r>
            <a:r>
              <a:rPr lang="en-US" dirty="0" err="1" smtClean="0"/>
              <a:t>khóa</a:t>
            </a:r>
            <a:r>
              <a:rPr lang="en-US" dirty="0" smtClean="0"/>
              <a:t> </a:t>
            </a:r>
            <a:r>
              <a:rPr lang="en-US" dirty="0" err="1" smtClean="0"/>
              <a:t>học</a:t>
            </a:r>
            <a:endParaRPr lang="en-US" dirty="0"/>
          </a:p>
        </p:txBody>
      </p:sp>
      <p:sp>
        <p:nvSpPr>
          <p:cNvPr id="3" name="Content Placeholder 2"/>
          <p:cNvSpPr>
            <a:spLocks noGrp="1"/>
          </p:cNvSpPr>
          <p:nvPr>
            <p:ph idx="1"/>
          </p:nvPr>
        </p:nvSpPr>
        <p:spPr/>
        <p:txBody>
          <a:bodyPr>
            <a:normAutofit lnSpcReduction="10000"/>
          </a:bodyPr>
          <a:lstStyle/>
          <a:p>
            <a:r>
              <a:rPr lang="en-US" dirty="0" err="1" smtClean="0"/>
              <a:t>Đối</a:t>
            </a:r>
            <a:r>
              <a:rPr lang="en-US" dirty="0" smtClean="0"/>
              <a:t> </a:t>
            </a:r>
            <a:r>
              <a:rPr lang="en-US" dirty="0" err="1" smtClean="0"/>
              <a:t>tượng</a:t>
            </a:r>
            <a:r>
              <a:rPr lang="en-US" dirty="0" smtClean="0"/>
              <a:t>:</a:t>
            </a:r>
          </a:p>
          <a:p>
            <a:pPr lvl="1"/>
            <a:r>
              <a:rPr lang="en-US" dirty="0" smtClean="0"/>
              <a:t>Fresher, dev1 C/C++</a:t>
            </a:r>
          </a:p>
          <a:p>
            <a:pPr lvl="1"/>
            <a:r>
              <a:rPr lang="en-US" dirty="0" err="1" smtClean="0"/>
              <a:t>Có</a:t>
            </a:r>
            <a:r>
              <a:rPr lang="en-US" dirty="0" smtClean="0"/>
              <a:t> </a:t>
            </a:r>
            <a:r>
              <a:rPr lang="en-US" dirty="0" err="1" smtClean="0"/>
              <a:t>kiến</a:t>
            </a:r>
            <a:r>
              <a:rPr lang="en-US" dirty="0" smtClean="0"/>
              <a:t> </a:t>
            </a:r>
            <a:r>
              <a:rPr lang="en-US" dirty="0" err="1" smtClean="0"/>
              <a:t>thức</a:t>
            </a:r>
            <a:r>
              <a:rPr lang="en-US" dirty="0" smtClean="0"/>
              <a:t> base C/C++</a:t>
            </a:r>
            <a:endParaRPr lang="en-US" dirty="0"/>
          </a:p>
          <a:p>
            <a:r>
              <a:rPr lang="en-US" dirty="0" err="1" smtClean="0"/>
              <a:t>Mục</a:t>
            </a:r>
            <a:r>
              <a:rPr lang="en-US" dirty="0" smtClean="0"/>
              <a:t> </a:t>
            </a:r>
            <a:r>
              <a:rPr lang="en-US" dirty="0" err="1" smtClean="0"/>
              <a:t>tiêu</a:t>
            </a:r>
            <a:r>
              <a:rPr lang="en-US" dirty="0" smtClean="0"/>
              <a:t>:</a:t>
            </a:r>
          </a:p>
          <a:p>
            <a:pPr lvl="1"/>
            <a:r>
              <a:rPr lang="en-US" dirty="0" err="1" smtClean="0"/>
              <a:t>Sử</a:t>
            </a:r>
            <a:r>
              <a:rPr lang="en-US" dirty="0" smtClean="0"/>
              <a:t> </a:t>
            </a:r>
            <a:r>
              <a:rPr lang="en-US" dirty="0" err="1" smtClean="0"/>
              <a:t>dụng</a:t>
            </a:r>
            <a:r>
              <a:rPr lang="en-US" dirty="0" smtClean="0"/>
              <a:t> </a:t>
            </a:r>
            <a:r>
              <a:rPr lang="en-US" dirty="0" err="1" smtClean="0"/>
              <a:t>thành</a:t>
            </a:r>
            <a:r>
              <a:rPr lang="en-US" dirty="0" smtClean="0"/>
              <a:t> </a:t>
            </a:r>
            <a:r>
              <a:rPr lang="en-US" dirty="0" err="1" smtClean="0"/>
              <a:t>thạo</a:t>
            </a:r>
            <a:r>
              <a:rPr lang="en-US" dirty="0" smtClean="0"/>
              <a:t> Linux OS </a:t>
            </a:r>
            <a:r>
              <a:rPr lang="en-US" dirty="0" err="1" smtClean="0"/>
              <a:t>và</a:t>
            </a:r>
            <a:r>
              <a:rPr lang="en-US" dirty="0" smtClean="0"/>
              <a:t> </a:t>
            </a:r>
            <a:r>
              <a:rPr lang="en-US" dirty="0" err="1" smtClean="0"/>
              <a:t>tập</a:t>
            </a:r>
            <a:r>
              <a:rPr lang="en-US" dirty="0" smtClean="0"/>
              <a:t> </a:t>
            </a:r>
            <a:r>
              <a:rPr lang="en-US" dirty="0" err="1" smtClean="0"/>
              <a:t>lệnh</a:t>
            </a:r>
            <a:r>
              <a:rPr lang="en-US" dirty="0" smtClean="0"/>
              <a:t> </a:t>
            </a:r>
            <a:r>
              <a:rPr lang="en-US" dirty="0" err="1" smtClean="0"/>
              <a:t>của</a:t>
            </a:r>
            <a:r>
              <a:rPr lang="en-US" dirty="0" smtClean="0"/>
              <a:t> </a:t>
            </a:r>
            <a:r>
              <a:rPr lang="en-US" dirty="0" err="1" smtClean="0"/>
              <a:t>nó</a:t>
            </a:r>
            <a:endParaRPr lang="en-US" dirty="0" smtClean="0"/>
          </a:p>
          <a:p>
            <a:pPr lvl="1"/>
            <a:r>
              <a:rPr lang="en-US" dirty="0" err="1" smtClean="0"/>
              <a:t>Biết</a:t>
            </a:r>
            <a:r>
              <a:rPr lang="en-US" dirty="0" smtClean="0"/>
              <a:t> </a:t>
            </a:r>
            <a:r>
              <a:rPr lang="en-US" dirty="0" err="1" smtClean="0"/>
              <a:t>cách</a:t>
            </a:r>
            <a:r>
              <a:rPr lang="en-US" dirty="0" smtClean="0"/>
              <a:t> </a:t>
            </a:r>
            <a:r>
              <a:rPr lang="en-US" dirty="0" err="1" smtClean="0"/>
              <a:t>xây</a:t>
            </a:r>
            <a:r>
              <a:rPr lang="en-US" dirty="0" smtClean="0"/>
              <a:t> </a:t>
            </a:r>
            <a:r>
              <a:rPr lang="en-US" dirty="0" err="1" smtClean="0"/>
              <a:t>dựng</a:t>
            </a:r>
            <a:r>
              <a:rPr lang="en-US" dirty="0" smtClean="0"/>
              <a:t> </a:t>
            </a:r>
            <a:r>
              <a:rPr lang="en-US" dirty="0" err="1" smtClean="0"/>
              <a:t>chương</a:t>
            </a:r>
            <a:r>
              <a:rPr lang="en-US" dirty="0" smtClean="0"/>
              <a:t> </a:t>
            </a:r>
            <a:r>
              <a:rPr lang="en-US" dirty="0" err="1" smtClean="0"/>
              <a:t>trình</a:t>
            </a:r>
            <a:r>
              <a:rPr lang="en-US" dirty="0" smtClean="0"/>
              <a:t> C/C++ </a:t>
            </a:r>
            <a:r>
              <a:rPr lang="en-US" dirty="0" err="1" smtClean="0"/>
              <a:t>trên</a:t>
            </a:r>
            <a:r>
              <a:rPr lang="en-US" dirty="0" smtClean="0"/>
              <a:t> </a:t>
            </a:r>
            <a:r>
              <a:rPr lang="en-US" dirty="0" err="1" smtClean="0"/>
              <a:t>môi</a:t>
            </a:r>
            <a:r>
              <a:rPr lang="en-US" dirty="0" smtClean="0"/>
              <a:t> </a:t>
            </a:r>
            <a:r>
              <a:rPr lang="en-US" dirty="0" err="1" smtClean="0"/>
              <a:t>trường</a:t>
            </a:r>
            <a:r>
              <a:rPr lang="en-US" dirty="0" smtClean="0"/>
              <a:t> Linux</a:t>
            </a:r>
          </a:p>
          <a:p>
            <a:pPr lvl="1"/>
            <a:r>
              <a:rPr lang="en-US" dirty="0" err="1" smtClean="0"/>
              <a:t>Hiểu</a:t>
            </a:r>
            <a:r>
              <a:rPr lang="en-US" dirty="0" smtClean="0"/>
              <a:t> </a:t>
            </a:r>
            <a:r>
              <a:rPr lang="en-US" dirty="0" err="1" smtClean="0"/>
              <a:t>biết</a:t>
            </a:r>
            <a:r>
              <a:rPr lang="en-US" dirty="0" smtClean="0"/>
              <a:t> </a:t>
            </a:r>
            <a:r>
              <a:rPr lang="en-US" dirty="0" err="1" smtClean="0"/>
              <a:t>về</a:t>
            </a:r>
            <a:r>
              <a:rPr lang="en-US" dirty="0" smtClean="0"/>
              <a:t> </a:t>
            </a:r>
            <a:r>
              <a:rPr lang="en-US" dirty="0" err="1" smtClean="0"/>
              <a:t>các</a:t>
            </a:r>
            <a:r>
              <a:rPr lang="en-US" dirty="0" smtClean="0"/>
              <a:t> </a:t>
            </a:r>
            <a:r>
              <a:rPr lang="en-US" dirty="0" err="1" smtClean="0"/>
              <a:t>kỹ</a:t>
            </a:r>
            <a:r>
              <a:rPr lang="en-US" dirty="0" smtClean="0"/>
              <a:t> </a:t>
            </a:r>
            <a:r>
              <a:rPr lang="en-US" dirty="0" err="1" smtClean="0"/>
              <a:t>thuật</a:t>
            </a:r>
            <a:r>
              <a:rPr lang="en-US" dirty="0" smtClean="0"/>
              <a:t> </a:t>
            </a:r>
            <a:r>
              <a:rPr lang="en-US" dirty="0" err="1" smtClean="0"/>
              <a:t>lập</a:t>
            </a:r>
            <a:r>
              <a:rPr lang="en-US" dirty="0" smtClean="0"/>
              <a:t> </a:t>
            </a:r>
            <a:r>
              <a:rPr lang="en-US" dirty="0" err="1" smtClean="0"/>
              <a:t>trình</a:t>
            </a:r>
            <a:r>
              <a:rPr lang="en-US" dirty="0" smtClean="0"/>
              <a:t> </a:t>
            </a:r>
            <a:r>
              <a:rPr lang="en-US" dirty="0" err="1" smtClean="0"/>
              <a:t>nâng</a:t>
            </a:r>
            <a:r>
              <a:rPr lang="en-US" dirty="0" smtClean="0"/>
              <a:t> </a:t>
            </a:r>
            <a:r>
              <a:rPr lang="en-US" dirty="0" err="1" smtClean="0"/>
              <a:t>cao</a:t>
            </a:r>
            <a:r>
              <a:rPr lang="en-US" dirty="0" smtClean="0"/>
              <a:t> </a:t>
            </a:r>
            <a:r>
              <a:rPr lang="en-US" dirty="0" err="1" smtClean="0"/>
              <a:t>trên</a:t>
            </a:r>
            <a:r>
              <a:rPr lang="en-US" dirty="0" smtClean="0"/>
              <a:t> Linux </a:t>
            </a:r>
            <a:r>
              <a:rPr lang="en-US" dirty="0" err="1" smtClean="0"/>
              <a:t>và</a:t>
            </a:r>
            <a:r>
              <a:rPr lang="en-US" dirty="0" smtClean="0"/>
              <a:t> </a:t>
            </a:r>
            <a:r>
              <a:rPr lang="en-US" dirty="0" err="1" smtClean="0"/>
              <a:t>có</a:t>
            </a:r>
            <a:r>
              <a:rPr lang="en-US" dirty="0" smtClean="0"/>
              <a:t> </a:t>
            </a:r>
            <a:r>
              <a:rPr lang="en-US" dirty="0" err="1" smtClean="0"/>
              <a:t>thể</a:t>
            </a:r>
            <a:r>
              <a:rPr lang="en-US" dirty="0" smtClean="0"/>
              <a:t> </a:t>
            </a:r>
            <a:r>
              <a:rPr lang="en-US" dirty="0" err="1" smtClean="0"/>
              <a:t>tham</a:t>
            </a:r>
            <a:r>
              <a:rPr lang="en-US" dirty="0" smtClean="0"/>
              <a:t> </a:t>
            </a:r>
            <a:r>
              <a:rPr lang="en-US" dirty="0" err="1" smtClean="0"/>
              <a:t>gia</a:t>
            </a:r>
            <a:r>
              <a:rPr lang="en-US" dirty="0" smtClean="0"/>
              <a:t> </a:t>
            </a:r>
            <a:r>
              <a:rPr lang="en-US" dirty="0" err="1" smtClean="0"/>
              <a:t>được</a:t>
            </a:r>
            <a:r>
              <a:rPr lang="en-US" dirty="0" smtClean="0"/>
              <a:t> </a:t>
            </a:r>
            <a:r>
              <a:rPr lang="en-US" dirty="0" err="1" smtClean="0"/>
              <a:t>các</a:t>
            </a:r>
            <a:r>
              <a:rPr lang="en-US" dirty="0" smtClean="0"/>
              <a:t> </a:t>
            </a:r>
            <a:r>
              <a:rPr lang="en-US" dirty="0" err="1" smtClean="0"/>
              <a:t>dự</a:t>
            </a:r>
            <a:r>
              <a:rPr lang="en-US" dirty="0" smtClean="0"/>
              <a:t> </a:t>
            </a:r>
            <a:r>
              <a:rPr lang="en-US" dirty="0" err="1" smtClean="0"/>
              <a:t>án</a:t>
            </a:r>
            <a:r>
              <a:rPr lang="en-US" dirty="0" smtClean="0"/>
              <a:t> </a:t>
            </a:r>
            <a:r>
              <a:rPr lang="en-US" dirty="0" err="1" smtClean="0"/>
              <a:t>tại</a:t>
            </a:r>
            <a:r>
              <a:rPr lang="en-US" dirty="0" smtClean="0"/>
              <a:t> </a:t>
            </a:r>
            <a:r>
              <a:rPr lang="en-US" dirty="0" err="1" smtClean="0"/>
              <a:t>FSoft</a:t>
            </a:r>
            <a:endParaRPr lang="en-US" dirty="0"/>
          </a:p>
          <a:p>
            <a:endParaRPr lang="en-US" dirty="0"/>
          </a:p>
        </p:txBody>
      </p:sp>
      <p:sp>
        <p:nvSpPr>
          <p:cNvPr id="4" name="Date Placeholder 3"/>
          <p:cNvSpPr>
            <a:spLocks noGrp="1"/>
          </p:cNvSpPr>
          <p:nvPr>
            <p:ph type="dt" sz="half" idx="10"/>
          </p:nvPr>
        </p:nvSpPr>
        <p:spPr/>
        <p:txBody>
          <a:bodyPr/>
          <a:lstStyle/>
          <a:p>
            <a:fld id="{6EF841E1-3080-4AA0-BF67-D77989B3EEA8}" type="datetime1">
              <a:rPr lang="en-US" smtClean="0"/>
              <a:t>8/25/2016</a:t>
            </a:fld>
            <a:endParaRPr lang="en-US"/>
          </a:p>
        </p:txBody>
      </p:sp>
      <p:sp>
        <p:nvSpPr>
          <p:cNvPr id="5" name="Slide Number Placeholder 4"/>
          <p:cNvSpPr>
            <a:spLocks noGrp="1"/>
          </p:cNvSpPr>
          <p:nvPr>
            <p:ph type="sldNum" sz="quarter" idx="12"/>
          </p:nvPr>
        </p:nvSpPr>
        <p:spPr/>
        <p:txBody>
          <a:bodyPr/>
          <a:lstStyle/>
          <a:p>
            <a:fld id="{00209131-DE2C-4C4E-A461-E7AFBF5A6C93}" type="slidenum">
              <a:rPr lang="en-US" smtClean="0"/>
              <a:t>2</a:t>
            </a:fld>
            <a:endParaRPr lang="en-US"/>
          </a:p>
        </p:txBody>
      </p:sp>
      <p:sp>
        <p:nvSpPr>
          <p:cNvPr id="6" name="Footer Placeholder 5"/>
          <p:cNvSpPr>
            <a:spLocks noGrp="1"/>
          </p:cNvSpPr>
          <p:nvPr>
            <p:ph type="ftr" sz="quarter" idx="11"/>
          </p:nvPr>
        </p:nvSpPr>
        <p:spPr/>
        <p:txBody>
          <a:bodyPr/>
          <a:lstStyle/>
          <a:p>
            <a:r>
              <a:rPr lang="en-US" smtClean="0"/>
              <a:t>FPT Software - Training C/C++ on Linux </a:t>
            </a:r>
            <a:endParaRPr lang="en-US"/>
          </a:p>
        </p:txBody>
      </p:sp>
    </p:spTree>
    <p:extLst>
      <p:ext uri="{BB962C8B-B14F-4D97-AF65-F5344CB8AC3E}">
        <p14:creationId xmlns:p14="http://schemas.microsoft.com/office/powerpoint/2010/main" val="1473935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Day 1: </a:t>
            </a:r>
            <a:r>
              <a:rPr lang="en-US" dirty="0" err="1" smtClean="0"/>
              <a:t>Giới</a:t>
            </a:r>
            <a:r>
              <a:rPr lang="en-US" dirty="0" smtClean="0"/>
              <a:t> </a:t>
            </a:r>
            <a:r>
              <a:rPr lang="en-US" dirty="0" err="1" smtClean="0"/>
              <a:t>thiệu</a:t>
            </a:r>
            <a:r>
              <a:rPr lang="en-US" dirty="0" smtClean="0"/>
              <a:t> </a:t>
            </a:r>
            <a:r>
              <a:rPr lang="en-US" dirty="0" err="1" smtClean="0"/>
              <a:t>hệ</a:t>
            </a:r>
            <a:r>
              <a:rPr lang="en-US" dirty="0" smtClean="0"/>
              <a:t> </a:t>
            </a:r>
            <a:r>
              <a:rPr lang="en-US" dirty="0" err="1" smtClean="0"/>
              <a:t>điều</a:t>
            </a:r>
            <a:r>
              <a:rPr lang="en-US" dirty="0" smtClean="0"/>
              <a:t> </a:t>
            </a:r>
            <a:r>
              <a:rPr lang="en-US" dirty="0" err="1" smtClean="0"/>
              <a:t>hành</a:t>
            </a:r>
            <a:r>
              <a:rPr lang="en-US" dirty="0" smtClean="0"/>
              <a:t> Linux </a:t>
            </a:r>
            <a:r>
              <a:rPr lang="en-US" dirty="0" err="1" smtClean="0"/>
              <a:t>và</a:t>
            </a:r>
            <a:r>
              <a:rPr lang="en-US" dirty="0" smtClean="0"/>
              <a:t> </a:t>
            </a:r>
            <a:r>
              <a:rPr lang="en-US" dirty="0" err="1" smtClean="0"/>
              <a:t>nhập</a:t>
            </a:r>
            <a:r>
              <a:rPr lang="en-US" dirty="0" smtClean="0"/>
              <a:t> </a:t>
            </a:r>
            <a:r>
              <a:rPr lang="en-US" dirty="0" err="1" smtClean="0"/>
              <a:t>môn</a:t>
            </a:r>
            <a:r>
              <a:rPr lang="en-US" dirty="0" smtClean="0"/>
              <a:t> </a:t>
            </a:r>
            <a:r>
              <a:rPr lang="en-US" dirty="0" err="1" smtClean="0"/>
              <a:t>lập</a:t>
            </a:r>
            <a:r>
              <a:rPr lang="en-US" dirty="0" smtClean="0"/>
              <a:t> </a:t>
            </a:r>
            <a:r>
              <a:rPr lang="en-US" dirty="0" err="1" smtClean="0"/>
              <a:t>trình</a:t>
            </a:r>
            <a:r>
              <a:rPr lang="en-US" dirty="0" smtClean="0"/>
              <a:t> </a:t>
            </a:r>
            <a:r>
              <a:rPr lang="en-US" dirty="0" err="1" smtClean="0"/>
              <a:t>trên</a:t>
            </a:r>
            <a:r>
              <a:rPr lang="en-US" dirty="0" smtClean="0"/>
              <a:t> Linux</a:t>
            </a:r>
            <a:endParaRPr lang="en-US" dirty="0"/>
          </a:p>
        </p:txBody>
      </p:sp>
      <p:sp>
        <p:nvSpPr>
          <p:cNvPr id="3" name="Content Placeholder 2"/>
          <p:cNvSpPr>
            <a:spLocks noGrp="1"/>
          </p:cNvSpPr>
          <p:nvPr>
            <p:ph idx="1"/>
          </p:nvPr>
        </p:nvSpPr>
        <p:spPr/>
        <p:txBody>
          <a:bodyPr/>
          <a:lstStyle/>
          <a:p>
            <a:pPr marL="514350" indent="-514350">
              <a:buAutoNum type="arabicPeriod"/>
            </a:pPr>
            <a:r>
              <a:rPr lang="en-US" dirty="0" err="1" smtClean="0"/>
              <a:t>Cơ</a:t>
            </a:r>
            <a:r>
              <a:rPr lang="en-US" dirty="0" smtClean="0"/>
              <a:t> </a:t>
            </a:r>
            <a:r>
              <a:rPr lang="en-US" dirty="0" err="1" smtClean="0"/>
              <a:t>bản</a:t>
            </a:r>
            <a:r>
              <a:rPr lang="en-US" dirty="0" smtClean="0"/>
              <a:t> </a:t>
            </a:r>
            <a:r>
              <a:rPr lang="en-US" dirty="0" err="1" smtClean="0"/>
              <a:t>về</a:t>
            </a:r>
            <a:r>
              <a:rPr lang="en-US" dirty="0" smtClean="0"/>
              <a:t> </a:t>
            </a:r>
            <a:r>
              <a:rPr lang="en-US" dirty="0" err="1" smtClean="0"/>
              <a:t>hệ</a:t>
            </a:r>
            <a:r>
              <a:rPr lang="en-US" dirty="0" smtClean="0"/>
              <a:t> </a:t>
            </a:r>
            <a:r>
              <a:rPr lang="en-US" dirty="0" err="1" smtClean="0"/>
              <a:t>thống</a:t>
            </a:r>
            <a:r>
              <a:rPr lang="en-US" dirty="0" smtClean="0"/>
              <a:t> Linux</a:t>
            </a:r>
          </a:p>
          <a:p>
            <a:pPr marL="514350" indent="-514350">
              <a:buAutoNum type="arabicPeriod"/>
            </a:pPr>
            <a:r>
              <a:rPr lang="en-US" dirty="0" err="1" smtClean="0"/>
              <a:t>Các</a:t>
            </a:r>
            <a:r>
              <a:rPr lang="en-US" dirty="0" smtClean="0"/>
              <a:t> </a:t>
            </a:r>
            <a:r>
              <a:rPr lang="en-US" dirty="0" err="1" smtClean="0"/>
              <a:t>tập</a:t>
            </a:r>
            <a:r>
              <a:rPr lang="en-US" dirty="0" smtClean="0"/>
              <a:t> </a:t>
            </a:r>
            <a:r>
              <a:rPr lang="en-US" dirty="0" err="1" smtClean="0"/>
              <a:t>lệnh</a:t>
            </a:r>
            <a:r>
              <a:rPr lang="en-US" dirty="0" smtClean="0"/>
              <a:t> Linux</a:t>
            </a:r>
          </a:p>
          <a:p>
            <a:pPr marL="514350" indent="-514350">
              <a:buAutoNum type="arabicPeriod"/>
            </a:pPr>
            <a:r>
              <a:rPr lang="en-US" dirty="0" err="1" smtClean="0">
                <a:solidFill>
                  <a:srgbClr val="FF0000"/>
                </a:solidFill>
              </a:rPr>
              <a:t>Nhập</a:t>
            </a:r>
            <a:r>
              <a:rPr lang="en-US" dirty="0" smtClean="0">
                <a:solidFill>
                  <a:srgbClr val="FF0000"/>
                </a:solidFill>
              </a:rPr>
              <a:t> </a:t>
            </a:r>
            <a:r>
              <a:rPr lang="en-US" dirty="0" err="1" smtClean="0">
                <a:solidFill>
                  <a:srgbClr val="FF0000"/>
                </a:solidFill>
              </a:rPr>
              <a:t>môn</a:t>
            </a:r>
            <a:r>
              <a:rPr lang="en-US" dirty="0" smtClean="0">
                <a:solidFill>
                  <a:srgbClr val="FF0000"/>
                </a:solidFill>
              </a:rPr>
              <a:t> </a:t>
            </a:r>
            <a:r>
              <a:rPr lang="en-US" dirty="0" err="1" smtClean="0">
                <a:solidFill>
                  <a:srgbClr val="FF0000"/>
                </a:solidFill>
              </a:rPr>
              <a:t>lập</a:t>
            </a:r>
            <a:r>
              <a:rPr lang="en-US" dirty="0" smtClean="0">
                <a:solidFill>
                  <a:srgbClr val="FF0000"/>
                </a:solidFill>
              </a:rPr>
              <a:t> </a:t>
            </a:r>
            <a:r>
              <a:rPr lang="en-US" dirty="0" err="1" smtClean="0">
                <a:solidFill>
                  <a:srgbClr val="FF0000"/>
                </a:solidFill>
              </a:rPr>
              <a:t>trình</a:t>
            </a:r>
            <a:r>
              <a:rPr lang="en-US" dirty="0" smtClean="0">
                <a:solidFill>
                  <a:srgbClr val="FF0000"/>
                </a:solidFill>
              </a:rPr>
              <a:t> </a:t>
            </a:r>
            <a:r>
              <a:rPr lang="en-US" dirty="0" err="1" smtClean="0">
                <a:solidFill>
                  <a:srgbClr val="FF0000"/>
                </a:solidFill>
              </a:rPr>
              <a:t>trên</a:t>
            </a:r>
            <a:r>
              <a:rPr lang="en-US" dirty="0" smtClean="0">
                <a:solidFill>
                  <a:srgbClr val="FF0000"/>
                </a:solidFill>
              </a:rPr>
              <a:t> Linux</a:t>
            </a:r>
          </a:p>
          <a:p>
            <a:pPr marL="514350" indent="-514350">
              <a:buAutoNum type="arabicPeriod"/>
            </a:pPr>
            <a:r>
              <a:rPr lang="en-US" dirty="0" err="1" smtClean="0"/>
              <a:t>Thư</a:t>
            </a:r>
            <a:r>
              <a:rPr lang="en-US" dirty="0" smtClean="0"/>
              <a:t> </a:t>
            </a:r>
            <a:r>
              <a:rPr lang="en-US" dirty="0" err="1" smtClean="0"/>
              <a:t>viện</a:t>
            </a:r>
            <a:r>
              <a:rPr lang="en-US" dirty="0" smtClean="0"/>
              <a:t> </a:t>
            </a:r>
            <a:r>
              <a:rPr lang="en-US" dirty="0" err="1" smtClean="0"/>
              <a:t>liên</a:t>
            </a:r>
            <a:r>
              <a:rPr lang="en-US" dirty="0" smtClean="0"/>
              <a:t> </a:t>
            </a:r>
            <a:r>
              <a:rPr lang="en-US" dirty="0" err="1" smtClean="0"/>
              <a:t>kết</a:t>
            </a:r>
            <a:r>
              <a:rPr lang="en-US" dirty="0" smtClean="0"/>
              <a:t> </a:t>
            </a:r>
            <a:r>
              <a:rPr lang="en-US" dirty="0" err="1" smtClean="0"/>
              <a:t>tĩnh</a:t>
            </a:r>
            <a:r>
              <a:rPr lang="en-US" dirty="0" smtClean="0"/>
              <a:t>/</a:t>
            </a:r>
            <a:r>
              <a:rPr lang="en-US" dirty="0" err="1" smtClean="0"/>
              <a:t>động</a:t>
            </a:r>
            <a:endParaRPr lang="en-US" dirty="0" smtClean="0"/>
          </a:p>
          <a:p>
            <a:pPr marL="514350" indent="-514350">
              <a:buFont typeface="Arial" panose="020B0604020202020204" pitchFamily="34" charset="0"/>
              <a:buAutoNum type="arabicPeriod"/>
            </a:pPr>
            <a:r>
              <a:rPr lang="en-US" dirty="0" smtClean="0"/>
              <a:t>Lab</a:t>
            </a:r>
            <a:endParaRPr lang="en-US" dirty="0"/>
          </a:p>
        </p:txBody>
      </p:sp>
      <p:sp>
        <p:nvSpPr>
          <p:cNvPr id="4" name="Date Placeholder 3"/>
          <p:cNvSpPr>
            <a:spLocks noGrp="1"/>
          </p:cNvSpPr>
          <p:nvPr>
            <p:ph type="dt" sz="half" idx="10"/>
          </p:nvPr>
        </p:nvSpPr>
        <p:spPr/>
        <p:txBody>
          <a:bodyPr/>
          <a:lstStyle/>
          <a:p>
            <a:fld id="{DF284218-2067-4BD9-B2C4-6C8CCE1ED238}" type="datetime1">
              <a:rPr lang="en-US" smtClean="0"/>
              <a:t>8/25/2016</a:t>
            </a:fld>
            <a:endParaRPr lang="en-US"/>
          </a:p>
        </p:txBody>
      </p:sp>
      <p:sp>
        <p:nvSpPr>
          <p:cNvPr id="5" name="Slide Number Placeholder 4"/>
          <p:cNvSpPr>
            <a:spLocks noGrp="1"/>
          </p:cNvSpPr>
          <p:nvPr>
            <p:ph type="sldNum" sz="quarter" idx="12"/>
          </p:nvPr>
        </p:nvSpPr>
        <p:spPr/>
        <p:txBody>
          <a:bodyPr/>
          <a:lstStyle/>
          <a:p>
            <a:fld id="{00209131-DE2C-4C4E-A461-E7AFBF5A6C93}" type="slidenum">
              <a:rPr lang="en-US" smtClean="0"/>
              <a:t>20</a:t>
            </a:fld>
            <a:endParaRPr lang="en-US"/>
          </a:p>
        </p:txBody>
      </p:sp>
      <p:sp>
        <p:nvSpPr>
          <p:cNvPr id="6" name="Footer Placeholder 5"/>
          <p:cNvSpPr>
            <a:spLocks noGrp="1"/>
          </p:cNvSpPr>
          <p:nvPr>
            <p:ph type="ftr" sz="quarter" idx="11"/>
          </p:nvPr>
        </p:nvSpPr>
        <p:spPr/>
        <p:txBody>
          <a:bodyPr/>
          <a:lstStyle/>
          <a:p>
            <a:r>
              <a:rPr lang="en-US" smtClean="0"/>
              <a:t>FPT Software - Training C/C++ on Linux </a:t>
            </a:r>
            <a:endParaRPr lang="en-US"/>
          </a:p>
        </p:txBody>
      </p:sp>
    </p:spTree>
    <p:extLst>
      <p:ext uri="{BB962C8B-B14F-4D97-AF65-F5344CB8AC3E}">
        <p14:creationId xmlns:p14="http://schemas.microsoft.com/office/powerpoint/2010/main" val="42167479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Nhập</a:t>
            </a:r>
            <a:r>
              <a:rPr lang="en-US" dirty="0" smtClean="0"/>
              <a:t> </a:t>
            </a:r>
            <a:r>
              <a:rPr lang="en-US" dirty="0" err="1" smtClean="0"/>
              <a:t>môn</a:t>
            </a:r>
            <a:r>
              <a:rPr lang="en-US" dirty="0" smtClean="0"/>
              <a:t> </a:t>
            </a:r>
            <a:r>
              <a:rPr lang="en-US" dirty="0" err="1" smtClean="0"/>
              <a:t>lập</a:t>
            </a:r>
            <a:r>
              <a:rPr lang="en-US" dirty="0" smtClean="0"/>
              <a:t> </a:t>
            </a:r>
            <a:r>
              <a:rPr lang="en-US" dirty="0" err="1" smtClean="0"/>
              <a:t>trình</a:t>
            </a:r>
            <a:r>
              <a:rPr lang="en-US" dirty="0" smtClean="0"/>
              <a:t> </a:t>
            </a:r>
            <a:r>
              <a:rPr lang="en-US" dirty="0" err="1" smtClean="0"/>
              <a:t>trên</a:t>
            </a:r>
            <a:r>
              <a:rPr lang="en-US" dirty="0" smtClean="0"/>
              <a:t> Linux</a:t>
            </a:r>
            <a:endParaRPr lang="en-US" dirty="0"/>
          </a:p>
        </p:txBody>
      </p:sp>
      <p:sp>
        <p:nvSpPr>
          <p:cNvPr id="3" name="Content Placeholder 2"/>
          <p:cNvSpPr>
            <a:spLocks noGrp="1"/>
          </p:cNvSpPr>
          <p:nvPr>
            <p:ph idx="1"/>
          </p:nvPr>
        </p:nvSpPr>
        <p:spPr/>
        <p:txBody>
          <a:bodyPr/>
          <a:lstStyle/>
          <a:p>
            <a:r>
              <a:rPr lang="en-US" dirty="0" smtClean="0"/>
              <a:t>GNU toolchain </a:t>
            </a:r>
            <a:r>
              <a:rPr lang="en-US" dirty="0" err="1" smtClean="0"/>
              <a:t>và</a:t>
            </a:r>
            <a:r>
              <a:rPr lang="en-US" dirty="0" smtClean="0"/>
              <a:t> </a:t>
            </a:r>
            <a:r>
              <a:rPr lang="en-US" dirty="0" err="1" smtClean="0"/>
              <a:t>các</a:t>
            </a:r>
            <a:r>
              <a:rPr lang="en-US" dirty="0" smtClean="0"/>
              <a:t> tool </a:t>
            </a:r>
            <a:r>
              <a:rPr lang="en-US" dirty="0" err="1" smtClean="0"/>
              <a:t>của</a:t>
            </a:r>
            <a:r>
              <a:rPr lang="en-US" dirty="0" smtClean="0"/>
              <a:t> </a:t>
            </a:r>
            <a:r>
              <a:rPr lang="en-US" dirty="0" err="1" smtClean="0"/>
              <a:t>nó</a:t>
            </a:r>
            <a:endParaRPr lang="en-US" dirty="0" smtClean="0"/>
          </a:p>
          <a:p>
            <a:r>
              <a:rPr lang="en-US" dirty="0"/>
              <a:t>GNU Compiler Collection</a:t>
            </a:r>
          </a:p>
          <a:p>
            <a:r>
              <a:rPr lang="en-US" dirty="0" smtClean="0"/>
              <a:t>Editors </a:t>
            </a:r>
            <a:r>
              <a:rPr lang="en-US" dirty="0"/>
              <a:t>(non-IDE</a:t>
            </a:r>
            <a:r>
              <a:rPr lang="en-US" dirty="0" smtClean="0"/>
              <a:t>)</a:t>
            </a:r>
          </a:p>
          <a:p>
            <a:r>
              <a:rPr lang="en-US" dirty="0"/>
              <a:t>GNU </a:t>
            </a:r>
            <a:r>
              <a:rPr lang="en-US" dirty="0" smtClean="0"/>
              <a:t>make</a:t>
            </a:r>
          </a:p>
          <a:p>
            <a:r>
              <a:rPr lang="en-US" dirty="0" smtClean="0"/>
              <a:t>GNU Debugger</a:t>
            </a:r>
          </a:p>
        </p:txBody>
      </p:sp>
      <p:sp>
        <p:nvSpPr>
          <p:cNvPr id="4" name="Date Placeholder 3"/>
          <p:cNvSpPr>
            <a:spLocks noGrp="1"/>
          </p:cNvSpPr>
          <p:nvPr>
            <p:ph type="dt" sz="half" idx="10"/>
          </p:nvPr>
        </p:nvSpPr>
        <p:spPr/>
        <p:txBody>
          <a:bodyPr/>
          <a:lstStyle/>
          <a:p>
            <a:fld id="{F84E711F-D78A-415F-A929-FC241C4A1132}" type="datetime1">
              <a:rPr lang="en-US" smtClean="0"/>
              <a:t>8/25/2016</a:t>
            </a:fld>
            <a:endParaRPr lang="en-US"/>
          </a:p>
        </p:txBody>
      </p:sp>
      <p:sp>
        <p:nvSpPr>
          <p:cNvPr id="5" name="Slide Number Placeholder 4"/>
          <p:cNvSpPr>
            <a:spLocks noGrp="1"/>
          </p:cNvSpPr>
          <p:nvPr>
            <p:ph type="sldNum" sz="quarter" idx="12"/>
          </p:nvPr>
        </p:nvSpPr>
        <p:spPr/>
        <p:txBody>
          <a:bodyPr/>
          <a:lstStyle/>
          <a:p>
            <a:fld id="{00209131-DE2C-4C4E-A461-E7AFBF5A6C93}" type="slidenum">
              <a:rPr lang="en-US" smtClean="0"/>
              <a:t>21</a:t>
            </a:fld>
            <a:endParaRPr lang="en-US"/>
          </a:p>
        </p:txBody>
      </p:sp>
      <p:sp>
        <p:nvSpPr>
          <p:cNvPr id="6" name="Footer Placeholder 5"/>
          <p:cNvSpPr>
            <a:spLocks noGrp="1"/>
          </p:cNvSpPr>
          <p:nvPr>
            <p:ph type="ftr" sz="quarter" idx="11"/>
          </p:nvPr>
        </p:nvSpPr>
        <p:spPr/>
        <p:txBody>
          <a:bodyPr/>
          <a:lstStyle/>
          <a:p>
            <a:r>
              <a:rPr lang="en-US" smtClean="0"/>
              <a:t>FPT Software - Training C/C++ on Linux </a:t>
            </a:r>
            <a:endParaRPr lang="en-US"/>
          </a:p>
        </p:txBody>
      </p:sp>
    </p:spTree>
    <p:extLst>
      <p:ext uri="{BB962C8B-B14F-4D97-AF65-F5344CB8AC3E}">
        <p14:creationId xmlns:p14="http://schemas.microsoft.com/office/powerpoint/2010/main" val="33476433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GNU toolchain </a:t>
            </a:r>
            <a:r>
              <a:rPr lang="en-US" dirty="0" err="1"/>
              <a:t>và</a:t>
            </a:r>
            <a:r>
              <a:rPr lang="en-US" dirty="0"/>
              <a:t> </a:t>
            </a:r>
            <a:r>
              <a:rPr lang="en-US" dirty="0" err="1"/>
              <a:t>các</a:t>
            </a:r>
            <a:r>
              <a:rPr lang="en-US" dirty="0"/>
              <a:t> tool </a:t>
            </a:r>
            <a:r>
              <a:rPr lang="en-US" dirty="0" err="1"/>
              <a:t>của</a:t>
            </a:r>
            <a:r>
              <a:rPr lang="en-US" dirty="0"/>
              <a:t> </a:t>
            </a:r>
            <a:r>
              <a:rPr lang="en-US" dirty="0" err="1" smtClean="0"/>
              <a:t>nó</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GNU </a:t>
            </a:r>
            <a:r>
              <a:rPr lang="en-US" dirty="0"/>
              <a:t>Compiler </a:t>
            </a:r>
            <a:r>
              <a:rPr lang="en-US" dirty="0" smtClean="0"/>
              <a:t>Collection</a:t>
            </a:r>
            <a:endParaRPr lang="en-US" dirty="0"/>
          </a:p>
          <a:p>
            <a:pPr lvl="1"/>
            <a:r>
              <a:rPr lang="en-US" dirty="0"/>
              <a:t>Suite of compilers – C, C++, Java </a:t>
            </a:r>
          </a:p>
          <a:p>
            <a:r>
              <a:rPr lang="en-US" dirty="0" smtClean="0"/>
              <a:t>GNU </a:t>
            </a:r>
            <a:r>
              <a:rPr lang="en-US" dirty="0"/>
              <a:t>make</a:t>
            </a:r>
          </a:p>
          <a:p>
            <a:pPr lvl="1"/>
            <a:r>
              <a:rPr lang="en-US" dirty="0" smtClean="0"/>
              <a:t>Utility </a:t>
            </a:r>
            <a:r>
              <a:rPr lang="en-US" dirty="0"/>
              <a:t>to automatically execute build steps</a:t>
            </a:r>
          </a:p>
          <a:p>
            <a:r>
              <a:rPr lang="en-US" dirty="0" smtClean="0"/>
              <a:t>GNU </a:t>
            </a:r>
            <a:r>
              <a:rPr lang="en-US" dirty="0" err="1" smtClean="0"/>
              <a:t>Binutils</a:t>
            </a:r>
            <a:endParaRPr lang="en-US" dirty="0"/>
          </a:p>
          <a:p>
            <a:pPr lvl="1"/>
            <a:r>
              <a:rPr lang="en-US" dirty="0"/>
              <a:t>Tools to create </a:t>
            </a:r>
            <a:r>
              <a:rPr lang="en-US" dirty="0" smtClean="0"/>
              <a:t>binaries</a:t>
            </a:r>
            <a:endParaRPr lang="en-US" dirty="0"/>
          </a:p>
          <a:p>
            <a:r>
              <a:rPr lang="en-US" dirty="0"/>
              <a:t>GNU </a:t>
            </a:r>
            <a:r>
              <a:rPr lang="en-US" dirty="0" smtClean="0"/>
              <a:t>Debugger</a:t>
            </a:r>
            <a:endParaRPr lang="en-US" dirty="0"/>
          </a:p>
          <a:p>
            <a:r>
              <a:rPr lang="en-US" dirty="0"/>
              <a:t>GNU </a:t>
            </a:r>
            <a:r>
              <a:rPr lang="en-US" dirty="0" err="1" smtClean="0"/>
              <a:t>autotools</a:t>
            </a:r>
            <a:endParaRPr lang="en-US" dirty="0"/>
          </a:p>
          <a:p>
            <a:pPr lvl="1"/>
            <a:r>
              <a:rPr lang="en-US" dirty="0"/>
              <a:t>Make portable packages</a:t>
            </a:r>
          </a:p>
        </p:txBody>
      </p:sp>
      <p:sp>
        <p:nvSpPr>
          <p:cNvPr id="4" name="Date Placeholder 3"/>
          <p:cNvSpPr>
            <a:spLocks noGrp="1"/>
          </p:cNvSpPr>
          <p:nvPr>
            <p:ph type="dt" sz="half" idx="10"/>
          </p:nvPr>
        </p:nvSpPr>
        <p:spPr/>
        <p:txBody>
          <a:bodyPr/>
          <a:lstStyle/>
          <a:p>
            <a:fld id="{39A2FA64-0ACB-4EA6-B8AF-D32116771DD4}" type="datetime1">
              <a:rPr lang="en-US" smtClean="0"/>
              <a:t>8/25/2016</a:t>
            </a:fld>
            <a:endParaRPr lang="en-US"/>
          </a:p>
        </p:txBody>
      </p:sp>
      <p:sp>
        <p:nvSpPr>
          <p:cNvPr id="5" name="Slide Number Placeholder 4"/>
          <p:cNvSpPr>
            <a:spLocks noGrp="1"/>
          </p:cNvSpPr>
          <p:nvPr>
            <p:ph type="sldNum" sz="quarter" idx="12"/>
          </p:nvPr>
        </p:nvSpPr>
        <p:spPr/>
        <p:txBody>
          <a:bodyPr/>
          <a:lstStyle/>
          <a:p>
            <a:fld id="{00209131-DE2C-4C4E-A461-E7AFBF5A6C93}" type="slidenum">
              <a:rPr lang="en-US" smtClean="0"/>
              <a:t>22</a:t>
            </a:fld>
            <a:endParaRPr lang="en-US"/>
          </a:p>
        </p:txBody>
      </p:sp>
      <p:sp>
        <p:nvSpPr>
          <p:cNvPr id="6" name="Footer Placeholder 5"/>
          <p:cNvSpPr>
            <a:spLocks noGrp="1"/>
          </p:cNvSpPr>
          <p:nvPr>
            <p:ph type="ftr" sz="quarter" idx="11"/>
          </p:nvPr>
        </p:nvSpPr>
        <p:spPr/>
        <p:txBody>
          <a:bodyPr/>
          <a:lstStyle/>
          <a:p>
            <a:r>
              <a:rPr lang="en-US" smtClean="0"/>
              <a:t>FPT Software - Training C/C++ on Linux </a:t>
            </a:r>
            <a:endParaRPr lang="en-US"/>
          </a:p>
        </p:txBody>
      </p:sp>
    </p:spTree>
    <p:extLst>
      <p:ext uri="{BB962C8B-B14F-4D97-AF65-F5344CB8AC3E}">
        <p14:creationId xmlns:p14="http://schemas.microsoft.com/office/powerpoint/2010/main" val="20518330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GNU Compiler Collection</a:t>
            </a:r>
          </a:p>
        </p:txBody>
      </p:sp>
      <p:sp>
        <p:nvSpPr>
          <p:cNvPr id="3" name="Content Placeholder 2"/>
          <p:cNvSpPr>
            <a:spLocks noGrp="1"/>
          </p:cNvSpPr>
          <p:nvPr>
            <p:ph idx="1"/>
          </p:nvPr>
        </p:nvSpPr>
        <p:spPr/>
        <p:txBody>
          <a:bodyPr>
            <a:normAutofit/>
          </a:bodyPr>
          <a:lstStyle/>
          <a:p>
            <a:r>
              <a:rPr lang="en-US" dirty="0"/>
              <a:t>GCC C/C++ front-end</a:t>
            </a:r>
          </a:p>
          <a:p>
            <a:pPr marL="457200" lvl="1" indent="0">
              <a:buNone/>
            </a:pPr>
            <a:r>
              <a:rPr lang="en-US" i="1" dirty="0" err="1" smtClean="0"/>
              <a:t>gcc</a:t>
            </a:r>
            <a:r>
              <a:rPr lang="en-US" i="1" dirty="0" smtClean="0"/>
              <a:t> </a:t>
            </a:r>
            <a:r>
              <a:rPr lang="en-US" i="1" dirty="0" err="1" smtClean="0"/>
              <a:t>inputfile.c</a:t>
            </a:r>
            <a:endParaRPr lang="en-US" i="1" dirty="0"/>
          </a:p>
          <a:p>
            <a:pPr marL="457200" lvl="1" indent="0">
              <a:buNone/>
            </a:pPr>
            <a:r>
              <a:rPr lang="en-US" i="1" dirty="0"/>
              <a:t>g++ </a:t>
            </a:r>
            <a:r>
              <a:rPr lang="en-US" i="1" dirty="0" smtClean="0"/>
              <a:t>inputfile.cpp</a:t>
            </a:r>
            <a:endParaRPr lang="en-US" i="1" dirty="0"/>
          </a:p>
          <a:p>
            <a:pPr lvl="1">
              <a:buFont typeface="Arial" panose="020B0604020202020204" pitchFamily="34" charset="0"/>
              <a:buChar char="•"/>
            </a:pPr>
            <a:r>
              <a:rPr lang="en-US" dirty="0"/>
              <a:t>Default executable name '</a:t>
            </a:r>
            <a:r>
              <a:rPr lang="en-US" dirty="0" err="1"/>
              <a:t>a.out</a:t>
            </a:r>
            <a:r>
              <a:rPr lang="en-US" dirty="0" smtClean="0"/>
              <a:t>'</a:t>
            </a:r>
            <a:endParaRPr lang="en-US" dirty="0"/>
          </a:p>
          <a:p>
            <a:pPr lvl="1">
              <a:buFont typeface="Arial" panose="020B0604020202020204" pitchFamily="34" charset="0"/>
              <a:buChar char="•"/>
            </a:pPr>
            <a:r>
              <a:rPr lang="en-US" dirty="0"/>
              <a:t>To run:</a:t>
            </a:r>
          </a:p>
          <a:p>
            <a:pPr marL="457200" lvl="1" indent="0">
              <a:buNone/>
            </a:pPr>
            <a:r>
              <a:rPr lang="en-US" i="1" dirty="0" smtClean="0"/>
              <a:t>./</a:t>
            </a:r>
            <a:r>
              <a:rPr lang="en-US" i="1" dirty="0" err="1"/>
              <a:t>a.out</a:t>
            </a:r>
            <a:endParaRPr lang="en-US" i="1" dirty="0"/>
          </a:p>
        </p:txBody>
      </p:sp>
      <p:sp>
        <p:nvSpPr>
          <p:cNvPr id="4" name="Date Placeholder 3"/>
          <p:cNvSpPr>
            <a:spLocks noGrp="1"/>
          </p:cNvSpPr>
          <p:nvPr>
            <p:ph type="dt" sz="half" idx="10"/>
          </p:nvPr>
        </p:nvSpPr>
        <p:spPr/>
        <p:txBody>
          <a:bodyPr/>
          <a:lstStyle/>
          <a:p>
            <a:fld id="{4DB04531-4F88-4E5E-A5CD-CD0A32EB5AA0}" type="datetime1">
              <a:rPr lang="en-US" smtClean="0"/>
              <a:t>8/25/2016</a:t>
            </a:fld>
            <a:endParaRPr lang="en-US"/>
          </a:p>
        </p:txBody>
      </p:sp>
      <p:sp>
        <p:nvSpPr>
          <p:cNvPr id="5" name="Slide Number Placeholder 4"/>
          <p:cNvSpPr>
            <a:spLocks noGrp="1"/>
          </p:cNvSpPr>
          <p:nvPr>
            <p:ph type="sldNum" sz="quarter" idx="12"/>
          </p:nvPr>
        </p:nvSpPr>
        <p:spPr/>
        <p:txBody>
          <a:bodyPr/>
          <a:lstStyle/>
          <a:p>
            <a:fld id="{00209131-DE2C-4C4E-A461-E7AFBF5A6C93}" type="slidenum">
              <a:rPr lang="en-US" smtClean="0"/>
              <a:t>23</a:t>
            </a:fld>
            <a:endParaRPr lang="en-US"/>
          </a:p>
        </p:txBody>
      </p:sp>
      <p:sp>
        <p:nvSpPr>
          <p:cNvPr id="6" name="Footer Placeholder 5"/>
          <p:cNvSpPr>
            <a:spLocks noGrp="1"/>
          </p:cNvSpPr>
          <p:nvPr>
            <p:ph type="ftr" sz="quarter" idx="11"/>
          </p:nvPr>
        </p:nvSpPr>
        <p:spPr/>
        <p:txBody>
          <a:bodyPr/>
          <a:lstStyle/>
          <a:p>
            <a:r>
              <a:rPr lang="en-US" smtClean="0"/>
              <a:t>FPT Software - Training C/C++ on Linux </a:t>
            </a:r>
            <a:endParaRPr lang="en-US"/>
          </a:p>
        </p:txBody>
      </p:sp>
    </p:spTree>
    <p:extLst>
      <p:ext uri="{BB962C8B-B14F-4D97-AF65-F5344CB8AC3E}">
        <p14:creationId xmlns:p14="http://schemas.microsoft.com/office/powerpoint/2010/main" val="39568046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GNU Compiler Collection</a:t>
            </a:r>
          </a:p>
        </p:txBody>
      </p:sp>
      <p:sp>
        <p:nvSpPr>
          <p:cNvPr id="3" name="Content Placeholder 2"/>
          <p:cNvSpPr>
            <a:spLocks noGrp="1"/>
          </p:cNvSpPr>
          <p:nvPr>
            <p:ph idx="1"/>
          </p:nvPr>
        </p:nvSpPr>
        <p:spPr/>
        <p:txBody>
          <a:bodyPr>
            <a:normAutofit fontScale="85000" lnSpcReduction="10000"/>
          </a:bodyPr>
          <a:lstStyle/>
          <a:p>
            <a:r>
              <a:rPr lang="en-US" dirty="0"/>
              <a:t>Common </a:t>
            </a:r>
            <a:r>
              <a:rPr lang="en-US" dirty="0" err="1"/>
              <a:t>gcc</a:t>
            </a:r>
            <a:r>
              <a:rPr lang="en-US" dirty="0"/>
              <a:t> </a:t>
            </a:r>
            <a:r>
              <a:rPr lang="en-US" dirty="0" smtClean="0"/>
              <a:t>options</a:t>
            </a:r>
            <a:endParaRPr lang="en-US" dirty="0"/>
          </a:p>
          <a:p>
            <a:pPr lvl="1">
              <a:buFont typeface="Arial" panose="020B0604020202020204" pitchFamily="34" charset="0"/>
              <a:buChar char="•"/>
            </a:pPr>
            <a:r>
              <a:rPr lang="en-US" i="1" dirty="0"/>
              <a:t>-o </a:t>
            </a:r>
            <a:r>
              <a:rPr lang="en-US" i="1" dirty="0" err="1"/>
              <a:t>outputfile</a:t>
            </a:r>
            <a:r>
              <a:rPr lang="en-US" i="1" dirty="0"/>
              <a:t> </a:t>
            </a:r>
            <a:r>
              <a:rPr lang="en-US" dirty="0"/>
              <a:t>(give an alternate name for </a:t>
            </a:r>
            <a:r>
              <a:rPr lang="en-US" dirty="0" err="1" smtClean="0"/>
              <a:t>a.out</a:t>
            </a:r>
            <a:r>
              <a:rPr lang="en-US" dirty="0" smtClean="0"/>
              <a:t>)</a:t>
            </a:r>
            <a:endParaRPr lang="en-US" dirty="0"/>
          </a:p>
          <a:p>
            <a:pPr lvl="1">
              <a:buFont typeface="Arial" panose="020B0604020202020204" pitchFamily="34" charset="0"/>
              <a:buChar char="•"/>
            </a:pPr>
            <a:r>
              <a:rPr lang="en-US" i="1" dirty="0"/>
              <a:t>-c </a:t>
            </a:r>
            <a:r>
              <a:rPr lang="en-US" dirty="0"/>
              <a:t>(compiles only, doesn't link</a:t>
            </a:r>
            <a:r>
              <a:rPr lang="en-US" dirty="0" smtClean="0"/>
              <a:t>)</a:t>
            </a:r>
            <a:endParaRPr lang="en-US" dirty="0"/>
          </a:p>
          <a:p>
            <a:pPr lvl="1">
              <a:buFont typeface="Arial" panose="020B0604020202020204" pitchFamily="34" charset="0"/>
              <a:buChar char="•"/>
            </a:pPr>
            <a:r>
              <a:rPr lang="en-US" i="1" dirty="0"/>
              <a:t>-o3 </a:t>
            </a:r>
            <a:r>
              <a:rPr lang="en-US" dirty="0"/>
              <a:t>(optimization level</a:t>
            </a:r>
            <a:r>
              <a:rPr lang="en-US" dirty="0" smtClean="0"/>
              <a:t>)</a:t>
            </a:r>
            <a:endParaRPr lang="en-US" dirty="0"/>
          </a:p>
          <a:p>
            <a:pPr lvl="1">
              <a:buFont typeface="Arial" panose="020B0604020202020204" pitchFamily="34" charset="0"/>
              <a:buChar char="•"/>
            </a:pPr>
            <a:r>
              <a:rPr lang="en-US" i="1" dirty="0"/>
              <a:t>-g </a:t>
            </a:r>
            <a:r>
              <a:rPr lang="en-US" dirty="0"/>
              <a:t>(add debugging information</a:t>
            </a:r>
            <a:r>
              <a:rPr lang="en-US" dirty="0" smtClean="0"/>
              <a:t>)</a:t>
            </a:r>
            <a:endParaRPr lang="en-US" dirty="0"/>
          </a:p>
          <a:p>
            <a:pPr lvl="1">
              <a:buFont typeface="Arial" panose="020B0604020202020204" pitchFamily="34" charset="0"/>
              <a:buChar char="•"/>
            </a:pPr>
            <a:r>
              <a:rPr lang="en-US" i="1" dirty="0"/>
              <a:t>-Wall </a:t>
            </a:r>
            <a:r>
              <a:rPr lang="en-US" dirty="0"/>
              <a:t>(displays all warnings</a:t>
            </a:r>
            <a:r>
              <a:rPr lang="en-US" dirty="0" smtClean="0"/>
              <a:t>)</a:t>
            </a:r>
          </a:p>
          <a:p>
            <a:pPr lvl="1">
              <a:buFont typeface="Arial" panose="020B0604020202020204" pitchFamily="34" charset="0"/>
              <a:buChar char="•"/>
            </a:pPr>
            <a:r>
              <a:rPr lang="en-US" i="1" dirty="0"/>
              <a:t>-I </a:t>
            </a:r>
            <a:r>
              <a:rPr lang="en-US" i="1" dirty="0" err="1"/>
              <a:t>includepath</a:t>
            </a:r>
            <a:r>
              <a:rPr lang="en-US" i="1" dirty="0"/>
              <a:t> </a:t>
            </a:r>
            <a:r>
              <a:rPr lang="en-US" dirty="0"/>
              <a:t>(additional locations to look </a:t>
            </a:r>
            <a:r>
              <a:rPr lang="en-US" dirty="0" smtClean="0"/>
              <a:t>for </a:t>
            </a:r>
            <a:r>
              <a:rPr lang="en-US" dirty="0"/>
              <a:t>include files</a:t>
            </a:r>
            <a:r>
              <a:rPr lang="en-US" dirty="0" smtClean="0"/>
              <a:t>)</a:t>
            </a:r>
            <a:endParaRPr lang="en-US" dirty="0"/>
          </a:p>
          <a:p>
            <a:pPr lvl="1">
              <a:buFont typeface="Arial" panose="020B0604020202020204" pitchFamily="34" charset="0"/>
              <a:buChar char="•"/>
            </a:pPr>
            <a:r>
              <a:rPr lang="en-US" i="1" dirty="0"/>
              <a:t>-L </a:t>
            </a:r>
            <a:r>
              <a:rPr lang="en-US" i="1" dirty="0" err="1"/>
              <a:t>librarypath</a:t>
            </a:r>
            <a:r>
              <a:rPr lang="en-US" i="1" dirty="0"/>
              <a:t> </a:t>
            </a:r>
            <a:r>
              <a:rPr lang="en-US" dirty="0"/>
              <a:t>(additional locations to search </a:t>
            </a:r>
            <a:r>
              <a:rPr lang="en-US" dirty="0" smtClean="0"/>
              <a:t>for </a:t>
            </a:r>
            <a:r>
              <a:rPr lang="en-US" dirty="0"/>
              <a:t>libraries</a:t>
            </a:r>
            <a:r>
              <a:rPr lang="en-US" dirty="0" smtClean="0"/>
              <a:t>)</a:t>
            </a:r>
            <a:endParaRPr lang="en-US" dirty="0"/>
          </a:p>
          <a:p>
            <a:pPr lvl="1">
              <a:buFont typeface="Arial" panose="020B0604020202020204" pitchFamily="34" charset="0"/>
              <a:buChar char="•"/>
            </a:pPr>
            <a:r>
              <a:rPr lang="en-US" i="1" dirty="0"/>
              <a:t>-l </a:t>
            </a:r>
            <a:r>
              <a:rPr lang="en-US" i="1" dirty="0" err="1"/>
              <a:t>libname</a:t>
            </a:r>
            <a:r>
              <a:rPr lang="en-US" i="1" dirty="0"/>
              <a:t> </a:t>
            </a:r>
            <a:r>
              <a:rPr lang="en-US" dirty="0"/>
              <a:t>(link against that library, e.g. -lm </a:t>
            </a:r>
            <a:r>
              <a:rPr lang="en-US" dirty="0" smtClean="0"/>
              <a:t>-</a:t>
            </a:r>
            <a:r>
              <a:rPr lang="en-US" dirty="0" err="1"/>
              <a:t>lboost_system</a:t>
            </a:r>
            <a:r>
              <a:rPr lang="en-US" dirty="0"/>
              <a:t>)</a:t>
            </a:r>
          </a:p>
        </p:txBody>
      </p:sp>
      <p:sp>
        <p:nvSpPr>
          <p:cNvPr id="4" name="Date Placeholder 3"/>
          <p:cNvSpPr>
            <a:spLocks noGrp="1"/>
          </p:cNvSpPr>
          <p:nvPr>
            <p:ph type="dt" sz="half" idx="10"/>
          </p:nvPr>
        </p:nvSpPr>
        <p:spPr/>
        <p:txBody>
          <a:bodyPr/>
          <a:lstStyle/>
          <a:p>
            <a:fld id="{3D95546C-3E3D-48BB-A3AC-9DC936B2FF01}" type="datetime1">
              <a:rPr lang="en-US" smtClean="0"/>
              <a:t>8/25/2016</a:t>
            </a:fld>
            <a:endParaRPr lang="en-US"/>
          </a:p>
        </p:txBody>
      </p:sp>
      <p:sp>
        <p:nvSpPr>
          <p:cNvPr id="5" name="Slide Number Placeholder 4"/>
          <p:cNvSpPr>
            <a:spLocks noGrp="1"/>
          </p:cNvSpPr>
          <p:nvPr>
            <p:ph type="sldNum" sz="quarter" idx="12"/>
          </p:nvPr>
        </p:nvSpPr>
        <p:spPr/>
        <p:txBody>
          <a:bodyPr/>
          <a:lstStyle/>
          <a:p>
            <a:fld id="{00209131-DE2C-4C4E-A461-E7AFBF5A6C93}" type="slidenum">
              <a:rPr lang="en-US" smtClean="0"/>
              <a:t>24</a:t>
            </a:fld>
            <a:endParaRPr lang="en-US"/>
          </a:p>
        </p:txBody>
      </p:sp>
      <p:sp>
        <p:nvSpPr>
          <p:cNvPr id="6" name="Footer Placeholder 5"/>
          <p:cNvSpPr>
            <a:spLocks noGrp="1"/>
          </p:cNvSpPr>
          <p:nvPr>
            <p:ph type="ftr" sz="quarter" idx="11"/>
          </p:nvPr>
        </p:nvSpPr>
        <p:spPr/>
        <p:txBody>
          <a:bodyPr/>
          <a:lstStyle/>
          <a:p>
            <a:r>
              <a:rPr lang="en-US" smtClean="0"/>
              <a:t>FPT Software - Training C/C++ on Linux </a:t>
            </a:r>
            <a:endParaRPr lang="en-US"/>
          </a:p>
        </p:txBody>
      </p:sp>
    </p:spTree>
    <p:extLst>
      <p:ext uri="{BB962C8B-B14F-4D97-AF65-F5344CB8AC3E}">
        <p14:creationId xmlns:p14="http://schemas.microsoft.com/office/powerpoint/2010/main" val="25017638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Editors (non-IDE)</a:t>
            </a:r>
          </a:p>
        </p:txBody>
      </p:sp>
      <p:sp>
        <p:nvSpPr>
          <p:cNvPr id="3" name="Content Placeholder 2"/>
          <p:cNvSpPr>
            <a:spLocks noGrp="1"/>
          </p:cNvSpPr>
          <p:nvPr>
            <p:ph idx="1"/>
          </p:nvPr>
        </p:nvSpPr>
        <p:spPr/>
        <p:txBody>
          <a:bodyPr>
            <a:normAutofit/>
          </a:bodyPr>
          <a:lstStyle/>
          <a:p>
            <a:r>
              <a:rPr lang="en-US" dirty="0" err="1" smtClean="0"/>
              <a:t>Emacs</a:t>
            </a:r>
            <a:endParaRPr lang="en-US" dirty="0"/>
          </a:p>
          <a:p>
            <a:r>
              <a:rPr lang="en-US" dirty="0"/>
              <a:t>Vi</a:t>
            </a:r>
          </a:p>
          <a:p>
            <a:r>
              <a:rPr lang="en-US" dirty="0" smtClean="0"/>
              <a:t>Nano</a:t>
            </a:r>
            <a:endParaRPr lang="en-US" dirty="0"/>
          </a:p>
          <a:p>
            <a:r>
              <a:rPr lang="en-US" dirty="0" err="1"/>
              <a:t>Gedit</a:t>
            </a:r>
            <a:endParaRPr lang="en-US" dirty="0"/>
          </a:p>
        </p:txBody>
      </p:sp>
      <p:sp>
        <p:nvSpPr>
          <p:cNvPr id="4" name="Date Placeholder 3"/>
          <p:cNvSpPr>
            <a:spLocks noGrp="1"/>
          </p:cNvSpPr>
          <p:nvPr>
            <p:ph type="dt" sz="half" idx="10"/>
          </p:nvPr>
        </p:nvSpPr>
        <p:spPr/>
        <p:txBody>
          <a:bodyPr/>
          <a:lstStyle/>
          <a:p>
            <a:fld id="{D78E7E20-0499-47D7-ABBB-B7A98E064D0C}" type="datetime1">
              <a:rPr lang="en-US" smtClean="0"/>
              <a:t>8/25/2016</a:t>
            </a:fld>
            <a:endParaRPr lang="en-US"/>
          </a:p>
        </p:txBody>
      </p:sp>
      <p:sp>
        <p:nvSpPr>
          <p:cNvPr id="5" name="Slide Number Placeholder 4"/>
          <p:cNvSpPr>
            <a:spLocks noGrp="1"/>
          </p:cNvSpPr>
          <p:nvPr>
            <p:ph type="sldNum" sz="quarter" idx="12"/>
          </p:nvPr>
        </p:nvSpPr>
        <p:spPr/>
        <p:txBody>
          <a:bodyPr/>
          <a:lstStyle/>
          <a:p>
            <a:fld id="{00209131-DE2C-4C4E-A461-E7AFBF5A6C93}" type="slidenum">
              <a:rPr lang="en-US" smtClean="0"/>
              <a:t>25</a:t>
            </a:fld>
            <a:endParaRPr lang="en-US"/>
          </a:p>
        </p:txBody>
      </p:sp>
      <p:sp>
        <p:nvSpPr>
          <p:cNvPr id="6" name="Footer Placeholder 5"/>
          <p:cNvSpPr>
            <a:spLocks noGrp="1"/>
          </p:cNvSpPr>
          <p:nvPr>
            <p:ph type="ftr" sz="quarter" idx="11"/>
          </p:nvPr>
        </p:nvSpPr>
        <p:spPr/>
        <p:txBody>
          <a:bodyPr/>
          <a:lstStyle/>
          <a:p>
            <a:r>
              <a:rPr lang="en-US" smtClean="0"/>
              <a:t>FPT Software - Training C/C++ on Linux </a:t>
            </a:r>
            <a:endParaRPr lang="en-US"/>
          </a:p>
        </p:txBody>
      </p:sp>
    </p:spTree>
    <p:extLst>
      <p:ext uri="{BB962C8B-B14F-4D97-AF65-F5344CB8AC3E}">
        <p14:creationId xmlns:p14="http://schemas.microsoft.com/office/powerpoint/2010/main" val="36280909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Editors (non-IDE)</a:t>
            </a:r>
          </a:p>
        </p:txBody>
      </p:sp>
      <p:sp>
        <p:nvSpPr>
          <p:cNvPr id="3" name="Content Placeholder 2"/>
          <p:cNvSpPr>
            <a:spLocks noGrp="1"/>
          </p:cNvSpPr>
          <p:nvPr>
            <p:ph idx="1"/>
          </p:nvPr>
        </p:nvSpPr>
        <p:spPr/>
        <p:txBody>
          <a:bodyPr>
            <a:normAutofit lnSpcReduction="10000"/>
          </a:bodyPr>
          <a:lstStyle/>
          <a:p>
            <a:r>
              <a:rPr lang="en-US" dirty="0"/>
              <a:t>The vi </a:t>
            </a:r>
            <a:r>
              <a:rPr lang="en-US" dirty="0" smtClean="0"/>
              <a:t>editor</a:t>
            </a:r>
          </a:p>
          <a:p>
            <a:pPr lvl="1">
              <a:buFont typeface="Arial" panose="020B0604020202020204" pitchFamily="34" charset="0"/>
              <a:buChar char="•"/>
            </a:pPr>
            <a:r>
              <a:rPr lang="en-US" dirty="0"/>
              <a:t>More features but needs </a:t>
            </a:r>
            <a:r>
              <a:rPr lang="en-US" dirty="0" err="1"/>
              <a:t>geting</a:t>
            </a:r>
            <a:r>
              <a:rPr lang="en-US" dirty="0"/>
              <a:t> used to</a:t>
            </a:r>
          </a:p>
          <a:p>
            <a:pPr lvl="1">
              <a:buFont typeface="Arial" panose="020B0604020202020204" pitchFamily="34" charset="0"/>
              <a:buChar char="•"/>
            </a:pPr>
            <a:r>
              <a:rPr lang="en-US" dirty="0" smtClean="0"/>
              <a:t>Launch</a:t>
            </a:r>
            <a:r>
              <a:rPr lang="en-US" dirty="0"/>
              <a:t>: </a:t>
            </a:r>
            <a:r>
              <a:rPr lang="en-US" i="1" dirty="0"/>
              <a:t>vi filename</a:t>
            </a:r>
          </a:p>
          <a:p>
            <a:pPr lvl="1">
              <a:buFont typeface="Arial" panose="020B0604020202020204" pitchFamily="34" charset="0"/>
              <a:buChar char="•"/>
            </a:pPr>
            <a:r>
              <a:rPr lang="en-US" dirty="0" smtClean="0"/>
              <a:t>'</a:t>
            </a:r>
            <a:r>
              <a:rPr lang="en-US" dirty="0" err="1" smtClean="0"/>
              <a:t>i</a:t>
            </a:r>
            <a:r>
              <a:rPr lang="en-US" dirty="0"/>
              <a:t>' enters insert mode at cursor</a:t>
            </a:r>
            <a:r>
              <a:rPr lang="en-US" dirty="0" smtClean="0"/>
              <a:t>.</a:t>
            </a:r>
            <a:endParaRPr lang="en-US" dirty="0"/>
          </a:p>
          <a:p>
            <a:pPr lvl="1">
              <a:buFont typeface="Arial" panose="020B0604020202020204" pitchFamily="34" charset="0"/>
              <a:buChar char="•"/>
            </a:pPr>
            <a:r>
              <a:rPr lang="en-US" dirty="0"/>
              <a:t>'Esc' key enters command mode, when in </a:t>
            </a:r>
            <a:r>
              <a:rPr lang="en-US" dirty="0" smtClean="0"/>
              <a:t>doubt </a:t>
            </a:r>
            <a:r>
              <a:rPr lang="en-US" dirty="0"/>
              <a:t>hit it </a:t>
            </a:r>
            <a:r>
              <a:rPr lang="en-US" dirty="0" smtClean="0"/>
              <a:t>twice</a:t>
            </a:r>
            <a:endParaRPr lang="en-US" dirty="0"/>
          </a:p>
          <a:p>
            <a:pPr lvl="1">
              <a:buFont typeface="Arial" panose="020B0604020202020204" pitchFamily="34" charset="0"/>
              <a:buChar char="•"/>
            </a:pPr>
            <a:r>
              <a:rPr lang="en-US" dirty="0"/>
              <a:t>':w' writes the file to </a:t>
            </a:r>
            <a:r>
              <a:rPr lang="en-US" dirty="0" smtClean="0"/>
              <a:t>disk</a:t>
            </a:r>
            <a:endParaRPr lang="en-US" dirty="0"/>
          </a:p>
          <a:p>
            <a:pPr lvl="1">
              <a:buFont typeface="Arial" panose="020B0604020202020204" pitchFamily="34" charset="0"/>
              <a:buChar char="•"/>
            </a:pPr>
            <a:r>
              <a:rPr lang="en-US" dirty="0"/>
              <a:t>':q' quits, ':q!' quits without saving </a:t>
            </a:r>
            <a:r>
              <a:rPr lang="en-US" dirty="0" smtClean="0"/>
              <a:t>changes</a:t>
            </a:r>
            <a:endParaRPr lang="en-US" dirty="0"/>
          </a:p>
          <a:p>
            <a:pPr lvl="1">
              <a:buFont typeface="Arial" panose="020B0604020202020204" pitchFamily="34" charset="0"/>
              <a:buChar char="•"/>
            </a:pPr>
            <a:r>
              <a:rPr lang="en-US" dirty="0"/>
              <a:t>':</a:t>
            </a:r>
            <a:r>
              <a:rPr lang="en-US" dirty="0" err="1"/>
              <a:t>wq</a:t>
            </a:r>
            <a:r>
              <a:rPr lang="en-US" dirty="0"/>
              <a:t>' saves then quits</a:t>
            </a:r>
          </a:p>
        </p:txBody>
      </p:sp>
      <p:sp>
        <p:nvSpPr>
          <p:cNvPr id="4" name="Date Placeholder 3"/>
          <p:cNvSpPr>
            <a:spLocks noGrp="1"/>
          </p:cNvSpPr>
          <p:nvPr>
            <p:ph type="dt" sz="half" idx="10"/>
          </p:nvPr>
        </p:nvSpPr>
        <p:spPr/>
        <p:txBody>
          <a:bodyPr/>
          <a:lstStyle/>
          <a:p>
            <a:fld id="{82E22897-D8D4-4AF5-83BF-996C61CB6BB8}" type="datetime1">
              <a:rPr lang="en-US" smtClean="0"/>
              <a:t>8/25/2016</a:t>
            </a:fld>
            <a:endParaRPr lang="en-US"/>
          </a:p>
        </p:txBody>
      </p:sp>
      <p:sp>
        <p:nvSpPr>
          <p:cNvPr id="5" name="Slide Number Placeholder 4"/>
          <p:cNvSpPr>
            <a:spLocks noGrp="1"/>
          </p:cNvSpPr>
          <p:nvPr>
            <p:ph type="sldNum" sz="quarter" idx="12"/>
          </p:nvPr>
        </p:nvSpPr>
        <p:spPr/>
        <p:txBody>
          <a:bodyPr/>
          <a:lstStyle/>
          <a:p>
            <a:fld id="{00209131-DE2C-4C4E-A461-E7AFBF5A6C93}" type="slidenum">
              <a:rPr lang="en-US" smtClean="0"/>
              <a:t>26</a:t>
            </a:fld>
            <a:endParaRPr lang="en-US"/>
          </a:p>
        </p:txBody>
      </p:sp>
      <p:sp>
        <p:nvSpPr>
          <p:cNvPr id="6" name="Footer Placeholder 5"/>
          <p:cNvSpPr>
            <a:spLocks noGrp="1"/>
          </p:cNvSpPr>
          <p:nvPr>
            <p:ph type="ftr" sz="quarter" idx="11"/>
          </p:nvPr>
        </p:nvSpPr>
        <p:spPr/>
        <p:txBody>
          <a:bodyPr/>
          <a:lstStyle/>
          <a:p>
            <a:r>
              <a:rPr lang="en-US" smtClean="0"/>
              <a:t>FPT Software - Training C/C++ on Linux </a:t>
            </a:r>
            <a:endParaRPr lang="en-US"/>
          </a:p>
        </p:txBody>
      </p:sp>
    </p:spTree>
    <p:extLst>
      <p:ext uri="{BB962C8B-B14F-4D97-AF65-F5344CB8AC3E}">
        <p14:creationId xmlns:p14="http://schemas.microsoft.com/office/powerpoint/2010/main" val="5574804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Editors (non-IDE)</a:t>
            </a:r>
          </a:p>
        </p:txBody>
      </p:sp>
      <p:sp>
        <p:nvSpPr>
          <p:cNvPr id="3" name="Content Placeholder 2"/>
          <p:cNvSpPr>
            <a:spLocks noGrp="1"/>
          </p:cNvSpPr>
          <p:nvPr>
            <p:ph idx="1"/>
          </p:nvPr>
        </p:nvSpPr>
        <p:spPr/>
        <p:txBody>
          <a:bodyPr>
            <a:normAutofit fontScale="92500" lnSpcReduction="10000"/>
          </a:bodyPr>
          <a:lstStyle/>
          <a:p>
            <a:r>
              <a:rPr lang="en-US" dirty="0"/>
              <a:t>The vi editor</a:t>
            </a:r>
          </a:p>
          <a:p>
            <a:pPr lvl="1">
              <a:buFont typeface="Arial" panose="020B0604020202020204" pitchFamily="34" charset="0"/>
              <a:buChar char="•"/>
            </a:pPr>
            <a:r>
              <a:rPr lang="en-US" dirty="0"/>
              <a:t>'/' search</a:t>
            </a:r>
          </a:p>
          <a:p>
            <a:pPr lvl="1">
              <a:buFont typeface="Arial" panose="020B0604020202020204" pitchFamily="34" charset="0"/>
              <a:buChar char="•"/>
            </a:pPr>
            <a:r>
              <a:rPr lang="en-US" dirty="0" smtClean="0"/>
              <a:t>'a</a:t>
            </a:r>
            <a:r>
              <a:rPr lang="en-US" dirty="0"/>
              <a:t>' insert after current </a:t>
            </a:r>
            <a:r>
              <a:rPr lang="en-US" dirty="0" smtClean="0"/>
              <a:t>character</a:t>
            </a:r>
            <a:endParaRPr lang="en-US" dirty="0"/>
          </a:p>
          <a:p>
            <a:pPr lvl="1">
              <a:buFont typeface="Arial" panose="020B0604020202020204" pitchFamily="34" charset="0"/>
              <a:buChar char="•"/>
            </a:pPr>
            <a:r>
              <a:rPr lang="en-US" dirty="0"/>
              <a:t>'A' insert at end of </a:t>
            </a:r>
            <a:r>
              <a:rPr lang="en-US" dirty="0" smtClean="0"/>
              <a:t>line</a:t>
            </a:r>
            <a:endParaRPr lang="en-US" dirty="0"/>
          </a:p>
          <a:p>
            <a:pPr lvl="1">
              <a:buFont typeface="Arial" panose="020B0604020202020204" pitchFamily="34" charset="0"/>
              <a:buChar char="•"/>
            </a:pPr>
            <a:r>
              <a:rPr lang="en-US" dirty="0"/>
              <a:t>'I' insert at beginning of </a:t>
            </a:r>
            <a:r>
              <a:rPr lang="en-US" dirty="0" smtClean="0"/>
              <a:t>line</a:t>
            </a:r>
            <a:endParaRPr lang="en-US" dirty="0"/>
          </a:p>
          <a:p>
            <a:pPr lvl="1">
              <a:buFont typeface="Arial" panose="020B0604020202020204" pitchFamily="34" charset="0"/>
              <a:buChar char="•"/>
            </a:pPr>
            <a:r>
              <a:rPr lang="en-US" dirty="0"/>
              <a:t>'o' insert in a new line </a:t>
            </a:r>
            <a:r>
              <a:rPr lang="en-US" dirty="0" smtClean="0"/>
              <a:t>below</a:t>
            </a:r>
            <a:endParaRPr lang="en-US" dirty="0"/>
          </a:p>
          <a:p>
            <a:pPr lvl="1">
              <a:buFont typeface="Arial" panose="020B0604020202020204" pitchFamily="34" charset="0"/>
              <a:buChar char="•"/>
            </a:pPr>
            <a:r>
              <a:rPr lang="en-US" dirty="0"/>
              <a:t>'</a:t>
            </a:r>
            <a:r>
              <a:rPr lang="en-US" dirty="0" err="1"/>
              <a:t>dd</a:t>
            </a:r>
            <a:r>
              <a:rPr lang="en-US" dirty="0"/>
              <a:t>'/'</a:t>
            </a:r>
            <a:r>
              <a:rPr lang="en-US" dirty="0" err="1"/>
              <a:t>yy</a:t>
            </a:r>
            <a:r>
              <a:rPr lang="en-US" dirty="0"/>
              <a:t>' delete or copy the current </a:t>
            </a:r>
            <a:r>
              <a:rPr lang="en-US" dirty="0" smtClean="0"/>
              <a:t>line</a:t>
            </a:r>
            <a:endParaRPr lang="en-US" dirty="0"/>
          </a:p>
          <a:p>
            <a:pPr lvl="1">
              <a:buFont typeface="Arial" panose="020B0604020202020204" pitchFamily="34" charset="0"/>
              <a:buChar char="•"/>
            </a:pPr>
            <a:r>
              <a:rPr lang="en-US" dirty="0"/>
              <a:t>'p' </a:t>
            </a:r>
            <a:r>
              <a:rPr lang="en-US" dirty="0" smtClean="0"/>
              <a:t>paste</a:t>
            </a:r>
            <a:endParaRPr lang="en-US" dirty="0"/>
          </a:p>
          <a:p>
            <a:pPr lvl="1">
              <a:buFont typeface="Arial" panose="020B0604020202020204" pitchFamily="34" charset="0"/>
              <a:buChar char="•"/>
            </a:pPr>
            <a:r>
              <a:rPr lang="en-US" dirty="0"/>
              <a:t>'</a:t>
            </a:r>
            <a:r>
              <a:rPr lang="en-US" dirty="0" err="1"/>
              <a:t>cw</a:t>
            </a:r>
            <a:r>
              <a:rPr lang="en-US" dirty="0"/>
              <a:t>' change </a:t>
            </a:r>
            <a:r>
              <a:rPr lang="en-US" dirty="0" smtClean="0"/>
              <a:t>word</a:t>
            </a:r>
            <a:endParaRPr lang="en-US" dirty="0"/>
          </a:p>
          <a:p>
            <a:pPr lvl="1">
              <a:buFont typeface="Arial" panose="020B0604020202020204" pitchFamily="34" charset="0"/>
              <a:buChar char="•"/>
            </a:pPr>
            <a:r>
              <a:rPr lang="en-US" dirty="0"/>
              <a:t>'#G' go to line number #</a:t>
            </a:r>
          </a:p>
        </p:txBody>
      </p:sp>
      <p:sp>
        <p:nvSpPr>
          <p:cNvPr id="4" name="Date Placeholder 3"/>
          <p:cNvSpPr>
            <a:spLocks noGrp="1"/>
          </p:cNvSpPr>
          <p:nvPr>
            <p:ph type="dt" sz="half" idx="10"/>
          </p:nvPr>
        </p:nvSpPr>
        <p:spPr/>
        <p:txBody>
          <a:bodyPr/>
          <a:lstStyle/>
          <a:p>
            <a:fld id="{2CC9B825-C4DE-4F0D-AF84-F8664992B208}" type="datetime1">
              <a:rPr lang="en-US" smtClean="0"/>
              <a:t>8/25/2016</a:t>
            </a:fld>
            <a:endParaRPr lang="en-US"/>
          </a:p>
        </p:txBody>
      </p:sp>
      <p:sp>
        <p:nvSpPr>
          <p:cNvPr id="5" name="Slide Number Placeholder 4"/>
          <p:cNvSpPr>
            <a:spLocks noGrp="1"/>
          </p:cNvSpPr>
          <p:nvPr>
            <p:ph type="sldNum" sz="quarter" idx="12"/>
          </p:nvPr>
        </p:nvSpPr>
        <p:spPr/>
        <p:txBody>
          <a:bodyPr/>
          <a:lstStyle/>
          <a:p>
            <a:fld id="{00209131-DE2C-4C4E-A461-E7AFBF5A6C93}" type="slidenum">
              <a:rPr lang="en-US" smtClean="0"/>
              <a:t>27</a:t>
            </a:fld>
            <a:endParaRPr lang="en-US"/>
          </a:p>
        </p:txBody>
      </p:sp>
      <p:sp>
        <p:nvSpPr>
          <p:cNvPr id="6" name="Footer Placeholder 5"/>
          <p:cNvSpPr>
            <a:spLocks noGrp="1"/>
          </p:cNvSpPr>
          <p:nvPr>
            <p:ph type="ftr" sz="quarter" idx="11"/>
          </p:nvPr>
        </p:nvSpPr>
        <p:spPr/>
        <p:txBody>
          <a:bodyPr/>
          <a:lstStyle/>
          <a:p>
            <a:r>
              <a:rPr lang="en-US" smtClean="0"/>
              <a:t>FPT Software - Training C/C++ on Linux </a:t>
            </a:r>
            <a:endParaRPr lang="en-US"/>
          </a:p>
        </p:txBody>
      </p:sp>
    </p:spTree>
    <p:extLst>
      <p:ext uri="{BB962C8B-B14F-4D97-AF65-F5344CB8AC3E}">
        <p14:creationId xmlns:p14="http://schemas.microsoft.com/office/powerpoint/2010/main" val="189790150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Editors (non-IDE)</a:t>
            </a:r>
          </a:p>
        </p:txBody>
      </p:sp>
      <p:sp>
        <p:nvSpPr>
          <p:cNvPr id="3" name="Content Placeholder 2"/>
          <p:cNvSpPr>
            <a:spLocks noGrp="1"/>
          </p:cNvSpPr>
          <p:nvPr>
            <p:ph idx="1"/>
          </p:nvPr>
        </p:nvSpPr>
        <p:spPr/>
        <p:txBody>
          <a:bodyPr>
            <a:normAutofit/>
          </a:bodyPr>
          <a:lstStyle/>
          <a:p>
            <a:r>
              <a:rPr lang="en-US" dirty="0" smtClean="0"/>
              <a:t>Nano</a:t>
            </a:r>
          </a:p>
          <a:p>
            <a:pPr lvl="1">
              <a:buFont typeface="Arial" panose="020B0604020202020204" pitchFamily="34" charset="0"/>
              <a:buChar char="•"/>
            </a:pPr>
            <a:r>
              <a:rPr lang="en-US" dirty="0"/>
              <a:t>Simplest console based </a:t>
            </a:r>
            <a:r>
              <a:rPr lang="en-US" dirty="0" smtClean="0"/>
              <a:t>editor</a:t>
            </a:r>
            <a:endParaRPr lang="en-US" dirty="0"/>
          </a:p>
          <a:p>
            <a:pPr lvl="1">
              <a:buFont typeface="Arial" panose="020B0604020202020204" pitchFamily="34" charset="0"/>
              <a:buChar char="•"/>
            </a:pPr>
            <a:r>
              <a:rPr lang="en-US" dirty="0"/>
              <a:t>Launched as</a:t>
            </a:r>
            <a:r>
              <a:rPr lang="en-US" dirty="0" smtClean="0"/>
              <a:t>:</a:t>
            </a:r>
            <a:endParaRPr lang="en-US" dirty="0"/>
          </a:p>
          <a:p>
            <a:pPr marL="914400" lvl="2" indent="0">
              <a:buNone/>
            </a:pPr>
            <a:r>
              <a:rPr lang="en-US" i="1" dirty="0" err="1"/>
              <a:t>nano</a:t>
            </a:r>
            <a:r>
              <a:rPr lang="en-US" i="1" dirty="0"/>
              <a:t> </a:t>
            </a:r>
            <a:r>
              <a:rPr lang="en-US" i="1" dirty="0" smtClean="0"/>
              <a:t>filename</a:t>
            </a:r>
            <a:endParaRPr lang="en-US" i="1" dirty="0"/>
          </a:p>
          <a:p>
            <a:pPr lvl="1">
              <a:buFont typeface="Arial" panose="020B0604020202020204" pitchFamily="34" charset="0"/>
              <a:buChar char="•"/>
            </a:pPr>
            <a:r>
              <a:rPr lang="en-US" dirty="0" err="1"/>
              <a:t>Ctr</a:t>
            </a:r>
            <a:r>
              <a:rPr lang="en-US" dirty="0"/>
              <a:t>-O to save the file</a:t>
            </a:r>
            <a:r>
              <a:rPr lang="en-US" dirty="0" smtClean="0"/>
              <a:t>.</a:t>
            </a:r>
            <a:endParaRPr lang="en-US" dirty="0"/>
          </a:p>
          <a:p>
            <a:pPr lvl="1">
              <a:buFont typeface="Arial" panose="020B0604020202020204" pitchFamily="34" charset="0"/>
              <a:buChar char="•"/>
            </a:pPr>
            <a:r>
              <a:rPr lang="en-US" dirty="0" err="1"/>
              <a:t>Ctr</a:t>
            </a:r>
            <a:r>
              <a:rPr lang="en-US" dirty="0"/>
              <a:t>-X to exit.</a:t>
            </a:r>
          </a:p>
        </p:txBody>
      </p:sp>
      <p:sp>
        <p:nvSpPr>
          <p:cNvPr id="4" name="Date Placeholder 3"/>
          <p:cNvSpPr>
            <a:spLocks noGrp="1"/>
          </p:cNvSpPr>
          <p:nvPr>
            <p:ph type="dt" sz="half" idx="10"/>
          </p:nvPr>
        </p:nvSpPr>
        <p:spPr/>
        <p:txBody>
          <a:bodyPr/>
          <a:lstStyle/>
          <a:p>
            <a:fld id="{48FD3D97-9D5E-43CC-8738-BDBAEC2EBEF4}" type="datetime1">
              <a:rPr lang="en-US" smtClean="0"/>
              <a:t>8/25/2016</a:t>
            </a:fld>
            <a:endParaRPr lang="en-US"/>
          </a:p>
        </p:txBody>
      </p:sp>
      <p:sp>
        <p:nvSpPr>
          <p:cNvPr id="5" name="Slide Number Placeholder 4"/>
          <p:cNvSpPr>
            <a:spLocks noGrp="1"/>
          </p:cNvSpPr>
          <p:nvPr>
            <p:ph type="sldNum" sz="quarter" idx="12"/>
          </p:nvPr>
        </p:nvSpPr>
        <p:spPr/>
        <p:txBody>
          <a:bodyPr/>
          <a:lstStyle/>
          <a:p>
            <a:fld id="{00209131-DE2C-4C4E-A461-E7AFBF5A6C93}" type="slidenum">
              <a:rPr lang="en-US" smtClean="0"/>
              <a:t>28</a:t>
            </a:fld>
            <a:endParaRPr lang="en-US"/>
          </a:p>
        </p:txBody>
      </p:sp>
      <p:sp>
        <p:nvSpPr>
          <p:cNvPr id="6" name="Footer Placeholder 5"/>
          <p:cNvSpPr>
            <a:spLocks noGrp="1"/>
          </p:cNvSpPr>
          <p:nvPr>
            <p:ph type="ftr" sz="quarter" idx="11"/>
          </p:nvPr>
        </p:nvSpPr>
        <p:spPr/>
        <p:txBody>
          <a:bodyPr/>
          <a:lstStyle/>
          <a:p>
            <a:r>
              <a:rPr lang="en-US" smtClean="0"/>
              <a:t>FPT Software - Training C/C++ on Linux </a:t>
            </a:r>
            <a:endParaRPr lang="en-US"/>
          </a:p>
        </p:txBody>
      </p:sp>
    </p:spTree>
    <p:extLst>
      <p:ext uri="{BB962C8B-B14F-4D97-AF65-F5344CB8AC3E}">
        <p14:creationId xmlns:p14="http://schemas.microsoft.com/office/powerpoint/2010/main" val="93063875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GNU </a:t>
            </a:r>
            <a:r>
              <a:rPr lang="en-US" dirty="0" smtClean="0"/>
              <a:t>make</a:t>
            </a:r>
            <a:endParaRPr lang="en-US" dirty="0"/>
          </a:p>
        </p:txBody>
      </p:sp>
      <p:sp>
        <p:nvSpPr>
          <p:cNvPr id="3" name="Content Placeholder 2"/>
          <p:cNvSpPr>
            <a:spLocks noGrp="1"/>
          </p:cNvSpPr>
          <p:nvPr>
            <p:ph idx="1"/>
          </p:nvPr>
        </p:nvSpPr>
        <p:spPr/>
        <p:txBody>
          <a:bodyPr>
            <a:normAutofit/>
          </a:bodyPr>
          <a:lstStyle/>
          <a:p>
            <a:r>
              <a:rPr lang="en-US" dirty="0" smtClean="0"/>
              <a:t>A </a:t>
            </a:r>
            <a:r>
              <a:rPr lang="en-US" dirty="0"/>
              <a:t>project with </a:t>
            </a:r>
            <a:r>
              <a:rPr lang="en-US" dirty="0" err="1"/>
              <a:t>mutiple</a:t>
            </a:r>
            <a:r>
              <a:rPr lang="en-US" dirty="0"/>
              <a:t> source files:</a:t>
            </a:r>
          </a:p>
          <a:p>
            <a:pPr marL="457200" lvl="1" indent="0">
              <a:buNone/>
            </a:pPr>
            <a:r>
              <a:rPr lang="en-US" i="1" dirty="0"/>
              <a:t>g++ file1.cpp file2.cpp -o </a:t>
            </a:r>
            <a:r>
              <a:rPr lang="en-US" i="1" dirty="0" smtClean="0"/>
              <a:t>result</a:t>
            </a:r>
            <a:endParaRPr lang="en-US" i="1" dirty="0"/>
          </a:p>
          <a:p>
            <a:r>
              <a:rPr lang="en-US" dirty="0"/>
              <a:t>Can get unmanageable for a bigger project</a:t>
            </a:r>
            <a:r>
              <a:rPr lang="en-US" dirty="0" smtClean="0"/>
              <a:t>.</a:t>
            </a:r>
            <a:endParaRPr lang="en-US" dirty="0"/>
          </a:p>
          <a:p>
            <a:r>
              <a:rPr lang="en-US" dirty="0"/>
              <a:t>'make' utility – looks for a file '</a:t>
            </a:r>
            <a:r>
              <a:rPr lang="en-US" dirty="0" err="1"/>
              <a:t>Makefile</a:t>
            </a:r>
            <a:r>
              <a:rPr lang="en-US" dirty="0"/>
              <a:t>' for </a:t>
            </a:r>
            <a:r>
              <a:rPr lang="en-US" dirty="0" smtClean="0"/>
              <a:t>build instructions</a:t>
            </a:r>
            <a:endParaRPr lang="en-US" dirty="0"/>
          </a:p>
          <a:p>
            <a:r>
              <a:rPr lang="en-US" dirty="0"/>
              <a:t>Automatically detects changed files and </a:t>
            </a:r>
            <a:r>
              <a:rPr lang="en-US" dirty="0" smtClean="0"/>
              <a:t>rebuilds </a:t>
            </a:r>
            <a:r>
              <a:rPr lang="en-US" dirty="0"/>
              <a:t>only those files</a:t>
            </a:r>
          </a:p>
        </p:txBody>
      </p:sp>
      <p:sp>
        <p:nvSpPr>
          <p:cNvPr id="4" name="Date Placeholder 3"/>
          <p:cNvSpPr>
            <a:spLocks noGrp="1"/>
          </p:cNvSpPr>
          <p:nvPr>
            <p:ph type="dt" sz="half" idx="10"/>
          </p:nvPr>
        </p:nvSpPr>
        <p:spPr/>
        <p:txBody>
          <a:bodyPr/>
          <a:lstStyle/>
          <a:p>
            <a:fld id="{96405328-C4B7-4733-979C-9D88AD56963D}" type="datetime1">
              <a:rPr lang="en-US" smtClean="0"/>
              <a:t>8/25/2016</a:t>
            </a:fld>
            <a:endParaRPr lang="en-US"/>
          </a:p>
        </p:txBody>
      </p:sp>
      <p:sp>
        <p:nvSpPr>
          <p:cNvPr id="5" name="Slide Number Placeholder 4"/>
          <p:cNvSpPr>
            <a:spLocks noGrp="1"/>
          </p:cNvSpPr>
          <p:nvPr>
            <p:ph type="sldNum" sz="quarter" idx="12"/>
          </p:nvPr>
        </p:nvSpPr>
        <p:spPr/>
        <p:txBody>
          <a:bodyPr/>
          <a:lstStyle/>
          <a:p>
            <a:fld id="{00209131-DE2C-4C4E-A461-E7AFBF5A6C93}" type="slidenum">
              <a:rPr lang="en-US" smtClean="0"/>
              <a:t>29</a:t>
            </a:fld>
            <a:endParaRPr lang="en-US"/>
          </a:p>
        </p:txBody>
      </p:sp>
      <p:sp>
        <p:nvSpPr>
          <p:cNvPr id="6" name="Footer Placeholder 5"/>
          <p:cNvSpPr>
            <a:spLocks noGrp="1"/>
          </p:cNvSpPr>
          <p:nvPr>
            <p:ph type="ftr" sz="quarter" idx="11"/>
          </p:nvPr>
        </p:nvSpPr>
        <p:spPr/>
        <p:txBody>
          <a:bodyPr/>
          <a:lstStyle/>
          <a:p>
            <a:r>
              <a:rPr lang="en-US" smtClean="0"/>
              <a:t>FPT Software - Training C/C++ on Linux </a:t>
            </a:r>
            <a:endParaRPr lang="en-US"/>
          </a:p>
        </p:txBody>
      </p:sp>
    </p:spTree>
    <p:extLst>
      <p:ext uri="{BB962C8B-B14F-4D97-AF65-F5344CB8AC3E}">
        <p14:creationId xmlns:p14="http://schemas.microsoft.com/office/powerpoint/2010/main" val="22831714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Nội</a:t>
            </a:r>
            <a:r>
              <a:rPr lang="en-US" dirty="0" smtClean="0"/>
              <a:t> dung </a:t>
            </a:r>
            <a:r>
              <a:rPr lang="en-US" dirty="0" err="1" smtClean="0"/>
              <a:t>khóa</a:t>
            </a:r>
            <a:r>
              <a:rPr lang="en-US" dirty="0" smtClean="0"/>
              <a:t> </a:t>
            </a:r>
            <a:r>
              <a:rPr lang="en-US" dirty="0" err="1" smtClean="0"/>
              <a:t>học</a:t>
            </a:r>
            <a:endParaRPr lang="en-US" dirty="0"/>
          </a:p>
        </p:txBody>
      </p:sp>
      <p:sp>
        <p:nvSpPr>
          <p:cNvPr id="3" name="Content Placeholder 2"/>
          <p:cNvSpPr>
            <a:spLocks noGrp="1"/>
          </p:cNvSpPr>
          <p:nvPr>
            <p:ph idx="1"/>
          </p:nvPr>
        </p:nvSpPr>
        <p:spPr/>
        <p:txBody>
          <a:bodyPr>
            <a:normAutofit fontScale="92500" lnSpcReduction="10000"/>
          </a:bodyPr>
          <a:lstStyle/>
          <a:p>
            <a:r>
              <a:rPr lang="en-US"/>
              <a:t>8</a:t>
            </a:r>
            <a:r>
              <a:rPr lang="en-US" smtClean="0"/>
              <a:t> </a:t>
            </a:r>
            <a:r>
              <a:rPr lang="en-US" dirty="0" err="1" smtClean="0"/>
              <a:t>ngày</a:t>
            </a:r>
            <a:r>
              <a:rPr lang="en-US" dirty="0" smtClean="0"/>
              <a:t> </a:t>
            </a:r>
            <a:r>
              <a:rPr lang="en-US" dirty="0" err="1" smtClean="0"/>
              <a:t>với</a:t>
            </a:r>
            <a:r>
              <a:rPr lang="en-US" dirty="0" smtClean="0"/>
              <a:t> </a:t>
            </a:r>
            <a:r>
              <a:rPr lang="en-US" dirty="0" err="1" smtClean="0"/>
              <a:t>nội</a:t>
            </a:r>
            <a:r>
              <a:rPr lang="en-US" dirty="0" smtClean="0"/>
              <a:t> dung </a:t>
            </a:r>
            <a:r>
              <a:rPr lang="en-US" dirty="0" err="1" smtClean="0"/>
              <a:t>sau</a:t>
            </a:r>
            <a:r>
              <a:rPr lang="en-US" dirty="0" smtClean="0"/>
              <a:t>:</a:t>
            </a:r>
          </a:p>
          <a:p>
            <a:pPr marL="0" indent="0">
              <a:buNone/>
            </a:pPr>
            <a:r>
              <a:rPr lang="en-US" dirty="0" smtClean="0"/>
              <a:t>Day 1: </a:t>
            </a:r>
            <a:r>
              <a:rPr lang="en-US" dirty="0" err="1" smtClean="0"/>
              <a:t>Giới</a:t>
            </a:r>
            <a:r>
              <a:rPr lang="en-US" dirty="0" smtClean="0"/>
              <a:t> </a:t>
            </a:r>
            <a:r>
              <a:rPr lang="en-US" dirty="0" err="1" smtClean="0"/>
              <a:t>thiệu</a:t>
            </a:r>
            <a:r>
              <a:rPr lang="en-US" dirty="0" smtClean="0"/>
              <a:t> </a:t>
            </a:r>
            <a:r>
              <a:rPr lang="en-US" dirty="0" err="1" smtClean="0"/>
              <a:t>hệ</a:t>
            </a:r>
            <a:r>
              <a:rPr lang="en-US" dirty="0" smtClean="0"/>
              <a:t> </a:t>
            </a:r>
            <a:r>
              <a:rPr lang="en-US" dirty="0" err="1" smtClean="0"/>
              <a:t>điều</a:t>
            </a:r>
            <a:r>
              <a:rPr lang="en-US" dirty="0" smtClean="0"/>
              <a:t> </a:t>
            </a:r>
            <a:r>
              <a:rPr lang="en-US" dirty="0" err="1" smtClean="0"/>
              <a:t>hành</a:t>
            </a:r>
            <a:r>
              <a:rPr lang="en-US" dirty="0" smtClean="0"/>
              <a:t> Linux </a:t>
            </a:r>
            <a:r>
              <a:rPr lang="en-US" dirty="0" err="1" smtClean="0"/>
              <a:t>và</a:t>
            </a:r>
            <a:r>
              <a:rPr lang="en-US" dirty="0" smtClean="0"/>
              <a:t> </a:t>
            </a:r>
            <a:r>
              <a:rPr lang="en-US" dirty="0" err="1" smtClean="0"/>
              <a:t>nhập</a:t>
            </a:r>
            <a:r>
              <a:rPr lang="en-US" dirty="0" smtClean="0"/>
              <a:t> </a:t>
            </a:r>
            <a:r>
              <a:rPr lang="en-US" dirty="0" err="1" smtClean="0"/>
              <a:t>môn</a:t>
            </a:r>
            <a:r>
              <a:rPr lang="en-US" dirty="0" smtClean="0"/>
              <a:t> </a:t>
            </a:r>
            <a:r>
              <a:rPr lang="en-US" dirty="0" err="1" smtClean="0"/>
              <a:t>lập</a:t>
            </a:r>
            <a:r>
              <a:rPr lang="en-US" dirty="0" smtClean="0"/>
              <a:t> </a:t>
            </a:r>
            <a:r>
              <a:rPr lang="en-US" dirty="0" err="1" smtClean="0"/>
              <a:t>trình</a:t>
            </a:r>
            <a:r>
              <a:rPr lang="en-US" dirty="0" smtClean="0"/>
              <a:t> </a:t>
            </a:r>
            <a:r>
              <a:rPr lang="en-US" dirty="0" err="1" smtClean="0"/>
              <a:t>trên</a:t>
            </a:r>
            <a:r>
              <a:rPr lang="en-US" dirty="0" smtClean="0"/>
              <a:t> Linux</a:t>
            </a:r>
          </a:p>
          <a:p>
            <a:pPr marL="0" indent="0">
              <a:buNone/>
            </a:pPr>
            <a:r>
              <a:rPr lang="en-US" dirty="0" smtClean="0"/>
              <a:t>Day 2: </a:t>
            </a:r>
            <a:r>
              <a:rPr lang="en-US" dirty="0" err="1" smtClean="0"/>
              <a:t>Xử</a:t>
            </a:r>
            <a:r>
              <a:rPr lang="en-US" dirty="0" smtClean="0"/>
              <a:t> </a:t>
            </a:r>
            <a:r>
              <a:rPr lang="en-US" dirty="0" err="1" smtClean="0"/>
              <a:t>lý</a:t>
            </a:r>
            <a:r>
              <a:rPr lang="en-US" dirty="0" smtClean="0"/>
              <a:t> file </a:t>
            </a:r>
            <a:r>
              <a:rPr lang="en-US" dirty="0" err="1" smtClean="0"/>
              <a:t>và</a:t>
            </a:r>
            <a:r>
              <a:rPr lang="en-US" dirty="0" smtClean="0"/>
              <a:t> </a:t>
            </a:r>
            <a:r>
              <a:rPr lang="en-US" dirty="0" err="1" smtClean="0"/>
              <a:t>thư</a:t>
            </a:r>
            <a:r>
              <a:rPr lang="en-US" dirty="0" smtClean="0"/>
              <a:t> </a:t>
            </a:r>
            <a:r>
              <a:rPr lang="en-US" dirty="0" err="1" smtClean="0"/>
              <a:t>mục</a:t>
            </a:r>
            <a:r>
              <a:rPr lang="en-US" dirty="0" smtClean="0"/>
              <a:t> </a:t>
            </a:r>
            <a:r>
              <a:rPr lang="en-US" dirty="0" err="1" smtClean="0"/>
              <a:t>trên</a:t>
            </a:r>
            <a:r>
              <a:rPr lang="en-US" dirty="0" smtClean="0"/>
              <a:t> Linux </a:t>
            </a:r>
            <a:r>
              <a:rPr lang="en-US" dirty="0" err="1" smtClean="0"/>
              <a:t>và</a:t>
            </a:r>
            <a:r>
              <a:rPr lang="en-US" dirty="0" smtClean="0"/>
              <a:t> </a:t>
            </a:r>
            <a:r>
              <a:rPr lang="en-US" dirty="0" err="1" smtClean="0"/>
              <a:t>tương</a:t>
            </a:r>
            <a:r>
              <a:rPr lang="en-US" dirty="0" smtClean="0"/>
              <a:t> </a:t>
            </a:r>
            <a:r>
              <a:rPr lang="en-US" dirty="0" err="1" smtClean="0"/>
              <a:t>tác</a:t>
            </a:r>
            <a:r>
              <a:rPr lang="en-US" dirty="0" smtClean="0"/>
              <a:t> </a:t>
            </a:r>
            <a:r>
              <a:rPr lang="en-US" dirty="0" err="1" smtClean="0"/>
              <a:t>với</a:t>
            </a:r>
            <a:r>
              <a:rPr lang="en-US" dirty="0" smtClean="0"/>
              <a:t> </a:t>
            </a:r>
            <a:r>
              <a:rPr lang="en-US" dirty="0" err="1" smtClean="0"/>
              <a:t>môi</a:t>
            </a:r>
            <a:r>
              <a:rPr lang="en-US" dirty="0" smtClean="0"/>
              <a:t> </a:t>
            </a:r>
            <a:r>
              <a:rPr lang="en-US" dirty="0" err="1" smtClean="0"/>
              <a:t>trường</a:t>
            </a:r>
            <a:r>
              <a:rPr lang="en-US" dirty="0" smtClean="0"/>
              <a:t> Linux</a:t>
            </a:r>
          </a:p>
          <a:p>
            <a:pPr marL="0" indent="0">
              <a:buNone/>
            </a:pPr>
            <a:r>
              <a:rPr lang="en-US" dirty="0" smtClean="0"/>
              <a:t>Day 3: </a:t>
            </a:r>
            <a:r>
              <a:rPr lang="en-US" dirty="0" err="1" smtClean="0"/>
              <a:t>Xử</a:t>
            </a:r>
            <a:r>
              <a:rPr lang="en-US" dirty="0" smtClean="0"/>
              <a:t> </a:t>
            </a:r>
            <a:r>
              <a:rPr lang="en-US" dirty="0" err="1" smtClean="0"/>
              <a:t>lý</a:t>
            </a:r>
            <a:r>
              <a:rPr lang="en-US" dirty="0" smtClean="0"/>
              <a:t> </a:t>
            </a:r>
            <a:r>
              <a:rPr lang="en-US" dirty="0" err="1" smtClean="0"/>
              <a:t>tiến</a:t>
            </a:r>
            <a:r>
              <a:rPr lang="en-US" dirty="0" smtClean="0"/>
              <a:t> </a:t>
            </a:r>
            <a:r>
              <a:rPr lang="en-US" dirty="0" err="1" smtClean="0"/>
              <a:t>trình</a:t>
            </a:r>
            <a:r>
              <a:rPr lang="en-US" dirty="0" smtClean="0"/>
              <a:t> </a:t>
            </a:r>
            <a:r>
              <a:rPr lang="en-US" dirty="0" err="1" smtClean="0"/>
              <a:t>trên</a:t>
            </a:r>
            <a:r>
              <a:rPr lang="en-US" dirty="0" smtClean="0"/>
              <a:t> Linux</a:t>
            </a:r>
          </a:p>
          <a:p>
            <a:pPr marL="0" indent="0">
              <a:buNone/>
            </a:pPr>
            <a:r>
              <a:rPr lang="en-US" dirty="0" smtClean="0"/>
              <a:t>Day 4: </a:t>
            </a:r>
            <a:r>
              <a:rPr lang="en-US" dirty="0" err="1" smtClean="0"/>
              <a:t>Lập</a:t>
            </a:r>
            <a:r>
              <a:rPr lang="en-US" dirty="0" smtClean="0"/>
              <a:t> </a:t>
            </a:r>
            <a:r>
              <a:rPr lang="en-US" dirty="0" err="1" smtClean="0"/>
              <a:t>trình</a:t>
            </a:r>
            <a:r>
              <a:rPr lang="en-US" dirty="0" smtClean="0"/>
              <a:t> </a:t>
            </a:r>
            <a:r>
              <a:rPr lang="en-US" dirty="0" err="1" smtClean="0"/>
              <a:t>đa</a:t>
            </a:r>
            <a:r>
              <a:rPr lang="en-US" dirty="0" smtClean="0"/>
              <a:t> </a:t>
            </a:r>
            <a:r>
              <a:rPr lang="en-US" dirty="0" err="1" smtClean="0"/>
              <a:t>tuyến</a:t>
            </a:r>
            <a:r>
              <a:rPr lang="en-US" dirty="0" smtClean="0"/>
              <a:t> </a:t>
            </a:r>
            <a:r>
              <a:rPr lang="en-US" dirty="0" err="1" smtClean="0"/>
              <a:t>trên</a:t>
            </a:r>
            <a:r>
              <a:rPr lang="en-US" dirty="0" smtClean="0"/>
              <a:t> Linux</a:t>
            </a:r>
          </a:p>
          <a:p>
            <a:pPr marL="0" indent="0">
              <a:buNone/>
            </a:pPr>
            <a:r>
              <a:rPr lang="en-US" dirty="0" smtClean="0"/>
              <a:t>Day 5: </a:t>
            </a:r>
            <a:r>
              <a:rPr lang="en-US" dirty="0" err="1" smtClean="0"/>
              <a:t>Xử</a:t>
            </a:r>
            <a:r>
              <a:rPr lang="en-US" dirty="0" smtClean="0"/>
              <a:t> </a:t>
            </a:r>
            <a:r>
              <a:rPr lang="en-US" dirty="0" err="1" smtClean="0"/>
              <a:t>lý</a:t>
            </a:r>
            <a:r>
              <a:rPr lang="en-US" dirty="0" smtClean="0"/>
              <a:t> </a:t>
            </a:r>
            <a:r>
              <a:rPr lang="en-US" dirty="0" err="1" smtClean="0"/>
              <a:t>tín</a:t>
            </a:r>
            <a:r>
              <a:rPr lang="en-US" dirty="0" smtClean="0"/>
              <a:t> </a:t>
            </a:r>
            <a:r>
              <a:rPr lang="en-US" dirty="0" err="1" smtClean="0"/>
              <a:t>hiệu</a:t>
            </a:r>
            <a:r>
              <a:rPr lang="en-US" dirty="0" smtClean="0"/>
              <a:t> </a:t>
            </a:r>
            <a:r>
              <a:rPr lang="en-US" dirty="0" err="1" smtClean="0"/>
              <a:t>giữa</a:t>
            </a:r>
            <a:r>
              <a:rPr lang="en-US" dirty="0" smtClean="0"/>
              <a:t> </a:t>
            </a:r>
            <a:r>
              <a:rPr lang="en-US" dirty="0" err="1" smtClean="0"/>
              <a:t>các</a:t>
            </a:r>
            <a:r>
              <a:rPr lang="en-US" dirty="0" smtClean="0"/>
              <a:t> </a:t>
            </a:r>
            <a:r>
              <a:rPr lang="en-US" dirty="0" err="1" smtClean="0"/>
              <a:t>tiến</a:t>
            </a:r>
            <a:r>
              <a:rPr lang="en-US" dirty="0" smtClean="0"/>
              <a:t> </a:t>
            </a:r>
            <a:r>
              <a:rPr lang="en-US" dirty="0" err="1" smtClean="0"/>
              <a:t>trình</a:t>
            </a:r>
            <a:r>
              <a:rPr lang="en-US" dirty="0" smtClean="0"/>
              <a:t> </a:t>
            </a:r>
            <a:r>
              <a:rPr lang="en-US" dirty="0" err="1" smtClean="0"/>
              <a:t>và</a:t>
            </a:r>
            <a:r>
              <a:rPr lang="en-US" dirty="0"/>
              <a:t> </a:t>
            </a:r>
            <a:r>
              <a:rPr lang="en-US" dirty="0" err="1" smtClean="0"/>
              <a:t>giao</a:t>
            </a:r>
            <a:r>
              <a:rPr lang="en-US" dirty="0" smtClean="0"/>
              <a:t> </a:t>
            </a:r>
            <a:r>
              <a:rPr lang="en-US" dirty="0" err="1"/>
              <a:t>tiếp</a:t>
            </a:r>
            <a:r>
              <a:rPr lang="en-US" dirty="0"/>
              <a:t> </a:t>
            </a:r>
            <a:r>
              <a:rPr lang="en-US" dirty="0" err="1"/>
              <a:t>giữa</a:t>
            </a:r>
            <a:r>
              <a:rPr lang="en-US" dirty="0"/>
              <a:t> </a:t>
            </a:r>
            <a:r>
              <a:rPr lang="en-US" dirty="0" err="1"/>
              <a:t>các</a:t>
            </a:r>
            <a:r>
              <a:rPr lang="en-US" dirty="0"/>
              <a:t> </a:t>
            </a:r>
            <a:r>
              <a:rPr lang="en-US" dirty="0" err="1"/>
              <a:t>tiến</a:t>
            </a:r>
            <a:r>
              <a:rPr lang="en-US" dirty="0"/>
              <a:t> </a:t>
            </a:r>
            <a:r>
              <a:rPr lang="en-US" dirty="0" err="1"/>
              <a:t>trình</a:t>
            </a:r>
            <a:r>
              <a:rPr lang="en-US" dirty="0"/>
              <a:t> </a:t>
            </a:r>
            <a:r>
              <a:rPr lang="en-US" dirty="0" err="1"/>
              <a:t>sử</a:t>
            </a:r>
            <a:r>
              <a:rPr lang="en-US" dirty="0"/>
              <a:t> </a:t>
            </a:r>
            <a:r>
              <a:rPr lang="en-US" dirty="0" err="1"/>
              <a:t>dụng</a:t>
            </a:r>
            <a:r>
              <a:rPr lang="en-US" dirty="0"/>
              <a:t> Pipe</a:t>
            </a:r>
            <a:endParaRPr lang="en-US" dirty="0" smtClean="0"/>
          </a:p>
          <a:p>
            <a:pPr marL="0" indent="0">
              <a:buNone/>
            </a:pPr>
            <a:endParaRPr lang="en-US" dirty="0"/>
          </a:p>
        </p:txBody>
      </p:sp>
      <p:sp>
        <p:nvSpPr>
          <p:cNvPr id="4" name="Date Placeholder 3"/>
          <p:cNvSpPr>
            <a:spLocks noGrp="1"/>
          </p:cNvSpPr>
          <p:nvPr>
            <p:ph type="dt" sz="half" idx="10"/>
          </p:nvPr>
        </p:nvSpPr>
        <p:spPr/>
        <p:txBody>
          <a:bodyPr/>
          <a:lstStyle/>
          <a:p>
            <a:fld id="{DCCA0335-370A-4654-B50A-488F57969585}" type="datetime1">
              <a:rPr lang="en-US" smtClean="0"/>
              <a:t>8/25/2016</a:t>
            </a:fld>
            <a:endParaRPr lang="en-US"/>
          </a:p>
        </p:txBody>
      </p:sp>
      <p:sp>
        <p:nvSpPr>
          <p:cNvPr id="5" name="Slide Number Placeholder 4"/>
          <p:cNvSpPr>
            <a:spLocks noGrp="1"/>
          </p:cNvSpPr>
          <p:nvPr>
            <p:ph type="sldNum" sz="quarter" idx="12"/>
          </p:nvPr>
        </p:nvSpPr>
        <p:spPr/>
        <p:txBody>
          <a:bodyPr/>
          <a:lstStyle/>
          <a:p>
            <a:fld id="{00209131-DE2C-4C4E-A461-E7AFBF5A6C93}" type="slidenum">
              <a:rPr lang="en-US" smtClean="0"/>
              <a:t>3</a:t>
            </a:fld>
            <a:endParaRPr lang="en-US"/>
          </a:p>
        </p:txBody>
      </p:sp>
      <p:sp>
        <p:nvSpPr>
          <p:cNvPr id="6" name="Footer Placeholder 5"/>
          <p:cNvSpPr>
            <a:spLocks noGrp="1"/>
          </p:cNvSpPr>
          <p:nvPr>
            <p:ph type="ftr" sz="quarter" idx="11"/>
          </p:nvPr>
        </p:nvSpPr>
        <p:spPr/>
        <p:txBody>
          <a:bodyPr/>
          <a:lstStyle/>
          <a:p>
            <a:r>
              <a:rPr lang="en-US" smtClean="0"/>
              <a:t>FPT Software - Training C/C++ on Linux </a:t>
            </a:r>
            <a:endParaRPr lang="en-US"/>
          </a:p>
        </p:txBody>
      </p:sp>
    </p:spTree>
    <p:extLst>
      <p:ext uri="{BB962C8B-B14F-4D97-AF65-F5344CB8AC3E}">
        <p14:creationId xmlns:p14="http://schemas.microsoft.com/office/powerpoint/2010/main" val="123488691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Makefile</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Format</a:t>
            </a:r>
            <a:r>
              <a:rPr lang="en-US" dirty="0"/>
              <a:t>:</a:t>
            </a:r>
          </a:p>
          <a:p>
            <a:pPr marL="457200" lvl="1" indent="0">
              <a:buNone/>
            </a:pPr>
            <a:r>
              <a:rPr lang="en-US" i="1" dirty="0"/>
              <a:t>target: </a:t>
            </a:r>
            <a:r>
              <a:rPr lang="en-US" i="1" dirty="0" smtClean="0"/>
              <a:t>prerequisites</a:t>
            </a:r>
            <a:endParaRPr lang="en-US" i="1" dirty="0"/>
          </a:p>
          <a:p>
            <a:pPr marL="457200" lvl="1" indent="0">
              <a:buNone/>
            </a:pPr>
            <a:r>
              <a:rPr lang="en-US" i="1" dirty="0"/>
              <a:t>[tab] </a:t>
            </a:r>
            <a:r>
              <a:rPr lang="en-US" i="1" dirty="0" smtClean="0"/>
              <a:t>commands</a:t>
            </a:r>
            <a:endParaRPr lang="en-US" i="1" dirty="0"/>
          </a:p>
          <a:p>
            <a:r>
              <a:rPr lang="en-US" dirty="0"/>
              <a:t>Default target, first one in </a:t>
            </a:r>
            <a:r>
              <a:rPr lang="en-US" dirty="0" err="1" smtClean="0"/>
              <a:t>Makefile</a:t>
            </a:r>
            <a:endParaRPr lang="en-US" dirty="0"/>
          </a:p>
          <a:p>
            <a:r>
              <a:rPr lang="en-US" dirty="0"/>
              <a:t>You can always specify one by name</a:t>
            </a:r>
          </a:p>
          <a:p>
            <a:pPr marL="457200" lvl="1" indent="0">
              <a:buNone/>
            </a:pPr>
            <a:r>
              <a:rPr lang="en-US" i="1" dirty="0"/>
              <a:t>make </a:t>
            </a:r>
            <a:r>
              <a:rPr lang="en-US" i="1" dirty="0" smtClean="0"/>
              <a:t>counter</a:t>
            </a:r>
            <a:endParaRPr lang="en-US" i="1" dirty="0"/>
          </a:p>
          <a:p>
            <a:pPr lvl="1"/>
            <a:r>
              <a:rPr lang="en-US" dirty="0"/>
              <a:t>Will search for and build the target </a:t>
            </a:r>
            <a:r>
              <a:rPr lang="en-US" i="1" dirty="0"/>
              <a:t>'counter</a:t>
            </a:r>
            <a:r>
              <a:rPr lang="en-US" i="1" dirty="0" smtClean="0"/>
              <a:t>'</a:t>
            </a:r>
            <a:endParaRPr lang="en-US" i="1" dirty="0"/>
          </a:p>
          <a:p>
            <a:r>
              <a:rPr lang="en-US" i="1" dirty="0"/>
              <a:t>'clean'</a:t>
            </a:r>
            <a:r>
              <a:rPr lang="en-US" dirty="0"/>
              <a:t> is a commonly used target to delete build </a:t>
            </a:r>
            <a:r>
              <a:rPr lang="en-US" dirty="0" smtClean="0"/>
              <a:t>results</a:t>
            </a:r>
            <a:endParaRPr lang="en-US" dirty="0"/>
          </a:p>
          <a:p>
            <a:r>
              <a:rPr lang="en-US" i="1" dirty="0"/>
              <a:t>'install', 'check' </a:t>
            </a:r>
            <a:r>
              <a:rPr lang="en-US" dirty="0"/>
              <a:t>are also commonly defined</a:t>
            </a:r>
          </a:p>
        </p:txBody>
      </p:sp>
      <p:pic>
        <p:nvPicPr>
          <p:cNvPr id="1026" name="Picture 2" descr="http://www.codeproject.com/KB/cpp/makefiles_linux/lnxmk_0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67200" y="1295400"/>
            <a:ext cx="4181475" cy="1543051"/>
          </a:xfrm>
          <a:prstGeom prst="rect">
            <a:avLst/>
          </a:prstGeom>
          <a:noFill/>
          <a:extLst>
            <a:ext uri="{909E8E84-426E-40DD-AFC4-6F175D3DCCD1}">
              <a14:hiddenFill xmlns:a14="http://schemas.microsoft.com/office/drawing/2010/main">
                <a:solidFill>
                  <a:srgbClr val="FFFFFF"/>
                </a:solidFill>
              </a14:hiddenFill>
            </a:ext>
          </a:extLst>
        </p:spPr>
      </p:pic>
      <p:sp>
        <p:nvSpPr>
          <p:cNvPr id="4" name="Date Placeholder 3"/>
          <p:cNvSpPr>
            <a:spLocks noGrp="1"/>
          </p:cNvSpPr>
          <p:nvPr>
            <p:ph type="dt" sz="half" idx="10"/>
          </p:nvPr>
        </p:nvSpPr>
        <p:spPr/>
        <p:txBody>
          <a:bodyPr/>
          <a:lstStyle/>
          <a:p>
            <a:fld id="{5FA595CD-2D5A-4850-A1D6-6C532FD8860A}" type="datetime1">
              <a:rPr lang="en-US" smtClean="0"/>
              <a:t>8/25/2016</a:t>
            </a:fld>
            <a:endParaRPr lang="en-US"/>
          </a:p>
        </p:txBody>
      </p:sp>
      <p:sp>
        <p:nvSpPr>
          <p:cNvPr id="5" name="Slide Number Placeholder 4"/>
          <p:cNvSpPr>
            <a:spLocks noGrp="1"/>
          </p:cNvSpPr>
          <p:nvPr>
            <p:ph type="sldNum" sz="quarter" idx="12"/>
          </p:nvPr>
        </p:nvSpPr>
        <p:spPr/>
        <p:txBody>
          <a:bodyPr/>
          <a:lstStyle/>
          <a:p>
            <a:fld id="{00209131-DE2C-4C4E-A461-E7AFBF5A6C93}" type="slidenum">
              <a:rPr lang="en-US" smtClean="0"/>
              <a:t>30</a:t>
            </a:fld>
            <a:endParaRPr lang="en-US"/>
          </a:p>
        </p:txBody>
      </p:sp>
      <p:sp>
        <p:nvSpPr>
          <p:cNvPr id="6" name="Footer Placeholder 5"/>
          <p:cNvSpPr>
            <a:spLocks noGrp="1"/>
          </p:cNvSpPr>
          <p:nvPr>
            <p:ph type="ftr" sz="quarter" idx="11"/>
          </p:nvPr>
        </p:nvSpPr>
        <p:spPr/>
        <p:txBody>
          <a:bodyPr/>
          <a:lstStyle/>
          <a:p>
            <a:r>
              <a:rPr lang="en-US" smtClean="0"/>
              <a:t>FPT Software - Training C/C++ on Linux </a:t>
            </a:r>
            <a:endParaRPr lang="en-US"/>
          </a:p>
        </p:txBody>
      </p:sp>
    </p:spTree>
    <p:extLst>
      <p:ext uri="{BB962C8B-B14F-4D97-AF65-F5344CB8AC3E}">
        <p14:creationId xmlns:p14="http://schemas.microsoft.com/office/powerpoint/2010/main" val="32791776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Simple </a:t>
            </a:r>
            <a:r>
              <a:rPr lang="en-US" dirty="0" err="1"/>
              <a:t>makefile</a:t>
            </a:r>
            <a:endParaRPr lang="en-US" dirty="0"/>
          </a:p>
        </p:txBody>
      </p:sp>
      <p:sp>
        <p:nvSpPr>
          <p:cNvPr id="3" name="Content Placeholder 2"/>
          <p:cNvSpPr>
            <a:spLocks noGrp="1"/>
          </p:cNvSpPr>
          <p:nvPr>
            <p:ph idx="1"/>
          </p:nvPr>
        </p:nvSpPr>
        <p:spPr/>
        <p:txBody>
          <a:bodyPr>
            <a:normAutofit/>
          </a:bodyPr>
          <a:lstStyle/>
          <a:p>
            <a:pPr marL="457200" lvl="1" indent="0">
              <a:buNone/>
            </a:pPr>
            <a:r>
              <a:rPr lang="en-US" i="1" dirty="0"/>
              <a:t>hello: helloworld.cpp</a:t>
            </a:r>
          </a:p>
          <a:p>
            <a:pPr marL="457200" lvl="1" indent="0">
              <a:buNone/>
            </a:pPr>
            <a:r>
              <a:rPr lang="en-US" i="1" dirty="0" smtClean="0"/>
              <a:t>	g</a:t>
            </a:r>
            <a:r>
              <a:rPr lang="en-US" i="1" dirty="0"/>
              <a:t>++ -o hello </a:t>
            </a:r>
            <a:r>
              <a:rPr lang="en-US" i="1" dirty="0" smtClean="0"/>
              <a:t>helloworld.cpp</a:t>
            </a:r>
            <a:endParaRPr lang="en-US" i="1" dirty="0"/>
          </a:p>
          <a:p>
            <a:r>
              <a:rPr lang="en-US" dirty="0"/>
              <a:t>Target file is </a:t>
            </a:r>
            <a:r>
              <a:rPr lang="en-US" i="1" dirty="0"/>
              <a:t>'hello</a:t>
            </a:r>
            <a:r>
              <a:rPr lang="en-US" i="1" dirty="0" smtClean="0"/>
              <a:t>'</a:t>
            </a:r>
            <a:endParaRPr lang="en-US" i="1" dirty="0"/>
          </a:p>
          <a:p>
            <a:r>
              <a:rPr lang="en-US" dirty="0"/>
              <a:t>Depends on </a:t>
            </a:r>
            <a:r>
              <a:rPr lang="en-US" i="1" dirty="0"/>
              <a:t>'helloworld.cpp</a:t>
            </a:r>
            <a:r>
              <a:rPr lang="en-US" i="1" dirty="0" smtClean="0"/>
              <a:t>'</a:t>
            </a:r>
            <a:endParaRPr lang="en-US" i="1" dirty="0"/>
          </a:p>
          <a:p>
            <a:r>
              <a:rPr lang="en-US" dirty="0"/>
              <a:t>The command to produce the target is:</a:t>
            </a:r>
          </a:p>
          <a:p>
            <a:pPr marL="457200" lvl="1" indent="0">
              <a:buNone/>
            </a:pPr>
            <a:r>
              <a:rPr lang="en-US" i="1" dirty="0"/>
              <a:t>g++ -o hello helloworld.cpp</a:t>
            </a:r>
          </a:p>
        </p:txBody>
      </p:sp>
      <p:sp>
        <p:nvSpPr>
          <p:cNvPr id="4" name="Date Placeholder 3"/>
          <p:cNvSpPr>
            <a:spLocks noGrp="1"/>
          </p:cNvSpPr>
          <p:nvPr>
            <p:ph type="dt" sz="half" idx="10"/>
          </p:nvPr>
        </p:nvSpPr>
        <p:spPr/>
        <p:txBody>
          <a:bodyPr/>
          <a:lstStyle/>
          <a:p>
            <a:fld id="{2B07D8FF-3601-4004-A4B0-FBF49E4A1269}" type="datetime1">
              <a:rPr lang="en-US" smtClean="0"/>
              <a:t>8/25/2016</a:t>
            </a:fld>
            <a:endParaRPr lang="en-US"/>
          </a:p>
        </p:txBody>
      </p:sp>
      <p:sp>
        <p:nvSpPr>
          <p:cNvPr id="5" name="Slide Number Placeholder 4"/>
          <p:cNvSpPr>
            <a:spLocks noGrp="1"/>
          </p:cNvSpPr>
          <p:nvPr>
            <p:ph type="sldNum" sz="quarter" idx="12"/>
          </p:nvPr>
        </p:nvSpPr>
        <p:spPr/>
        <p:txBody>
          <a:bodyPr/>
          <a:lstStyle/>
          <a:p>
            <a:fld id="{00209131-DE2C-4C4E-A461-E7AFBF5A6C93}" type="slidenum">
              <a:rPr lang="en-US" smtClean="0"/>
              <a:t>31</a:t>
            </a:fld>
            <a:endParaRPr lang="en-US"/>
          </a:p>
        </p:txBody>
      </p:sp>
      <p:sp>
        <p:nvSpPr>
          <p:cNvPr id="6" name="Footer Placeholder 5"/>
          <p:cNvSpPr>
            <a:spLocks noGrp="1"/>
          </p:cNvSpPr>
          <p:nvPr>
            <p:ph type="ftr" sz="quarter" idx="11"/>
          </p:nvPr>
        </p:nvSpPr>
        <p:spPr/>
        <p:txBody>
          <a:bodyPr/>
          <a:lstStyle/>
          <a:p>
            <a:r>
              <a:rPr lang="en-US" smtClean="0"/>
              <a:t>FPT Software - Training C/C++ on Linux </a:t>
            </a:r>
            <a:endParaRPr lang="en-US"/>
          </a:p>
        </p:txBody>
      </p:sp>
    </p:spTree>
    <p:extLst>
      <p:ext uri="{BB962C8B-B14F-4D97-AF65-F5344CB8AC3E}">
        <p14:creationId xmlns:p14="http://schemas.microsoft.com/office/powerpoint/2010/main" val="135751798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Implicit </a:t>
            </a:r>
            <a:r>
              <a:rPr lang="en-US" dirty="0" err="1"/>
              <a:t>Makefile</a:t>
            </a:r>
            <a:r>
              <a:rPr lang="en-US" dirty="0"/>
              <a:t> rules</a:t>
            </a:r>
          </a:p>
        </p:txBody>
      </p:sp>
      <p:sp>
        <p:nvSpPr>
          <p:cNvPr id="3" name="Content Placeholder 2"/>
          <p:cNvSpPr>
            <a:spLocks noGrp="1"/>
          </p:cNvSpPr>
          <p:nvPr>
            <p:ph idx="1"/>
          </p:nvPr>
        </p:nvSpPr>
        <p:spPr/>
        <p:txBody>
          <a:bodyPr>
            <a:normAutofit fontScale="92500" lnSpcReduction="20000"/>
          </a:bodyPr>
          <a:lstStyle/>
          <a:p>
            <a:r>
              <a:rPr lang="en-US" i="1" dirty="0"/>
              <a:t>CC = g++  </a:t>
            </a:r>
            <a:r>
              <a:rPr lang="en-US" dirty="0"/>
              <a:t>the default compiler to use</a:t>
            </a:r>
          </a:p>
          <a:p>
            <a:r>
              <a:rPr lang="en-US" i="1" dirty="0"/>
              <a:t>CFLAGS = -I/include/</a:t>
            </a:r>
            <a:r>
              <a:rPr lang="en-US" i="1" dirty="0" err="1"/>
              <a:t>dir</a:t>
            </a:r>
            <a:r>
              <a:rPr lang="en-US" i="1" dirty="0"/>
              <a:t>  </a:t>
            </a:r>
            <a:r>
              <a:rPr lang="en-US" dirty="0"/>
              <a:t>compiler flags</a:t>
            </a:r>
          </a:p>
          <a:p>
            <a:r>
              <a:rPr lang="en-US" i="1" dirty="0"/>
              <a:t>LDFLAGS = -lm  </a:t>
            </a:r>
            <a:r>
              <a:rPr lang="en-US" dirty="0"/>
              <a:t>linker flags</a:t>
            </a:r>
          </a:p>
          <a:p>
            <a:r>
              <a:rPr lang="en-US" i="1" dirty="0"/>
              <a:t>$(CC) </a:t>
            </a:r>
            <a:r>
              <a:rPr lang="en-US" dirty="0"/>
              <a:t>– using value of CC</a:t>
            </a:r>
          </a:p>
          <a:p>
            <a:r>
              <a:rPr lang="en-US" i="1" dirty="0"/>
              <a:t>%.c</a:t>
            </a:r>
            <a:r>
              <a:rPr lang="en-US" dirty="0"/>
              <a:t> - wild card that matches all .c files</a:t>
            </a:r>
          </a:p>
          <a:p>
            <a:r>
              <a:rPr lang="en-US" i="1" dirty="0"/>
              <a:t>$@</a:t>
            </a:r>
            <a:r>
              <a:rPr lang="en-US" dirty="0"/>
              <a:t> - target name</a:t>
            </a:r>
          </a:p>
          <a:p>
            <a:r>
              <a:rPr lang="en-US" i="1" dirty="0"/>
              <a:t>$^</a:t>
            </a:r>
            <a:r>
              <a:rPr lang="en-US" dirty="0"/>
              <a:t> - list of dependencies</a:t>
            </a:r>
          </a:p>
          <a:p>
            <a:r>
              <a:rPr lang="en-US" i="1" dirty="0"/>
              <a:t>$&lt;</a:t>
            </a:r>
            <a:r>
              <a:rPr lang="en-US" dirty="0"/>
              <a:t> - first dependency in the list</a:t>
            </a:r>
          </a:p>
          <a:p>
            <a:r>
              <a:rPr lang="en-US" i="1" dirty="0"/>
              <a:t>.PHONY </a:t>
            </a:r>
            <a:r>
              <a:rPr lang="en-US" dirty="0"/>
              <a:t>– a target with no output file</a:t>
            </a:r>
          </a:p>
        </p:txBody>
      </p:sp>
      <p:sp>
        <p:nvSpPr>
          <p:cNvPr id="4" name="Date Placeholder 3"/>
          <p:cNvSpPr>
            <a:spLocks noGrp="1"/>
          </p:cNvSpPr>
          <p:nvPr>
            <p:ph type="dt" sz="half" idx="10"/>
          </p:nvPr>
        </p:nvSpPr>
        <p:spPr/>
        <p:txBody>
          <a:bodyPr/>
          <a:lstStyle/>
          <a:p>
            <a:fld id="{FE68A991-1A5E-4A0D-AF79-4D2C149C0EA5}" type="datetime1">
              <a:rPr lang="en-US" smtClean="0"/>
              <a:t>8/25/2016</a:t>
            </a:fld>
            <a:endParaRPr lang="en-US"/>
          </a:p>
        </p:txBody>
      </p:sp>
      <p:sp>
        <p:nvSpPr>
          <p:cNvPr id="5" name="Slide Number Placeholder 4"/>
          <p:cNvSpPr>
            <a:spLocks noGrp="1"/>
          </p:cNvSpPr>
          <p:nvPr>
            <p:ph type="sldNum" sz="quarter" idx="12"/>
          </p:nvPr>
        </p:nvSpPr>
        <p:spPr/>
        <p:txBody>
          <a:bodyPr/>
          <a:lstStyle/>
          <a:p>
            <a:fld id="{00209131-DE2C-4C4E-A461-E7AFBF5A6C93}" type="slidenum">
              <a:rPr lang="en-US" smtClean="0"/>
              <a:t>32</a:t>
            </a:fld>
            <a:endParaRPr lang="en-US"/>
          </a:p>
        </p:txBody>
      </p:sp>
      <p:sp>
        <p:nvSpPr>
          <p:cNvPr id="6" name="Footer Placeholder 5"/>
          <p:cNvSpPr>
            <a:spLocks noGrp="1"/>
          </p:cNvSpPr>
          <p:nvPr>
            <p:ph type="ftr" sz="quarter" idx="11"/>
          </p:nvPr>
        </p:nvSpPr>
        <p:spPr/>
        <p:txBody>
          <a:bodyPr/>
          <a:lstStyle/>
          <a:p>
            <a:r>
              <a:rPr lang="en-US" smtClean="0"/>
              <a:t>FPT Software - Training C/C++ on Linux </a:t>
            </a:r>
            <a:endParaRPr lang="en-US"/>
          </a:p>
        </p:txBody>
      </p:sp>
    </p:spTree>
    <p:extLst>
      <p:ext uri="{BB962C8B-B14F-4D97-AF65-F5344CB8AC3E}">
        <p14:creationId xmlns:p14="http://schemas.microsoft.com/office/powerpoint/2010/main" val="2313884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Modified </a:t>
            </a:r>
            <a:r>
              <a:rPr lang="en-US" dirty="0" err="1"/>
              <a:t>makefile</a:t>
            </a:r>
            <a:endParaRPr lang="en-US" dirty="0"/>
          </a:p>
        </p:txBody>
      </p:sp>
      <p:sp>
        <p:nvSpPr>
          <p:cNvPr id="3" name="Content Placeholder 2"/>
          <p:cNvSpPr>
            <a:spLocks noGrp="1"/>
          </p:cNvSpPr>
          <p:nvPr>
            <p:ph idx="1"/>
          </p:nvPr>
        </p:nvSpPr>
        <p:spPr/>
        <p:txBody>
          <a:bodyPr>
            <a:normAutofit/>
          </a:bodyPr>
          <a:lstStyle/>
          <a:p>
            <a:pPr marL="457200" lvl="1" indent="0">
              <a:buNone/>
            </a:pPr>
            <a:r>
              <a:rPr lang="en-US" i="1" dirty="0"/>
              <a:t>CC = g++</a:t>
            </a:r>
          </a:p>
          <a:p>
            <a:pPr marL="457200" lvl="1" indent="0">
              <a:buNone/>
            </a:pPr>
            <a:r>
              <a:rPr lang="en-US" i="1" dirty="0"/>
              <a:t>OBJ = </a:t>
            </a:r>
            <a:r>
              <a:rPr lang="en-US" i="1" dirty="0" err="1"/>
              <a:t>helloworld.o</a:t>
            </a:r>
            <a:r>
              <a:rPr lang="en-US" i="1" dirty="0"/>
              <a:t> </a:t>
            </a:r>
            <a:r>
              <a:rPr lang="en-US" i="1" dirty="0" err="1"/>
              <a:t>otherfile.o</a:t>
            </a:r>
            <a:endParaRPr lang="en-US" i="1" dirty="0"/>
          </a:p>
          <a:p>
            <a:pPr marL="457200" lvl="1" indent="0">
              <a:buNone/>
            </a:pPr>
            <a:r>
              <a:rPr lang="en-US" i="1" dirty="0"/>
              <a:t>hello: $(OBJ)</a:t>
            </a:r>
          </a:p>
          <a:p>
            <a:pPr marL="457200" lvl="1" indent="0">
              <a:buNone/>
            </a:pPr>
            <a:r>
              <a:rPr lang="en-US" i="1" dirty="0" smtClean="0"/>
              <a:t>	$(</a:t>
            </a:r>
            <a:r>
              <a:rPr lang="en-US" i="1" dirty="0"/>
              <a:t>CC) -o $@ </a:t>
            </a:r>
            <a:r>
              <a:rPr lang="en-US" i="1" dirty="0" smtClean="0"/>
              <a:t>$^</a:t>
            </a:r>
            <a:endParaRPr lang="en-US" i="1" dirty="0"/>
          </a:p>
          <a:p>
            <a:r>
              <a:rPr lang="en-US" dirty="0"/>
              <a:t>Default compiler to use g</a:t>
            </a:r>
            <a:r>
              <a:rPr lang="en-US" dirty="0" smtClean="0"/>
              <a:t>++</a:t>
            </a:r>
            <a:endParaRPr lang="en-US" dirty="0"/>
          </a:p>
          <a:p>
            <a:r>
              <a:rPr lang="en-US" dirty="0"/>
              <a:t>Make </a:t>
            </a:r>
            <a:r>
              <a:rPr lang="en-US" dirty="0" err="1"/>
              <a:t>knows.o</a:t>
            </a:r>
            <a:r>
              <a:rPr lang="en-US" dirty="0"/>
              <a:t> files come from .</a:t>
            </a:r>
            <a:r>
              <a:rPr lang="en-US" dirty="0" err="1"/>
              <a:t>cpp</a:t>
            </a:r>
            <a:r>
              <a:rPr lang="en-US" dirty="0"/>
              <a:t> and </a:t>
            </a:r>
            <a:r>
              <a:rPr lang="en-US" dirty="0" smtClean="0"/>
              <a:t>CC</a:t>
            </a:r>
            <a:endParaRPr lang="en-US" dirty="0"/>
          </a:p>
          <a:p>
            <a:r>
              <a:rPr lang="en-US" dirty="0"/>
              <a:t>Target depends on the object files, </a:t>
            </a:r>
            <a:r>
              <a:rPr lang="en-US" dirty="0" smtClean="0"/>
              <a:t>transitively </a:t>
            </a:r>
            <a:r>
              <a:rPr lang="en-US" dirty="0"/>
              <a:t>depends on the </a:t>
            </a:r>
            <a:r>
              <a:rPr lang="en-US" dirty="0" err="1"/>
              <a:t>cpp</a:t>
            </a:r>
            <a:r>
              <a:rPr lang="en-US" dirty="0"/>
              <a:t> files</a:t>
            </a:r>
          </a:p>
        </p:txBody>
      </p:sp>
      <p:sp>
        <p:nvSpPr>
          <p:cNvPr id="4" name="Date Placeholder 3"/>
          <p:cNvSpPr>
            <a:spLocks noGrp="1"/>
          </p:cNvSpPr>
          <p:nvPr>
            <p:ph type="dt" sz="half" idx="10"/>
          </p:nvPr>
        </p:nvSpPr>
        <p:spPr/>
        <p:txBody>
          <a:bodyPr/>
          <a:lstStyle/>
          <a:p>
            <a:fld id="{B16D88B0-CDD1-4446-B5A8-725B8AB530CF}" type="datetime1">
              <a:rPr lang="en-US" smtClean="0"/>
              <a:t>8/25/2016</a:t>
            </a:fld>
            <a:endParaRPr lang="en-US"/>
          </a:p>
        </p:txBody>
      </p:sp>
      <p:sp>
        <p:nvSpPr>
          <p:cNvPr id="5" name="Slide Number Placeholder 4"/>
          <p:cNvSpPr>
            <a:spLocks noGrp="1"/>
          </p:cNvSpPr>
          <p:nvPr>
            <p:ph type="sldNum" sz="quarter" idx="12"/>
          </p:nvPr>
        </p:nvSpPr>
        <p:spPr/>
        <p:txBody>
          <a:bodyPr/>
          <a:lstStyle/>
          <a:p>
            <a:fld id="{00209131-DE2C-4C4E-A461-E7AFBF5A6C93}" type="slidenum">
              <a:rPr lang="en-US" smtClean="0"/>
              <a:t>33</a:t>
            </a:fld>
            <a:endParaRPr lang="en-US"/>
          </a:p>
        </p:txBody>
      </p:sp>
      <p:sp>
        <p:nvSpPr>
          <p:cNvPr id="6" name="Footer Placeholder 5"/>
          <p:cNvSpPr>
            <a:spLocks noGrp="1"/>
          </p:cNvSpPr>
          <p:nvPr>
            <p:ph type="ftr" sz="quarter" idx="11"/>
          </p:nvPr>
        </p:nvSpPr>
        <p:spPr/>
        <p:txBody>
          <a:bodyPr/>
          <a:lstStyle/>
          <a:p>
            <a:r>
              <a:rPr lang="en-US" smtClean="0"/>
              <a:t>FPT Software - Training C/C++ on Linux </a:t>
            </a:r>
            <a:endParaRPr lang="en-US"/>
          </a:p>
        </p:txBody>
      </p:sp>
    </p:spTree>
    <p:extLst>
      <p:ext uri="{BB962C8B-B14F-4D97-AF65-F5344CB8AC3E}">
        <p14:creationId xmlns:p14="http://schemas.microsoft.com/office/powerpoint/2010/main" val="402604088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Advanced </a:t>
            </a:r>
            <a:r>
              <a:rPr lang="en-US" dirty="0" err="1"/>
              <a:t>Makefile</a:t>
            </a:r>
            <a:endParaRPr lang="en-US" dirty="0"/>
          </a:p>
        </p:txBody>
      </p:sp>
      <p:sp>
        <p:nvSpPr>
          <p:cNvPr id="3" name="Content Placeholder 2"/>
          <p:cNvSpPr>
            <a:spLocks noGrp="1"/>
          </p:cNvSpPr>
          <p:nvPr>
            <p:ph idx="1"/>
          </p:nvPr>
        </p:nvSpPr>
        <p:spPr>
          <a:xfrm>
            <a:off x="152400" y="1600200"/>
            <a:ext cx="5715000" cy="4525963"/>
          </a:xfrm>
        </p:spPr>
        <p:txBody>
          <a:bodyPr>
            <a:normAutofit/>
          </a:bodyPr>
          <a:lstStyle/>
          <a:p>
            <a:pPr marL="457200" lvl="1" indent="0">
              <a:buNone/>
            </a:pPr>
            <a:r>
              <a:rPr lang="en-US" sz="1600" i="1" dirty="0"/>
              <a:t>CC=</a:t>
            </a:r>
            <a:r>
              <a:rPr lang="en-US" sz="1600" i="1" dirty="0" err="1"/>
              <a:t>gcc</a:t>
            </a:r>
            <a:endParaRPr lang="en-US" sz="1600" i="1" dirty="0"/>
          </a:p>
          <a:p>
            <a:pPr marL="457200" lvl="1" indent="0">
              <a:buNone/>
            </a:pPr>
            <a:r>
              <a:rPr lang="en-US" sz="1600" i="1" dirty="0"/>
              <a:t>CFLAGS</a:t>
            </a:r>
            <a:r>
              <a:rPr lang="en-US" sz="1600" i="1" dirty="0" smtClean="0"/>
              <a:t>=-I. </a:t>
            </a:r>
            <a:r>
              <a:rPr lang="en-US" sz="1600" i="1" dirty="0"/>
              <a:t>-g</a:t>
            </a:r>
          </a:p>
          <a:p>
            <a:pPr marL="457200" lvl="1" indent="0">
              <a:buNone/>
            </a:pPr>
            <a:r>
              <a:rPr lang="en-US" sz="1600" i="1" dirty="0"/>
              <a:t>LDFLAGS=-lm</a:t>
            </a:r>
          </a:p>
          <a:p>
            <a:pPr marL="457200" lvl="1" indent="0">
              <a:buNone/>
            </a:pPr>
            <a:r>
              <a:rPr lang="en-US" sz="1600" i="1" dirty="0"/>
              <a:t>DEPS=</a:t>
            </a:r>
            <a:r>
              <a:rPr lang="en-US" sz="1600" i="1" dirty="0" err="1"/>
              <a:t>hellomake.h</a:t>
            </a:r>
            <a:endParaRPr lang="en-US" sz="1600" i="1" dirty="0"/>
          </a:p>
          <a:p>
            <a:pPr marL="457200" lvl="1" indent="0">
              <a:buNone/>
            </a:pPr>
            <a:r>
              <a:rPr lang="en-US" sz="1600" i="1" dirty="0"/>
              <a:t>OBJ=</a:t>
            </a:r>
            <a:r>
              <a:rPr lang="en-US" sz="1600" i="1" dirty="0" err="1"/>
              <a:t>hellomake.o</a:t>
            </a:r>
            <a:r>
              <a:rPr lang="en-US" sz="1600" i="1" dirty="0"/>
              <a:t> </a:t>
            </a:r>
            <a:r>
              <a:rPr lang="en-US" sz="1600" i="1" dirty="0" err="1"/>
              <a:t>hellofunc.o</a:t>
            </a:r>
            <a:endParaRPr lang="en-US" sz="1600" i="1" dirty="0"/>
          </a:p>
          <a:p>
            <a:pPr marL="457200" lvl="1" indent="0">
              <a:buNone/>
            </a:pPr>
            <a:r>
              <a:rPr lang="en-US" sz="1600" i="1" dirty="0"/>
              <a:t>default: </a:t>
            </a:r>
            <a:r>
              <a:rPr lang="en-US" sz="1600" i="1" dirty="0" err="1"/>
              <a:t>hellomake</a:t>
            </a:r>
            <a:endParaRPr lang="en-US" sz="1600" i="1" dirty="0"/>
          </a:p>
          <a:p>
            <a:pPr marL="457200" lvl="1" indent="0">
              <a:buNone/>
            </a:pPr>
            <a:r>
              <a:rPr lang="en-US" sz="1600" i="1" dirty="0"/>
              <a:t>%.o: %.c $(DEPS)</a:t>
            </a:r>
          </a:p>
          <a:p>
            <a:pPr marL="457200" lvl="1" indent="0">
              <a:buNone/>
            </a:pPr>
            <a:r>
              <a:rPr lang="en-US" sz="1600" i="1" dirty="0" smtClean="0"/>
              <a:t>	$(</a:t>
            </a:r>
            <a:r>
              <a:rPr lang="en-US" sz="1600" i="1" dirty="0"/>
              <a:t>CC) -c -o $@ $&lt; $(CFLAGS)</a:t>
            </a:r>
          </a:p>
          <a:p>
            <a:pPr marL="457200" lvl="1" indent="0">
              <a:buNone/>
            </a:pPr>
            <a:r>
              <a:rPr lang="en-US" sz="1600" i="1" dirty="0" err="1"/>
              <a:t>hellomake</a:t>
            </a:r>
            <a:r>
              <a:rPr lang="en-US" sz="1600" i="1" dirty="0"/>
              <a:t>: $(OBJ)</a:t>
            </a:r>
          </a:p>
          <a:p>
            <a:pPr marL="457200" lvl="1" indent="0">
              <a:buNone/>
            </a:pPr>
            <a:r>
              <a:rPr lang="en-US" sz="1600" i="1" dirty="0" smtClean="0"/>
              <a:t>	$(</a:t>
            </a:r>
            <a:r>
              <a:rPr lang="en-US" sz="1600" i="1" dirty="0"/>
              <a:t>CC) -o $@ $^ $(CFLAGS) $(LDFLAGS)</a:t>
            </a:r>
          </a:p>
          <a:p>
            <a:pPr marL="457200" lvl="1" indent="0">
              <a:buNone/>
            </a:pPr>
            <a:r>
              <a:rPr lang="en-US" sz="1600" i="1" dirty="0"/>
              <a:t>.PHONY: clean</a:t>
            </a:r>
          </a:p>
          <a:p>
            <a:pPr marL="457200" lvl="1" indent="0">
              <a:buNone/>
            </a:pPr>
            <a:r>
              <a:rPr lang="en-US" sz="1600" i="1" dirty="0"/>
              <a:t>clean:</a:t>
            </a:r>
          </a:p>
          <a:p>
            <a:pPr marL="457200" lvl="1" indent="0">
              <a:buNone/>
            </a:pPr>
            <a:r>
              <a:rPr lang="en-US" sz="1600" i="1" dirty="0" smtClean="0"/>
              <a:t>	</a:t>
            </a:r>
            <a:r>
              <a:rPr lang="en-US" sz="1600" i="1" dirty="0" err="1" smtClean="0"/>
              <a:t>rm</a:t>
            </a:r>
            <a:r>
              <a:rPr lang="en-US" sz="1600" i="1" dirty="0" smtClean="0"/>
              <a:t> </a:t>
            </a:r>
            <a:r>
              <a:rPr lang="en-US" sz="1600" i="1" dirty="0"/>
              <a:t>-f *.o *~ </a:t>
            </a:r>
            <a:r>
              <a:rPr lang="en-US" sz="1600" i="1" dirty="0" err="1"/>
              <a:t>hellomake</a:t>
            </a:r>
            <a:endParaRPr lang="en-US" sz="1600" i="1" dirty="0"/>
          </a:p>
        </p:txBody>
      </p:sp>
      <p:sp>
        <p:nvSpPr>
          <p:cNvPr id="6" name="Content Placeholder 2"/>
          <p:cNvSpPr txBox="1">
            <a:spLocks/>
          </p:cNvSpPr>
          <p:nvPr/>
        </p:nvSpPr>
        <p:spPr>
          <a:xfrm>
            <a:off x="4038600" y="1570037"/>
            <a:ext cx="4876800"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lvl="1" indent="0">
              <a:buNone/>
            </a:pPr>
            <a:endParaRPr lang="en-US" sz="1600" dirty="0" smtClean="0"/>
          </a:p>
          <a:p>
            <a:pPr marL="457200" lvl="1" indent="0">
              <a:buNone/>
            </a:pPr>
            <a:r>
              <a:rPr lang="en-US" sz="1600" dirty="0" smtClean="0"/>
              <a:t>- </a:t>
            </a:r>
            <a:r>
              <a:rPr lang="en-US" sz="1600" dirty="0"/>
              <a:t>compiler flags</a:t>
            </a:r>
          </a:p>
          <a:p>
            <a:pPr marL="457200" lvl="1" indent="0">
              <a:buNone/>
            </a:pPr>
            <a:r>
              <a:rPr lang="en-US" sz="1600" dirty="0"/>
              <a:t>- linker flags</a:t>
            </a:r>
          </a:p>
          <a:p>
            <a:pPr marL="457200" lvl="1" indent="0">
              <a:buNone/>
            </a:pPr>
            <a:r>
              <a:rPr lang="en-US" sz="1600" dirty="0"/>
              <a:t>- depends on some .h files too</a:t>
            </a:r>
          </a:p>
          <a:p>
            <a:pPr marL="457200" lvl="1" indent="0">
              <a:buNone/>
            </a:pPr>
            <a:endParaRPr lang="en-US" sz="1600" dirty="0" smtClean="0"/>
          </a:p>
          <a:p>
            <a:pPr marL="457200" lvl="1" indent="0">
              <a:buNone/>
            </a:pPr>
            <a:r>
              <a:rPr lang="en-US" sz="1600" dirty="0" smtClean="0"/>
              <a:t>default </a:t>
            </a:r>
            <a:r>
              <a:rPr lang="en-US" sz="1600" dirty="0"/>
              <a:t>target name</a:t>
            </a:r>
          </a:p>
          <a:p>
            <a:pPr marL="457200" lvl="1" indent="0">
              <a:buNone/>
            </a:pPr>
            <a:r>
              <a:rPr lang="en-US" sz="1600" dirty="0"/>
              <a:t>explicitly specify how each .o file will be built</a:t>
            </a:r>
          </a:p>
          <a:p>
            <a:pPr marL="457200" lvl="1" indent="0">
              <a:buNone/>
            </a:pPr>
            <a:r>
              <a:rPr lang="en-US" sz="1600" dirty="0"/>
              <a:t>making it dependent on the .h files</a:t>
            </a:r>
          </a:p>
          <a:p>
            <a:pPr marL="457200" lvl="1" indent="0">
              <a:buNone/>
            </a:pPr>
            <a:r>
              <a:rPr lang="en-US" sz="1600" dirty="0" err="1"/>
              <a:t>hellomake</a:t>
            </a:r>
            <a:r>
              <a:rPr lang="en-US" sz="1600" dirty="0"/>
              <a:t>: $(OBJ)</a:t>
            </a:r>
          </a:p>
          <a:p>
            <a:pPr marL="457200" lvl="1" indent="0">
              <a:buNone/>
            </a:pPr>
            <a:r>
              <a:rPr lang="en-US" sz="1600" dirty="0" smtClean="0"/>
              <a:t>	$(</a:t>
            </a:r>
            <a:r>
              <a:rPr lang="en-US" sz="1600" dirty="0"/>
              <a:t>CC) -o $@ $^ $(CFLAGS)</a:t>
            </a:r>
          </a:p>
          <a:p>
            <a:pPr marL="457200" lvl="1" indent="0">
              <a:buNone/>
            </a:pPr>
            <a:r>
              <a:rPr lang="en-US" sz="1600" dirty="0"/>
              <a:t>specifies that clean is not a file </a:t>
            </a:r>
            <a:r>
              <a:rPr lang="en-US" sz="1600" dirty="0" smtClean="0"/>
              <a:t>target</a:t>
            </a:r>
          </a:p>
          <a:p>
            <a:pPr marL="457200" lvl="1" indent="0">
              <a:buNone/>
            </a:pPr>
            <a:r>
              <a:rPr lang="en-US" sz="1600" dirty="0" smtClean="0"/>
              <a:t>this </a:t>
            </a:r>
            <a:r>
              <a:rPr lang="en-US" sz="1600" dirty="0"/>
              <a:t>target deletes all the .o, temps, and the binary</a:t>
            </a:r>
          </a:p>
        </p:txBody>
      </p:sp>
      <p:sp>
        <p:nvSpPr>
          <p:cNvPr id="4" name="Date Placeholder 3"/>
          <p:cNvSpPr>
            <a:spLocks noGrp="1"/>
          </p:cNvSpPr>
          <p:nvPr>
            <p:ph type="dt" sz="half" idx="10"/>
          </p:nvPr>
        </p:nvSpPr>
        <p:spPr/>
        <p:txBody>
          <a:bodyPr/>
          <a:lstStyle/>
          <a:p>
            <a:fld id="{D74432DD-399C-4F02-9674-7F16664B119A}" type="datetime1">
              <a:rPr lang="en-US" smtClean="0"/>
              <a:t>8/25/2016</a:t>
            </a:fld>
            <a:endParaRPr lang="en-US"/>
          </a:p>
        </p:txBody>
      </p:sp>
      <p:sp>
        <p:nvSpPr>
          <p:cNvPr id="5" name="Slide Number Placeholder 4"/>
          <p:cNvSpPr>
            <a:spLocks noGrp="1"/>
          </p:cNvSpPr>
          <p:nvPr>
            <p:ph type="sldNum" sz="quarter" idx="12"/>
          </p:nvPr>
        </p:nvSpPr>
        <p:spPr/>
        <p:txBody>
          <a:bodyPr/>
          <a:lstStyle/>
          <a:p>
            <a:fld id="{00209131-DE2C-4C4E-A461-E7AFBF5A6C93}" type="slidenum">
              <a:rPr lang="en-US" smtClean="0"/>
              <a:t>34</a:t>
            </a:fld>
            <a:endParaRPr lang="en-US"/>
          </a:p>
        </p:txBody>
      </p:sp>
      <p:sp>
        <p:nvSpPr>
          <p:cNvPr id="7" name="Footer Placeholder 6"/>
          <p:cNvSpPr>
            <a:spLocks noGrp="1"/>
          </p:cNvSpPr>
          <p:nvPr>
            <p:ph type="ftr" sz="quarter" idx="11"/>
          </p:nvPr>
        </p:nvSpPr>
        <p:spPr/>
        <p:txBody>
          <a:bodyPr/>
          <a:lstStyle/>
          <a:p>
            <a:r>
              <a:rPr lang="en-US" smtClean="0"/>
              <a:t>FPT Software - Training C/C++ on Linux </a:t>
            </a:r>
            <a:endParaRPr lang="en-US"/>
          </a:p>
        </p:txBody>
      </p:sp>
    </p:spTree>
    <p:extLst>
      <p:ext uri="{BB962C8B-B14F-4D97-AF65-F5344CB8AC3E}">
        <p14:creationId xmlns:p14="http://schemas.microsoft.com/office/powerpoint/2010/main" val="110591871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GNU Debugger - </a:t>
            </a:r>
            <a:r>
              <a:rPr lang="en-US" dirty="0" err="1"/>
              <a:t>gdb</a:t>
            </a:r>
            <a:endParaRPr lang="en-US" dirty="0"/>
          </a:p>
        </p:txBody>
      </p:sp>
      <p:sp>
        <p:nvSpPr>
          <p:cNvPr id="3" name="Content Placeholder 2"/>
          <p:cNvSpPr>
            <a:spLocks noGrp="1"/>
          </p:cNvSpPr>
          <p:nvPr>
            <p:ph idx="1"/>
          </p:nvPr>
        </p:nvSpPr>
        <p:spPr/>
        <p:txBody>
          <a:bodyPr>
            <a:normAutofit/>
          </a:bodyPr>
          <a:lstStyle/>
          <a:p>
            <a:pPr marL="342900" lvl="1" indent="-342900">
              <a:buFont typeface="Arial" panose="020B0604020202020204" pitchFamily="34" charset="0"/>
              <a:buChar char="•"/>
            </a:pPr>
            <a:r>
              <a:rPr lang="en-US" dirty="0" smtClean="0"/>
              <a:t>Enable </a:t>
            </a:r>
            <a:r>
              <a:rPr lang="en-US" dirty="0"/>
              <a:t>debugging information with -g </a:t>
            </a:r>
            <a:r>
              <a:rPr lang="en-US" dirty="0" smtClean="0"/>
              <a:t>during </a:t>
            </a:r>
            <a:r>
              <a:rPr lang="en-US" dirty="0"/>
              <a:t>compilation and </a:t>
            </a:r>
            <a:r>
              <a:rPr lang="en-US" dirty="0" smtClean="0"/>
              <a:t>linking</a:t>
            </a:r>
            <a:endParaRPr lang="en-US" dirty="0"/>
          </a:p>
          <a:p>
            <a:pPr marL="342900" lvl="1" indent="-342900">
              <a:buFont typeface="Arial" panose="020B0604020202020204" pitchFamily="34" charset="0"/>
              <a:buChar char="•"/>
            </a:pPr>
            <a:r>
              <a:rPr lang="en-US" dirty="0"/>
              <a:t>Try not to use optimization flags -</a:t>
            </a:r>
            <a:r>
              <a:rPr lang="en-US" dirty="0" err="1" smtClean="0"/>
              <a:t>oN</a:t>
            </a:r>
            <a:endParaRPr lang="en-US" dirty="0"/>
          </a:p>
          <a:p>
            <a:pPr marL="342900" lvl="1" indent="-342900">
              <a:buFont typeface="Arial" panose="020B0604020202020204" pitchFamily="34" charset="0"/>
              <a:buChar char="•"/>
            </a:pPr>
            <a:r>
              <a:rPr lang="en-US" dirty="0"/>
              <a:t>Usage</a:t>
            </a:r>
            <a:r>
              <a:rPr lang="en-US" dirty="0" smtClean="0"/>
              <a:t>:</a:t>
            </a:r>
            <a:endParaRPr lang="en-US" dirty="0"/>
          </a:p>
          <a:p>
            <a:pPr marL="742950" lvl="2" indent="-342900"/>
            <a:r>
              <a:rPr lang="en-US" i="1" dirty="0" err="1"/>
              <a:t>gdb</a:t>
            </a:r>
            <a:r>
              <a:rPr lang="en-US" i="1" dirty="0"/>
              <a:t> </a:t>
            </a:r>
            <a:r>
              <a:rPr lang="en-US" i="1" dirty="0" err="1" smtClean="0"/>
              <a:t>program_name</a:t>
            </a:r>
            <a:endParaRPr lang="en-US" i="1" dirty="0"/>
          </a:p>
          <a:p>
            <a:pPr marL="342900" lvl="1" indent="-342900">
              <a:buFont typeface="Arial" panose="020B0604020202020204" pitchFamily="34" charset="0"/>
              <a:buChar char="•"/>
            </a:pPr>
            <a:r>
              <a:rPr lang="en-US" dirty="0"/>
              <a:t>Allows: program listing, execution, </a:t>
            </a:r>
            <a:r>
              <a:rPr lang="en-US" dirty="0" smtClean="0"/>
              <a:t>stepping, breakpoints </a:t>
            </a:r>
            <a:r>
              <a:rPr lang="en-US" dirty="0"/>
              <a:t>etc.</a:t>
            </a:r>
          </a:p>
        </p:txBody>
      </p:sp>
      <p:sp>
        <p:nvSpPr>
          <p:cNvPr id="4" name="Date Placeholder 3"/>
          <p:cNvSpPr>
            <a:spLocks noGrp="1"/>
          </p:cNvSpPr>
          <p:nvPr>
            <p:ph type="dt" sz="half" idx="10"/>
          </p:nvPr>
        </p:nvSpPr>
        <p:spPr/>
        <p:txBody>
          <a:bodyPr/>
          <a:lstStyle/>
          <a:p>
            <a:fld id="{AA5A2820-04CA-4572-9014-1F496F3F145B}" type="datetime1">
              <a:rPr lang="en-US" smtClean="0"/>
              <a:t>8/25/2016</a:t>
            </a:fld>
            <a:endParaRPr lang="en-US"/>
          </a:p>
        </p:txBody>
      </p:sp>
      <p:sp>
        <p:nvSpPr>
          <p:cNvPr id="5" name="Slide Number Placeholder 4"/>
          <p:cNvSpPr>
            <a:spLocks noGrp="1"/>
          </p:cNvSpPr>
          <p:nvPr>
            <p:ph type="sldNum" sz="quarter" idx="12"/>
          </p:nvPr>
        </p:nvSpPr>
        <p:spPr/>
        <p:txBody>
          <a:bodyPr/>
          <a:lstStyle/>
          <a:p>
            <a:fld id="{00209131-DE2C-4C4E-A461-E7AFBF5A6C93}" type="slidenum">
              <a:rPr lang="en-US" smtClean="0"/>
              <a:t>35</a:t>
            </a:fld>
            <a:endParaRPr lang="en-US"/>
          </a:p>
        </p:txBody>
      </p:sp>
      <p:sp>
        <p:nvSpPr>
          <p:cNvPr id="6" name="Footer Placeholder 5"/>
          <p:cNvSpPr>
            <a:spLocks noGrp="1"/>
          </p:cNvSpPr>
          <p:nvPr>
            <p:ph type="ftr" sz="quarter" idx="11"/>
          </p:nvPr>
        </p:nvSpPr>
        <p:spPr/>
        <p:txBody>
          <a:bodyPr/>
          <a:lstStyle/>
          <a:p>
            <a:r>
              <a:rPr lang="en-US" smtClean="0"/>
              <a:t>FPT Software - Training C/C++ on Linux </a:t>
            </a:r>
            <a:endParaRPr lang="en-US"/>
          </a:p>
        </p:txBody>
      </p:sp>
    </p:spTree>
    <p:extLst>
      <p:ext uri="{BB962C8B-B14F-4D97-AF65-F5344CB8AC3E}">
        <p14:creationId xmlns:p14="http://schemas.microsoft.com/office/powerpoint/2010/main" val="97407903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GNU Debugger - </a:t>
            </a:r>
            <a:r>
              <a:rPr lang="en-US" dirty="0" err="1"/>
              <a:t>gdb</a:t>
            </a:r>
            <a:endParaRPr lang="en-US" dirty="0"/>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45195" y="1600200"/>
            <a:ext cx="5253609" cy="45259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Date Placeholder 2"/>
          <p:cNvSpPr>
            <a:spLocks noGrp="1"/>
          </p:cNvSpPr>
          <p:nvPr>
            <p:ph type="dt" sz="half" idx="10"/>
          </p:nvPr>
        </p:nvSpPr>
        <p:spPr/>
        <p:txBody>
          <a:bodyPr/>
          <a:lstStyle/>
          <a:p>
            <a:fld id="{0EA7BC67-FF98-45DE-A82F-B9D4A426FAD6}" type="datetime1">
              <a:rPr lang="en-US" smtClean="0"/>
              <a:t>8/25/2016</a:t>
            </a:fld>
            <a:endParaRPr lang="en-US"/>
          </a:p>
        </p:txBody>
      </p:sp>
      <p:sp>
        <p:nvSpPr>
          <p:cNvPr id="4" name="Slide Number Placeholder 3"/>
          <p:cNvSpPr>
            <a:spLocks noGrp="1"/>
          </p:cNvSpPr>
          <p:nvPr>
            <p:ph type="sldNum" sz="quarter" idx="12"/>
          </p:nvPr>
        </p:nvSpPr>
        <p:spPr/>
        <p:txBody>
          <a:bodyPr/>
          <a:lstStyle/>
          <a:p>
            <a:fld id="{00209131-DE2C-4C4E-A461-E7AFBF5A6C93}" type="slidenum">
              <a:rPr lang="en-US" smtClean="0"/>
              <a:t>36</a:t>
            </a:fld>
            <a:endParaRPr lang="en-US"/>
          </a:p>
        </p:txBody>
      </p:sp>
      <p:sp>
        <p:nvSpPr>
          <p:cNvPr id="5" name="Footer Placeholder 4"/>
          <p:cNvSpPr>
            <a:spLocks noGrp="1"/>
          </p:cNvSpPr>
          <p:nvPr>
            <p:ph type="ftr" sz="quarter" idx="11"/>
          </p:nvPr>
        </p:nvSpPr>
        <p:spPr/>
        <p:txBody>
          <a:bodyPr/>
          <a:lstStyle/>
          <a:p>
            <a:r>
              <a:rPr lang="en-US" smtClean="0"/>
              <a:t>FPT Software - Training C/C++ on Linux </a:t>
            </a:r>
            <a:endParaRPr lang="en-US"/>
          </a:p>
        </p:txBody>
      </p:sp>
    </p:spTree>
    <p:extLst>
      <p:ext uri="{BB962C8B-B14F-4D97-AF65-F5344CB8AC3E}">
        <p14:creationId xmlns:p14="http://schemas.microsoft.com/office/powerpoint/2010/main" val="396560329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GNU Debugger - </a:t>
            </a:r>
            <a:r>
              <a:rPr lang="en-US" dirty="0" err="1"/>
              <a:t>gdb</a:t>
            </a:r>
            <a:endParaRPr lang="en-US" dirty="0"/>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38666" y="1863181"/>
            <a:ext cx="6866667" cy="4000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Date Placeholder 2"/>
          <p:cNvSpPr>
            <a:spLocks noGrp="1"/>
          </p:cNvSpPr>
          <p:nvPr>
            <p:ph type="dt" sz="half" idx="10"/>
          </p:nvPr>
        </p:nvSpPr>
        <p:spPr/>
        <p:txBody>
          <a:bodyPr/>
          <a:lstStyle/>
          <a:p>
            <a:fld id="{94687B00-87D2-4023-8B95-4692F0EF33F0}" type="datetime1">
              <a:rPr lang="en-US" smtClean="0"/>
              <a:t>8/25/2016</a:t>
            </a:fld>
            <a:endParaRPr lang="en-US"/>
          </a:p>
        </p:txBody>
      </p:sp>
      <p:sp>
        <p:nvSpPr>
          <p:cNvPr id="4" name="Slide Number Placeholder 3"/>
          <p:cNvSpPr>
            <a:spLocks noGrp="1"/>
          </p:cNvSpPr>
          <p:nvPr>
            <p:ph type="sldNum" sz="quarter" idx="12"/>
          </p:nvPr>
        </p:nvSpPr>
        <p:spPr/>
        <p:txBody>
          <a:bodyPr/>
          <a:lstStyle/>
          <a:p>
            <a:fld id="{00209131-DE2C-4C4E-A461-E7AFBF5A6C93}" type="slidenum">
              <a:rPr lang="en-US" smtClean="0"/>
              <a:t>37</a:t>
            </a:fld>
            <a:endParaRPr lang="en-US"/>
          </a:p>
        </p:txBody>
      </p:sp>
      <p:sp>
        <p:nvSpPr>
          <p:cNvPr id="5" name="Footer Placeholder 4"/>
          <p:cNvSpPr>
            <a:spLocks noGrp="1"/>
          </p:cNvSpPr>
          <p:nvPr>
            <p:ph type="ftr" sz="quarter" idx="11"/>
          </p:nvPr>
        </p:nvSpPr>
        <p:spPr/>
        <p:txBody>
          <a:bodyPr/>
          <a:lstStyle/>
          <a:p>
            <a:r>
              <a:rPr lang="en-US" smtClean="0"/>
              <a:t>FPT Software - Training C/C++ on Linux </a:t>
            </a:r>
            <a:endParaRPr lang="en-US"/>
          </a:p>
        </p:txBody>
      </p:sp>
    </p:spTree>
    <p:extLst>
      <p:ext uri="{BB962C8B-B14F-4D97-AF65-F5344CB8AC3E}">
        <p14:creationId xmlns:p14="http://schemas.microsoft.com/office/powerpoint/2010/main" val="323678631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GNU Debugger - </a:t>
            </a:r>
            <a:r>
              <a:rPr lang="en-US" dirty="0" err="1"/>
              <a:t>gdb</a:t>
            </a:r>
            <a:endParaRPr lang="en-US" dirty="0"/>
          </a:p>
        </p:txBody>
      </p:sp>
      <p:sp>
        <p:nvSpPr>
          <p:cNvPr id="3" name="Content Placeholder 2"/>
          <p:cNvSpPr>
            <a:spLocks noGrp="1"/>
          </p:cNvSpPr>
          <p:nvPr>
            <p:ph idx="1"/>
          </p:nvPr>
        </p:nvSpPr>
        <p:spPr/>
        <p:txBody>
          <a:bodyPr>
            <a:normAutofit fontScale="92500" lnSpcReduction="20000"/>
          </a:bodyPr>
          <a:lstStyle/>
          <a:p>
            <a:r>
              <a:rPr lang="en-US" dirty="0"/>
              <a:t>We set breakpoint default at file contain main </a:t>
            </a:r>
            <a:r>
              <a:rPr lang="en-US" dirty="0" err="1"/>
              <a:t>funtion</a:t>
            </a:r>
            <a:r>
              <a:rPr lang="en-US" dirty="0"/>
              <a:t>. If we want to set breakpoint at another file, we use: </a:t>
            </a:r>
          </a:p>
          <a:p>
            <a:pPr marL="457200" lvl="1" indent="0">
              <a:buNone/>
            </a:pPr>
            <a:r>
              <a:rPr lang="en-US" i="1" dirty="0"/>
              <a:t>(</a:t>
            </a:r>
            <a:r>
              <a:rPr lang="en-US" i="1" dirty="0" err="1"/>
              <a:t>gdb</a:t>
            </a:r>
            <a:r>
              <a:rPr lang="en-US" i="1" dirty="0"/>
              <a:t>) break </a:t>
            </a:r>
            <a:r>
              <a:rPr lang="en-US" i="1" dirty="0" err="1"/>
              <a:t>file_name:line_number</a:t>
            </a:r>
            <a:endParaRPr lang="en-US" i="1" dirty="0"/>
          </a:p>
          <a:p>
            <a:r>
              <a:rPr lang="en-US" dirty="0"/>
              <a:t>Other execution </a:t>
            </a:r>
            <a:r>
              <a:rPr lang="en-US" dirty="0" smtClean="0"/>
              <a:t>control</a:t>
            </a:r>
          </a:p>
          <a:p>
            <a:pPr lvl="1">
              <a:buFont typeface="Arial" panose="020B0604020202020204" pitchFamily="34" charset="0"/>
              <a:buChar char="•"/>
            </a:pPr>
            <a:r>
              <a:rPr lang="en-US" dirty="0"/>
              <a:t>Press Ctrl-C to break </a:t>
            </a:r>
            <a:r>
              <a:rPr lang="en-US" dirty="0" smtClean="0"/>
              <a:t>immediately</a:t>
            </a:r>
            <a:endParaRPr lang="en-US" dirty="0"/>
          </a:p>
          <a:p>
            <a:pPr lvl="1">
              <a:buFont typeface="Arial" panose="020B0604020202020204" pitchFamily="34" charset="0"/>
              <a:buChar char="•"/>
            </a:pPr>
            <a:r>
              <a:rPr lang="en-US" dirty="0"/>
              <a:t>next(step over</a:t>
            </a:r>
            <a:r>
              <a:rPr lang="en-US" dirty="0" smtClean="0"/>
              <a:t>)</a:t>
            </a:r>
            <a:endParaRPr lang="en-US" dirty="0"/>
          </a:p>
          <a:p>
            <a:pPr lvl="1">
              <a:buFont typeface="Arial" panose="020B0604020202020204" pitchFamily="34" charset="0"/>
              <a:buChar char="•"/>
            </a:pPr>
            <a:r>
              <a:rPr lang="en-US" dirty="0"/>
              <a:t>step(step into</a:t>
            </a:r>
            <a:r>
              <a:rPr lang="en-US" dirty="0" smtClean="0"/>
              <a:t>)</a:t>
            </a:r>
            <a:endParaRPr lang="en-US" dirty="0"/>
          </a:p>
          <a:p>
            <a:pPr lvl="1">
              <a:buFont typeface="Arial" panose="020B0604020202020204" pitchFamily="34" charset="0"/>
              <a:buChar char="•"/>
            </a:pPr>
            <a:r>
              <a:rPr lang="en-US" dirty="0"/>
              <a:t>finish(step out</a:t>
            </a:r>
            <a:r>
              <a:rPr lang="en-US" dirty="0" smtClean="0"/>
              <a:t>)</a:t>
            </a:r>
            <a:endParaRPr lang="en-US" dirty="0"/>
          </a:p>
          <a:p>
            <a:pPr lvl="1">
              <a:buFont typeface="Arial" panose="020B0604020202020204" pitchFamily="34" charset="0"/>
              <a:buChar char="•"/>
            </a:pPr>
            <a:r>
              <a:rPr lang="en-US" dirty="0"/>
              <a:t>print </a:t>
            </a:r>
            <a:r>
              <a:rPr lang="en-US" dirty="0" smtClean="0"/>
              <a:t>x</a:t>
            </a:r>
            <a:endParaRPr lang="en-US" dirty="0"/>
          </a:p>
          <a:p>
            <a:pPr lvl="1">
              <a:buFont typeface="Arial" panose="020B0604020202020204" pitchFamily="34" charset="0"/>
              <a:buChar char="•"/>
            </a:pPr>
            <a:r>
              <a:rPr lang="en-US" dirty="0"/>
              <a:t>set x = 10</a:t>
            </a:r>
            <a:endParaRPr lang="en-US" dirty="0" smtClean="0"/>
          </a:p>
          <a:p>
            <a:pPr lvl="1">
              <a:buFont typeface="Arial" panose="020B0604020202020204" pitchFamily="34" charset="0"/>
              <a:buChar char="•"/>
            </a:pPr>
            <a:endParaRPr lang="en-US" dirty="0"/>
          </a:p>
          <a:p>
            <a:pPr marL="457200" lvl="1" indent="0">
              <a:buNone/>
            </a:pPr>
            <a:endParaRPr lang="en-US" dirty="0" smtClean="0"/>
          </a:p>
        </p:txBody>
      </p:sp>
      <p:sp>
        <p:nvSpPr>
          <p:cNvPr id="4" name="Date Placeholder 3"/>
          <p:cNvSpPr>
            <a:spLocks noGrp="1"/>
          </p:cNvSpPr>
          <p:nvPr>
            <p:ph type="dt" sz="half" idx="10"/>
          </p:nvPr>
        </p:nvSpPr>
        <p:spPr/>
        <p:txBody>
          <a:bodyPr/>
          <a:lstStyle/>
          <a:p>
            <a:fld id="{7A6E91E6-47BB-4A1A-825B-120C0F59C2AD}" type="datetime1">
              <a:rPr lang="en-US" smtClean="0"/>
              <a:t>8/25/2016</a:t>
            </a:fld>
            <a:endParaRPr lang="en-US"/>
          </a:p>
        </p:txBody>
      </p:sp>
      <p:sp>
        <p:nvSpPr>
          <p:cNvPr id="5" name="Slide Number Placeholder 4"/>
          <p:cNvSpPr>
            <a:spLocks noGrp="1"/>
          </p:cNvSpPr>
          <p:nvPr>
            <p:ph type="sldNum" sz="quarter" idx="12"/>
          </p:nvPr>
        </p:nvSpPr>
        <p:spPr/>
        <p:txBody>
          <a:bodyPr/>
          <a:lstStyle/>
          <a:p>
            <a:fld id="{00209131-DE2C-4C4E-A461-E7AFBF5A6C93}" type="slidenum">
              <a:rPr lang="en-US" smtClean="0"/>
              <a:t>38</a:t>
            </a:fld>
            <a:endParaRPr lang="en-US"/>
          </a:p>
        </p:txBody>
      </p:sp>
      <p:sp>
        <p:nvSpPr>
          <p:cNvPr id="6" name="Footer Placeholder 5"/>
          <p:cNvSpPr>
            <a:spLocks noGrp="1"/>
          </p:cNvSpPr>
          <p:nvPr>
            <p:ph type="ftr" sz="quarter" idx="11"/>
          </p:nvPr>
        </p:nvSpPr>
        <p:spPr/>
        <p:txBody>
          <a:bodyPr/>
          <a:lstStyle/>
          <a:p>
            <a:r>
              <a:rPr lang="en-US" smtClean="0"/>
              <a:t>FPT Software - Training C/C++ on Linux </a:t>
            </a:r>
            <a:endParaRPr lang="en-US"/>
          </a:p>
        </p:txBody>
      </p:sp>
    </p:spTree>
    <p:extLst>
      <p:ext uri="{BB962C8B-B14F-4D97-AF65-F5344CB8AC3E}">
        <p14:creationId xmlns:p14="http://schemas.microsoft.com/office/powerpoint/2010/main" val="287686244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GNU Debugger - </a:t>
            </a:r>
            <a:r>
              <a:rPr lang="en-US" dirty="0" err="1"/>
              <a:t>gdb</a:t>
            </a:r>
            <a:endParaRPr lang="en-US" dirty="0"/>
          </a:p>
        </p:txBody>
      </p:sp>
      <p:sp>
        <p:nvSpPr>
          <p:cNvPr id="3" name="Content Placeholder 2"/>
          <p:cNvSpPr>
            <a:spLocks noGrp="1"/>
          </p:cNvSpPr>
          <p:nvPr>
            <p:ph idx="1"/>
          </p:nvPr>
        </p:nvSpPr>
        <p:spPr/>
        <p:txBody>
          <a:bodyPr>
            <a:normAutofit/>
          </a:bodyPr>
          <a:lstStyle/>
          <a:p>
            <a:r>
              <a:rPr lang="en-US" dirty="0" err="1" smtClean="0"/>
              <a:t>Watchpoints</a:t>
            </a:r>
            <a:endParaRPr lang="en-US" dirty="0" smtClean="0"/>
          </a:p>
          <a:p>
            <a:pPr lvl="1">
              <a:buFont typeface="Arial" panose="020B0604020202020204" pitchFamily="34" charset="0"/>
              <a:buChar char="•"/>
            </a:pPr>
            <a:r>
              <a:rPr lang="en-US" dirty="0"/>
              <a:t>Break when a variable changes or is </a:t>
            </a:r>
            <a:r>
              <a:rPr lang="en-US" dirty="0" smtClean="0"/>
              <a:t>read</a:t>
            </a:r>
            <a:endParaRPr lang="en-US" dirty="0"/>
          </a:p>
          <a:p>
            <a:pPr lvl="1">
              <a:buFont typeface="Arial" panose="020B0604020202020204" pitchFamily="34" charset="0"/>
              <a:buChar char="•"/>
            </a:pPr>
            <a:r>
              <a:rPr lang="en-US" dirty="0"/>
              <a:t>Commands</a:t>
            </a:r>
            <a:r>
              <a:rPr lang="en-US" dirty="0" smtClean="0"/>
              <a:t>:</a:t>
            </a:r>
            <a:endParaRPr lang="en-US" dirty="0"/>
          </a:p>
          <a:p>
            <a:pPr lvl="2"/>
            <a:r>
              <a:rPr lang="en-US" dirty="0"/>
              <a:t>watch – break on </a:t>
            </a:r>
            <a:r>
              <a:rPr lang="en-US" dirty="0" smtClean="0"/>
              <a:t>write</a:t>
            </a:r>
            <a:endParaRPr lang="en-US" dirty="0"/>
          </a:p>
          <a:p>
            <a:pPr lvl="2"/>
            <a:r>
              <a:rPr lang="en-US" dirty="0" err="1"/>
              <a:t>rwatch</a:t>
            </a:r>
            <a:r>
              <a:rPr lang="en-US" dirty="0"/>
              <a:t> – break on </a:t>
            </a:r>
            <a:r>
              <a:rPr lang="en-US" dirty="0" smtClean="0"/>
              <a:t>read</a:t>
            </a:r>
            <a:endParaRPr lang="en-US" dirty="0"/>
          </a:p>
          <a:p>
            <a:pPr lvl="2"/>
            <a:r>
              <a:rPr lang="en-US" dirty="0" err="1"/>
              <a:t>awatch</a:t>
            </a:r>
            <a:r>
              <a:rPr lang="en-US" dirty="0"/>
              <a:t> – beak on read/write</a:t>
            </a:r>
          </a:p>
        </p:txBody>
      </p:sp>
      <p:sp>
        <p:nvSpPr>
          <p:cNvPr id="4" name="Date Placeholder 3"/>
          <p:cNvSpPr>
            <a:spLocks noGrp="1"/>
          </p:cNvSpPr>
          <p:nvPr>
            <p:ph type="dt" sz="half" idx="10"/>
          </p:nvPr>
        </p:nvSpPr>
        <p:spPr/>
        <p:txBody>
          <a:bodyPr/>
          <a:lstStyle/>
          <a:p>
            <a:fld id="{67598A16-C56B-4BFE-958F-BE788D248F2F}" type="datetime1">
              <a:rPr lang="en-US" smtClean="0"/>
              <a:t>8/25/2016</a:t>
            </a:fld>
            <a:endParaRPr lang="en-US"/>
          </a:p>
        </p:txBody>
      </p:sp>
      <p:sp>
        <p:nvSpPr>
          <p:cNvPr id="5" name="Slide Number Placeholder 4"/>
          <p:cNvSpPr>
            <a:spLocks noGrp="1"/>
          </p:cNvSpPr>
          <p:nvPr>
            <p:ph type="sldNum" sz="quarter" idx="12"/>
          </p:nvPr>
        </p:nvSpPr>
        <p:spPr/>
        <p:txBody>
          <a:bodyPr/>
          <a:lstStyle/>
          <a:p>
            <a:fld id="{00209131-DE2C-4C4E-A461-E7AFBF5A6C93}" type="slidenum">
              <a:rPr lang="en-US" smtClean="0"/>
              <a:t>39</a:t>
            </a:fld>
            <a:endParaRPr lang="en-US"/>
          </a:p>
        </p:txBody>
      </p:sp>
      <p:sp>
        <p:nvSpPr>
          <p:cNvPr id="6" name="Footer Placeholder 5"/>
          <p:cNvSpPr>
            <a:spLocks noGrp="1"/>
          </p:cNvSpPr>
          <p:nvPr>
            <p:ph type="ftr" sz="quarter" idx="11"/>
          </p:nvPr>
        </p:nvSpPr>
        <p:spPr/>
        <p:txBody>
          <a:bodyPr/>
          <a:lstStyle/>
          <a:p>
            <a:r>
              <a:rPr lang="en-US" smtClean="0"/>
              <a:t>FPT Software - Training C/C++ on Linux </a:t>
            </a:r>
            <a:endParaRPr lang="en-US"/>
          </a:p>
        </p:txBody>
      </p:sp>
    </p:spTree>
    <p:extLst>
      <p:ext uri="{BB962C8B-B14F-4D97-AF65-F5344CB8AC3E}">
        <p14:creationId xmlns:p14="http://schemas.microsoft.com/office/powerpoint/2010/main" val="33857919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Nội</a:t>
            </a:r>
            <a:r>
              <a:rPr lang="en-US" dirty="0" smtClean="0"/>
              <a:t> dung </a:t>
            </a:r>
            <a:r>
              <a:rPr lang="en-US" dirty="0" err="1" smtClean="0"/>
              <a:t>khóa</a:t>
            </a:r>
            <a:r>
              <a:rPr lang="en-US" dirty="0" smtClean="0"/>
              <a:t> </a:t>
            </a:r>
            <a:r>
              <a:rPr lang="en-US" dirty="0" err="1" smtClean="0"/>
              <a:t>học</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Day </a:t>
            </a:r>
            <a:r>
              <a:rPr lang="en-US" dirty="0"/>
              <a:t>6</a:t>
            </a:r>
            <a:r>
              <a:rPr lang="en-US" dirty="0" smtClean="0"/>
              <a:t>: </a:t>
            </a:r>
            <a:r>
              <a:rPr lang="en-US" dirty="0" err="1" smtClean="0"/>
              <a:t>Giao</a:t>
            </a:r>
            <a:r>
              <a:rPr lang="en-US" dirty="0" smtClean="0"/>
              <a:t> </a:t>
            </a:r>
            <a:r>
              <a:rPr lang="en-US" dirty="0" err="1" smtClean="0"/>
              <a:t>tiếp</a:t>
            </a:r>
            <a:r>
              <a:rPr lang="en-US" dirty="0" smtClean="0"/>
              <a:t> </a:t>
            </a:r>
            <a:r>
              <a:rPr lang="en-US" dirty="0" err="1" smtClean="0"/>
              <a:t>giữa</a:t>
            </a:r>
            <a:r>
              <a:rPr lang="en-US" dirty="0" smtClean="0"/>
              <a:t> </a:t>
            </a:r>
            <a:r>
              <a:rPr lang="en-US" dirty="0" err="1" smtClean="0"/>
              <a:t>các</a:t>
            </a:r>
            <a:r>
              <a:rPr lang="en-US" dirty="0" smtClean="0"/>
              <a:t> </a:t>
            </a:r>
            <a:r>
              <a:rPr lang="en-US" dirty="0" err="1" smtClean="0"/>
              <a:t>tiến</a:t>
            </a:r>
            <a:r>
              <a:rPr lang="en-US" dirty="0" smtClean="0"/>
              <a:t> </a:t>
            </a:r>
            <a:r>
              <a:rPr lang="en-US" dirty="0" err="1" smtClean="0"/>
              <a:t>trình</a:t>
            </a:r>
            <a:r>
              <a:rPr lang="en-US" dirty="0" smtClean="0"/>
              <a:t> </a:t>
            </a:r>
            <a:r>
              <a:rPr lang="en-US" dirty="0" err="1" smtClean="0"/>
              <a:t>sử</a:t>
            </a:r>
            <a:r>
              <a:rPr lang="en-US" dirty="0" smtClean="0"/>
              <a:t> </a:t>
            </a:r>
            <a:r>
              <a:rPr lang="en-US" dirty="0" err="1" smtClean="0"/>
              <a:t>dụng</a:t>
            </a:r>
            <a:r>
              <a:rPr lang="en-US" dirty="0" smtClean="0"/>
              <a:t> IPC System V</a:t>
            </a:r>
          </a:p>
          <a:p>
            <a:pPr marL="0" indent="0">
              <a:buNone/>
            </a:pPr>
            <a:r>
              <a:rPr lang="en-US" dirty="0" smtClean="0"/>
              <a:t>Day </a:t>
            </a:r>
            <a:r>
              <a:rPr lang="en-US" dirty="0"/>
              <a:t>7</a:t>
            </a:r>
            <a:r>
              <a:rPr lang="en-US" dirty="0" smtClean="0"/>
              <a:t>: </a:t>
            </a:r>
            <a:r>
              <a:rPr lang="en-US" dirty="0" err="1" smtClean="0"/>
              <a:t>Lập</a:t>
            </a:r>
            <a:r>
              <a:rPr lang="en-US" dirty="0" smtClean="0"/>
              <a:t> </a:t>
            </a:r>
            <a:r>
              <a:rPr lang="en-US" dirty="0" err="1" smtClean="0"/>
              <a:t>trình</a:t>
            </a:r>
            <a:r>
              <a:rPr lang="en-US" dirty="0" smtClean="0"/>
              <a:t> </a:t>
            </a:r>
            <a:r>
              <a:rPr lang="en-US" dirty="0" err="1" smtClean="0"/>
              <a:t>mạng</a:t>
            </a:r>
            <a:r>
              <a:rPr lang="en-US" dirty="0" smtClean="0"/>
              <a:t> </a:t>
            </a:r>
            <a:r>
              <a:rPr lang="en-US" dirty="0" err="1" smtClean="0"/>
              <a:t>với</a:t>
            </a:r>
            <a:r>
              <a:rPr lang="en-US" dirty="0" smtClean="0"/>
              <a:t> socket</a:t>
            </a:r>
          </a:p>
          <a:p>
            <a:pPr marL="0" indent="0">
              <a:buNone/>
            </a:pPr>
            <a:r>
              <a:rPr lang="en-US" dirty="0" smtClean="0"/>
              <a:t>Day 8: </a:t>
            </a:r>
            <a:r>
              <a:rPr lang="en-US" dirty="0" err="1" smtClean="0"/>
              <a:t>Kiểm</a:t>
            </a:r>
            <a:r>
              <a:rPr lang="en-US" dirty="0" smtClean="0"/>
              <a:t> </a:t>
            </a:r>
            <a:r>
              <a:rPr lang="en-US" dirty="0" err="1" smtClean="0"/>
              <a:t>tra</a:t>
            </a:r>
            <a:r>
              <a:rPr lang="en-US" dirty="0" smtClean="0"/>
              <a:t> </a:t>
            </a:r>
            <a:r>
              <a:rPr lang="en-US" dirty="0" err="1" smtClean="0"/>
              <a:t>đánh</a:t>
            </a:r>
            <a:r>
              <a:rPr lang="en-US" dirty="0" smtClean="0"/>
              <a:t> </a:t>
            </a:r>
            <a:r>
              <a:rPr lang="en-US" dirty="0" err="1" smtClean="0"/>
              <a:t>giá</a:t>
            </a:r>
            <a:endParaRPr lang="en-US" dirty="0"/>
          </a:p>
        </p:txBody>
      </p:sp>
      <p:sp>
        <p:nvSpPr>
          <p:cNvPr id="4" name="Date Placeholder 3"/>
          <p:cNvSpPr>
            <a:spLocks noGrp="1"/>
          </p:cNvSpPr>
          <p:nvPr>
            <p:ph type="dt" sz="half" idx="10"/>
          </p:nvPr>
        </p:nvSpPr>
        <p:spPr/>
        <p:txBody>
          <a:bodyPr/>
          <a:lstStyle/>
          <a:p>
            <a:fld id="{00836D52-5248-4F87-9A80-D70A2E8FFF43}" type="datetime1">
              <a:rPr lang="en-US" smtClean="0"/>
              <a:t>8/25/2016</a:t>
            </a:fld>
            <a:endParaRPr lang="en-US"/>
          </a:p>
        </p:txBody>
      </p:sp>
      <p:sp>
        <p:nvSpPr>
          <p:cNvPr id="5" name="Slide Number Placeholder 4"/>
          <p:cNvSpPr>
            <a:spLocks noGrp="1"/>
          </p:cNvSpPr>
          <p:nvPr>
            <p:ph type="sldNum" sz="quarter" idx="12"/>
          </p:nvPr>
        </p:nvSpPr>
        <p:spPr/>
        <p:txBody>
          <a:bodyPr/>
          <a:lstStyle/>
          <a:p>
            <a:fld id="{00209131-DE2C-4C4E-A461-E7AFBF5A6C93}" type="slidenum">
              <a:rPr lang="en-US" smtClean="0"/>
              <a:t>4</a:t>
            </a:fld>
            <a:endParaRPr lang="en-US"/>
          </a:p>
        </p:txBody>
      </p:sp>
      <p:sp>
        <p:nvSpPr>
          <p:cNvPr id="6" name="Footer Placeholder 5"/>
          <p:cNvSpPr>
            <a:spLocks noGrp="1"/>
          </p:cNvSpPr>
          <p:nvPr>
            <p:ph type="ftr" sz="quarter" idx="11"/>
          </p:nvPr>
        </p:nvSpPr>
        <p:spPr/>
        <p:txBody>
          <a:bodyPr/>
          <a:lstStyle/>
          <a:p>
            <a:r>
              <a:rPr lang="en-US" smtClean="0"/>
              <a:t>FPT Software - Training C/C++ on Linux </a:t>
            </a:r>
            <a:endParaRPr lang="en-US"/>
          </a:p>
        </p:txBody>
      </p:sp>
    </p:spTree>
    <p:extLst>
      <p:ext uri="{BB962C8B-B14F-4D97-AF65-F5344CB8AC3E}">
        <p14:creationId xmlns:p14="http://schemas.microsoft.com/office/powerpoint/2010/main" val="276183436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GNU Debugger - </a:t>
            </a:r>
            <a:r>
              <a:rPr lang="en-US" dirty="0" err="1"/>
              <a:t>gdb</a:t>
            </a:r>
            <a:endParaRPr lang="en-US" dirty="0"/>
          </a:p>
        </p:txBody>
      </p:sp>
      <p:sp>
        <p:nvSpPr>
          <p:cNvPr id="3" name="Content Placeholder 2"/>
          <p:cNvSpPr>
            <a:spLocks noGrp="1"/>
          </p:cNvSpPr>
          <p:nvPr>
            <p:ph idx="1"/>
          </p:nvPr>
        </p:nvSpPr>
        <p:spPr/>
        <p:txBody>
          <a:bodyPr/>
          <a:lstStyle/>
          <a:p>
            <a:r>
              <a:rPr lang="en-US" dirty="0"/>
              <a:t>Segmentation faults</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52525" y="2381250"/>
            <a:ext cx="6837363" cy="3638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Date Placeholder 3"/>
          <p:cNvSpPr>
            <a:spLocks noGrp="1"/>
          </p:cNvSpPr>
          <p:nvPr>
            <p:ph type="dt" sz="half" idx="10"/>
          </p:nvPr>
        </p:nvSpPr>
        <p:spPr/>
        <p:txBody>
          <a:bodyPr/>
          <a:lstStyle/>
          <a:p>
            <a:fld id="{F674BABF-E572-4A65-88FA-D79CA26CB094}" type="datetime1">
              <a:rPr lang="en-US" smtClean="0"/>
              <a:t>8/25/2016</a:t>
            </a:fld>
            <a:endParaRPr lang="en-US"/>
          </a:p>
        </p:txBody>
      </p:sp>
      <p:sp>
        <p:nvSpPr>
          <p:cNvPr id="5" name="Slide Number Placeholder 4"/>
          <p:cNvSpPr>
            <a:spLocks noGrp="1"/>
          </p:cNvSpPr>
          <p:nvPr>
            <p:ph type="sldNum" sz="quarter" idx="12"/>
          </p:nvPr>
        </p:nvSpPr>
        <p:spPr/>
        <p:txBody>
          <a:bodyPr/>
          <a:lstStyle/>
          <a:p>
            <a:fld id="{00209131-DE2C-4C4E-A461-E7AFBF5A6C93}" type="slidenum">
              <a:rPr lang="en-US" smtClean="0"/>
              <a:t>40</a:t>
            </a:fld>
            <a:endParaRPr lang="en-US"/>
          </a:p>
        </p:txBody>
      </p:sp>
      <p:sp>
        <p:nvSpPr>
          <p:cNvPr id="6" name="Footer Placeholder 5"/>
          <p:cNvSpPr>
            <a:spLocks noGrp="1"/>
          </p:cNvSpPr>
          <p:nvPr>
            <p:ph type="ftr" sz="quarter" idx="11"/>
          </p:nvPr>
        </p:nvSpPr>
        <p:spPr/>
        <p:txBody>
          <a:bodyPr/>
          <a:lstStyle/>
          <a:p>
            <a:r>
              <a:rPr lang="en-US" smtClean="0"/>
              <a:t>FPT Software - Training C/C++ on Linux </a:t>
            </a:r>
            <a:endParaRPr lang="en-US"/>
          </a:p>
        </p:txBody>
      </p:sp>
    </p:spTree>
    <p:extLst>
      <p:ext uri="{BB962C8B-B14F-4D97-AF65-F5344CB8AC3E}">
        <p14:creationId xmlns:p14="http://schemas.microsoft.com/office/powerpoint/2010/main" val="367715129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Day 1: </a:t>
            </a:r>
            <a:r>
              <a:rPr lang="en-US" dirty="0" err="1" smtClean="0"/>
              <a:t>Giới</a:t>
            </a:r>
            <a:r>
              <a:rPr lang="en-US" dirty="0" smtClean="0"/>
              <a:t> </a:t>
            </a:r>
            <a:r>
              <a:rPr lang="en-US" dirty="0" err="1" smtClean="0"/>
              <a:t>thiệu</a:t>
            </a:r>
            <a:r>
              <a:rPr lang="en-US" dirty="0" smtClean="0"/>
              <a:t> </a:t>
            </a:r>
            <a:r>
              <a:rPr lang="en-US" dirty="0" err="1" smtClean="0"/>
              <a:t>hệ</a:t>
            </a:r>
            <a:r>
              <a:rPr lang="en-US" dirty="0" smtClean="0"/>
              <a:t> </a:t>
            </a:r>
            <a:r>
              <a:rPr lang="en-US" dirty="0" err="1" smtClean="0"/>
              <a:t>điều</a:t>
            </a:r>
            <a:r>
              <a:rPr lang="en-US" dirty="0" smtClean="0"/>
              <a:t> </a:t>
            </a:r>
            <a:r>
              <a:rPr lang="en-US" dirty="0" err="1" smtClean="0"/>
              <a:t>hành</a:t>
            </a:r>
            <a:r>
              <a:rPr lang="en-US" dirty="0" smtClean="0"/>
              <a:t> Linux </a:t>
            </a:r>
            <a:r>
              <a:rPr lang="en-US" dirty="0" err="1" smtClean="0"/>
              <a:t>và</a:t>
            </a:r>
            <a:r>
              <a:rPr lang="en-US" dirty="0" smtClean="0"/>
              <a:t> </a:t>
            </a:r>
            <a:r>
              <a:rPr lang="en-US" dirty="0" err="1" smtClean="0"/>
              <a:t>nhập</a:t>
            </a:r>
            <a:r>
              <a:rPr lang="en-US" dirty="0" smtClean="0"/>
              <a:t> </a:t>
            </a:r>
            <a:r>
              <a:rPr lang="en-US" dirty="0" err="1" smtClean="0"/>
              <a:t>môn</a:t>
            </a:r>
            <a:r>
              <a:rPr lang="en-US" dirty="0" smtClean="0"/>
              <a:t> </a:t>
            </a:r>
            <a:r>
              <a:rPr lang="en-US" dirty="0" err="1" smtClean="0"/>
              <a:t>lập</a:t>
            </a:r>
            <a:r>
              <a:rPr lang="en-US" dirty="0" smtClean="0"/>
              <a:t> </a:t>
            </a:r>
            <a:r>
              <a:rPr lang="en-US" dirty="0" err="1" smtClean="0"/>
              <a:t>trình</a:t>
            </a:r>
            <a:r>
              <a:rPr lang="en-US" dirty="0" smtClean="0"/>
              <a:t> </a:t>
            </a:r>
            <a:r>
              <a:rPr lang="en-US" dirty="0" err="1" smtClean="0"/>
              <a:t>trên</a:t>
            </a:r>
            <a:r>
              <a:rPr lang="en-US" dirty="0" smtClean="0"/>
              <a:t> Linux</a:t>
            </a:r>
            <a:endParaRPr lang="en-US" dirty="0"/>
          </a:p>
        </p:txBody>
      </p:sp>
      <p:sp>
        <p:nvSpPr>
          <p:cNvPr id="3" name="Content Placeholder 2"/>
          <p:cNvSpPr>
            <a:spLocks noGrp="1"/>
          </p:cNvSpPr>
          <p:nvPr>
            <p:ph idx="1"/>
          </p:nvPr>
        </p:nvSpPr>
        <p:spPr/>
        <p:txBody>
          <a:bodyPr/>
          <a:lstStyle/>
          <a:p>
            <a:pPr marL="514350" indent="-514350">
              <a:buAutoNum type="arabicPeriod"/>
            </a:pPr>
            <a:r>
              <a:rPr lang="en-US" dirty="0" err="1" smtClean="0"/>
              <a:t>Cơ</a:t>
            </a:r>
            <a:r>
              <a:rPr lang="en-US" dirty="0" smtClean="0"/>
              <a:t> </a:t>
            </a:r>
            <a:r>
              <a:rPr lang="en-US" dirty="0" err="1" smtClean="0"/>
              <a:t>bản</a:t>
            </a:r>
            <a:r>
              <a:rPr lang="en-US" dirty="0" smtClean="0"/>
              <a:t> </a:t>
            </a:r>
            <a:r>
              <a:rPr lang="en-US" dirty="0" err="1" smtClean="0"/>
              <a:t>về</a:t>
            </a:r>
            <a:r>
              <a:rPr lang="en-US" dirty="0" smtClean="0"/>
              <a:t> </a:t>
            </a:r>
            <a:r>
              <a:rPr lang="en-US" dirty="0" err="1" smtClean="0"/>
              <a:t>hệ</a:t>
            </a:r>
            <a:r>
              <a:rPr lang="en-US" dirty="0" smtClean="0"/>
              <a:t> </a:t>
            </a:r>
            <a:r>
              <a:rPr lang="en-US" dirty="0" err="1" smtClean="0"/>
              <a:t>thống</a:t>
            </a:r>
            <a:r>
              <a:rPr lang="en-US" dirty="0" smtClean="0"/>
              <a:t> Linux</a:t>
            </a:r>
          </a:p>
          <a:p>
            <a:pPr marL="514350" indent="-514350">
              <a:buAutoNum type="arabicPeriod"/>
            </a:pPr>
            <a:r>
              <a:rPr lang="en-US" dirty="0" err="1" smtClean="0"/>
              <a:t>Các</a:t>
            </a:r>
            <a:r>
              <a:rPr lang="en-US" dirty="0" smtClean="0"/>
              <a:t> </a:t>
            </a:r>
            <a:r>
              <a:rPr lang="en-US" dirty="0" err="1" smtClean="0"/>
              <a:t>tập</a:t>
            </a:r>
            <a:r>
              <a:rPr lang="en-US" dirty="0" smtClean="0"/>
              <a:t> </a:t>
            </a:r>
            <a:r>
              <a:rPr lang="en-US" dirty="0" err="1" smtClean="0"/>
              <a:t>lệnh</a:t>
            </a:r>
            <a:r>
              <a:rPr lang="en-US" dirty="0" smtClean="0"/>
              <a:t> Linux</a:t>
            </a:r>
          </a:p>
          <a:p>
            <a:pPr marL="514350" indent="-514350">
              <a:buAutoNum type="arabicPeriod"/>
            </a:pPr>
            <a:r>
              <a:rPr lang="en-US" dirty="0" err="1" smtClean="0"/>
              <a:t>Nhập</a:t>
            </a:r>
            <a:r>
              <a:rPr lang="en-US" dirty="0" smtClean="0"/>
              <a:t> </a:t>
            </a:r>
            <a:r>
              <a:rPr lang="en-US" dirty="0" err="1" smtClean="0"/>
              <a:t>môn</a:t>
            </a:r>
            <a:r>
              <a:rPr lang="en-US" dirty="0" smtClean="0"/>
              <a:t> </a:t>
            </a:r>
            <a:r>
              <a:rPr lang="en-US" dirty="0" err="1" smtClean="0"/>
              <a:t>lập</a:t>
            </a:r>
            <a:r>
              <a:rPr lang="en-US" dirty="0" smtClean="0"/>
              <a:t> </a:t>
            </a:r>
            <a:r>
              <a:rPr lang="en-US" dirty="0" err="1" smtClean="0"/>
              <a:t>trình</a:t>
            </a:r>
            <a:r>
              <a:rPr lang="en-US" dirty="0" smtClean="0"/>
              <a:t> </a:t>
            </a:r>
            <a:r>
              <a:rPr lang="en-US" dirty="0" err="1" smtClean="0"/>
              <a:t>trên</a:t>
            </a:r>
            <a:r>
              <a:rPr lang="en-US" dirty="0" smtClean="0"/>
              <a:t> Linux</a:t>
            </a:r>
          </a:p>
          <a:p>
            <a:pPr marL="514350" indent="-514350">
              <a:buAutoNum type="arabicPeriod"/>
            </a:pPr>
            <a:r>
              <a:rPr lang="en-US" dirty="0" err="1" smtClean="0">
                <a:solidFill>
                  <a:srgbClr val="FF0000"/>
                </a:solidFill>
              </a:rPr>
              <a:t>Thư</a:t>
            </a:r>
            <a:r>
              <a:rPr lang="en-US" dirty="0" smtClean="0">
                <a:solidFill>
                  <a:srgbClr val="FF0000"/>
                </a:solidFill>
              </a:rPr>
              <a:t> </a:t>
            </a:r>
            <a:r>
              <a:rPr lang="en-US" dirty="0" err="1" smtClean="0">
                <a:solidFill>
                  <a:srgbClr val="FF0000"/>
                </a:solidFill>
              </a:rPr>
              <a:t>viện</a:t>
            </a:r>
            <a:r>
              <a:rPr lang="en-US" dirty="0" smtClean="0">
                <a:solidFill>
                  <a:srgbClr val="FF0000"/>
                </a:solidFill>
              </a:rPr>
              <a:t> </a:t>
            </a:r>
            <a:r>
              <a:rPr lang="en-US" dirty="0" err="1" smtClean="0">
                <a:solidFill>
                  <a:srgbClr val="FF0000"/>
                </a:solidFill>
              </a:rPr>
              <a:t>liên</a:t>
            </a:r>
            <a:r>
              <a:rPr lang="en-US" dirty="0" smtClean="0">
                <a:solidFill>
                  <a:srgbClr val="FF0000"/>
                </a:solidFill>
              </a:rPr>
              <a:t> </a:t>
            </a:r>
            <a:r>
              <a:rPr lang="en-US" dirty="0" err="1" smtClean="0">
                <a:solidFill>
                  <a:srgbClr val="FF0000"/>
                </a:solidFill>
              </a:rPr>
              <a:t>kết</a:t>
            </a:r>
            <a:r>
              <a:rPr lang="en-US" dirty="0" smtClean="0">
                <a:solidFill>
                  <a:srgbClr val="FF0000"/>
                </a:solidFill>
              </a:rPr>
              <a:t> </a:t>
            </a:r>
            <a:r>
              <a:rPr lang="en-US" dirty="0" err="1" smtClean="0">
                <a:solidFill>
                  <a:srgbClr val="FF0000"/>
                </a:solidFill>
              </a:rPr>
              <a:t>tĩnh</a:t>
            </a:r>
            <a:r>
              <a:rPr lang="en-US" dirty="0" smtClean="0">
                <a:solidFill>
                  <a:srgbClr val="FF0000"/>
                </a:solidFill>
              </a:rPr>
              <a:t>/</a:t>
            </a:r>
            <a:r>
              <a:rPr lang="en-US" dirty="0" err="1" smtClean="0">
                <a:solidFill>
                  <a:srgbClr val="FF0000"/>
                </a:solidFill>
              </a:rPr>
              <a:t>động</a:t>
            </a:r>
            <a:endParaRPr lang="en-US" dirty="0" smtClean="0">
              <a:solidFill>
                <a:srgbClr val="FF0000"/>
              </a:solidFill>
            </a:endParaRPr>
          </a:p>
          <a:p>
            <a:pPr marL="514350" indent="-514350">
              <a:buFont typeface="Arial" panose="020B0604020202020204" pitchFamily="34" charset="0"/>
              <a:buAutoNum type="arabicPeriod"/>
            </a:pPr>
            <a:r>
              <a:rPr lang="en-US" dirty="0" smtClean="0"/>
              <a:t>Lab</a:t>
            </a:r>
            <a:endParaRPr lang="en-US" dirty="0"/>
          </a:p>
        </p:txBody>
      </p:sp>
      <p:sp>
        <p:nvSpPr>
          <p:cNvPr id="4" name="Date Placeholder 3"/>
          <p:cNvSpPr>
            <a:spLocks noGrp="1"/>
          </p:cNvSpPr>
          <p:nvPr>
            <p:ph type="dt" sz="half" idx="10"/>
          </p:nvPr>
        </p:nvSpPr>
        <p:spPr/>
        <p:txBody>
          <a:bodyPr/>
          <a:lstStyle/>
          <a:p>
            <a:fld id="{09D08665-DA49-4DA6-8AD0-5479B2A34F09}" type="datetime1">
              <a:rPr lang="en-US" smtClean="0"/>
              <a:t>8/25/2016</a:t>
            </a:fld>
            <a:endParaRPr lang="en-US"/>
          </a:p>
        </p:txBody>
      </p:sp>
      <p:sp>
        <p:nvSpPr>
          <p:cNvPr id="5" name="Slide Number Placeholder 4"/>
          <p:cNvSpPr>
            <a:spLocks noGrp="1"/>
          </p:cNvSpPr>
          <p:nvPr>
            <p:ph type="sldNum" sz="quarter" idx="12"/>
          </p:nvPr>
        </p:nvSpPr>
        <p:spPr/>
        <p:txBody>
          <a:bodyPr/>
          <a:lstStyle/>
          <a:p>
            <a:fld id="{00209131-DE2C-4C4E-A461-E7AFBF5A6C93}" type="slidenum">
              <a:rPr lang="en-US" smtClean="0"/>
              <a:t>41</a:t>
            </a:fld>
            <a:endParaRPr lang="en-US"/>
          </a:p>
        </p:txBody>
      </p:sp>
      <p:sp>
        <p:nvSpPr>
          <p:cNvPr id="6" name="Footer Placeholder 5"/>
          <p:cNvSpPr>
            <a:spLocks noGrp="1"/>
          </p:cNvSpPr>
          <p:nvPr>
            <p:ph type="ftr" sz="quarter" idx="11"/>
          </p:nvPr>
        </p:nvSpPr>
        <p:spPr/>
        <p:txBody>
          <a:bodyPr/>
          <a:lstStyle/>
          <a:p>
            <a:r>
              <a:rPr lang="en-US" smtClean="0"/>
              <a:t>FPT Software - Training C/C++ on Linux </a:t>
            </a:r>
            <a:endParaRPr lang="en-US"/>
          </a:p>
        </p:txBody>
      </p:sp>
    </p:spTree>
    <p:extLst>
      <p:ext uri="{BB962C8B-B14F-4D97-AF65-F5344CB8AC3E}">
        <p14:creationId xmlns:p14="http://schemas.microsoft.com/office/powerpoint/2010/main" val="421674795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Thư</a:t>
            </a:r>
            <a:r>
              <a:rPr lang="en-US" dirty="0"/>
              <a:t> </a:t>
            </a:r>
            <a:r>
              <a:rPr lang="en-US" dirty="0" err="1"/>
              <a:t>viện</a:t>
            </a:r>
            <a:r>
              <a:rPr lang="en-US" dirty="0"/>
              <a:t> </a:t>
            </a:r>
            <a:r>
              <a:rPr lang="en-US" dirty="0" err="1"/>
              <a:t>liên</a:t>
            </a:r>
            <a:r>
              <a:rPr lang="en-US" dirty="0"/>
              <a:t> </a:t>
            </a:r>
            <a:r>
              <a:rPr lang="en-US" dirty="0" err="1"/>
              <a:t>kết</a:t>
            </a:r>
            <a:r>
              <a:rPr lang="en-US" dirty="0"/>
              <a:t> </a:t>
            </a:r>
            <a:r>
              <a:rPr lang="en-US" dirty="0" err="1"/>
              <a:t>tĩnh</a:t>
            </a:r>
            <a:r>
              <a:rPr lang="en-US" dirty="0"/>
              <a:t>/</a:t>
            </a:r>
            <a:r>
              <a:rPr lang="en-US" dirty="0" err="1"/>
              <a:t>động</a:t>
            </a:r>
            <a:endParaRPr lang="en-US" dirty="0"/>
          </a:p>
        </p:txBody>
      </p:sp>
      <p:sp>
        <p:nvSpPr>
          <p:cNvPr id="3" name="Content Placeholder 2"/>
          <p:cNvSpPr>
            <a:spLocks noGrp="1"/>
          </p:cNvSpPr>
          <p:nvPr>
            <p:ph idx="1"/>
          </p:nvPr>
        </p:nvSpPr>
        <p:spPr/>
        <p:txBody>
          <a:bodyPr/>
          <a:lstStyle/>
          <a:p>
            <a:r>
              <a:rPr lang="en-US" dirty="0" err="1" smtClean="0"/>
              <a:t>Giới</a:t>
            </a:r>
            <a:r>
              <a:rPr lang="en-US" dirty="0" smtClean="0"/>
              <a:t> </a:t>
            </a:r>
            <a:r>
              <a:rPr lang="en-US" dirty="0" err="1" smtClean="0"/>
              <a:t>thiệu</a:t>
            </a:r>
            <a:r>
              <a:rPr lang="en-US" dirty="0" smtClean="0"/>
              <a:t> </a:t>
            </a:r>
            <a:r>
              <a:rPr lang="en-US" dirty="0" err="1" smtClean="0"/>
              <a:t>các</a:t>
            </a:r>
            <a:r>
              <a:rPr lang="en-US" dirty="0" smtClean="0"/>
              <a:t> file </a:t>
            </a:r>
            <a:r>
              <a:rPr lang="en-US" dirty="0" err="1" smtClean="0"/>
              <a:t>thư</a:t>
            </a:r>
            <a:r>
              <a:rPr lang="en-US" dirty="0" smtClean="0"/>
              <a:t> </a:t>
            </a:r>
            <a:r>
              <a:rPr lang="en-US" dirty="0" err="1" smtClean="0"/>
              <a:t>viện</a:t>
            </a:r>
            <a:endParaRPr lang="en-US" dirty="0" smtClean="0"/>
          </a:p>
          <a:p>
            <a:r>
              <a:rPr lang="en-US" dirty="0" err="1" smtClean="0"/>
              <a:t>Thư</a:t>
            </a:r>
            <a:r>
              <a:rPr lang="en-US" dirty="0" smtClean="0"/>
              <a:t> </a:t>
            </a:r>
            <a:r>
              <a:rPr lang="en-US" dirty="0" err="1" smtClean="0"/>
              <a:t>viện</a:t>
            </a:r>
            <a:r>
              <a:rPr lang="en-US" dirty="0" smtClean="0"/>
              <a:t> </a:t>
            </a:r>
            <a:r>
              <a:rPr lang="en-US" dirty="0" err="1" smtClean="0"/>
              <a:t>liên</a:t>
            </a:r>
            <a:r>
              <a:rPr lang="en-US" dirty="0" smtClean="0"/>
              <a:t> </a:t>
            </a:r>
            <a:r>
              <a:rPr lang="en-US" dirty="0" err="1" smtClean="0"/>
              <a:t>kết</a:t>
            </a:r>
            <a:endParaRPr lang="en-US" dirty="0" smtClean="0"/>
          </a:p>
          <a:p>
            <a:r>
              <a:rPr lang="en-US" dirty="0" err="1" smtClean="0"/>
              <a:t>Thư</a:t>
            </a:r>
            <a:r>
              <a:rPr lang="en-US" dirty="0" smtClean="0"/>
              <a:t> </a:t>
            </a:r>
            <a:r>
              <a:rPr lang="en-US" dirty="0" err="1" smtClean="0"/>
              <a:t>viện</a:t>
            </a:r>
            <a:r>
              <a:rPr lang="en-US" dirty="0" smtClean="0"/>
              <a:t> </a:t>
            </a:r>
            <a:r>
              <a:rPr lang="en-US" dirty="0" err="1" smtClean="0"/>
              <a:t>liên</a:t>
            </a:r>
            <a:r>
              <a:rPr lang="en-US" dirty="0" smtClean="0"/>
              <a:t> </a:t>
            </a:r>
            <a:r>
              <a:rPr lang="en-US" dirty="0" err="1" smtClean="0"/>
              <a:t>kết</a:t>
            </a:r>
            <a:r>
              <a:rPr lang="en-US" dirty="0" smtClean="0"/>
              <a:t> </a:t>
            </a:r>
            <a:r>
              <a:rPr lang="en-US" dirty="0" err="1" smtClean="0"/>
              <a:t>tĩnh</a:t>
            </a:r>
            <a:endParaRPr lang="en-US" dirty="0" smtClean="0"/>
          </a:p>
          <a:p>
            <a:r>
              <a:rPr lang="en-US" dirty="0" err="1" smtClean="0"/>
              <a:t>Thư</a:t>
            </a:r>
            <a:r>
              <a:rPr lang="en-US" dirty="0" smtClean="0"/>
              <a:t> </a:t>
            </a:r>
            <a:r>
              <a:rPr lang="en-US" dirty="0" err="1" smtClean="0"/>
              <a:t>viện</a:t>
            </a:r>
            <a:r>
              <a:rPr lang="en-US" dirty="0" smtClean="0"/>
              <a:t> </a:t>
            </a:r>
            <a:r>
              <a:rPr lang="en-US" dirty="0" err="1" smtClean="0"/>
              <a:t>liên</a:t>
            </a:r>
            <a:r>
              <a:rPr lang="en-US" dirty="0" smtClean="0"/>
              <a:t> </a:t>
            </a:r>
            <a:r>
              <a:rPr lang="en-US" dirty="0" err="1" smtClean="0"/>
              <a:t>kết</a:t>
            </a:r>
            <a:r>
              <a:rPr lang="en-US" dirty="0" smtClean="0"/>
              <a:t> </a:t>
            </a:r>
            <a:r>
              <a:rPr lang="en-US" dirty="0" err="1" smtClean="0"/>
              <a:t>động</a:t>
            </a:r>
            <a:endParaRPr lang="en-US" dirty="0" smtClean="0"/>
          </a:p>
          <a:p>
            <a:endParaRPr lang="en-US" dirty="0"/>
          </a:p>
        </p:txBody>
      </p:sp>
      <p:sp>
        <p:nvSpPr>
          <p:cNvPr id="4" name="Date Placeholder 3"/>
          <p:cNvSpPr>
            <a:spLocks noGrp="1"/>
          </p:cNvSpPr>
          <p:nvPr>
            <p:ph type="dt" sz="half" idx="10"/>
          </p:nvPr>
        </p:nvSpPr>
        <p:spPr/>
        <p:txBody>
          <a:bodyPr/>
          <a:lstStyle/>
          <a:p>
            <a:fld id="{FBFB84FA-1337-42D0-9F78-8CF694905891}" type="datetime1">
              <a:rPr lang="en-US" smtClean="0"/>
              <a:t>8/25/2016</a:t>
            </a:fld>
            <a:endParaRPr lang="en-US"/>
          </a:p>
        </p:txBody>
      </p:sp>
      <p:sp>
        <p:nvSpPr>
          <p:cNvPr id="5" name="Slide Number Placeholder 4"/>
          <p:cNvSpPr>
            <a:spLocks noGrp="1"/>
          </p:cNvSpPr>
          <p:nvPr>
            <p:ph type="sldNum" sz="quarter" idx="12"/>
          </p:nvPr>
        </p:nvSpPr>
        <p:spPr/>
        <p:txBody>
          <a:bodyPr/>
          <a:lstStyle/>
          <a:p>
            <a:fld id="{00209131-DE2C-4C4E-A461-E7AFBF5A6C93}" type="slidenum">
              <a:rPr lang="en-US" smtClean="0"/>
              <a:t>42</a:t>
            </a:fld>
            <a:endParaRPr lang="en-US"/>
          </a:p>
        </p:txBody>
      </p:sp>
      <p:sp>
        <p:nvSpPr>
          <p:cNvPr id="6" name="Footer Placeholder 5"/>
          <p:cNvSpPr>
            <a:spLocks noGrp="1"/>
          </p:cNvSpPr>
          <p:nvPr>
            <p:ph type="ftr" sz="quarter" idx="11"/>
          </p:nvPr>
        </p:nvSpPr>
        <p:spPr/>
        <p:txBody>
          <a:bodyPr/>
          <a:lstStyle/>
          <a:p>
            <a:r>
              <a:rPr lang="en-US" smtClean="0"/>
              <a:t>FPT Software - Training C/C++ on Linux </a:t>
            </a:r>
            <a:endParaRPr lang="en-US"/>
          </a:p>
        </p:txBody>
      </p:sp>
    </p:spTree>
    <p:extLst>
      <p:ext uri="{BB962C8B-B14F-4D97-AF65-F5344CB8AC3E}">
        <p14:creationId xmlns:p14="http://schemas.microsoft.com/office/powerpoint/2010/main" val="193599793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Giới</a:t>
            </a:r>
            <a:r>
              <a:rPr lang="en-US" dirty="0"/>
              <a:t> </a:t>
            </a:r>
            <a:r>
              <a:rPr lang="en-US" dirty="0" err="1"/>
              <a:t>thiệu</a:t>
            </a:r>
            <a:r>
              <a:rPr lang="en-US" dirty="0"/>
              <a:t> </a:t>
            </a:r>
            <a:r>
              <a:rPr lang="en-US" dirty="0" err="1"/>
              <a:t>các</a:t>
            </a:r>
            <a:r>
              <a:rPr lang="en-US" dirty="0"/>
              <a:t> file </a:t>
            </a:r>
            <a:r>
              <a:rPr lang="en-US" dirty="0" err="1"/>
              <a:t>thư</a:t>
            </a:r>
            <a:r>
              <a:rPr lang="en-US" dirty="0"/>
              <a:t> </a:t>
            </a:r>
            <a:r>
              <a:rPr lang="en-US" dirty="0" err="1" smtClean="0"/>
              <a:t>viện</a:t>
            </a:r>
            <a:endParaRPr lang="en-US" dirty="0"/>
          </a:p>
        </p:txBody>
      </p:sp>
      <p:sp>
        <p:nvSpPr>
          <p:cNvPr id="3" name="Content Placeholder 2"/>
          <p:cNvSpPr>
            <a:spLocks noGrp="1"/>
          </p:cNvSpPr>
          <p:nvPr>
            <p:ph idx="1"/>
          </p:nvPr>
        </p:nvSpPr>
        <p:spPr/>
        <p:txBody>
          <a:bodyPr>
            <a:normAutofit fontScale="85000" lnSpcReduction="20000"/>
          </a:bodyPr>
          <a:lstStyle/>
          <a:p>
            <a:r>
              <a:rPr lang="en-US" dirty="0" err="1" smtClean="0"/>
              <a:t>Trên</a:t>
            </a:r>
            <a:r>
              <a:rPr lang="en-US" dirty="0" smtClean="0"/>
              <a:t> </a:t>
            </a:r>
            <a:r>
              <a:rPr lang="en-US" dirty="0" err="1" smtClean="0"/>
              <a:t>linux</a:t>
            </a:r>
            <a:r>
              <a:rPr lang="en-US" dirty="0" smtClean="0"/>
              <a:t> </a:t>
            </a:r>
            <a:r>
              <a:rPr lang="en-US" dirty="0" err="1" smtClean="0"/>
              <a:t>các</a:t>
            </a:r>
            <a:r>
              <a:rPr lang="en-US" dirty="0" smtClean="0"/>
              <a:t> file </a:t>
            </a:r>
            <a:r>
              <a:rPr lang="en-US" dirty="0" err="1" smtClean="0"/>
              <a:t>thư</a:t>
            </a:r>
            <a:r>
              <a:rPr lang="en-US" dirty="0" smtClean="0"/>
              <a:t> </a:t>
            </a:r>
            <a:r>
              <a:rPr lang="en-US" dirty="0" err="1" smtClean="0"/>
              <a:t>viện</a:t>
            </a:r>
            <a:r>
              <a:rPr lang="en-US" dirty="0"/>
              <a:t> </a:t>
            </a:r>
            <a:r>
              <a:rPr lang="en-US" dirty="0" err="1" smtClean="0"/>
              <a:t>của</a:t>
            </a:r>
            <a:r>
              <a:rPr lang="en-US" dirty="0" smtClean="0"/>
              <a:t> c/</a:t>
            </a:r>
            <a:r>
              <a:rPr lang="en-US" dirty="0" err="1" smtClean="0"/>
              <a:t>c++</a:t>
            </a:r>
            <a:r>
              <a:rPr lang="en-US" dirty="0" smtClean="0"/>
              <a:t> </a:t>
            </a:r>
            <a:r>
              <a:rPr lang="en-US" dirty="0" err="1" smtClean="0"/>
              <a:t>có</a:t>
            </a:r>
            <a:r>
              <a:rPr lang="en-US" dirty="0" smtClean="0"/>
              <a:t> </a:t>
            </a:r>
            <a:r>
              <a:rPr lang="en-US" dirty="0" err="1" smtClean="0"/>
              <a:t>tên</a:t>
            </a:r>
            <a:r>
              <a:rPr lang="en-US" dirty="0" smtClean="0"/>
              <a:t> </a:t>
            </a:r>
            <a:r>
              <a:rPr lang="en-US" dirty="0" err="1" smtClean="0"/>
              <a:t>mở</a:t>
            </a:r>
            <a:r>
              <a:rPr lang="en-US" dirty="0" smtClean="0"/>
              <a:t> </a:t>
            </a:r>
            <a:r>
              <a:rPr lang="en-US" dirty="0" err="1" smtClean="0"/>
              <a:t>rộng</a:t>
            </a:r>
            <a:r>
              <a:rPr lang="en-US" dirty="0" smtClean="0"/>
              <a:t> </a:t>
            </a:r>
            <a:r>
              <a:rPr lang="en-US" dirty="0" err="1" smtClean="0"/>
              <a:t>là</a:t>
            </a:r>
            <a:r>
              <a:rPr lang="en-US" dirty="0" smtClean="0"/>
              <a:t> .a, .so </a:t>
            </a:r>
            <a:r>
              <a:rPr lang="en-US" dirty="0" err="1" smtClean="0"/>
              <a:t>và</a:t>
            </a:r>
            <a:r>
              <a:rPr lang="en-US" dirty="0" smtClean="0"/>
              <a:t> </a:t>
            </a:r>
            <a:r>
              <a:rPr lang="en-US" dirty="0" err="1" smtClean="0"/>
              <a:t>bắt</a:t>
            </a:r>
            <a:r>
              <a:rPr lang="en-US" dirty="0" smtClean="0"/>
              <a:t> </a:t>
            </a:r>
            <a:r>
              <a:rPr lang="en-US" dirty="0" err="1" smtClean="0"/>
              <a:t>đầu</a:t>
            </a:r>
            <a:r>
              <a:rPr lang="en-US" dirty="0" smtClean="0"/>
              <a:t> </a:t>
            </a:r>
            <a:r>
              <a:rPr lang="en-US" dirty="0" err="1" smtClean="0"/>
              <a:t>bằng</a:t>
            </a:r>
            <a:r>
              <a:rPr lang="en-US" dirty="0" smtClean="0"/>
              <a:t> </a:t>
            </a:r>
            <a:r>
              <a:rPr lang="en-US" dirty="0" err="1" smtClean="0"/>
              <a:t>tiếp</a:t>
            </a:r>
            <a:r>
              <a:rPr lang="en-US" dirty="0" smtClean="0"/>
              <a:t> </a:t>
            </a:r>
            <a:r>
              <a:rPr lang="en-US" dirty="0" err="1" smtClean="0"/>
              <a:t>đầu</a:t>
            </a:r>
            <a:r>
              <a:rPr lang="en-US" dirty="0" smtClean="0"/>
              <a:t> </a:t>
            </a:r>
            <a:r>
              <a:rPr lang="en-US" dirty="0" err="1" smtClean="0"/>
              <a:t>ngữ</a:t>
            </a:r>
            <a:r>
              <a:rPr lang="en-US" dirty="0" smtClean="0"/>
              <a:t> lib. Example: </a:t>
            </a:r>
            <a:r>
              <a:rPr lang="en-US" dirty="0" err="1" smtClean="0"/>
              <a:t>libutil.a</a:t>
            </a:r>
            <a:r>
              <a:rPr lang="en-US" dirty="0" smtClean="0"/>
              <a:t>, libc.so</a:t>
            </a:r>
          </a:p>
          <a:p>
            <a:r>
              <a:rPr lang="en-US" dirty="0" err="1" smtClean="0"/>
              <a:t>Thư</a:t>
            </a:r>
            <a:r>
              <a:rPr lang="en-US" dirty="0" smtClean="0"/>
              <a:t> </a:t>
            </a:r>
            <a:r>
              <a:rPr lang="en-US" dirty="0" err="1" smtClean="0"/>
              <a:t>viện</a:t>
            </a:r>
            <a:r>
              <a:rPr lang="en-US" dirty="0" smtClean="0"/>
              <a:t> </a:t>
            </a:r>
            <a:r>
              <a:rPr lang="en-US" dirty="0" err="1" smtClean="0"/>
              <a:t>liên</a:t>
            </a:r>
            <a:r>
              <a:rPr lang="en-US" dirty="0" smtClean="0"/>
              <a:t> </a:t>
            </a:r>
            <a:r>
              <a:rPr lang="en-US" dirty="0" err="1" smtClean="0"/>
              <a:t>kết</a:t>
            </a:r>
            <a:r>
              <a:rPr lang="en-US" dirty="0" smtClean="0"/>
              <a:t> </a:t>
            </a:r>
            <a:r>
              <a:rPr lang="en-US" dirty="0" err="1" smtClean="0"/>
              <a:t>tĩnh</a:t>
            </a:r>
            <a:r>
              <a:rPr lang="en-US" dirty="0" smtClean="0"/>
              <a:t>: .a</a:t>
            </a:r>
          </a:p>
          <a:p>
            <a:r>
              <a:rPr lang="en-US" dirty="0" err="1" smtClean="0"/>
              <a:t>Thư</a:t>
            </a:r>
            <a:r>
              <a:rPr lang="en-US" dirty="0" smtClean="0"/>
              <a:t> </a:t>
            </a:r>
            <a:r>
              <a:rPr lang="en-US" dirty="0" err="1" smtClean="0"/>
              <a:t>viện</a:t>
            </a:r>
            <a:r>
              <a:rPr lang="en-US" dirty="0" smtClean="0"/>
              <a:t> </a:t>
            </a:r>
            <a:r>
              <a:rPr lang="en-US" dirty="0" err="1" smtClean="0"/>
              <a:t>liên</a:t>
            </a:r>
            <a:r>
              <a:rPr lang="en-US" dirty="0" smtClean="0"/>
              <a:t> </a:t>
            </a:r>
            <a:r>
              <a:rPr lang="en-US" dirty="0" err="1" smtClean="0"/>
              <a:t>kết</a:t>
            </a:r>
            <a:r>
              <a:rPr lang="en-US" dirty="0" smtClean="0"/>
              <a:t> </a:t>
            </a:r>
            <a:r>
              <a:rPr lang="en-US" dirty="0" err="1" smtClean="0"/>
              <a:t>động</a:t>
            </a:r>
            <a:r>
              <a:rPr lang="en-US" dirty="0" smtClean="0"/>
              <a:t>: .so</a:t>
            </a:r>
          </a:p>
          <a:p>
            <a:r>
              <a:rPr lang="en-US" dirty="0" err="1" smtClean="0"/>
              <a:t>Khi</a:t>
            </a:r>
            <a:r>
              <a:rPr lang="en-US" dirty="0" smtClean="0"/>
              <a:t> </a:t>
            </a:r>
            <a:r>
              <a:rPr lang="en-US" dirty="0" err="1" smtClean="0"/>
              <a:t>biên</a:t>
            </a:r>
            <a:r>
              <a:rPr lang="en-US" dirty="0" smtClean="0"/>
              <a:t> </a:t>
            </a:r>
            <a:r>
              <a:rPr lang="en-US" dirty="0" err="1" smtClean="0"/>
              <a:t>dịch</a:t>
            </a:r>
            <a:r>
              <a:rPr lang="en-US" dirty="0" smtClean="0"/>
              <a:t>, </a:t>
            </a:r>
            <a:r>
              <a:rPr lang="en-US" dirty="0" err="1" smtClean="0"/>
              <a:t>thông</a:t>
            </a:r>
            <a:r>
              <a:rPr lang="en-US" dirty="0" smtClean="0"/>
              <a:t> </a:t>
            </a:r>
            <a:r>
              <a:rPr lang="en-US" dirty="0" err="1" smtClean="0"/>
              <a:t>thường</a:t>
            </a:r>
            <a:r>
              <a:rPr lang="en-US" dirty="0" smtClean="0"/>
              <a:t> </a:t>
            </a:r>
            <a:r>
              <a:rPr lang="en-US" dirty="0" err="1" smtClean="0"/>
              <a:t>trình</a:t>
            </a:r>
            <a:r>
              <a:rPr lang="en-US" dirty="0" smtClean="0"/>
              <a:t> </a:t>
            </a:r>
            <a:r>
              <a:rPr lang="en-US" dirty="0" err="1" smtClean="0"/>
              <a:t>liên</a:t>
            </a:r>
            <a:r>
              <a:rPr lang="en-US" dirty="0" smtClean="0"/>
              <a:t> </a:t>
            </a:r>
            <a:r>
              <a:rPr lang="en-US" dirty="0" err="1" smtClean="0"/>
              <a:t>kết</a:t>
            </a:r>
            <a:r>
              <a:rPr lang="en-US" dirty="0" smtClean="0"/>
              <a:t> (</a:t>
            </a:r>
            <a:r>
              <a:rPr lang="en-US" dirty="0" err="1" smtClean="0"/>
              <a:t>ld</a:t>
            </a:r>
            <a:r>
              <a:rPr lang="en-US" dirty="0" smtClean="0"/>
              <a:t>) </a:t>
            </a:r>
            <a:r>
              <a:rPr lang="en-US" dirty="0" err="1" smtClean="0"/>
              <a:t>sẽ</a:t>
            </a:r>
            <a:r>
              <a:rPr lang="en-US" dirty="0" smtClean="0"/>
              <a:t> </a:t>
            </a:r>
            <a:r>
              <a:rPr lang="en-US" dirty="0" err="1" smtClean="0"/>
              <a:t>tìm</a:t>
            </a:r>
            <a:r>
              <a:rPr lang="en-US" dirty="0" smtClean="0"/>
              <a:t> </a:t>
            </a:r>
            <a:r>
              <a:rPr lang="en-US" dirty="0" err="1" smtClean="0"/>
              <a:t>thư</a:t>
            </a:r>
            <a:r>
              <a:rPr lang="en-US" dirty="0" smtClean="0"/>
              <a:t> </a:t>
            </a:r>
            <a:r>
              <a:rPr lang="en-US" dirty="0" err="1" smtClean="0"/>
              <a:t>viện</a:t>
            </a:r>
            <a:r>
              <a:rPr lang="en-US" dirty="0" smtClean="0"/>
              <a:t> </a:t>
            </a:r>
            <a:r>
              <a:rPr lang="en-US" dirty="0" err="1" smtClean="0"/>
              <a:t>trong</a:t>
            </a:r>
            <a:r>
              <a:rPr lang="en-US" dirty="0" smtClean="0"/>
              <a:t> </a:t>
            </a:r>
            <a:r>
              <a:rPr lang="en-US" dirty="0" err="1" smtClean="0"/>
              <a:t>hai</a:t>
            </a:r>
            <a:r>
              <a:rPr lang="en-US" dirty="0" smtClean="0"/>
              <a:t> </a:t>
            </a:r>
            <a:r>
              <a:rPr lang="en-US" dirty="0" err="1" smtClean="0"/>
              <a:t>thư</a:t>
            </a:r>
            <a:r>
              <a:rPr lang="en-US" dirty="0" smtClean="0"/>
              <a:t> </a:t>
            </a:r>
            <a:r>
              <a:rPr lang="en-US" dirty="0" err="1" smtClean="0"/>
              <a:t>mục</a:t>
            </a:r>
            <a:r>
              <a:rPr lang="en-US" dirty="0" smtClean="0"/>
              <a:t> </a:t>
            </a:r>
            <a:r>
              <a:rPr lang="en-US" dirty="0" err="1" smtClean="0"/>
              <a:t>chuẩn</a:t>
            </a:r>
            <a:r>
              <a:rPr lang="en-US" dirty="0" smtClean="0"/>
              <a:t> /</a:t>
            </a:r>
            <a:r>
              <a:rPr lang="en-US" dirty="0" err="1" smtClean="0"/>
              <a:t>usr</a:t>
            </a:r>
            <a:r>
              <a:rPr lang="en-US" dirty="0" smtClean="0"/>
              <a:t>/lib </a:t>
            </a:r>
            <a:r>
              <a:rPr lang="en-US" dirty="0" err="1" smtClean="0"/>
              <a:t>và</a:t>
            </a:r>
            <a:r>
              <a:rPr lang="en-US" dirty="0" smtClean="0"/>
              <a:t> /lib</a:t>
            </a:r>
          </a:p>
          <a:p>
            <a:r>
              <a:rPr lang="en-US" dirty="0" err="1"/>
              <a:t>Bạn</a:t>
            </a:r>
            <a:r>
              <a:rPr lang="en-US" dirty="0"/>
              <a:t> </a:t>
            </a:r>
            <a:r>
              <a:rPr lang="en-US" dirty="0" err="1"/>
              <a:t>có</a:t>
            </a:r>
            <a:r>
              <a:rPr lang="en-US" dirty="0"/>
              <a:t> </a:t>
            </a:r>
            <a:r>
              <a:rPr lang="en-US" dirty="0" err="1"/>
              <a:t>thể</a:t>
            </a:r>
            <a:r>
              <a:rPr lang="en-US" dirty="0"/>
              <a:t> </a:t>
            </a:r>
            <a:r>
              <a:rPr lang="en-US" dirty="0" err="1"/>
              <a:t>chỉ</a:t>
            </a:r>
            <a:r>
              <a:rPr lang="en-US" dirty="0"/>
              <a:t> </a:t>
            </a:r>
            <a:r>
              <a:rPr lang="en-US" dirty="0" err="1"/>
              <a:t>định</a:t>
            </a:r>
            <a:r>
              <a:rPr lang="en-US" dirty="0"/>
              <a:t> </a:t>
            </a:r>
            <a:r>
              <a:rPr lang="en-US" dirty="0" err="1"/>
              <a:t>tường</a:t>
            </a:r>
            <a:r>
              <a:rPr lang="en-US" dirty="0"/>
              <a:t> minh </a:t>
            </a:r>
            <a:r>
              <a:rPr lang="en-US" dirty="0" err="1"/>
              <a:t>tên</a:t>
            </a:r>
            <a:r>
              <a:rPr lang="en-US" dirty="0"/>
              <a:t> </a:t>
            </a:r>
            <a:r>
              <a:rPr lang="en-US" dirty="0" err="1"/>
              <a:t>thư</a:t>
            </a:r>
            <a:r>
              <a:rPr lang="en-US" dirty="0"/>
              <a:t> </a:t>
            </a:r>
            <a:r>
              <a:rPr lang="en-US" dirty="0" err="1"/>
              <a:t>viện</a:t>
            </a:r>
            <a:r>
              <a:rPr lang="en-US" dirty="0"/>
              <a:t> </a:t>
            </a:r>
            <a:r>
              <a:rPr lang="en-US" dirty="0" err="1"/>
              <a:t>như</a:t>
            </a:r>
            <a:r>
              <a:rPr lang="en-US" dirty="0"/>
              <a:t> </a:t>
            </a:r>
            <a:r>
              <a:rPr lang="en-US" dirty="0" err="1"/>
              <a:t>sau</a:t>
            </a:r>
            <a:r>
              <a:rPr lang="en-US" dirty="0" smtClean="0"/>
              <a:t>:</a:t>
            </a:r>
          </a:p>
          <a:p>
            <a:pPr marL="457200" lvl="1" indent="0">
              <a:buNone/>
            </a:pPr>
            <a:r>
              <a:rPr lang="en-US" i="1" dirty="0" smtClean="0"/>
              <a:t>$</a:t>
            </a:r>
            <a:r>
              <a:rPr lang="en-US" i="1" dirty="0" err="1"/>
              <a:t>gcc</a:t>
            </a:r>
            <a:r>
              <a:rPr lang="en-US" i="1" dirty="0"/>
              <a:t> </a:t>
            </a:r>
            <a:r>
              <a:rPr lang="en-US" i="1" dirty="0" err="1"/>
              <a:t>test.c</a:t>
            </a:r>
            <a:r>
              <a:rPr lang="en-US" i="1" dirty="0"/>
              <a:t> –o test /</a:t>
            </a:r>
            <a:r>
              <a:rPr lang="en-US" i="1" dirty="0" err="1" smtClean="0"/>
              <a:t>usr</a:t>
            </a:r>
            <a:r>
              <a:rPr lang="en-US" i="1" dirty="0" smtClean="0"/>
              <a:t>/lib/</a:t>
            </a:r>
            <a:r>
              <a:rPr lang="en-US" i="1" dirty="0" err="1" smtClean="0"/>
              <a:t>libm.a</a:t>
            </a:r>
            <a:endParaRPr lang="en-US" i="1" dirty="0" smtClean="0"/>
          </a:p>
          <a:p>
            <a:pPr marL="342900" lvl="1" indent="-342900">
              <a:buFont typeface="Arial" panose="020B0604020202020204" pitchFamily="34" charset="0"/>
              <a:buChar char="•"/>
            </a:pPr>
            <a:r>
              <a:rPr lang="en-US" dirty="0" err="1"/>
              <a:t>Sử</a:t>
            </a:r>
            <a:r>
              <a:rPr lang="en-US" dirty="0"/>
              <a:t> </a:t>
            </a:r>
            <a:r>
              <a:rPr lang="en-US" dirty="0" err="1"/>
              <a:t>dụng</a:t>
            </a:r>
            <a:r>
              <a:rPr lang="en-US" dirty="0"/>
              <a:t> </a:t>
            </a:r>
            <a:r>
              <a:rPr lang="en-US" dirty="0" err="1"/>
              <a:t>tùy</a:t>
            </a:r>
            <a:r>
              <a:rPr lang="en-US" dirty="0"/>
              <a:t> </a:t>
            </a:r>
            <a:r>
              <a:rPr lang="en-US" dirty="0" err="1"/>
              <a:t>chọn</a:t>
            </a:r>
            <a:r>
              <a:rPr lang="en-US" dirty="0"/>
              <a:t> </a:t>
            </a:r>
            <a:r>
              <a:rPr lang="en-US" dirty="0" err="1"/>
              <a:t>ngắn</a:t>
            </a:r>
            <a:r>
              <a:rPr lang="en-US" dirty="0"/>
              <a:t> </a:t>
            </a:r>
            <a:r>
              <a:rPr lang="en-US" dirty="0" err="1"/>
              <a:t>gọn</a:t>
            </a:r>
            <a:r>
              <a:rPr lang="en-US" dirty="0" smtClean="0"/>
              <a:t>:</a:t>
            </a:r>
            <a:endParaRPr lang="en-US" dirty="0"/>
          </a:p>
          <a:p>
            <a:pPr marL="400050" lvl="2" indent="0">
              <a:buNone/>
            </a:pPr>
            <a:r>
              <a:rPr lang="en-US" sz="2800" i="1" dirty="0" smtClean="0"/>
              <a:t>$</a:t>
            </a:r>
            <a:r>
              <a:rPr lang="en-US" sz="2800" i="1" dirty="0" err="1"/>
              <a:t>gcc</a:t>
            </a:r>
            <a:r>
              <a:rPr lang="en-US" sz="2800" i="1" dirty="0"/>
              <a:t> </a:t>
            </a:r>
            <a:r>
              <a:rPr lang="en-US" sz="2800" i="1" dirty="0" err="1"/>
              <a:t>test.c</a:t>
            </a:r>
            <a:r>
              <a:rPr lang="en-US" sz="2800" i="1" dirty="0"/>
              <a:t> –o </a:t>
            </a:r>
            <a:r>
              <a:rPr lang="en-US" sz="2800" i="1" dirty="0" smtClean="0"/>
              <a:t>test -lm</a:t>
            </a:r>
            <a:endParaRPr lang="en-US" sz="2800" i="1" dirty="0"/>
          </a:p>
          <a:p>
            <a:pPr marL="457200" lvl="1" indent="0">
              <a:buNone/>
            </a:pPr>
            <a:endParaRPr lang="en-US" dirty="0"/>
          </a:p>
          <a:p>
            <a:endParaRPr lang="en-US" dirty="0" smtClean="0"/>
          </a:p>
          <a:p>
            <a:endParaRPr lang="en-US" dirty="0" smtClean="0"/>
          </a:p>
        </p:txBody>
      </p:sp>
      <p:sp>
        <p:nvSpPr>
          <p:cNvPr id="4" name="Date Placeholder 3"/>
          <p:cNvSpPr>
            <a:spLocks noGrp="1"/>
          </p:cNvSpPr>
          <p:nvPr>
            <p:ph type="dt" sz="half" idx="10"/>
          </p:nvPr>
        </p:nvSpPr>
        <p:spPr/>
        <p:txBody>
          <a:bodyPr/>
          <a:lstStyle/>
          <a:p>
            <a:fld id="{47ECD9C6-5C34-48E7-BD19-8B97DBAACAFD}" type="datetime1">
              <a:rPr lang="en-US" smtClean="0"/>
              <a:t>8/25/2016</a:t>
            </a:fld>
            <a:endParaRPr lang="en-US"/>
          </a:p>
        </p:txBody>
      </p:sp>
      <p:sp>
        <p:nvSpPr>
          <p:cNvPr id="5" name="Slide Number Placeholder 4"/>
          <p:cNvSpPr>
            <a:spLocks noGrp="1"/>
          </p:cNvSpPr>
          <p:nvPr>
            <p:ph type="sldNum" sz="quarter" idx="12"/>
          </p:nvPr>
        </p:nvSpPr>
        <p:spPr/>
        <p:txBody>
          <a:bodyPr/>
          <a:lstStyle/>
          <a:p>
            <a:fld id="{00209131-DE2C-4C4E-A461-E7AFBF5A6C93}" type="slidenum">
              <a:rPr lang="en-US" smtClean="0"/>
              <a:t>43</a:t>
            </a:fld>
            <a:endParaRPr lang="en-US"/>
          </a:p>
        </p:txBody>
      </p:sp>
      <p:sp>
        <p:nvSpPr>
          <p:cNvPr id="6" name="Footer Placeholder 5"/>
          <p:cNvSpPr>
            <a:spLocks noGrp="1"/>
          </p:cNvSpPr>
          <p:nvPr>
            <p:ph type="ftr" sz="quarter" idx="11"/>
          </p:nvPr>
        </p:nvSpPr>
        <p:spPr/>
        <p:txBody>
          <a:bodyPr/>
          <a:lstStyle/>
          <a:p>
            <a:r>
              <a:rPr lang="en-US" smtClean="0"/>
              <a:t>FPT Software - Training C/C++ on Linux </a:t>
            </a:r>
            <a:endParaRPr lang="en-US"/>
          </a:p>
        </p:txBody>
      </p:sp>
    </p:spTree>
    <p:extLst>
      <p:ext uri="{BB962C8B-B14F-4D97-AF65-F5344CB8AC3E}">
        <p14:creationId xmlns:p14="http://schemas.microsoft.com/office/powerpoint/2010/main" val="357891932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Giới</a:t>
            </a:r>
            <a:r>
              <a:rPr lang="en-US" dirty="0"/>
              <a:t> </a:t>
            </a:r>
            <a:r>
              <a:rPr lang="en-US" dirty="0" err="1"/>
              <a:t>thiệu</a:t>
            </a:r>
            <a:r>
              <a:rPr lang="en-US" dirty="0"/>
              <a:t> </a:t>
            </a:r>
            <a:r>
              <a:rPr lang="en-US" dirty="0" err="1"/>
              <a:t>các</a:t>
            </a:r>
            <a:r>
              <a:rPr lang="en-US" dirty="0"/>
              <a:t> file </a:t>
            </a:r>
            <a:r>
              <a:rPr lang="en-US" dirty="0" err="1"/>
              <a:t>thư</a:t>
            </a:r>
            <a:r>
              <a:rPr lang="en-US" dirty="0"/>
              <a:t> </a:t>
            </a:r>
            <a:r>
              <a:rPr lang="en-US" dirty="0" err="1" smtClean="0"/>
              <a:t>viện</a:t>
            </a:r>
            <a:endParaRPr lang="en-US" dirty="0"/>
          </a:p>
        </p:txBody>
      </p:sp>
      <p:sp>
        <p:nvSpPr>
          <p:cNvPr id="3" name="Content Placeholder 2"/>
          <p:cNvSpPr>
            <a:spLocks noGrp="1"/>
          </p:cNvSpPr>
          <p:nvPr>
            <p:ph idx="1"/>
          </p:nvPr>
        </p:nvSpPr>
        <p:spPr/>
        <p:txBody>
          <a:bodyPr>
            <a:normAutofit/>
          </a:bodyPr>
          <a:lstStyle/>
          <a:p>
            <a:r>
              <a:rPr lang="en-US" dirty="0" err="1"/>
              <a:t>Nếu</a:t>
            </a:r>
            <a:r>
              <a:rPr lang="en-US" dirty="0"/>
              <a:t> </a:t>
            </a:r>
            <a:r>
              <a:rPr lang="en-US" dirty="0" err="1"/>
              <a:t>thư</a:t>
            </a:r>
            <a:r>
              <a:rPr lang="en-US" dirty="0"/>
              <a:t> </a:t>
            </a:r>
            <a:r>
              <a:rPr lang="en-US" dirty="0" err="1"/>
              <a:t>viện</a:t>
            </a:r>
            <a:r>
              <a:rPr lang="en-US" dirty="0"/>
              <a:t> </a:t>
            </a:r>
            <a:r>
              <a:rPr lang="en-US" dirty="0" err="1"/>
              <a:t>không</a:t>
            </a:r>
            <a:r>
              <a:rPr lang="en-US" dirty="0"/>
              <a:t> </a:t>
            </a:r>
            <a:r>
              <a:rPr lang="en-US" dirty="0" err="1"/>
              <a:t>được</a:t>
            </a:r>
            <a:r>
              <a:rPr lang="en-US" dirty="0"/>
              <a:t> </a:t>
            </a:r>
            <a:r>
              <a:rPr lang="en-US" dirty="0" err="1"/>
              <a:t>đặt</a:t>
            </a:r>
            <a:r>
              <a:rPr lang="en-US" dirty="0"/>
              <a:t> </a:t>
            </a:r>
            <a:r>
              <a:rPr lang="en-US" dirty="0" err="1"/>
              <a:t>trong</a:t>
            </a:r>
            <a:r>
              <a:rPr lang="en-US" dirty="0"/>
              <a:t> </a:t>
            </a:r>
            <a:r>
              <a:rPr lang="en-US" dirty="0" err="1"/>
              <a:t>hai</a:t>
            </a:r>
            <a:r>
              <a:rPr lang="en-US" dirty="0"/>
              <a:t> </a:t>
            </a:r>
            <a:r>
              <a:rPr lang="en-US" dirty="0" err="1"/>
              <a:t>thư</a:t>
            </a:r>
            <a:r>
              <a:rPr lang="en-US" dirty="0"/>
              <a:t> </a:t>
            </a:r>
            <a:r>
              <a:rPr lang="en-US" dirty="0" err="1"/>
              <a:t>mục</a:t>
            </a:r>
            <a:r>
              <a:rPr lang="en-US" dirty="0"/>
              <a:t> </a:t>
            </a:r>
            <a:r>
              <a:rPr lang="en-US" dirty="0" err="1"/>
              <a:t>chuẩn</a:t>
            </a:r>
            <a:r>
              <a:rPr lang="en-US" dirty="0"/>
              <a:t> /</a:t>
            </a:r>
            <a:r>
              <a:rPr lang="en-US" dirty="0" err="1"/>
              <a:t>usr</a:t>
            </a:r>
            <a:r>
              <a:rPr lang="en-US" dirty="0"/>
              <a:t>/lib </a:t>
            </a:r>
            <a:r>
              <a:rPr lang="en-US" dirty="0" err="1"/>
              <a:t>và</a:t>
            </a:r>
            <a:r>
              <a:rPr lang="en-US" dirty="0"/>
              <a:t> /lib </a:t>
            </a:r>
            <a:r>
              <a:rPr lang="en-US" dirty="0" err="1"/>
              <a:t>bạn</a:t>
            </a:r>
            <a:r>
              <a:rPr lang="en-US" dirty="0"/>
              <a:t> </a:t>
            </a:r>
            <a:r>
              <a:rPr lang="en-US" dirty="0" err="1"/>
              <a:t>có</a:t>
            </a:r>
            <a:r>
              <a:rPr lang="en-US" dirty="0"/>
              <a:t> </a:t>
            </a:r>
            <a:r>
              <a:rPr lang="en-US" dirty="0" err="1"/>
              <a:t>thể</a:t>
            </a:r>
            <a:r>
              <a:rPr lang="en-US" dirty="0"/>
              <a:t> </a:t>
            </a:r>
            <a:r>
              <a:rPr lang="en-US" dirty="0" err="1"/>
              <a:t>chỉ</a:t>
            </a:r>
            <a:r>
              <a:rPr lang="en-US" dirty="0"/>
              <a:t> </a:t>
            </a:r>
            <a:r>
              <a:rPr lang="en-US" dirty="0" err="1"/>
              <a:t>định</a:t>
            </a:r>
            <a:r>
              <a:rPr lang="en-US" dirty="0"/>
              <a:t> </a:t>
            </a:r>
            <a:r>
              <a:rPr lang="en-US" dirty="0" err="1"/>
              <a:t>trực</a:t>
            </a:r>
            <a:r>
              <a:rPr lang="en-US" dirty="0"/>
              <a:t> </a:t>
            </a:r>
            <a:r>
              <a:rPr lang="en-US" dirty="0" err="1"/>
              <a:t>tiếp</a:t>
            </a:r>
            <a:r>
              <a:rPr lang="en-US" dirty="0"/>
              <a:t> </a:t>
            </a:r>
            <a:r>
              <a:rPr lang="en-US" dirty="0" err="1"/>
              <a:t>với</a:t>
            </a:r>
            <a:r>
              <a:rPr lang="en-US" dirty="0"/>
              <a:t> </a:t>
            </a:r>
            <a:r>
              <a:rPr lang="en-US" dirty="0" err="1"/>
              <a:t>tùy</a:t>
            </a:r>
            <a:r>
              <a:rPr lang="en-US" dirty="0"/>
              <a:t> </a:t>
            </a:r>
            <a:r>
              <a:rPr lang="en-US" dirty="0" err="1"/>
              <a:t>trọn</a:t>
            </a:r>
            <a:r>
              <a:rPr lang="en-US" dirty="0"/>
              <a:t> –L </a:t>
            </a:r>
            <a:r>
              <a:rPr lang="en-US" dirty="0" err="1"/>
              <a:t>như</a:t>
            </a:r>
            <a:r>
              <a:rPr lang="en-US" dirty="0"/>
              <a:t> </a:t>
            </a:r>
            <a:r>
              <a:rPr lang="en-US" dirty="0" err="1"/>
              <a:t>sau</a:t>
            </a:r>
            <a:r>
              <a:rPr lang="en-US" dirty="0"/>
              <a:t>:</a:t>
            </a:r>
          </a:p>
          <a:p>
            <a:pPr marL="857250" lvl="2" indent="0">
              <a:buNone/>
            </a:pPr>
            <a:r>
              <a:rPr lang="en-US" i="1" dirty="0"/>
              <a:t>$</a:t>
            </a:r>
            <a:r>
              <a:rPr lang="en-US" i="1" dirty="0" err="1"/>
              <a:t>gcc</a:t>
            </a:r>
            <a:r>
              <a:rPr lang="en-US" i="1" dirty="0"/>
              <a:t> </a:t>
            </a:r>
            <a:r>
              <a:rPr lang="en-US" i="1" dirty="0" err="1"/>
              <a:t>test.c</a:t>
            </a:r>
            <a:r>
              <a:rPr lang="en-US" i="1" dirty="0"/>
              <a:t> –o test –L/</a:t>
            </a:r>
            <a:r>
              <a:rPr lang="en-US" i="1" dirty="0" err="1"/>
              <a:t>usr</a:t>
            </a:r>
            <a:r>
              <a:rPr lang="en-US" i="1" dirty="0"/>
              <a:t>/</a:t>
            </a:r>
            <a:r>
              <a:rPr lang="en-US" i="1" dirty="0" err="1"/>
              <a:t>myproj</a:t>
            </a:r>
            <a:r>
              <a:rPr lang="en-US" i="1" dirty="0"/>
              <a:t>/lib -</a:t>
            </a:r>
            <a:r>
              <a:rPr lang="en-US" i="1" dirty="0" err="1" smtClean="0"/>
              <a:t>ltool</a:t>
            </a:r>
            <a:endParaRPr lang="en-US" i="1" dirty="0" smtClean="0"/>
          </a:p>
          <a:p>
            <a:r>
              <a:rPr lang="en-US" dirty="0" err="1"/>
              <a:t>T</a:t>
            </a:r>
            <a:r>
              <a:rPr lang="en-US" dirty="0" err="1" smtClean="0"/>
              <a:t>hường</a:t>
            </a:r>
            <a:r>
              <a:rPr lang="en-US" dirty="0" smtClean="0"/>
              <a:t> </a:t>
            </a:r>
            <a:r>
              <a:rPr lang="en-US" dirty="0" err="1" smtClean="0"/>
              <a:t>thì</a:t>
            </a:r>
            <a:r>
              <a:rPr lang="en-US" dirty="0" smtClean="0"/>
              <a:t> </a:t>
            </a:r>
            <a:r>
              <a:rPr lang="en-US" dirty="0" err="1" smtClean="0"/>
              <a:t>ít</a:t>
            </a:r>
            <a:r>
              <a:rPr lang="en-US" dirty="0" smtClean="0"/>
              <a:t> </a:t>
            </a:r>
            <a:r>
              <a:rPr lang="en-US" dirty="0" err="1" smtClean="0"/>
              <a:t>khi</a:t>
            </a:r>
            <a:r>
              <a:rPr lang="en-US" dirty="0" smtClean="0"/>
              <a:t> </a:t>
            </a:r>
            <a:r>
              <a:rPr lang="en-US" dirty="0" err="1" smtClean="0"/>
              <a:t>phải</a:t>
            </a:r>
            <a:r>
              <a:rPr lang="en-US" dirty="0" smtClean="0"/>
              <a:t> </a:t>
            </a:r>
            <a:r>
              <a:rPr lang="en-US" dirty="0" err="1" smtClean="0"/>
              <a:t>dùng</a:t>
            </a:r>
            <a:r>
              <a:rPr lang="en-US" dirty="0" smtClean="0"/>
              <a:t> –l </a:t>
            </a:r>
            <a:r>
              <a:rPr lang="en-US" dirty="0" err="1" smtClean="0"/>
              <a:t>trừ</a:t>
            </a:r>
            <a:r>
              <a:rPr lang="en-US" dirty="0" smtClean="0"/>
              <a:t> </a:t>
            </a:r>
            <a:r>
              <a:rPr lang="en-US" dirty="0" err="1" smtClean="0"/>
              <a:t>khi</a:t>
            </a:r>
            <a:r>
              <a:rPr lang="en-US" dirty="0" smtClean="0"/>
              <a:t> </a:t>
            </a:r>
            <a:r>
              <a:rPr lang="en-US" dirty="0" err="1" smtClean="0"/>
              <a:t>nào</a:t>
            </a:r>
            <a:r>
              <a:rPr lang="en-US" dirty="0" smtClean="0"/>
              <a:t> </a:t>
            </a:r>
            <a:r>
              <a:rPr lang="en-US" dirty="0" err="1" smtClean="0"/>
              <a:t>chúng</a:t>
            </a:r>
            <a:r>
              <a:rPr lang="en-US" dirty="0" smtClean="0"/>
              <a:t> ta </a:t>
            </a:r>
            <a:r>
              <a:rPr lang="en-US" dirty="0" err="1" smtClean="0"/>
              <a:t>sử</a:t>
            </a:r>
            <a:r>
              <a:rPr lang="en-US" dirty="0" smtClean="0"/>
              <a:t> </a:t>
            </a:r>
            <a:r>
              <a:rPr lang="en-US" dirty="0" err="1" smtClean="0"/>
              <a:t>dụng</a:t>
            </a:r>
            <a:r>
              <a:rPr lang="en-US" dirty="0" smtClean="0"/>
              <a:t> </a:t>
            </a:r>
            <a:r>
              <a:rPr lang="en-US" dirty="0" err="1" smtClean="0"/>
              <a:t>thư</a:t>
            </a:r>
            <a:r>
              <a:rPr lang="en-US" dirty="0" smtClean="0"/>
              <a:t> </a:t>
            </a:r>
            <a:r>
              <a:rPr lang="en-US" dirty="0" err="1" smtClean="0"/>
              <a:t>viện</a:t>
            </a:r>
            <a:r>
              <a:rPr lang="en-US" dirty="0" smtClean="0"/>
              <a:t> </a:t>
            </a:r>
            <a:r>
              <a:rPr lang="en-US" dirty="0" err="1" smtClean="0"/>
              <a:t>bổ</a:t>
            </a:r>
            <a:r>
              <a:rPr lang="en-US" dirty="0" smtClean="0"/>
              <a:t> sung </a:t>
            </a:r>
            <a:r>
              <a:rPr lang="en-US" dirty="0" err="1" smtClean="0"/>
              <a:t>không</a:t>
            </a:r>
            <a:r>
              <a:rPr lang="en-US" dirty="0" smtClean="0"/>
              <a:t> </a:t>
            </a:r>
            <a:r>
              <a:rPr lang="en-US" dirty="0" err="1" smtClean="0"/>
              <a:t>có</a:t>
            </a:r>
            <a:r>
              <a:rPr lang="en-US" dirty="0" smtClean="0"/>
              <a:t> </a:t>
            </a:r>
            <a:r>
              <a:rPr lang="en-US" dirty="0" err="1" smtClean="0"/>
              <a:t>trong</a:t>
            </a:r>
            <a:r>
              <a:rPr lang="en-US" dirty="0" smtClean="0"/>
              <a:t> </a:t>
            </a:r>
            <a:r>
              <a:rPr lang="en-US" dirty="0" err="1" smtClean="0"/>
              <a:t>chuẩn</a:t>
            </a:r>
            <a:r>
              <a:rPr lang="en-US" dirty="0" smtClean="0"/>
              <a:t> </a:t>
            </a:r>
            <a:r>
              <a:rPr lang="en-US" dirty="0" err="1" smtClean="0"/>
              <a:t>của</a:t>
            </a:r>
            <a:r>
              <a:rPr lang="en-US" dirty="0" smtClean="0"/>
              <a:t> C/C++ </a:t>
            </a:r>
            <a:r>
              <a:rPr lang="en-US" dirty="0" err="1" smtClean="0"/>
              <a:t>và</a:t>
            </a:r>
            <a:r>
              <a:rPr lang="en-US" dirty="0" smtClean="0"/>
              <a:t> </a:t>
            </a:r>
            <a:r>
              <a:rPr lang="en-US" dirty="0" err="1" smtClean="0"/>
              <a:t>linux</a:t>
            </a:r>
            <a:r>
              <a:rPr lang="en-US" dirty="0" smtClean="0"/>
              <a:t>. </a:t>
            </a:r>
            <a:r>
              <a:rPr lang="en-US" dirty="0" err="1" smtClean="0"/>
              <a:t>Ví</a:t>
            </a:r>
            <a:r>
              <a:rPr lang="en-US" dirty="0" smtClean="0"/>
              <a:t> </a:t>
            </a:r>
            <a:r>
              <a:rPr lang="en-US" dirty="0" err="1" smtClean="0"/>
              <a:t>dụ</a:t>
            </a:r>
            <a:r>
              <a:rPr lang="en-US" dirty="0" smtClean="0"/>
              <a:t> </a:t>
            </a:r>
            <a:r>
              <a:rPr lang="en-US" dirty="0" err="1" smtClean="0"/>
              <a:t>như</a:t>
            </a:r>
            <a:r>
              <a:rPr lang="en-US" dirty="0" smtClean="0"/>
              <a:t> </a:t>
            </a:r>
            <a:r>
              <a:rPr lang="en-US" dirty="0" err="1" smtClean="0"/>
              <a:t>lập</a:t>
            </a:r>
            <a:r>
              <a:rPr lang="en-US" dirty="0" smtClean="0"/>
              <a:t> </a:t>
            </a:r>
            <a:r>
              <a:rPr lang="en-US" dirty="0" err="1" smtClean="0"/>
              <a:t>trình</a:t>
            </a:r>
            <a:r>
              <a:rPr lang="en-US" dirty="0" smtClean="0"/>
              <a:t> </a:t>
            </a:r>
            <a:r>
              <a:rPr lang="en-US" dirty="0" err="1" smtClean="0"/>
              <a:t>đa</a:t>
            </a:r>
            <a:r>
              <a:rPr lang="en-US" dirty="0" smtClean="0"/>
              <a:t> </a:t>
            </a:r>
            <a:r>
              <a:rPr lang="en-US" dirty="0" err="1" smtClean="0"/>
              <a:t>tuyến</a:t>
            </a:r>
            <a:r>
              <a:rPr lang="en-US" dirty="0" smtClean="0"/>
              <a:t> </a:t>
            </a:r>
            <a:r>
              <a:rPr lang="en-US" dirty="0" err="1" smtClean="0"/>
              <a:t>dùng</a:t>
            </a:r>
            <a:r>
              <a:rPr lang="en-US" dirty="0" smtClean="0"/>
              <a:t> </a:t>
            </a:r>
            <a:r>
              <a:rPr lang="en-US" dirty="0" err="1" smtClean="0"/>
              <a:t>posix</a:t>
            </a:r>
            <a:r>
              <a:rPr lang="en-US" dirty="0" smtClean="0"/>
              <a:t> thread: </a:t>
            </a:r>
            <a:r>
              <a:rPr lang="en-US" i="1" dirty="0" smtClean="0"/>
              <a:t>-</a:t>
            </a:r>
            <a:r>
              <a:rPr lang="en-US" i="1" dirty="0" err="1" smtClean="0"/>
              <a:t>lpthread</a:t>
            </a:r>
            <a:endParaRPr lang="en-US" i="1" dirty="0" smtClean="0"/>
          </a:p>
          <a:p>
            <a:pPr marL="0" indent="0">
              <a:buNone/>
            </a:pPr>
            <a:endParaRPr lang="en-US" dirty="0"/>
          </a:p>
        </p:txBody>
      </p:sp>
      <p:sp>
        <p:nvSpPr>
          <p:cNvPr id="4" name="Date Placeholder 3"/>
          <p:cNvSpPr>
            <a:spLocks noGrp="1"/>
          </p:cNvSpPr>
          <p:nvPr>
            <p:ph type="dt" sz="half" idx="10"/>
          </p:nvPr>
        </p:nvSpPr>
        <p:spPr/>
        <p:txBody>
          <a:bodyPr/>
          <a:lstStyle/>
          <a:p>
            <a:fld id="{69A8BF16-B690-4DD2-ADF0-7EE070AB5633}" type="datetime1">
              <a:rPr lang="en-US" smtClean="0"/>
              <a:t>8/25/2016</a:t>
            </a:fld>
            <a:endParaRPr lang="en-US"/>
          </a:p>
        </p:txBody>
      </p:sp>
      <p:sp>
        <p:nvSpPr>
          <p:cNvPr id="5" name="Slide Number Placeholder 4"/>
          <p:cNvSpPr>
            <a:spLocks noGrp="1"/>
          </p:cNvSpPr>
          <p:nvPr>
            <p:ph type="sldNum" sz="quarter" idx="12"/>
          </p:nvPr>
        </p:nvSpPr>
        <p:spPr/>
        <p:txBody>
          <a:bodyPr/>
          <a:lstStyle/>
          <a:p>
            <a:fld id="{00209131-DE2C-4C4E-A461-E7AFBF5A6C93}" type="slidenum">
              <a:rPr lang="en-US" smtClean="0"/>
              <a:t>44</a:t>
            </a:fld>
            <a:endParaRPr lang="en-US"/>
          </a:p>
        </p:txBody>
      </p:sp>
      <p:sp>
        <p:nvSpPr>
          <p:cNvPr id="6" name="Footer Placeholder 5"/>
          <p:cNvSpPr>
            <a:spLocks noGrp="1"/>
          </p:cNvSpPr>
          <p:nvPr>
            <p:ph type="ftr" sz="quarter" idx="11"/>
          </p:nvPr>
        </p:nvSpPr>
        <p:spPr/>
        <p:txBody>
          <a:bodyPr/>
          <a:lstStyle/>
          <a:p>
            <a:r>
              <a:rPr lang="en-US" smtClean="0"/>
              <a:t>FPT Software - Training C/C++ on Linux </a:t>
            </a:r>
            <a:endParaRPr lang="en-US"/>
          </a:p>
        </p:txBody>
      </p:sp>
    </p:spTree>
    <p:extLst>
      <p:ext uri="{BB962C8B-B14F-4D97-AF65-F5344CB8AC3E}">
        <p14:creationId xmlns:p14="http://schemas.microsoft.com/office/powerpoint/2010/main" val="385491833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Thư</a:t>
            </a:r>
            <a:r>
              <a:rPr lang="en-US" dirty="0"/>
              <a:t> </a:t>
            </a:r>
            <a:r>
              <a:rPr lang="en-US" dirty="0" err="1"/>
              <a:t>viện</a:t>
            </a:r>
            <a:r>
              <a:rPr lang="en-US" dirty="0"/>
              <a:t> </a:t>
            </a:r>
            <a:r>
              <a:rPr lang="en-US" dirty="0" err="1"/>
              <a:t>liên</a:t>
            </a:r>
            <a:r>
              <a:rPr lang="en-US" dirty="0"/>
              <a:t> </a:t>
            </a:r>
            <a:r>
              <a:rPr lang="en-US" dirty="0" err="1" smtClean="0"/>
              <a:t>kết</a:t>
            </a:r>
            <a:endParaRPr lang="en-US" dirty="0"/>
          </a:p>
        </p:txBody>
      </p:sp>
      <p:sp>
        <p:nvSpPr>
          <p:cNvPr id="3" name="Content Placeholder 2"/>
          <p:cNvSpPr>
            <a:spLocks noGrp="1"/>
          </p:cNvSpPr>
          <p:nvPr>
            <p:ph idx="1"/>
          </p:nvPr>
        </p:nvSpPr>
        <p:spPr/>
        <p:txBody>
          <a:bodyPr>
            <a:normAutofit fontScale="77500" lnSpcReduction="20000"/>
          </a:bodyPr>
          <a:lstStyle/>
          <a:p>
            <a:r>
              <a:rPr lang="en-US" dirty="0" err="1" smtClean="0"/>
              <a:t>Hình</a:t>
            </a:r>
            <a:r>
              <a:rPr lang="en-US" dirty="0" smtClean="0"/>
              <a:t> </a:t>
            </a:r>
            <a:r>
              <a:rPr lang="en-US" dirty="0" err="1" smtClean="0"/>
              <a:t>thức</a:t>
            </a:r>
            <a:r>
              <a:rPr lang="en-US" dirty="0" smtClean="0"/>
              <a:t> </a:t>
            </a:r>
            <a:r>
              <a:rPr lang="en-US" dirty="0" err="1" smtClean="0"/>
              <a:t>đơn</a:t>
            </a:r>
            <a:r>
              <a:rPr lang="en-US" dirty="0" smtClean="0"/>
              <a:t> </a:t>
            </a:r>
            <a:r>
              <a:rPr lang="en-US" dirty="0" err="1" smtClean="0"/>
              <a:t>giản</a:t>
            </a:r>
            <a:r>
              <a:rPr lang="en-US" dirty="0" smtClean="0"/>
              <a:t> </a:t>
            </a:r>
            <a:r>
              <a:rPr lang="en-US" dirty="0" err="1" smtClean="0"/>
              <a:t>nhất</a:t>
            </a:r>
            <a:r>
              <a:rPr lang="en-US" dirty="0" smtClean="0"/>
              <a:t> </a:t>
            </a:r>
            <a:r>
              <a:rPr lang="en-US" dirty="0" err="1" smtClean="0"/>
              <a:t>của</a:t>
            </a:r>
            <a:r>
              <a:rPr lang="en-US" dirty="0" smtClean="0"/>
              <a:t> </a:t>
            </a:r>
            <a:r>
              <a:rPr lang="en-US" dirty="0" err="1" smtClean="0"/>
              <a:t>thư</a:t>
            </a:r>
            <a:r>
              <a:rPr lang="en-US" dirty="0" smtClean="0"/>
              <a:t> </a:t>
            </a:r>
            <a:r>
              <a:rPr lang="en-US" dirty="0" err="1" smtClean="0"/>
              <a:t>viện</a:t>
            </a:r>
            <a:r>
              <a:rPr lang="en-US" dirty="0" smtClean="0"/>
              <a:t> </a:t>
            </a:r>
            <a:r>
              <a:rPr lang="en-US" dirty="0" err="1" smtClean="0"/>
              <a:t>là</a:t>
            </a:r>
            <a:r>
              <a:rPr lang="en-US" dirty="0" smtClean="0"/>
              <a:t> </a:t>
            </a:r>
            <a:r>
              <a:rPr lang="en-US" dirty="0" err="1" smtClean="0"/>
              <a:t>tập</a:t>
            </a:r>
            <a:r>
              <a:rPr lang="en-US" dirty="0" smtClean="0"/>
              <a:t> </a:t>
            </a:r>
            <a:r>
              <a:rPr lang="en-US" dirty="0" err="1" smtClean="0"/>
              <a:t>hợp</a:t>
            </a:r>
            <a:r>
              <a:rPr lang="en-US" dirty="0" smtClean="0"/>
              <a:t> </a:t>
            </a:r>
            <a:r>
              <a:rPr lang="en-US" dirty="0" err="1" smtClean="0"/>
              <a:t>các</a:t>
            </a:r>
            <a:r>
              <a:rPr lang="en-US" dirty="0" smtClean="0"/>
              <a:t> file </a:t>
            </a:r>
            <a:r>
              <a:rPr lang="en-US" dirty="0" err="1" smtClean="0"/>
              <a:t>đối</a:t>
            </a:r>
            <a:r>
              <a:rPr lang="en-US" dirty="0" smtClean="0"/>
              <a:t> </a:t>
            </a:r>
            <a:r>
              <a:rPr lang="en-US" dirty="0" err="1" smtClean="0"/>
              <a:t>tượng</a:t>
            </a:r>
            <a:r>
              <a:rPr lang="en-US" dirty="0" smtClean="0"/>
              <a:t> .o do </a:t>
            </a:r>
            <a:r>
              <a:rPr lang="en-US" dirty="0" err="1" smtClean="0"/>
              <a:t>trình</a:t>
            </a:r>
            <a:r>
              <a:rPr lang="en-US" dirty="0" smtClean="0"/>
              <a:t> </a:t>
            </a:r>
            <a:r>
              <a:rPr lang="en-US" dirty="0" err="1" smtClean="0"/>
              <a:t>biên</a:t>
            </a:r>
            <a:r>
              <a:rPr lang="en-US" dirty="0" smtClean="0"/>
              <a:t> </a:t>
            </a:r>
            <a:r>
              <a:rPr lang="en-US" dirty="0" err="1" smtClean="0"/>
              <a:t>dịch</a:t>
            </a:r>
            <a:r>
              <a:rPr lang="en-US" dirty="0" smtClean="0"/>
              <a:t> </a:t>
            </a:r>
            <a:r>
              <a:rPr lang="en-US" dirty="0" err="1" smtClean="0"/>
              <a:t>tạo</a:t>
            </a:r>
            <a:r>
              <a:rPr lang="en-US" dirty="0" smtClean="0"/>
              <a:t> </a:t>
            </a:r>
            <a:r>
              <a:rPr lang="en-US" dirty="0" err="1" smtClean="0"/>
              <a:t>ra</a:t>
            </a:r>
            <a:r>
              <a:rPr lang="en-US" dirty="0" smtClean="0"/>
              <a:t> ở </a:t>
            </a:r>
            <a:r>
              <a:rPr lang="en-US" dirty="0" err="1" smtClean="0"/>
              <a:t>bước</a:t>
            </a:r>
            <a:r>
              <a:rPr lang="en-US" dirty="0" smtClean="0"/>
              <a:t> </a:t>
            </a:r>
            <a:r>
              <a:rPr lang="en-US" dirty="0" err="1" smtClean="0"/>
              <a:t>biên</a:t>
            </a:r>
            <a:r>
              <a:rPr lang="en-US" dirty="0" smtClean="0"/>
              <a:t> </a:t>
            </a:r>
            <a:r>
              <a:rPr lang="en-US" dirty="0" err="1" smtClean="0"/>
              <a:t>dịch</a:t>
            </a:r>
            <a:r>
              <a:rPr lang="en-US" dirty="0" smtClean="0"/>
              <a:t> </a:t>
            </a:r>
            <a:r>
              <a:rPr lang="en-US" dirty="0" err="1" smtClean="0"/>
              <a:t>với</a:t>
            </a:r>
            <a:r>
              <a:rPr lang="en-US" dirty="0" smtClean="0"/>
              <a:t> </a:t>
            </a:r>
            <a:r>
              <a:rPr lang="en-US" dirty="0" err="1" smtClean="0"/>
              <a:t>tùy</a:t>
            </a:r>
            <a:r>
              <a:rPr lang="en-US" dirty="0" smtClean="0"/>
              <a:t> </a:t>
            </a:r>
            <a:r>
              <a:rPr lang="en-US" dirty="0" err="1" smtClean="0"/>
              <a:t>chọn</a:t>
            </a:r>
            <a:r>
              <a:rPr lang="en-US" dirty="0" smtClean="0"/>
              <a:t> –c. </a:t>
            </a:r>
            <a:r>
              <a:rPr lang="en-US" dirty="0" err="1"/>
              <a:t>V</a:t>
            </a:r>
            <a:r>
              <a:rPr lang="en-US" dirty="0" err="1" smtClean="0"/>
              <a:t>í</a:t>
            </a:r>
            <a:r>
              <a:rPr lang="en-US" dirty="0" smtClean="0"/>
              <a:t> </a:t>
            </a:r>
            <a:r>
              <a:rPr lang="en-US" dirty="0" err="1" smtClean="0"/>
              <a:t>dụ</a:t>
            </a:r>
            <a:r>
              <a:rPr lang="en-US" dirty="0" smtClean="0"/>
              <a:t> </a:t>
            </a:r>
            <a:r>
              <a:rPr lang="en-US" dirty="0" err="1" smtClean="0"/>
              <a:t>khi</a:t>
            </a:r>
            <a:r>
              <a:rPr lang="en-US" dirty="0" smtClean="0"/>
              <a:t> </a:t>
            </a:r>
            <a:r>
              <a:rPr lang="en-US" dirty="0" err="1" smtClean="0"/>
              <a:t>bạn</a:t>
            </a:r>
            <a:r>
              <a:rPr lang="en-US" dirty="0" smtClean="0"/>
              <a:t> </a:t>
            </a:r>
            <a:r>
              <a:rPr lang="en-US" dirty="0" err="1" smtClean="0"/>
              <a:t>gọi</a:t>
            </a:r>
            <a:r>
              <a:rPr lang="en-US" dirty="0" smtClean="0"/>
              <a:t>:</a:t>
            </a:r>
          </a:p>
          <a:p>
            <a:pPr marL="457200" lvl="1" indent="0">
              <a:buNone/>
            </a:pPr>
            <a:r>
              <a:rPr lang="en-US" i="1" dirty="0" smtClean="0"/>
              <a:t>$</a:t>
            </a:r>
            <a:r>
              <a:rPr lang="en-US" i="1" dirty="0" err="1" smtClean="0"/>
              <a:t>gcc</a:t>
            </a:r>
            <a:r>
              <a:rPr lang="en-US" i="1" dirty="0" smtClean="0"/>
              <a:t> –c </a:t>
            </a:r>
            <a:r>
              <a:rPr lang="en-US" i="1" dirty="0" err="1" smtClean="0"/>
              <a:t>helloworld.c</a:t>
            </a:r>
            <a:endParaRPr lang="en-US" i="1" dirty="0"/>
          </a:p>
          <a:p>
            <a:r>
              <a:rPr lang="en-US" dirty="0" err="1" smtClean="0"/>
              <a:t>Trình</a:t>
            </a:r>
            <a:r>
              <a:rPr lang="en-US" dirty="0" smtClean="0"/>
              <a:t> </a:t>
            </a:r>
            <a:r>
              <a:rPr lang="en-US" dirty="0" err="1" smtClean="0"/>
              <a:t>biên</a:t>
            </a:r>
            <a:r>
              <a:rPr lang="en-US" dirty="0" smtClean="0"/>
              <a:t> </a:t>
            </a:r>
            <a:r>
              <a:rPr lang="en-US" dirty="0" err="1" smtClean="0"/>
              <a:t>dịch</a:t>
            </a:r>
            <a:r>
              <a:rPr lang="en-US" dirty="0" smtClean="0"/>
              <a:t> </a:t>
            </a:r>
            <a:r>
              <a:rPr lang="en-US" dirty="0" err="1" smtClean="0"/>
              <a:t>chưa</a:t>
            </a:r>
            <a:r>
              <a:rPr lang="en-US" dirty="0" smtClean="0"/>
              <a:t> </a:t>
            </a:r>
            <a:r>
              <a:rPr lang="en-US" dirty="0" err="1" smtClean="0"/>
              <a:t>tạo</a:t>
            </a:r>
            <a:r>
              <a:rPr lang="en-US" dirty="0" smtClean="0"/>
              <a:t> </a:t>
            </a:r>
            <a:r>
              <a:rPr lang="en-US" dirty="0" err="1" smtClean="0"/>
              <a:t>ra</a:t>
            </a:r>
            <a:r>
              <a:rPr lang="en-US" dirty="0" smtClean="0"/>
              <a:t> file </a:t>
            </a:r>
            <a:r>
              <a:rPr lang="en-US" dirty="0" err="1" smtClean="0"/>
              <a:t>thực</a:t>
            </a:r>
            <a:r>
              <a:rPr lang="en-US" dirty="0" smtClean="0"/>
              <a:t> </a:t>
            </a:r>
            <a:r>
              <a:rPr lang="en-US" dirty="0" err="1" smtClean="0"/>
              <a:t>thi</a:t>
            </a:r>
            <a:r>
              <a:rPr lang="en-US" dirty="0" smtClean="0"/>
              <a:t> </a:t>
            </a:r>
            <a:r>
              <a:rPr lang="en-US" dirty="0" err="1" smtClean="0"/>
              <a:t>mà</a:t>
            </a:r>
            <a:r>
              <a:rPr lang="en-US" dirty="0" smtClean="0"/>
              <a:t> </a:t>
            </a:r>
            <a:r>
              <a:rPr lang="en-US" dirty="0" err="1" smtClean="0"/>
              <a:t>tạo</a:t>
            </a:r>
            <a:r>
              <a:rPr lang="en-US" dirty="0" smtClean="0"/>
              <a:t> </a:t>
            </a:r>
            <a:r>
              <a:rPr lang="en-US" dirty="0" err="1" smtClean="0"/>
              <a:t>ra</a:t>
            </a:r>
            <a:r>
              <a:rPr lang="en-US" dirty="0" smtClean="0"/>
              <a:t> file </a:t>
            </a:r>
            <a:r>
              <a:rPr lang="en-US" dirty="0" err="1" smtClean="0"/>
              <a:t>đối</a:t>
            </a:r>
            <a:r>
              <a:rPr lang="en-US" dirty="0" smtClean="0"/>
              <a:t> </a:t>
            </a:r>
            <a:r>
              <a:rPr lang="en-US" dirty="0" err="1" smtClean="0"/>
              <a:t>tượng</a:t>
            </a:r>
            <a:r>
              <a:rPr lang="en-US" dirty="0" smtClean="0"/>
              <a:t> </a:t>
            </a:r>
            <a:r>
              <a:rPr lang="en-US" dirty="0" err="1" smtClean="0"/>
              <a:t>helloworld.o</a:t>
            </a:r>
            <a:r>
              <a:rPr lang="en-US" dirty="0" smtClean="0"/>
              <a:t>. File </a:t>
            </a:r>
            <a:r>
              <a:rPr lang="en-US" dirty="0" err="1" smtClean="0"/>
              <a:t>này</a:t>
            </a:r>
            <a:r>
              <a:rPr lang="en-US" dirty="0" smtClean="0"/>
              <a:t> </a:t>
            </a:r>
            <a:r>
              <a:rPr lang="en-US" dirty="0" err="1" smtClean="0"/>
              <a:t>chứa</a:t>
            </a:r>
            <a:r>
              <a:rPr lang="en-US" dirty="0" smtClean="0"/>
              <a:t> </a:t>
            </a:r>
            <a:r>
              <a:rPr lang="en-US" dirty="0" err="1" smtClean="0"/>
              <a:t>mã</a:t>
            </a:r>
            <a:r>
              <a:rPr lang="en-US" dirty="0" smtClean="0"/>
              <a:t> </a:t>
            </a:r>
            <a:r>
              <a:rPr lang="en-US" dirty="0" err="1" smtClean="0"/>
              <a:t>máy</a:t>
            </a:r>
            <a:r>
              <a:rPr lang="en-US" dirty="0" smtClean="0"/>
              <a:t> </a:t>
            </a:r>
            <a:r>
              <a:rPr lang="en-US" dirty="0" err="1" smtClean="0"/>
              <a:t>của</a:t>
            </a:r>
            <a:r>
              <a:rPr lang="en-US" dirty="0" smtClean="0"/>
              <a:t> </a:t>
            </a:r>
            <a:r>
              <a:rPr lang="en-US" dirty="0" err="1" smtClean="0"/>
              <a:t>chương</a:t>
            </a:r>
            <a:r>
              <a:rPr lang="en-US" dirty="0" smtClean="0"/>
              <a:t> </a:t>
            </a:r>
            <a:r>
              <a:rPr lang="en-US" dirty="0" err="1" smtClean="0"/>
              <a:t>trình</a:t>
            </a:r>
            <a:r>
              <a:rPr lang="en-US" dirty="0" smtClean="0"/>
              <a:t> </a:t>
            </a:r>
            <a:r>
              <a:rPr lang="en-US" dirty="0" err="1" smtClean="0"/>
              <a:t>đã</a:t>
            </a:r>
            <a:r>
              <a:rPr lang="en-US" dirty="0" smtClean="0"/>
              <a:t> </a:t>
            </a:r>
            <a:r>
              <a:rPr lang="en-US" dirty="0" err="1" smtClean="0"/>
              <a:t>được</a:t>
            </a:r>
            <a:r>
              <a:rPr lang="en-US" dirty="0" smtClean="0"/>
              <a:t> </a:t>
            </a:r>
            <a:r>
              <a:rPr lang="en-US" dirty="0" err="1" smtClean="0"/>
              <a:t>tổ</a:t>
            </a:r>
            <a:r>
              <a:rPr lang="en-US" dirty="0" smtClean="0"/>
              <a:t> </a:t>
            </a:r>
            <a:r>
              <a:rPr lang="en-US" dirty="0" err="1" smtClean="0"/>
              <a:t>chức</a:t>
            </a:r>
            <a:r>
              <a:rPr lang="en-US" dirty="0" smtClean="0"/>
              <a:t> </a:t>
            </a:r>
            <a:r>
              <a:rPr lang="en-US" dirty="0" err="1" smtClean="0"/>
              <a:t>lại</a:t>
            </a:r>
            <a:r>
              <a:rPr lang="en-US" dirty="0" smtClean="0"/>
              <a:t>.</a:t>
            </a:r>
          </a:p>
          <a:p>
            <a:r>
              <a:rPr lang="en-US" dirty="0" err="1" smtClean="0"/>
              <a:t>Nếu</a:t>
            </a:r>
            <a:r>
              <a:rPr lang="en-US" dirty="0" smtClean="0"/>
              <a:t> </a:t>
            </a:r>
            <a:r>
              <a:rPr lang="en-US" dirty="0" err="1" smtClean="0"/>
              <a:t>bạn</a:t>
            </a:r>
            <a:r>
              <a:rPr lang="en-US" dirty="0" smtClean="0"/>
              <a:t> </a:t>
            </a:r>
            <a:r>
              <a:rPr lang="en-US" dirty="0" err="1" smtClean="0"/>
              <a:t>muốn</a:t>
            </a:r>
            <a:r>
              <a:rPr lang="en-US" dirty="0" smtClean="0"/>
              <a:t> </a:t>
            </a:r>
            <a:r>
              <a:rPr lang="en-US" dirty="0" err="1" smtClean="0"/>
              <a:t>tạo</a:t>
            </a:r>
            <a:r>
              <a:rPr lang="en-US" dirty="0" smtClean="0"/>
              <a:t> </a:t>
            </a:r>
            <a:r>
              <a:rPr lang="en-US" dirty="0" err="1" smtClean="0"/>
              <a:t>ra</a:t>
            </a:r>
            <a:r>
              <a:rPr lang="en-US" dirty="0" smtClean="0"/>
              <a:t> file </a:t>
            </a:r>
            <a:r>
              <a:rPr lang="en-US" dirty="0" err="1" smtClean="0"/>
              <a:t>thực</a:t>
            </a:r>
            <a:r>
              <a:rPr lang="en-US" dirty="0" smtClean="0"/>
              <a:t> </a:t>
            </a:r>
            <a:r>
              <a:rPr lang="en-US" dirty="0" err="1" smtClean="0"/>
              <a:t>thi</a:t>
            </a:r>
            <a:r>
              <a:rPr lang="en-US" dirty="0" smtClean="0"/>
              <a:t>:</a:t>
            </a:r>
          </a:p>
          <a:p>
            <a:pPr marL="457200" lvl="1" indent="0">
              <a:buNone/>
            </a:pPr>
            <a:r>
              <a:rPr lang="en-US" i="1" dirty="0" smtClean="0"/>
              <a:t>$</a:t>
            </a:r>
            <a:r>
              <a:rPr lang="en-US" i="1" dirty="0" err="1" smtClean="0"/>
              <a:t>gcc</a:t>
            </a:r>
            <a:r>
              <a:rPr lang="en-US" i="1" dirty="0" smtClean="0"/>
              <a:t> </a:t>
            </a:r>
            <a:r>
              <a:rPr lang="en-US" i="1" dirty="0" err="1" smtClean="0"/>
              <a:t>helloworld.o</a:t>
            </a:r>
            <a:r>
              <a:rPr lang="en-US" i="1" dirty="0" smtClean="0"/>
              <a:t> –o </a:t>
            </a:r>
            <a:r>
              <a:rPr lang="en-US" i="1" dirty="0" err="1" smtClean="0"/>
              <a:t>helloworld</a:t>
            </a:r>
            <a:endParaRPr lang="en-US" i="1" dirty="0"/>
          </a:p>
          <a:p>
            <a:r>
              <a:rPr lang="en-US" dirty="0" err="1" smtClean="0"/>
              <a:t>Trình</a:t>
            </a:r>
            <a:r>
              <a:rPr lang="en-US" dirty="0" smtClean="0"/>
              <a:t> </a:t>
            </a:r>
            <a:r>
              <a:rPr lang="en-US" dirty="0" err="1" smtClean="0"/>
              <a:t>biên</a:t>
            </a:r>
            <a:r>
              <a:rPr lang="en-US" dirty="0" smtClean="0"/>
              <a:t> </a:t>
            </a:r>
            <a:r>
              <a:rPr lang="en-US" dirty="0" err="1" smtClean="0"/>
              <a:t>dịch</a:t>
            </a:r>
            <a:r>
              <a:rPr lang="en-US" dirty="0" smtClean="0"/>
              <a:t> </a:t>
            </a:r>
            <a:r>
              <a:rPr lang="en-US" dirty="0" err="1" smtClean="0"/>
              <a:t>sẽ</a:t>
            </a:r>
            <a:r>
              <a:rPr lang="en-US" dirty="0" smtClean="0"/>
              <a:t> </a:t>
            </a:r>
            <a:r>
              <a:rPr lang="en-US" dirty="0" err="1" smtClean="0"/>
              <a:t>gọi</a:t>
            </a:r>
            <a:r>
              <a:rPr lang="en-US" dirty="0" smtClean="0"/>
              <a:t> </a:t>
            </a:r>
            <a:r>
              <a:rPr lang="en-US" dirty="0" err="1" smtClean="0"/>
              <a:t>tiếp</a:t>
            </a:r>
            <a:r>
              <a:rPr lang="en-US" dirty="0" smtClean="0"/>
              <a:t> </a:t>
            </a:r>
            <a:r>
              <a:rPr lang="en-US" dirty="0" err="1" smtClean="0"/>
              <a:t>trình</a:t>
            </a:r>
            <a:r>
              <a:rPr lang="en-US" dirty="0" smtClean="0"/>
              <a:t> </a:t>
            </a:r>
            <a:r>
              <a:rPr lang="en-US" dirty="0" err="1" smtClean="0"/>
              <a:t>liên</a:t>
            </a:r>
            <a:r>
              <a:rPr lang="en-US" dirty="0" smtClean="0"/>
              <a:t> </a:t>
            </a:r>
            <a:r>
              <a:rPr lang="en-US" dirty="0" err="1" smtClean="0"/>
              <a:t>kết</a:t>
            </a:r>
            <a:r>
              <a:rPr lang="en-US" dirty="0" smtClean="0"/>
              <a:t> </a:t>
            </a:r>
            <a:r>
              <a:rPr lang="en-US" dirty="0" err="1" smtClean="0"/>
              <a:t>ld</a:t>
            </a:r>
            <a:r>
              <a:rPr lang="en-US" dirty="0" smtClean="0"/>
              <a:t> </a:t>
            </a:r>
            <a:r>
              <a:rPr lang="en-US" dirty="0" err="1" smtClean="0"/>
              <a:t>tạo</a:t>
            </a:r>
            <a:r>
              <a:rPr lang="en-US" dirty="0" smtClean="0"/>
              <a:t> </a:t>
            </a:r>
            <a:r>
              <a:rPr lang="en-US" dirty="0" err="1" smtClean="0"/>
              <a:t>ra</a:t>
            </a:r>
            <a:r>
              <a:rPr lang="en-US" dirty="0" smtClean="0"/>
              <a:t> </a:t>
            </a:r>
            <a:r>
              <a:rPr lang="en-US" dirty="0" err="1" smtClean="0"/>
              <a:t>định</a:t>
            </a:r>
            <a:r>
              <a:rPr lang="en-US" dirty="0" smtClean="0"/>
              <a:t> </a:t>
            </a:r>
            <a:r>
              <a:rPr lang="en-US" dirty="0" err="1" smtClean="0"/>
              <a:t>dạng</a:t>
            </a:r>
            <a:r>
              <a:rPr lang="en-US" dirty="0" smtClean="0"/>
              <a:t> file </a:t>
            </a:r>
            <a:r>
              <a:rPr lang="en-US" dirty="0" err="1" smtClean="0"/>
              <a:t>thực</a:t>
            </a:r>
            <a:r>
              <a:rPr lang="en-US" dirty="0" smtClean="0"/>
              <a:t> </a:t>
            </a:r>
            <a:r>
              <a:rPr lang="en-US" dirty="0" err="1" smtClean="0"/>
              <a:t>thi</a:t>
            </a:r>
            <a:r>
              <a:rPr lang="en-US" dirty="0" smtClean="0"/>
              <a:t> </a:t>
            </a:r>
            <a:r>
              <a:rPr lang="en-US" dirty="0" err="1" smtClean="0"/>
              <a:t>cuối</a:t>
            </a:r>
            <a:r>
              <a:rPr lang="en-US" dirty="0" smtClean="0"/>
              <a:t> </a:t>
            </a:r>
            <a:r>
              <a:rPr lang="en-US" dirty="0" err="1" smtClean="0"/>
              <a:t>cùng</a:t>
            </a:r>
            <a:r>
              <a:rPr lang="en-US" dirty="0" smtClean="0"/>
              <a:t>. </a:t>
            </a:r>
          </a:p>
          <a:p>
            <a:r>
              <a:rPr lang="en-US" dirty="0" err="1" smtClean="0"/>
              <a:t>Nếu</a:t>
            </a:r>
            <a:r>
              <a:rPr lang="en-US" dirty="0" smtClean="0"/>
              <a:t> </a:t>
            </a:r>
            <a:r>
              <a:rPr lang="en-US" dirty="0" err="1" smtClean="0"/>
              <a:t>không</a:t>
            </a:r>
            <a:r>
              <a:rPr lang="en-US" dirty="0" smtClean="0"/>
              <a:t> </a:t>
            </a:r>
            <a:r>
              <a:rPr lang="en-US" dirty="0" err="1" smtClean="0"/>
              <a:t>sử</a:t>
            </a:r>
            <a:r>
              <a:rPr lang="en-US" dirty="0" smtClean="0"/>
              <a:t> </a:t>
            </a:r>
            <a:r>
              <a:rPr lang="en-US" dirty="0" err="1" smtClean="0"/>
              <a:t>dụng</a:t>
            </a:r>
            <a:r>
              <a:rPr lang="en-US" dirty="0" smtClean="0"/>
              <a:t> </a:t>
            </a:r>
            <a:r>
              <a:rPr lang="en-US" dirty="0" err="1" smtClean="0"/>
              <a:t>tùy</a:t>
            </a:r>
            <a:r>
              <a:rPr lang="en-US" dirty="0" smtClean="0"/>
              <a:t> </a:t>
            </a:r>
            <a:r>
              <a:rPr lang="en-US" dirty="0" err="1" smtClean="0"/>
              <a:t>chọn</a:t>
            </a:r>
            <a:r>
              <a:rPr lang="en-US" dirty="0" smtClean="0"/>
              <a:t> –c, </a:t>
            </a:r>
            <a:r>
              <a:rPr lang="en-US" dirty="0" err="1" smtClean="0"/>
              <a:t>trình</a:t>
            </a:r>
            <a:r>
              <a:rPr lang="en-US" dirty="0" smtClean="0"/>
              <a:t> </a:t>
            </a:r>
            <a:r>
              <a:rPr lang="en-US" dirty="0" err="1" smtClean="0"/>
              <a:t>biên</a:t>
            </a:r>
            <a:r>
              <a:rPr lang="en-US" dirty="0" smtClean="0"/>
              <a:t> </a:t>
            </a:r>
            <a:r>
              <a:rPr lang="en-US" dirty="0" err="1" smtClean="0"/>
              <a:t>dịch</a:t>
            </a:r>
            <a:r>
              <a:rPr lang="en-US" dirty="0" smtClean="0"/>
              <a:t> </a:t>
            </a:r>
            <a:r>
              <a:rPr lang="en-US" dirty="0" err="1" smtClean="0"/>
              <a:t>sẽ</a:t>
            </a:r>
            <a:r>
              <a:rPr lang="en-US" dirty="0" smtClean="0"/>
              <a:t> </a:t>
            </a:r>
            <a:r>
              <a:rPr lang="en-US" dirty="0" err="1" smtClean="0"/>
              <a:t>thực</a:t>
            </a:r>
            <a:r>
              <a:rPr lang="en-US" dirty="0" smtClean="0"/>
              <a:t> </a:t>
            </a:r>
            <a:r>
              <a:rPr lang="en-US" dirty="0" err="1" smtClean="0"/>
              <a:t>hiện</a:t>
            </a:r>
            <a:r>
              <a:rPr lang="en-US" dirty="0" smtClean="0"/>
              <a:t> </a:t>
            </a:r>
            <a:r>
              <a:rPr lang="en-US" dirty="0" err="1" smtClean="0"/>
              <a:t>cả</a:t>
            </a:r>
            <a:r>
              <a:rPr lang="en-US" dirty="0" smtClean="0"/>
              <a:t> </a:t>
            </a:r>
            <a:r>
              <a:rPr lang="en-US" dirty="0" err="1" smtClean="0"/>
              <a:t>hai</a:t>
            </a:r>
            <a:r>
              <a:rPr lang="en-US" dirty="0" smtClean="0"/>
              <a:t> </a:t>
            </a:r>
            <a:r>
              <a:rPr lang="en-US" dirty="0" err="1" smtClean="0"/>
              <a:t>bước</a:t>
            </a:r>
            <a:r>
              <a:rPr lang="en-US" dirty="0" smtClean="0"/>
              <a:t> </a:t>
            </a:r>
            <a:r>
              <a:rPr lang="en-US" dirty="0" err="1" smtClean="0"/>
              <a:t>đồng</a:t>
            </a:r>
            <a:r>
              <a:rPr lang="en-US" dirty="0" smtClean="0"/>
              <a:t> </a:t>
            </a:r>
            <a:r>
              <a:rPr lang="en-US" dirty="0" err="1" smtClean="0"/>
              <a:t>thời</a:t>
            </a:r>
            <a:r>
              <a:rPr lang="en-US" dirty="0" smtClean="0"/>
              <a:t>.</a:t>
            </a:r>
            <a:endParaRPr lang="en-US" dirty="0"/>
          </a:p>
        </p:txBody>
      </p:sp>
      <p:sp>
        <p:nvSpPr>
          <p:cNvPr id="4" name="Date Placeholder 3"/>
          <p:cNvSpPr>
            <a:spLocks noGrp="1"/>
          </p:cNvSpPr>
          <p:nvPr>
            <p:ph type="dt" sz="half" idx="10"/>
          </p:nvPr>
        </p:nvSpPr>
        <p:spPr/>
        <p:txBody>
          <a:bodyPr/>
          <a:lstStyle/>
          <a:p>
            <a:fld id="{DC65D7AC-FB61-4AA7-8BB3-DFCDEB22829B}" type="datetime1">
              <a:rPr lang="en-US" smtClean="0"/>
              <a:t>8/25/2016</a:t>
            </a:fld>
            <a:endParaRPr lang="en-US"/>
          </a:p>
        </p:txBody>
      </p:sp>
      <p:sp>
        <p:nvSpPr>
          <p:cNvPr id="5" name="Slide Number Placeholder 4"/>
          <p:cNvSpPr>
            <a:spLocks noGrp="1"/>
          </p:cNvSpPr>
          <p:nvPr>
            <p:ph type="sldNum" sz="quarter" idx="12"/>
          </p:nvPr>
        </p:nvSpPr>
        <p:spPr/>
        <p:txBody>
          <a:bodyPr/>
          <a:lstStyle/>
          <a:p>
            <a:fld id="{00209131-DE2C-4C4E-A461-E7AFBF5A6C93}" type="slidenum">
              <a:rPr lang="en-US" smtClean="0"/>
              <a:t>45</a:t>
            </a:fld>
            <a:endParaRPr lang="en-US"/>
          </a:p>
        </p:txBody>
      </p:sp>
      <p:sp>
        <p:nvSpPr>
          <p:cNvPr id="6" name="Footer Placeholder 5"/>
          <p:cNvSpPr>
            <a:spLocks noGrp="1"/>
          </p:cNvSpPr>
          <p:nvPr>
            <p:ph type="ftr" sz="quarter" idx="11"/>
          </p:nvPr>
        </p:nvSpPr>
        <p:spPr/>
        <p:txBody>
          <a:bodyPr/>
          <a:lstStyle/>
          <a:p>
            <a:r>
              <a:rPr lang="en-US" smtClean="0"/>
              <a:t>FPT Software - Training C/C++ on Linux </a:t>
            </a:r>
            <a:endParaRPr lang="en-US"/>
          </a:p>
        </p:txBody>
      </p:sp>
    </p:spTree>
    <p:extLst>
      <p:ext uri="{BB962C8B-B14F-4D97-AF65-F5344CB8AC3E}">
        <p14:creationId xmlns:p14="http://schemas.microsoft.com/office/powerpoint/2010/main" val="351967645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Thư</a:t>
            </a:r>
            <a:r>
              <a:rPr lang="en-US" dirty="0"/>
              <a:t> </a:t>
            </a:r>
            <a:r>
              <a:rPr lang="en-US" dirty="0" err="1"/>
              <a:t>viện</a:t>
            </a:r>
            <a:r>
              <a:rPr lang="en-US" dirty="0"/>
              <a:t> </a:t>
            </a:r>
            <a:r>
              <a:rPr lang="en-US" dirty="0" err="1"/>
              <a:t>liên</a:t>
            </a:r>
            <a:r>
              <a:rPr lang="en-US" dirty="0"/>
              <a:t> </a:t>
            </a:r>
            <a:r>
              <a:rPr lang="en-US" dirty="0" err="1"/>
              <a:t>kết</a:t>
            </a:r>
            <a:endParaRPr lang="en-US" dirty="0"/>
          </a:p>
        </p:txBody>
      </p:sp>
      <p:pic>
        <p:nvPicPr>
          <p:cNvPr id="4" name="Content Placeholder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47725" y="2134394"/>
            <a:ext cx="7448550" cy="3457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Date Placeholder 2"/>
          <p:cNvSpPr>
            <a:spLocks noGrp="1"/>
          </p:cNvSpPr>
          <p:nvPr>
            <p:ph type="dt" sz="half" idx="10"/>
          </p:nvPr>
        </p:nvSpPr>
        <p:spPr/>
        <p:txBody>
          <a:bodyPr/>
          <a:lstStyle/>
          <a:p>
            <a:fld id="{B5FF460B-532C-4865-B284-265B2DAE5AB4}" type="datetime1">
              <a:rPr lang="en-US" smtClean="0"/>
              <a:t>8/25/2016</a:t>
            </a:fld>
            <a:endParaRPr lang="en-US"/>
          </a:p>
        </p:txBody>
      </p:sp>
      <p:sp>
        <p:nvSpPr>
          <p:cNvPr id="5" name="Slide Number Placeholder 4"/>
          <p:cNvSpPr>
            <a:spLocks noGrp="1"/>
          </p:cNvSpPr>
          <p:nvPr>
            <p:ph type="sldNum" sz="quarter" idx="12"/>
          </p:nvPr>
        </p:nvSpPr>
        <p:spPr/>
        <p:txBody>
          <a:bodyPr/>
          <a:lstStyle/>
          <a:p>
            <a:fld id="{00209131-DE2C-4C4E-A461-E7AFBF5A6C93}" type="slidenum">
              <a:rPr lang="en-US" smtClean="0"/>
              <a:t>46</a:t>
            </a:fld>
            <a:endParaRPr lang="en-US"/>
          </a:p>
        </p:txBody>
      </p:sp>
      <p:sp>
        <p:nvSpPr>
          <p:cNvPr id="6" name="Footer Placeholder 5"/>
          <p:cNvSpPr>
            <a:spLocks noGrp="1"/>
          </p:cNvSpPr>
          <p:nvPr>
            <p:ph type="ftr" sz="quarter" idx="11"/>
          </p:nvPr>
        </p:nvSpPr>
        <p:spPr/>
        <p:txBody>
          <a:bodyPr/>
          <a:lstStyle/>
          <a:p>
            <a:r>
              <a:rPr lang="en-US" smtClean="0"/>
              <a:t>FPT Software - Training C/C++ on Linux </a:t>
            </a:r>
            <a:endParaRPr lang="en-US"/>
          </a:p>
        </p:txBody>
      </p:sp>
    </p:spTree>
    <p:extLst>
      <p:ext uri="{BB962C8B-B14F-4D97-AF65-F5344CB8AC3E}">
        <p14:creationId xmlns:p14="http://schemas.microsoft.com/office/powerpoint/2010/main" val="242051030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Thư</a:t>
            </a:r>
            <a:r>
              <a:rPr lang="en-US" dirty="0"/>
              <a:t> </a:t>
            </a:r>
            <a:r>
              <a:rPr lang="en-US" dirty="0" err="1"/>
              <a:t>viện</a:t>
            </a:r>
            <a:r>
              <a:rPr lang="en-US" dirty="0"/>
              <a:t> </a:t>
            </a:r>
            <a:r>
              <a:rPr lang="en-US" dirty="0" err="1"/>
              <a:t>liên</a:t>
            </a:r>
            <a:r>
              <a:rPr lang="en-US" dirty="0"/>
              <a:t> </a:t>
            </a:r>
            <a:r>
              <a:rPr lang="en-US" dirty="0" err="1"/>
              <a:t>kết</a:t>
            </a:r>
            <a:endParaRPr lang="en-US" dirty="0"/>
          </a:p>
        </p:txBody>
      </p:sp>
      <p:pic>
        <p:nvPicPr>
          <p:cNvPr id="4" name="Content Placeholder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319337" y="1839119"/>
            <a:ext cx="4505325" cy="404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Date Placeholder 2"/>
          <p:cNvSpPr>
            <a:spLocks noGrp="1"/>
          </p:cNvSpPr>
          <p:nvPr>
            <p:ph type="dt" sz="half" idx="10"/>
          </p:nvPr>
        </p:nvSpPr>
        <p:spPr/>
        <p:txBody>
          <a:bodyPr/>
          <a:lstStyle/>
          <a:p>
            <a:fld id="{3D438835-67F5-4E14-B52B-70F7163AA651}" type="datetime1">
              <a:rPr lang="en-US" smtClean="0"/>
              <a:t>8/25/2016</a:t>
            </a:fld>
            <a:endParaRPr lang="en-US"/>
          </a:p>
        </p:txBody>
      </p:sp>
      <p:sp>
        <p:nvSpPr>
          <p:cNvPr id="5" name="Slide Number Placeholder 4"/>
          <p:cNvSpPr>
            <a:spLocks noGrp="1"/>
          </p:cNvSpPr>
          <p:nvPr>
            <p:ph type="sldNum" sz="quarter" idx="12"/>
          </p:nvPr>
        </p:nvSpPr>
        <p:spPr/>
        <p:txBody>
          <a:bodyPr/>
          <a:lstStyle/>
          <a:p>
            <a:fld id="{00209131-DE2C-4C4E-A461-E7AFBF5A6C93}" type="slidenum">
              <a:rPr lang="en-US" smtClean="0"/>
              <a:t>47</a:t>
            </a:fld>
            <a:endParaRPr lang="en-US"/>
          </a:p>
        </p:txBody>
      </p:sp>
      <p:sp>
        <p:nvSpPr>
          <p:cNvPr id="6" name="Footer Placeholder 5"/>
          <p:cNvSpPr>
            <a:spLocks noGrp="1"/>
          </p:cNvSpPr>
          <p:nvPr>
            <p:ph type="ftr" sz="quarter" idx="11"/>
          </p:nvPr>
        </p:nvSpPr>
        <p:spPr/>
        <p:txBody>
          <a:bodyPr/>
          <a:lstStyle/>
          <a:p>
            <a:r>
              <a:rPr lang="en-US" smtClean="0"/>
              <a:t>FPT Software - Training C/C++ on Linux </a:t>
            </a:r>
            <a:endParaRPr lang="en-US"/>
          </a:p>
        </p:txBody>
      </p:sp>
    </p:spTree>
    <p:extLst>
      <p:ext uri="{BB962C8B-B14F-4D97-AF65-F5344CB8AC3E}">
        <p14:creationId xmlns:p14="http://schemas.microsoft.com/office/powerpoint/2010/main" val="289839853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Thư</a:t>
            </a:r>
            <a:r>
              <a:rPr lang="en-US" dirty="0"/>
              <a:t> </a:t>
            </a:r>
            <a:r>
              <a:rPr lang="en-US" dirty="0" err="1"/>
              <a:t>viện</a:t>
            </a:r>
            <a:r>
              <a:rPr lang="en-US" dirty="0"/>
              <a:t> </a:t>
            </a:r>
            <a:r>
              <a:rPr lang="en-US" dirty="0" err="1"/>
              <a:t>liên</a:t>
            </a:r>
            <a:r>
              <a:rPr lang="en-US" dirty="0"/>
              <a:t> </a:t>
            </a:r>
            <a:r>
              <a:rPr lang="en-US" dirty="0" err="1"/>
              <a:t>kết</a:t>
            </a:r>
            <a:r>
              <a:rPr lang="en-US" dirty="0"/>
              <a:t> </a:t>
            </a:r>
            <a:r>
              <a:rPr lang="en-US" dirty="0" err="1" smtClean="0"/>
              <a:t>tĩnh</a:t>
            </a:r>
            <a:endParaRPr lang="en-US" dirty="0"/>
          </a:p>
        </p:txBody>
      </p:sp>
      <p:sp>
        <p:nvSpPr>
          <p:cNvPr id="3" name="Content Placeholder 2"/>
          <p:cNvSpPr>
            <a:spLocks noGrp="1"/>
          </p:cNvSpPr>
          <p:nvPr>
            <p:ph idx="1"/>
          </p:nvPr>
        </p:nvSpPr>
        <p:spPr/>
        <p:txBody>
          <a:bodyPr>
            <a:normAutofit fontScale="92500" lnSpcReduction="20000"/>
          </a:bodyPr>
          <a:lstStyle/>
          <a:p>
            <a:r>
              <a:rPr lang="en-US" dirty="0" err="1" smtClean="0"/>
              <a:t>Thư</a:t>
            </a:r>
            <a:r>
              <a:rPr lang="en-US" dirty="0" smtClean="0"/>
              <a:t> </a:t>
            </a:r>
            <a:r>
              <a:rPr lang="en-US" dirty="0" err="1" smtClean="0"/>
              <a:t>viện</a:t>
            </a:r>
            <a:r>
              <a:rPr lang="en-US" dirty="0" smtClean="0"/>
              <a:t> </a:t>
            </a:r>
            <a:r>
              <a:rPr lang="en-US" dirty="0" err="1" smtClean="0"/>
              <a:t>liên</a:t>
            </a:r>
            <a:r>
              <a:rPr lang="en-US" dirty="0" smtClean="0"/>
              <a:t> </a:t>
            </a:r>
            <a:r>
              <a:rPr lang="en-US" dirty="0" err="1" smtClean="0"/>
              <a:t>kết</a:t>
            </a:r>
            <a:r>
              <a:rPr lang="en-US" dirty="0" smtClean="0"/>
              <a:t> </a:t>
            </a:r>
            <a:r>
              <a:rPr lang="en-US" dirty="0" err="1" smtClean="0"/>
              <a:t>tĩnh</a:t>
            </a:r>
            <a:r>
              <a:rPr lang="en-US" dirty="0" smtClean="0"/>
              <a:t> </a:t>
            </a:r>
            <a:r>
              <a:rPr lang="en-US" dirty="0" err="1" smtClean="0"/>
              <a:t>là</a:t>
            </a:r>
            <a:r>
              <a:rPr lang="en-US" dirty="0" smtClean="0"/>
              <a:t> </a:t>
            </a:r>
            <a:r>
              <a:rPr lang="en-US" dirty="0" err="1" smtClean="0"/>
              <a:t>các</a:t>
            </a:r>
            <a:r>
              <a:rPr lang="en-US" dirty="0" smtClean="0"/>
              <a:t> </a:t>
            </a:r>
            <a:r>
              <a:rPr lang="en-US" dirty="0" err="1" smtClean="0"/>
              <a:t>thư</a:t>
            </a:r>
            <a:r>
              <a:rPr lang="en-US" dirty="0" smtClean="0"/>
              <a:t> </a:t>
            </a:r>
            <a:r>
              <a:rPr lang="en-US" dirty="0" err="1" smtClean="0"/>
              <a:t>viện</a:t>
            </a:r>
            <a:r>
              <a:rPr lang="en-US" dirty="0" smtClean="0"/>
              <a:t> </a:t>
            </a:r>
            <a:r>
              <a:rPr lang="en-US" dirty="0" err="1" smtClean="0"/>
              <a:t>khi</a:t>
            </a:r>
            <a:r>
              <a:rPr lang="en-US" dirty="0" smtClean="0"/>
              <a:t> </a:t>
            </a:r>
            <a:r>
              <a:rPr lang="en-US" dirty="0" err="1" smtClean="0"/>
              <a:t>liên</a:t>
            </a:r>
            <a:r>
              <a:rPr lang="en-US" dirty="0" smtClean="0"/>
              <a:t> </a:t>
            </a:r>
            <a:r>
              <a:rPr lang="en-US" dirty="0" err="1" smtClean="0"/>
              <a:t>kết</a:t>
            </a:r>
            <a:r>
              <a:rPr lang="en-US" dirty="0" smtClean="0"/>
              <a:t>, </a:t>
            </a:r>
            <a:r>
              <a:rPr lang="en-US" dirty="0" err="1" smtClean="0"/>
              <a:t>trình</a:t>
            </a:r>
            <a:r>
              <a:rPr lang="en-US" dirty="0" smtClean="0"/>
              <a:t> </a:t>
            </a:r>
            <a:r>
              <a:rPr lang="en-US" dirty="0" err="1" smtClean="0"/>
              <a:t>biên</a:t>
            </a:r>
            <a:r>
              <a:rPr lang="en-US" dirty="0" smtClean="0"/>
              <a:t> </a:t>
            </a:r>
            <a:r>
              <a:rPr lang="en-US" dirty="0" err="1" smtClean="0"/>
              <a:t>dịch</a:t>
            </a:r>
            <a:r>
              <a:rPr lang="en-US" dirty="0" smtClean="0"/>
              <a:t> </a:t>
            </a:r>
            <a:r>
              <a:rPr lang="en-US" dirty="0" err="1" smtClean="0"/>
              <a:t>sẽ</a:t>
            </a:r>
            <a:r>
              <a:rPr lang="en-US" dirty="0" smtClean="0"/>
              <a:t> </a:t>
            </a:r>
            <a:r>
              <a:rPr lang="en-US" dirty="0" err="1" smtClean="0"/>
              <a:t>lấy</a:t>
            </a:r>
            <a:r>
              <a:rPr lang="en-US" dirty="0" smtClean="0"/>
              <a:t> </a:t>
            </a:r>
            <a:r>
              <a:rPr lang="en-US" dirty="0" err="1" smtClean="0"/>
              <a:t>toàn</a:t>
            </a:r>
            <a:r>
              <a:rPr lang="en-US" dirty="0" smtClean="0"/>
              <a:t> </a:t>
            </a:r>
            <a:r>
              <a:rPr lang="en-US" dirty="0" err="1" smtClean="0"/>
              <a:t>bộ</a:t>
            </a:r>
            <a:r>
              <a:rPr lang="en-US" dirty="0" smtClean="0"/>
              <a:t> </a:t>
            </a:r>
            <a:r>
              <a:rPr lang="en-US" dirty="0" err="1" smtClean="0"/>
              <a:t>mã</a:t>
            </a:r>
            <a:r>
              <a:rPr lang="en-US" dirty="0" smtClean="0"/>
              <a:t> </a:t>
            </a:r>
            <a:r>
              <a:rPr lang="en-US" dirty="0" err="1" smtClean="0"/>
              <a:t>thực</a:t>
            </a:r>
            <a:r>
              <a:rPr lang="en-US" dirty="0" smtClean="0"/>
              <a:t> </a:t>
            </a:r>
            <a:r>
              <a:rPr lang="en-US" dirty="0" err="1" smtClean="0"/>
              <a:t>thi</a:t>
            </a:r>
            <a:r>
              <a:rPr lang="en-US" dirty="0" smtClean="0"/>
              <a:t> </a:t>
            </a:r>
            <a:r>
              <a:rPr lang="en-US" dirty="0" err="1" smtClean="0"/>
              <a:t>của</a:t>
            </a:r>
            <a:r>
              <a:rPr lang="en-US" dirty="0" smtClean="0"/>
              <a:t> </a:t>
            </a:r>
            <a:r>
              <a:rPr lang="en-US" dirty="0" err="1" smtClean="0"/>
              <a:t>hàm</a:t>
            </a:r>
            <a:r>
              <a:rPr lang="en-US" dirty="0" smtClean="0"/>
              <a:t> </a:t>
            </a:r>
            <a:r>
              <a:rPr lang="en-US" dirty="0" err="1" smtClean="0"/>
              <a:t>trong</a:t>
            </a:r>
            <a:r>
              <a:rPr lang="en-US" dirty="0" smtClean="0"/>
              <a:t> </a:t>
            </a:r>
            <a:r>
              <a:rPr lang="en-US" dirty="0" err="1" smtClean="0"/>
              <a:t>thư</a:t>
            </a:r>
            <a:r>
              <a:rPr lang="en-US" dirty="0" smtClean="0"/>
              <a:t> </a:t>
            </a:r>
            <a:r>
              <a:rPr lang="en-US" dirty="0" err="1" smtClean="0"/>
              <a:t>viện</a:t>
            </a:r>
            <a:r>
              <a:rPr lang="en-US" dirty="0" smtClean="0"/>
              <a:t> </a:t>
            </a:r>
            <a:r>
              <a:rPr lang="en-US" dirty="0" err="1" smtClean="0"/>
              <a:t>đưa</a:t>
            </a:r>
            <a:r>
              <a:rPr lang="en-US" dirty="0" smtClean="0"/>
              <a:t> </a:t>
            </a:r>
            <a:r>
              <a:rPr lang="en-US" dirty="0" err="1" smtClean="0"/>
              <a:t>vào</a:t>
            </a:r>
            <a:r>
              <a:rPr lang="en-US" dirty="0" smtClean="0"/>
              <a:t> </a:t>
            </a:r>
            <a:r>
              <a:rPr lang="en-US" dirty="0" err="1" smtClean="0"/>
              <a:t>chương</a:t>
            </a:r>
            <a:r>
              <a:rPr lang="en-US" dirty="0" smtClean="0"/>
              <a:t> </a:t>
            </a:r>
            <a:r>
              <a:rPr lang="en-US" dirty="0" err="1" smtClean="0"/>
              <a:t>trình</a:t>
            </a:r>
            <a:r>
              <a:rPr lang="en-US" dirty="0" smtClean="0"/>
              <a:t> </a:t>
            </a:r>
            <a:r>
              <a:rPr lang="en-US" dirty="0" err="1" smtClean="0"/>
              <a:t>chính</a:t>
            </a:r>
            <a:r>
              <a:rPr lang="en-US" dirty="0" smtClean="0"/>
              <a:t>. </a:t>
            </a:r>
            <a:r>
              <a:rPr lang="en-US" dirty="0" err="1" smtClean="0"/>
              <a:t>Điều</a:t>
            </a:r>
            <a:r>
              <a:rPr lang="en-US" dirty="0" smtClean="0"/>
              <a:t> </a:t>
            </a:r>
            <a:r>
              <a:rPr lang="en-US" dirty="0" err="1" smtClean="0"/>
              <a:t>này</a:t>
            </a:r>
            <a:r>
              <a:rPr lang="en-US" dirty="0" smtClean="0"/>
              <a:t> </a:t>
            </a:r>
            <a:r>
              <a:rPr lang="en-US" dirty="0" err="1" smtClean="0"/>
              <a:t>làm</a:t>
            </a:r>
            <a:r>
              <a:rPr lang="en-US" dirty="0" smtClean="0"/>
              <a:t> </a:t>
            </a:r>
            <a:r>
              <a:rPr lang="en-US" dirty="0" err="1" smtClean="0"/>
              <a:t>cho</a:t>
            </a:r>
            <a:r>
              <a:rPr lang="en-US" dirty="0" smtClean="0"/>
              <a:t> size </a:t>
            </a:r>
            <a:r>
              <a:rPr lang="en-US" dirty="0" err="1" smtClean="0"/>
              <a:t>của</a:t>
            </a:r>
            <a:r>
              <a:rPr lang="en-US" dirty="0" smtClean="0"/>
              <a:t> </a:t>
            </a:r>
            <a:r>
              <a:rPr lang="en-US" dirty="0" err="1" smtClean="0"/>
              <a:t>mã</a:t>
            </a:r>
            <a:r>
              <a:rPr lang="en-US" dirty="0" smtClean="0"/>
              <a:t> </a:t>
            </a:r>
            <a:r>
              <a:rPr lang="en-US" dirty="0" err="1" smtClean="0"/>
              <a:t>thực</a:t>
            </a:r>
            <a:r>
              <a:rPr lang="en-US" dirty="0" smtClean="0"/>
              <a:t> </a:t>
            </a:r>
            <a:r>
              <a:rPr lang="en-US" dirty="0" err="1" smtClean="0"/>
              <a:t>thi</a:t>
            </a:r>
            <a:r>
              <a:rPr lang="en-US" dirty="0" smtClean="0"/>
              <a:t> </a:t>
            </a:r>
            <a:r>
              <a:rPr lang="en-US" dirty="0" err="1" smtClean="0"/>
              <a:t>của</a:t>
            </a:r>
            <a:r>
              <a:rPr lang="en-US" dirty="0" smtClean="0"/>
              <a:t> </a:t>
            </a:r>
            <a:r>
              <a:rPr lang="en-US" dirty="0" err="1" smtClean="0"/>
              <a:t>chương</a:t>
            </a:r>
            <a:r>
              <a:rPr lang="en-US" dirty="0" smtClean="0"/>
              <a:t> </a:t>
            </a:r>
            <a:r>
              <a:rPr lang="en-US" dirty="0" err="1" smtClean="0"/>
              <a:t>trình</a:t>
            </a:r>
            <a:r>
              <a:rPr lang="en-US" dirty="0" smtClean="0"/>
              <a:t> </a:t>
            </a:r>
            <a:r>
              <a:rPr lang="en-US" dirty="0" err="1" smtClean="0"/>
              <a:t>là</a:t>
            </a:r>
            <a:r>
              <a:rPr lang="en-US" dirty="0" smtClean="0"/>
              <a:t> </a:t>
            </a:r>
            <a:r>
              <a:rPr lang="en-US" dirty="0" err="1" smtClean="0"/>
              <a:t>lớn</a:t>
            </a:r>
            <a:r>
              <a:rPr lang="en-US" dirty="0" smtClean="0"/>
              <a:t> </a:t>
            </a:r>
            <a:r>
              <a:rPr lang="en-US" dirty="0" err="1" smtClean="0"/>
              <a:t>hơn</a:t>
            </a:r>
            <a:r>
              <a:rPr lang="en-US" dirty="0" smtClean="0"/>
              <a:t>.</a:t>
            </a:r>
          </a:p>
          <a:p>
            <a:r>
              <a:rPr lang="en-US" dirty="0" err="1" smtClean="0"/>
              <a:t>Chương</a:t>
            </a:r>
            <a:r>
              <a:rPr lang="en-US" dirty="0" smtClean="0"/>
              <a:t> </a:t>
            </a:r>
            <a:r>
              <a:rPr lang="en-US" dirty="0" err="1" smtClean="0"/>
              <a:t>trình</a:t>
            </a:r>
            <a:r>
              <a:rPr lang="en-US" dirty="0" smtClean="0"/>
              <a:t> </a:t>
            </a:r>
            <a:r>
              <a:rPr lang="en-US" dirty="0" err="1" smtClean="0"/>
              <a:t>sử</a:t>
            </a:r>
            <a:r>
              <a:rPr lang="en-US" dirty="0" smtClean="0"/>
              <a:t> </a:t>
            </a:r>
            <a:r>
              <a:rPr lang="en-US" dirty="0" err="1" smtClean="0"/>
              <a:t>dụng</a:t>
            </a:r>
            <a:r>
              <a:rPr lang="en-US" dirty="0" smtClean="0"/>
              <a:t> </a:t>
            </a:r>
            <a:r>
              <a:rPr lang="en-US" dirty="0" err="1" smtClean="0"/>
              <a:t>thư</a:t>
            </a:r>
            <a:r>
              <a:rPr lang="en-US" dirty="0" smtClean="0"/>
              <a:t> </a:t>
            </a:r>
            <a:r>
              <a:rPr lang="en-US" dirty="0" err="1" smtClean="0"/>
              <a:t>viện</a:t>
            </a:r>
            <a:r>
              <a:rPr lang="en-US" dirty="0" smtClean="0"/>
              <a:t> </a:t>
            </a:r>
            <a:r>
              <a:rPr lang="en-US" dirty="0" err="1" smtClean="0"/>
              <a:t>liên</a:t>
            </a:r>
            <a:r>
              <a:rPr lang="en-US" dirty="0" smtClean="0"/>
              <a:t> </a:t>
            </a:r>
            <a:r>
              <a:rPr lang="en-US" dirty="0" err="1" smtClean="0"/>
              <a:t>kết</a:t>
            </a:r>
            <a:r>
              <a:rPr lang="en-US" dirty="0" smtClean="0"/>
              <a:t> </a:t>
            </a:r>
            <a:r>
              <a:rPr lang="en-US" dirty="0" err="1" smtClean="0"/>
              <a:t>tĩnh</a:t>
            </a:r>
            <a:r>
              <a:rPr lang="en-US" dirty="0" smtClean="0"/>
              <a:t> </a:t>
            </a:r>
            <a:r>
              <a:rPr lang="en-US" dirty="0" err="1" smtClean="0"/>
              <a:t>chạy</a:t>
            </a:r>
            <a:r>
              <a:rPr lang="en-US" dirty="0" smtClean="0"/>
              <a:t> </a:t>
            </a:r>
            <a:r>
              <a:rPr lang="en-US" dirty="0" err="1" smtClean="0"/>
              <a:t>độc</a:t>
            </a:r>
            <a:r>
              <a:rPr lang="en-US" dirty="0" smtClean="0"/>
              <a:t> </a:t>
            </a:r>
            <a:r>
              <a:rPr lang="en-US" dirty="0" err="1" smtClean="0"/>
              <a:t>lập</a:t>
            </a:r>
            <a:r>
              <a:rPr lang="en-US" dirty="0" smtClean="0"/>
              <a:t> </a:t>
            </a:r>
            <a:r>
              <a:rPr lang="en-US" dirty="0" err="1" smtClean="0"/>
              <a:t>với</a:t>
            </a:r>
            <a:r>
              <a:rPr lang="en-US" dirty="0" smtClean="0"/>
              <a:t> </a:t>
            </a:r>
            <a:r>
              <a:rPr lang="en-US" dirty="0" err="1" smtClean="0"/>
              <a:t>thư</a:t>
            </a:r>
            <a:r>
              <a:rPr lang="en-US" dirty="0" smtClean="0"/>
              <a:t> </a:t>
            </a:r>
            <a:r>
              <a:rPr lang="en-US" dirty="0" err="1" smtClean="0"/>
              <a:t>viện</a:t>
            </a:r>
            <a:r>
              <a:rPr lang="en-US" dirty="0" smtClean="0"/>
              <a:t> </a:t>
            </a:r>
            <a:r>
              <a:rPr lang="en-US" dirty="0" err="1" smtClean="0"/>
              <a:t>sau</a:t>
            </a:r>
            <a:r>
              <a:rPr lang="en-US" dirty="0" smtClean="0"/>
              <a:t> </a:t>
            </a:r>
            <a:r>
              <a:rPr lang="en-US" dirty="0" err="1" smtClean="0"/>
              <a:t>khi</a:t>
            </a:r>
            <a:r>
              <a:rPr lang="en-US" dirty="0" smtClean="0"/>
              <a:t> </a:t>
            </a:r>
            <a:r>
              <a:rPr lang="en-US" dirty="0" err="1" smtClean="0"/>
              <a:t>biên</a:t>
            </a:r>
            <a:r>
              <a:rPr lang="en-US" dirty="0" smtClean="0"/>
              <a:t> </a:t>
            </a:r>
            <a:r>
              <a:rPr lang="en-US" dirty="0" err="1" smtClean="0"/>
              <a:t>dịch</a:t>
            </a:r>
            <a:r>
              <a:rPr lang="en-US" dirty="0" smtClean="0"/>
              <a:t> </a:t>
            </a:r>
            <a:r>
              <a:rPr lang="en-US" dirty="0" err="1" smtClean="0"/>
              <a:t>xong</a:t>
            </a:r>
            <a:r>
              <a:rPr lang="en-US" dirty="0" smtClean="0"/>
              <a:t>.</a:t>
            </a:r>
          </a:p>
          <a:p>
            <a:r>
              <a:rPr lang="en-US" dirty="0" err="1" smtClean="0"/>
              <a:t>Mặc</a:t>
            </a:r>
            <a:r>
              <a:rPr lang="en-US" dirty="0" smtClean="0"/>
              <a:t> </a:t>
            </a:r>
            <a:r>
              <a:rPr lang="en-US" dirty="0" err="1" smtClean="0"/>
              <a:t>dù</a:t>
            </a:r>
            <a:r>
              <a:rPr lang="en-US" dirty="0" smtClean="0"/>
              <a:t> </a:t>
            </a:r>
            <a:r>
              <a:rPr lang="en-US" dirty="0" err="1" smtClean="0"/>
              <a:t>vậy</a:t>
            </a:r>
            <a:r>
              <a:rPr lang="en-US" dirty="0" smtClean="0"/>
              <a:t> </a:t>
            </a:r>
            <a:r>
              <a:rPr lang="en-US" dirty="0" err="1" smtClean="0"/>
              <a:t>nếu</a:t>
            </a:r>
            <a:r>
              <a:rPr lang="en-US" dirty="0" smtClean="0"/>
              <a:t> </a:t>
            </a:r>
            <a:r>
              <a:rPr lang="en-US" dirty="0" err="1" smtClean="0"/>
              <a:t>thư</a:t>
            </a:r>
            <a:r>
              <a:rPr lang="en-US" dirty="0" smtClean="0"/>
              <a:t> </a:t>
            </a:r>
            <a:r>
              <a:rPr lang="en-US" dirty="0" err="1" smtClean="0"/>
              <a:t>viện</a:t>
            </a:r>
            <a:r>
              <a:rPr lang="en-US" dirty="0" smtClean="0"/>
              <a:t> </a:t>
            </a:r>
            <a:r>
              <a:rPr lang="en-US" dirty="0" err="1" smtClean="0"/>
              <a:t>có</a:t>
            </a:r>
            <a:r>
              <a:rPr lang="en-US" dirty="0" smtClean="0"/>
              <a:t> </a:t>
            </a:r>
            <a:r>
              <a:rPr lang="en-US" dirty="0" err="1" smtClean="0"/>
              <a:t>nâng</a:t>
            </a:r>
            <a:r>
              <a:rPr lang="en-US" dirty="0" smtClean="0"/>
              <a:t> </a:t>
            </a:r>
            <a:r>
              <a:rPr lang="en-US" dirty="0" err="1" smtClean="0"/>
              <a:t>cấp</a:t>
            </a:r>
            <a:r>
              <a:rPr lang="en-US" dirty="0" smtClean="0"/>
              <a:t> </a:t>
            </a:r>
            <a:r>
              <a:rPr lang="en-US" dirty="0" err="1" smtClean="0"/>
              <a:t>thay</a:t>
            </a:r>
            <a:r>
              <a:rPr lang="en-US" dirty="0" smtClean="0"/>
              <a:t> </a:t>
            </a:r>
            <a:r>
              <a:rPr lang="en-US" dirty="0" err="1" smtClean="0"/>
              <a:t>đổi</a:t>
            </a:r>
            <a:r>
              <a:rPr lang="en-US" dirty="0" smtClean="0"/>
              <a:t>, </a:t>
            </a:r>
            <a:r>
              <a:rPr lang="en-US" dirty="0" err="1" smtClean="0"/>
              <a:t>muốn</a:t>
            </a:r>
            <a:r>
              <a:rPr lang="en-US" dirty="0" smtClean="0"/>
              <a:t> </a:t>
            </a:r>
            <a:r>
              <a:rPr lang="en-US" dirty="0" err="1" smtClean="0"/>
              <a:t>tận</a:t>
            </a:r>
            <a:r>
              <a:rPr lang="en-US" dirty="0" smtClean="0"/>
              <a:t> </a:t>
            </a:r>
            <a:r>
              <a:rPr lang="en-US" dirty="0" err="1" smtClean="0"/>
              <a:t>dụng</a:t>
            </a:r>
            <a:r>
              <a:rPr lang="en-US" dirty="0" smtClean="0"/>
              <a:t> </a:t>
            </a:r>
            <a:r>
              <a:rPr lang="en-US" dirty="0" err="1" smtClean="0"/>
              <a:t>các</a:t>
            </a:r>
            <a:r>
              <a:rPr lang="en-US" dirty="0" smtClean="0"/>
              <a:t> </a:t>
            </a:r>
            <a:r>
              <a:rPr lang="en-US" dirty="0" err="1" smtClean="0"/>
              <a:t>hàm</a:t>
            </a:r>
            <a:r>
              <a:rPr lang="en-US" dirty="0" smtClean="0"/>
              <a:t> hay </a:t>
            </a:r>
            <a:r>
              <a:rPr lang="en-US" dirty="0" err="1" smtClean="0"/>
              <a:t>chức</a:t>
            </a:r>
            <a:r>
              <a:rPr lang="en-US" dirty="0" smtClean="0"/>
              <a:t> </a:t>
            </a:r>
            <a:r>
              <a:rPr lang="en-US" dirty="0" err="1" smtClean="0"/>
              <a:t>năng</a:t>
            </a:r>
            <a:r>
              <a:rPr lang="en-US" dirty="0" smtClean="0"/>
              <a:t> </a:t>
            </a:r>
            <a:r>
              <a:rPr lang="en-US" dirty="0" err="1" smtClean="0"/>
              <a:t>mới</a:t>
            </a:r>
            <a:r>
              <a:rPr lang="en-US" dirty="0" smtClean="0"/>
              <a:t> </a:t>
            </a:r>
            <a:r>
              <a:rPr lang="en-US" dirty="0" err="1" smtClean="0"/>
              <a:t>của</a:t>
            </a:r>
            <a:r>
              <a:rPr lang="en-US" dirty="0" smtClean="0"/>
              <a:t> </a:t>
            </a:r>
            <a:r>
              <a:rPr lang="en-US" dirty="0" err="1" smtClean="0"/>
              <a:t>thư</a:t>
            </a:r>
            <a:r>
              <a:rPr lang="en-US" dirty="0" smtClean="0"/>
              <a:t> </a:t>
            </a:r>
            <a:r>
              <a:rPr lang="en-US" dirty="0" err="1" smtClean="0"/>
              <a:t>viện</a:t>
            </a:r>
            <a:r>
              <a:rPr lang="en-US" dirty="0" smtClean="0"/>
              <a:t>, </a:t>
            </a:r>
            <a:r>
              <a:rPr lang="en-US" dirty="0" err="1" smtClean="0"/>
              <a:t>bạn</a:t>
            </a:r>
            <a:r>
              <a:rPr lang="en-US" dirty="0" smtClean="0"/>
              <a:t> </a:t>
            </a:r>
            <a:r>
              <a:rPr lang="en-US" dirty="0" err="1" smtClean="0"/>
              <a:t>bắt</a:t>
            </a:r>
            <a:r>
              <a:rPr lang="en-US" dirty="0" smtClean="0"/>
              <a:t> </a:t>
            </a:r>
            <a:r>
              <a:rPr lang="en-US" dirty="0" err="1" smtClean="0"/>
              <a:t>buộc</a:t>
            </a:r>
            <a:r>
              <a:rPr lang="en-US" dirty="0" smtClean="0"/>
              <a:t> </a:t>
            </a:r>
            <a:r>
              <a:rPr lang="en-US" dirty="0" err="1" smtClean="0"/>
              <a:t>phải</a:t>
            </a:r>
            <a:r>
              <a:rPr lang="en-US" dirty="0" smtClean="0"/>
              <a:t> </a:t>
            </a:r>
            <a:r>
              <a:rPr lang="en-US" dirty="0" err="1" smtClean="0"/>
              <a:t>biên</a:t>
            </a:r>
            <a:r>
              <a:rPr lang="en-US" dirty="0" smtClean="0"/>
              <a:t> </a:t>
            </a:r>
            <a:r>
              <a:rPr lang="en-US" dirty="0" err="1" smtClean="0"/>
              <a:t>dịch</a:t>
            </a:r>
            <a:r>
              <a:rPr lang="en-US" dirty="0" smtClean="0"/>
              <a:t> </a:t>
            </a:r>
            <a:r>
              <a:rPr lang="en-US" dirty="0" err="1" smtClean="0"/>
              <a:t>lại</a:t>
            </a:r>
            <a:r>
              <a:rPr lang="en-US" dirty="0" smtClean="0"/>
              <a:t> </a:t>
            </a:r>
            <a:r>
              <a:rPr lang="en-US" dirty="0" err="1" smtClean="0"/>
              <a:t>chương</a:t>
            </a:r>
            <a:r>
              <a:rPr lang="en-US" dirty="0" smtClean="0"/>
              <a:t> </a:t>
            </a:r>
            <a:r>
              <a:rPr lang="en-US" dirty="0" err="1" smtClean="0"/>
              <a:t>trình</a:t>
            </a:r>
            <a:r>
              <a:rPr lang="en-US" dirty="0" smtClean="0"/>
              <a:t>.</a:t>
            </a:r>
          </a:p>
        </p:txBody>
      </p:sp>
      <p:sp>
        <p:nvSpPr>
          <p:cNvPr id="4" name="Date Placeholder 3"/>
          <p:cNvSpPr>
            <a:spLocks noGrp="1"/>
          </p:cNvSpPr>
          <p:nvPr>
            <p:ph type="dt" sz="half" idx="10"/>
          </p:nvPr>
        </p:nvSpPr>
        <p:spPr/>
        <p:txBody>
          <a:bodyPr/>
          <a:lstStyle/>
          <a:p>
            <a:fld id="{F65EA091-AFF9-412C-BC18-224994AA0BA7}" type="datetime1">
              <a:rPr lang="en-US" smtClean="0"/>
              <a:t>8/25/2016</a:t>
            </a:fld>
            <a:endParaRPr lang="en-US"/>
          </a:p>
        </p:txBody>
      </p:sp>
      <p:sp>
        <p:nvSpPr>
          <p:cNvPr id="5" name="Slide Number Placeholder 4"/>
          <p:cNvSpPr>
            <a:spLocks noGrp="1"/>
          </p:cNvSpPr>
          <p:nvPr>
            <p:ph type="sldNum" sz="quarter" idx="12"/>
          </p:nvPr>
        </p:nvSpPr>
        <p:spPr/>
        <p:txBody>
          <a:bodyPr/>
          <a:lstStyle/>
          <a:p>
            <a:fld id="{00209131-DE2C-4C4E-A461-E7AFBF5A6C93}" type="slidenum">
              <a:rPr lang="en-US" smtClean="0"/>
              <a:t>48</a:t>
            </a:fld>
            <a:endParaRPr lang="en-US"/>
          </a:p>
        </p:txBody>
      </p:sp>
      <p:sp>
        <p:nvSpPr>
          <p:cNvPr id="6" name="Footer Placeholder 5"/>
          <p:cNvSpPr>
            <a:spLocks noGrp="1"/>
          </p:cNvSpPr>
          <p:nvPr>
            <p:ph type="ftr" sz="quarter" idx="11"/>
          </p:nvPr>
        </p:nvSpPr>
        <p:spPr/>
        <p:txBody>
          <a:bodyPr/>
          <a:lstStyle/>
          <a:p>
            <a:r>
              <a:rPr lang="en-US" smtClean="0"/>
              <a:t>FPT Software - Training C/C++ on Linux </a:t>
            </a:r>
            <a:endParaRPr lang="en-US"/>
          </a:p>
        </p:txBody>
      </p:sp>
    </p:spTree>
    <p:extLst>
      <p:ext uri="{BB962C8B-B14F-4D97-AF65-F5344CB8AC3E}">
        <p14:creationId xmlns:p14="http://schemas.microsoft.com/office/powerpoint/2010/main" val="88099974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Thư</a:t>
            </a:r>
            <a:r>
              <a:rPr lang="en-US" dirty="0"/>
              <a:t> </a:t>
            </a:r>
            <a:r>
              <a:rPr lang="en-US" dirty="0" err="1"/>
              <a:t>viện</a:t>
            </a:r>
            <a:r>
              <a:rPr lang="en-US" dirty="0"/>
              <a:t> </a:t>
            </a:r>
            <a:r>
              <a:rPr lang="en-US" dirty="0" err="1"/>
              <a:t>liên</a:t>
            </a:r>
            <a:r>
              <a:rPr lang="en-US" dirty="0"/>
              <a:t> </a:t>
            </a:r>
            <a:r>
              <a:rPr lang="en-US" dirty="0" err="1"/>
              <a:t>kết</a:t>
            </a:r>
            <a:r>
              <a:rPr lang="en-US" dirty="0"/>
              <a:t> </a:t>
            </a:r>
            <a:r>
              <a:rPr lang="en-US" dirty="0" err="1"/>
              <a:t>tĩnh</a:t>
            </a:r>
            <a:endParaRPr lang="en-US" dirty="0"/>
          </a:p>
        </p:txBody>
      </p:sp>
      <p:sp>
        <p:nvSpPr>
          <p:cNvPr id="3" name="Content Placeholder 2"/>
          <p:cNvSpPr>
            <a:spLocks noGrp="1"/>
          </p:cNvSpPr>
          <p:nvPr>
            <p:ph idx="1"/>
          </p:nvPr>
        </p:nvSpPr>
        <p:spPr/>
        <p:txBody>
          <a:bodyPr/>
          <a:lstStyle/>
          <a:p>
            <a:r>
              <a:rPr lang="en-US" dirty="0" err="1" smtClean="0"/>
              <a:t>Các</a:t>
            </a:r>
            <a:r>
              <a:rPr lang="en-US" dirty="0" smtClean="0"/>
              <a:t> file </a:t>
            </a:r>
            <a:r>
              <a:rPr lang="en-US" dirty="0" err="1" smtClean="0"/>
              <a:t>thư</a:t>
            </a:r>
            <a:r>
              <a:rPr lang="en-US" dirty="0" smtClean="0"/>
              <a:t> </a:t>
            </a:r>
            <a:r>
              <a:rPr lang="en-US" dirty="0" err="1" smtClean="0"/>
              <a:t>viện</a:t>
            </a:r>
            <a:r>
              <a:rPr lang="en-US" dirty="0" smtClean="0"/>
              <a:t> .a </a:t>
            </a:r>
            <a:r>
              <a:rPr lang="en-US" dirty="0" err="1" smtClean="0"/>
              <a:t>là</a:t>
            </a:r>
            <a:r>
              <a:rPr lang="en-US" dirty="0" smtClean="0"/>
              <a:t> </a:t>
            </a:r>
            <a:r>
              <a:rPr lang="en-US" dirty="0" err="1" smtClean="0"/>
              <a:t>các</a:t>
            </a:r>
            <a:r>
              <a:rPr lang="en-US" dirty="0" smtClean="0"/>
              <a:t> file </a:t>
            </a:r>
            <a:r>
              <a:rPr lang="en-US" dirty="0" err="1" smtClean="0"/>
              <a:t>chứa</a:t>
            </a:r>
            <a:r>
              <a:rPr lang="en-US" dirty="0" smtClean="0"/>
              <a:t> </a:t>
            </a:r>
            <a:r>
              <a:rPr lang="en-US" dirty="0" err="1" smtClean="0"/>
              <a:t>một</a:t>
            </a:r>
            <a:r>
              <a:rPr lang="en-US" dirty="0" smtClean="0"/>
              <a:t> </a:t>
            </a:r>
            <a:r>
              <a:rPr lang="en-US" dirty="0" err="1" smtClean="0"/>
              <a:t>tập</a:t>
            </a:r>
            <a:r>
              <a:rPr lang="en-US" dirty="0" smtClean="0"/>
              <a:t> </a:t>
            </a:r>
            <a:r>
              <a:rPr lang="en-US" dirty="0" err="1" smtClean="0"/>
              <a:t>hợp</a:t>
            </a:r>
            <a:r>
              <a:rPr lang="en-US" dirty="0" smtClean="0"/>
              <a:t> </a:t>
            </a:r>
            <a:r>
              <a:rPr lang="en-US" dirty="0" err="1" smtClean="0"/>
              <a:t>các</a:t>
            </a:r>
            <a:r>
              <a:rPr lang="en-US" dirty="0" smtClean="0"/>
              <a:t> file .o. file </a:t>
            </a:r>
            <a:r>
              <a:rPr lang="en-US" dirty="0" err="1" smtClean="0"/>
              <a:t>thư</a:t>
            </a:r>
            <a:r>
              <a:rPr lang="en-US" dirty="0" smtClean="0"/>
              <a:t> </a:t>
            </a:r>
            <a:r>
              <a:rPr lang="en-US" dirty="0" err="1" smtClean="0"/>
              <a:t>viện</a:t>
            </a:r>
            <a:r>
              <a:rPr lang="en-US" dirty="0" smtClean="0"/>
              <a:t> .a </a:t>
            </a:r>
            <a:r>
              <a:rPr lang="en-US" dirty="0" err="1" smtClean="0"/>
              <a:t>thực</a:t>
            </a:r>
            <a:r>
              <a:rPr lang="en-US" dirty="0" smtClean="0"/>
              <a:t> </a:t>
            </a:r>
            <a:r>
              <a:rPr lang="en-US" dirty="0" err="1" smtClean="0"/>
              <a:t>ra</a:t>
            </a:r>
            <a:r>
              <a:rPr lang="en-US" dirty="0" smtClean="0"/>
              <a:t> </a:t>
            </a:r>
            <a:r>
              <a:rPr lang="en-US" dirty="0" err="1" smtClean="0"/>
              <a:t>là</a:t>
            </a:r>
            <a:r>
              <a:rPr lang="en-US" dirty="0" smtClean="0"/>
              <a:t> </a:t>
            </a:r>
            <a:r>
              <a:rPr lang="en-US" dirty="0" err="1" smtClean="0"/>
              <a:t>một</a:t>
            </a:r>
            <a:r>
              <a:rPr lang="en-US" dirty="0" smtClean="0"/>
              <a:t> file </a:t>
            </a:r>
            <a:r>
              <a:rPr lang="en-US" dirty="0" err="1" smtClean="0"/>
              <a:t>nén</a:t>
            </a:r>
            <a:r>
              <a:rPr lang="en-US" dirty="0" smtClean="0"/>
              <a:t> </a:t>
            </a:r>
            <a:r>
              <a:rPr lang="en-US" dirty="0" err="1" smtClean="0"/>
              <a:t>được</a:t>
            </a:r>
            <a:r>
              <a:rPr lang="en-US" dirty="0" smtClean="0"/>
              <a:t> </a:t>
            </a:r>
            <a:r>
              <a:rPr lang="en-US" dirty="0" err="1" smtClean="0"/>
              <a:t>tạo</a:t>
            </a:r>
            <a:r>
              <a:rPr lang="en-US" dirty="0" smtClean="0"/>
              <a:t> </a:t>
            </a:r>
            <a:r>
              <a:rPr lang="en-US" dirty="0" err="1" smtClean="0"/>
              <a:t>ra</a:t>
            </a:r>
            <a:r>
              <a:rPr lang="en-US" dirty="0" smtClean="0"/>
              <a:t> </a:t>
            </a:r>
            <a:r>
              <a:rPr lang="en-US" dirty="0" err="1" smtClean="0"/>
              <a:t>bởi</a:t>
            </a:r>
            <a:r>
              <a:rPr lang="en-US" dirty="0" smtClean="0"/>
              <a:t> </a:t>
            </a:r>
            <a:r>
              <a:rPr lang="en-US" dirty="0" err="1" smtClean="0"/>
              <a:t>trình</a:t>
            </a:r>
            <a:r>
              <a:rPr lang="en-US" dirty="0" smtClean="0"/>
              <a:t> </a:t>
            </a:r>
            <a:r>
              <a:rPr lang="en-US" dirty="0" err="1" smtClean="0"/>
              <a:t>ar</a:t>
            </a:r>
            <a:endParaRPr lang="en-US" dirty="0" smtClean="0"/>
          </a:p>
          <a:p>
            <a:r>
              <a:rPr lang="en-US" altLang="en-US" dirty="0" err="1" smtClean="0"/>
              <a:t>Tạo</a:t>
            </a:r>
            <a:r>
              <a:rPr lang="en-US" altLang="en-US" dirty="0" smtClean="0"/>
              <a:t> </a:t>
            </a:r>
            <a:r>
              <a:rPr lang="en-US" altLang="en-US" dirty="0" err="1" smtClean="0"/>
              <a:t>thư</a:t>
            </a:r>
            <a:r>
              <a:rPr lang="en-US" altLang="en-US" dirty="0" smtClean="0"/>
              <a:t> </a:t>
            </a:r>
            <a:r>
              <a:rPr lang="en-US" altLang="en-US" dirty="0" err="1" smtClean="0"/>
              <a:t>viện</a:t>
            </a:r>
            <a:r>
              <a:rPr lang="en-US" altLang="en-US" dirty="0" smtClean="0"/>
              <a:t> </a:t>
            </a:r>
            <a:r>
              <a:rPr lang="en-US" altLang="en-US" dirty="0" err="1" smtClean="0"/>
              <a:t>liên</a:t>
            </a:r>
            <a:r>
              <a:rPr lang="en-US" altLang="en-US" dirty="0" smtClean="0"/>
              <a:t> </a:t>
            </a:r>
            <a:r>
              <a:rPr lang="en-US" altLang="en-US" dirty="0" err="1"/>
              <a:t>kết</a:t>
            </a:r>
            <a:r>
              <a:rPr lang="en-US" altLang="en-US" dirty="0"/>
              <a:t> </a:t>
            </a:r>
            <a:r>
              <a:rPr lang="en-US" altLang="en-US" dirty="0" err="1" smtClean="0"/>
              <a:t>tĩnh</a:t>
            </a:r>
            <a:r>
              <a:rPr lang="en-US" altLang="en-US" dirty="0" smtClean="0"/>
              <a:t>:</a:t>
            </a:r>
          </a:p>
          <a:p>
            <a:pPr lvl="1">
              <a:buFont typeface="Arial" panose="020B0604020202020204" pitchFamily="34" charset="0"/>
              <a:buChar char="•"/>
            </a:pPr>
            <a:r>
              <a:rPr lang="en-US" dirty="0" err="1"/>
              <a:t>Giả</a:t>
            </a:r>
            <a:r>
              <a:rPr lang="en-US" dirty="0"/>
              <a:t> </a:t>
            </a:r>
            <a:r>
              <a:rPr lang="en-US" dirty="0" err="1"/>
              <a:t>sử</a:t>
            </a:r>
            <a:r>
              <a:rPr lang="en-US" dirty="0"/>
              <a:t> </a:t>
            </a:r>
            <a:r>
              <a:rPr lang="en-US" dirty="0" err="1"/>
              <a:t>bạn</a:t>
            </a:r>
            <a:r>
              <a:rPr lang="en-US" dirty="0"/>
              <a:t> </a:t>
            </a:r>
            <a:r>
              <a:rPr lang="en-US" dirty="0" err="1"/>
              <a:t>có</a:t>
            </a:r>
            <a:r>
              <a:rPr lang="en-US" dirty="0"/>
              <a:t> </a:t>
            </a:r>
            <a:r>
              <a:rPr lang="en-US" dirty="0" err="1"/>
              <a:t>hai</a:t>
            </a:r>
            <a:r>
              <a:rPr lang="en-US" dirty="0"/>
              <a:t> file </a:t>
            </a:r>
            <a:r>
              <a:rPr lang="en-US" dirty="0" err="1"/>
              <a:t>mã</a:t>
            </a:r>
            <a:r>
              <a:rPr lang="en-US" dirty="0"/>
              <a:t> </a:t>
            </a:r>
            <a:r>
              <a:rPr lang="en-US" dirty="0" err="1"/>
              <a:t>nguồn</a:t>
            </a:r>
            <a:r>
              <a:rPr lang="en-US" dirty="0"/>
              <a:t> </a:t>
            </a:r>
            <a:r>
              <a:rPr lang="en-US" dirty="0" err="1"/>
              <a:t>chứa</a:t>
            </a:r>
            <a:r>
              <a:rPr lang="en-US" dirty="0"/>
              <a:t> </a:t>
            </a:r>
            <a:r>
              <a:rPr lang="en-US" dirty="0" err="1"/>
              <a:t>hàm</a:t>
            </a:r>
            <a:r>
              <a:rPr lang="en-US" dirty="0"/>
              <a:t> </a:t>
            </a:r>
            <a:r>
              <a:rPr lang="en-US" dirty="0" err="1"/>
              <a:t>là</a:t>
            </a:r>
            <a:r>
              <a:rPr lang="en-US" dirty="0"/>
              <a:t> </a:t>
            </a:r>
            <a:r>
              <a:rPr lang="en-US" dirty="0" err="1"/>
              <a:t>a.c</a:t>
            </a:r>
            <a:r>
              <a:rPr lang="en-US" dirty="0"/>
              <a:t> </a:t>
            </a:r>
            <a:r>
              <a:rPr lang="en-US" dirty="0" err="1"/>
              <a:t>và</a:t>
            </a:r>
            <a:r>
              <a:rPr lang="en-US" dirty="0"/>
              <a:t> </a:t>
            </a:r>
            <a:r>
              <a:rPr lang="en-US" dirty="0" err="1"/>
              <a:t>b.c</a:t>
            </a:r>
            <a:endParaRPr lang="en-US" dirty="0"/>
          </a:p>
          <a:p>
            <a:pPr marL="457200" lvl="1" indent="0">
              <a:buNone/>
            </a:pPr>
            <a:endParaRPr lang="en-US" dirty="0"/>
          </a:p>
        </p:txBody>
      </p:sp>
      <p:pic>
        <p:nvPicPr>
          <p:cNvPr id="4" name="table"/>
          <p:cNvPicPr>
            <a:picLocks noChangeAspect="1"/>
          </p:cNvPicPr>
          <p:nvPr/>
        </p:nvPicPr>
        <p:blipFill>
          <a:blip r:embed="rId2"/>
          <a:stretch>
            <a:fillRect/>
          </a:stretch>
        </p:blipFill>
        <p:spPr>
          <a:xfrm>
            <a:off x="1066800" y="4815932"/>
            <a:ext cx="7010400" cy="1280068"/>
          </a:xfrm>
          <a:prstGeom prst="rect">
            <a:avLst/>
          </a:prstGeom>
        </p:spPr>
      </p:pic>
      <p:sp>
        <p:nvSpPr>
          <p:cNvPr id="5" name="Date Placeholder 4"/>
          <p:cNvSpPr>
            <a:spLocks noGrp="1"/>
          </p:cNvSpPr>
          <p:nvPr>
            <p:ph type="dt" sz="half" idx="10"/>
          </p:nvPr>
        </p:nvSpPr>
        <p:spPr/>
        <p:txBody>
          <a:bodyPr/>
          <a:lstStyle/>
          <a:p>
            <a:fld id="{2026B74D-B406-4119-93DC-3FA2C58625A3}" type="datetime1">
              <a:rPr lang="en-US" smtClean="0"/>
              <a:t>8/25/2016</a:t>
            </a:fld>
            <a:endParaRPr lang="en-US"/>
          </a:p>
        </p:txBody>
      </p:sp>
      <p:sp>
        <p:nvSpPr>
          <p:cNvPr id="6" name="Slide Number Placeholder 5"/>
          <p:cNvSpPr>
            <a:spLocks noGrp="1"/>
          </p:cNvSpPr>
          <p:nvPr>
            <p:ph type="sldNum" sz="quarter" idx="12"/>
          </p:nvPr>
        </p:nvSpPr>
        <p:spPr/>
        <p:txBody>
          <a:bodyPr/>
          <a:lstStyle/>
          <a:p>
            <a:fld id="{00209131-DE2C-4C4E-A461-E7AFBF5A6C93}" type="slidenum">
              <a:rPr lang="en-US" smtClean="0"/>
              <a:t>49</a:t>
            </a:fld>
            <a:endParaRPr lang="en-US"/>
          </a:p>
        </p:txBody>
      </p:sp>
      <p:sp>
        <p:nvSpPr>
          <p:cNvPr id="7" name="Footer Placeholder 6"/>
          <p:cNvSpPr>
            <a:spLocks noGrp="1"/>
          </p:cNvSpPr>
          <p:nvPr>
            <p:ph type="ftr" sz="quarter" idx="11"/>
          </p:nvPr>
        </p:nvSpPr>
        <p:spPr/>
        <p:txBody>
          <a:bodyPr/>
          <a:lstStyle/>
          <a:p>
            <a:r>
              <a:rPr lang="en-US" smtClean="0"/>
              <a:t>FPT Software - Training C/C++ on Linux </a:t>
            </a:r>
            <a:endParaRPr lang="en-US"/>
          </a:p>
        </p:txBody>
      </p:sp>
    </p:spTree>
    <p:extLst>
      <p:ext uri="{BB962C8B-B14F-4D97-AF65-F5344CB8AC3E}">
        <p14:creationId xmlns:p14="http://schemas.microsoft.com/office/powerpoint/2010/main" val="1690731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a:t>
            </a:r>
            <a:endParaRPr lang="en-US" dirty="0"/>
          </a:p>
        </p:txBody>
      </p:sp>
      <p:sp>
        <p:nvSpPr>
          <p:cNvPr id="3" name="Content Placeholder 2"/>
          <p:cNvSpPr>
            <a:spLocks noGrp="1"/>
          </p:cNvSpPr>
          <p:nvPr>
            <p:ph idx="1"/>
          </p:nvPr>
        </p:nvSpPr>
        <p:spPr/>
        <p:txBody>
          <a:bodyPr/>
          <a:lstStyle/>
          <a:p>
            <a:r>
              <a:rPr lang="en-US" dirty="0"/>
              <a:t>Beginning Linux programming (Neil Mathew, Richard Stones)</a:t>
            </a:r>
          </a:p>
          <a:p>
            <a:r>
              <a:rPr lang="en-US" dirty="0" err="1"/>
              <a:t>Lập</a:t>
            </a:r>
            <a:r>
              <a:rPr lang="en-US" dirty="0"/>
              <a:t> </a:t>
            </a:r>
            <a:r>
              <a:rPr lang="en-US" dirty="0" err="1"/>
              <a:t>trình</a:t>
            </a:r>
            <a:r>
              <a:rPr lang="en-US" dirty="0"/>
              <a:t> Linux (</a:t>
            </a:r>
            <a:r>
              <a:rPr lang="en-US" dirty="0" err="1"/>
              <a:t>Nguyễn</a:t>
            </a:r>
            <a:r>
              <a:rPr lang="en-US" dirty="0"/>
              <a:t> </a:t>
            </a:r>
            <a:r>
              <a:rPr lang="en-US" dirty="0" err="1"/>
              <a:t>Phương</a:t>
            </a:r>
            <a:r>
              <a:rPr lang="en-US" dirty="0"/>
              <a:t> Lan, </a:t>
            </a:r>
            <a:r>
              <a:rPr lang="en-US" dirty="0" err="1"/>
              <a:t>Hoàng</a:t>
            </a:r>
            <a:r>
              <a:rPr lang="en-US" dirty="0"/>
              <a:t> </a:t>
            </a:r>
            <a:r>
              <a:rPr lang="en-US" dirty="0" err="1"/>
              <a:t>Đức</a:t>
            </a:r>
            <a:r>
              <a:rPr lang="en-US" dirty="0"/>
              <a:t> </a:t>
            </a:r>
            <a:r>
              <a:rPr lang="en-US" dirty="0" err="1"/>
              <a:t>Hải</a:t>
            </a:r>
            <a:r>
              <a:rPr lang="en-US" dirty="0" smtClean="0"/>
              <a:t>)</a:t>
            </a:r>
          </a:p>
          <a:p>
            <a:r>
              <a:rPr lang="en-US" dirty="0" smtClean="0">
                <a:hlinkClick r:id="rId2" action="ppaction://hlinkfile"/>
              </a:rPr>
              <a:t>Google.com</a:t>
            </a:r>
            <a:endParaRPr lang="en-US" dirty="0"/>
          </a:p>
          <a:p>
            <a:endParaRPr lang="en-US" dirty="0"/>
          </a:p>
        </p:txBody>
      </p:sp>
      <p:sp>
        <p:nvSpPr>
          <p:cNvPr id="4" name="Date Placeholder 3"/>
          <p:cNvSpPr>
            <a:spLocks noGrp="1"/>
          </p:cNvSpPr>
          <p:nvPr>
            <p:ph type="dt" sz="half" idx="10"/>
          </p:nvPr>
        </p:nvSpPr>
        <p:spPr/>
        <p:txBody>
          <a:bodyPr/>
          <a:lstStyle/>
          <a:p>
            <a:fld id="{6E25F796-5414-4183-8749-7692D50A6465}" type="datetime1">
              <a:rPr lang="en-US" smtClean="0"/>
              <a:t>8/25/2016</a:t>
            </a:fld>
            <a:endParaRPr lang="en-US"/>
          </a:p>
        </p:txBody>
      </p:sp>
      <p:sp>
        <p:nvSpPr>
          <p:cNvPr id="5" name="Slide Number Placeholder 4"/>
          <p:cNvSpPr>
            <a:spLocks noGrp="1"/>
          </p:cNvSpPr>
          <p:nvPr>
            <p:ph type="sldNum" sz="quarter" idx="12"/>
          </p:nvPr>
        </p:nvSpPr>
        <p:spPr/>
        <p:txBody>
          <a:bodyPr/>
          <a:lstStyle/>
          <a:p>
            <a:fld id="{00209131-DE2C-4C4E-A461-E7AFBF5A6C93}" type="slidenum">
              <a:rPr lang="en-US" smtClean="0"/>
              <a:t>5</a:t>
            </a:fld>
            <a:endParaRPr lang="en-US"/>
          </a:p>
        </p:txBody>
      </p:sp>
      <p:sp>
        <p:nvSpPr>
          <p:cNvPr id="6" name="Footer Placeholder 5"/>
          <p:cNvSpPr>
            <a:spLocks noGrp="1"/>
          </p:cNvSpPr>
          <p:nvPr>
            <p:ph type="ftr" sz="quarter" idx="11"/>
          </p:nvPr>
        </p:nvSpPr>
        <p:spPr/>
        <p:txBody>
          <a:bodyPr/>
          <a:lstStyle/>
          <a:p>
            <a:r>
              <a:rPr lang="en-US" smtClean="0"/>
              <a:t>FPT Software - Training C/C++ on Linux </a:t>
            </a:r>
            <a:endParaRPr lang="en-US"/>
          </a:p>
        </p:txBody>
      </p:sp>
    </p:spTree>
    <p:extLst>
      <p:ext uri="{BB962C8B-B14F-4D97-AF65-F5344CB8AC3E}">
        <p14:creationId xmlns:p14="http://schemas.microsoft.com/office/powerpoint/2010/main" val="319124171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Tạo</a:t>
            </a:r>
            <a:r>
              <a:rPr lang="en-US" dirty="0" smtClean="0"/>
              <a:t> </a:t>
            </a:r>
            <a:r>
              <a:rPr lang="en-US" dirty="0" err="1" smtClean="0"/>
              <a:t>thư</a:t>
            </a:r>
            <a:r>
              <a:rPr lang="en-US" dirty="0" smtClean="0"/>
              <a:t> </a:t>
            </a:r>
            <a:r>
              <a:rPr lang="en-US" dirty="0" err="1"/>
              <a:t>viện</a:t>
            </a:r>
            <a:r>
              <a:rPr lang="en-US" dirty="0"/>
              <a:t> </a:t>
            </a:r>
            <a:r>
              <a:rPr lang="en-US" dirty="0" err="1"/>
              <a:t>liên</a:t>
            </a:r>
            <a:r>
              <a:rPr lang="en-US" dirty="0"/>
              <a:t> </a:t>
            </a:r>
            <a:r>
              <a:rPr lang="en-US" dirty="0" err="1"/>
              <a:t>kết</a:t>
            </a:r>
            <a:r>
              <a:rPr lang="en-US" dirty="0"/>
              <a:t> </a:t>
            </a:r>
            <a:r>
              <a:rPr lang="en-US" dirty="0" err="1"/>
              <a:t>tĩnh</a:t>
            </a:r>
            <a:endParaRPr lang="en-US" dirty="0"/>
          </a:p>
        </p:txBody>
      </p:sp>
      <p:sp>
        <p:nvSpPr>
          <p:cNvPr id="3" name="Content Placeholder 2"/>
          <p:cNvSpPr>
            <a:spLocks noGrp="1"/>
          </p:cNvSpPr>
          <p:nvPr>
            <p:ph idx="1"/>
          </p:nvPr>
        </p:nvSpPr>
        <p:spPr/>
        <p:txBody>
          <a:bodyPr>
            <a:normAutofit fontScale="92500"/>
          </a:bodyPr>
          <a:lstStyle/>
          <a:p>
            <a:r>
              <a:rPr lang="vi-VN" altLang="en-US" dirty="0">
                <a:latin typeface="Calibri" panose="020F0502020204030204" pitchFamily="34" charset="0"/>
              </a:rPr>
              <a:t>Tạo</a:t>
            </a:r>
            <a:r>
              <a:rPr lang="en-US" altLang="en-US" dirty="0">
                <a:latin typeface="Calibri" panose="020F0502020204030204" pitchFamily="34" charset="0"/>
              </a:rPr>
              <a:t> </a:t>
            </a:r>
            <a:r>
              <a:rPr lang="vi-VN" altLang="en-US" dirty="0">
                <a:latin typeface="Calibri" panose="020F0502020204030204" pitchFamily="34" charset="0"/>
              </a:rPr>
              <a:t>thư</a:t>
            </a:r>
            <a:r>
              <a:rPr lang="en-US" altLang="en-US" dirty="0">
                <a:latin typeface="Calibri" panose="020F0502020204030204" pitchFamily="34" charset="0"/>
              </a:rPr>
              <a:t> </a:t>
            </a:r>
            <a:r>
              <a:rPr lang="vi-VN" altLang="en-US" dirty="0">
                <a:latin typeface="Calibri" panose="020F0502020204030204" pitchFamily="34" charset="0"/>
              </a:rPr>
              <a:t>viện</a:t>
            </a:r>
            <a:r>
              <a:rPr lang="en-US" altLang="en-US" dirty="0">
                <a:latin typeface="Calibri" panose="020F0502020204030204" pitchFamily="34" charset="0"/>
              </a:rPr>
              <a:t> </a:t>
            </a:r>
            <a:r>
              <a:rPr lang="vi-VN" altLang="en-US" dirty="0">
                <a:latin typeface="Calibri" panose="020F0502020204030204" pitchFamily="34" charset="0"/>
              </a:rPr>
              <a:t>tĩnh</a:t>
            </a:r>
            <a:r>
              <a:rPr lang="en-US" altLang="en-US" dirty="0">
                <a:latin typeface="Calibri" panose="020F0502020204030204" pitchFamily="34" charset="0"/>
              </a:rPr>
              <a:t> </a:t>
            </a:r>
            <a:r>
              <a:rPr lang="vi-VN" altLang="en-US" dirty="0">
                <a:latin typeface="Calibri" panose="020F0502020204030204" pitchFamily="34" charset="0"/>
              </a:rPr>
              <a:t>tên</a:t>
            </a:r>
            <a:r>
              <a:rPr lang="en-US" altLang="en-US" dirty="0">
                <a:latin typeface="Calibri" panose="020F0502020204030204" pitchFamily="34" charset="0"/>
              </a:rPr>
              <a:t> </a:t>
            </a:r>
            <a:r>
              <a:rPr lang="vi-VN" altLang="en-US" dirty="0">
                <a:latin typeface="Calibri" panose="020F0502020204030204" pitchFamily="34" charset="0"/>
              </a:rPr>
              <a:t>là</a:t>
            </a:r>
            <a:r>
              <a:rPr lang="en-US" altLang="en-US" dirty="0">
                <a:latin typeface="Calibri" panose="020F0502020204030204" pitchFamily="34" charset="0"/>
              </a:rPr>
              <a:t> </a:t>
            </a:r>
            <a:r>
              <a:rPr lang="vi-VN" altLang="en-US" b="1" i="1" dirty="0">
                <a:latin typeface="Calibri" panose="020F0502020204030204" pitchFamily="34" charset="0"/>
              </a:rPr>
              <a:t>libab.a</a:t>
            </a:r>
          </a:p>
          <a:p>
            <a:pPr marL="879475" lvl="1" indent="-514350">
              <a:buFont typeface="Arial" charset="0"/>
              <a:buAutoNum type="arabicPeriod"/>
            </a:pPr>
            <a:r>
              <a:rPr lang="en-US" altLang="en-US" dirty="0" err="1"/>
              <a:t>Biên</a:t>
            </a:r>
            <a:r>
              <a:rPr lang="en-US" altLang="en-US" dirty="0"/>
              <a:t> </a:t>
            </a:r>
            <a:r>
              <a:rPr lang="en-US" altLang="en-US" dirty="0" err="1"/>
              <a:t>dịch</a:t>
            </a:r>
            <a:r>
              <a:rPr lang="en-US" altLang="en-US" dirty="0"/>
              <a:t> </a:t>
            </a:r>
            <a:r>
              <a:rPr lang="en-US" altLang="en-US" dirty="0" err="1"/>
              <a:t>tạo</a:t>
            </a:r>
            <a:r>
              <a:rPr lang="en-US" altLang="en-US" dirty="0"/>
              <a:t> </a:t>
            </a:r>
            <a:r>
              <a:rPr lang="en-US" altLang="en-US" dirty="0" err="1"/>
              <a:t>các</a:t>
            </a:r>
            <a:r>
              <a:rPr lang="en-US" altLang="en-US" dirty="0"/>
              <a:t> file object </a:t>
            </a:r>
          </a:p>
          <a:p>
            <a:pPr lvl="2">
              <a:buFont typeface="Wingdings 2" pitchFamily="18" charset="2"/>
              <a:buNone/>
            </a:pPr>
            <a:r>
              <a:rPr lang="en-US" altLang="en-US" b="1" i="1" dirty="0">
                <a:latin typeface="Courier" pitchFamily="49" charset="0"/>
              </a:rPr>
              <a:t>$</a:t>
            </a:r>
            <a:r>
              <a:rPr lang="en-US" altLang="en-US" b="1" i="1" dirty="0" err="1">
                <a:latin typeface="Courier" pitchFamily="49" charset="0"/>
              </a:rPr>
              <a:t>gcc</a:t>
            </a:r>
            <a:r>
              <a:rPr lang="en-US" altLang="en-US" b="1" i="1" dirty="0">
                <a:latin typeface="Courier" pitchFamily="49" charset="0"/>
              </a:rPr>
              <a:t> -c </a:t>
            </a:r>
            <a:r>
              <a:rPr lang="en-US" altLang="en-US" b="1" i="1" dirty="0" err="1">
                <a:latin typeface="Courier" pitchFamily="49" charset="0"/>
              </a:rPr>
              <a:t>a.c</a:t>
            </a:r>
            <a:r>
              <a:rPr lang="en-US" altLang="en-US" b="1" i="1" dirty="0">
                <a:latin typeface="Courier" pitchFamily="49" charset="0"/>
              </a:rPr>
              <a:t> </a:t>
            </a:r>
            <a:r>
              <a:rPr lang="en-US" altLang="en-US" b="1" i="1" dirty="0" err="1">
                <a:latin typeface="Courier" pitchFamily="49" charset="0"/>
              </a:rPr>
              <a:t>b.c</a:t>
            </a:r>
            <a:endParaRPr lang="en-US" altLang="en-US" b="1" i="1" dirty="0">
              <a:latin typeface="Courier" pitchFamily="49" charset="0"/>
            </a:endParaRPr>
          </a:p>
          <a:p>
            <a:pPr marL="879475" lvl="1" indent="-514350">
              <a:buFont typeface="Arial" charset="0"/>
              <a:buAutoNum type="arabicPeriod"/>
            </a:pPr>
            <a:r>
              <a:rPr lang="vi-VN" altLang="en-US" dirty="0">
                <a:latin typeface="Calibri" panose="020F0502020204030204" pitchFamily="34" charset="0"/>
              </a:rPr>
              <a:t>Dùng</a:t>
            </a:r>
            <a:r>
              <a:rPr lang="en-US" altLang="en-US" dirty="0">
                <a:latin typeface="Calibri" panose="020F0502020204030204" pitchFamily="34" charset="0"/>
              </a:rPr>
              <a:t> </a:t>
            </a:r>
            <a:r>
              <a:rPr lang="vi-VN" altLang="en-US" dirty="0">
                <a:latin typeface="Calibri" panose="020F0502020204030204" pitchFamily="34" charset="0"/>
              </a:rPr>
              <a:t>lệnh</a:t>
            </a:r>
            <a:r>
              <a:rPr lang="en-US" altLang="en-US" dirty="0">
                <a:latin typeface="Calibri" panose="020F0502020204030204" pitchFamily="34" charset="0"/>
              </a:rPr>
              <a:t> </a:t>
            </a:r>
            <a:r>
              <a:rPr lang="vi-VN" altLang="en-US" b="1" i="1" dirty="0">
                <a:latin typeface="Calibri" panose="020F0502020204030204" pitchFamily="34" charset="0"/>
              </a:rPr>
              <a:t>ar</a:t>
            </a:r>
            <a:r>
              <a:rPr lang="en-US" altLang="en-US" dirty="0">
                <a:latin typeface="Calibri" panose="020F0502020204030204" pitchFamily="34" charset="0"/>
              </a:rPr>
              <a:t> </a:t>
            </a:r>
            <a:r>
              <a:rPr lang="vi-VN" altLang="en-US" dirty="0">
                <a:latin typeface="Calibri" panose="020F0502020204030204" pitchFamily="34" charset="0"/>
              </a:rPr>
              <a:t>để</a:t>
            </a:r>
            <a:r>
              <a:rPr lang="en-US" altLang="en-US" dirty="0">
                <a:latin typeface="Calibri" panose="020F0502020204030204" pitchFamily="34" charset="0"/>
              </a:rPr>
              <a:t> </a:t>
            </a:r>
            <a:r>
              <a:rPr lang="vi-VN" altLang="en-US" dirty="0">
                <a:latin typeface="Calibri" panose="020F0502020204030204" pitchFamily="34" charset="0"/>
              </a:rPr>
              <a:t>tạo</a:t>
            </a:r>
            <a:r>
              <a:rPr lang="en-US" altLang="en-US" dirty="0">
                <a:latin typeface="Calibri" panose="020F0502020204030204" pitchFamily="34" charset="0"/>
              </a:rPr>
              <a:t> </a:t>
            </a:r>
            <a:r>
              <a:rPr lang="vi-VN" altLang="en-US" dirty="0">
                <a:latin typeface="Calibri" panose="020F0502020204030204" pitchFamily="34" charset="0"/>
              </a:rPr>
              <a:t>thành</a:t>
            </a:r>
            <a:r>
              <a:rPr lang="en-US" altLang="en-US" dirty="0">
                <a:latin typeface="Calibri" panose="020F0502020204030204" pitchFamily="34" charset="0"/>
              </a:rPr>
              <a:t> </a:t>
            </a:r>
            <a:r>
              <a:rPr lang="vi-VN" altLang="en-US" dirty="0">
                <a:latin typeface="Calibri" panose="020F0502020204030204" pitchFamily="34" charset="0"/>
              </a:rPr>
              <a:t>thư</a:t>
            </a:r>
            <a:r>
              <a:rPr lang="en-US" altLang="en-US" dirty="0">
                <a:latin typeface="Calibri" panose="020F0502020204030204" pitchFamily="34" charset="0"/>
              </a:rPr>
              <a:t> </a:t>
            </a:r>
            <a:r>
              <a:rPr lang="vi-VN" altLang="en-US" dirty="0">
                <a:latin typeface="Calibri" panose="020F0502020204030204" pitchFamily="34" charset="0"/>
              </a:rPr>
              <a:t>viện</a:t>
            </a:r>
            <a:r>
              <a:rPr lang="en-US" altLang="en-US" dirty="0">
                <a:latin typeface="Calibri" panose="020F0502020204030204" pitchFamily="34" charset="0"/>
              </a:rPr>
              <a:t> </a:t>
            </a:r>
            <a:r>
              <a:rPr lang="vi-VN" altLang="en-US" dirty="0">
                <a:latin typeface="Calibri" panose="020F0502020204030204" pitchFamily="34" charset="0"/>
              </a:rPr>
              <a:t>tĩnh</a:t>
            </a:r>
            <a:r>
              <a:rPr lang="en-US" altLang="en-US" dirty="0">
                <a:latin typeface="Calibri" panose="020F0502020204030204" pitchFamily="34" charset="0"/>
              </a:rPr>
              <a:t> </a:t>
            </a:r>
            <a:r>
              <a:rPr lang="vi-VN" altLang="en-US" dirty="0">
                <a:latin typeface="Calibri" panose="020F0502020204030204" pitchFamily="34" charset="0"/>
              </a:rPr>
              <a:t>tên</a:t>
            </a:r>
            <a:r>
              <a:rPr lang="en-US" altLang="en-US" dirty="0">
                <a:latin typeface="Calibri" panose="020F0502020204030204" pitchFamily="34" charset="0"/>
              </a:rPr>
              <a:t> </a:t>
            </a:r>
            <a:r>
              <a:rPr lang="vi-VN" altLang="en-US" dirty="0">
                <a:latin typeface="Calibri" panose="020F0502020204030204" pitchFamily="34" charset="0"/>
              </a:rPr>
              <a:t>là</a:t>
            </a:r>
            <a:r>
              <a:rPr lang="en-US" altLang="en-US" dirty="0">
                <a:latin typeface="Calibri" panose="020F0502020204030204" pitchFamily="34" charset="0"/>
              </a:rPr>
              <a:t> </a:t>
            </a:r>
            <a:r>
              <a:rPr lang="vi-VN" altLang="en-US" b="1" i="1" dirty="0">
                <a:latin typeface="Calibri" panose="020F0502020204030204" pitchFamily="34" charset="0"/>
              </a:rPr>
              <a:t>libab.a</a:t>
            </a:r>
          </a:p>
          <a:p>
            <a:pPr lvl="2">
              <a:buFont typeface="Wingdings 2" pitchFamily="18" charset="2"/>
              <a:buNone/>
            </a:pPr>
            <a:r>
              <a:rPr lang="en-US" altLang="en-US" b="1" i="1" dirty="0">
                <a:latin typeface="Courier" pitchFamily="49" charset="0"/>
              </a:rPr>
              <a:t>$</a:t>
            </a:r>
            <a:r>
              <a:rPr lang="en-US" altLang="en-US" b="1" i="1" dirty="0" err="1">
                <a:latin typeface="Courier" pitchFamily="49" charset="0"/>
              </a:rPr>
              <a:t>ar</a:t>
            </a:r>
            <a:r>
              <a:rPr lang="en-US" altLang="en-US" b="1" i="1" dirty="0">
                <a:latin typeface="Courier" pitchFamily="49" charset="0"/>
              </a:rPr>
              <a:t> </a:t>
            </a:r>
            <a:r>
              <a:rPr lang="en-US" altLang="en-US" b="1" i="1" dirty="0" err="1">
                <a:latin typeface="Courier" pitchFamily="49" charset="0"/>
              </a:rPr>
              <a:t>cr</a:t>
            </a:r>
            <a:r>
              <a:rPr lang="en-US" altLang="en-US" b="1" i="1" dirty="0">
                <a:latin typeface="Courier" pitchFamily="49" charset="0"/>
              </a:rPr>
              <a:t> </a:t>
            </a:r>
            <a:r>
              <a:rPr lang="en-US" altLang="en-US" b="1" i="1" dirty="0" err="1">
                <a:latin typeface="Courier" pitchFamily="49" charset="0"/>
              </a:rPr>
              <a:t>libab.a</a:t>
            </a:r>
            <a:r>
              <a:rPr lang="en-US" altLang="en-US" b="1" i="1" dirty="0">
                <a:latin typeface="Courier" pitchFamily="49" charset="0"/>
              </a:rPr>
              <a:t> </a:t>
            </a:r>
            <a:r>
              <a:rPr lang="en-US" altLang="en-US" b="1" i="1" dirty="0" err="1">
                <a:latin typeface="Courier" pitchFamily="49" charset="0"/>
              </a:rPr>
              <a:t>a.o</a:t>
            </a:r>
            <a:r>
              <a:rPr lang="en-US" altLang="en-US" b="1" i="1" dirty="0">
                <a:latin typeface="Courier" pitchFamily="49" charset="0"/>
              </a:rPr>
              <a:t> </a:t>
            </a:r>
            <a:r>
              <a:rPr lang="en-US" altLang="en-US" b="1" i="1" dirty="0" err="1">
                <a:latin typeface="Courier" pitchFamily="49" charset="0"/>
              </a:rPr>
              <a:t>b.o</a:t>
            </a:r>
            <a:endParaRPr lang="en-US" altLang="en-US" b="1" i="1" dirty="0">
              <a:latin typeface="Courier" pitchFamily="49" charset="0"/>
            </a:endParaRPr>
          </a:p>
          <a:p>
            <a:pPr marL="879475" lvl="1" indent="-514350">
              <a:buFont typeface="Arial" charset="0"/>
              <a:buAutoNum type="arabicPeriod"/>
            </a:pPr>
            <a:r>
              <a:rPr lang="vi-VN" altLang="en-US" dirty="0">
                <a:latin typeface="Calibri" panose="020F0502020204030204" pitchFamily="34" charset="0"/>
              </a:rPr>
              <a:t>Có</a:t>
            </a:r>
            <a:r>
              <a:rPr lang="en-US" altLang="en-US" dirty="0">
                <a:latin typeface="Calibri" panose="020F0502020204030204" pitchFamily="34" charset="0"/>
              </a:rPr>
              <a:t> </a:t>
            </a:r>
            <a:r>
              <a:rPr lang="vi-VN" altLang="en-US" dirty="0">
                <a:latin typeface="Calibri" panose="020F0502020204030204" pitchFamily="34" charset="0"/>
              </a:rPr>
              <a:t>thể</a:t>
            </a:r>
            <a:r>
              <a:rPr lang="en-US" altLang="en-US" dirty="0">
                <a:latin typeface="Calibri" panose="020F0502020204030204" pitchFamily="34" charset="0"/>
              </a:rPr>
              <a:t> </a:t>
            </a:r>
            <a:r>
              <a:rPr lang="vi-VN" altLang="en-US" dirty="0">
                <a:latin typeface="Calibri" panose="020F0502020204030204" pitchFamily="34" charset="0"/>
              </a:rPr>
              <a:t>dùng</a:t>
            </a:r>
            <a:r>
              <a:rPr lang="en-US" altLang="en-US" dirty="0">
                <a:latin typeface="Calibri" panose="020F0502020204030204" pitchFamily="34" charset="0"/>
              </a:rPr>
              <a:t> </a:t>
            </a:r>
            <a:r>
              <a:rPr lang="vi-VN" altLang="en-US" dirty="0">
                <a:latin typeface="Calibri" panose="020F0502020204030204" pitchFamily="34" charset="0"/>
              </a:rPr>
              <a:t>lệnh</a:t>
            </a:r>
            <a:r>
              <a:rPr lang="en-US" altLang="en-US" dirty="0">
                <a:latin typeface="Calibri" panose="020F0502020204030204" pitchFamily="34" charset="0"/>
              </a:rPr>
              <a:t> </a:t>
            </a:r>
            <a:r>
              <a:rPr lang="vi-VN" altLang="en-US" b="1" i="1" dirty="0">
                <a:latin typeface="Calibri" panose="020F0502020204030204" pitchFamily="34" charset="0"/>
              </a:rPr>
              <a:t>nm</a:t>
            </a:r>
            <a:r>
              <a:rPr lang="vi-VN" altLang="en-US" dirty="0">
                <a:latin typeface="Calibri" panose="020F0502020204030204" pitchFamily="34" charset="0"/>
              </a:rPr>
              <a:t> để</a:t>
            </a:r>
            <a:r>
              <a:rPr lang="en-US" altLang="en-US" dirty="0">
                <a:latin typeface="Calibri" panose="020F0502020204030204" pitchFamily="34" charset="0"/>
              </a:rPr>
              <a:t> </a:t>
            </a:r>
            <a:r>
              <a:rPr lang="vi-VN" altLang="en-US" dirty="0">
                <a:latin typeface="Calibri" panose="020F0502020204030204" pitchFamily="34" charset="0"/>
              </a:rPr>
              <a:t>xem</a:t>
            </a:r>
            <a:r>
              <a:rPr lang="en-US" altLang="en-US" dirty="0">
                <a:latin typeface="Calibri" panose="020F0502020204030204" pitchFamily="34" charset="0"/>
              </a:rPr>
              <a:t> </a:t>
            </a:r>
            <a:r>
              <a:rPr lang="vi-VN" altLang="en-US" dirty="0">
                <a:latin typeface="Calibri" panose="020F0502020204030204" pitchFamily="34" charset="0"/>
              </a:rPr>
              <a:t>lại</a:t>
            </a:r>
            <a:r>
              <a:rPr lang="en-US" altLang="en-US" dirty="0">
                <a:latin typeface="Calibri" panose="020F0502020204030204" pitchFamily="34" charset="0"/>
              </a:rPr>
              <a:t> </a:t>
            </a:r>
            <a:r>
              <a:rPr lang="vi-VN" altLang="en-US" dirty="0">
                <a:latin typeface="Calibri" panose="020F0502020204030204" pitchFamily="34" charset="0"/>
              </a:rPr>
              <a:t>kết</a:t>
            </a:r>
            <a:r>
              <a:rPr lang="en-US" altLang="en-US" dirty="0">
                <a:latin typeface="Calibri" panose="020F0502020204030204" pitchFamily="34" charset="0"/>
              </a:rPr>
              <a:t> </a:t>
            </a:r>
            <a:r>
              <a:rPr lang="vi-VN" altLang="en-US" dirty="0">
                <a:latin typeface="Calibri" panose="020F0502020204030204" pitchFamily="34" charset="0"/>
              </a:rPr>
              <a:t>quả</a:t>
            </a:r>
          </a:p>
          <a:p>
            <a:pPr lvl="2">
              <a:buFont typeface="Wingdings 2" pitchFamily="18" charset="2"/>
              <a:buNone/>
            </a:pPr>
            <a:r>
              <a:rPr lang="en-US" altLang="en-US" b="1" i="1" dirty="0">
                <a:latin typeface="Courier" pitchFamily="49" charset="0"/>
              </a:rPr>
              <a:t>$nm </a:t>
            </a:r>
            <a:r>
              <a:rPr lang="en-US" altLang="en-US" b="1" i="1" dirty="0" err="1">
                <a:latin typeface="Courier" pitchFamily="49" charset="0"/>
              </a:rPr>
              <a:t>libab.a</a:t>
            </a:r>
            <a:endParaRPr lang="en-US" altLang="en-US" b="1" i="1" dirty="0">
              <a:latin typeface="Courier" pitchFamily="49" charset="0"/>
            </a:endParaRPr>
          </a:p>
          <a:p>
            <a:pPr marL="879475" lvl="1" indent="-514350">
              <a:buFont typeface="Arial" charset="0"/>
              <a:buAutoNum type="arabicPeriod"/>
            </a:pPr>
            <a:r>
              <a:rPr lang="vi-VN" altLang="en-US" dirty="0">
                <a:latin typeface="Calibri" panose="020F0502020204030204" pitchFamily="34" charset="0"/>
              </a:rPr>
              <a:t>Có</a:t>
            </a:r>
            <a:r>
              <a:rPr lang="en-US" altLang="en-US" dirty="0">
                <a:latin typeface="Calibri" panose="020F0502020204030204" pitchFamily="34" charset="0"/>
              </a:rPr>
              <a:t> </a:t>
            </a:r>
            <a:r>
              <a:rPr lang="vi-VN" altLang="en-US" dirty="0">
                <a:latin typeface="Calibri" panose="020F0502020204030204" pitchFamily="34" charset="0"/>
              </a:rPr>
              <a:t>thể</a:t>
            </a:r>
            <a:r>
              <a:rPr lang="en-US" altLang="en-US" dirty="0">
                <a:latin typeface="Calibri" panose="020F0502020204030204" pitchFamily="34" charset="0"/>
              </a:rPr>
              <a:t> </a:t>
            </a:r>
            <a:r>
              <a:rPr lang="vi-VN" altLang="en-US" dirty="0">
                <a:latin typeface="Calibri" panose="020F0502020204030204" pitchFamily="34" charset="0"/>
              </a:rPr>
              <a:t>dùng</a:t>
            </a:r>
            <a:r>
              <a:rPr lang="en-US" altLang="en-US" dirty="0">
                <a:latin typeface="Calibri" panose="020F0502020204030204" pitchFamily="34" charset="0"/>
              </a:rPr>
              <a:t> </a:t>
            </a:r>
            <a:r>
              <a:rPr lang="vi-VN" altLang="en-US" dirty="0">
                <a:latin typeface="Calibri" panose="020F0502020204030204" pitchFamily="34" charset="0"/>
              </a:rPr>
              <a:t>lệnh</a:t>
            </a:r>
            <a:r>
              <a:rPr lang="en-US" altLang="en-US" dirty="0">
                <a:latin typeface="Calibri" panose="020F0502020204030204" pitchFamily="34" charset="0"/>
              </a:rPr>
              <a:t> </a:t>
            </a:r>
            <a:r>
              <a:rPr lang="vi-VN" altLang="en-US" dirty="0">
                <a:latin typeface="Calibri" panose="020F0502020204030204" pitchFamily="34" charset="0"/>
              </a:rPr>
              <a:t>file để</a:t>
            </a:r>
            <a:r>
              <a:rPr lang="en-US" altLang="en-US" dirty="0">
                <a:latin typeface="Calibri" panose="020F0502020204030204" pitchFamily="34" charset="0"/>
              </a:rPr>
              <a:t> </a:t>
            </a:r>
            <a:r>
              <a:rPr lang="vi-VN" altLang="en-US" dirty="0">
                <a:latin typeface="Calibri" panose="020F0502020204030204" pitchFamily="34" charset="0"/>
              </a:rPr>
              <a:t>xem</a:t>
            </a:r>
            <a:r>
              <a:rPr lang="en-US" altLang="en-US" dirty="0">
                <a:latin typeface="Calibri" panose="020F0502020204030204" pitchFamily="34" charset="0"/>
              </a:rPr>
              <a:t> </a:t>
            </a:r>
            <a:r>
              <a:rPr lang="vi-VN" altLang="en-US" dirty="0">
                <a:latin typeface="Calibri" panose="020F0502020204030204" pitchFamily="34" charset="0"/>
              </a:rPr>
              <a:t>file libab.a</a:t>
            </a:r>
            <a:r>
              <a:rPr lang="en-US" altLang="en-US" dirty="0">
                <a:latin typeface="Calibri" panose="020F0502020204030204" pitchFamily="34" charset="0"/>
              </a:rPr>
              <a:t> </a:t>
            </a:r>
            <a:r>
              <a:rPr lang="vi-VN" altLang="en-US" dirty="0">
                <a:latin typeface="Calibri" panose="020F0502020204030204" pitchFamily="34" charset="0"/>
              </a:rPr>
              <a:t>là</a:t>
            </a:r>
            <a:r>
              <a:rPr lang="en-US" altLang="en-US" dirty="0">
                <a:latin typeface="Calibri" panose="020F0502020204030204" pitchFamily="34" charset="0"/>
              </a:rPr>
              <a:t> </a:t>
            </a:r>
            <a:r>
              <a:rPr lang="vi-VN" altLang="en-US" dirty="0">
                <a:latin typeface="Calibri" panose="020F0502020204030204" pitchFamily="34" charset="0"/>
              </a:rPr>
              <a:t>loại</a:t>
            </a:r>
            <a:r>
              <a:rPr lang="en-US" altLang="en-US" dirty="0">
                <a:latin typeface="Calibri" panose="020F0502020204030204" pitchFamily="34" charset="0"/>
              </a:rPr>
              <a:t> </a:t>
            </a:r>
            <a:r>
              <a:rPr lang="vi-VN" altLang="en-US" dirty="0">
                <a:latin typeface="Calibri" panose="020F0502020204030204" pitchFamily="34" charset="0"/>
              </a:rPr>
              <a:t>file gì</a:t>
            </a:r>
          </a:p>
          <a:p>
            <a:pPr lvl="2">
              <a:buFont typeface="Wingdings 2" pitchFamily="18" charset="2"/>
              <a:buNone/>
            </a:pPr>
            <a:r>
              <a:rPr lang="en-US" altLang="en-US" b="1" i="1" dirty="0">
                <a:latin typeface="Courier" pitchFamily="49" charset="0"/>
              </a:rPr>
              <a:t>$file </a:t>
            </a:r>
            <a:r>
              <a:rPr lang="en-US" altLang="en-US" b="1" i="1" dirty="0" err="1">
                <a:latin typeface="Courier" pitchFamily="49" charset="0"/>
              </a:rPr>
              <a:t>libab.a</a:t>
            </a:r>
            <a:endParaRPr lang="en-US" altLang="en-US" b="1" i="1" dirty="0">
              <a:latin typeface="Courier" pitchFamily="49" charset="0"/>
            </a:endParaRPr>
          </a:p>
          <a:p>
            <a:endParaRPr lang="en-US" dirty="0"/>
          </a:p>
        </p:txBody>
      </p:sp>
      <p:sp>
        <p:nvSpPr>
          <p:cNvPr id="4" name="Date Placeholder 3"/>
          <p:cNvSpPr>
            <a:spLocks noGrp="1"/>
          </p:cNvSpPr>
          <p:nvPr>
            <p:ph type="dt" sz="half" idx="10"/>
          </p:nvPr>
        </p:nvSpPr>
        <p:spPr/>
        <p:txBody>
          <a:bodyPr/>
          <a:lstStyle/>
          <a:p>
            <a:fld id="{CCDE2A3A-CF65-4D71-AE13-047D020EA070}" type="datetime1">
              <a:rPr lang="en-US" smtClean="0"/>
              <a:t>8/25/2016</a:t>
            </a:fld>
            <a:endParaRPr lang="en-US"/>
          </a:p>
        </p:txBody>
      </p:sp>
      <p:sp>
        <p:nvSpPr>
          <p:cNvPr id="5" name="Slide Number Placeholder 4"/>
          <p:cNvSpPr>
            <a:spLocks noGrp="1"/>
          </p:cNvSpPr>
          <p:nvPr>
            <p:ph type="sldNum" sz="quarter" idx="12"/>
          </p:nvPr>
        </p:nvSpPr>
        <p:spPr/>
        <p:txBody>
          <a:bodyPr/>
          <a:lstStyle/>
          <a:p>
            <a:fld id="{00209131-DE2C-4C4E-A461-E7AFBF5A6C93}" type="slidenum">
              <a:rPr lang="en-US" smtClean="0"/>
              <a:t>50</a:t>
            </a:fld>
            <a:endParaRPr lang="en-US"/>
          </a:p>
        </p:txBody>
      </p:sp>
      <p:sp>
        <p:nvSpPr>
          <p:cNvPr id="6" name="Footer Placeholder 5"/>
          <p:cNvSpPr>
            <a:spLocks noGrp="1"/>
          </p:cNvSpPr>
          <p:nvPr>
            <p:ph type="ftr" sz="quarter" idx="11"/>
          </p:nvPr>
        </p:nvSpPr>
        <p:spPr/>
        <p:txBody>
          <a:bodyPr/>
          <a:lstStyle/>
          <a:p>
            <a:r>
              <a:rPr lang="en-US" smtClean="0"/>
              <a:t>FPT Software - Training C/C++ on Linux </a:t>
            </a:r>
            <a:endParaRPr lang="en-US"/>
          </a:p>
        </p:txBody>
      </p:sp>
    </p:spTree>
    <p:extLst>
      <p:ext uri="{BB962C8B-B14F-4D97-AF65-F5344CB8AC3E}">
        <p14:creationId xmlns:p14="http://schemas.microsoft.com/office/powerpoint/2010/main" val="426639541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Dùng</a:t>
            </a:r>
            <a:r>
              <a:rPr lang="en-US" dirty="0" smtClean="0"/>
              <a:t> </a:t>
            </a:r>
            <a:r>
              <a:rPr lang="en-US" dirty="0" err="1" smtClean="0"/>
              <a:t>thư</a:t>
            </a:r>
            <a:r>
              <a:rPr lang="en-US" dirty="0" smtClean="0"/>
              <a:t> </a:t>
            </a:r>
            <a:r>
              <a:rPr lang="en-US" dirty="0" err="1" smtClean="0"/>
              <a:t>viện</a:t>
            </a:r>
            <a:r>
              <a:rPr lang="en-US" dirty="0" smtClean="0"/>
              <a:t> </a:t>
            </a:r>
            <a:r>
              <a:rPr lang="en-US" dirty="0" err="1" smtClean="0"/>
              <a:t>liên</a:t>
            </a:r>
            <a:r>
              <a:rPr lang="en-US" dirty="0" smtClean="0"/>
              <a:t> </a:t>
            </a:r>
            <a:r>
              <a:rPr lang="en-US" dirty="0" err="1" smtClean="0"/>
              <a:t>kết</a:t>
            </a:r>
            <a:r>
              <a:rPr lang="en-US" dirty="0" smtClean="0"/>
              <a:t> </a:t>
            </a:r>
            <a:r>
              <a:rPr lang="en-US" dirty="0" err="1" smtClean="0"/>
              <a:t>tĩnh</a:t>
            </a:r>
            <a:endParaRPr lang="en-US" dirty="0"/>
          </a:p>
        </p:txBody>
      </p:sp>
      <p:sp>
        <p:nvSpPr>
          <p:cNvPr id="3" name="Content Placeholder 2"/>
          <p:cNvSpPr>
            <a:spLocks noGrp="1"/>
          </p:cNvSpPr>
          <p:nvPr>
            <p:ph idx="1"/>
          </p:nvPr>
        </p:nvSpPr>
        <p:spPr/>
        <p:txBody>
          <a:bodyPr>
            <a:normAutofit fontScale="62500" lnSpcReduction="20000"/>
          </a:bodyPr>
          <a:lstStyle/>
          <a:p>
            <a:r>
              <a:rPr lang="vi-VN" dirty="0">
                <a:latin typeface="Calibri" panose="020F0502020204030204" pitchFamily="34" charset="0"/>
              </a:rPr>
              <a:t>Tạo</a:t>
            </a:r>
            <a:r>
              <a:rPr lang="en-US" dirty="0">
                <a:latin typeface="Calibri" panose="020F0502020204030204" pitchFamily="34" charset="0"/>
              </a:rPr>
              <a:t> </a:t>
            </a:r>
            <a:r>
              <a:rPr lang="vi-VN" dirty="0">
                <a:latin typeface="Calibri" panose="020F0502020204030204" pitchFamily="34" charset="0"/>
              </a:rPr>
              <a:t>ứng</a:t>
            </a:r>
            <a:r>
              <a:rPr lang="en-US" dirty="0">
                <a:latin typeface="Calibri" panose="020F0502020204030204" pitchFamily="34" charset="0"/>
              </a:rPr>
              <a:t> </a:t>
            </a:r>
            <a:r>
              <a:rPr lang="vi-VN" dirty="0">
                <a:latin typeface="Calibri" panose="020F0502020204030204" pitchFamily="34" charset="0"/>
              </a:rPr>
              <a:t>dụng</a:t>
            </a:r>
            <a:r>
              <a:rPr lang="en-US" dirty="0">
                <a:latin typeface="Calibri" panose="020F0502020204030204" pitchFamily="34" charset="0"/>
              </a:rPr>
              <a:t> </a:t>
            </a:r>
            <a:r>
              <a:rPr lang="vi-VN" dirty="0">
                <a:latin typeface="Calibri" panose="020F0502020204030204" pitchFamily="34" charset="0"/>
              </a:rPr>
              <a:t>đơn</a:t>
            </a:r>
            <a:r>
              <a:rPr lang="en-US" dirty="0">
                <a:latin typeface="Calibri" panose="020F0502020204030204" pitchFamily="34" charset="0"/>
              </a:rPr>
              <a:t> </a:t>
            </a:r>
            <a:r>
              <a:rPr lang="vi-VN" dirty="0">
                <a:latin typeface="Calibri" panose="020F0502020204030204" pitchFamily="34" charset="0"/>
              </a:rPr>
              <a:t>giản</a:t>
            </a:r>
            <a:r>
              <a:rPr lang="en-US" dirty="0">
                <a:latin typeface="Calibri" panose="020F0502020204030204" pitchFamily="34" charset="0"/>
              </a:rPr>
              <a:t> </a:t>
            </a:r>
            <a:r>
              <a:rPr lang="vi-VN" dirty="0">
                <a:latin typeface="Calibri" panose="020F0502020204030204" pitchFamily="34" charset="0"/>
              </a:rPr>
              <a:t>có</a:t>
            </a:r>
            <a:r>
              <a:rPr lang="en-US" dirty="0">
                <a:latin typeface="Calibri" panose="020F0502020204030204" pitchFamily="34" charset="0"/>
              </a:rPr>
              <a:t> </a:t>
            </a:r>
            <a:r>
              <a:rPr lang="vi-VN" dirty="0">
                <a:latin typeface="Calibri" panose="020F0502020204030204" pitchFamily="34" charset="0"/>
              </a:rPr>
              <a:t>sử</a:t>
            </a:r>
            <a:r>
              <a:rPr lang="en-US" dirty="0">
                <a:latin typeface="Calibri" panose="020F0502020204030204" pitchFamily="34" charset="0"/>
              </a:rPr>
              <a:t> </a:t>
            </a:r>
            <a:r>
              <a:rPr lang="vi-VN" dirty="0">
                <a:latin typeface="Calibri" panose="020F0502020204030204" pitchFamily="34" charset="0"/>
              </a:rPr>
              <a:t>dụng</a:t>
            </a:r>
            <a:r>
              <a:rPr lang="en-US" dirty="0">
                <a:latin typeface="Calibri" panose="020F0502020204030204" pitchFamily="34" charset="0"/>
              </a:rPr>
              <a:t> </a:t>
            </a:r>
            <a:r>
              <a:rPr lang="vi-VN" dirty="0">
                <a:latin typeface="Calibri" panose="020F0502020204030204" pitchFamily="34" charset="0"/>
              </a:rPr>
              <a:t>hàm</a:t>
            </a:r>
            <a:r>
              <a:rPr lang="en-US" dirty="0">
                <a:latin typeface="Calibri" panose="020F0502020204030204" pitchFamily="34" charset="0"/>
              </a:rPr>
              <a:t> </a:t>
            </a:r>
            <a:r>
              <a:rPr lang="vi-VN" dirty="0">
                <a:latin typeface="Calibri" panose="020F0502020204030204" pitchFamily="34" charset="0"/>
              </a:rPr>
              <a:t>thư</a:t>
            </a:r>
            <a:r>
              <a:rPr lang="en-US" dirty="0">
                <a:latin typeface="Calibri" panose="020F0502020204030204" pitchFamily="34" charset="0"/>
              </a:rPr>
              <a:t> </a:t>
            </a:r>
            <a:r>
              <a:rPr lang="vi-VN" dirty="0">
                <a:latin typeface="Calibri" panose="020F0502020204030204" pitchFamily="34" charset="0"/>
              </a:rPr>
              <a:t>viện</a:t>
            </a:r>
            <a:r>
              <a:rPr lang="en-US" dirty="0">
                <a:latin typeface="Calibri" panose="020F0502020204030204" pitchFamily="34" charset="0"/>
              </a:rPr>
              <a:t> </a:t>
            </a:r>
            <a:r>
              <a:rPr lang="vi-VN" dirty="0">
                <a:latin typeface="Calibri" panose="020F0502020204030204" pitchFamily="34" charset="0"/>
              </a:rPr>
              <a:t>trong</a:t>
            </a:r>
            <a:r>
              <a:rPr lang="en-US" dirty="0">
                <a:latin typeface="Calibri" panose="020F0502020204030204" pitchFamily="34" charset="0"/>
              </a:rPr>
              <a:t> </a:t>
            </a:r>
            <a:r>
              <a:rPr lang="vi-VN" dirty="0">
                <a:latin typeface="Calibri" panose="020F0502020204030204" pitchFamily="34" charset="0"/>
              </a:rPr>
              <a:t>a.c</a:t>
            </a:r>
          </a:p>
          <a:p>
            <a:pPr marL="640080" lvl="1" indent="-246888" fontAlgn="auto">
              <a:spcAft>
                <a:spcPts val="0"/>
              </a:spcAft>
              <a:buFont typeface="Wingdings 2"/>
              <a:buNone/>
              <a:defRPr/>
            </a:pPr>
            <a:r>
              <a:rPr lang="en-US" b="1" u="sng" dirty="0" err="1">
                <a:latin typeface="Calibri" panose="020F0502020204030204" pitchFamily="34" charset="0"/>
              </a:rPr>
              <a:t>myapp.c</a:t>
            </a:r>
            <a:endParaRPr lang="en-US" b="1" u="sng" dirty="0">
              <a:latin typeface="Calibri" panose="020F0502020204030204" pitchFamily="34" charset="0"/>
            </a:endParaRPr>
          </a:p>
          <a:p>
            <a:pPr marL="640080" lvl="1" indent="-246888" fontAlgn="auto">
              <a:spcAft>
                <a:spcPts val="0"/>
              </a:spcAft>
              <a:buFont typeface="Wingdings 2"/>
              <a:buNone/>
              <a:defRPr/>
            </a:pPr>
            <a:r>
              <a:rPr lang="en-US" i="1" dirty="0" err="1">
                <a:latin typeface="Calibri" panose="020F0502020204030204" pitchFamily="34" charset="0"/>
              </a:rPr>
              <a:t>int</a:t>
            </a:r>
            <a:r>
              <a:rPr lang="en-US" i="1" dirty="0">
                <a:latin typeface="Calibri" panose="020F0502020204030204" pitchFamily="34" charset="0"/>
              </a:rPr>
              <a:t> main(){</a:t>
            </a:r>
          </a:p>
          <a:p>
            <a:pPr marL="640080" lvl="1" indent="-246888" fontAlgn="auto">
              <a:spcAft>
                <a:spcPts val="0"/>
              </a:spcAft>
              <a:buFont typeface="Wingdings 2"/>
              <a:buNone/>
              <a:defRPr/>
            </a:pPr>
            <a:r>
              <a:rPr lang="en-US" i="1" dirty="0">
                <a:latin typeface="Calibri" panose="020F0502020204030204" pitchFamily="34" charset="0"/>
              </a:rPr>
              <a:t>	</a:t>
            </a:r>
            <a:r>
              <a:rPr lang="en-US" i="1" dirty="0" err="1">
                <a:latin typeface="Calibri" panose="020F0502020204030204" pitchFamily="34" charset="0"/>
              </a:rPr>
              <a:t>printf</a:t>
            </a:r>
            <a:r>
              <a:rPr lang="en-US" i="1" dirty="0">
                <a:latin typeface="Calibri" panose="020F0502020204030204" pitchFamily="34" charset="0"/>
              </a:rPr>
              <a:t>("</a:t>
            </a:r>
            <a:r>
              <a:rPr lang="en-US" i="1" dirty="0" err="1">
                <a:latin typeface="Calibri" panose="020F0502020204030204" pitchFamily="34" charset="0"/>
              </a:rPr>
              <a:t>Ket</a:t>
            </a:r>
            <a:r>
              <a:rPr lang="en-US" i="1" dirty="0">
                <a:latin typeface="Calibri" panose="020F0502020204030204" pitchFamily="34" charset="0"/>
              </a:rPr>
              <a:t> qua dung ham func1: %d\n", </a:t>
            </a:r>
            <a:r>
              <a:rPr lang="en-US" b="1" i="1" dirty="0">
                <a:latin typeface="Calibri" panose="020F0502020204030204" pitchFamily="34" charset="0"/>
              </a:rPr>
              <a:t>func1());</a:t>
            </a:r>
          </a:p>
          <a:p>
            <a:pPr marL="640080" lvl="1" indent="-246888" fontAlgn="auto">
              <a:spcAft>
                <a:spcPts val="0"/>
              </a:spcAft>
              <a:buFont typeface="Wingdings 2"/>
              <a:buNone/>
              <a:defRPr/>
            </a:pPr>
            <a:r>
              <a:rPr lang="en-US" i="1" dirty="0">
                <a:latin typeface="Calibri" panose="020F0502020204030204" pitchFamily="34" charset="0"/>
              </a:rPr>
              <a:t>	exit(0);</a:t>
            </a:r>
          </a:p>
          <a:p>
            <a:pPr marL="640080" lvl="1" indent="-246888" fontAlgn="auto">
              <a:spcAft>
                <a:spcPts val="0"/>
              </a:spcAft>
              <a:buFont typeface="Wingdings 2"/>
              <a:buNone/>
              <a:defRPr/>
            </a:pPr>
            <a:r>
              <a:rPr lang="en-US" i="1" dirty="0">
                <a:latin typeface="Calibri" panose="020F0502020204030204" pitchFamily="34" charset="0"/>
              </a:rPr>
              <a:t>}</a:t>
            </a:r>
          </a:p>
          <a:p>
            <a:r>
              <a:rPr lang="vi-VN" dirty="0">
                <a:latin typeface="Calibri" panose="020F0502020204030204" pitchFamily="34" charset="0"/>
              </a:rPr>
              <a:t>Biên</a:t>
            </a:r>
            <a:r>
              <a:rPr lang="en-US" dirty="0">
                <a:latin typeface="Calibri" panose="020F0502020204030204" pitchFamily="34" charset="0"/>
              </a:rPr>
              <a:t> </a:t>
            </a:r>
            <a:r>
              <a:rPr lang="vi-VN" dirty="0">
                <a:latin typeface="Calibri" panose="020F0502020204030204" pitchFamily="34" charset="0"/>
              </a:rPr>
              <a:t>dịch</a:t>
            </a:r>
            <a:r>
              <a:rPr lang="en-US" dirty="0">
                <a:latin typeface="Calibri" panose="020F0502020204030204" pitchFamily="34" charset="0"/>
              </a:rPr>
              <a:t> </a:t>
            </a:r>
            <a:r>
              <a:rPr lang="vi-VN" dirty="0">
                <a:latin typeface="Calibri" panose="020F0502020204030204" pitchFamily="34" charset="0"/>
              </a:rPr>
              <a:t>không</a:t>
            </a:r>
            <a:r>
              <a:rPr lang="en-US" dirty="0">
                <a:latin typeface="Calibri" panose="020F0502020204030204" pitchFamily="34" charset="0"/>
              </a:rPr>
              <a:t> </a:t>
            </a:r>
            <a:r>
              <a:rPr lang="vi-VN" dirty="0">
                <a:latin typeface="Calibri" panose="020F0502020204030204" pitchFamily="34" charset="0"/>
              </a:rPr>
              <a:t>có</a:t>
            </a:r>
            <a:r>
              <a:rPr lang="en-US" dirty="0">
                <a:latin typeface="Calibri" panose="020F0502020204030204" pitchFamily="34" charset="0"/>
              </a:rPr>
              <a:t> </a:t>
            </a:r>
            <a:r>
              <a:rPr lang="vi-VN" dirty="0">
                <a:latin typeface="Calibri" panose="020F0502020204030204" pitchFamily="34" charset="0"/>
              </a:rPr>
              <a:t>link thư</a:t>
            </a:r>
            <a:r>
              <a:rPr lang="en-US" dirty="0">
                <a:latin typeface="Calibri" panose="020F0502020204030204" pitchFamily="34" charset="0"/>
              </a:rPr>
              <a:t> </a:t>
            </a:r>
            <a:r>
              <a:rPr lang="vi-VN" dirty="0">
                <a:latin typeface="Calibri" panose="020F0502020204030204" pitchFamily="34" charset="0"/>
              </a:rPr>
              <a:t>viện</a:t>
            </a:r>
            <a:r>
              <a:rPr lang="en-US" dirty="0">
                <a:latin typeface="Calibri" panose="020F0502020204030204" pitchFamily="34" charset="0"/>
              </a:rPr>
              <a:t> </a:t>
            </a:r>
            <a:r>
              <a:rPr lang="vi-VN" dirty="0">
                <a:latin typeface="Calibri" panose="020F0502020204030204" pitchFamily="34" charset="0"/>
              </a:rPr>
              <a:t>tĩnh</a:t>
            </a:r>
            <a:r>
              <a:rPr lang="en-US" dirty="0">
                <a:latin typeface="Calibri" panose="020F0502020204030204" pitchFamily="34" charset="0"/>
              </a:rPr>
              <a:t> </a:t>
            </a:r>
            <a:r>
              <a:rPr lang="vi-VN" b="1" i="1" dirty="0">
                <a:latin typeface="Calibri" panose="020F0502020204030204" pitchFamily="34" charset="0"/>
              </a:rPr>
              <a:t>libab.a</a:t>
            </a:r>
          </a:p>
          <a:p>
            <a:pPr marL="640080" lvl="1" indent="-246888" fontAlgn="auto">
              <a:spcAft>
                <a:spcPts val="0"/>
              </a:spcAft>
              <a:buFont typeface="Wingdings 2"/>
              <a:buNone/>
              <a:defRPr/>
            </a:pPr>
            <a:r>
              <a:rPr lang="en-US" b="1" i="1" dirty="0">
                <a:latin typeface="Calibri" panose="020F0502020204030204" pitchFamily="34" charset="0"/>
              </a:rPr>
              <a:t>$</a:t>
            </a:r>
            <a:r>
              <a:rPr lang="en-US" b="1" i="1" dirty="0" err="1">
                <a:latin typeface="Calibri" panose="020F0502020204030204" pitchFamily="34" charset="0"/>
              </a:rPr>
              <a:t>gcc</a:t>
            </a:r>
            <a:r>
              <a:rPr lang="en-US" b="1" i="1" dirty="0">
                <a:latin typeface="Calibri" panose="020F0502020204030204" pitchFamily="34" charset="0"/>
              </a:rPr>
              <a:t> –o </a:t>
            </a:r>
            <a:r>
              <a:rPr lang="en-US" b="1" i="1" dirty="0" err="1">
                <a:latin typeface="Calibri" panose="020F0502020204030204" pitchFamily="34" charset="0"/>
              </a:rPr>
              <a:t>myapp</a:t>
            </a:r>
            <a:r>
              <a:rPr lang="en-US" b="1" i="1" dirty="0">
                <a:latin typeface="Calibri" panose="020F0502020204030204" pitchFamily="34" charset="0"/>
              </a:rPr>
              <a:t> </a:t>
            </a:r>
            <a:r>
              <a:rPr lang="en-US" b="1" i="1" dirty="0" err="1">
                <a:latin typeface="Calibri" panose="020F0502020204030204" pitchFamily="34" charset="0"/>
              </a:rPr>
              <a:t>myapp.c</a:t>
            </a:r>
            <a:endParaRPr lang="en-US" b="1" i="1" dirty="0">
              <a:latin typeface="Calibri" panose="020F0502020204030204" pitchFamily="34" charset="0"/>
            </a:endParaRPr>
          </a:p>
          <a:p>
            <a:pPr marL="640080" lvl="1" indent="-246888" fontAlgn="auto">
              <a:spcAft>
                <a:spcPts val="0"/>
              </a:spcAft>
              <a:buFont typeface="Wingdings 2"/>
              <a:buNone/>
              <a:defRPr/>
            </a:pPr>
            <a:r>
              <a:rPr lang="en-US" i="1" dirty="0">
                <a:latin typeface="Calibri" panose="020F0502020204030204" pitchFamily="34" charset="0"/>
              </a:rPr>
              <a:t>/</a:t>
            </a:r>
            <a:r>
              <a:rPr lang="en-US" i="1" dirty="0" err="1">
                <a:latin typeface="Calibri" panose="020F0502020204030204" pitchFamily="34" charset="0"/>
              </a:rPr>
              <a:t>tmp</a:t>
            </a:r>
            <a:r>
              <a:rPr lang="en-US" i="1" dirty="0">
                <a:latin typeface="Calibri" panose="020F0502020204030204" pitchFamily="34" charset="0"/>
              </a:rPr>
              <a:t>/cc2dMic1.o: In function `main':</a:t>
            </a:r>
          </a:p>
          <a:p>
            <a:pPr marL="640080" lvl="1" indent="-246888" fontAlgn="auto">
              <a:spcAft>
                <a:spcPts val="0"/>
              </a:spcAft>
              <a:buFont typeface="Wingdings 2"/>
              <a:buNone/>
              <a:defRPr/>
            </a:pPr>
            <a:r>
              <a:rPr lang="en-US" i="1" dirty="0">
                <a:latin typeface="Calibri" panose="020F0502020204030204" pitchFamily="34" charset="0"/>
              </a:rPr>
              <a:t>/</a:t>
            </a:r>
            <a:r>
              <a:rPr lang="en-US" i="1" dirty="0" err="1">
                <a:latin typeface="Calibri" panose="020F0502020204030204" pitchFamily="34" charset="0"/>
              </a:rPr>
              <a:t>tmp</a:t>
            </a:r>
            <a:r>
              <a:rPr lang="en-US" i="1" dirty="0">
                <a:latin typeface="Calibri" panose="020F0502020204030204" pitchFamily="34" charset="0"/>
              </a:rPr>
              <a:t>/cc2dMic1.o(.text+0x7): undefined reference to `func1'</a:t>
            </a:r>
          </a:p>
          <a:p>
            <a:pPr marL="640080" lvl="1" indent="-246888" fontAlgn="auto">
              <a:spcAft>
                <a:spcPts val="0"/>
              </a:spcAft>
              <a:buFont typeface="Wingdings 2"/>
              <a:buNone/>
              <a:defRPr/>
            </a:pPr>
            <a:r>
              <a:rPr lang="en-US" i="1" dirty="0">
                <a:latin typeface="Calibri" panose="020F0502020204030204" pitchFamily="34" charset="0"/>
              </a:rPr>
              <a:t>collect2: </a:t>
            </a:r>
            <a:r>
              <a:rPr lang="en-US" i="1" dirty="0" err="1">
                <a:latin typeface="Calibri" panose="020F0502020204030204" pitchFamily="34" charset="0"/>
              </a:rPr>
              <a:t>ld</a:t>
            </a:r>
            <a:r>
              <a:rPr lang="en-US" i="1" dirty="0">
                <a:latin typeface="Calibri" panose="020F0502020204030204" pitchFamily="34" charset="0"/>
              </a:rPr>
              <a:t> returned 1 exit status</a:t>
            </a:r>
          </a:p>
          <a:p>
            <a:r>
              <a:rPr lang="vi-VN" dirty="0">
                <a:latin typeface="Calibri" panose="020F0502020204030204" pitchFamily="34" charset="0"/>
              </a:rPr>
              <a:t>Biên</a:t>
            </a:r>
            <a:r>
              <a:rPr lang="en-US" dirty="0">
                <a:latin typeface="Calibri" panose="020F0502020204030204" pitchFamily="34" charset="0"/>
              </a:rPr>
              <a:t> </a:t>
            </a:r>
            <a:r>
              <a:rPr lang="vi-VN" dirty="0">
                <a:latin typeface="Calibri" panose="020F0502020204030204" pitchFamily="34" charset="0"/>
              </a:rPr>
              <a:t>dịch</a:t>
            </a:r>
            <a:r>
              <a:rPr lang="en-US" dirty="0">
                <a:latin typeface="Calibri" panose="020F0502020204030204" pitchFamily="34" charset="0"/>
              </a:rPr>
              <a:t> </a:t>
            </a:r>
            <a:r>
              <a:rPr lang="vi-VN" dirty="0">
                <a:latin typeface="Calibri" panose="020F0502020204030204" pitchFamily="34" charset="0"/>
              </a:rPr>
              <a:t>có</a:t>
            </a:r>
            <a:r>
              <a:rPr lang="en-US" dirty="0">
                <a:latin typeface="Calibri" panose="020F0502020204030204" pitchFamily="34" charset="0"/>
              </a:rPr>
              <a:t> </a:t>
            </a:r>
            <a:r>
              <a:rPr lang="vi-VN" dirty="0">
                <a:latin typeface="Calibri" panose="020F0502020204030204" pitchFamily="34" charset="0"/>
              </a:rPr>
              <a:t>link đến</a:t>
            </a:r>
            <a:r>
              <a:rPr lang="en-US" dirty="0">
                <a:latin typeface="Calibri" panose="020F0502020204030204" pitchFamily="34" charset="0"/>
              </a:rPr>
              <a:t> </a:t>
            </a:r>
            <a:r>
              <a:rPr lang="vi-VN" dirty="0">
                <a:latin typeface="Calibri" panose="020F0502020204030204" pitchFamily="34" charset="0"/>
              </a:rPr>
              <a:t>thư</a:t>
            </a:r>
            <a:r>
              <a:rPr lang="en-US" dirty="0">
                <a:latin typeface="Calibri" panose="020F0502020204030204" pitchFamily="34" charset="0"/>
              </a:rPr>
              <a:t> </a:t>
            </a:r>
            <a:r>
              <a:rPr lang="vi-VN" dirty="0">
                <a:latin typeface="Calibri" panose="020F0502020204030204" pitchFamily="34" charset="0"/>
              </a:rPr>
              <a:t>viện</a:t>
            </a:r>
            <a:r>
              <a:rPr lang="en-US" dirty="0">
                <a:latin typeface="Calibri" panose="020F0502020204030204" pitchFamily="34" charset="0"/>
              </a:rPr>
              <a:t> </a:t>
            </a:r>
            <a:r>
              <a:rPr lang="vi-VN" dirty="0">
                <a:latin typeface="Calibri" panose="020F0502020204030204" pitchFamily="34" charset="0"/>
              </a:rPr>
              <a:t>tĩnh</a:t>
            </a:r>
            <a:r>
              <a:rPr lang="en-US" dirty="0">
                <a:latin typeface="Calibri" panose="020F0502020204030204" pitchFamily="34" charset="0"/>
              </a:rPr>
              <a:t> </a:t>
            </a:r>
            <a:r>
              <a:rPr lang="vi-VN" b="1" i="1" dirty="0">
                <a:latin typeface="Calibri" panose="020F0502020204030204" pitchFamily="34" charset="0"/>
              </a:rPr>
              <a:t>libab.a</a:t>
            </a:r>
          </a:p>
          <a:p>
            <a:pPr marL="640080" lvl="1" indent="-246888" fontAlgn="auto">
              <a:spcAft>
                <a:spcPts val="0"/>
              </a:spcAft>
              <a:buFont typeface="Wingdings 2"/>
              <a:buNone/>
              <a:defRPr/>
            </a:pPr>
            <a:r>
              <a:rPr lang="en-US" b="1" i="1" dirty="0">
                <a:latin typeface="Calibri" panose="020F0502020204030204" pitchFamily="34" charset="0"/>
              </a:rPr>
              <a:t>$</a:t>
            </a:r>
            <a:r>
              <a:rPr lang="en-US" b="1" i="1" dirty="0" err="1">
                <a:latin typeface="Calibri" panose="020F0502020204030204" pitchFamily="34" charset="0"/>
              </a:rPr>
              <a:t>gcc</a:t>
            </a:r>
            <a:r>
              <a:rPr lang="en-US" b="1" i="1" dirty="0">
                <a:latin typeface="Calibri" panose="020F0502020204030204" pitchFamily="34" charset="0"/>
              </a:rPr>
              <a:t> -o </a:t>
            </a:r>
            <a:r>
              <a:rPr lang="en-US" b="1" i="1" dirty="0" err="1">
                <a:latin typeface="Calibri" panose="020F0502020204030204" pitchFamily="34" charset="0"/>
              </a:rPr>
              <a:t>myapp</a:t>
            </a:r>
            <a:r>
              <a:rPr lang="en-US" b="1" i="1" dirty="0">
                <a:latin typeface="Calibri" panose="020F0502020204030204" pitchFamily="34" charset="0"/>
              </a:rPr>
              <a:t> </a:t>
            </a:r>
            <a:r>
              <a:rPr lang="en-US" b="1" i="1" dirty="0" err="1">
                <a:latin typeface="Calibri" panose="020F0502020204030204" pitchFamily="34" charset="0"/>
              </a:rPr>
              <a:t>myapp.c</a:t>
            </a:r>
            <a:r>
              <a:rPr lang="en-US" b="1" i="1" dirty="0">
                <a:latin typeface="Calibri" panose="020F0502020204030204" pitchFamily="34" charset="0"/>
              </a:rPr>
              <a:t> -L. -lab</a:t>
            </a:r>
            <a:r>
              <a:rPr lang="en-US" i="1" dirty="0">
                <a:latin typeface="Calibri" panose="020F0502020204030204" pitchFamily="34" charset="0"/>
              </a:rPr>
              <a:t>    </a:t>
            </a:r>
            <a:r>
              <a:rPr lang="en-US" i="1" dirty="0" err="1">
                <a:latin typeface="Calibri" panose="020F0502020204030204" pitchFamily="34" charset="0"/>
              </a:rPr>
              <a:t>hoặc</a:t>
            </a:r>
            <a:r>
              <a:rPr lang="en-US" i="1" dirty="0">
                <a:latin typeface="Calibri" panose="020F0502020204030204" pitchFamily="34" charset="0"/>
              </a:rPr>
              <a:t> </a:t>
            </a:r>
          </a:p>
          <a:p>
            <a:pPr marL="640080" lvl="1" indent="-246888" fontAlgn="auto">
              <a:spcAft>
                <a:spcPts val="0"/>
              </a:spcAft>
              <a:buFont typeface="Wingdings 2"/>
              <a:buNone/>
              <a:defRPr/>
            </a:pPr>
            <a:r>
              <a:rPr lang="en-US" b="1" i="1" dirty="0">
                <a:latin typeface="Calibri" panose="020F0502020204030204" pitchFamily="34" charset="0"/>
              </a:rPr>
              <a:t>$</a:t>
            </a:r>
            <a:r>
              <a:rPr lang="en-US" b="1" i="1" dirty="0" err="1">
                <a:latin typeface="Calibri" panose="020F0502020204030204" pitchFamily="34" charset="0"/>
              </a:rPr>
              <a:t>gcc</a:t>
            </a:r>
            <a:r>
              <a:rPr lang="en-US" b="1" i="1" dirty="0">
                <a:latin typeface="Calibri" panose="020F0502020204030204" pitchFamily="34" charset="0"/>
              </a:rPr>
              <a:t> -o </a:t>
            </a:r>
            <a:r>
              <a:rPr lang="en-US" b="1" i="1" dirty="0" err="1">
                <a:latin typeface="Calibri" panose="020F0502020204030204" pitchFamily="34" charset="0"/>
              </a:rPr>
              <a:t>myapp</a:t>
            </a:r>
            <a:r>
              <a:rPr lang="en-US" b="1" i="1" dirty="0">
                <a:latin typeface="Calibri" panose="020F0502020204030204" pitchFamily="34" charset="0"/>
              </a:rPr>
              <a:t> </a:t>
            </a:r>
            <a:r>
              <a:rPr lang="en-US" b="1" i="1" dirty="0" err="1">
                <a:latin typeface="Calibri" panose="020F0502020204030204" pitchFamily="34" charset="0"/>
              </a:rPr>
              <a:t>myapp.c</a:t>
            </a:r>
            <a:r>
              <a:rPr lang="en-US" b="1" i="1" dirty="0">
                <a:latin typeface="Calibri" panose="020F0502020204030204" pitchFamily="34" charset="0"/>
              </a:rPr>
              <a:t> </a:t>
            </a:r>
            <a:r>
              <a:rPr lang="en-US" b="1" i="1" dirty="0" err="1">
                <a:latin typeface="Calibri" panose="020F0502020204030204" pitchFamily="34" charset="0"/>
              </a:rPr>
              <a:t>libab.a</a:t>
            </a:r>
            <a:endParaRPr lang="en-US" b="1" i="1" dirty="0">
              <a:latin typeface="Calibri" panose="020F0502020204030204" pitchFamily="34" charset="0"/>
            </a:endParaRPr>
          </a:p>
          <a:p>
            <a:pPr marL="640080" lvl="1" indent="-246888" fontAlgn="auto">
              <a:spcAft>
                <a:spcPts val="0"/>
              </a:spcAft>
              <a:buFont typeface="Wingdings 2"/>
              <a:buNone/>
              <a:defRPr/>
            </a:pPr>
            <a:r>
              <a:rPr lang="en-US" b="1" i="1" dirty="0">
                <a:latin typeface="Calibri" panose="020F0502020204030204" pitchFamily="34" charset="0"/>
              </a:rPr>
              <a:t>$./</a:t>
            </a:r>
            <a:r>
              <a:rPr lang="en-US" b="1" i="1" dirty="0" err="1">
                <a:latin typeface="Calibri" panose="020F0502020204030204" pitchFamily="34" charset="0"/>
              </a:rPr>
              <a:t>myapp</a:t>
            </a:r>
            <a:endParaRPr lang="en-US" b="1" i="1" dirty="0">
              <a:latin typeface="Calibri" panose="020F0502020204030204" pitchFamily="34" charset="0"/>
            </a:endParaRPr>
          </a:p>
          <a:p>
            <a:pPr marL="640080" lvl="1" indent="-246888" fontAlgn="auto">
              <a:spcAft>
                <a:spcPts val="0"/>
              </a:spcAft>
              <a:buFont typeface="Wingdings 2"/>
              <a:buNone/>
              <a:defRPr/>
            </a:pPr>
            <a:r>
              <a:rPr lang="en-US" i="1" dirty="0" err="1">
                <a:latin typeface="Calibri" panose="020F0502020204030204" pitchFamily="34" charset="0"/>
              </a:rPr>
              <a:t>Ket</a:t>
            </a:r>
            <a:r>
              <a:rPr lang="en-US" i="1" dirty="0">
                <a:latin typeface="Calibri" panose="020F0502020204030204" pitchFamily="34" charset="0"/>
              </a:rPr>
              <a:t> qua dung ham func1: 7</a:t>
            </a:r>
          </a:p>
          <a:p>
            <a:endParaRPr lang="en-US" dirty="0" smtClean="0"/>
          </a:p>
          <a:p>
            <a:endParaRPr lang="en-US" dirty="0"/>
          </a:p>
        </p:txBody>
      </p:sp>
      <p:sp>
        <p:nvSpPr>
          <p:cNvPr id="4" name="Date Placeholder 3"/>
          <p:cNvSpPr>
            <a:spLocks noGrp="1"/>
          </p:cNvSpPr>
          <p:nvPr>
            <p:ph type="dt" sz="half" idx="10"/>
          </p:nvPr>
        </p:nvSpPr>
        <p:spPr/>
        <p:txBody>
          <a:bodyPr/>
          <a:lstStyle/>
          <a:p>
            <a:fld id="{0BDFCBBF-0830-4FEF-86E9-A77FB8334B8F}" type="datetime1">
              <a:rPr lang="en-US" smtClean="0"/>
              <a:t>8/25/2016</a:t>
            </a:fld>
            <a:endParaRPr lang="en-US"/>
          </a:p>
        </p:txBody>
      </p:sp>
      <p:sp>
        <p:nvSpPr>
          <p:cNvPr id="5" name="Slide Number Placeholder 4"/>
          <p:cNvSpPr>
            <a:spLocks noGrp="1"/>
          </p:cNvSpPr>
          <p:nvPr>
            <p:ph type="sldNum" sz="quarter" idx="12"/>
          </p:nvPr>
        </p:nvSpPr>
        <p:spPr/>
        <p:txBody>
          <a:bodyPr/>
          <a:lstStyle/>
          <a:p>
            <a:fld id="{00209131-DE2C-4C4E-A461-E7AFBF5A6C93}" type="slidenum">
              <a:rPr lang="en-US" smtClean="0"/>
              <a:t>51</a:t>
            </a:fld>
            <a:endParaRPr lang="en-US"/>
          </a:p>
        </p:txBody>
      </p:sp>
      <p:sp>
        <p:nvSpPr>
          <p:cNvPr id="6" name="Footer Placeholder 5"/>
          <p:cNvSpPr>
            <a:spLocks noGrp="1"/>
          </p:cNvSpPr>
          <p:nvPr>
            <p:ph type="ftr" sz="quarter" idx="11"/>
          </p:nvPr>
        </p:nvSpPr>
        <p:spPr/>
        <p:txBody>
          <a:bodyPr/>
          <a:lstStyle/>
          <a:p>
            <a:r>
              <a:rPr lang="en-US" smtClean="0"/>
              <a:t>FPT Software - Training C/C++ on Linux </a:t>
            </a:r>
            <a:endParaRPr lang="en-US"/>
          </a:p>
        </p:txBody>
      </p:sp>
    </p:spTree>
    <p:extLst>
      <p:ext uri="{BB962C8B-B14F-4D97-AF65-F5344CB8AC3E}">
        <p14:creationId xmlns:p14="http://schemas.microsoft.com/office/powerpoint/2010/main" val="352448225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Thư</a:t>
            </a:r>
            <a:r>
              <a:rPr lang="en-US" dirty="0" smtClean="0"/>
              <a:t> </a:t>
            </a:r>
            <a:r>
              <a:rPr lang="en-US" dirty="0" err="1" smtClean="0"/>
              <a:t>viện</a:t>
            </a:r>
            <a:r>
              <a:rPr lang="en-US" dirty="0" smtClean="0"/>
              <a:t> </a:t>
            </a:r>
            <a:r>
              <a:rPr lang="en-US" dirty="0" err="1" smtClean="0"/>
              <a:t>liên</a:t>
            </a:r>
            <a:r>
              <a:rPr lang="en-US" dirty="0" smtClean="0"/>
              <a:t> </a:t>
            </a:r>
            <a:r>
              <a:rPr lang="en-US" dirty="0" err="1" smtClean="0"/>
              <a:t>kết</a:t>
            </a:r>
            <a:r>
              <a:rPr lang="en-US" dirty="0" smtClean="0"/>
              <a:t> </a:t>
            </a:r>
            <a:r>
              <a:rPr lang="en-US" dirty="0" err="1" smtClean="0"/>
              <a:t>động</a:t>
            </a:r>
            <a:endParaRPr lang="en-US" dirty="0"/>
          </a:p>
        </p:txBody>
      </p:sp>
      <p:sp>
        <p:nvSpPr>
          <p:cNvPr id="3" name="Content Placeholder 2"/>
          <p:cNvSpPr>
            <a:spLocks noGrp="1"/>
          </p:cNvSpPr>
          <p:nvPr>
            <p:ph idx="1"/>
          </p:nvPr>
        </p:nvSpPr>
        <p:spPr/>
        <p:txBody>
          <a:bodyPr>
            <a:normAutofit fontScale="77500" lnSpcReduction="20000"/>
          </a:bodyPr>
          <a:lstStyle/>
          <a:p>
            <a:r>
              <a:rPr lang="en-US" dirty="0" err="1" smtClean="0"/>
              <a:t>Nhược</a:t>
            </a:r>
            <a:r>
              <a:rPr lang="en-US" dirty="0" smtClean="0"/>
              <a:t> </a:t>
            </a:r>
            <a:r>
              <a:rPr lang="en-US" dirty="0" err="1" smtClean="0"/>
              <a:t>điểm</a:t>
            </a:r>
            <a:r>
              <a:rPr lang="en-US" dirty="0" smtClean="0"/>
              <a:t> </a:t>
            </a:r>
            <a:r>
              <a:rPr lang="en-US" dirty="0" err="1" smtClean="0"/>
              <a:t>của</a:t>
            </a:r>
            <a:r>
              <a:rPr lang="en-US" dirty="0" smtClean="0"/>
              <a:t> </a:t>
            </a:r>
            <a:r>
              <a:rPr lang="en-US" dirty="0" err="1" smtClean="0"/>
              <a:t>thư</a:t>
            </a:r>
            <a:r>
              <a:rPr lang="en-US" dirty="0" smtClean="0"/>
              <a:t> </a:t>
            </a:r>
            <a:r>
              <a:rPr lang="en-US" dirty="0" err="1" smtClean="0"/>
              <a:t>viện</a:t>
            </a:r>
            <a:r>
              <a:rPr lang="en-US" dirty="0" smtClean="0"/>
              <a:t> </a:t>
            </a:r>
            <a:r>
              <a:rPr lang="en-US" dirty="0" err="1" smtClean="0"/>
              <a:t>liên</a:t>
            </a:r>
            <a:r>
              <a:rPr lang="en-US" dirty="0" smtClean="0"/>
              <a:t> </a:t>
            </a:r>
            <a:r>
              <a:rPr lang="en-US" dirty="0" err="1" smtClean="0"/>
              <a:t>kết</a:t>
            </a:r>
            <a:r>
              <a:rPr lang="en-US" dirty="0" smtClean="0"/>
              <a:t> </a:t>
            </a:r>
            <a:r>
              <a:rPr lang="en-US" dirty="0" err="1" smtClean="0"/>
              <a:t>tĩnh</a:t>
            </a:r>
            <a:r>
              <a:rPr lang="en-US" dirty="0" smtClean="0"/>
              <a:t>:</a:t>
            </a:r>
          </a:p>
          <a:p>
            <a:pPr lvl="1">
              <a:buFont typeface="Arial" panose="020B0604020202020204" pitchFamily="34" charset="0"/>
              <a:buChar char="•"/>
            </a:pPr>
            <a:r>
              <a:rPr lang="en-US" dirty="0" err="1" smtClean="0"/>
              <a:t>Nhúng</a:t>
            </a:r>
            <a:r>
              <a:rPr lang="en-US" dirty="0" smtClean="0"/>
              <a:t> </a:t>
            </a:r>
            <a:r>
              <a:rPr lang="en-US" dirty="0" err="1" smtClean="0"/>
              <a:t>mã</a:t>
            </a:r>
            <a:r>
              <a:rPr lang="en-US" dirty="0" smtClean="0"/>
              <a:t> </a:t>
            </a:r>
            <a:r>
              <a:rPr lang="en-US" dirty="0" err="1" smtClean="0"/>
              <a:t>nhị</a:t>
            </a:r>
            <a:r>
              <a:rPr lang="en-US" dirty="0" smtClean="0"/>
              <a:t> </a:t>
            </a:r>
            <a:r>
              <a:rPr lang="en-US" dirty="0" err="1" smtClean="0"/>
              <a:t>phân</a:t>
            </a:r>
            <a:r>
              <a:rPr lang="en-US" dirty="0" smtClean="0"/>
              <a:t> </a:t>
            </a:r>
            <a:r>
              <a:rPr lang="en-US" dirty="0" err="1" smtClean="0"/>
              <a:t>kèm</a:t>
            </a:r>
            <a:r>
              <a:rPr lang="en-US" dirty="0" smtClean="0"/>
              <a:t> </a:t>
            </a:r>
            <a:r>
              <a:rPr lang="en-US" dirty="0" err="1" smtClean="0"/>
              <a:t>theo</a:t>
            </a:r>
            <a:r>
              <a:rPr lang="en-US" dirty="0" smtClean="0"/>
              <a:t> </a:t>
            </a:r>
            <a:r>
              <a:rPr lang="en-US" dirty="0" err="1" smtClean="0"/>
              <a:t>chương</a:t>
            </a:r>
            <a:r>
              <a:rPr lang="en-US" dirty="0" smtClean="0"/>
              <a:t> </a:t>
            </a:r>
            <a:r>
              <a:rPr lang="en-US" dirty="0" err="1" smtClean="0"/>
              <a:t>trình</a:t>
            </a:r>
            <a:r>
              <a:rPr lang="en-US" dirty="0" smtClean="0"/>
              <a:t> </a:t>
            </a:r>
            <a:r>
              <a:rPr lang="en-US" dirty="0" err="1" smtClean="0"/>
              <a:t>khi</a:t>
            </a:r>
            <a:r>
              <a:rPr lang="en-US" dirty="0" smtClean="0"/>
              <a:t> </a:t>
            </a:r>
            <a:r>
              <a:rPr lang="en-US" dirty="0" err="1" smtClean="0"/>
              <a:t>biên</a:t>
            </a:r>
            <a:r>
              <a:rPr lang="en-US" dirty="0" smtClean="0"/>
              <a:t> </a:t>
            </a:r>
            <a:r>
              <a:rPr lang="en-US" dirty="0" err="1" smtClean="0"/>
              <a:t>dịch</a:t>
            </a:r>
            <a:r>
              <a:rPr lang="en-US" dirty="0" smtClean="0"/>
              <a:t> </a:t>
            </a:r>
            <a:r>
              <a:rPr lang="en-US" dirty="0" err="1" smtClean="0"/>
              <a:t>dẫn</a:t>
            </a:r>
            <a:r>
              <a:rPr lang="en-US" dirty="0" smtClean="0"/>
              <a:t> </a:t>
            </a:r>
            <a:r>
              <a:rPr lang="en-US" dirty="0" err="1" smtClean="0"/>
              <a:t>đến</a:t>
            </a:r>
            <a:r>
              <a:rPr lang="en-US" dirty="0" smtClean="0"/>
              <a:t> </a:t>
            </a:r>
            <a:r>
              <a:rPr lang="en-US" dirty="0" err="1" smtClean="0"/>
              <a:t>kích</a:t>
            </a:r>
            <a:r>
              <a:rPr lang="en-US" dirty="0" smtClean="0"/>
              <a:t> </a:t>
            </a:r>
            <a:r>
              <a:rPr lang="en-US" dirty="0" err="1" smtClean="0"/>
              <a:t>thước</a:t>
            </a:r>
            <a:r>
              <a:rPr lang="en-US" dirty="0" smtClean="0"/>
              <a:t> </a:t>
            </a:r>
            <a:r>
              <a:rPr lang="en-US" dirty="0" err="1" smtClean="0"/>
              <a:t>của</a:t>
            </a:r>
            <a:r>
              <a:rPr lang="en-US" dirty="0" smtClean="0"/>
              <a:t> </a:t>
            </a:r>
            <a:r>
              <a:rPr lang="en-US" dirty="0" err="1" smtClean="0"/>
              <a:t>bản</a:t>
            </a:r>
            <a:r>
              <a:rPr lang="en-US" dirty="0" smtClean="0"/>
              <a:t> </a:t>
            </a:r>
            <a:r>
              <a:rPr lang="en-US" dirty="0" err="1" smtClean="0"/>
              <a:t>thực</a:t>
            </a:r>
            <a:r>
              <a:rPr lang="en-US" dirty="0" smtClean="0"/>
              <a:t> </a:t>
            </a:r>
            <a:r>
              <a:rPr lang="en-US" dirty="0" err="1" smtClean="0"/>
              <a:t>thi</a:t>
            </a:r>
            <a:r>
              <a:rPr lang="en-US" dirty="0" smtClean="0"/>
              <a:t> </a:t>
            </a:r>
            <a:r>
              <a:rPr lang="en-US" dirty="0" err="1" smtClean="0"/>
              <a:t>chương</a:t>
            </a:r>
            <a:r>
              <a:rPr lang="en-US" dirty="0" smtClean="0"/>
              <a:t> </a:t>
            </a:r>
            <a:r>
              <a:rPr lang="en-US" dirty="0" err="1" smtClean="0"/>
              <a:t>trình</a:t>
            </a:r>
            <a:r>
              <a:rPr lang="en-US" dirty="0" smtClean="0"/>
              <a:t> </a:t>
            </a:r>
            <a:r>
              <a:rPr lang="en-US" dirty="0" err="1" smtClean="0"/>
              <a:t>lớn</a:t>
            </a:r>
            <a:r>
              <a:rPr lang="en-US" dirty="0" smtClean="0"/>
              <a:t>.</a:t>
            </a:r>
          </a:p>
          <a:p>
            <a:pPr lvl="1">
              <a:buFont typeface="Arial" panose="020B0604020202020204" pitchFamily="34" charset="0"/>
              <a:buChar char="•"/>
            </a:pPr>
            <a:r>
              <a:rPr lang="en-US" dirty="0" err="1" smtClean="0"/>
              <a:t>Khi</a:t>
            </a:r>
            <a:r>
              <a:rPr lang="en-US" dirty="0" smtClean="0"/>
              <a:t> </a:t>
            </a:r>
            <a:r>
              <a:rPr lang="en-US" dirty="0" err="1" smtClean="0"/>
              <a:t>thư</a:t>
            </a:r>
            <a:r>
              <a:rPr lang="en-US" dirty="0" smtClean="0"/>
              <a:t> </a:t>
            </a:r>
            <a:r>
              <a:rPr lang="en-US" dirty="0" err="1" smtClean="0"/>
              <a:t>viện</a:t>
            </a:r>
            <a:r>
              <a:rPr lang="en-US" dirty="0" smtClean="0"/>
              <a:t> </a:t>
            </a:r>
            <a:r>
              <a:rPr lang="en-US" dirty="0" err="1" smtClean="0"/>
              <a:t>được</a:t>
            </a:r>
            <a:r>
              <a:rPr lang="en-US" dirty="0" smtClean="0"/>
              <a:t> update </a:t>
            </a:r>
            <a:r>
              <a:rPr lang="en-US" dirty="0" err="1" smtClean="0"/>
              <a:t>thì</a:t>
            </a:r>
            <a:r>
              <a:rPr lang="en-US" dirty="0" smtClean="0"/>
              <a:t> </a:t>
            </a:r>
            <a:r>
              <a:rPr lang="en-US" dirty="0" err="1" smtClean="0"/>
              <a:t>chương</a:t>
            </a:r>
            <a:r>
              <a:rPr lang="en-US" dirty="0" smtClean="0"/>
              <a:t> </a:t>
            </a:r>
            <a:r>
              <a:rPr lang="en-US" dirty="0" err="1" smtClean="0"/>
              <a:t>trình</a:t>
            </a:r>
            <a:r>
              <a:rPr lang="en-US" dirty="0" smtClean="0"/>
              <a:t> </a:t>
            </a:r>
            <a:r>
              <a:rPr lang="en-US" dirty="0" err="1" smtClean="0"/>
              <a:t>sử</a:t>
            </a:r>
            <a:r>
              <a:rPr lang="en-US" dirty="0" smtClean="0"/>
              <a:t> </a:t>
            </a:r>
            <a:r>
              <a:rPr lang="en-US" dirty="0" err="1" smtClean="0"/>
              <a:t>dụng</a:t>
            </a:r>
            <a:r>
              <a:rPr lang="en-US" dirty="0" smtClean="0"/>
              <a:t> </a:t>
            </a:r>
            <a:r>
              <a:rPr lang="en-US" dirty="0" err="1" smtClean="0"/>
              <a:t>thư</a:t>
            </a:r>
            <a:r>
              <a:rPr lang="en-US" dirty="0" smtClean="0"/>
              <a:t> </a:t>
            </a:r>
            <a:r>
              <a:rPr lang="en-US" dirty="0" err="1" smtClean="0"/>
              <a:t>viện</a:t>
            </a:r>
            <a:r>
              <a:rPr lang="en-US" dirty="0" smtClean="0"/>
              <a:t> </a:t>
            </a:r>
            <a:r>
              <a:rPr lang="en-US" dirty="0" err="1" smtClean="0"/>
              <a:t>đó</a:t>
            </a:r>
            <a:r>
              <a:rPr lang="en-US" dirty="0" smtClean="0"/>
              <a:t> </a:t>
            </a:r>
            <a:r>
              <a:rPr lang="en-US" dirty="0" err="1" smtClean="0"/>
              <a:t>cũng</a:t>
            </a:r>
            <a:r>
              <a:rPr lang="en-US" dirty="0" smtClean="0"/>
              <a:t> </a:t>
            </a:r>
            <a:r>
              <a:rPr lang="en-US" dirty="0" err="1" smtClean="0"/>
              <a:t>phải</a:t>
            </a:r>
            <a:r>
              <a:rPr lang="en-US" dirty="0" smtClean="0"/>
              <a:t> </a:t>
            </a:r>
            <a:r>
              <a:rPr lang="en-US" dirty="0" err="1" smtClean="0"/>
              <a:t>được</a:t>
            </a:r>
            <a:r>
              <a:rPr lang="en-US" dirty="0" smtClean="0"/>
              <a:t> </a:t>
            </a:r>
            <a:r>
              <a:rPr lang="en-US" dirty="0" err="1" smtClean="0"/>
              <a:t>biên</a:t>
            </a:r>
            <a:r>
              <a:rPr lang="en-US" dirty="0" smtClean="0"/>
              <a:t> </a:t>
            </a:r>
            <a:r>
              <a:rPr lang="en-US" dirty="0" err="1" smtClean="0"/>
              <a:t>dịch</a:t>
            </a:r>
            <a:r>
              <a:rPr lang="en-US" dirty="0" smtClean="0"/>
              <a:t> </a:t>
            </a:r>
            <a:r>
              <a:rPr lang="en-US" dirty="0" err="1" smtClean="0"/>
              <a:t>lại</a:t>
            </a:r>
            <a:r>
              <a:rPr lang="en-US" dirty="0" smtClean="0"/>
              <a:t>.</a:t>
            </a:r>
            <a:endParaRPr lang="en-US" dirty="0"/>
          </a:p>
          <a:p>
            <a:r>
              <a:rPr lang="en-US" dirty="0" err="1" smtClean="0"/>
              <a:t>Thư</a:t>
            </a:r>
            <a:r>
              <a:rPr lang="en-US" dirty="0" smtClean="0"/>
              <a:t> </a:t>
            </a:r>
            <a:r>
              <a:rPr lang="en-US" dirty="0" err="1" smtClean="0"/>
              <a:t>viện</a:t>
            </a:r>
            <a:r>
              <a:rPr lang="en-US" dirty="0" smtClean="0"/>
              <a:t> </a:t>
            </a:r>
            <a:r>
              <a:rPr lang="en-US" dirty="0" err="1" smtClean="0"/>
              <a:t>liên</a:t>
            </a:r>
            <a:r>
              <a:rPr lang="en-US" dirty="0" smtClean="0"/>
              <a:t> </a:t>
            </a:r>
            <a:r>
              <a:rPr lang="en-US" dirty="0" err="1" smtClean="0"/>
              <a:t>kết</a:t>
            </a:r>
            <a:r>
              <a:rPr lang="en-US" dirty="0" smtClean="0"/>
              <a:t> </a:t>
            </a:r>
            <a:r>
              <a:rPr lang="en-US" dirty="0" err="1" smtClean="0"/>
              <a:t>động</a:t>
            </a:r>
            <a:r>
              <a:rPr lang="en-US" dirty="0" smtClean="0"/>
              <a:t> </a:t>
            </a:r>
            <a:r>
              <a:rPr lang="en-US" dirty="0" err="1" smtClean="0"/>
              <a:t>giải</a:t>
            </a:r>
            <a:r>
              <a:rPr lang="en-US" dirty="0" smtClean="0"/>
              <a:t> </a:t>
            </a:r>
            <a:r>
              <a:rPr lang="en-US" dirty="0" err="1" smtClean="0"/>
              <a:t>quyết</a:t>
            </a:r>
            <a:r>
              <a:rPr lang="en-US" dirty="0" smtClean="0"/>
              <a:t> </a:t>
            </a:r>
            <a:r>
              <a:rPr lang="en-US" dirty="0" err="1" smtClean="0"/>
              <a:t>tốt</a:t>
            </a:r>
            <a:r>
              <a:rPr lang="en-US" dirty="0" smtClean="0"/>
              <a:t> </a:t>
            </a:r>
            <a:r>
              <a:rPr lang="en-US" dirty="0" err="1" smtClean="0"/>
              <a:t>hai</a:t>
            </a:r>
            <a:r>
              <a:rPr lang="en-US" dirty="0" smtClean="0"/>
              <a:t> </a:t>
            </a:r>
            <a:r>
              <a:rPr lang="en-US" dirty="0" err="1" smtClean="0"/>
              <a:t>vấn</a:t>
            </a:r>
            <a:r>
              <a:rPr lang="en-US" dirty="0" smtClean="0"/>
              <a:t> </a:t>
            </a:r>
            <a:r>
              <a:rPr lang="en-US" dirty="0" err="1" smtClean="0"/>
              <a:t>đề</a:t>
            </a:r>
            <a:r>
              <a:rPr lang="en-US" dirty="0" smtClean="0"/>
              <a:t> </a:t>
            </a:r>
            <a:r>
              <a:rPr lang="en-US" dirty="0" err="1" smtClean="0"/>
              <a:t>trên</a:t>
            </a:r>
            <a:r>
              <a:rPr lang="en-US" dirty="0" smtClean="0"/>
              <a:t>:</a:t>
            </a:r>
          </a:p>
          <a:p>
            <a:pPr lvl="1">
              <a:buFont typeface="Arial" panose="020B0604020202020204" pitchFamily="34" charset="0"/>
              <a:buChar char="•"/>
            </a:pPr>
            <a:r>
              <a:rPr lang="en-US" dirty="0" err="1" smtClean="0"/>
              <a:t>Trình</a:t>
            </a:r>
            <a:r>
              <a:rPr lang="en-US" dirty="0" smtClean="0"/>
              <a:t> </a:t>
            </a:r>
            <a:r>
              <a:rPr lang="en-US" dirty="0" err="1" smtClean="0"/>
              <a:t>liên</a:t>
            </a:r>
            <a:r>
              <a:rPr lang="en-US" dirty="0" smtClean="0"/>
              <a:t> </a:t>
            </a:r>
            <a:r>
              <a:rPr lang="en-US" dirty="0" err="1" smtClean="0"/>
              <a:t>kết</a:t>
            </a:r>
            <a:r>
              <a:rPr lang="en-US" dirty="0" smtClean="0"/>
              <a:t> </a:t>
            </a:r>
            <a:r>
              <a:rPr lang="en-US" dirty="0" err="1" smtClean="0"/>
              <a:t>chỉ</a:t>
            </a:r>
            <a:r>
              <a:rPr lang="en-US" dirty="0" smtClean="0"/>
              <a:t> </a:t>
            </a:r>
            <a:r>
              <a:rPr lang="en-US" dirty="0" err="1" smtClean="0"/>
              <a:t>lưu</a:t>
            </a:r>
            <a:r>
              <a:rPr lang="en-US" dirty="0" smtClean="0"/>
              <a:t> </a:t>
            </a:r>
            <a:r>
              <a:rPr lang="en-US" dirty="0" err="1" smtClean="0"/>
              <a:t>thông</a:t>
            </a:r>
            <a:r>
              <a:rPr lang="en-US" dirty="0" smtClean="0"/>
              <a:t> tin </a:t>
            </a:r>
            <a:r>
              <a:rPr lang="en-US" dirty="0" err="1" smtClean="0"/>
              <a:t>tham</a:t>
            </a:r>
            <a:r>
              <a:rPr lang="en-US" dirty="0" smtClean="0"/>
              <a:t> </a:t>
            </a:r>
            <a:r>
              <a:rPr lang="en-US" dirty="0" err="1" smtClean="0"/>
              <a:t>chiếu</a:t>
            </a:r>
            <a:r>
              <a:rPr lang="en-US" dirty="0" smtClean="0"/>
              <a:t> </a:t>
            </a:r>
            <a:r>
              <a:rPr lang="en-US" dirty="0" err="1" smtClean="0"/>
              <a:t>đến</a:t>
            </a:r>
            <a:r>
              <a:rPr lang="en-US" dirty="0" smtClean="0"/>
              <a:t> </a:t>
            </a:r>
            <a:r>
              <a:rPr lang="en-US" dirty="0" err="1" smtClean="0"/>
              <a:t>các</a:t>
            </a:r>
            <a:r>
              <a:rPr lang="en-US" dirty="0" smtClean="0"/>
              <a:t> </a:t>
            </a:r>
            <a:r>
              <a:rPr lang="en-US" dirty="0" err="1" smtClean="0"/>
              <a:t>hàm</a:t>
            </a:r>
            <a:r>
              <a:rPr lang="en-US" dirty="0" smtClean="0"/>
              <a:t> </a:t>
            </a:r>
            <a:r>
              <a:rPr lang="en-US" dirty="0" err="1" smtClean="0"/>
              <a:t>trong</a:t>
            </a:r>
            <a:r>
              <a:rPr lang="en-US" dirty="0" smtClean="0"/>
              <a:t> </a:t>
            </a:r>
            <a:r>
              <a:rPr lang="en-US" dirty="0" err="1" smtClean="0"/>
              <a:t>thư</a:t>
            </a:r>
            <a:r>
              <a:rPr lang="en-US" dirty="0" smtClean="0"/>
              <a:t> </a:t>
            </a:r>
            <a:r>
              <a:rPr lang="en-US" dirty="0" err="1" smtClean="0"/>
              <a:t>viện</a:t>
            </a:r>
            <a:r>
              <a:rPr lang="en-US" dirty="0" smtClean="0"/>
              <a:t> </a:t>
            </a:r>
            <a:r>
              <a:rPr lang="en-US" dirty="0" err="1" smtClean="0"/>
              <a:t>liên</a:t>
            </a:r>
            <a:r>
              <a:rPr lang="en-US" dirty="0" smtClean="0"/>
              <a:t> </a:t>
            </a:r>
            <a:r>
              <a:rPr lang="en-US" dirty="0" err="1" smtClean="0"/>
              <a:t>kết</a:t>
            </a:r>
            <a:r>
              <a:rPr lang="en-US" dirty="0" smtClean="0"/>
              <a:t> </a:t>
            </a:r>
            <a:r>
              <a:rPr lang="en-US" dirty="0" err="1" smtClean="0"/>
              <a:t>động</a:t>
            </a:r>
            <a:r>
              <a:rPr lang="en-US" dirty="0" smtClean="0"/>
              <a:t>.</a:t>
            </a:r>
          </a:p>
          <a:p>
            <a:pPr lvl="1">
              <a:buFont typeface="Arial" panose="020B0604020202020204" pitchFamily="34" charset="0"/>
              <a:buChar char="•"/>
            </a:pPr>
            <a:r>
              <a:rPr lang="en-US" dirty="0" err="1" smtClean="0"/>
              <a:t>Vào</a:t>
            </a:r>
            <a:r>
              <a:rPr lang="en-US" dirty="0" smtClean="0"/>
              <a:t> </a:t>
            </a:r>
            <a:r>
              <a:rPr lang="en-US" dirty="0" err="1" smtClean="0"/>
              <a:t>lúc</a:t>
            </a:r>
            <a:r>
              <a:rPr lang="en-US" dirty="0" smtClean="0"/>
              <a:t> </a:t>
            </a:r>
            <a:r>
              <a:rPr lang="en-US" dirty="0" err="1" smtClean="0"/>
              <a:t>chương</a:t>
            </a:r>
            <a:r>
              <a:rPr lang="en-US" dirty="0" smtClean="0"/>
              <a:t> </a:t>
            </a:r>
            <a:r>
              <a:rPr lang="en-US" dirty="0" err="1" smtClean="0"/>
              <a:t>trình</a:t>
            </a:r>
            <a:r>
              <a:rPr lang="en-US" dirty="0" smtClean="0"/>
              <a:t> </a:t>
            </a:r>
            <a:r>
              <a:rPr lang="en-US" dirty="0" err="1" smtClean="0"/>
              <a:t>nhị</a:t>
            </a:r>
            <a:r>
              <a:rPr lang="en-US" dirty="0" smtClean="0"/>
              <a:t> </a:t>
            </a:r>
            <a:r>
              <a:rPr lang="en-US" dirty="0" err="1" smtClean="0"/>
              <a:t>phân</a:t>
            </a:r>
            <a:r>
              <a:rPr lang="en-US" dirty="0" smtClean="0"/>
              <a:t> </a:t>
            </a:r>
            <a:r>
              <a:rPr lang="en-US" dirty="0" err="1" smtClean="0"/>
              <a:t>thực</a:t>
            </a:r>
            <a:r>
              <a:rPr lang="en-US" dirty="0" smtClean="0"/>
              <a:t> </a:t>
            </a:r>
            <a:r>
              <a:rPr lang="en-US" dirty="0" err="1" smtClean="0"/>
              <a:t>thi</a:t>
            </a:r>
            <a:r>
              <a:rPr lang="en-US" dirty="0" smtClean="0"/>
              <a:t>, </a:t>
            </a:r>
            <a:r>
              <a:rPr lang="en-US" dirty="0" err="1" smtClean="0"/>
              <a:t>hệ</a:t>
            </a:r>
            <a:r>
              <a:rPr lang="en-US" dirty="0" smtClean="0"/>
              <a:t> </a:t>
            </a:r>
            <a:r>
              <a:rPr lang="en-US" dirty="0" err="1" smtClean="0"/>
              <a:t>điều</a:t>
            </a:r>
            <a:r>
              <a:rPr lang="en-US" dirty="0" smtClean="0"/>
              <a:t> </a:t>
            </a:r>
            <a:r>
              <a:rPr lang="en-US" dirty="0" err="1" smtClean="0"/>
              <a:t>hành</a:t>
            </a:r>
            <a:r>
              <a:rPr lang="en-US" dirty="0" smtClean="0"/>
              <a:t> </a:t>
            </a:r>
            <a:r>
              <a:rPr lang="en-US" dirty="0" err="1" smtClean="0"/>
              <a:t>sẽ</a:t>
            </a:r>
            <a:r>
              <a:rPr lang="en-US" dirty="0" smtClean="0"/>
              <a:t> </a:t>
            </a:r>
            <a:r>
              <a:rPr lang="en-US" dirty="0" err="1" smtClean="0"/>
              <a:t>chính</a:t>
            </a:r>
            <a:r>
              <a:rPr lang="en-US" dirty="0" smtClean="0"/>
              <a:t> </a:t>
            </a:r>
            <a:r>
              <a:rPr lang="en-US" dirty="0" err="1" smtClean="0"/>
              <a:t>thức</a:t>
            </a:r>
            <a:r>
              <a:rPr lang="en-US" dirty="0" smtClean="0"/>
              <a:t> </a:t>
            </a:r>
            <a:r>
              <a:rPr lang="en-US" dirty="0" err="1" smtClean="0"/>
              <a:t>nạp</a:t>
            </a:r>
            <a:r>
              <a:rPr lang="en-US" dirty="0" smtClean="0"/>
              <a:t> </a:t>
            </a:r>
            <a:r>
              <a:rPr lang="en-US" dirty="0" err="1" smtClean="0"/>
              <a:t>thư</a:t>
            </a:r>
            <a:r>
              <a:rPr lang="en-US" dirty="0" smtClean="0"/>
              <a:t> </a:t>
            </a:r>
            <a:r>
              <a:rPr lang="en-US" dirty="0" err="1" smtClean="0"/>
              <a:t>viện</a:t>
            </a:r>
            <a:r>
              <a:rPr lang="en-US" dirty="0" smtClean="0"/>
              <a:t> </a:t>
            </a:r>
            <a:r>
              <a:rPr lang="en-US" dirty="0" err="1" smtClean="0"/>
              <a:t>liên</a:t>
            </a:r>
            <a:r>
              <a:rPr lang="en-US" dirty="0" smtClean="0"/>
              <a:t> </a:t>
            </a:r>
            <a:r>
              <a:rPr lang="en-US" dirty="0" err="1" smtClean="0"/>
              <a:t>kết</a:t>
            </a:r>
            <a:r>
              <a:rPr lang="en-US" dirty="0" smtClean="0"/>
              <a:t> </a:t>
            </a:r>
            <a:r>
              <a:rPr lang="en-US" dirty="0" err="1" smtClean="0"/>
              <a:t>mà</a:t>
            </a:r>
            <a:r>
              <a:rPr lang="en-US" dirty="0" smtClean="0"/>
              <a:t> </a:t>
            </a:r>
            <a:r>
              <a:rPr lang="en-US" dirty="0" err="1" smtClean="0"/>
              <a:t>chương</a:t>
            </a:r>
            <a:r>
              <a:rPr lang="en-US" dirty="0" smtClean="0"/>
              <a:t> </a:t>
            </a:r>
            <a:r>
              <a:rPr lang="en-US" dirty="0" err="1" smtClean="0"/>
              <a:t>trình</a:t>
            </a:r>
            <a:r>
              <a:rPr lang="en-US" dirty="0" smtClean="0"/>
              <a:t> </a:t>
            </a:r>
            <a:r>
              <a:rPr lang="en-US" dirty="0" err="1" smtClean="0"/>
              <a:t>cần</a:t>
            </a:r>
            <a:r>
              <a:rPr lang="en-US" dirty="0" smtClean="0"/>
              <a:t> </a:t>
            </a:r>
            <a:r>
              <a:rPr lang="en-US" dirty="0" err="1" smtClean="0"/>
              <a:t>vào</a:t>
            </a:r>
            <a:r>
              <a:rPr lang="en-US" dirty="0" smtClean="0"/>
              <a:t> </a:t>
            </a:r>
            <a:r>
              <a:rPr lang="en-US" dirty="0" err="1" smtClean="0"/>
              <a:t>bộ</a:t>
            </a:r>
            <a:r>
              <a:rPr lang="en-US" dirty="0" smtClean="0"/>
              <a:t> </a:t>
            </a:r>
            <a:r>
              <a:rPr lang="en-US" dirty="0" err="1" smtClean="0"/>
              <a:t>nhớ</a:t>
            </a:r>
            <a:r>
              <a:rPr lang="en-US" dirty="0" smtClean="0"/>
              <a:t>. </a:t>
            </a:r>
            <a:endParaRPr lang="en-US" dirty="0"/>
          </a:p>
          <a:p>
            <a:pPr lvl="1">
              <a:buFont typeface="Arial" panose="020B0604020202020204" pitchFamily="34" charset="0"/>
              <a:buChar char="•"/>
            </a:pPr>
            <a:r>
              <a:rPr lang="en-US" dirty="0" err="1" smtClean="0"/>
              <a:t>Nhược</a:t>
            </a:r>
            <a:r>
              <a:rPr lang="en-US" dirty="0" smtClean="0"/>
              <a:t> </a:t>
            </a:r>
            <a:r>
              <a:rPr lang="en-US" dirty="0" err="1" smtClean="0"/>
              <a:t>điểm</a:t>
            </a:r>
            <a:r>
              <a:rPr lang="en-US" dirty="0" smtClean="0"/>
              <a:t>: </a:t>
            </a:r>
            <a:r>
              <a:rPr lang="en-US" dirty="0" err="1" smtClean="0"/>
              <a:t>làm</a:t>
            </a:r>
            <a:r>
              <a:rPr lang="en-US" dirty="0" smtClean="0"/>
              <a:t> </a:t>
            </a:r>
            <a:r>
              <a:rPr lang="en-US" dirty="0" err="1" smtClean="0"/>
              <a:t>giảm</a:t>
            </a:r>
            <a:r>
              <a:rPr lang="en-US" dirty="0" smtClean="0"/>
              <a:t> </a:t>
            </a:r>
            <a:r>
              <a:rPr lang="en-US" dirty="0" err="1" smtClean="0"/>
              <a:t>tốc</a:t>
            </a:r>
            <a:r>
              <a:rPr lang="en-US" dirty="0" smtClean="0"/>
              <a:t> </a:t>
            </a:r>
            <a:r>
              <a:rPr lang="en-US" dirty="0" err="1" smtClean="0"/>
              <a:t>độ</a:t>
            </a:r>
            <a:r>
              <a:rPr lang="en-US" dirty="0" smtClean="0"/>
              <a:t> </a:t>
            </a:r>
            <a:r>
              <a:rPr lang="en-US" dirty="0" err="1" smtClean="0"/>
              <a:t>của</a:t>
            </a:r>
            <a:r>
              <a:rPr lang="en-US" dirty="0" smtClean="0"/>
              <a:t> </a:t>
            </a:r>
            <a:r>
              <a:rPr lang="en-US" dirty="0" err="1" smtClean="0"/>
              <a:t>việc</a:t>
            </a:r>
            <a:r>
              <a:rPr lang="en-US" dirty="0" smtClean="0"/>
              <a:t> </a:t>
            </a:r>
            <a:r>
              <a:rPr lang="en-US" dirty="0" err="1" smtClean="0"/>
              <a:t>chạy</a:t>
            </a:r>
            <a:r>
              <a:rPr lang="en-US" dirty="0" smtClean="0"/>
              <a:t> </a:t>
            </a:r>
            <a:r>
              <a:rPr lang="en-US" dirty="0" err="1" smtClean="0"/>
              <a:t>chương</a:t>
            </a:r>
            <a:r>
              <a:rPr lang="en-US" dirty="0" smtClean="0"/>
              <a:t> </a:t>
            </a:r>
            <a:r>
              <a:rPr lang="en-US" dirty="0" err="1" smtClean="0"/>
              <a:t>trình</a:t>
            </a:r>
            <a:r>
              <a:rPr lang="en-US" dirty="0" smtClean="0"/>
              <a:t>, </a:t>
            </a:r>
            <a:r>
              <a:rPr lang="en-US" dirty="0" err="1" smtClean="0"/>
              <a:t>cũng</a:t>
            </a:r>
            <a:r>
              <a:rPr lang="en-US" dirty="0" smtClean="0"/>
              <a:t> </a:t>
            </a:r>
            <a:r>
              <a:rPr lang="en-US" dirty="0" err="1" smtClean="0"/>
              <a:t>như</a:t>
            </a:r>
            <a:r>
              <a:rPr lang="en-US" dirty="0" smtClean="0"/>
              <a:t> </a:t>
            </a:r>
            <a:r>
              <a:rPr lang="en-US" dirty="0" err="1" smtClean="0"/>
              <a:t>là</a:t>
            </a:r>
            <a:r>
              <a:rPr lang="en-US" dirty="0" smtClean="0"/>
              <a:t> </a:t>
            </a:r>
            <a:r>
              <a:rPr lang="en-US" dirty="0" err="1" smtClean="0"/>
              <a:t>khi</a:t>
            </a:r>
            <a:r>
              <a:rPr lang="en-US" dirty="0" smtClean="0"/>
              <a:t> </a:t>
            </a:r>
            <a:r>
              <a:rPr lang="en-US" dirty="0" err="1" smtClean="0"/>
              <a:t>chạy</a:t>
            </a:r>
            <a:r>
              <a:rPr lang="en-US" dirty="0" smtClean="0"/>
              <a:t> </a:t>
            </a:r>
            <a:r>
              <a:rPr lang="en-US" dirty="0" err="1" smtClean="0"/>
              <a:t>chương</a:t>
            </a:r>
            <a:r>
              <a:rPr lang="en-US" dirty="0" smtClean="0"/>
              <a:t> </a:t>
            </a:r>
            <a:r>
              <a:rPr lang="en-US" dirty="0" err="1" smtClean="0"/>
              <a:t>trình</a:t>
            </a:r>
            <a:r>
              <a:rPr lang="en-US" dirty="0" smtClean="0"/>
              <a:t> </a:t>
            </a:r>
            <a:r>
              <a:rPr lang="en-US" dirty="0" err="1" smtClean="0"/>
              <a:t>thì</a:t>
            </a:r>
            <a:r>
              <a:rPr lang="en-US" dirty="0" smtClean="0"/>
              <a:t> </a:t>
            </a:r>
            <a:r>
              <a:rPr lang="en-US" dirty="0" err="1" smtClean="0"/>
              <a:t>thư</a:t>
            </a:r>
            <a:r>
              <a:rPr lang="en-US" dirty="0" smtClean="0"/>
              <a:t> </a:t>
            </a:r>
            <a:r>
              <a:rPr lang="en-US" dirty="0" err="1" smtClean="0"/>
              <a:t>viện</a:t>
            </a:r>
            <a:r>
              <a:rPr lang="en-US" dirty="0" smtClean="0"/>
              <a:t> </a:t>
            </a:r>
            <a:r>
              <a:rPr lang="en-US" dirty="0" err="1" smtClean="0"/>
              <a:t>cũng</a:t>
            </a:r>
            <a:r>
              <a:rPr lang="en-US" dirty="0" smtClean="0"/>
              <a:t> </a:t>
            </a:r>
            <a:r>
              <a:rPr lang="en-US" dirty="0" err="1" smtClean="0"/>
              <a:t>cần</a:t>
            </a:r>
            <a:r>
              <a:rPr lang="en-US" dirty="0" smtClean="0"/>
              <a:t> </a:t>
            </a:r>
            <a:r>
              <a:rPr lang="en-US" dirty="0" err="1" smtClean="0"/>
              <a:t>được</a:t>
            </a:r>
            <a:r>
              <a:rPr lang="en-US" dirty="0" smtClean="0"/>
              <a:t> set up </a:t>
            </a:r>
            <a:r>
              <a:rPr lang="en-US" dirty="0" err="1" smtClean="0"/>
              <a:t>trước</a:t>
            </a:r>
            <a:r>
              <a:rPr lang="en-US" dirty="0" smtClean="0"/>
              <a:t> ở </a:t>
            </a:r>
            <a:r>
              <a:rPr lang="en-US" dirty="0" err="1" smtClean="0"/>
              <a:t>trong</a:t>
            </a:r>
            <a:r>
              <a:rPr lang="en-US" dirty="0" smtClean="0"/>
              <a:t> </a:t>
            </a:r>
            <a:r>
              <a:rPr lang="en-US" dirty="0" err="1" smtClean="0"/>
              <a:t>máy</a:t>
            </a:r>
            <a:r>
              <a:rPr lang="en-US" dirty="0"/>
              <a:t>.</a:t>
            </a:r>
          </a:p>
        </p:txBody>
      </p:sp>
      <p:sp>
        <p:nvSpPr>
          <p:cNvPr id="4" name="Date Placeholder 3"/>
          <p:cNvSpPr>
            <a:spLocks noGrp="1"/>
          </p:cNvSpPr>
          <p:nvPr>
            <p:ph type="dt" sz="half" idx="10"/>
          </p:nvPr>
        </p:nvSpPr>
        <p:spPr/>
        <p:txBody>
          <a:bodyPr/>
          <a:lstStyle/>
          <a:p>
            <a:fld id="{F5363FBF-635F-4EEC-B2C7-B8C108334C32}" type="datetime1">
              <a:rPr lang="en-US" smtClean="0"/>
              <a:t>8/25/2016</a:t>
            </a:fld>
            <a:endParaRPr lang="en-US"/>
          </a:p>
        </p:txBody>
      </p:sp>
      <p:sp>
        <p:nvSpPr>
          <p:cNvPr id="5" name="Slide Number Placeholder 4"/>
          <p:cNvSpPr>
            <a:spLocks noGrp="1"/>
          </p:cNvSpPr>
          <p:nvPr>
            <p:ph type="sldNum" sz="quarter" idx="12"/>
          </p:nvPr>
        </p:nvSpPr>
        <p:spPr/>
        <p:txBody>
          <a:bodyPr/>
          <a:lstStyle/>
          <a:p>
            <a:fld id="{00209131-DE2C-4C4E-A461-E7AFBF5A6C93}" type="slidenum">
              <a:rPr lang="en-US" smtClean="0"/>
              <a:t>52</a:t>
            </a:fld>
            <a:endParaRPr lang="en-US"/>
          </a:p>
        </p:txBody>
      </p:sp>
      <p:sp>
        <p:nvSpPr>
          <p:cNvPr id="6" name="Footer Placeholder 5"/>
          <p:cNvSpPr>
            <a:spLocks noGrp="1"/>
          </p:cNvSpPr>
          <p:nvPr>
            <p:ph type="ftr" sz="quarter" idx="11"/>
          </p:nvPr>
        </p:nvSpPr>
        <p:spPr/>
        <p:txBody>
          <a:bodyPr/>
          <a:lstStyle/>
          <a:p>
            <a:r>
              <a:rPr lang="en-US" smtClean="0"/>
              <a:t>FPT Software - Training C/C++ on Linux </a:t>
            </a:r>
            <a:endParaRPr lang="en-US"/>
          </a:p>
        </p:txBody>
      </p:sp>
    </p:spTree>
    <p:extLst>
      <p:ext uri="{BB962C8B-B14F-4D97-AF65-F5344CB8AC3E}">
        <p14:creationId xmlns:p14="http://schemas.microsoft.com/office/powerpoint/2010/main" val="103811411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err="1"/>
              <a:t>Tạo</a:t>
            </a:r>
            <a:r>
              <a:rPr lang="en-US" altLang="en-US" dirty="0"/>
              <a:t> </a:t>
            </a:r>
            <a:r>
              <a:rPr lang="en-US" altLang="en-US" dirty="0" err="1"/>
              <a:t>thư</a:t>
            </a:r>
            <a:r>
              <a:rPr lang="en-US" altLang="en-US" dirty="0"/>
              <a:t> </a:t>
            </a:r>
            <a:r>
              <a:rPr lang="en-US" altLang="en-US" dirty="0" err="1"/>
              <a:t>viện</a:t>
            </a:r>
            <a:r>
              <a:rPr lang="en-US" altLang="en-US" dirty="0"/>
              <a:t> </a:t>
            </a:r>
            <a:r>
              <a:rPr lang="en-US" altLang="en-US" dirty="0" err="1"/>
              <a:t>liên</a:t>
            </a:r>
            <a:r>
              <a:rPr lang="en-US" altLang="en-US" dirty="0"/>
              <a:t> </a:t>
            </a:r>
            <a:r>
              <a:rPr lang="en-US" altLang="en-US" dirty="0" err="1"/>
              <a:t>kết</a:t>
            </a:r>
            <a:r>
              <a:rPr lang="en-US" altLang="en-US" dirty="0"/>
              <a:t> </a:t>
            </a:r>
            <a:r>
              <a:rPr lang="en-US" altLang="en-US" dirty="0" err="1"/>
              <a:t>động</a:t>
            </a:r>
            <a:endParaRPr lang="en-US" dirty="0"/>
          </a:p>
        </p:txBody>
      </p:sp>
      <p:sp>
        <p:nvSpPr>
          <p:cNvPr id="3" name="Content Placeholder 2"/>
          <p:cNvSpPr>
            <a:spLocks noGrp="1"/>
          </p:cNvSpPr>
          <p:nvPr>
            <p:ph idx="1"/>
          </p:nvPr>
        </p:nvSpPr>
        <p:spPr/>
        <p:txBody>
          <a:bodyPr>
            <a:normAutofit fontScale="92500"/>
          </a:bodyPr>
          <a:lstStyle/>
          <a:p>
            <a:r>
              <a:rPr lang="vi-VN" altLang="en-US" dirty="0">
                <a:latin typeface="Calibri" panose="020F0502020204030204" pitchFamily="34" charset="0"/>
              </a:rPr>
              <a:t>Tạo</a:t>
            </a:r>
            <a:r>
              <a:rPr lang="en-US" altLang="en-US" dirty="0">
                <a:latin typeface="Calibri" panose="020F0502020204030204" pitchFamily="34" charset="0"/>
              </a:rPr>
              <a:t> </a:t>
            </a:r>
            <a:r>
              <a:rPr lang="vi-VN" altLang="en-US" dirty="0">
                <a:latin typeface="Calibri" panose="020F0502020204030204" pitchFamily="34" charset="0"/>
              </a:rPr>
              <a:t>thư</a:t>
            </a:r>
            <a:r>
              <a:rPr lang="en-US" altLang="en-US" dirty="0">
                <a:latin typeface="Calibri" panose="020F0502020204030204" pitchFamily="34" charset="0"/>
              </a:rPr>
              <a:t> </a:t>
            </a:r>
            <a:r>
              <a:rPr lang="vi-VN" altLang="en-US" dirty="0">
                <a:latin typeface="Calibri" panose="020F0502020204030204" pitchFamily="34" charset="0"/>
              </a:rPr>
              <a:t>viện</a:t>
            </a:r>
            <a:r>
              <a:rPr lang="en-US" altLang="en-US" dirty="0">
                <a:latin typeface="Calibri" panose="020F0502020204030204" pitchFamily="34" charset="0"/>
              </a:rPr>
              <a:t> </a:t>
            </a:r>
            <a:r>
              <a:rPr lang="vi-VN" altLang="en-US" dirty="0">
                <a:latin typeface="Calibri" panose="020F0502020204030204" pitchFamily="34" charset="0"/>
              </a:rPr>
              <a:t>liên</a:t>
            </a:r>
            <a:r>
              <a:rPr lang="en-US" altLang="en-US" dirty="0">
                <a:latin typeface="Calibri" panose="020F0502020204030204" pitchFamily="34" charset="0"/>
              </a:rPr>
              <a:t> </a:t>
            </a:r>
            <a:r>
              <a:rPr lang="vi-VN" altLang="en-US" dirty="0">
                <a:latin typeface="Calibri" panose="020F0502020204030204" pitchFamily="34" charset="0"/>
              </a:rPr>
              <a:t>kết</a:t>
            </a:r>
            <a:r>
              <a:rPr lang="en-US" altLang="en-US" dirty="0">
                <a:latin typeface="Calibri" panose="020F0502020204030204" pitchFamily="34" charset="0"/>
              </a:rPr>
              <a:t> </a:t>
            </a:r>
            <a:r>
              <a:rPr lang="vi-VN" altLang="en-US" dirty="0">
                <a:latin typeface="Calibri" panose="020F0502020204030204" pitchFamily="34" charset="0"/>
              </a:rPr>
              <a:t>động</a:t>
            </a:r>
            <a:r>
              <a:rPr lang="en-US" altLang="en-US" dirty="0">
                <a:latin typeface="Calibri" panose="020F0502020204030204" pitchFamily="34" charset="0"/>
              </a:rPr>
              <a:t> </a:t>
            </a:r>
            <a:r>
              <a:rPr lang="vi-VN" altLang="en-US" b="1" i="1" dirty="0">
                <a:latin typeface="Calibri" panose="020F0502020204030204" pitchFamily="34" charset="0"/>
              </a:rPr>
              <a:t>libab.so</a:t>
            </a:r>
            <a:r>
              <a:rPr lang="en-US" altLang="en-US" dirty="0">
                <a:latin typeface="Calibri" panose="020F0502020204030204" pitchFamily="34" charset="0"/>
              </a:rPr>
              <a:t> </a:t>
            </a:r>
            <a:r>
              <a:rPr lang="vi-VN" altLang="en-US" dirty="0">
                <a:latin typeface="Calibri" panose="020F0502020204030204" pitchFamily="34" charset="0"/>
              </a:rPr>
              <a:t>từ</a:t>
            </a:r>
            <a:r>
              <a:rPr lang="en-US" altLang="en-US" dirty="0">
                <a:latin typeface="Calibri" panose="020F0502020204030204" pitchFamily="34" charset="0"/>
              </a:rPr>
              <a:t> </a:t>
            </a:r>
            <a:r>
              <a:rPr lang="vi-VN" altLang="en-US" b="1" i="1" dirty="0">
                <a:latin typeface="Calibri" panose="020F0502020204030204" pitchFamily="34" charset="0"/>
              </a:rPr>
              <a:t>a.c</a:t>
            </a:r>
            <a:r>
              <a:rPr lang="en-US" altLang="en-US" dirty="0">
                <a:latin typeface="Calibri" panose="020F0502020204030204" pitchFamily="34" charset="0"/>
              </a:rPr>
              <a:t> </a:t>
            </a:r>
            <a:r>
              <a:rPr lang="vi-VN" altLang="en-US" dirty="0">
                <a:latin typeface="Calibri" panose="020F0502020204030204" pitchFamily="34" charset="0"/>
              </a:rPr>
              <a:t>và</a:t>
            </a:r>
            <a:r>
              <a:rPr lang="en-US" altLang="en-US" dirty="0">
                <a:latin typeface="Calibri" panose="020F0502020204030204" pitchFamily="34" charset="0"/>
              </a:rPr>
              <a:t> </a:t>
            </a:r>
            <a:r>
              <a:rPr lang="vi-VN" altLang="en-US" b="1" i="1" dirty="0">
                <a:latin typeface="Calibri" panose="020F0502020204030204" pitchFamily="34" charset="0"/>
              </a:rPr>
              <a:t>b.c</a:t>
            </a:r>
          </a:p>
          <a:p>
            <a:pPr marL="849313" lvl="1" indent="-457200">
              <a:buFont typeface="Arial" charset="0"/>
              <a:buAutoNum type="arabicPeriod"/>
            </a:pPr>
            <a:r>
              <a:rPr lang="en-US" altLang="en-US" dirty="0" err="1">
                <a:latin typeface="Calibri" panose="020F0502020204030204" pitchFamily="34" charset="0"/>
              </a:rPr>
              <a:t>Biên</a:t>
            </a:r>
            <a:r>
              <a:rPr lang="en-US" altLang="en-US" dirty="0">
                <a:latin typeface="Calibri" panose="020F0502020204030204" pitchFamily="34" charset="0"/>
              </a:rPr>
              <a:t> </a:t>
            </a:r>
            <a:r>
              <a:rPr lang="en-US" altLang="en-US" dirty="0" err="1">
                <a:latin typeface="Calibri" panose="020F0502020204030204" pitchFamily="34" charset="0"/>
              </a:rPr>
              <a:t>dịch</a:t>
            </a:r>
            <a:r>
              <a:rPr lang="en-US" altLang="en-US" dirty="0">
                <a:latin typeface="Calibri" panose="020F0502020204030204" pitchFamily="34" charset="0"/>
              </a:rPr>
              <a:t> </a:t>
            </a:r>
            <a:r>
              <a:rPr lang="en-US" altLang="en-US" dirty="0" err="1">
                <a:latin typeface="Calibri" panose="020F0502020204030204" pitchFamily="34" charset="0"/>
              </a:rPr>
              <a:t>tạo</a:t>
            </a:r>
            <a:r>
              <a:rPr lang="en-US" altLang="en-US" dirty="0">
                <a:latin typeface="Calibri" panose="020F0502020204030204" pitchFamily="34" charset="0"/>
              </a:rPr>
              <a:t> </a:t>
            </a:r>
            <a:r>
              <a:rPr lang="en-US" altLang="en-US" dirty="0" err="1">
                <a:latin typeface="Calibri" panose="020F0502020204030204" pitchFamily="34" charset="0"/>
              </a:rPr>
              <a:t>các</a:t>
            </a:r>
            <a:r>
              <a:rPr lang="en-US" altLang="en-US" dirty="0">
                <a:latin typeface="Calibri" panose="020F0502020204030204" pitchFamily="34" charset="0"/>
              </a:rPr>
              <a:t> file object </a:t>
            </a:r>
            <a:r>
              <a:rPr lang="en-US" altLang="en-US" dirty="0" err="1">
                <a:latin typeface="Calibri" panose="020F0502020204030204" pitchFamily="34" charset="0"/>
              </a:rPr>
              <a:t>có</a:t>
            </a:r>
            <a:r>
              <a:rPr lang="en-US" altLang="en-US" dirty="0">
                <a:latin typeface="Calibri" panose="020F0502020204030204" pitchFamily="34" charset="0"/>
              </a:rPr>
              <a:t> </a:t>
            </a:r>
            <a:r>
              <a:rPr lang="en-US" altLang="en-US" dirty="0" err="1">
                <a:latin typeface="Calibri" panose="020F0502020204030204" pitchFamily="34" charset="0"/>
              </a:rPr>
              <a:t>dùng</a:t>
            </a:r>
            <a:r>
              <a:rPr lang="en-US" altLang="en-US" dirty="0">
                <a:latin typeface="Calibri" panose="020F0502020204030204" pitchFamily="34" charset="0"/>
              </a:rPr>
              <a:t> </a:t>
            </a:r>
            <a:r>
              <a:rPr lang="en-US" altLang="en-US" dirty="0" err="1">
                <a:latin typeface="Calibri" panose="020F0502020204030204" pitchFamily="34" charset="0"/>
              </a:rPr>
              <a:t>tùy</a:t>
            </a:r>
            <a:r>
              <a:rPr lang="en-US" altLang="en-US" dirty="0">
                <a:latin typeface="Calibri" panose="020F0502020204030204" pitchFamily="34" charset="0"/>
              </a:rPr>
              <a:t> </a:t>
            </a:r>
            <a:r>
              <a:rPr lang="en-US" altLang="en-US" dirty="0" err="1">
                <a:latin typeface="Calibri" panose="020F0502020204030204" pitchFamily="34" charset="0"/>
              </a:rPr>
              <a:t>chọn</a:t>
            </a:r>
            <a:r>
              <a:rPr lang="en-US" altLang="en-US" dirty="0">
                <a:latin typeface="Calibri" panose="020F0502020204030204" pitchFamily="34" charset="0"/>
              </a:rPr>
              <a:t> </a:t>
            </a:r>
            <a:r>
              <a:rPr lang="en-US" altLang="en-US" b="1" i="1" dirty="0">
                <a:latin typeface="Calibri" panose="020F0502020204030204" pitchFamily="34" charset="0"/>
              </a:rPr>
              <a:t>–</a:t>
            </a:r>
            <a:r>
              <a:rPr lang="en-US" altLang="en-US" b="1" i="1" dirty="0" err="1">
                <a:latin typeface="Calibri" panose="020F0502020204030204" pitchFamily="34" charset="0"/>
              </a:rPr>
              <a:t>fPIC</a:t>
            </a:r>
            <a:endParaRPr lang="en-US" altLang="en-US" b="1" i="1" dirty="0">
              <a:latin typeface="Calibri" panose="020F0502020204030204" pitchFamily="34" charset="0"/>
            </a:endParaRPr>
          </a:p>
          <a:p>
            <a:pPr lvl="2">
              <a:buFont typeface="Wingdings 2" pitchFamily="18" charset="2"/>
              <a:buNone/>
            </a:pPr>
            <a:r>
              <a:rPr lang="en-US" altLang="en-US" b="1" i="1" dirty="0">
                <a:latin typeface="Calibri" panose="020F0502020204030204" pitchFamily="34" charset="0"/>
              </a:rPr>
              <a:t>$</a:t>
            </a:r>
            <a:r>
              <a:rPr lang="en-US" altLang="en-US" b="1" i="1" dirty="0" err="1">
                <a:latin typeface="Calibri" panose="020F0502020204030204" pitchFamily="34" charset="0"/>
              </a:rPr>
              <a:t>gcc</a:t>
            </a:r>
            <a:r>
              <a:rPr lang="en-US" altLang="en-US" b="1" i="1" dirty="0">
                <a:latin typeface="Calibri" panose="020F0502020204030204" pitchFamily="34" charset="0"/>
              </a:rPr>
              <a:t> -c –</a:t>
            </a:r>
            <a:r>
              <a:rPr lang="en-US" altLang="en-US" b="1" i="1" dirty="0" err="1">
                <a:latin typeface="Calibri" panose="020F0502020204030204" pitchFamily="34" charset="0"/>
              </a:rPr>
              <a:t>fPIC</a:t>
            </a:r>
            <a:r>
              <a:rPr lang="en-US" altLang="en-US" b="1" i="1" dirty="0">
                <a:latin typeface="Calibri" panose="020F0502020204030204" pitchFamily="34" charset="0"/>
              </a:rPr>
              <a:t> </a:t>
            </a:r>
            <a:r>
              <a:rPr lang="en-US" altLang="en-US" b="1" i="1" dirty="0" err="1">
                <a:latin typeface="Calibri" panose="020F0502020204030204" pitchFamily="34" charset="0"/>
              </a:rPr>
              <a:t>a.c</a:t>
            </a:r>
            <a:r>
              <a:rPr lang="en-US" altLang="en-US" b="1" i="1" dirty="0">
                <a:latin typeface="Calibri" panose="020F0502020204030204" pitchFamily="34" charset="0"/>
              </a:rPr>
              <a:t> </a:t>
            </a:r>
            <a:r>
              <a:rPr lang="en-US" altLang="en-US" b="1" i="1" dirty="0" err="1">
                <a:latin typeface="Calibri" panose="020F0502020204030204" pitchFamily="34" charset="0"/>
              </a:rPr>
              <a:t>b.c</a:t>
            </a:r>
            <a:endParaRPr lang="en-US" altLang="en-US" b="1" i="1" dirty="0">
              <a:latin typeface="Calibri" panose="020F0502020204030204" pitchFamily="34" charset="0"/>
            </a:endParaRPr>
          </a:p>
          <a:p>
            <a:pPr marL="849313" lvl="1" indent="-457200">
              <a:buFont typeface="Arial" charset="0"/>
              <a:buAutoNum type="arabicPeriod"/>
            </a:pPr>
            <a:r>
              <a:rPr lang="vi-VN" altLang="en-US" dirty="0">
                <a:latin typeface="Calibri" panose="020F0502020204030204" pitchFamily="34" charset="0"/>
              </a:rPr>
              <a:t>Tạo</a:t>
            </a:r>
            <a:r>
              <a:rPr lang="en-US" altLang="en-US" dirty="0">
                <a:latin typeface="Calibri" panose="020F0502020204030204" pitchFamily="34" charset="0"/>
              </a:rPr>
              <a:t> </a:t>
            </a:r>
            <a:r>
              <a:rPr lang="vi-VN" altLang="en-US" dirty="0">
                <a:latin typeface="Calibri" panose="020F0502020204030204" pitchFamily="34" charset="0"/>
              </a:rPr>
              <a:t>thư</a:t>
            </a:r>
            <a:r>
              <a:rPr lang="en-US" altLang="en-US" dirty="0">
                <a:latin typeface="Calibri" panose="020F0502020204030204" pitchFamily="34" charset="0"/>
              </a:rPr>
              <a:t> </a:t>
            </a:r>
            <a:r>
              <a:rPr lang="vi-VN" altLang="en-US" dirty="0">
                <a:latin typeface="Calibri" panose="020F0502020204030204" pitchFamily="34" charset="0"/>
              </a:rPr>
              <a:t>viện</a:t>
            </a:r>
            <a:r>
              <a:rPr lang="en-US" altLang="en-US" dirty="0">
                <a:latin typeface="Calibri" panose="020F0502020204030204" pitchFamily="34" charset="0"/>
              </a:rPr>
              <a:t> </a:t>
            </a:r>
            <a:r>
              <a:rPr lang="vi-VN" altLang="en-US" dirty="0">
                <a:latin typeface="Calibri" panose="020F0502020204030204" pitchFamily="34" charset="0"/>
              </a:rPr>
              <a:t>liên</a:t>
            </a:r>
            <a:r>
              <a:rPr lang="en-US" altLang="en-US" dirty="0">
                <a:latin typeface="Calibri" panose="020F0502020204030204" pitchFamily="34" charset="0"/>
              </a:rPr>
              <a:t> </a:t>
            </a:r>
            <a:r>
              <a:rPr lang="vi-VN" altLang="en-US" dirty="0">
                <a:latin typeface="Calibri" panose="020F0502020204030204" pitchFamily="34" charset="0"/>
              </a:rPr>
              <a:t>kết</a:t>
            </a:r>
            <a:r>
              <a:rPr lang="en-US" altLang="en-US" dirty="0">
                <a:latin typeface="Calibri" panose="020F0502020204030204" pitchFamily="34" charset="0"/>
              </a:rPr>
              <a:t> </a:t>
            </a:r>
            <a:r>
              <a:rPr lang="vi-VN" altLang="en-US" dirty="0">
                <a:latin typeface="Calibri" panose="020F0502020204030204" pitchFamily="34" charset="0"/>
              </a:rPr>
              <a:t>động</a:t>
            </a:r>
            <a:r>
              <a:rPr lang="en-US" altLang="en-US" dirty="0">
                <a:latin typeface="Calibri" panose="020F0502020204030204" pitchFamily="34" charset="0"/>
              </a:rPr>
              <a:t> </a:t>
            </a:r>
            <a:r>
              <a:rPr lang="vi-VN" altLang="en-US" dirty="0">
                <a:latin typeface="Calibri" panose="020F0502020204030204" pitchFamily="34" charset="0"/>
              </a:rPr>
              <a:t>tên</a:t>
            </a:r>
            <a:r>
              <a:rPr lang="en-US" altLang="en-US" dirty="0">
                <a:latin typeface="Calibri" panose="020F0502020204030204" pitchFamily="34" charset="0"/>
              </a:rPr>
              <a:t> </a:t>
            </a:r>
            <a:r>
              <a:rPr lang="vi-VN" altLang="en-US" dirty="0">
                <a:latin typeface="Calibri" panose="020F0502020204030204" pitchFamily="34" charset="0"/>
              </a:rPr>
              <a:t>là</a:t>
            </a:r>
            <a:r>
              <a:rPr lang="en-US" altLang="en-US" dirty="0">
                <a:latin typeface="Calibri" panose="020F0502020204030204" pitchFamily="34" charset="0"/>
              </a:rPr>
              <a:t> </a:t>
            </a:r>
            <a:r>
              <a:rPr lang="vi-VN" altLang="en-US" b="1" i="1" dirty="0">
                <a:latin typeface="Calibri" panose="020F0502020204030204" pitchFamily="34" charset="0"/>
              </a:rPr>
              <a:t>libab.so</a:t>
            </a:r>
          </a:p>
          <a:p>
            <a:pPr lvl="2">
              <a:buFont typeface="Wingdings 2" pitchFamily="18" charset="2"/>
              <a:buNone/>
            </a:pPr>
            <a:r>
              <a:rPr lang="en-US" altLang="en-US" b="1" i="1" dirty="0">
                <a:latin typeface="Calibri" panose="020F0502020204030204" pitchFamily="34" charset="0"/>
              </a:rPr>
              <a:t>$</a:t>
            </a:r>
            <a:r>
              <a:rPr lang="en-US" altLang="en-US" b="1" i="1" dirty="0" err="1">
                <a:latin typeface="Calibri" panose="020F0502020204030204" pitchFamily="34" charset="0"/>
              </a:rPr>
              <a:t>gcc</a:t>
            </a:r>
            <a:r>
              <a:rPr lang="en-US" altLang="en-US" b="1" i="1" dirty="0">
                <a:latin typeface="Calibri" panose="020F0502020204030204" pitchFamily="34" charset="0"/>
              </a:rPr>
              <a:t> -shared –</a:t>
            </a:r>
            <a:r>
              <a:rPr lang="en-US" altLang="en-US" b="1" i="1" dirty="0" err="1">
                <a:latin typeface="Calibri" panose="020F0502020204030204" pitchFamily="34" charset="0"/>
              </a:rPr>
              <a:t>fPIC</a:t>
            </a:r>
            <a:r>
              <a:rPr lang="en-US" altLang="en-US" b="1" i="1" dirty="0">
                <a:latin typeface="Calibri" panose="020F0502020204030204" pitchFamily="34" charset="0"/>
              </a:rPr>
              <a:t> -o libab.so </a:t>
            </a:r>
            <a:r>
              <a:rPr lang="en-US" altLang="en-US" b="1" i="1" dirty="0" err="1">
                <a:latin typeface="Calibri" panose="020F0502020204030204" pitchFamily="34" charset="0"/>
              </a:rPr>
              <a:t>a.o</a:t>
            </a:r>
            <a:r>
              <a:rPr lang="en-US" altLang="en-US" b="1" i="1" dirty="0">
                <a:latin typeface="Calibri" panose="020F0502020204030204" pitchFamily="34" charset="0"/>
              </a:rPr>
              <a:t> </a:t>
            </a:r>
            <a:r>
              <a:rPr lang="en-US" altLang="en-US" b="1" i="1" dirty="0" err="1">
                <a:latin typeface="Calibri" panose="020F0502020204030204" pitchFamily="34" charset="0"/>
              </a:rPr>
              <a:t>b.o</a:t>
            </a:r>
            <a:endParaRPr lang="en-US" altLang="en-US" b="1" i="1" dirty="0">
              <a:latin typeface="Calibri" panose="020F0502020204030204" pitchFamily="34" charset="0"/>
            </a:endParaRPr>
          </a:p>
          <a:p>
            <a:pPr marL="849313" lvl="1" indent="-457200">
              <a:buFont typeface="Arial" charset="0"/>
              <a:buAutoNum type="arabicPeriod"/>
            </a:pPr>
            <a:r>
              <a:rPr lang="vi-VN" altLang="en-US" dirty="0">
                <a:latin typeface="Calibri" panose="020F0502020204030204" pitchFamily="34" charset="0"/>
              </a:rPr>
              <a:t>Có</a:t>
            </a:r>
            <a:r>
              <a:rPr lang="en-US" altLang="en-US" dirty="0">
                <a:latin typeface="Calibri" panose="020F0502020204030204" pitchFamily="34" charset="0"/>
              </a:rPr>
              <a:t> </a:t>
            </a:r>
            <a:r>
              <a:rPr lang="vi-VN" altLang="en-US" dirty="0">
                <a:latin typeface="Calibri" panose="020F0502020204030204" pitchFamily="34" charset="0"/>
              </a:rPr>
              <a:t>thể</a:t>
            </a:r>
            <a:r>
              <a:rPr lang="en-US" altLang="en-US" dirty="0">
                <a:latin typeface="Calibri" panose="020F0502020204030204" pitchFamily="34" charset="0"/>
              </a:rPr>
              <a:t> </a:t>
            </a:r>
            <a:r>
              <a:rPr lang="vi-VN" altLang="en-US" dirty="0">
                <a:latin typeface="Calibri" panose="020F0502020204030204" pitchFamily="34" charset="0"/>
              </a:rPr>
              <a:t>dùng</a:t>
            </a:r>
            <a:r>
              <a:rPr lang="en-US" altLang="en-US" dirty="0">
                <a:latin typeface="Calibri" panose="020F0502020204030204" pitchFamily="34" charset="0"/>
              </a:rPr>
              <a:t> </a:t>
            </a:r>
            <a:r>
              <a:rPr lang="vi-VN" altLang="en-US" dirty="0">
                <a:latin typeface="Calibri" panose="020F0502020204030204" pitchFamily="34" charset="0"/>
              </a:rPr>
              <a:t>lệnh</a:t>
            </a:r>
            <a:r>
              <a:rPr lang="en-US" altLang="en-US" dirty="0">
                <a:latin typeface="Calibri" panose="020F0502020204030204" pitchFamily="34" charset="0"/>
              </a:rPr>
              <a:t> </a:t>
            </a:r>
            <a:r>
              <a:rPr lang="vi-VN" altLang="en-US" dirty="0">
                <a:latin typeface="Calibri" panose="020F0502020204030204" pitchFamily="34" charset="0"/>
              </a:rPr>
              <a:t>file để</a:t>
            </a:r>
            <a:r>
              <a:rPr lang="en-US" altLang="en-US" dirty="0">
                <a:latin typeface="Calibri" panose="020F0502020204030204" pitchFamily="34" charset="0"/>
              </a:rPr>
              <a:t> </a:t>
            </a:r>
            <a:r>
              <a:rPr lang="vi-VN" altLang="en-US" dirty="0">
                <a:latin typeface="Calibri" panose="020F0502020204030204" pitchFamily="34" charset="0"/>
              </a:rPr>
              <a:t>xem</a:t>
            </a:r>
            <a:r>
              <a:rPr lang="en-US" altLang="en-US" dirty="0">
                <a:latin typeface="Calibri" panose="020F0502020204030204" pitchFamily="34" charset="0"/>
              </a:rPr>
              <a:t> </a:t>
            </a:r>
            <a:r>
              <a:rPr lang="vi-VN" altLang="en-US" dirty="0">
                <a:latin typeface="Calibri" panose="020F0502020204030204" pitchFamily="34" charset="0"/>
              </a:rPr>
              <a:t>file </a:t>
            </a:r>
            <a:r>
              <a:rPr lang="vi-VN" altLang="en-US" b="1" i="1" dirty="0">
                <a:latin typeface="Calibri" panose="020F0502020204030204" pitchFamily="34" charset="0"/>
              </a:rPr>
              <a:t>libab.so</a:t>
            </a:r>
            <a:r>
              <a:rPr lang="en-US" altLang="en-US" dirty="0">
                <a:latin typeface="Calibri" panose="020F0502020204030204" pitchFamily="34" charset="0"/>
              </a:rPr>
              <a:t> </a:t>
            </a:r>
            <a:r>
              <a:rPr lang="vi-VN" altLang="en-US" dirty="0">
                <a:latin typeface="Calibri" panose="020F0502020204030204" pitchFamily="34" charset="0"/>
              </a:rPr>
              <a:t>là</a:t>
            </a:r>
            <a:r>
              <a:rPr lang="en-US" altLang="en-US" dirty="0">
                <a:latin typeface="Calibri" panose="020F0502020204030204" pitchFamily="34" charset="0"/>
              </a:rPr>
              <a:t> </a:t>
            </a:r>
            <a:r>
              <a:rPr lang="vi-VN" altLang="en-US" dirty="0">
                <a:latin typeface="Calibri" panose="020F0502020204030204" pitchFamily="34" charset="0"/>
              </a:rPr>
              <a:t>loại</a:t>
            </a:r>
            <a:r>
              <a:rPr lang="en-US" altLang="en-US" dirty="0">
                <a:latin typeface="Calibri" panose="020F0502020204030204" pitchFamily="34" charset="0"/>
              </a:rPr>
              <a:t> </a:t>
            </a:r>
            <a:r>
              <a:rPr lang="vi-VN" altLang="en-US" dirty="0">
                <a:latin typeface="Calibri" panose="020F0502020204030204" pitchFamily="34" charset="0"/>
              </a:rPr>
              <a:t>file gì</a:t>
            </a:r>
          </a:p>
          <a:p>
            <a:pPr lvl="2">
              <a:buFont typeface="Wingdings 2" pitchFamily="18" charset="2"/>
              <a:buNone/>
            </a:pPr>
            <a:r>
              <a:rPr lang="en-US" altLang="en-US" b="1" i="1" dirty="0">
                <a:latin typeface="Calibri" panose="020F0502020204030204" pitchFamily="34" charset="0"/>
              </a:rPr>
              <a:t>$file libab.so</a:t>
            </a:r>
          </a:p>
          <a:p>
            <a:pPr lvl="2">
              <a:buFont typeface="Wingdings 2" pitchFamily="18" charset="2"/>
              <a:buNone/>
            </a:pPr>
            <a:r>
              <a:rPr lang="en-US" altLang="en-US" i="1" dirty="0">
                <a:latin typeface="Calibri" panose="020F0502020204030204" pitchFamily="34" charset="0"/>
              </a:rPr>
              <a:t>libab.so: ELF 32-bit LSB shared object, Intel 80386, version 1 (SYSV), not </a:t>
            </a:r>
            <a:r>
              <a:rPr lang="en-US" altLang="en-US" i="1" dirty="0" smtClean="0">
                <a:latin typeface="Calibri" panose="020F0502020204030204" pitchFamily="34" charset="0"/>
              </a:rPr>
              <a:t>stripped</a:t>
            </a:r>
            <a:endParaRPr lang="en-US" altLang="en-US" i="1" dirty="0">
              <a:latin typeface="Calibri" panose="020F0502020204030204" pitchFamily="34" charset="0"/>
            </a:endParaRPr>
          </a:p>
        </p:txBody>
      </p:sp>
      <p:sp>
        <p:nvSpPr>
          <p:cNvPr id="4" name="Date Placeholder 3"/>
          <p:cNvSpPr>
            <a:spLocks noGrp="1"/>
          </p:cNvSpPr>
          <p:nvPr>
            <p:ph type="dt" sz="half" idx="10"/>
          </p:nvPr>
        </p:nvSpPr>
        <p:spPr/>
        <p:txBody>
          <a:bodyPr/>
          <a:lstStyle/>
          <a:p>
            <a:fld id="{5F0FA71A-ACC9-4308-B6DB-9BABE810D1C1}" type="datetime1">
              <a:rPr lang="en-US" smtClean="0"/>
              <a:t>8/25/2016</a:t>
            </a:fld>
            <a:endParaRPr lang="en-US"/>
          </a:p>
        </p:txBody>
      </p:sp>
      <p:sp>
        <p:nvSpPr>
          <p:cNvPr id="5" name="Slide Number Placeholder 4"/>
          <p:cNvSpPr>
            <a:spLocks noGrp="1"/>
          </p:cNvSpPr>
          <p:nvPr>
            <p:ph type="sldNum" sz="quarter" idx="12"/>
          </p:nvPr>
        </p:nvSpPr>
        <p:spPr/>
        <p:txBody>
          <a:bodyPr/>
          <a:lstStyle/>
          <a:p>
            <a:fld id="{00209131-DE2C-4C4E-A461-E7AFBF5A6C93}" type="slidenum">
              <a:rPr lang="en-US" smtClean="0"/>
              <a:t>53</a:t>
            </a:fld>
            <a:endParaRPr lang="en-US"/>
          </a:p>
        </p:txBody>
      </p:sp>
      <p:sp>
        <p:nvSpPr>
          <p:cNvPr id="6" name="Footer Placeholder 5"/>
          <p:cNvSpPr>
            <a:spLocks noGrp="1"/>
          </p:cNvSpPr>
          <p:nvPr>
            <p:ph type="ftr" sz="quarter" idx="11"/>
          </p:nvPr>
        </p:nvSpPr>
        <p:spPr/>
        <p:txBody>
          <a:bodyPr/>
          <a:lstStyle/>
          <a:p>
            <a:r>
              <a:rPr lang="en-US" smtClean="0"/>
              <a:t>FPT Software - Training C/C++ on Linux </a:t>
            </a:r>
            <a:endParaRPr lang="en-US"/>
          </a:p>
        </p:txBody>
      </p:sp>
    </p:spTree>
    <p:extLst>
      <p:ext uri="{BB962C8B-B14F-4D97-AF65-F5344CB8AC3E}">
        <p14:creationId xmlns:p14="http://schemas.microsoft.com/office/powerpoint/2010/main" val="135718488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err="1"/>
              <a:t>Dùng</a:t>
            </a:r>
            <a:r>
              <a:rPr lang="en-US" altLang="en-US" dirty="0"/>
              <a:t> </a:t>
            </a:r>
            <a:r>
              <a:rPr lang="en-US" altLang="en-US" dirty="0" err="1"/>
              <a:t>thư</a:t>
            </a:r>
            <a:r>
              <a:rPr lang="en-US" altLang="en-US" dirty="0"/>
              <a:t> </a:t>
            </a:r>
            <a:r>
              <a:rPr lang="en-US" altLang="en-US" dirty="0" err="1"/>
              <a:t>viện</a:t>
            </a:r>
            <a:r>
              <a:rPr lang="en-US" altLang="en-US" dirty="0"/>
              <a:t> </a:t>
            </a:r>
            <a:r>
              <a:rPr lang="en-US" altLang="en-US" dirty="0" err="1"/>
              <a:t>liên</a:t>
            </a:r>
            <a:r>
              <a:rPr lang="en-US" altLang="en-US" dirty="0"/>
              <a:t> </a:t>
            </a:r>
            <a:r>
              <a:rPr lang="en-US" altLang="en-US" dirty="0" err="1"/>
              <a:t>kết</a:t>
            </a:r>
            <a:r>
              <a:rPr lang="en-US" altLang="en-US" dirty="0"/>
              <a:t> </a:t>
            </a:r>
            <a:r>
              <a:rPr lang="en-US" altLang="en-US" dirty="0" err="1"/>
              <a:t>động</a:t>
            </a:r>
            <a:endParaRPr lang="en-US" dirty="0"/>
          </a:p>
        </p:txBody>
      </p:sp>
      <p:sp>
        <p:nvSpPr>
          <p:cNvPr id="3" name="Content Placeholder 2"/>
          <p:cNvSpPr>
            <a:spLocks noGrp="1"/>
          </p:cNvSpPr>
          <p:nvPr>
            <p:ph idx="1"/>
          </p:nvPr>
        </p:nvSpPr>
        <p:spPr/>
        <p:txBody>
          <a:bodyPr>
            <a:normAutofit fontScale="85000" lnSpcReduction="20000"/>
          </a:bodyPr>
          <a:lstStyle/>
          <a:p>
            <a:r>
              <a:rPr lang="vi-VN" dirty="0">
                <a:latin typeface="Calibri" panose="020F0502020204030204" pitchFamily="34" charset="0"/>
              </a:rPr>
              <a:t>Tạo</a:t>
            </a:r>
            <a:r>
              <a:rPr lang="en-US" dirty="0">
                <a:latin typeface="Calibri" panose="020F0502020204030204" pitchFamily="34" charset="0"/>
              </a:rPr>
              <a:t> </a:t>
            </a:r>
            <a:r>
              <a:rPr lang="vi-VN" dirty="0">
                <a:latin typeface="Calibri" panose="020F0502020204030204" pitchFamily="34" charset="0"/>
              </a:rPr>
              <a:t>ứng</a:t>
            </a:r>
            <a:r>
              <a:rPr lang="en-US" dirty="0">
                <a:latin typeface="Calibri" panose="020F0502020204030204" pitchFamily="34" charset="0"/>
              </a:rPr>
              <a:t> </a:t>
            </a:r>
            <a:r>
              <a:rPr lang="vi-VN" dirty="0">
                <a:latin typeface="Calibri" panose="020F0502020204030204" pitchFamily="34" charset="0"/>
              </a:rPr>
              <a:t>dụng</a:t>
            </a:r>
            <a:r>
              <a:rPr lang="en-US" dirty="0">
                <a:latin typeface="Calibri" panose="020F0502020204030204" pitchFamily="34" charset="0"/>
              </a:rPr>
              <a:t> </a:t>
            </a:r>
            <a:r>
              <a:rPr lang="vi-VN" dirty="0">
                <a:latin typeface="Calibri" panose="020F0502020204030204" pitchFamily="34" charset="0"/>
              </a:rPr>
              <a:t>với</a:t>
            </a:r>
            <a:r>
              <a:rPr lang="en-US" dirty="0">
                <a:latin typeface="Calibri" panose="020F0502020204030204" pitchFamily="34" charset="0"/>
              </a:rPr>
              <a:t> </a:t>
            </a:r>
            <a:r>
              <a:rPr lang="vi-VN" dirty="0">
                <a:latin typeface="Calibri" panose="020F0502020204030204" pitchFamily="34" charset="0"/>
              </a:rPr>
              <a:t>file myapp.c</a:t>
            </a:r>
            <a:r>
              <a:rPr lang="en-US" dirty="0">
                <a:latin typeface="Calibri" panose="020F0502020204030204" pitchFamily="34" charset="0"/>
              </a:rPr>
              <a:t> </a:t>
            </a:r>
            <a:r>
              <a:rPr lang="vi-VN" dirty="0">
                <a:latin typeface="Calibri" panose="020F0502020204030204" pitchFamily="34" charset="0"/>
              </a:rPr>
              <a:t>như</a:t>
            </a:r>
            <a:r>
              <a:rPr lang="en-US" dirty="0">
                <a:latin typeface="Calibri" panose="020F0502020204030204" pitchFamily="34" charset="0"/>
              </a:rPr>
              <a:t> </a:t>
            </a:r>
            <a:r>
              <a:rPr lang="vi-VN" dirty="0">
                <a:latin typeface="Calibri" panose="020F0502020204030204" pitchFamily="34" charset="0"/>
              </a:rPr>
              <a:t>ví</a:t>
            </a:r>
            <a:r>
              <a:rPr lang="en-US" dirty="0">
                <a:latin typeface="Calibri" panose="020F0502020204030204" pitchFamily="34" charset="0"/>
              </a:rPr>
              <a:t> </a:t>
            </a:r>
            <a:r>
              <a:rPr lang="vi-VN" dirty="0">
                <a:latin typeface="Calibri" panose="020F0502020204030204" pitchFamily="34" charset="0"/>
              </a:rPr>
              <a:t>dụ</a:t>
            </a:r>
            <a:r>
              <a:rPr lang="en-US" dirty="0">
                <a:latin typeface="Calibri" panose="020F0502020204030204" pitchFamily="34" charset="0"/>
              </a:rPr>
              <a:t> </a:t>
            </a:r>
            <a:r>
              <a:rPr lang="vi-VN" dirty="0">
                <a:latin typeface="Calibri" panose="020F0502020204030204" pitchFamily="34" charset="0"/>
              </a:rPr>
              <a:t>trước</a:t>
            </a:r>
          </a:p>
          <a:p>
            <a:r>
              <a:rPr lang="vi-VN" dirty="0">
                <a:latin typeface="Calibri" panose="020F0502020204030204" pitchFamily="34" charset="0"/>
              </a:rPr>
              <a:t>Biên</a:t>
            </a:r>
            <a:r>
              <a:rPr lang="en-US" dirty="0">
                <a:latin typeface="Calibri" panose="020F0502020204030204" pitchFamily="34" charset="0"/>
              </a:rPr>
              <a:t> </a:t>
            </a:r>
            <a:r>
              <a:rPr lang="vi-VN" dirty="0">
                <a:latin typeface="Calibri" panose="020F0502020204030204" pitchFamily="34" charset="0"/>
              </a:rPr>
              <a:t>dịch</a:t>
            </a:r>
            <a:r>
              <a:rPr lang="en-US" dirty="0">
                <a:latin typeface="Calibri" panose="020F0502020204030204" pitchFamily="34" charset="0"/>
              </a:rPr>
              <a:t> </a:t>
            </a:r>
            <a:r>
              <a:rPr lang="en-US" dirty="0" err="1">
                <a:latin typeface="Calibri" panose="020F0502020204030204" pitchFamily="34" charset="0"/>
              </a:rPr>
              <a:t>không</a:t>
            </a:r>
            <a:r>
              <a:rPr lang="en-US" dirty="0">
                <a:latin typeface="Calibri" panose="020F0502020204030204" pitchFamily="34" charset="0"/>
              </a:rPr>
              <a:t> </a:t>
            </a:r>
            <a:r>
              <a:rPr lang="vi-VN" dirty="0">
                <a:latin typeface="Calibri" panose="020F0502020204030204" pitchFamily="34" charset="0"/>
              </a:rPr>
              <a:t>link với</a:t>
            </a:r>
            <a:r>
              <a:rPr lang="en-US" dirty="0">
                <a:latin typeface="Calibri" panose="020F0502020204030204" pitchFamily="34" charset="0"/>
              </a:rPr>
              <a:t> </a:t>
            </a:r>
            <a:r>
              <a:rPr lang="vi-VN" dirty="0">
                <a:latin typeface="Calibri" panose="020F0502020204030204" pitchFamily="34" charset="0"/>
              </a:rPr>
              <a:t>thư</a:t>
            </a:r>
            <a:r>
              <a:rPr lang="en-US" dirty="0">
                <a:latin typeface="Calibri" panose="020F0502020204030204" pitchFamily="34" charset="0"/>
              </a:rPr>
              <a:t> </a:t>
            </a:r>
            <a:r>
              <a:rPr lang="vi-VN" dirty="0">
                <a:latin typeface="Calibri" panose="020F0502020204030204" pitchFamily="34" charset="0"/>
              </a:rPr>
              <a:t>viện</a:t>
            </a:r>
            <a:r>
              <a:rPr lang="en-US" dirty="0">
                <a:latin typeface="Calibri" panose="020F0502020204030204" pitchFamily="34" charset="0"/>
              </a:rPr>
              <a:t> </a:t>
            </a:r>
            <a:r>
              <a:rPr lang="en-US" dirty="0" err="1">
                <a:latin typeface="Calibri" panose="020F0502020204030204" pitchFamily="34" charset="0"/>
              </a:rPr>
              <a:t>động</a:t>
            </a:r>
            <a:r>
              <a:rPr lang="en-US" dirty="0">
                <a:latin typeface="Calibri" panose="020F0502020204030204" pitchFamily="34" charset="0"/>
              </a:rPr>
              <a:t> </a:t>
            </a:r>
            <a:r>
              <a:rPr lang="vi-VN" b="1" i="1" dirty="0" smtClean="0">
                <a:latin typeface="Calibri" panose="020F0502020204030204" pitchFamily="34" charset="0"/>
              </a:rPr>
              <a:t>libab.so</a:t>
            </a:r>
            <a:endParaRPr lang="en-US" b="1" i="1" dirty="0" smtClean="0">
              <a:latin typeface="Calibri" panose="020F0502020204030204" pitchFamily="34" charset="0"/>
            </a:endParaRPr>
          </a:p>
          <a:p>
            <a:pPr lvl="2" indent="-246888" fontAlgn="auto">
              <a:spcAft>
                <a:spcPts val="0"/>
              </a:spcAft>
              <a:buFont typeface="Wingdings 2"/>
              <a:buNone/>
              <a:defRPr/>
            </a:pPr>
            <a:r>
              <a:rPr lang="en-US" b="1" i="1" dirty="0">
                <a:latin typeface="Calibri" panose="020F0502020204030204" pitchFamily="34" charset="0"/>
              </a:rPr>
              <a:t>$</a:t>
            </a:r>
            <a:r>
              <a:rPr lang="en-US" b="1" i="1" dirty="0" err="1">
                <a:latin typeface="Calibri" panose="020F0502020204030204" pitchFamily="34" charset="0"/>
              </a:rPr>
              <a:t>gcc</a:t>
            </a:r>
            <a:r>
              <a:rPr lang="en-US" b="1" i="1" dirty="0">
                <a:latin typeface="Calibri" panose="020F0502020204030204" pitchFamily="34" charset="0"/>
              </a:rPr>
              <a:t> </a:t>
            </a:r>
            <a:r>
              <a:rPr lang="en-US" b="1" i="1" dirty="0" err="1">
                <a:latin typeface="Calibri" panose="020F0502020204030204" pitchFamily="34" charset="0"/>
              </a:rPr>
              <a:t>myapp.c</a:t>
            </a:r>
            <a:endParaRPr lang="en-US" b="1" i="1" dirty="0">
              <a:latin typeface="Calibri" panose="020F0502020204030204" pitchFamily="34" charset="0"/>
            </a:endParaRPr>
          </a:p>
          <a:p>
            <a:pPr lvl="2" indent="-246888" fontAlgn="auto">
              <a:spcAft>
                <a:spcPts val="0"/>
              </a:spcAft>
              <a:buFont typeface="Wingdings 2"/>
              <a:buNone/>
              <a:defRPr/>
            </a:pPr>
            <a:r>
              <a:rPr lang="en-US" i="1" dirty="0">
                <a:latin typeface="Calibri" panose="020F0502020204030204" pitchFamily="34" charset="0"/>
              </a:rPr>
              <a:t>/</a:t>
            </a:r>
            <a:r>
              <a:rPr lang="en-US" i="1" dirty="0" err="1">
                <a:latin typeface="Calibri" panose="020F0502020204030204" pitchFamily="34" charset="0"/>
              </a:rPr>
              <a:t>tmp</a:t>
            </a:r>
            <a:r>
              <a:rPr lang="en-US" i="1" dirty="0">
                <a:latin typeface="Calibri" panose="020F0502020204030204" pitchFamily="34" charset="0"/>
              </a:rPr>
              <a:t>/cc2dMic1.o: In function `main’:</a:t>
            </a:r>
          </a:p>
          <a:p>
            <a:pPr lvl="2" indent="-246888" fontAlgn="auto">
              <a:spcAft>
                <a:spcPts val="0"/>
              </a:spcAft>
              <a:buFont typeface="Wingdings 2"/>
              <a:buNone/>
              <a:defRPr/>
            </a:pPr>
            <a:r>
              <a:rPr lang="en-US" i="1" dirty="0">
                <a:latin typeface="Calibri" panose="020F0502020204030204" pitchFamily="34" charset="0"/>
              </a:rPr>
              <a:t>/</a:t>
            </a:r>
            <a:r>
              <a:rPr lang="en-US" i="1" dirty="0" err="1">
                <a:latin typeface="Calibri" panose="020F0502020204030204" pitchFamily="34" charset="0"/>
              </a:rPr>
              <a:t>tmp</a:t>
            </a:r>
            <a:r>
              <a:rPr lang="en-US" i="1" dirty="0">
                <a:latin typeface="Calibri" panose="020F0502020204030204" pitchFamily="34" charset="0"/>
              </a:rPr>
              <a:t>/cc2dMic1.o(.text+0x7): </a:t>
            </a:r>
            <a:r>
              <a:rPr lang="en-US" i="1" dirty="0" err="1">
                <a:latin typeface="Calibri" panose="020F0502020204030204" pitchFamily="34" charset="0"/>
              </a:rPr>
              <a:t>ndefined</a:t>
            </a:r>
            <a:r>
              <a:rPr lang="en-US" i="1" dirty="0">
                <a:latin typeface="Calibri" panose="020F0502020204030204" pitchFamily="34" charset="0"/>
              </a:rPr>
              <a:t> reference to ‘func1'</a:t>
            </a:r>
          </a:p>
          <a:p>
            <a:pPr lvl="2" indent="-246888" fontAlgn="auto">
              <a:spcAft>
                <a:spcPts val="0"/>
              </a:spcAft>
              <a:buFont typeface="Wingdings 2"/>
              <a:buNone/>
              <a:defRPr/>
            </a:pPr>
            <a:r>
              <a:rPr lang="en-US" i="1" dirty="0">
                <a:latin typeface="Calibri" panose="020F0502020204030204" pitchFamily="34" charset="0"/>
              </a:rPr>
              <a:t>collect2: </a:t>
            </a:r>
            <a:r>
              <a:rPr lang="en-US" i="1" dirty="0" err="1">
                <a:latin typeface="Calibri" panose="020F0502020204030204" pitchFamily="34" charset="0"/>
              </a:rPr>
              <a:t>ld</a:t>
            </a:r>
            <a:r>
              <a:rPr lang="en-US" i="1" dirty="0">
                <a:latin typeface="Calibri" panose="020F0502020204030204" pitchFamily="34" charset="0"/>
              </a:rPr>
              <a:t> returned 1 exit status</a:t>
            </a:r>
          </a:p>
          <a:p>
            <a:r>
              <a:rPr lang="vi-VN" dirty="0">
                <a:latin typeface="Calibri" panose="020F0502020204030204" pitchFamily="34" charset="0"/>
              </a:rPr>
              <a:t>Biên</a:t>
            </a:r>
            <a:r>
              <a:rPr lang="en-US" dirty="0">
                <a:latin typeface="Calibri" panose="020F0502020204030204" pitchFamily="34" charset="0"/>
              </a:rPr>
              <a:t> </a:t>
            </a:r>
            <a:r>
              <a:rPr lang="vi-VN" dirty="0">
                <a:latin typeface="Calibri" panose="020F0502020204030204" pitchFamily="34" charset="0"/>
              </a:rPr>
              <a:t>dịch</a:t>
            </a:r>
            <a:r>
              <a:rPr lang="en-US" dirty="0">
                <a:latin typeface="Calibri" panose="020F0502020204030204" pitchFamily="34" charset="0"/>
              </a:rPr>
              <a:t> </a:t>
            </a:r>
            <a:r>
              <a:rPr lang="vi-VN" dirty="0">
                <a:latin typeface="Calibri" panose="020F0502020204030204" pitchFamily="34" charset="0"/>
              </a:rPr>
              <a:t>có</a:t>
            </a:r>
            <a:r>
              <a:rPr lang="en-US" dirty="0">
                <a:latin typeface="Calibri" panose="020F0502020204030204" pitchFamily="34" charset="0"/>
              </a:rPr>
              <a:t> </a:t>
            </a:r>
            <a:r>
              <a:rPr lang="vi-VN" dirty="0">
                <a:latin typeface="Calibri" panose="020F0502020204030204" pitchFamily="34" charset="0"/>
              </a:rPr>
              <a:t>link đến</a:t>
            </a:r>
            <a:r>
              <a:rPr lang="en-US" dirty="0">
                <a:latin typeface="Calibri" panose="020F0502020204030204" pitchFamily="34" charset="0"/>
              </a:rPr>
              <a:t> </a:t>
            </a:r>
            <a:r>
              <a:rPr lang="vi-VN" dirty="0">
                <a:latin typeface="Calibri" panose="020F0502020204030204" pitchFamily="34" charset="0"/>
              </a:rPr>
              <a:t>thư</a:t>
            </a:r>
            <a:r>
              <a:rPr lang="en-US" dirty="0">
                <a:latin typeface="Calibri" panose="020F0502020204030204" pitchFamily="34" charset="0"/>
              </a:rPr>
              <a:t> </a:t>
            </a:r>
            <a:r>
              <a:rPr lang="vi-VN" dirty="0">
                <a:latin typeface="Calibri" panose="020F0502020204030204" pitchFamily="34" charset="0"/>
              </a:rPr>
              <a:t>viện</a:t>
            </a:r>
            <a:r>
              <a:rPr lang="en-US" dirty="0">
                <a:latin typeface="Calibri" panose="020F0502020204030204" pitchFamily="34" charset="0"/>
              </a:rPr>
              <a:t> </a:t>
            </a:r>
            <a:r>
              <a:rPr lang="en-US" dirty="0" err="1">
                <a:latin typeface="Calibri" panose="020F0502020204030204" pitchFamily="34" charset="0"/>
              </a:rPr>
              <a:t>động</a:t>
            </a:r>
            <a:r>
              <a:rPr lang="en-US" dirty="0">
                <a:latin typeface="Calibri" panose="020F0502020204030204" pitchFamily="34" charset="0"/>
              </a:rPr>
              <a:t> </a:t>
            </a:r>
            <a:r>
              <a:rPr lang="vi-VN" b="1" i="1" dirty="0">
                <a:latin typeface="Calibri" panose="020F0502020204030204" pitchFamily="34" charset="0"/>
              </a:rPr>
              <a:t>libab.</a:t>
            </a:r>
            <a:r>
              <a:rPr lang="en-US" b="1" i="1" dirty="0">
                <a:latin typeface="Calibri" panose="020F0502020204030204" pitchFamily="34" charset="0"/>
              </a:rPr>
              <a:t>so</a:t>
            </a:r>
            <a:endParaRPr lang="vi-VN" b="1" i="1" dirty="0">
              <a:latin typeface="Calibri" panose="020F0502020204030204" pitchFamily="34" charset="0"/>
            </a:endParaRPr>
          </a:p>
          <a:p>
            <a:pPr lvl="2" indent="-246888" fontAlgn="auto">
              <a:spcAft>
                <a:spcPts val="0"/>
              </a:spcAft>
              <a:buFont typeface="Wingdings 2"/>
              <a:buNone/>
              <a:defRPr/>
            </a:pPr>
            <a:r>
              <a:rPr lang="en-US" b="1" i="1" dirty="0">
                <a:latin typeface="Calibri" panose="020F0502020204030204" pitchFamily="34" charset="0"/>
              </a:rPr>
              <a:t>$ </a:t>
            </a:r>
            <a:r>
              <a:rPr lang="en-US" b="1" i="1" dirty="0" err="1">
                <a:latin typeface="Calibri" panose="020F0502020204030204" pitchFamily="34" charset="0"/>
              </a:rPr>
              <a:t>gcc</a:t>
            </a:r>
            <a:r>
              <a:rPr lang="en-US" b="1" i="1" dirty="0">
                <a:latin typeface="Calibri" panose="020F0502020204030204" pitchFamily="34" charset="0"/>
              </a:rPr>
              <a:t> -o </a:t>
            </a:r>
            <a:r>
              <a:rPr lang="en-US" b="1" i="1" dirty="0" err="1">
                <a:latin typeface="Calibri" panose="020F0502020204030204" pitchFamily="34" charset="0"/>
              </a:rPr>
              <a:t>myapp</a:t>
            </a:r>
            <a:r>
              <a:rPr lang="en-US" b="1" i="1" dirty="0">
                <a:latin typeface="Calibri" panose="020F0502020204030204" pitchFamily="34" charset="0"/>
              </a:rPr>
              <a:t> </a:t>
            </a:r>
            <a:r>
              <a:rPr lang="en-US" b="1" i="1" dirty="0" err="1">
                <a:latin typeface="Calibri" panose="020F0502020204030204" pitchFamily="34" charset="0"/>
              </a:rPr>
              <a:t>myapp.c</a:t>
            </a:r>
            <a:r>
              <a:rPr lang="en-US" b="1" i="1" dirty="0">
                <a:latin typeface="Calibri" panose="020F0502020204030204" pitchFamily="34" charset="0"/>
              </a:rPr>
              <a:t> -L. -lab </a:t>
            </a:r>
          </a:p>
          <a:p>
            <a:pPr lvl="2" indent="-246888" fontAlgn="auto">
              <a:spcAft>
                <a:spcPts val="0"/>
              </a:spcAft>
              <a:buFont typeface="Wingdings 2"/>
              <a:buNone/>
              <a:defRPr/>
            </a:pPr>
            <a:r>
              <a:rPr lang="en-US" dirty="0" err="1">
                <a:latin typeface="Calibri" panose="020F0502020204030204" pitchFamily="34" charset="0"/>
              </a:rPr>
              <a:t>hoặc</a:t>
            </a:r>
            <a:r>
              <a:rPr lang="en-US" dirty="0">
                <a:latin typeface="Calibri" panose="020F0502020204030204" pitchFamily="34" charset="0"/>
              </a:rPr>
              <a:t> </a:t>
            </a:r>
            <a:r>
              <a:rPr lang="en-US" b="1" i="1" dirty="0">
                <a:latin typeface="Calibri" panose="020F0502020204030204" pitchFamily="34" charset="0"/>
              </a:rPr>
              <a:t>$</a:t>
            </a:r>
            <a:r>
              <a:rPr lang="en-US" b="1" i="1" dirty="0" err="1">
                <a:latin typeface="Calibri" panose="020F0502020204030204" pitchFamily="34" charset="0"/>
              </a:rPr>
              <a:t>gcc</a:t>
            </a:r>
            <a:r>
              <a:rPr lang="en-US" b="1" i="1" dirty="0">
                <a:latin typeface="Calibri" panose="020F0502020204030204" pitchFamily="34" charset="0"/>
              </a:rPr>
              <a:t> -o </a:t>
            </a:r>
            <a:r>
              <a:rPr lang="en-US" b="1" i="1" dirty="0" err="1">
                <a:latin typeface="Calibri" panose="020F0502020204030204" pitchFamily="34" charset="0"/>
              </a:rPr>
              <a:t>myapp</a:t>
            </a:r>
            <a:r>
              <a:rPr lang="en-US" b="1" i="1" dirty="0">
                <a:latin typeface="Calibri" panose="020F0502020204030204" pitchFamily="34" charset="0"/>
              </a:rPr>
              <a:t> </a:t>
            </a:r>
            <a:r>
              <a:rPr lang="en-US" b="1" i="1" dirty="0" err="1">
                <a:latin typeface="Calibri" panose="020F0502020204030204" pitchFamily="34" charset="0"/>
              </a:rPr>
              <a:t>myapp.c</a:t>
            </a:r>
            <a:r>
              <a:rPr lang="en-US" b="1" i="1" dirty="0">
                <a:latin typeface="Calibri" panose="020F0502020204030204" pitchFamily="34" charset="0"/>
              </a:rPr>
              <a:t> libab.so</a:t>
            </a:r>
          </a:p>
          <a:p>
            <a:pPr lvl="2" indent="-246888" fontAlgn="auto">
              <a:spcAft>
                <a:spcPts val="0"/>
              </a:spcAft>
              <a:buFont typeface="Wingdings 2"/>
              <a:buNone/>
              <a:defRPr/>
            </a:pPr>
            <a:r>
              <a:rPr lang="en-US" b="1" i="1" dirty="0">
                <a:latin typeface="Calibri" panose="020F0502020204030204" pitchFamily="34" charset="0"/>
              </a:rPr>
              <a:t>$./</a:t>
            </a:r>
            <a:r>
              <a:rPr lang="en-US" b="1" i="1" dirty="0" err="1">
                <a:latin typeface="Calibri" panose="020F0502020204030204" pitchFamily="34" charset="0"/>
              </a:rPr>
              <a:t>myapp</a:t>
            </a:r>
            <a:endParaRPr lang="en-US" b="1" i="1" dirty="0">
              <a:latin typeface="Calibri" panose="020F0502020204030204" pitchFamily="34" charset="0"/>
            </a:endParaRPr>
          </a:p>
          <a:p>
            <a:pPr lvl="2" indent="-246888" fontAlgn="auto">
              <a:spcAft>
                <a:spcPts val="0"/>
              </a:spcAft>
              <a:buFont typeface="Wingdings 2"/>
              <a:buNone/>
              <a:defRPr/>
            </a:pPr>
            <a:r>
              <a:rPr lang="en-US" i="1" dirty="0">
                <a:latin typeface="Calibri" panose="020F0502020204030204" pitchFamily="34" charset="0"/>
              </a:rPr>
              <a:t>./</a:t>
            </a:r>
            <a:r>
              <a:rPr lang="en-US" i="1" dirty="0" err="1">
                <a:latin typeface="Calibri" panose="020F0502020204030204" pitchFamily="34" charset="0"/>
              </a:rPr>
              <a:t>myapp</a:t>
            </a:r>
            <a:r>
              <a:rPr lang="en-US" i="1" dirty="0">
                <a:latin typeface="Calibri" panose="020F0502020204030204" pitchFamily="34" charset="0"/>
              </a:rPr>
              <a:t>: error while loading shared libraries: libab.so: cannot open shared object file: No such file or directory</a:t>
            </a:r>
          </a:p>
          <a:p>
            <a:pPr lvl="2" indent="-246888" fontAlgn="auto">
              <a:spcAft>
                <a:spcPts val="0"/>
              </a:spcAft>
              <a:buFont typeface="Wingdings 2"/>
              <a:buNone/>
              <a:defRPr/>
            </a:pPr>
            <a:r>
              <a:rPr lang="en-US" b="1" dirty="0" err="1">
                <a:solidFill>
                  <a:srgbClr val="FF0000"/>
                </a:solidFill>
                <a:latin typeface="Calibri" panose="020F0502020204030204" pitchFamily="34" charset="0"/>
              </a:rPr>
              <a:t>Tại</a:t>
            </a:r>
            <a:r>
              <a:rPr lang="en-US" b="1" dirty="0">
                <a:solidFill>
                  <a:srgbClr val="FF0000"/>
                </a:solidFill>
                <a:latin typeface="Calibri" panose="020F0502020204030204" pitchFamily="34" charset="0"/>
              </a:rPr>
              <a:t> </a:t>
            </a:r>
            <a:r>
              <a:rPr lang="en-US" b="1" dirty="0" err="1">
                <a:solidFill>
                  <a:srgbClr val="FF0000"/>
                </a:solidFill>
                <a:latin typeface="Calibri" panose="020F0502020204030204" pitchFamily="34" charset="0"/>
              </a:rPr>
              <a:t>sao</a:t>
            </a:r>
            <a:r>
              <a:rPr lang="en-US" b="1" dirty="0" smtClean="0">
                <a:solidFill>
                  <a:srgbClr val="FF0000"/>
                </a:solidFill>
                <a:latin typeface="Calibri" panose="020F0502020204030204" pitchFamily="34" charset="0"/>
              </a:rPr>
              <a:t>???</a:t>
            </a:r>
            <a:endParaRPr lang="vi-VN" b="1" i="1" dirty="0">
              <a:latin typeface="Calibri" panose="020F0502020204030204" pitchFamily="34" charset="0"/>
            </a:endParaRPr>
          </a:p>
          <a:p>
            <a:endParaRPr lang="en-US" dirty="0">
              <a:latin typeface="Calibri" panose="020F0502020204030204" pitchFamily="34" charset="0"/>
            </a:endParaRPr>
          </a:p>
        </p:txBody>
      </p:sp>
      <p:sp>
        <p:nvSpPr>
          <p:cNvPr id="4" name="Date Placeholder 3"/>
          <p:cNvSpPr>
            <a:spLocks noGrp="1"/>
          </p:cNvSpPr>
          <p:nvPr>
            <p:ph type="dt" sz="half" idx="10"/>
          </p:nvPr>
        </p:nvSpPr>
        <p:spPr/>
        <p:txBody>
          <a:bodyPr/>
          <a:lstStyle/>
          <a:p>
            <a:fld id="{99C35C04-B7B8-4033-964D-7CB75B5A0029}" type="datetime1">
              <a:rPr lang="en-US" smtClean="0"/>
              <a:t>8/25/2016</a:t>
            </a:fld>
            <a:endParaRPr lang="en-US"/>
          </a:p>
        </p:txBody>
      </p:sp>
      <p:sp>
        <p:nvSpPr>
          <p:cNvPr id="5" name="Slide Number Placeholder 4"/>
          <p:cNvSpPr>
            <a:spLocks noGrp="1"/>
          </p:cNvSpPr>
          <p:nvPr>
            <p:ph type="sldNum" sz="quarter" idx="12"/>
          </p:nvPr>
        </p:nvSpPr>
        <p:spPr/>
        <p:txBody>
          <a:bodyPr/>
          <a:lstStyle/>
          <a:p>
            <a:fld id="{00209131-DE2C-4C4E-A461-E7AFBF5A6C93}" type="slidenum">
              <a:rPr lang="en-US" smtClean="0"/>
              <a:t>54</a:t>
            </a:fld>
            <a:endParaRPr lang="en-US"/>
          </a:p>
        </p:txBody>
      </p:sp>
      <p:sp>
        <p:nvSpPr>
          <p:cNvPr id="6" name="Footer Placeholder 5"/>
          <p:cNvSpPr>
            <a:spLocks noGrp="1"/>
          </p:cNvSpPr>
          <p:nvPr>
            <p:ph type="ftr" sz="quarter" idx="11"/>
          </p:nvPr>
        </p:nvSpPr>
        <p:spPr/>
        <p:txBody>
          <a:bodyPr/>
          <a:lstStyle/>
          <a:p>
            <a:r>
              <a:rPr lang="en-US" smtClean="0"/>
              <a:t>FPT Software - Training C/C++ on Linux </a:t>
            </a:r>
            <a:endParaRPr lang="en-US"/>
          </a:p>
        </p:txBody>
      </p:sp>
    </p:spTree>
    <p:extLst>
      <p:ext uri="{BB962C8B-B14F-4D97-AF65-F5344CB8AC3E}">
        <p14:creationId xmlns:p14="http://schemas.microsoft.com/office/powerpoint/2010/main" val="228997605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err="1"/>
              <a:t>Dùng</a:t>
            </a:r>
            <a:r>
              <a:rPr lang="en-US" altLang="en-US" dirty="0"/>
              <a:t> </a:t>
            </a:r>
            <a:r>
              <a:rPr lang="en-US" altLang="en-US" dirty="0" err="1"/>
              <a:t>thư</a:t>
            </a:r>
            <a:r>
              <a:rPr lang="en-US" altLang="en-US" dirty="0"/>
              <a:t> </a:t>
            </a:r>
            <a:r>
              <a:rPr lang="en-US" altLang="en-US" dirty="0" err="1"/>
              <a:t>viện</a:t>
            </a:r>
            <a:r>
              <a:rPr lang="en-US" altLang="en-US" dirty="0"/>
              <a:t> </a:t>
            </a:r>
            <a:r>
              <a:rPr lang="en-US" altLang="en-US" dirty="0" err="1"/>
              <a:t>liên</a:t>
            </a:r>
            <a:r>
              <a:rPr lang="en-US" altLang="en-US" dirty="0"/>
              <a:t> </a:t>
            </a:r>
            <a:r>
              <a:rPr lang="en-US" altLang="en-US" dirty="0" err="1"/>
              <a:t>kết</a:t>
            </a:r>
            <a:r>
              <a:rPr lang="en-US" altLang="en-US" dirty="0"/>
              <a:t> </a:t>
            </a:r>
            <a:r>
              <a:rPr lang="en-US" altLang="en-US" dirty="0" err="1"/>
              <a:t>động</a:t>
            </a:r>
            <a:endParaRPr lang="en-US" dirty="0"/>
          </a:p>
        </p:txBody>
      </p:sp>
      <p:sp>
        <p:nvSpPr>
          <p:cNvPr id="3" name="Content Placeholder 2"/>
          <p:cNvSpPr>
            <a:spLocks noGrp="1"/>
          </p:cNvSpPr>
          <p:nvPr>
            <p:ph idx="1"/>
          </p:nvPr>
        </p:nvSpPr>
        <p:spPr/>
        <p:txBody>
          <a:bodyPr>
            <a:normAutofit fontScale="70000" lnSpcReduction="20000"/>
          </a:bodyPr>
          <a:lstStyle/>
          <a:p>
            <a:r>
              <a:rPr lang="vi-VN" dirty="0">
                <a:latin typeface="Calibri" panose="020F0502020204030204" pitchFamily="34" charset="0"/>
              </a:rPr>
              <a:t>Nguyên</a:t>
            </a:r>
            <a:r>
              <a:rPr lang="en-US" dirty="0">
                <a:latin typeface="Calibri" panose="020F0502020204030204" pitchFamily="34" charset="0"/>
              </a:rPr>
              <a:t> </a:t>
            </a:r>
            <a:r>
              <a:rPr lang="vi-VN" dirty="0">
                <a:latin typeface="Calibri" panose="020F0502020204030204" pitchFamily="34" charset="0"/>
              </a:rPr>
              <a:t>nhân: do loader tìm</a:t>
            </a:r>
            <a:r>
              <a:rPr lang="en-US" dirty="0">
                <a:latin typeface="Calibri" panose="020F0502020204030204" pitchFamily="34" charset="0"/>
              </a:rPr>
              <a:t> </a:t>
            </a:r>
            <a:r>
              <a:rPr lang="vi-VN" dirty="0">
                <a:latin typeface="Calibri" panose="020F0502020204030204" pitchFamily="34" charset="0"/>
              </a:rPr>
              <a:t>trong</a:t>
            </a:r>
            <a:r>
              <a:rPr lang="en-US" dirty="0">
                <a:latin typeface="Calibri" panose="020F0502020204030204" pitchFamily="34" charset="0"/>
              </a:rPr>
              <a:t> </a:t>
            </a:r>
            <a:r>
              <a:rPr lang="vi-VN" dirty="0">
                <a:latin typeface="Calibri" panose="020F0502020204030204" pitchFamily="34" charset="0"/>
              </a:rPr>
              <a:t>thư</a:t>
            </a:r>
            <a:r>
              <a:rPr lang="en-US" dirty="0">
                <a:latin typeface="Calibri" panose="020F0502020204030204" pitchFamily="34" charset="0"/>
              </a:rPr>
              <a:t> </a:t>
            </a:r>
            <a:r>
              <a:rPr lang="vi-VN" dirty="0">
                <a:latin typeface="Calibri" panose="020F0502020204030204" pitchFamily="34" charset="0"/>
              </a:rPr>
              <a:t>mục</a:t>
            </a:r>
            <a:r>
              <a:rPr lang="en-US" dirty="0">
                <a:latin typeface="Calibri" panose="020F0502020204030204" pitchFamily="34" charset="0"/>
              </a:rPr>
              <a:t> </a:t>
            </a:r>
            <a:r>
              <a:rPr lang="vi-VN" dirty="0">
                <a:latin typeface="Calibri" panose="020F0502020204030204" pitchFamily="34" charset="0"/>
              </a:rPr>
              <a:t>thư</a:t>
            </a:r>
            <a:r>
              <a:rPr lang="en-US" dirty="0">
                <a:latin typeface="Calibri" panose="020F0502020204030204" pitchFamily="34" charset="0"/>
              </a:rPr>
              <a:t> </a:t>
            </a:r>
            <a:r>
              <a:rPr lang="vi-VN" dirty="0">
                <a:latin typeface="Calibri" panose="020F0502020204030204" pitchFamily="34" charset="0"/>
              </a:rPr>
              <a:t>viện</a:t>
            </a:r>
            <a:r>
              <a:rPr lang="en-US" dirty="0">
                <a:latin typeface="Calibri" panose="020F0502020204030204" pitchFamily="34" charset="0"/>
              </a:rPr>
              <a:t> </a:t>
            </a:r>
            <a:r>
              <a:rPr lang="vi-VN" dirty="0">
                <a:latin typeface="Calibri" panose="020F0502020204030204" pitchFamily="34" charset="0"/>
              </a:rPr>
              <a:t>chuẩn</a:t>
            </a:r>
            <a:r>
              <a:rPr lang="en-US" dirty="0">
                <a:latin typeface="Calibri" panose="020F0502020204030204" pitchFamily="34" charset="0"/>
              </a:rPr>
              <a:t> </a:t>
            </a:r>
            <a:r>
              <a:rPr lang="vi-VN" dirty="0">
                <a:latin typeface="Calibri" panose="020F0502020204030204" pitchFamily="34" charset="0"/>
              </a:rPr>
              <a:t>như</a:t>
            </a:r>
            <a:r>
              <a:rPr lang="en-US" dirty="0">
                <a:latin typeface="Calibri" panose="020F0502020204030204" pitchFamily="34" charset="0"/>
              </a:rPr>
              <a:t> </a:t>
            </a:r>
            <a:r>
              <a:rPr lang="vi-VN" dirty="0">
                <a:latin typeface="Calibri" panose="020F0502020204030204" pitchFamily="34" charset="0"/>
              </a:rPr>
              <a:t>/usr/lib, /lib không</a:t>
            </a:r>
            <a:r>
              <a:rPr lang="en-US" dirty="0">
                <a:latin typeface="Calibri" panose="020F0502020204030204" pitchFamily="34" charset="0"/>
              </a:rPr>
              <a:t> </a:t>
            </a:r>
            <a:r>
              <a:rPr lang="vi-VN" dirty="0">
                <a:latin typeface="Calibri" panose="020F0502020204030204" pitchFamily="34" charset="0"/>
              </a:rPr>
              <a:t>có</a:t>
            </a:r>
            <a:r>
              <a:rPr lang="en-US" dirty="0">
                <a:latin typeface="Calibri" panose="020F0502020204030204" pitchFamily="34" charset="0"/>
              </a:rPr>
              <a:t> </a:t>
            </a:r>
            <a:r>
              <a:rPr lang="vi-VN" dirty="0">
                <a:latin typeface="Calibri" panose="020F0502020204030204" pitchFamily="34" charset="0"/>
              </a:rPr>
              <a:t>libab.so</a:t>
            </a:r>
            <a:r>
              <a:rPr lang="en-US" dirty="0">
                <a:latin typeface="Calibri" panose="020F0502020204030204" pitchFamily="34" charset="0"/>
              </a:rPr>
              <a:t>!!!</a:t>
            </a:r>
          </a:p>
          <a:p>
            <a:r>
              <a:rPr lang="vi-VN" dirty="0">
                <a:latin typeface="Calibri" panose="020F0502020204030204" pitchFamily="34" charset="0"/>
              </a:rPr>
              <a:t>Cách</a:t>
            </a:r>
            <a:r>
              <a:rPr lang="en-US" dirty="0">
                <a:latin typeface="Calibri" panose="020F0502020204030204" pitchFamily="34" charset="0"/>
              </a:rPr>
              <a:t> </a:t>
            </a:r>
            <a:r>
              <a:rPr lang="vi-VN" dirty="0">
                <a:latin typeface="Calibri" panose="020F0502020204030204" pitchFamily="34" charset="0"/>
              </a:rPr>
              <a:t>giải</a:t>
            </a:r>
            <a:r>
              <a:rPr lang="en-US" dirty="0">
                <a:latin typeface="Calibri" panose="020F0502020204030204" pitchFamily="34" charset="0"/>
              </a:rPr>
              <a:t> </a:t>
            </a:r>
            <a:r>
              <a:rPr lang="vi-VN" dirty="0">
                <a:latin typeface="Calibri" panose="020F0502020204030204" pitchFamily="34" charset="0"/>
              </a:rPr>
              <a:t>quyết</a:t>
            </a:r>
            <a:r>
              <a:rPr lang="en-US" dirty="0">
                <a:latin typeface="Calibri" panose="020F0502020204030204" pitchFamily="34" charset="0"/>
              </a:rPr>
              <a:t> </a:t>
            </a:r>
            <a:r>
              <a:rPr lang="vi-VN" dirty="0">
                <a:latin typeface="Calibri" panose="020F0502020204030204" pitchFamily="34" charset="0"/>
              </a:rPr>
              <a:t>(cũng</a:t>
            </a:r>
            <a:r>
              <a:rPr lang="en-US" dirty="0">
                <a:latin typeface="Calibri" panose="020F0502020204030204" pitchFamily="34" charset="0"/>
              </a:rPr>
              <a:t> </a:t>
            </a:r>
            <a:r>
              <a:rPr lang="vi-VN" dirty="0">
                <a:latin typeface="Calibri" panose="020F0502020204030204" pitchFamily="34" charset="0"/>
              </a:rPr>
              <a:t>là</a:t>
            </a:r>
            <a:r>
              <a:rPr lang="en-US" dirty="0">
                <a:latin typeface="Calibri" panose="020F0502020204030204" pitchFamily="34" charset="0"/>
              </a:rPr>
              <a:t> </a:t>
            </a:r>
            <a:r>
              <a:rPr lang="vi-VN" dirty="0">
                <a:latin typeface="Calibri" panose="020F0502020204030204" pitchFamily="34" charset="0"/>
              </a:rPr>
              <a:t>cách</a:t>
            </a:r>
            <a:r>
              <a:rPr lang="en-US" dirty="0">
                <a:latin typeface="Calibri" panose="020F0502020204030204" pitchFamily="34" charset="0"/>
              </a:rPr>
              <a:t> </a:t>
            </a:r>
            <a:r>
              <a:rPr lang="vi-VN" dirty="0">
                <a:latin typeface="Calibri" panose="020F0502020204030204" pitchFamily="34" charset="0"/>
              </a:rPr>
              <a:t>dùng</a:t>
            </a:r>
            <a:r>
              <a:rPr lang="en-US" dirty="0">
                <a:latin typeface="Calibri" panose="020F0502020204030204" pitchFamily="34" charset="0"/>
              </a:rPr>
              <a:t> </a:t>
            </a:r>
            <a:r>
              <a:rPr lang="vi-VN" dirty="0">
                <a:latin typeface="Calibri" panose="020F0502020204030204" pitchFamily="34" charset="0"/>
              </a:rPr>
              <a:t>để</a:t>
            </a:r>
            <a:r>
              <a:rPr lang="en-US" dirty="0">
                <a:latin typeface="Calibri" panose="020F0502020204030204" pitchFamily="34" charset="0"/>
              </a:rPr>
              <a:t> </a:t>
            </a:r>
            <a:r>
              <a:rPr lang="vi-VN" dirty="0">
                <a:latin typeface="Calibri" panose="020F0502020204030204" pitchFamily="34" charset="0"/>
              </a:rPr>
              <a:t>triển</a:t>
            </a:r>
            <a:r>
              <a:rPr lang="en-US" dirty="0">
                <a:latin typeface="Calibri" panose="020F0502020204030204" pitchFamily="34" charset="0"/>
              </a:rPr>
              <a:t> </a:t>
            </a:r>
            <a:r>
              <a:rPr lang="vi-VN" dirty="0">
                <a:latin typeface="Calibri" panose="020F0502020204030204" pitchFamily="34" charset="0"/>
              </a:rPr>
              <a:t>khai, một</a:t>
            </a:r>
            <a:r>
              <a:rPr lang="en-US" dirty="0">
                <a:latin typeface="Calibri" panose="020F0502020204030204" pitchFamily="34" charset="0"/>
              </a:rPr>
              <a:t> </a:t>
            </a:r>
            <a:r>
              <a:rPr lang="vi-VN" dirty="0">
                <a:latin typeface="Calibri" panose="020F0502020204030204" pitchFamily="34" charset="0"/>
              </a:rPr>
              <a:t>ứng</a:t>
            </a:r>
            <a:r>
              <a:rPr lang="en-US" dirty="0">
                <a:latin typeface="Calibri" panose="020F0502020204030204" pitchFamily="34" charset="0"/>
              </a:rPr>
              <a:t> </a:t>
            </a:r>
            <a:r>
              <a:rPr lang="vi-VN" dirty="0">
                <a:latin typeface="Calibri" panose="020F0502020204030204" pitchFamily="34" charset="0"/>
              </a:rPr>
              <a:t>dụng</a:t>
            </a:r>
            <a:r>
              <a:rPr lang="en-US" dirty="0">
                <a:latin typeface="Calibri" panose="020F0502020204030204" pitchFamily="34" charset="0"/>
              </a:rPr>
              <a:t> </a:t>
            </a:r>
            <a:r>
              <a:rPr lang="vi-VN" dirty="0">
                <a:latin typeface="Calibri" panose="020F0502020204030204" pitchFamily="34" charset="0"/>
              </a:rPr>
              <a:t>có</a:t>
            </a:r>
            <a:r>
              <a:rPr lang="en-US" dirty="0">
                <a:latin typeface="Calibri" panose="020F0502020204030204" pitchFamily="34" charset="0"/>
              </a:rPr>
              <a:t> </a:t>
            </a:r>
            <a:r>
              <a:rPr lang="vi-VN" dirty="0">
                <a:latin typeface="Calibri" panose="020F0502020204030204" pitchFamily="34" charset="0"/>
              </a:rPr>
              <a:t>sử</a:t>
            </a:r>
            <a:r>
              <a:rPr lang="en-US" dirty="0">
                <a:latin typeface="Calibri" panose="020F0502020204030204" pitchFamily="34" charset="0"/>
              </a:rPr>
              <a:t> </a:t>
            </a:r>
            <a:r>
              <a:rPr lang="vi-VN" dirty="0">
                <a:latin typeface="Calibri" panose="020F0502020204030204" pitchFamily="34" charset="0"/>
              </a:rPr>
              <a:t>dụng</a:t>
            </a:r>
            <a:r>
              <a:rPr lang="en-US" dirty="0">
                <a:latin typeface="Calibri" panose="020F0502020204030204" pitchFamily="34" charset="0"/>
              </a:rPr>
              <a:t> </a:t>
            </a:r>
            <a:r>
              <a:rPr lang="vi-VN" dirty="0">
                <a:latin typeface="Calibri" panose="020F0502020204030204" pitchFamily="34" charset="0"/>
              </a:rPr>
              <a:t>thư</a:t>
            </a:r>
            <a:r>
              <a:rPr lang="en-US" dirty="0">
                <a:latin typeface="Calibri" panose="020F0502020204030204" pitchFamily="34" charset="0"/>
              </a:rPr>
              <a:t> </a:t>
            </a:r>
            <a:r>
              <a:rPr lang="vi-VN" dirty="0">
                <a:latin typeface="Calibri" panose="020F0502020204030204" pitchFamily="34" charset="0"/>
              </a:rPr>
              <a:t>viện</a:t>
            </a:r>
            <a:r>
              <a:rPr lang="en-US" dirty="0">
                <a:latin typeface="Calibri" panose="020F0502020204030204" pitchFamily="34" charset="0"/>
              </a:rPr>
              <a:t> </a:t>
            </a:r>
            <a:r>
              <a:rPr lang="vi-VN" dirty="0">
                <a:latin typeface="Calibri" panose="020F0502020204030204" pitchFamily="34" charset="0"/>
              </a:rPr>
              <a:t>liên</a:t>
            </a:r>
            <a:r>
              <a:rPr lang="en-US" dirty="0">
                <a:latin typeface="Calibri" panose="020F0502020204030204" pitchFamily="34" charset="0"/>
              </a:rPr>
              <a:t> </a:t>
            </a:r>
            <a:r>
              <a:rPr lang="vi-VN" dirty="0">
                <a:latin typeface="Calibri" panose="020F0502020204030204" pitchFamily="34" charset="0"/>
              </a:rPr>
              <a:t>kết</a:t>
            </a:r>
            <a:r>
              <a:rPr lang="en-US" dirty="0">
                <a:latin typeface="Calibri" panose="020F0502020204030204" pitchFamily="34" charset="0"/>
              </a:rPr>
              <a:t> </a:t>
            </a:r>
            <a:r>
              <a:rPr lang="vi-VN" dirty="0">
                <a:latin typeface="Calibri" panose="020F0502020204030204" pitchFamily="34" charset="0"/>
              </a:rPr>
              <a:t>động)</a:t>
            </a:r>
            <a:endParaRPr lang="en-US" dirty="0">
              <a:latin typeface="Calibri" panose="020F0502020204030204" pitchFamily="34" charset="0"/>
            </a:endParaRPr>
          </a:p>
          <a:p>
            <a:pPr marL="850392" lvl="1" indent="-457200" fontAlgn="auto">
              <a:spcAft>
                <a:spcPts val="0"/>
              </a:spcAft>
              <a:buFont typeface="+mj-lt"/>
              <a:buAutoNum type="arabicPeriod"/>
              <a:defRPr/>
            </a:pPr>
            <a:r>
              <a:rPr lang="vi-VN" dirty="0">
                <a:latin typeface="Calibri" panose="020F0502020204030204" pitchFamily="34" charset="0"/>
              </a:rPr>
              <a:t>Nếu</a:t>
            </a:r>
            <a:r>
              <a:rPr lang="en-US" dirty="0">
                <a:latin typeface="Calibri" panose="020F0502020204030204" pitchFamily="34" charset="0"/>
              </a:rPr>
              <a:t> </a:t>
            </a:r>
            <a:r>
              <a:rPr lang="vi-VN" dirty="0">
                <a:latin typeface="Calibri" panose="020F0502020204030204" pitchFamily="34" charset="0"/>
              </a:rPr>
              <a:t>có</a:t>
            </a:r>
            <a:r>
              <a:rPr lang="en-US" dirty="0">
                <a:latin typeface="Calibri" panose="020F0502020204030204" pitchFamily="34" charset="0"/>
              </a:rPr>
              <a:t> </a:t>
            </a:r>
            <a:r>
              <a:rPr lang="vi-VN" dirty="0">
                <a:latin typeface="Calibri" panose="020F0502020204030204" pitchFamily="34" charset="0"/>
              </a:rPr>
              <a:t>đủ</a:t>
            </a:r>
            <a:r>
              <a:rPr lang="en-US" dirty="0">
                <a:latin typeface="Calibri" panose="020F0502020204030204" pitchFamily="34" charset="0"/>
              </a:rPr>
              <a:t> </a:t>
            </a:r>
            <a:r>
              <a:rPr lang="vi-VN" dirty="0">
                <a:latin typeface="Calibri" panose="020F0502020204030204" pitchFamily="34" charset="0"/>
              </a:rPr>
              <a:t>quyền</a:t>
            </a:r>
            <a:r>
              <a:rPr lang="en-US" dirty="0">
                <a:latin typeface="Calibri" panose="020F0502020204030204" pitchFamily="34" charset="0"/>
              </a:rPr>
              <a:t> </a:t>
            </a:r>
            <a:r>
              <a:rPr lang="vi-VN" dirty="0">
                <a:latin typeface="Calibri" panose="020F0502020204030204" pitchFamily="34" charset="0"/>
              </a:rPr>
              <a:t>hạn</a:t>
            </a:r>
            <a:r>
              <a:rPr lang="en-US" dirty="0">
                <a:latin typeface="Calibri" panose="020F0502020204030204" pitchFamily="34" charset="0"/>
              </a:rPr>
              <a:t> </a:t>
            </a:r>
            <a:r>
              <a:rPr lang="vi-VN" dirty="0">
                <a:latin typeface="Calibri" panose="020F0502020204030204" pitchFamily="34" charset="0"/>
              </a:rPr>
              <a:t>(e.g. root) thì</a:t>
            </a:r>
            <a:r>
              <a:rPr lang="en-US" dirty="0">
                <a:latin typeface="Calibri" panose="020F0502020204030204" pitchFamily="34" charset="0"/>
              </a:rPr>
              <a:t> </a:t>
            </a:r>
            <a:r>
              <a:rPr lang="vi-VN" dirty="0">
                <a:latin typeface="Calibri" panose="020F0502020204030204" pitchFamily="34" charset="0"/>
              </a:rPr>
              <a:t>copy các</a:t>
            </a:r>
            <a:r>
              <a:rPr lang="en-US" dirty="0">
                <a:latin typeface="Calibri" panose="020F0502020204030204" pitchFamily="34" charset="0"/>
              </a:rPr>
              <a:t> </a:t>
            </a:r>
            <a:r>
              <a:rPr lang="vi-VN" dirty="0">
                <a:latin typeface="Calibri" panose="020F0502020204030204" pitchFamily="34" charset="0"/>
              </a:rPr>
              <a:t>file thư</a:t>
            </a:r>
            <a:r>
              <a:rPr lang="en-US" dirty="0">
                <a:latin typeface="Calibri" panose="020F0502020204030204" pitchFamily="34" charset="0"/>
              </a:rPr>
              <a:t> </a:t>
            </a:r>
            <a:r>
              <a:rPr lang="vi-VN" dirty="0">
                <a:latin typeface="Calibri" panose="020F0502020204030204" pitchFamily="34" charset="0"/>
              </a:rPr>
              <a:t>viện</a:t>
            </a:r>
            <a:r>
              <a:rPr lang="en-US" dirty="0">
                <a:latin typeface="Calibri" panose="020F0502020204030204" pitchFamily="34" charset="0"/>
              </a:rPr>
              <a:t> </a:t>
            </a:r>
            <a:r>
              <a:rPr lang="vi-VN" dirty="0">
                <a:latin typeface="Calibri" panose="020F0502020204030204" pitchFamily="34" charset="0"/>
              </a:rPr>
              <a:t>chia</a:t>
            </a:r>
            <a:r>
              <a:rPr lang="en-US" dirty="0">
                <a:latin typeface="Calibri" panose="020F0502020204030204" pitchFamily="34" charset="0"/>
              </a:rPr>
              <a:t> </a:t>
            </a:r>
            <a:r>
              <a:rPr lang="vi-VN" dirty="0">
                <a:latin typeface="Calibri" panose="020F0502020204030204" pitchFamily="34" charset="0"/>
              </a:rPr>
              <a:t>sẻ</a:t>
            </a:r>
            <a:r>
              <a:rPr lang="en-US" dirty="0">
                <a:latin typeface="Calibri" panose="020F0502020204030204" pitchFamily="34" charset="0"/>
              </a:rPr>
              <a:t> </a:t>
            </a:r>
            <a:r>
              <a:rPr lang="vi-VN" dirty="0">
                <a:latin typeface="Calibri" panose="020F0502020204030204" pitchFamily="34" charset="0"/>
              </a:rPr>
              <a:t>và</a:t>
            </a:r>
            <a:r>
              <a:rPr lang="en-US" dirty="0">
                <a:latin typeface="Calibri" panose="020F0502020204030204" pitchFamily="34" charset="0"/>
              </a:rPr>
              <a:t>o </a:t>
            </a:r>
            <a:r>
              <a:rPr lang="vi-VN" dirty="0">
                <a:latin typeface="Calibri" panose="020F0502020204030204" pitchFamily="34" charset="0"/>
              </a:rPr>
              <a:t>thư</a:t>
            </a:r>
            <a:r>
              <a:rPr lang="en-US" dirty="0">
                <a:latin typeface="Calibri" panose="020F0502020204030204" pitchFamily="34" charset="0"/>
              </a:rPr>
              <a:t> </a:t>
            </a:r>
            <a:r>
              <a:rPr lang="vi-VN" dirty="0">
                <a:latin typeface="Calibri" panose="020F0502020204030204" pitchFamily="34" charset="0"/>
              </a:rPr>
              <a:t>mục</a:t>
            </a:r>
            <a:r>
              <a:rPr lang="en-US" dirty="0">
                <a:latin typeface="Calibri" panose="020F0502020204030204" pitchFamily="34" charset="0"/>
              </a:rPr>
              <a:t> </a:t>
            </a:r>
            <a:r>
              <a:rPr lang="vi-VN" dirty="0">
                <a:latin typeface="Calibri" panose="020F0502020204030204" pitchFamily="34" charset="0"/>
              </a:rPr>
              <a:t>chuẩn</a:t>
            </a:r>
            <a:endParaRPr lang="en-US" dirty="0">
              <a:latin typeface="Calibri" panose="020F0502020204030204" pitchFamily="34" charset="0"/>
            </a:endParaRPr>
          </a:p>
          <a:p>
            <a:pPr marL="1124712" lvl="2" indent="-457200" fontAlgn="auto">
              <a:spcAft>
                <a:spcPts val="0"/>
              </a:spcAft>
              <a:buFont typeface="Wingdings 2"/>
              <a:buNone/>
              <a:defRPr/>
            </a:pPr>
            <a:r>
              <a:rPr lang="en-US" b="1" i="1" dirty="0">
                <a:latin typeface="Calibri" panose="020F0502020204030204" pitchFamily="34" charset="0"/>
              </a:rPr>
              <a:t>#</a:t>
            </a:r>
            <a:r>
              <a:rPr lang="en-US" b="1" i="1" dirty="0" err="1">
                <a:latin typeface="Calibri" panose="020F0502020204030204" pitchFamily="34" charset="0"/>
              </a:rPr>
              <a:t>cp</a:t>
            </a:r>
            <a:r>
              <a:rPr lang="en-US" b="1" i="1" dirty="0">
                <a:latin typeface="Calibri" panose="020F0502020204030204" pitchFamily="34" charset="0"/>
              </a:rPr>
              <a:t> libab.so /lib</a:t>
            </a:r>
          </a:p>
          <a:p>
            <a:pPr marL="1124712" lvl="2" indent="-457200" fontAlgn="auto">
              <a:spcAft>
                <a:spcPts val="0"/>
              </a:spcAft>
              <a:buFont typeface="Wingdings 2"/>
              <a:buNone/>
              <a:defRPr/>
            </a:pPr>
            <a:r>
              <a:rPr lang="en-US" b="1" i="1" dirty="0">
                <a:latin typeface="Calibri" panose="020F0502020204030204" pitchFamily="34" charset="0"/>
              </a:rPr>
              <a:t>$./</a:t>
            </a:r>
            <a:r>
              <a:rPr lang="en-US" b="1" i="1" dirty="0" err="1">
                <a:latin typeface="Calibri" panose="020F0502020204030204" pitchFamily="34" charset="0"/>
              </a:rPr>
              <a:t>myapp</a:t>
            </a:r>
            <a:endParaRPr lang="en-US" b="1" i="1" dirty="0">
              <a:latin typeface="Calibri" panose="020F0502020204030204" pitchFamily="34" charset="0"/>
            </a:endParaRPr>
          </a:p>
          <a:p>
            <a:pPr marL="1124712" lvl="2" indent="-457200" fontAlgn="auto">
              <a:spcAft>
                <a:spcPts val="0"/>
              </a:spcAft>
              <a:buFont typeface="Wingdings 2"/>
              <a:buNone/>
              <a:defRPr/>
            </a:pPr>
            <a:r>
              <a:rPr lang="en-US" i="1" dirty="0" err="1">
                <a:latin typeface="Calibri" panose="020F0502020204030204" pitchFamily="34" charset="0"/>
              </a:rPr>
              <a:t>Ket</a:t>
            </a:r>
            <a:r>
              <a:rPr lang="en-US" i="1" dirty="0">
                <a:latin typeface="Calibri" panose="020F0502020204030204" pitchFamily="34" charset="0"/>
              </a:rPr>
              <a:t> qua dung ham func1: 7</a:t>
            </a:r>
          </a:p>
          <a:p>
            <a:pPr marL="850392" lvl="1" indent="-457200" fontAlgn="auto">
              <a:spcAft>
                <a:spcPts val="0"/>
              </a:spcAft>
              <a:buFont typeface="+mj-lt"/>
              <a:buAutoNum type="arabicPeriod"/>
              <a:defRPr/>
            </a:pPr>
            <a:r>
              <a:rPr lang="vi-VN" dirty="0">
                <a:latin typeface="Calibri" panose="020F0502020204030204" pitchFamily="34" charset="0"/>
              </a:rPr>
              <a:t>Nếu</a:t>
            </a:r>
            <a:r>
              <a:rPr lang="en-US" dirty="0">
                <a:latin typeface="Calibri" panose="020F0502020204030204" pitchFamily="34" charset="0"/>
              </a:rPr>
              <a:t> </a:t>
            </a:r>
            <a:r>
              <a:rPr lang="vi-VN" dirty="0">
                <a:latin typeface="Calibri" panose="020F0502020204030204" pitchFamily="34" charset="0"/>
              </a:rPr>
              <a:t>không</a:t>
            </a:r>
            <a:r>
              <a:rPr lang="en-US" dirty="0">
                <a:latin typeface="Calibri" panose="020F0502020204030204" pitchFamily="34" charset="0"/>
              </a:rPr>
              <a:t> </a:t>
            </a:r>
            <a:r>
              <a:rPr lang="vi-VN" dirty="0">
                <a:latin typeface="Calibri" panose="020F0502020204030204" pitchFamily="34" charset="0"/>
              </a:rPr>
              <a:t>có</a:t>
            </a:r>
            <a:r>
              <a:rPr lang="en-US" dirty="0">
                <a:latin typeface="Calibri" panose="020F0502020204030204" pitchFamily="34" charset="0"/>
              </a:rPr>
              <a:t> </a:t>
            </a:r>
            <a:r>
              <a:rPr lang="vi-VN" dirty="0">
                <a:latin typeface="Calibri" panose="020F0502020204030204" pitchFamily="34" charset="0"/>
              </a:rPr>
              <a:t>đủ</a:t>
            </a:r>
            <a:r>
              <a:rPr lang="en-US" dirty="0">
                <a:latin typeface="Calibri" panose="020F0502020204030204" pitchFamily="34" charset="0"/>
              </a:rPr>
              <a:t> </a:t>
            </a:r>
            <a:r>
              <a:rPr lang="vi-VN" dirty="0">
                <a:latin typeface="Calibri" panose="020F0502020204030204" pitchFamily="34" charset="0"/>
              </a:rPr>
              <a:t>quyền</a:t>
            </a:r>
            <a:r>
              <a:rPr lang="en-US" dirty="0">
                <a:latin typeface="Calibri" panose="020F0502020204030204" pitchFamily="34" charset="0"/>
              </a:rPr>
              <a:t> </a:t>
            </a:r>
            <a:r>
              <a:rPr lang="vi-VN" dirty="0">
                <a:latin typeface="Calibri" panose="020F0502020204030204" pitchFamily="34" charset="0"/>
              </a:rPr>
              <a:t>hạn</a:t>
            </a:r>
            <a:r>
              <a:rPr lang="en-US" dirty="0">
                <a:latin typeface="Calibri" panose="020F0502020204030204" pitchFamily="34" charset="0"/>
              </a:rPr>
              <a:t> </a:t>
            </a:r>
            <a:r>
              <a:rPr lang="vi-VN" dirty="0">
                <a:latin typeface="Calibri" panose="020F0502020204030204" pitchFamily="34" charset="0"/>
              </a:rPr>
              <a:t>copy file vào</a:t>
            </a:r>
            <a:r>
              <a:rPr lang="en-US" dirty="0">
                <a:latin typeface="Calibri" panose="020F0502020204030204" pitchFamily="34" charset="0"/>
              </a:rPr>
              <a:t> </a:t>
            </a:r>
            <a:r>
              <a:rPr lang="vi-VN" dirty="0">
                <a:latin typeface="Calibri" panose="020F0502020204030204" pitchFamily="34" charset="0"/>
              </a:rPr>
              <a:t>thư</a:t>
            </a:r>
            <a:r>
              <a:rPr lang="en-US" dirty="0">
                <a:latin typeface="Calibri" panose="020F0502020204030204" pitchFamily="34" charset="0"/>
              </a:rPr>
              <a:t> </a:t>
            </a:r>
            <a:r>
              <a:rPr lang="vi-VN" dirty="0">
                <a:latin typeface="Calibri" panose="020F0502020204030204" pitchFamily="34" charset="0"/>
              </a:rPr>
              <a:t>mục</a:t>
            </a:r>
            <a:r>
              <a:rPr lang="en-US" dirty="0">
                <a:latin typeface="Calibri" panose="020F0502020204030204" pitchFamily="34" charset="0"/>
              </a:rPr>
              <a:t> </a:t>
            </a:r>
            <a:r>
              <a:rPr lang="vi-VN" dirty="0">
                <a:latin typeface="Calibri" panose="020F0502020204030204" pitchFamily="34" charset="0"/>
              </a:rPr>
              <a:t>chuẩn, user phải</a:t>
            </a:r>
            <a:r>
              <a:rPr lang="en-US" dirty="0">
                <a:latin typeface="Calibri" panose="020F0502020204030204" pitchFamily="34" charset="0"/>
              </a:rPr>
              <a:t> </a:t>
            </a:r>
            <a:r>
              <a:rPr lang="vi-VN" dirty="0">
                <a:latin typeface="Calibri" panose="020F0502020204030204" pitchFamily="34" charset="0"/>
              </a:rPr>
              <a:t>thay</a:t>
            </a:r>
            <a:r>
              <a:rPr lang="en-US" dirty="0">
                <a:latin typeface="Calibri" panose="020F0502020204030204" pitchFamily="34" charset="0"/>
              </a:rPr>
              <a:t> </a:t>
            </a:r>
            <a:r>
              <a:rPr lang="vi-VN" dirty="0">
                <a:latin typeface="Calibri" panose="020F0502020204030204" pitchFamily="34" charset="0"/>
              </a:rPr>
              <a:t>đổi</a:t>
            </a:r>
            <a:r>
              <a:rPr lang="en-US" dirty="0">
                <a:latin typeface="Calibri" panose="020F0502020204030204" pitchFamily="34" charset="0"/>
              </a:rPr>
              <a:t> </a:t>
            </a:r>
            <a:r>
              <a:rPr lang="vi-VN" dirty="0">
                <a:latin typeface="Calibri" panose="020F0502020204030204" pitchFamily="34" charset="0"/>
              </a:rPr>
              <a:t>biến</a:t>
            </a:r>
            <a:r>
              <a:rPr lang="en-US" dirty="0">
                <a:latin typeface="Calibri" panose="020F0502020204030204" pitchFamily="34" charset="0"/>
              </a:rPr>
              <a:t> </a:t>
            </a:r>
            <a:r>
              <a:rPr lang="vi-VN" dirty="0">
                <a:latin typeface="Calibri" panose="020F0502020204030204" pitchFamily="34" charset="0"/>
              </a:rPr>
              <a:t>môi</a:t>
            </a:r>
            <a:r>
              <a:rPr lang="en-US" dirty="0">
                <a:latin typeface="Calibri" panose="020F0502020204030204" pitchFamily="34" charset="0"/>
              </a:rPr>
              <a:t> </a:t>
            </a:r>
            <a:r>
              <a:rPr lang="vi-VN" dirty="0">
                <a:latin typeface="Calibri" panose="020F0502020204030204" pitchFamily="34" charset="0"/>
              </a:rPr>
              <a:t>trường</a:t>
            </a:r>
            <a:r>
              <a:rPr lang="en-US" dirty="0">
                <a:latin typeface="Calibri" panose="020F0502020204030204" pitchFamily="34" charset="0"/>
              </a:rPr>
              <a:t> </a:t>
            </a:r>
            <a:r>
              <a:rPr lang="vi-VN" dirty="0">
                <a:latin typeface="Calibri" panose="020F0502020204030204" pitchFamily="34" charset="0"/>
              </a:rPr>
              <a:t>LD_LIBRARY_PATH để</a:t>
            </a:r>
            <a:r>
              <a:rPr lang="en-US" dirty="0">
                <a:latin typeface="Calibri" panose="020F0502020204030204" pitchFamily="34" charset="0"/>
              </a:rPr>
              <a:t> </a:t>
            </a:r>
            <a:r>
              <a:rPr lang="vi-VN" dirty="0">
                <a:latin typeface="Calibri" panose="020F0502020204030204" pitchFamily="34" charset="0"/>
              </a:rPr>
              <a:t>chỉ</a:t>
            </a:r>
            <a:r>
              <a:rPr lang="en-US" dirty="0">
                <a:latin typeface="Calibri" panose="020F0502020204030204" pitchFamily="34" charset="0"/>
              </a:rPr>
              <a:t> </a:t>
            </a:r>
            <a:r>
              <a:rPr lang="vi-VN" dirty="0">
                <a:latin typeface="Calibri" panose="020F0502020204030204" pitchFamily="34" charset="0"/>
              </a:rPr>
              <a:t>cho</a:t>
            </a:r>
            <a:r>
              <a:rPr lang="en-US" dirty="0">
                <a:latin typeface="Calibri" panose="020F0502020204030204" pitchFamily="34" charset="0"/>
              </a:rPr>
              <a:t> </a:t>
            </a:r>
            <a:r>
              <a:rPr lang="vi-VN" dirty="0">
                <a:latin typeface="Calibri" panose="020F0502020204030204" pitchFamily="34" charset="0"/>
              </a:rPr>
              <a:t>loader tìm</a:t>
            </a:r>
            <a:r>
              <a:rPr lang="en-US" dirty="0">
                <a:latin typeface="Calibri" panose="020F0502020204030204" pitchFamily="34" charset="0"/>
              </a:rPr>
              <a:t> </a:t>
            </a:r>
            <a:r>
              <a:rPr lang="vi-VN" dirty="0">
                <a:latin typeface="Calibri" panose="020F0502020204030204" pitchFamily="34" charset="0"/>
              </a:rPr>
              <a:t>trong</a:t>
            </a:r>
            <a:r>
              <a:rPr lang="en-US" dirty="0">
                <a:latin typeface="Calibri" panose="020F0502020204030204" pitchFamily="34" charset="0"/>
              </a:rPr>
              <a:t> </a:t>
            </a:r>
            <a:r>
              <a:rPr lang="vi-VN" dirty="0">
                <a:latin typeface="Calibri" panose="020F0502020204030204" pitchFamily="34" charset="0"/>
              </a:rPr>
              <a:t>thư</a:t>
            </a:r>
            <a:r>
              <a:rPr lang="en-US" dirty="0">
                <a:latin typeface="Calibri" panose="020F0502020204030204" pitchFamily="34" charset="0"/>
              </a:rPr>
              <a:t> </a:t>
            </a:r>
            <a:r>
              <a:rPr lang="vi-VN" dirty="0">
                <a:latin typeface="Calibri" panose="020F0502020204030204" pitchFamily="34" charset="0"/>
              </a:rPr>
              <a:t>mục</a:t>
            </a:r>
            <a:r>
              <a:rPr lang="en-US" dirty="0">
                <a:latin typeface="Calibri" panose="020F0502020204030204" pitchFamily="34" charset="0"/>
              </a:rPr>
              <a:t> </a:t>
            </a:r>
            <a:r>
              <a:rPr lang="vi-VN" dirty="0">
                <a:latin typeface="Calibri" panose="020F0502020204030204" pitchFamily="34" charset="0"/>
              </a:rPr>
              <a:t>chứa</a:t>
            </a:r>
            <a:r>
              <a:rPr lang="en-US" dirty="0">
                <a:latin typeface="Calibri" panose="020F0502020204030204" pitchFamily="34" charset="0"/>
              </a:rPr>
              <a:t> </a:t>
            </a:r>
            <a:r>
              <a:rPr lang="vi-VN" dirty="0">
                <a:latin typeface="Calibri" panose="020F0502020204030204" pitchFamily="34" charset="0"/>
              </a:rPr>
              <a:t>thư</a:t>
            </a:r>
            <a:r>
              <a:rPr lang="en-US" dirty="0">
                <a:latin typeface="Calibri" panose="020F0502020204030204" pitchFamily="34" charset="0"/>
              </a:rPr>
              <a:t> </a:t>
            </a:r>
            <a:r>
              <a:rPr lang="vi-VN" dirty="0">
                <a:latin typeface="Calibri" panose="020F0502020204030204" pitchFamily="34" charset="0"/>
              </a:rPr>
              <a:t>viện.</a:t>
            </a:r>
            <a:endParaRPr lang="en-US" dirty="0">
              <a:latin typeface="Calibri" panose="020F0502020204030204" pitchFamily="34" charset="0"/>
            </a:endParaRPr>
          </a:p>
          <a:p>
            <a:pPr marL="1124712" lvl="2" indent="-457200" fontAlgn="auto">
              <a:spcAft>
                <a:spcPts val="0"/>
              </a:spcAft>
              <a:buFont typeface="Wingdings 2"/>
              <a:buNone/>
              <a:defRPr/>
            </a:pPr>
            <a:r>
              <a:rPr lang="en-US" b="1" i="1" dirty="0">
                <a:latin typeface="Calibri" panose="020F0502020204030204" pitchFamily="34" charset="0"/>
              </a:rPr>
              <a:t>$export LD_LIBRARY_PATH=$LD_LIBRARY_PATH:.</a:t>
            </a:r>
          </a:p>
          <a:p>
            <a:pPr marL="1124712" lvl="2" indent="-457200" fontAlgn="auto">
              <a:spcAft>
                <a:spcPts val="0"/>
              </a:spcAft>
              <a:buFont typeface="Wingdings 2"/>
              <a:buNone/>
              <a:defRPr/>
            </a:pPr>
            <a:r>
              <a:rPr lang="en-US" b="1" i="1" dirty="0">
                <a:latin typeface="Calibri" panose="020F0502020204030204" pitchFamily="34" charset="0"/>
              </a:rPr>
              <a:t>$./</a:t>
            </a:r>
            <a:r>
              <a:rPr lang="en-US" b="1" i="1" dirty="0" err="1">
                <a:latin typeface="Calibri" panose="020F0502020204030204" pitchFamily="34" charset="0"/>
              </a:rPr>
              <a:t>myapp</a:t>
            </a:r>
            <a:endParaRPr lang="en-US" b="1" i="1" dirty="0">
              <a:latin typeface="Calibri" panose="020F0502020204030204" pitchFamily="34" charset="0"/>
            </a:endParaRPr>
          </a:p>
          <a:p>
            <a:pPr marL="1124712" lvl="2" indent="-457200" fontAlgn="auto">
              <a:spcAft>
                <a:spcPts val="0"/>
              </a:spcAft>
              <a:buFont typeface="Wingdings 2"/>
              <a:buNone/>
              <a:defRPr/>
            </a:pPr>
            <a:r>
              <a:rPr lang="en-US" i="1" dirty="0" err="1">
                <a:latin typeface="Calibri" panose="020F0502020204030204" pitchFamily="34" charset="0"/>
              </a:rPr>
              <a:t>Ket</a:t>
            </a:r>
            <a:r>
              <a:rPr lang="en-US" i="1" dirty="0">
                <a:latin typeface="Calibri" panose="020F0502020204030204" pitchFamily="34" charset="0"/>
              </a:rPr>
              <a:t> qua dung ham func1: </a:t>
            </a:r>
            <a:r>
              <a:rPr lang="en-US" i="1" dirty="0" smtClean="0">
                <a:latin typeface="Calibri" panose="020F0502020204030204" pitchFamily="34" charset="0"/>
              </a:rPr>
              <a:t>7</a:t>
            </a:r>
            <a:endParaRPr lang="vi-VN" i="1" dirty="0">
              <a:latin typeface="Calibri" panose="020F0502020204030204" pitchFamily="34" charset="0"/>
            </a:endParaRPr>
          </a:p>
        </p:txBody>
      </p:sp>
      <p:sp>
        <p:nvSpPr>
          <p:cNvPr id="4" name="Date Placeholder 3"/>
          <p:cNvSpPr>
            <a:spLocks noGrp="1"/>
          </p:cNvSpPr>
          <p:nvPr>
            <p:ph type="dt" sz="half" idx="10"/>
          </p:nvPr>
        </p:nvSpPr>
        <p:spPr/>
        <p:txBody>
          <a:bodyPr/>
          <a:lstStyle/>
          <a:p>
            <a:fld id="{3040E6A2-3799-458A-A44E-6A5DEDC9273E}" type="datetime1">
              <a:rPr lang="en-US" smtClean="0"/>
              <a:t>8/25/2016</a:t>
            </a:fld>
            <a:endParaRPr lang="en-US"/>
          </a:p>
        </p:txBody>
      </p:sp>
      <p:sp>
        <p:nvSpPr>
          <p:cNvPr id="5" name="Slide Number Placeholder 4"/>
          <p:cNvSpPr>
            <a:spLocks noGrp="1"/>
          </p:cNvSpPr>
          <p:nvPr>
            <p:ph type="sldNum" sz="quarter" idx="12"/>
          </p:nvPr>
        </p:nvSpPr>
        <p:spPr/>
        <p:txBody>
          <a:bodyPr/>
          <a:lstStyle/>
          <a:p>
            <a:fld id="{00209131-DE2C-4C4E-A461-E7AFBF5A6C93}" type="slidenum">
              <a:rPr lang="en-US" smtClean="0"/>
              <a:t>55</a:t>
            </a:fld>
            <a:endParaRPr lang="en-US"/>
          </a:p>
        </p:txBody>
      </p:sp>
      <p:sp>
        <p:nvSpPr>
          <p:cNvPr id="6" name="Footer Placeholder 5"/>
          <p:cNvSpPr>
            <a:spLocks noGrp="1"/>
          </p:cNvSpPr>
          <p:nvPr>
            <p:ph type="ftr" sz="quarter" idx="11"/>
          </p:nvPr>
        </p:nvSpPr>
        <p:spPr/>
        <p:txBody>
          <a:bodyPr/>
          <a:lstStyle/>
          <a:p>
            <a:r>
              <a:rPr lang="en-US" smtClean="0"/>
              <a:t>FPT Software - Training C/C++ on Linux </a:t>
            </a:r>
            <a:endParaRPr lang="en-US"/>
          </a:p>
        </p:txBody>
      </p:sp>
    </p:spTree>
    <p:extLst>
      <p:ext uri="{BB962C8B-B14F-4D97-AF65-F5344CB8AC3E}">
        <p14:creationId xmlns:p14="http://schemas.microsoft.com/office/powerpoint/2010/main" val="351054006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err="1"/>
              <a:t>Dùng</a:t>
            </a:r>
            <a:r>
              <a:rPr lang="en-US" altLang="en-US" dirty="0"/>
              <a:t> </a:t>
            </a:r>
            <a:r>
              <a:rPr lang="en-US" altLang="en-US" dirty="0" err="1"/>
              <a:t>thư</a:t>
            </a:r>
            <a:r>
              <a:rPr lang="en-US" altLang="en-US" dirty="0"/>
              <a:t> </a:t>
            </a:r>
            <a:r>
              <a:rPr lang="en-US" altLang="en-US" dirty="0" err="1"/>
              <a:t>viện</a:t>
            </a:r>
            <a:r>
              <a:rPr lang="en-US" altLang="en-US" dirty="0"/>
              <a:t> </a:t>
            </a:r>
            <a:r>
              <a:rPr lang="en-US" altLang="en-US" dirty="0" err="1"/>
              <a:t>liên</a:t>
            </a:r>
            <a:r>
              <a:rPr lang="en-US" altLang="en-US" dirty="0"/>
              <a:t> </a:t>
            </a:r>
            <a:r>
              <a:rPr lang="en-US" altLang="en-US" dirty="0" err="1"/>
              <a:t>kết</a:t>
            </a:r>
            <a:r>
              <a:rPr lang="en-US" altLang="en-US" dirty="0"/>
              <a:t> </a:t>
            </a:r>
            <a:r>
              <a:rPr lang="en-US" altLang="en-US" dirty="0" err="1"/>
              <a:t>động</a:t>
            </a:r>
            <a:endParaRPr lang="en-US" dirty="0"/>
          </a:p>
        </p:txBody>
      </p:sp>
      <p:sp>
        <p:nvSpPr>
          <p:cNvPr id="3" name="Content Placeholder 2"/>
          <p:cNvSpPr>
            <a:spLocks noGrp="1"/>
          </p:cNvSpPr>
          <p:nvPr>
            <p:ph idx="1"/>
          </p:nvPr>
        </p:nvSpPr>
        <p:spPr/>
        <p:txBody>
          <a:bodyPr>
            <a:normAutofit fontScale="70000" lnSpcReduction="20000"/>
          </a:bodyPr>
          <a:lstStyle/>
          <a:p>
            <a:r>
              <a:rPr lang="vi-VN" dirty="0">
                <a:latin typeface="Calibri" panose="020F0502020204030204" pitchFamily="34" charset="0"/>
              </a:rPr>
              <a:t>Một</a:t>
            </a:r>
            <a:r>
              <a:rPr lang="en-US" dirty="0">
                <a:latin typeface="Calibri" panose="020F0502020204030204" pitchFamily="34" charset="0"/>
              </a:rPr>
              <a:t> </a:t>
            </a:r>
            <a:r>
              <a:rPr lang="vi-VN" dirty="0">
                <a:latin typeface="Calibri" panose="020F0502020204030204" pitchFamily="34" charset="0"/>
              </a:rPr>
              <a:t>số</a:t>
            </a:r>
            <a:r>
              <a:rPr lang="en-US" dirty="0">
                <a:latin typeface="Calibri" panose="020F0502020204030204" pitchFamily="34" charset="0"/>
              </a:rPr>
              <a:t> </a:t>
            </a:r>
            <a:r>
              <a:rPr lang="vi-VN" dirty="0">
                <a:latin typeface="Calibri" panose="020F0502020204030204" pitchFamily="34" charset="0"/>
              </a:rPr>
              <a:t>chú</a:t>
            </a:r>
            <a:r>
              <a:rPr lang="en-US" dirty="0">
                <a:latin typeface="Calibri" panose="020F0502020204030204" pitchFamily="34" charset="0"/>
              </a:rPr>
              <a:t> </a:t>
            </a:r>
            <a:r>
              <a:rPr lang="vi-VN" dirty="0">
                <a:latin typeface="Calibri" panose="020F0502020204030204" pitchFamily="34" charset="0"/>
              </a:rPr>
              <a:t>ý khi</a:t>
            </a:r>
            <a:r>
              <a:rPr lang="en-US" dirty="0">
                <a:latin typeface="Calibri" panose="020F0502020204030204" pitchFamily="34" charset="0"/>
              </a:rPr>
              <a:t> </a:t>
            </a:r>
            <a:r>
              <a:rPr lang="vi-VN" dirty="0">
                <a:latin typeface="Calibri" panose="020F0502020204030204" pitchFamily="34" charset="0"/>
              </a:rPr>
              <a:t>lập</a:t>
            </a:r>
            <a:r>
              <a:rPr lang="en-US" dirty="0">
                <a:latin typeface="Calibri" panose="020F0502020204030204" pitchFamily="34" charset="0"/>
              </a:rPr>
              <a:t> </a:t>
            </a:r>
            <a:r>
              <a:rPr lang="vi-VN" dirty="0">
                <a:latin typeface="Calibri" panose="020F0502020204030204" pitchFamily="34" charset="0"/>
              </a:rPr>
              <a:t>trình</a:t>
            </a:r>
            <a:r>
              <a:rPr lang="en-US" dirty="0">
                <a:latin typeface="Calibri" panose="020F0502020204030204" pitchFamily="34" charset="0"/>
              </a:rPr>
              <a:t> </a:t>
            </a:r>
            <a:r>
              <a:rPr lang="vi-VN" dirty="0">
                <a:latin typeface="Calibri" panose="020F0502020204030204" pitchFamily="34" charset="0"/>
              </a:rPr>
              <a:t>với</a:t>
            </a:r>
            <a:r>
              <a:rPr lang="en-US" dirty="0">
                <a:latin typeface="Calibri" panose="020F0502020204030204" pitchFamily="34" charset="0"/>
              </a:rPr>
              <a:t> </a:t>
            </a:r>
            <a:r>
              <a:rPr lang="vi-VN" dirty="0">
                <a:latin typeface="Calibri" panose="020F0502020204030204" pitchFamily="34" charset="0"/>
              </a:rPr>
              <a:t>thư</a:t>
            </a:r>
            <a:r>
              <a:rPr lang="en-US" dirty="0">
                <a:latin typeface="Calibri" panose="020F0502020204030204" pitchFamily="34" charset="0"/>
              </a:rPr>
              <a:t> </a:t>
            </a:r>
            <a:r>
              <a:rPr lang="vi-VN" dirty="0">
                <a:latin typeface="Calibri" panose="020F0502020204030204" pitchFamily="34" charset="0"/>
              </a:rPr>
              <a:t>viện</a:t>
            </a:r>
            <a:r>
              <a:rPr lang="en-US" dirty="0">
                <a:latin typeface="Calibri" panose="020F0502020204030204" pitchFamily="34" charset="0"/>
              </a:rPr>
              <a:t> </a:t>
            </a:r>
            <a:r>
              <a:rPr lang="vi-VN" dirty="0">
                <a:latin typeface="Calibri" panose="020F0502020204030204" pitchFamily="34" charset="0"/>
              </a:rPr>
              <a:t>liên</a:t>
            </a:r>
            <a:r>
              <a:rPr lang="en-US" dirty="0">
                <a:latin typeface="Calibri" panose="020F0502020204030204" pitchFamily="34" charset="0"/>
              </a:rPr>
              <a:t> </a:t>
            </a:r>
            <a:r>
              <a:rPr lang="vi-VN" dirty="0">
                <a:latin typeface="Calibri" panose="020F0502020204030204" pitchFamily="34" charset="0"/>
              </a:rPr>
              <a:t>kết</a:t>
            </a:r>
            <a:r>
              <a:rPr lang="en-US" dirty="0">
                <a:latin typeface="Calibri" panose="020F0502020204030204" pitchFamily="34" charset="0"/>
              </a:rPr>
              <a:t> </a:t>
            </a:r>
            <a:r>
              <a:rPr lang="vi-VN" dirty="0">
                <a:latin typeface="Calibri" panose="020F0502020204030204" pitchFamily="34" charset="0"/>
              </a:rPr>
              <a:t>động</a:t>
            </a:r>
            <a:endParaRPr lang="en-US" dirty="0">
              <a:latin typeface="Calibri" panose="020F0502020204030204" pitchFamily="34" charset="0"/>
            </a:endParaRPr>
          </a:p>
          <a:p>
            <a:pPr lvl="1">
              <a:buFont typeface="Arial" panose="020B0604020202020204" pitchFamily="34" charset="0"/>
              <a:buChar char="•"/>
            </a:pPr>
            <a:r>
              <a:rPr lang="vi-VN" dirty="0">
                <a:latin typeface="Calibri" panose="020F0502020204030204" pitchFamily="34" charset="0"/>
              </a:rPr>
              <a:t>Kiểm</a:t>
            </a:r>
            <a:r>
              <a:rPr lang="en-US" dirty="0">
                <a:latin typeface="Calibri" panose="020F0502020204030204" pitchFamily="34" charset="0"/>
              </a:rPr>
              <a:t> </a:t>
            </a:r>
            <a:r>
              <a:rPr lang="vi-VN" dirty="0">
                <a:latin typeface="Calibri" panose="020F0502020204030204" pitchFamily="34" charset="0"/>
              </a:rPr>
              <a:t>tra</a:t>
            </a:r>
            <a:r>
              <a:rPr lang="en-US" dirty="0">
                <a:latin typeface="Calibri" panose="020F0502020204030204" pitchFamily="34" charset="0"/>
              </a:rPr>
              <a:t> </a:t>
            </a:r>
            <a:r>
              <a:rPr lang="vi-VN" dirty="0">
                <a:latin typeface="Calibri" panose="020F0502020204030204" pitchFamily="34" charset="0"/>
              </a:rPr>
              <a:t>xem</a:t>
            </a:r>
            <a:r>
              <a:rPr lang="en-US" dirty="0">
                <a:latin typeface="Calibri" panose="020F0502020204030204" pitchFamily="34" charset="0"/>
              </a:rPr>
              <a:t> </a:t>
            </a:r>
            <a:r>
              <a:rPr lang="vi-VN" dirty="0">
                <a:latin typeface="Calibri" panose="020F0502020204030204" pitchFamily="34" charset="0"/>
              </a:rPr>
              <a:t>ứng</a:t>
            </a:r>
            <a:r>
              <a:rPr lang="en-US" dirty="0">
                <a:latin typeface="Calibri" panose="020F0502020204030204" pitchFamily="34" charset="0"/>
              </a:rPr>
              <a:t> </a:t>
            </a:r>
            <a:r>
              <a:rPr lang="vi-VN" dirty="0">
                <a:latin typeface="Calibri" panose="020F0502020204030204" pitchFamily="34" charset="0"/>
              </a:rPr>
              <a:t>dụng</a:t>
            </a:r>
            <a:r>
              <a:rPr lang="en-US" dirty="0">
                <a:latin typeface="Calibri" panose="020F0502020204030204" pitchFamily="34" charset="0"/>
              </a:rPr>
              <a:t> </a:t>
            </a:r>
            <a:r>
              <a:rPr lang="vi-VN" dirty="0">
                <a:latin typeface="Calibri" panose="020F0502020204030204" pitchFamily="34" charset="0"/>
              </a:rPr>
              <a:t>cuối</a:t>
            </a:r>
            <a:r>
              <a:rPr lang="en-US" dirty="0">
                <a:latin typeface="Calibri" panose="020F0502020204030204" pitchFamily="34" charset="0"/>
              </a:rPr>
              <a:t> </a:t>
            </a:r>
            <a:r>
              <a:rPr lang="vi-VN" dirty="0">
                <a:latin typeface="Calibri" panose="020F0502020204030204" pitchFamily="34" charset="0"/>
              </a:rPr>
              <a:t>cùng</a:t>
            </a:r>
            <a:r>
              <a:rPr lang="en-US" dirty="0">
                <a:latin typeface="Calibri" panose="020F0502020204030204" pitchFamily="34" charset="0"/>
              </a:rPr>
              <a:t> </a:t>
            </a:r>
            <a:r>
              <a:rPr lang="vi-VN" dirty="0">
                <a:latin typeface="Calibri" panose="020F0502020204030204" pitchFamily="34" charset="0"/>
              </a:rPr>
              <a:t>của</a:t>
            </a:r>
            <a:r>
              <a:rPr lang="en-US" dirty="0">
                <a:latin typeface="Calibri" panose="020F0502020204030204" pitchFamily="34" charset="0"/>
              </a:rPr>
              <a:t> </a:t>
            </a:r>
            <a:r>
              <a:rPr lang="vi-VN" dirty="0">
                <a:latin typeface="Calibri" panose="020F0502020204030204" pitchFamily="34" charset="0"/>
              </a:rPr>
              <a:t>mình</a:t>
            </a:r>
            <a:r>
              <a:rPr lang="en-US" dirty="0">
                <a:latin typeface="Calibri" panose="020F0502020204030204" pitchFamily="34" charset="0"/>
              </a:rPr>
              <a:t> </a:t>
            </a:r>
            <a:r>
              <a:rPr lang="vi-VN" dirty="0">
                <a:latin typeface="Calibri" panose="020F0502020204030204" pitchFamily="34" charset="0"/>
              </a:rPr>
              <a:t>tạo</a:t>
            </a:r>
            <a:r>
              <a:rPr lang="en-US" dirty="0">
                <a:latin typeface="Calibri" panose="020F0502020204030204" pitchFamily="34" charset="0"/>
              </a:rPr>
              <a:t> </a:t>
            </a:r>
            <a:r>
              <a:rPr lang="vi-VN" dirty="0">
                <a:latin typeface="Calibri" panose="020F0502020204030204" pitchFamily="34" charset="0"/>
              </a:rPr>
              <a:t>ra</a:t>
            </a:r>
            <a:r>
              <a:rPr lang="en-US" dirty="0">
                <a:latin typeface="Calibri" panose="020F0502020204030204" pitchFamily="34" charset="0"/>
              </a:rPr>
              <a:t> </a:t>
            </a:r>
            <a:r>
              <a:rPr lang="vi-VN" dirty="0">
                <a:latin typeface="Calibri" panose="020F0502020204030204" pitchFamily="34" charset="0"/>
              </a:rPr>
              <a:t>phụ</a:t>
            </a:r>
            <a:r>
              <a:rPr lang="en-US" dirty="0">
                <a:latin typeface="Calibri" panose="020F0502020204030204" pitchFamily="34" charset="0"/>
              </a:rPr>
              <a:t> </a:t>
            </a:r>
            <a:r>
              <a:rPr lang="vi-VN" dirty="0">
                <a:latin typeface="Calibri" panose="020F0502020204030204" pitchFamily="34" charset="0"/>
              </a:rPr>
              <a:t>thuộc</a:t>
            </a:r>
            <a:r>
              <a:rPr lang="en-US" dirty="0">
                <a:latin typeface="Calibri" panose="020F0502020204030204" pitchFamily="34" charset="0"/>
              </a:rPr>
              <a:t> </a:t>
            </a:r>
            <a:r>
              <a:rPr lang="vi-VN" dirty="0">
                <a:latin typeface="Calibri" panose="020F0502020204030204" pitchFamily="34" charset="0"/>
              </a:rPr>
              <a:t>vào</a:t>
            </a:r>
            <a:r>
              <a:rPr lang="en-US" dirty="0">
                <a:latin typeface="Calibri" panose="020F0502020204030204" pitchFamily="34" charset="0"/>
              </a:rPr>
              <a:t> </a:t>
            </a:r>
            <a:r>
              <a:rPr lang="vi-VN" dirty="0">
                <a:latin typeface="Calibri" panose="020F0502020204030204" pitchFamily="34" charset="0"/>
              </a:rPr>
              <a:t>các</a:t>
            </a:r>
            <a:r>
              <a:rPr lang="en-US" dirty="0">
                <a:latin typeface="Calibri" panose="020F0502020204030204" pitchFamily="34" charset="0"/>
              </a:rPr>
              <a:t> </a:t>
            </a:r>
            <a:r>
              <a:rPr lang="vi-VN" dirty="0">
                <a:latin typeface="Calibri" panose="020F0502020204030204" pitchFamily="34" charset="0"/>
              </a:rPr>
              <a:t>thư</a:t>
            </a:r>
            <a:r>
              <a:rPr lang="en-US" dirty="0">
                <a:latin typeface="Calibri" panose="020F0502020204030204" pitchFamily="34" charset="0"/>
              </a:rPr>
              <a:t> </a:t>
            </a:r>
            <a:r>
              <a:rPr lang="vi-VN" dirty="0">
                <a:latin typeface="Calibri" panose="020F0502020204030204" pitchFamily="34" charset="0"/>
              </a:rPr>
              <a:t>viện</a:t>
            </a:r>
            <a:r>
              <a:rPr lang="en-US" dirty="0">
                <a:latin typeface="Calibri" panose="020F0502020204030204" pitchFamily="34" charset="0"/>
              </a:rPr>
              <a:t> </a:t>
            </a:r>
            <a:r>
              <a:rPr lang="vi-VN" dirty="0">
                <a:latin typeface="Calibri" panose="020F0502020204030204" pitchFamily="34" charset="0"/>
              </a:rPr>
              <a:t>liên</a:t>
            </a:r>
            <a:r>
              <a:rPr lang="en-US" dirty="0">
                <a:latin typeface="Calibri" panose="020F0502020204030204" pitchFamily="34" charset="0"/>
              </a:rPr>
              <a:t> </a:t>
            </a:r>
            <a:r>
              <a:rPr lang="vi-VN" dirty="0">
                <a:latin typeface="Calibri" panose="020F0502020204030204" pitchFamily="34" charset="0"/>
              </a:rPr>
              <a:t>kết</a:t>
            </a:r>
            <a:r>
              <a:rPr lang="en-US" dirty="0">
                <a:latin typeface="Calibri" panose="020F0502020204030204" pitchFamily="34" charset="0"/>
              </a:rPr>
              <a:t> </a:t>
            </a:r>
            <a:r>
              <a:rPr lang="vi-VN" dirty="0">
                <a:latin typeface="Calibri" panose="020F0502020204030204" pitchFamily="34" charset="0"/>
              </a:rPr>
              <a:t>động</a:t>
            </a:r>
            <a:r>
              <a:rPr lang="en-US" dirty="0">
                <a:latin typeface="Calibri" panose="020F0502020204030204" pitchFamily="34" charset="0"/>
              </a:rPr>
              <a:t> </a:t>
            </a:r>
            <a:r>
              <a:rPr lang="vi-VN" dirty="0">
                <a:latin typeface="Calibri" panose="020F0502020204030204" pitchFamily="34" charset="0"/>
              </a:rPr>
              <a:t>nào</a:t>
            </a:r>
            <a:r>
              <a:rPr lang="en-US" dirty="0">
                <a:latin typeface="Calibri" panose="020F0502020204030204" pitchFamily="34" charset="0"/>
              </a:rPr>
              <a:t> </a:t>
            </a:r>
            <a:r>
              <a:rPr lang="vi-VN" dirty="0">
                <a:latin typeface="Calibri" panose="020F0502020204030204" pitchFamily="34" charset="0"/>
              </a:rPr>
              <a:t>bằng</a:t>
            </a:r>
            <a:r>
              <a:rPr lang="en-US" dirty="0">
                <a:latin typeface="Calibri" panose="020F0502020204030204" pitchFamily="34" charset="0"/>
              </a:rPr>
              <a:t> </a:t>
            </a:r>
            <a:r>
              <a:rPr lang="vi-VN" dirty="0">
                <a:latin typeface="Calibri" panose="020F0502020204030204" pitchFamily="34" charset="0"/>
              </a:rPr>
              <a:t>lệnh</a:t>
            </a:r>
            <a:r>
              <a:rPr lang="en-US" dirty="0">
                <a:latin typeface="Calibri" panose="020F0502020204030204" pitchFamily="34" charset="0"/>
              </a:rPr>
              <a:t> </a:t>
            </a:r>
            <a:r>
              <a:rPr lang="vi-VN" b="1" i="1" dirty="0">
                <a:latin typeface="Calibri" panose="020F0502020204030204" pitchFamily="34" charset="0"/>
              </a:rPr>
              <a:t>ldd</a:t>
            </a:r>
            <a:r>
              <a:rPr lang="vi-VN" dirty="0">
                <a:latin typeface="Calibri" panose="020F0502020204030204" pitchFamily="34" charset="0"/>
              </a:rPr>
              <a:t>. Nếu</a:t>
            </a:r>
            <a:r>
              <a:rPr lang="en-US" dirty="0">
                <a:latin typeface="Calibri" panose="020F0502020204030204" pitchFamily="34" charset="0"/>
              </a:rPr>
              <a:t> </a:t>
            </a:r>
            <a:r>
              <a:rPr lang="vi-VN" dirty="0">
                <a:latin typeface="Calibri" panose="020F0502020204030204" pitchFamily="34" charset="0"/>
              </a:rPr>
              <a:t>bị</a:t>
            </a:r>
            <a:r>
              <a:rPr lang="en-US" dirty="0">
                <a:latin typeface="Calibri" panose="020F0502020204030204" pitchFamily="34" charset="0"/>
              </a:rPr>
              <a:t> </a:t>
            </a:r>
            <a:r>
              <a:rPr lang="vi-VN" dirty="0">
                <a:latin typeface="Calibri" panose="020F0502020204030204" pitchFamily="34" charset="0"/>
              </a:rPr>
              <a:t>thiếu</a:t>
            </a:r>
            <a:r>
              <a:rPr lang="en-US" dirty="0">
                <a:latin typeface="Calibri" panose="020F0502020204030204" pitchFamily="34" charset="0"/>
              </a:rPr>
              <a:t> </a:t>
            </a:r>
            <a:r>
              <a:rPr lang="vi-VN" dirty="0">
                <a:latin typeface="Calibri" panose="020F0502020204030204" pitchFamily="34" charset="0"/>
              </a:rPr>
              <a:t>thư</a:t>
            </a:r>
            <a:r>
              <a:rPr lang="en-US" dirty="0">
                <a:latin typeface="Calibri" panose="020F0502020204030204" pitchFamily="34" charset="0"/>
              </a:rPr>
              <a:t> </a:t>
            </a:r>
            <a:r>
              <a:rPr lang="vi-VN" dirty="0">
                <a:latin typeface="Calibri" panose="020F0502020204030204" pitchFamily="34" charset="0"/>
              </a:rPr>
              <a:t>viện</a:t>
            </a:r>
            <a:r>
              <a:rPr lang="en-US" dirty="0">
                <a:latin typeface="Calibri" panose="020F0502020204030204" pitchFamily="34" charset="0"/>
              </a:rPr>
              <a:t> </a:t>
            </a:r>
            <a:r>
              <a:rPr lang="vi-VN" dirty="0">
                <a:latin typeface="Calibri" panose="020F0502020204030204" pitchFamily="34" charset="0"/>
              </a:rPr>
              <a:t>thì</a:t>
            </a:r>
            <a:r>
              <a:rPr lang="en-US" dirty="0">
                <a:latin typeface="Calibri" panose="020F0502020204030204" pitchFamily="34" charset="0"/>
              </a:rPr>
              <a:t> </a:t>
            </a:r>
            <a:r>
              <a:rPr lang="vi-VN" dirty="0">
                <a:latin typeface="Calibri" panose="020F0502020204030204" pitchFamily="34" charset="0"/>
              </a:rPr>
              <a:t>phải</a:t>
            </a:r>
            <a:r>
              <a:rPr lang="en-US" dirty="0">
                <a:latin typeface="Calibri" panose="020F0502020204030204" pitchFamily="34" charset="0"/>
              </a:rPr>
              <a:t> </a:t>
            </a:r>
            <a:r>
              <a:rPr lang="vi-VN" dirty="0">
                <a:latin typeface="Calibri" panose="020F0502020204030204" pitchFamily="34" charset="0"/>
              </a:rPr>
              <a:t>khắc</a:t>
            </a:r>
            <a:r>
              <a:rPr lang="en-US" dirty="0">
                <a:latin typeface="Calibri" panose="020F0502020204030204" pitchFamily="34" charset="0"/>
              </a:rPr>
              <a:t> </a:t>
            </a:r>
            <a:r>
              <a:rPr lang="vi-VN" dirty="0">
                <a:latin typeface="Calibri" panose="020F0502020204030204" pitchFamily="34" charset="0"/>
              </a:rPr>
              <a:t>phục</a:t>
            </a:r>
            <a:r>
              <a:rPr lang="en-US" dirty="0">
                <a:latin typeface="Calibri" panose="020F0502020204030204" pitchFamily="34" charset="0"/>
              </a:rPr>
              <a:t> </a:t>
            </a:r>
            <a:r>
              <a:rPr lang="vi-VN" dirty="0">
                <a:latin typeface="Calibri" panose="020F0502020204030204" pitchFamily="34" charset="0"/>
              </a:rPr>
              <a:t>theo</a:t>
            </a:r>
            <a:r>
              <a:rPr lang="en-US" dirty="0">
                <a:latin typeface="Calibri" panose="020F0502020204030204" pitchFamily="34" charset="0"/>
              </a:rPr>
              <a:t> </a:t>
            </a:r>
            <a:r>
              <a:rPr lang="vi-VN" dirty="0">
                <a:latin typeface="Calibri" panose="020F0502020204030204" pitchFamily="34" charset="0"/>
              </a:rPr>
              <a:t>2 cách</a:t>
            </a:r>
            <a:r>
              <a:rPr lang="en-US" dirty="0">
                <a:latin typeface="Calibri" panose="020F0502020204030204" pitchFamily="34" charset="0"/>
              </a:rPr>
              <a:t> </a:t>
            </a:r>
            <a:r>
              <a:rPr lang="vi-VN" dirty="0">
                <a:latin typeface="Calibri" panose="020F0502020204030204" pitchFamily="34" charset="0"/>
              </a:rPr>
              <a:t>ở</a:t>
            </a:r>
            <a:r>
              <a:rPr lang="en-US" dirty="0">
                <a:latin typeface="Calibri" panose="020F0502020204030204" pitchFamily="34" charset="0"/>
              </a:rPr>
              <a:t> </a:t>
            </a:r>
            <a:r>
              <a:rPr lang="vi-VN" dirty="0" smtClean="0">
                <a:latin typeface="Calibri" panose="020F0502020204030204" pitchFamily="34" charset="0"/>
              </a:rPr>
              <a:t>trên</a:t>
            </a:r>
            <a:endParaRPr lang="en-US" dirty="0" smtClean="0">
              <a:latin typeface="Calibri" panose="020F0502020204030204" pitchFamily="34" charset="0"/>
            </a:endParaRPr>
          </a:p>
          <a:p>
            <a:pPr lvl="2" indent="-246888" fontAlgn="auto">
              <a:spcAft>
                <a:spcPts val="0"/>
              </a:spcAft>
              <a:buFont typeface="Wingdings 2"/>
              <a:buNone/>
              <a:defRPr/>
            </a:pPr>
            <a:r>
              <a:rPr lang="en-US" b="1" i="1" dirty="0">
                <a:latin typeface="Calibri" panose="020F0502020204030204" pitchFamily="34" charset="0"/>
              </a:rPr>
              <a:t>$</a:t>
            </a:r>
            <a:r>
              <a:rPr lang="en-US" b="1" i="1" dirty="0" err="1">
                <a:latin typeface="Calibri" panose="020F0502020204030204" pitchFamily="34" charset="0"/>
              </a:rPr>
              <a:t>ldd</a:t>
            </a:r>
            <a:r>
              <a:rPr lang="en-US" b="1" i="1" dirty="0">
                <a:latin typeface="Calibri" panose="020F0502020204030204" pitchFamily="34" charset="0"/>
              </a:rPr>
              <a:t> </a:t>
            </a:r>
            <a:r>
              <a:rPr lang="en-US" b="1" i="1" dirty="0" err="1">
                <a:latin typeface="Calibri" panose="020F0502020204030204" pitchFamily="34" charset="0"/>
              </a:rPr>
              <a:t>myapp</a:t>
            </a:r>
            <a:endParaRPr lang="en-US" b="1" i="1" dirty="0">
              <a:latin typeface="Calibri" panose="020F0502020204030204" pitchFamily="34" charset="0"/>
            </a:endParaRPr>
          </a:p>
          <a:p>
            <a:pPr lvl="2" indent="-246888" fontAlgn="auto">
              <a:spcAft>
                <a:spcPts val="0"/>
              </a:spcAft>
              <a:buFont typeface="Wingdings 2"/>
              <a:buNone/>
              <a:defRPr/>
            </a:pPr>
            <a:r>
              <a:rPr lang="en-US" i="1" dirty="0">
                <a:latin typeface="Calibri" panose="020F0502020204030204" pitchFamily="34" charset="0"/>
              </a:rPr>
              <a:t>libab.so=&gt;not found</a:t>
            </a:r>
          </a:p>
          <a:p>
            <a:pPr lvl="2" indent="-246888" fontAlgn="auto">
              <a:spcAft>
                <a:spcPts val="0"/>
              </a:spcAft>
              <a:buFont typeface="Wingdings 2"/>
              <a:buNone/>
              <a:defRPr/>
            </a:pPr>
            <a:r>
              <a:rPr lang="en-US" i="1" dirty="0">
                <a:latin typeface="Calibri" panose="020F0502020204030204" pitchFamily="34" charset="0"/>
              </a:rPr>
              <a:t>libc.so.6=&gt;/lib/i686/libc.so.6(0x42000000)</a:t>
            </a:r>
          </a:p>
          <a:p>
            <a:pPr lvl="2" indent="-246888" fontAlgn="auto">
              <a:spcAft>
                <a:spcPts val="0"/>
              </a:spcAft>
              <a:buFont typeface="Wingdings 2"/>
              <a:buNone/>
              <a:defRPr/>
            </a:pPr>
            <a:r>
              <a:rPr lang="en-US" i="1" dirty="0">
                <a:latin typeface="Calibri" panose="020F0502020204030204" pitchFamily="34" charset="0"/>
              </a:rPr>
              <a:t>/lib/ld-linux.so.2 (0x40000000)</a:t>
            </a:r>
          </a:p>
          <a:p>
            <a:pPr lvl="1">
              <a:buFont typeface="Arial" panose="020B0604020202020204" pitchFamily="34" charset="0"/>
              <a:buChar char="•"/>
            </a:pPr>
            <a:r>
              <a:rPr lang="vi-VN" dirty="0">
                <a:latin typeface="Calibri" panose="020F0502020204030204" pitchFamily="34" charset="0"/>
              </a:rPr>
              <a:t>Trong</a:t>
            </a:r>
            <a:r>
              <a:rPr lang="en-US" dirty="0">
                <a:latin typeface="Calibri" panose="020F0502020204030204" pitchFamily="34" charset="0"/>
              </a:rPr>
              <a:t> </a:t>
            </a:r>
            <a:r>
              <a:rPr lang="vi-VN" dirty="0">
                <a:latin typeface="Calibri" panose="020F0502020204030204" pitchFamily="34" charset="0"/>
              </a:rPr>
              <a:t>thư</a:t>
            </a:r>
            <a:r>
              <a:rPr lang="en-US" dirty="0">
                <a:latin typeface="Calibri" panose="020F0502020204030204" pitchFamily="34" charset="0"/>
              </a:rPr>
              <a:t> </a:t>
            </a:r>
            <a:r>
              <a:rPr lang="vi-VN" dirty="0">
                <a:latin typeface="Calibri" panose="020F0502020204030204" pitchFamily="34" charset="0"/>
              </a:rPr>
              <a:t>mục</a:t>
            </a:r>
            <a:r>
              <a:rPr lang="en-US" dirty="0">
                <a:latin typeface="Calibri" panose="020F0502020204030204" pitchFamily="34" charset="0"/>
              </a:rPr>
              <a:t> </a:t>
            </a:r>
            <a:r>
              <a:rPr lang="vi-VN" dirty="0">
                <a:latin typeface="Calibri" panose="020F0502020204030204" pitchFamily="34" charset="0"/>
              </a:rPr>
              <a:t>hiện</a:t>
            </a:r>
            <a:r>
              <a:rPr lang="en-US" dirty="0">
                <a:latin typeface="Calibri" panose="020F0502020204030204" pitchFamily="34" charset="0"/>
              </a:rPr>
              <a:t> </a:t>
            </a:r>
            <a:r>
              <a:rPr lang="vi-VN" dirty="0">
                <a:latin typeface="Calibri" panose="020F0502020204030204" pitchFamily="34" charset="0"/>
              </a:rPr>
              <a:t>tại</a:t>
            </a:r>
            <a:r>
              <a:rPr lang="en-US" dirty="0">
                <a:latin typeface="Calibri" panose="020F0502020204030204" pitchFamily="34" charset="0"/>
              </a:rPr>
              <a:t> </a:t>
            </a:r>
            <a:r>
              <a:rPr lang="vi-VN" dirty="0">
                <a:latin typeface="Calibri" panose="020F0502020204030204" pitchFamily="34" charset="0"/>
              </a:rPr>
              <a:t>có</a:t>
            </a:r>
            <a:r>
              <a:rPr lang="en-US" dirty="0">
                <a:latin typeface="Calibri" panose="020F0502020204030204" pitchFamily="34" charset="0"/>
              </a:rPr>
              <a:t> </a:t>
            </a:r>
            <a:r>
              <a:rPr lang="vi-VN" dirty="0">
                <a:latin typeface="Calibri" panose="020F0502020204030204" pitchFamily="34" charset="0"/>
              </a:rPr>
              <a:t>2</a:t>
            </a:r>
            <a:r>
              <a:rPr lang="en-US" dirty="0">
                <a:latin typeface="Calibri" panose="020F0502020204030204" pitchFamily="34" charset="0"/>
              </a:rPr>
              <a:t> </a:t>
            </a:r>
            <a:r>
              <a:rPr lang="vi-VN" dirty="0">
                <a:latin typeface="Calibri" panose="020F0502020204030204" pitchFamily="34" charset="0"/>
              </a:rPr>
              <a:t>thư</a:t>
            </a:r>
            <a:r>
              <a:rPr lang="en-US" dirty="0">
                <a:latin typeface="Calibri" panose="020F0502020204030204" pitchFamily="34" charset="0"/>
              </a:rPr>
              <a:t> </a:t>
            </a:r>
            <a:r>
              <a:rPr lang="vi-VN" dirty="0">
                <a:latin typeface="Calibri" panose="020F0502020204030204" pitchFamily="34" charset="0"/>
              </a:rPr>
              <a:t>viện</a:t>
            </a:r>
            <a:r>
              <a:rPr lang="en-US" dirty="0">
                <a:latin typeface="Calibri" panose="020F0502020204030204" pitchFamily="34" charset="0"/>
              </a:rPr>
              <a:t> </a:t>
            </a:r>
            <a:r>
              <a:rPr lang="vi-VN" dirty="0">
                <a:latin typeface="Calibri" panose="020F0502020204030204" pitchFamily="34" charset="0"/>
              </a:rPr>
              <a:t>là</a:t>
            </a:r>
            <a:r>
              <a:rPr lang="en-US" dirty="0">
                <a:latin typeface="Calibri" panose="020F0502020204030204" pitchFamily="34" charset="0"/>
              </a:rPr>
              <a:t> </a:t>
            </a:r>
            <a:r>
              <a:rPr lang="vi-VN" b="1" i="1" dirty="0">
                <a:latin typeface="Calibri" panose="020F0502020204030204" pitchFamily="34" charset="0"/>
              </a:rPr>
              <a:t>libab.a</a:t>
            </a:r>
            <a:r>
              <a:rPr lang="en-US" dirty="0">
                <a:latin typeface="Calibri" panose="020F0502020204030204" pitchFamily="34" charset="0"/>
              </a:rPr>
              <a:t> </a:t>
            </a:r>
            <a:r>
              <a:rPr lang="vi-VN" dirty="0">
                <a:latin typeface="Calibri" panose="020F0502020204030204" pitchFamily="34" charset="0"/>
              </a:rPr>
              <a:t>và</a:t>
            </a:r>
            <a:r>
              <a:rPr lang="en-US" dirty="0">
                <a:latin typeface="Calibri" panose="020F0502020204030204" pitchFamily="34" charset="0"/>
              </a:rPr>
              <a:t> </a:t>
            </a:r>
            <a:r>
              <a:rPr lang="vi-VN" b="1" i="1" dirty="0">
                <a:latin typeface="Calibri" panose="020F0502020204030204" pitchFamily="34" charset="0"/>
              </a:rPr>
              <a:t>libab.so</a:t>
            </a:r>
            <a:r>
              <a:rPr lang="vi-VN" dirty="0">
                <a:latin typeface="Calibri" panose="020F0502020204030204" pitchFamily="34" charset="0"/>
              </a:rPr>
              <a:t>. Khi</a:t>
            </a:r>
            <a:r>
              <a:rPr lang="en-US" dirty="0">
                <a:latin typeface="Calibri" panose="020F0502020204030204" pitchFamily="34" charset="0"/>
              </a:rPr>
              <a:t> </a:t>
            </a:r>
            <a:r>
              <a:rPr lang="vi-VN" dirty="0">
                <a:latin typeface="Calibri" panose="020F0502020204030204" pitchFamily="34" charset="0"/>
              </a:rPr>
              <a:t>đó, linker sẽ</a:t>
            </a:r>
            <a:r>
              <a:rPr lang="en-US" dirty="0">
                <a:latin typeface="Calibri" panose="020F0502020204030204" pitchFamily="34" charset="0"/>
              </a:rPr>
              <a:t> </a:t>
            </a:r>
            <a:r>
              <a:rPr lang="vi-VN" dirty="0">
                <a:latin typeface="Calibri" panose="020F0502020204030204" pitchFamily="34" charset="0"/>
              </a:rPr>
              <a:t>ưu</a:t>
            </a:r>
            <a:r>
              <a:rPr lang="en-US" dirty="0">
                <a:latin typeface="Calibri" panose="020F0502020204030204" pitchFamily="34" charset="0"/>
              </a:rPr>
              <a:t> </a:t>
            </a:r>
            <a:r>
              <a:rPr lang="vi-VN" dirty="0">
                <a:latin typeface="Calibri" panose="020F0502020204030204" pitchFamily="34" charset="0"/>
              </a:rPr>
              <a:t>tiên</a:t>
            </a:r>
            <a:r>
              <a:rPr lang="en-US" dirty="0">
                <a:latin typeface="Calibri" panose="020F0502020204030204" pitchFamily="34" charset="0"/>
              </a:rPr>
              <a:t> </a:t>
            </a:r>
            <a:r>
              <a:rPr lang="vi-VN" dirty="0">
                <a:latin typeface="Calibri" panose="020F0502020204030204" pitchFamily="34" charset="0"/>
              </a:rPr>
              <a:t>liên</a:t>
            </a:r>
            <a:r>
              <a:rPr lang="en-US" dirty="0">
                <a:latin typeface="Calibri" panose="020F0502020204030204" pitchFamily="34" charset="0"/>
              </a:rPr>
              <a:t> </a:t>
            </a:r>
            <a:r>
              <a:rPr lang="vi-VN" dirty="0">
                <a:latin typeface="Calibri" panose="020F0502020204030204" pitchFamily="34" charset="0"/>
              </a:rPr>
              <a:t>kết</a:t>
            </a:r>
            <a:r>
              <a:rPr lang="en-US" dirty="0">
                <a:latin typeface="Calibri" panose="020F0502020204030204" pitchFamily="34" charset="0"/>
              </a:rPr>
              <a:t> </a:t>
            </a:r>
            <a:r>
              <a:rPr lang="vi-VN" dirty="0">
                <a:latin typeface="Calibri" panose="020F0502020204030204" pitchFamily="34" charset="0"/>
              </a:rPr>
              <a:t>thư</a:t>
            </a:r>
            <a:r>
              <a:rPr lang="en-US" dirty="0">
                <a:latin typeface="Calibri" panose="020F0502020204030204" pitchFamily="34" charset="0"/>
              </a:rPr>
              <a:t> </a:t>
            </a:r>
            <a:r>
              <a:rPr lang="vi-VN" dirty="0">
                <a:latin typeface="Calibri" panose="020F0502020204030204" pitchFamily="34" charset="0"/>
              </a:rPr>
              <a:t>viện</a:t>
            </a:r>
            <a:r>
              <a:rPr lang="en-US" dirty="0">
                <a:latin typeface="Calibri" panose="020F0502020204030204" pitchFamily="34" charset="0"/>
              </a:rPr>
              <a:t> </a:t>
            </a:r>
            <a:r>
              <a:rPr lang="vi-VN" b="1" i="1" dirty="0">
                <a:latin typeface="Calibri" panose="020F0502020204030204" pitchFamily="34" charset="0"/>
              </a:rPr>
              <a:t>.so</a:t>
            </a:r>
            <a:r>
              <a:rPr lang="vi-VN" dirty="0">
                <a:latin typeface="Calibri" panose="020F0502020204030204" pitchFamily="34" charset="0"/>
              </a:rPr>
              <a:t> trước. Muốn</a:t>
            </a:r>
            <a:r>
              <a:rPr lang="en-US" dirty="0">
                <a:latin typeface="Calibri" panose="020F0502020204030204" pitchFamily="34" charset="0"/>
              </a:rPr>
              <a:t> </a:t>
            </a:r>
            <a:r>
              <a:rPr lang="vi-VN" dirty="0">
                <a:latin typeface="Calibri" panose="020F0502020204030204" pitchFamily="34" charset="0"/>
              </a:rPr>
              <a:t>chỉ</a:t>
            </a:r>
            <a:r>
              <a:rPr lang="en-US" dirty="0">
                <a:latin typeface="Calibri" panose="020F0502020204030204" pitchFamily="34" charset="0"/>
              </a:rPr>
              <a:t> </a:t>
            </a:r>
            <a:r>
              <a:rPr lang="vi-VN" dirty="0">
                <a:latin typeface="Calibri" panose="020F0502020204030204" pitchFamily="34" charset="0"/>
              </a:rPr>
              <a:t>định</a:t>
            </a:r>
            <a:r>
              <a:rPr lang="en-US" dirty="0">
                <a:latin typeface="Calibri" panose="020F0502020204030204" pitchFamily="34" charset="0"/>
              </a:rPr>
              <a:t> </a:t>
            </a:r>
            <a:r>
              <a:rPr lang="vi-VN" dirty="0">
                <a:latin typeface="Calibri" panose="020F0502020204030204" pitchFamily="34" charset="0"/>
              </a:rPr>
              <a:t>buộc</a:t>
            </a:r>
            <a:r>
              <a:rPr lang="en-US" dirty="0">
                <a:latin typeface="Calibri" panose="020F0502020204030204" pitchFamily="34" charset="0"/>
              </a:rPr>
              <a:t> </a:t>
            </a:r>
            <a:r>
              <a:rPr lang="vi-VN" dirty="0">
                <a:latin typeface="Calibri" panose="020F0502020204030204" pitchFamily="34" charset="0"/>
              </a:rPr>
              <a:t>linker tiến</a:t>
            </a:r>
            <a:r>
              <a:rPr lang="en-US" dirty="0">
                <a:latin typeface="Calibri" panose="020F0502020204030204" pitchFamily="34" charset="0"/>
              </a:rPr>
              <a:t> </a:t>
            </a:r>
            <a:r>
              <a:rPr lang="vi-VN" dirty="0">
                <a:latin typeface="Calibri" panose="020F0502020204030204" pitchFamily="34" charset="0"/>
              </a:rPr>
              <a:t>hành</a:t>
            </a:r>
            <a:r>
              <a:rPr lang="en-US" dirty="0">
                <a:latin typeface="Calibri" panose="020F0502020204030204" pitchFamily="34" charset="0"/>
              </a:rPr>
              <a:t> </a:t>
            </a:r>
            <a:r>
              <a:rPr lang="vi-VN" dirty="0">
                <a:latin typeface="Calibri" panose="020F0502020204030204" pitchFamily="34" charset="0"/>
              </a:rPr>
              <a:t>liên</a:t>
            </a:r>
            <a:r>
              <a:rPr lang="en-US" dirty="0">
                <a:latin typeface="Calibri" panose="020F0502020204030204" pitchFamily="34" charset="0"/>
              </a:rPr>
              <a:t> </a:t>
            </a:r>
            <a:r>
              <a:rPr lang="vi-VN" dirty="0">
                <a:latin typeface="Calibri" panose="020F0502020204030204" pitchFamily="34" charset="0"/>
              </a:rPr>
              <a:t>kết</a:t>
            </a:r>
            <a:r>
              <a:rPr lang="en-US" dirty="0">
                <a:latin typeface="Calibri" panose="020F0502020204030204" pitchFamily="34" charset="0"/>
              </a:rPr>
              <a:t> </a:t>
            </a:r>
            <a:r>
              <a:rPr lang="vi-VN" dirty="0">
                <a:latin typeface="Calibri" panose="020F0502020204030204" pitchFamily="34" charset="0"/>
              </a:rPr>
              <a:t>tĩnh</a:t>
            </a:r>
            <a:r>
              <a:rPr lang="en-US" dirty="0">
                <a:latin typeface="Calibri" panose="020F0502020204030204" pitchFamily="34" charset="0"/>
              </a:rPr>
              <a:t> </a:t>
            </a:r>
            <a:r>
              <a:rPr lang="vi-VN" dirty="0">
                <a:latin typeface="Calibri" panose="020F0502020204030204" pitchFamily="34" charset="0"/>
              </a:rPr>
              <a:t>với</a:t>
            </a:r>
            <a:r>
              <a:rPr lang="en-US" dirty="0">
                <a:latin typeface="Calibri" panose="020F0502020204030204" pitchFamily="34" charset="0"/>
              </a:rPr>
              <a:t> </a:t>
            </a:r>
            <a:r>
              <a:rPr lang="vi-VN" dirty="0">
                <a:latin typeface="Calibri" panose="020F0502020204030204" pitchFamily="34" charset="0"/>
              </a:rPr>
              <a:t>thư</a:t>
            </a:r>
            <a:r>
              <a:rPr lang="en-US" dirty="0">
                <a:latin typeface="Calibri" panose="020F0502020204030204" pitchFamily="34" charset="0"/>
              </a:rPr>
              <a:t> </a:t>
            </a:r>
            <a:r>
              <a:rPr lang="vi-VN" dirty="0">
                <a:latin typeface="Calibri" panose="020F0502020204030204" pitchFamily="34" charset="0"/>
              </a:rPr>
              <a:t>viện</a:t>
            </a:r>
            <a:r>
              <a:rPr lang="en-US" dirty="0">
                <a:latin typeface="Calibri" panose="020F0502020204030204" pitchFamily="34" charset="0"/>
              </a:rPr>
              <a:t> </a:t>
            </a:r>
            <a:r>
              <a:rPr lang="vi-VN" b="1" i="1" dirty="0">
                <a:latin typeface="Calibri" panose="020F0502020204030204" pitchFamily="34" charset="0"/>
              </a:rPr>
              <a:t>libab.a</a:t>
            </a:r>
            <a:r>
              <a:rPr lang="en-US" dirty="0">
                <a:latin typeface="Calibri" panose="020F0502020204030204" pitchFamily="34" charset="0"/>
              </a:rPr>
              <a:t> </a:t>
            </a:r>
            <a:r>
              <a:rPr lang="vi-VN" dirty="0">
                <a:latin typeface="Calibri" panose="020F0502020204030204" pitchFamily="34" charset="0"/>
              </a:rPr>
              <a:t>thì</a:t>
            </a:r>
            <a:r>
              <a:rPr lang="en-US" dirty="0">
                <a:latin typeface="Calibri" panose="020F0502020204030204" pitchFamily="34" charset="0"/>
              </a:rPr>
              <a:t> </a:t>
            </a:r>
            <a:r>
              <a:rPr lang="vi-VN" dirty="0">
                <a:latin typeface="Calibri" panose="020F0502020204030204" pitchFamily="34" charset="0"/>
              </a:rPr>
              <a:t>thêm</a:t>
            </a:r>
            <a:r>
              <a:rPr lang="en-US" dirty="0">
                <a:latin typeface="Calibri" panose="020F0502020204030204" pitchFamily="34" charset="0"/>
              </a:rPr>
              <a:t> </a:t>
            </a:r>
            <a:r>
              <a:rPr lang="vi-VN" dirty="0">
                <a:latin typeface="Calibri" panose="020F0502020204030204" pitchFamily="34" charset="0"/>
              </a:rPr>
              <a:t>tùy</a:t>
            </a:r>
            <a:r>
              <a:rPr lang="en-US" dirty="0">
                <a:latin typeface="Calibri" panose="020F0502020204030204" pitchFamily="34" charset="0"/>
              </a:rPr>
              <a:t> </a:t>
            </a:r>
            <a:r>
              <a:rPr lang="vi-VN" dirty="0">
                <a:latin typeface="Calibri" panose="020F0502020204030204" pitchFamily="34" charset="0"/>
              </a:rPr>
              <a:t>chọn</a:t>
            </a:r>
            <a:r>
              <a:rPr lang="en-US" dirty="0">
                <a:latin typeface="Calibri" panose="020F0502020204030204" pitchFamily="34" charset="0"/>
              </a:rPr>
              <a:t> </a:t>
            </a:r>
            <a:r>
              <a:rPr lang="vi-VN" b="1" i="1" dirty="0">
                <a:latin typeface="Calibri" panose="020F0502020204030204" pitchFamily="34" charset="0"/>
              </a:rPr>
              <a:t>–static</a:t>
            </a:r>
            <a:endParaRPr lang="en-US" b="1" i="1" dirty="0">
              <a:latin typeface="Calibri" panose="020F0502020204030204" pitchFamily="34" charset="0"/>
            </a:endParaRPr>
          </a:p>
          <a:p>
            <a:pPr lvl="2" indent="-246888" fontAlgn="auto">
              <a:spcAft>
                <a:spcPts val="0"/>
              </a:spcAft>
              <a:buFont typeface="Wingdings 2"/>
              <a:buNone/>
              <a:defRPr/>
            </a:pPr>
            <a:r>
              <a:rPr lang="en-US" b="1" i="1" dirty="0">
                <a:latin typeface="Calibri" panose="020F0502020204030204" pitchFamily="34" charset="0"/>
              </a:rPr>
              <a:t>$mv libab.so </a:t>
            </a:r>
            <a:r>
              <a:rPr lang="en-US" b="1" i="1" dirty="0" err="1">
                <a:latin typeface="Calibri" panose="020F0502020204030204" pitchFamily="34" charset="0"/>
              </a:rPr>
              <a:t>libab.so.old</a:t>
            </a:r>
            <a:endParaRPr lang="en-US" b="1" i="1" dirty="0">
              <a:latin typeface="Calibri" panose="020F0502020204030204" pitchFamily="34" charset="0"/>
            </a:endParaRPr>
          </a:p>
          <a:p>
            <a:pPr lvl="2" indent="-246888" fontAlgn="auto">
              <a:spcAft>
                <a:spcPts val="0"/>
              </a:spcAft>
              <a:buFont typeface="Wingdings 2"/>
              <a:buNone/>
              <a:defRPr/>
            </a:pPr>
            <a:r>
              <a:rPr lang="en-US" b="1" i="1" dirty="0">
                <a:latin typeface="Calibri" panose="020F0502020204030204" pitchFamily="34" charset="0"/>
              </a:rPr>
              <a:t>$</a:t>
            </a:r>
            <a:r>
              <a:rPr lang="en-US" b="1" i="1" dirty="0" err="1">
                <a:latin typeface="Calibri" panose="020F0502020204030204" pitchFamily="34" charset="0"/>
              </a:rPr>
              <a:t>gcc</a:t>
            </a:r>
            <a:r>
              <a:rPr lang="en-US" b="1" i="1" dirty="0">
                <a:latin typeface="Calibri" panose="020F0502020204030204" pitchFamily="34" charset="0"/>
              </a:rPr>
              <a:t> –static –o </a:t>
            </a:r>
            <a:r>
              <a:rPr lang="en-US" b="1" i="1" dirty="0" err="1">
                <a:latin typeface="Calibri" panose="020F0502020204030204" pitchFamily="34" charset="0"/>
              </a:rPr>
              <a:t>myapp</a:t>
            </a:r>
            <a:r>
              <a:rPr lang="en-US" b="1" i="1" dirty="0">
                <a:latin typeface="Calibri" panose="020F0502020204030204" pitchFamily="34" charset="0"/>
              </a:rPr>
              <a:t> </a:t>
            </a:r>
            <a:r>
              <a:rPr lang="en-US" b="1" i="1" dirty="0" err="1">
                <a:latin typeface="Calibri" panose="020F0502020204030204" pitchFamily="34" charset="0"/>
              </a:rPr>
              <a:t>myapp.c</a:t>
            </a:r>
            <a:r>
              <a:rPr lang="en-US" b="1" i="1" dirty="0">
                <a:latin typeface="Calibri" panose="020F0502020204030204" pitchFamily="34" charset="0"/>
              </a:rPr>
              <a:t> –L. –lab</a:t>
            </a:r>
          </a:p>
          <a:p>
            <a:pPr lvl="2" indent="-246888" fontAlgn="auto">
              <a:spcAft>
                <a:spcPts val="0"/>
              </a:spcAft>
              <a:buFont typeface="Wingdings 2"/>
              <a:buNone/>
              <a:defRPr/>
            </a:pPr>
            <a:r>
              <a:rPr lang="en-US" b="1" i="1" dirty="0">
                <a:latin typeface="Calibri" panose="020F0502020204030204" pitchFamily="34" charset="0"/>
              </a:rPr>
              <a:t>$./</a:t>
            </a:r>
            <a:r>
              <a:rPr lang="en-US" b="1" i="1" dirty="0" err="1">
                <a:latin typeface="Calibri" panose="020F0502020204030204" pitchFamily="34" charset="0"/>
              </a:rPr>
              <a:t>myapp</a:t>
            </a:r>
            <a:endParaRPr lang="en-US" b="1" i="1" dirty="0">
              <a:latin typeface="Calibri" panose="020F0502020204030204" pitchFamily="34" charset="0"/>
            </a:endParaRPr>
          </a:p>
          <a:p>
            <a:pPr lvl="2" indent="-246888" fontAlgn="auto">
              <a:spcAft>
                <a:spcPts val="0"/>
              </a:spcAft>
              <a:buFont typeface="Wingdings 2"/>
              <a:buNone/>
              <a:defRPr/>
            </a:pPr>
            <a:r>
              <a:rPr lang="en-US" i="1" dirty="0" err="1">
                <a:latin typeface="Calibri" panose="020F0502020204030204" pitchFamily="34" charset="0"/>
              </a:rPr>
              <a:t>Ket</a:t>
            </a:r>
            <a:r>
              <a:rPr lang="en-US" i="1" dirty="0">
                <a:latin typeface="Calibri" panose="020F0502020204030204" pitchFamily="34" charset="0"/>
              </a:rPr>
              <a:t> qua dung ham func1: </a:t>
            </a:r>
            <a:r>
              <a:rPr lang="en-US" i="1" dirty="0" smtClean="0">
                <a:latin typeface="Calibri" panose="020F0502020204030204" pitchFamily="34" charset="0"/>
              </a:rPr>
              <a:t>7</a:t>
            </a:r>
            <a:endParaRPr lang="en-US" i="1" dirty="0">
              <a:latin typeface="Calibri" panose="020F0502020204030204" pitchFamily="34" charset="0"/>
            </a:endParaRPr>
          </a:p>
        </p:txBody>
      </p:sp>
      <p:sp>
        <p:nvSpPr>
          <p:cNvPr id="4" name="Date Placeholder 3"/>
          <p:cNvSpPr>
            <a:spLocks noGrp="1"/>
          </p:cNvSpPr>
          <p:nvPr>
            <p:ph type="dt" sz="half" idx="10"/>
          </p:nvPr>
        </p:nvSpPr>
        <p:spPr/>
        <p:txBody>
          <a:bodyPr/>
          <a:lstStyle/>
          <a:p>
            <a:fld id="{8DE4441B-C77F-4CB5-B393-5C61449DDE01}" type="datetime1">
              <a:rPr lang="en-US" smtClean="0"/>
              <a:t>8/25/2016</a:t>
            </a:fld>
            <a:endParaRPr lang="en-US"/>
          </a:p>
        </p:txBody>
      </p:sp>
      <p:sp>
        <p:nvSpPr>
          <p:cNvPr id="5" name="Slide Number Placeholder 4"/>
          <p:cNvSpPr>
            <a:spLocks noGrp="1"/>
          </p:cNvSpPr>
          <p:nvPr>
            <p:ph type="sldNum" sz="quarter" idx="12"/>
          </p:nvPr>
        </p:nvSpPr>
        <p:spPr/>
        <p:txBody>
          <a:bodyPr/>
          <a:lstStyle/>
          <a:p>
            <a:fld id="{00209131-DE2C-4C4E-A461-E7AFBF5A6C93}" type="slidenum">
              <a:rPr lang="en-US" smtClean="0"/>
              <a:t>56</a:t>
            </a:fld>
            <a:endParaRPr lang="en-US"/>
          </a:p>
        </p:txBody>
      </p:sp>
      <p:sp>
        <p:nvSpPr>
          <p:cNvPr id="6" name="Footer Placeholder 5"/>
          <p:cNvSpPr>
            <a:spLocks noGrp="1"/>
          </p:cNvSpPr>
          <p:nvPr>
            <p:ph type="ftr" sz="quarter" idx="11"/>
          </p:nvPr>
        </p:nvSpPr>
        <p:spPr/>
        <p:txBody>
          <a:bodyPr/>
          <a:lstStyle/>
          <a:p>
            <a:r>
              <a:rPr lang="en-US" smtClean="0"/>
              <a:t>FPT Software - Training C/C++ on Linux </a:t>
            </a:r>
            <a:endParaRPr lang="en-US"/>
          </a:p>
        </p:txBody>
      </p:sp>
    </p:spTree>
    <p:extLst>
      <p:ext uri="{BB962C8B-B14F-4D97-AF65-F5344CB8AC3E}">
        <p14:creationId xmlns:p14="http://schemas.microsoft.com/office/powerpoint/2010/main" val="12407530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Day 1: </a:t>
            </a:r>
            <a:r>
              <a:rPr lang="en-US" dirty="0" err="1" smtClean="0"/>
              <a:t>Giới</a:t>
            </a:r>
            <a:r>
              <a:rPr lang="en-US" dirty="0" smtClean="0"/>
              <a:t> </a:t>
            </a:r>
            <a:r>
              <a:rPr lang="en-US" dirty="0" err="1" smtClean="0"/>
              <a:t>thiệu</a:t>
            </a:r>
            <a:r>
              <a:rPr lang="en-US" dirty="0" smtClean="0"/>
              <a:t> </a:t>
            </a:r>
            <a:r>
              <a:rPr lang="en-US" dirty="0" err="1" smtClean="0"/>
              <a:t>hệ</a:t>
            </a:r>
            <a:r>
              <a:rPr lang="en-US" dirty="0" smtClean="0"/>
              <a:t> </a:t>
            </a:r>
            <a:r>
              <a:rPr lang="en-US" dirty="0" err="1" smtClean="0"/>
              <a:t>điều</a:t>
            </a:r>
            <a:r>
              <a:rPr lang="en-US" dirty="0" smtClean="0"/>
              <a:t> </a:t>
            </a:r>
            <a:r>
              <a:rPr lang="en-US" dirty="0" err="1" smtClean="0"/>
              <a:t>hành</a:t>
            </a:r>
            <a:r>
              <a:rPr lang="en-US" dirty="0" smtClean="0"/>
              <a:t> Linux </a:t>
            </a:r>
            <a:r>
              <a:rPr lang="en-US" dirty="0" err="1" smtClean="0"/>
              <a:t>và</a:t>
            </a:r>
            <a:r>
              <a:rPr lang="en-US" dirty="0" smtClean="0"/>
              <a:t> </a:t>
            </a:r>
            <a:r>
              <a:rPr lang="en-US" dirty="0" err="1" smtClean="0"/>
              <a:t>nhập</a:t>
            </a:r>
            <a:r>
              <a:rPr lang="en-US" dirty="0" smtClean="0"/>
              <a:t> </a:t>
            </a:r>
            <a:r>
              <a:rPr lang="en-US" dirty="0" err="1" smtClean="0"/>
              <a:t>môn</a:t>
            </a:r>
            <a:r>
              <a:rPr lang="en-US" dirty="0" smtClean="0"/>
              <a:t> </a:t>
            </a:r>
            <a:r>
              <a:rPr lang="en-US" dirty="0" err="1" smtClean="0"/>
              <a:t>lập</a:t>
            </a:r>
            <a:r>
              <a:rPr lang="en-US" dirty="0" smtClean="0"/>
              <a:t> </a:t>
            </a:r>
            <a:r>
              <a:rPr lang="en-US" dirty="0" err="1" smtClean="0"/>
              <a:t>trình</a:t>
            </a:r>
            <a:r>
              <a:rPr lang="en-US" dirty="0" smtClean="0"/>
              <a:t> </a:t>
            </a:r>
            <a:r>
              <a:rPr lang="en-US" dirty="0" err="1" smtClean="0"/>
              <a:t>trên</a:t>
            </a:r>
            <a:r>
              <a:rPr lang="en-US" dirty="0" smtClean="0"/>
              <a:t> Linux</a:t>
            </a:r>
            <a:endParaRPr lang="en-US" dirty="0"/>
          </a:p>
        </p:txBody>
      </p:sp>
      <p:sp>
        <p:nvSpPr>
          <p:cNvPr id="3" name="Content Placeholder 2"/>
          <p:cNvSpPr>
            <a:spLocks noGrp="1"/>
          </p:cNvSpPr>
          <p:nvPr>
            <p:ph idx="1"/>
          </p:nvPr>
        </p:nvSpPr>
        <p:spPr/>
        <p:txBody>
          <a:bodyPr/>
          <a:lstStyle/>
          <a:p>
            <a:pPr marL="514350" indent="-514350">
              <a:buAutoNum type="arabicPeriod"/>
            </a:pPr>
            <a:r>
              <a:rPr lang="en-US" dirty="0" err="1" smtClean="0"/>
              <a:t>Cơ</a:t>
            </a:r>
            <a:r>
              <a:rPr lang="en-US" dirty="0" smtClean="0"/>
              <a:t> </a:t>
            </a:r>
            <a:r>
              <a:rPr lang="en-US" dirty="0" err="1" smtClean="0"/>
              <a:t>bản</a:t>
            </a:r>
            <a:r>
              <a:rPr lang="en-US" dirty="0" smtClean="0"/>
              <a:t> </a:t>
            </a:r>
            <a:r>
              <a:rPr lang="en-US" dirty="0" err="1" smtClean="0"/>
              <a:t>về</a:t>
            </a:r>
            <a:r>
              <a:rPr lang="en-US" dirty="0" smtClean="0"/>
              <a:t> </a:t>
            </a:r>
            <a:r>
              <a:rPr lang="en-US" dirty="0" err="1" smtClean="0"/>
              <a:t>hệ</a:t>
            </a:r>
            <a:r>
              <a:rPr lang="en-US" dirty="0" smtClean="0"/>
              <a:t> </a:t>
            </a:r>
            <a:r>
              <a:rPr lang="en-US" dirty="0" err="1" smtClean="0"/>
              <a:t>thống</a:t>
            </a:r>
            <a:r>
              <a:rPr lang="en-US" dirty="0" smtClean="0"/>
              <a:t> Linux</a:t>
            </a:r>
          </a:p>
          <a:p>
            <a:pPr marL="514350" indent="-514350">
              <a:buAutoNum type="arabicPeriod"/>
            </a:pPr>
            <a:r>
              <a:rPr lang="en-US" dirty="0" err="1" smtClean="0"/>
              <a:t>Các</a:t>
            </a:r>
            <a:r>
              <a:rPr lang="en-US" dirty="0" smtClean="0"/>
              <a:t> </a:t>
            </a:r>
            <a:r>
              <a:rPr lang="en-US" dirty="0" err="1" smtClean="0"/>
              <a:t>tập</a:t>
            </a:r>
            <a:r>
              <a:rPr lang="en-US" dirty="0" smtClean="0"/>
              <a:t> </a:t>
            </a:r>
            <a:r>
              <a:rPr lang="en-US" dirty="0" err="1" smtClean="0"/>
              <a:t>lệnh</a:t>
            </a:r>
            <a:r>
              <a:rPr lang="en-US" dirty="0" smtClean="0"/>
              <a:t> Linux</a:t>
            </a:r>
          </a:p>
          <a:p>
            <a:pPr marL="514350" indent="-514350">
              <a:buAutoNum type="arabicPeriod"/>
            </a:pPr>
            <a:r>
              <a:rPr lang="en-US" dirty="0" err="1" smtClean="0"/>
              <a:t>Nhập</a:t>
            </a:r>
            <a:r>
              <a:rPr lang="en-US" dirty="0" smtClean="0"/>
              <a:t> </a:t>
            </a:r>
            <a:r>
              <a:rPr lang="en-US" dirty="0" err="1" smtClean="0"/>
              <a:t>môn</a:t>
            </a:r>
            <a:r>
              <a:rPr lang="en-US" dirty="0" smtClean="0"/>
              <a:t> </a:t>
            </a:r>
            <a:r>
              <a:rPr lang="en-US" dirty="0" err="1" smtClean="0"/>
              <a:t>lập</a:t>
            </a:r>
            <a:r>
              <a:rPr lang="en-US" dirty="0" smtClean="0"/>
              <a:t> </a:t>
            </a:r>
            <a:r>
              <a:rPr lang="en-US" dirty="0" err="1" smtClean="0"/>
              <a:t>trình</a:t>
            </a:r>
            <a:r>
              <a:rPr lang="en-US" dirty="0" smtClean="0"/>
              <a:t> </a:t>
            </a:r>
            <a:r>
              <a:rPr lang="en-US" dirty="0" err="1" smtClean="0"/>
              <a:t>trên</a:t>
            </a:r>
            <a:r>
              <a:rPr lang="en-US" dirty="0" smtClean="0"/>
              <a:t> Linux</a:t>
            </a:r>
          </a:p>
          <a:p>
            <a:pPr marL="514350" indent="-514350">
              <a:buAutoNum type="arabicPeriod"/>
            </a:pPr>
            <a:r>
              <a:rPr lang="en-US" dirty="0" err="1" smtClean="0"/>
              <a:t>Thư</a:t>
            </a:r>
            <a:r>
              <a:rPr lang="en-US" dirty="0" smtClean="0"/>
              <a:t> </a:t>
            </a:r>
            <a:r>
              <a:rPr lang="en-US" dirty="0" err="1" smtClean="0"/>
              <a:t>viện</a:t>
            </a:r>
            <a:r>
              <a:rPr lang="en-US" dirty="0" smtClean="0"/>
              <a:t> </a:t>
            </a:r>
            <a:r>
              <a:rPr lang="en-US" dirty="0" err="1" smtClean="0"/>
              <a:t>liên</a:t>
            </a:r>
            <a:r>
              <a:rPr lang="en-US" dirty="0" smtClean="0"/>
              <a:t> </a:t>
            </a:r>
            <a:r>
              <a:rPr lang="en-US" dirty="0" err="1" smtClean="0"/>
              <a:t>kết</a:t>
            </a:r>
            <a:r>
              <a:rPr lang="en-US" dirty="0" smtClean="0"/>
              <a:t> </a:t>
            </a:r>
            <a:r>
              <a:rPr lang="en-US" dirty="0" err="1" smtClean="0"/>
              <a:t>tĩnh</a:t>
            </a:r>
            <a:r>
              <a:rPr lang="en-US" dirty="0" smtClean="0"/>
              <a:t>/</a:t>
            </a:r>
            <a:r>
              <a:rPr lang="en-US" dirty="0" err="1" smtClean="0"/>
              <a:t>động</a:t>
            </a:r>
            <a:endParaRPr lang="en-US" dirty="0" smtClean="0"/>
          </a:p>
          <a:p>
            <a:pPr marL="514350" indent="-514350">
              <a:buAutoNum type="arabicPeriod"/>
            </a:pPr>
            <a:r>
              <a:rPr lang="en-US" dirty="0" smtClean="0">
                <a:solidFill>
                  <a:srgbClr val="FF0000"/>
                </a:solidFill>
              </a:rPr>
              <a:t>Lab</a:t>
            </a:r>
          </a:p>
        </p:txBody>
      </p:sp>
      <p:sp>
        <p:nvSpPr>
          <p:cNvPr id="4" name="Date Placeholder 3"/>
          <p:cNvSpPr>
            <a:spLocks noGrp="1"/>
          </p:cNvSpPr>
          <p:nvPr>
            <p:ph type="dt" sz="half" idx="10"/>
          </p:nvPr>
        </p:nvSpPr>
        <p:spPr/>
        <p:txBody>
          <a:bodyPr/>
          <a:lstStyle/>
          <a:p>
            <a:fld id="{B88BD4B8-142F-4C74-8665-0A17366269FF}" type="datetime1">
              <a:rPr lang="en-US" smtClean="0"/>
              <a:t>8/25/2016</a:t>
            </a:fld>
            <a:endParaRPr lang="en-US"/>
          </a:p>
        </p:txBody>
      </p:sp>
      <p:sp>
        <p:nvSpPr>
          <p:cNvPr id="5" name="Slide Number Placeholder 4"/>
          <p:cNvSpPr>
            <a:spLocks noGrp="1"/>
          </p:cNvSpPr>
          <p:nvPr>
            <p:ph type="sldNum" sz="quarter" idx="12"/>
          </p:nvPr>
        </p:nvSpPr>
        <p:spPr/>
        <p:txBody>
          <a:bodyPr/>
          <a:lstStyle/>
          <a:p>
            <a:fld id="{00209131-DE2C-4C4E-A461-E7AFBF5A6C93}" type="slidenum">
              <a:rPr lang="en-US" smtClean="0"/>
              <a:t>57</a:t>
            </a:fld>
            <a:endParaRPr lang="en-US"/>
          </a:p>
        </p:txBody>
      </p:sp>
      <p:sp>
        <p:nvSpPr>
          <p:cNvPr id="6" name="Footer Placeholder 5"/>
          <p:cNvSpPr>
            <a:spLocks noGrp="1"/>
          </p:cNvSpPr>
          <p:nvPr>
            <p:ph type="ftr" sz="quarter" idx="11"/>
          </p:nvPr>
        </p:nvSpPr>
        <p:spPr/>
        <p:txBody>
          <a:bodyPr/>
          <a:lstStyle/>
          <a:p>
            <a:r>
              <a:rPr lang="en-US" smtClean="0"/>
              <a:t>FPT Software - Training C/C++ on Linux </a:t>
            </a:r>
            <a:endParaRPr lang="en-US"/>
          </a:p>
        </p:txBody>
      </p:sp>
    </p:spTree>
    <p:extLst>
      <p:ext uri="{BB962C8B-B14F-4D97-AF65-F5344CB8AC3E}">
        <p14:creationId xmlns:p14="http://schemas.microsoft.com/office/powerpoint/2010/main" val="294599468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normAutofit fontScale="77500" lnSpcReduction="20000"/>
          </a:bodyPr>
          <a:lstStyle/>
          <a:p>
            <a:r>
              <a:rPr lang="en-US" dirty="0" err="1" smtClean="0"/>
              <a:t>Viết</a:t>
            </a:r>
            <a:r>
              <a:rPr lang="en-US" dirty="0" smtClean="0"/>
              <a:t> </a:t>
            </a:r>
            <a:r>
              <a:rPr lang="en-US" dirty="0" err="1" smtClean="0"/>
              <a:t>một</a:t>
            </a:r>
            <a:r>
              <a:rPr lang="en-US" dirty="0" smtClean="0"/>
              <a:t> </a:t>
            </a:r>
            <a:r>
              <a:rPr lang="en-US" dirty="0" err="1" smtClean="0"/>
              <a:t>chương</a:t>
            </a:r>
            <a:r>
              <a:rPr lang="en-US" dirty="0" smtClean="0"/>
              <a:t> </a:t>
            </a:r>
            <a:r>
              <a:rPr lang="en-US" dirty="0" err="1" smtClean="0"/>
              <a:t>trình</a:t>
            </a:r>
            <a:r>
              <a:rPr lang="en-US" dirty="0" smtClean="0"/>
              <a:t> </a:t>
            </a:r>
            <a:r>
              <a:rPr lang="en-US" dirty="0" err="1" smtClean="0"/>
              <a:t>đơn</a:t>
            </a:r>
            <a:r>
              <a:rPr lang="en-US" dirty="0" smtClean="0"/>
              <a:t> </a:t>
            </a:r>
            <a:r>
              <a:rPr lang="en-US" dirty="0" err="1" smtClean="0"/>
              <a:t>giản</a:t>
            </a:r>
            <a:r>
              <a:rPr lang="en-US" dirty="0" smtClean="0"/>
              <a:t> </a:t>
            </a:r>
            <a:r>
              <a:rPr lang="en-US" dirty="0" err="1" smtClean="0"/>
              <a:t>như</a:t>
            </a:r>
            <a:r>
              <a:rPr lang="en-US" dirty="0" smtClean="0"/>
              <a:t> </a:t>
            </a:r>
            <a:r>
              <a:rPr lang="en-US" dirty="0" err="1" smtClean="0"/>
              <a:t>sau</a:t>
            </a:r>
            <a:r>
              <a:rPr lang="en-US" dirty="0" smtClean="0"/>
              <a:t>:</a:t>
            </a:r>
          </a:p>
          <a:p>
            <a:pPr lvl="1"/>
            <a:r>
              <a:rPr lang="en-US" dirty="0" err="1" smtClean="0"/>
              <a:t>Có</a:t>
            </a:r>
            <a:r>
              <a:rPr lang="en-US" dirty="0" smtClean="0"/>
              <a:t> 2 file header: </a:t>
            </a:r>
          </a:p>
          <a:p>
            <a:pPr lvl="2"/>
            <a:r>
              <a:rPr lang="en-US" dirty="0" err="1"/>
              <a:t>a</a:t>
            </a:r>
            <a:r>
              <a:rPr lang="en-US" dirty="0" err="1" smtClean="0"/>
              <a:t>.h</a:t>
            </a:r>
            <a:r>
              <a:rPr lang="en-US" dirty="0" smtClean="0"/>
              <a:t>: </a:t>
            </a:r>
            <a:r>
              <a:rPr lang="en-US" dirty="0" err="1" smtClean="0"/>
              <a:t>khai</a:t>
            </a:r>
            <a:r>
              <a:rPr lang="en-US" dirty="0" smtClean="0"/>
              <a:t> </a:t>
            </a:r>
            <a:r>
              <a:rPr lang="en-US" dirty="0" err="1" smtClean="0"/>
              <a:t>báo</a:t>
            </a:r>
            <a:r>
              <a:rPr lang="en-US" dirty="0" smtClean="0"/>
              <a:t> </a:t>
            </a:r>
            <a:r>
              <a:rPr lang="en-US" dirty="0" err="1" smtClean="0"/>
              <a:t>hàm</a:t>
            </a:r>
            <a:r>
              <a:rPr lang="en-US" dirty="0" smtClean="0"/>
              <a:t> void </a:t>
            </a:r>
            <a:r>
              <a:rPr lang="en-US" dirty="0" err="1" smtClean="0"/>
              <a:t>print_a</a:t>
            </a:r>
            <a:r>
              <a:rPr lang="en-US" dirty="0" smtClean="0"/>
              <a:t>(): in </a:t>
            </a:r>
            <a:r>
              <a:rPr lang="en-US" dirty="0" err="1" smtClean="0"/>
              <a:t>ra</a:t>
            </a:r>
            <a:r>
              <a:rPr lang="en-US" dirty="0" smtClean="0"/>
              <a:t> </a:t>
            </a:r>
            <a:r>
              <a:rPr lang="en-US" dirty="0" err="1" smtClean="0"/>
              <a:t>dòng</a:t>
            </a:r>
            <a:r>
              <a:rPr lang="en-US" dirty="0" smtClean="0"/>
              <a:t> “A: hello </a:t>
            </a:r>
            <a:r>
              <a:rPr lang="en-US" dirty="0" err="1" smtClean="0"/>
              <a:t>makefile</a:t>
            </a:r>
            <a:r>
              <a:rPr lang="en-US" dirty="0" smtClean="0"/>
              <a:t>” </a:t>
            </a:r>
          </a:p>
          <a:p>
            <a:pPr lvl="2"/>
            <a:r>
              <a:rPr lang="en-US" dirty="0" err="1" smtClean="0"/>
              <a:t>b.h</a:t>
            </a:r>
            <a:r>
              <a:rPr lang="en-US" dirty="0"/>
              <a:t>: </a:t>
            </a:r>
            <a:r>
              <a:rPr lang="en-US" dirty="0" err="1"/>
              <a:t>khai</a:t>
            </a:r>
            <a:r>
              <a:rPr lang="en-US" dirty="0"/>
              <a:t> </a:t>
            </a:r>
            <a:r>
              <a:rPr lang="en-US" dirty="0" err="1"/>
              <a:t>báo</a:t>
            </a:r>
            <a:r>
              <a:rPr lang="en-US" dirty="0"/>
              <a:t> </a:t>
            </a:r>
            <a:r>
              <a:rPr lang="en-US" dirty="0" err="1"/>
              <a:t>hàm</a:t>
            </a:r>
            <a:r>
              <a:rPr lang="en-US" dirty="0"/>
              <a:t> void </a:t>
            </a:r>
            <a:r>
              <a:rPr lang="en-US" dirty="0" err="1" smtClean="0"/>
              <a:t>print_b</a:t>
            </a:r>
            <a:r>
              <a:rPr lang="en-US" dirty="0" smtClean="0"/>
              <a:t>(): </a:t>
            </a:r>
            <a:r>
              <a:rPr lang="en-US" dirty="0"/>
              <a:t>in </a:t>
            </a:r>
            <a:r>
              <a:rPr lang="en-US" dirty="0" err="1"/>
              <a:t>ra</a:t>
            </a:r>
            <a:r>
              <a:rPr lang="en-US" dirty="0"/>
              <a:t> </a:t>
            </a:r>
            <a:r>
              <a:rPr lang="en-US" dirty="0" err="1"/>
              <a:t>dòng</a:t>
            </a:r>
            <a:r>
              <a:rPr lang="en-US" dirty="0"/>
              <a:t> </a:t>
            </a:r>
            <a:r>
              <a:rPr lang="en-US" dirty="0" smtClean="0"/>
              <a:t>“B: </a:t>
            </a:r>
            <a:r>
              <a:rPr lang="en-US" dirty="0"/>
              <a:t>hello </a:t>
            </a:r>
            <a:r>
              <a:rPr lang="en-US" dirty="0" err="1"/>
              <a:t>makefile</a:t>
            </a:r>
            <a:r>
              <a:rPr lang="en-US" dirty="0"/>
              <a:t>” </a:t>
            </a:r>
          </a:p>
          <a:p>
            <a:pPr lvl="1"/>
            <a:r>
              <a:rPr lang="en-US" dirty="0" smtClean="0"/>
              <a:t>Hai function </a:t>
            </a:r>
            <a:r>
              <a:rPr lang="en-US" dirty="0" err="1" smtClean="0"/>
              <a:t>trên</a:t>
            </a:r>
            <a:r>
              <a:rPr lang="en-US" dirty="0" smtClean="0"/>
              <a:t> </a:t>
            </a:r>
            <a:r>
              <a:rPr lang="en-US" dirty="0" err="1" smtClean="0"/>
              <a:t>được</a:t>
            </a:r>
            <a:r>
              <a:rPr lang="en-US" dirty="0" smtClean="0"/>
              <a:t> </a:t>
            </a:r>
            <a:r>
              <a:rPr lang="en-US" dirty="0" err="1" smtClean="0"/>
              <a:t>định</a:t>
            </a:r>
            <a:r>
              <a:rPr lang="en-US" dirty="0" smtClean="0"/>
              <a:t> </a:t>
            </a:r>
            <a:r>
              <a:rPr lang="en-US" dirty="0" err="1" smtClean="0"/>
              <a:t>nghĩa</a:t>
            </a:r>
            <a:r>
              <a:rPr lang="en-US" dirty="0" smtClean="0"/>
              <a:t> </a:t>
            </a:r>
            <a:r>
              <a:rPr lang="en-US" dirty="0" err="1" smtClean="0"/>
              <a:t>riêng</a:t>
            </a:r>
            <a:r>
              <a:rPr lang="en-US" dirty="0" smtClean="0"/>
              <a:t> </a:t>
            </a:r>
            <a:r>
              <a:rPr lang="en-US" dirty="0" err="1" smtClean="0"/>
              <a:t>biệt</a:t>
            </a:r>
            <a:r>
              <a:rPr lang="en-US" dirty="0" smtClean="0"/>
              <a:t> </a:t>
            </a:r>
            <a:r>
              <a:rPr lang="en-US" dirty="0" err="1" smtClean="0"/>
              <a:t>trong</a:t>
            </a:r>
            <a:r>
              <a:rPr lang="en-US" dirty="0" smtClean="0"/>
              <a:t> </a:t>
            </a:r>
            <a:r>
              <a:rPr lang="en-US" dirty="0" err="1" smtClean="0"/>
              <a:t>hai</a:t>
            </a:r>
            <a:r>
              <a:rPr lang="en-US" dirty="0" smtClean="0"/>
              <a:t> file a.cpp </a:t>
            </a:r>
            <a:r>
              <a:rPr lang="en-US" dirty="0" err="1" smtClean="0"/>
              <a:t>và</a:t>
            </a:r>
            <a:r>
              <a:rPr lang="en-US" dirty="0" smtClean="0"/>
              <a:t> b.cpp</a:t>
            </a:r>
          </a:p>
          <a:p>
            <a:pPr lvl="1"/>
            <a:r>
              <a:rPr lang="en-US" dirty="0" err="1" smtClean="0"/>
              <a:t>Một</a:t>
            </a:r>
            <a:r>
              <a:rPr lang="en-US" dirty="0" smtClean="0"/>
              <a:t> main.cpp </a:t>
            </a:r>
            <a:r>
              <a:rPr lang="en-US" dirty="0" err="1" smtClean="0"/>
              <a:t>chứa</a:t>
            </a:r>
            <a:r>
              <a:rPr lang="en-US" dirty="0" smtClean="0"/>
              <a:t> </a:t>
            </a:r>
            <a:r>
              <a:rPr lang="en-US" dirty="0" err="1" smtClean="0"/>
              <a:t>hàm</a:t>
            </a:r>
            <a:r>
              <a:rPr lang="en-US" dirty="0" smtClean="0"/>
              <a:t> main </a:t>
            </a:r>
            <a:r>
              <a:rPr lang="en-US" dirty="0" err="1" smtClean="0"/>
              <a:t>sử</a:t>
            </a:r>
            <a:r>
              <a:rPr lang="en-US" dirty="0" smtClean="0"/>
              <a:t> </a:t>
            </a:r>
            <a:r>
              <a:rPr lang="en-US" dirty="0" err="1" smtClean="0"/>
              <a:t>dụng</a:t>
            </a:r>
            <a:r>
              <a:rPr lang="en-US" dirty="0" smtClean="0"/>
              <a:t> </a:t>
            </a:r>
            <a:r>
              <a:rPr lang="en-US" dirty="0" err="1" smtClean="0"/>
              <a:t>cả</a:t>
            </a:r>
            <a:r>
              <a:rPr lang="en-US" dirty="0" smtClean="0"/>
              <a:t> </a:t>
            </a:r>
            <a:r>
              <a:rPr lang="en-US" dirty="0" err="1" smtClean="0"/>
              <a:t>hai</a:t>
            </a:r>
            <a:r>
              <a:rPr lang="en-US" dirty="0" smtClean="0"/>
              <a:t> </a:t>
            </a:r>
            <a:r>
              <a:rPr lang="en-US" dirty="0" err="1" smtClean="0"/>
              <a:t>hàm</a:t>
            </a:r>
            <a:r>
              <a:rPr lang="en-US" dirty="0" smtClean="0"/>
              <a:t> </a:t>
            </a:r>
            <a:r>
              <a:rPr lang="en-US" dirty="0" err="1" smtClean="0"/>
              <a:t>trên</a:t>
            </a:r>
            <a:endParaRPr lang="en-US" dirty="0" smtClean="0"/>
          </a:p>
          <a:p>
            <a:pPr lvl="1"/>
            <a:r>
              <a:rPr lang="en-US" dirty="0" err="1"/>
              <a:t>Viết</a:t>
            </a:r>
            <a:r>
              <a:rPr lang="en-US" dirty="0"/>
              <a:t>:</a:t>
            </a:r>
          </a:p>
          <a:p>
            <a:pPr lvl="2"/>
            <a:r>
              <a:rPr lang="en-US" dirty="0" err="1"/>
              <a:t>Một</a:t>
            </a:r>
            <a:r>
              <a:rPr lang="en-US" dirty="0"/>
              <a:t> </a:t>
            </a:r>
            <a:r>
              <a:rPr lang="en-US" dirty="0" err="1"/>
              <a:t>Makefile</a:t>
            </a:r>
            <a:r>
              <a:rPr lang="en-US" dirty="0"/>
              <a:t> </a:t>
            </a:r>
            <a:r>
              <a:rPr lang="en-US" dirty="0" err="1"/>
              <a:t>để</a:t>
            </a:r>
            <a:r>
              <a:rPr lang="en-US" dirty="0"/>
              <a:t> compile </a:t>
            </a:r>
            <a:r>
              <a:rPr lang="en-US" dirty="0" err="1"/>
              <a:t>chương</a:t>
            </a:r>
            <a:r>
              <a:rPr lang="en-US" dirty="0"/>
              <a:t> </a:t>
            </a:r>
            <a:r>
              <a:rPr lang="en-US" dirty="0" err="1"/>
              <a:t>trình</a:t>
            </a:r>
            <a:r>
              <a:rPr lang="en-US" dirty="0"/>
              <a:t> </a:t>
            </a:r>
            <a:r>
              <a:rPr lang="en-US" dirty="0" err="1" smtClean="0"/>
              <a:t>trên</a:t>
            </a:r>
            <a:r>
              <a:rPr lang="en-US" dirty="0" smtClean="0"/>
              <a:t> </a:t>
            </a:r>
            <a:r>
              <a:rPr lang="en-US" dirty="0" err="1" smtClean="0"/>
              <a:t>không</a:t>
            </a:r>
            <a:r>
              <a:rPr lang="en-US" dirty="0" smtClean="0"/>
              <a:t> </a:t>
            </a:r>
            <a:r>
              <a:rPr lang="en-US" dirty="0" err="1" smtClean="0"/>
              <a:t>sử</a:t>
            </a:r>
            <a:r>
              <a:rPr lang="en-US" dirty="0" smtClean="0"/>
              <a:t> </a:t>
            </a:r>
            <a:r>
              <a:rPr lang="en-US" dirty="0" err="1" smtClean="0"/>
              <a:t>dụng</a:t>
            </a:r>
            <a:r>
              <a:rPr lang="en-US" dirty="0" smtClean="0"/>
              <a:t> </a:t>
            </a:r>
            <a:r>
              <a:rPr lang="en-US" dirty="0" err="1" smtClean="0"/>
              <a:t>thư</a:t>
            </a:r>
            <a:r>
              <a:rPr lang="en-US" dirty="0" smtClean="0"/>
              <a:t> </a:t>
            </a:r>
            <a:r>
              <a:rPr lang="en-US" dirty="0" err="1" smtClean="0"/>
              <a:t>viện</a:t>
            </a:r>
            <a:r>
              <a:rPr lang="en-US" dirty="0" smtClean="0"/>
              <a:t> </a:t>
            </a:r>
            <a:r>
              <a:rPr lang="en-US" dirty="0" err="1" smtClean="0"/>
              <a:t>liên</a:t>
            </a:r>
            <a:r>
              <a:rPr lang="en-US" dirty="0" smtClean="0"/>
              <a:t> </a:t>
            </a:r>
            <a:r>
              <a:rPr lang="en-US" dirty="0" err="1" smtClean="0"/>
              <a:t>kết</a:t>
            </a:r>
            <a:endParaRPr lang="en-US" dirty="0"/>
          </a:p>
          <a:p>
            <a:pPr lvl="2"/>
            <a:r>
              <a:rPr lang="en-US" dirty="0" err="1"/>
              <a:t>Một</a:t>
            </a:r>
            <a:r>
              <a:rPr lang="en-US" dirty="0"/>
              <a:t> </a:t>
            </a:r>
            <a:r>
              <a:rPr lang="en-US" dirty="0" err="1"/>
              <a:t>Makefile</a:t>
            </a:r>
            <a:r>
              <a:rPr lang="en-US" dirty="0"/>
              <a:t> </a:t>
            </a:r>
            <a:r>
              <a:rPr lang="en-US" dirty="0" err="1"/>
              <a:t>để</a:t>
            </a:r>
            <a:r>
              <a:rPr lang="en-US" dirty="0"/>
              <a:t> compile </a:t>
            </a:r>
            <a:r>
              <a:rPr lang="en-US" dirty="0" err="1"/>
              <a:t>chương</a:t>
            </a:r>
            <a:r>
              <a:rPr lang="en-US" dirty="0"/>
              <a:t> </a:t>
            </a:r>
            <a:r>
              <a:rPr lang="en-US" dirty="0" err="1"/>
              <a:t>trình</a:t>
            </a:r>
            <a:r>
              <a:rPr lang="en-US" dirty="0"/>
              <a:t> </a:t>
            </a:r>
            <a:r>
              <a:rPr lang="en-US" dirty="0" err="1"/>
              <a:t>trên</a:t>
            </a:r>
            <a:r>
              <a:rPr lang="en-US" dirty="0"/>
              <a:t> </a:t>
            </a:r>
            <a:r>
              <a:rPr lang="en-US" dirty="0" err="1"/>
              <a:t>sử</a:t>
            </a:r>
            <a:r>
              <a:rPr lang="en-US" dirty="0"/>
              <a:t> </a:t>
            </a:r>
            <a:r>
              <a:rPr lang="en-US" dirty="0" err="1"/>
              <a:t>dụng</a:t>
            </a:r>
            <a:r>
              <a:rPr lang="en-US" dirty="0"/>
              <a:t> static linked library </a:t>
            </a:r>
            <a:r>
              <a:rPr lang="en-US" dirty="0" err="1"/>
              <a:t>được</a:t>
            </a:r>
            <a:r>
              <a:rPr lang="en-US" dirty="0"/>
              <a:t> </a:t>
            </a:r>
            <a:r>
              <a:rPr lang="en-US" dirty="0" err="1"/>
              <a:t>tạo</a:t>
            </a:r>
            <a:r>
              <a:rPr lang="en-US" dirty="0"/>
              <a:t> </a:t>
            </a:r>
            <a:r>
              <a:rPr lang="en-US" dirty="0" err="1"/>
              <a:t>ra</a:t>
            </a:r>
            <a:r>
              <a:rPr lang="en-US" dirty="0"/>
              <a:t> </a:t>
            </a:r>
            <a:r>
              <a:rPr lang="en-US" dirty="0" err="1"/>
              <a:t>từ</a:t>
            </a:r>
            <a:r>
              <a:rPr lang="en-US" dirty="0"/>
              <a:t> a.cpp </a:t>
            </a:r>
            <a:r>
              <a:rPr lang="en-US" dirty="0" err="1"/>
              <a:t>và</a:t>
            </a:r>
            <a:r>
              <a:rPr lang="en-US" dirty="0"/>
              <a:t> b.cpp</a:t>
            </a:r>
          </a:p>
          <a:p>
            <a:pPr lvl="2"/>
            <a:r>
              <a:rPr lang="en-US" dirty="0" err="1"/>
              <a:t>Một</a:t>
            </a:r>
            <a:r>
              <a:rPr lang="en-US" dirty="0"/>
              <a:t> </a:t>
            </a:r>
            <a:r>
              <a:rPr lang="en-US" dirty="0" err="1"/>
              <a:t>Makefile</a:t>
            </a:r>
            <a:r>
              <a:rPr lang="en-US" dirty="0"/>
              <a:t> </a:t>
            </a:r>
            <a:r>
              <a:rPr lang="en-US" dirty="0" err="1"/>
              <a:t>để</a:t>
            </a:r>
            <a:r>
              <a:rPr lang="en-US" dirty="0"/>
              <a:t> compile </a:t>
            </a:r>
            <a:r>
              <a:rPr lang="en-US" dirty="0" err="1"/>
              <a:t>chương</a:t>
            </a:r>
            <a:r>
              <a:rPr lang="en-US" dirty="0"/>
              <a:t> </a:t>
            </a:r>
            <a:r>
              <a:rPr lang="en-US" dirty="0" err="1"/>
              <a:t>trình</a:t>
            </a:r>
            <a:r>
              <a:rPr lang="en-US" dirty="0"/>
              <a:t> </a:t>
            </a:r>
            <a:r>
              <a:rPr lang="en-US" dirty="0" err="1"/>
              <a:t>trên</a:t>
            </a:r>
            <a:r>
              <a:rPr lang="en-US" dirty="0"/>
              <a:t> </a:t>
            </a:r>
            <a:r>
              <a:rPr lang="en-US" dirty="0" err="1"/>
              <a:t>sử</a:t>
            </a:r>
            <a:r>
              <a:rPr lang="en-US" dirty="0"/>
              <a:t> </a:t>
            </a:r>
            <a:r>
              <a:rPr lang="en-US" dirty="0" err="1"/>
              <a:t>dụng</a:t>
            </a:r>
            <a:r>
              <a:rPr lang="en-US" dirty="0"/>
              <a:t> dynamic shared linked library </a:t>
            </a:r>
            <a:r>
              <a:rPr lang="en-US" dirty="0" err="1"/>
              <a:t>được</a:t>
            </a:r>
            <a:r>
              <a:rPr lang="en-US" dirty="0"/>
              <a:t> </a:t>
            </a:r>
            <a:r>
              <a:rPr lang="en-US" dirty="0" err="1"/>
              <a:t>tạo</a:t>
            </a:r>
            <a:r>
              <a:rPr lang="en-US" dirty="0"/>
              <a:t> </a:t>
            </a:r>
            <a:r>
              <a:rPr lang="en-US" dirty="0" err="1"/>
              <a:t>ra</a:t>
            </a:r>
            <a:r>
              <a:rPr lang="en-US" dirty="0"/>
              <a:t> </a:t>
            </a:r>
            <a:r>
              <a:rPr lang="en-US" dirty="0" err="1"/>
              <a:t>từ</a:t>
            </a:r>
            <a:r>
              <a:rPr lang="en-US" dirty="0"/>
              <a:t> a.cpp </a:t>
            </a:r>
            <a:r>
              <a:rPr lang="en-US" dirty="0" err="1"/>
              <a:t>và</a:t>
            </a:r>
            <a:r>
              <a:rPr lang="en-US" dirty="0"/>
              <a:t> b.cpp</a:t>
            </a:r>
          </a:p>
          <a:p>
            <a:pPr lvl="1"/>
            <a:r>
              <a:rPr lang="en-US" dirty="0" err="1" smtClean="0"/>
              <a:t>Chạy</a:t>
            </a:r>
            <a:r>
              <a:rPr lang="en-US" dirty="0" smtClean="0"/>
              <a:t> </a:t>
            </a:r>
            <a:r>
              <a:rPr lang="en-US" dirty="0" err="1" smtClean="0"/>
              <a:t>chương</a:t>
            </a:r>
            <a:r>
              <a:rPr lang="en-US" dirty="0" smtClean="0"/>
              <a:t> </a:t>
            </a:r>
            <a:r>
              <a:rPr lang="en-US" dirty="0" err="1" smtClean="0"/>
              <a:t>trình</a:t>
            </a:r>
            <a:r>
              <a:rPr lang="en-US" dirty="0" smtClean="0"/>
              <a:t> </a:t>
            </a:r>
            <a:r>
              <a:rPr lang="en-US" dirty="0" err="1" smtClean="0"/>
              <a:t>trên</a:t>
            </a:r>
            <a:r>
              <a:rPr lang="en-US" dirty="0" smtClean="0"/>
              <a:t> </a:t>
            </a:r>
            <a:r>
              <a:rPr lang="en-US" dirty="0" err="1" smtClean="0"/>
              <a:t>trong</a:t>
            </a:r>
            <a:r>
              <a:rPr lang="en-US" dirty="0" smtClean="0"/>
              <a:t> </a:t>
            </a:r>
            <a:r>
              <a:rPr lang="en-US" dirty="0" err="1" smtClean="0"/>
              <a:t>cả</a:t>
            </a:r>
            <a:r>
              <a:rPr lang="en-US" dirty="0" smtClean="0"/>
              <a:t> 3 </a:t>
            </a:r>
            <a:r>
              <a:rPr lang="en-US" dirty="0" err="1" smtClean="0"/>
              <a:t>trường</a:t>
            </a:r>
            <a:r>
              <a:rPr lang="en-US" dirty="0" smtClean="0"/>
              <a:t> </a:t>
            </a:r>
            <a:r>
              <a:rPr lang="en-US" dirty="0" err="1" smtClean="0"/>
              <a:t>hợp</a:t>
            </a:r>
            <a:endParaRPr lang="en-US" dirty="0" smtClean="0"/>
          </a:p>
        </p:txBody>
      </p:sp>
      <p:sp>
        <p:nvSpPr>
          <p:cNvPr id="4" name="Date Placeholder 3"/>
          <p:cNvSpPr>
            <a:spLocks noGrp="1"/>
          </p:cNvSpPr>
          <p:nvPr>
            <p:ph type="dt" sz="half" idx="10"/>
          </p:nvPr>
        </p:nvSpPr>
        <p:spPr/>
        <p:txBody>
          <a:bodyPr/>
          <a:lstStyle/>
          <a:p>
            <a:fld id="{9073F475-86C5-4CB8-97D7-8E339B23D269}" type="datetime1">
              <a:rPr lang="en-US" smtClean="0"/>
              <a:t>8/25/2016</a:t>
            </a:fld>
            <a:endParaRPr lang="en-US"/>
          </a:p>
        </p:txBody>
      </p:sp>
      <p:sp>
        <p:nvSpPr>
          <p:cNvPr id="5" name="Slide Number Placeholder 4"/>
          <p:cNvSpPr>
            <a:spLocks noGrp="1"/>
          </p:cNvSpPr>
          <p:nvPr>
            <p:ph type="sldNum" sz="quarter" idx="12"/>
          </p:nvPr>
        </p:nvSpPr>
        <p:spPr/>
        <p:txBody>
          <a:bodyPr/>
          <a:lstStyle/>
          <a:p>
            <a:fld id="{00209131-DE2C-4C4E-A461-E7AFBF5A6C93}" type="slidenum">
              <a:rPr lang="en-US" smtClean="0"/>
              <a:t>58</a:t>
            </a:fld>
            <a:endParaRPr lang="en-US"/>
          </a:p>
        </p:txBody>
      </p:sp>
      <p:sp>
        <p:nvSpPr>
          <p:cNvPr id="6" name="Footer Placeholder 5"/>
          <p:cNvSpPr>
            <a:spLocks noGrp="1"/>
          </p:cNvSpPr>
          <p:nvPr>
            <p:ph type="ftr" sz="quarter" idx="11"/>
          </p:nvPr>
        </p:nvSpPr>
        <p:spPr/>
        <p:txBody>
          <a:bodyPr/>
          <a:lstStyle/>
          <a:p>
            <a:r>
              <a:rPr lang="en-US" smtClean="0"/>
              <a:t>FPT Software - Training C/C++ on Linux </a:t>
            </a:r>
            <a:endParaRPr lang="en-US"/>
          </a:p>
        </p:txBody>
      </p:sp>
    </p:spTree>
    <p:extLst>
      <p:ext uri="{BB962C8B-B14F-4D97-AF65-F5344CB8AC3E}">
        <p14:creationId xmlns:p14="http://schemas.microsoft.com/office/powerpoint/2010/main" val="24528929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Day 1: </a:t>
            </a:r>
            <a:r>
              <a:rPr lang="en-US" dirty="0" err="1" smtClean="0"/>
              <a:t>Giới</a:t>
            </a:r>
            <a:r>
              <a:rPr lang="en-US" dirty="0" smtClean="0"/>
              <a:t> </a:t>
            </a:r>
            <a:r>
              <a:rPr lang="en-US" dirty="0" err="1" smtClean="0"/>
              <a:t>thiệu</a:t>
            </a:r>
            <a:r>
              <a:rPr lang="en-US" dirty="0" smtClean="0"/>
              <a:t> </a:t>
            </a:r>
            <a:r>
              <a:rPr lang="en-US" dirty="0" err="1" smtClean="0"/>
              <a:t>hệ</a:t>
            </a:r>
            <a:r>
              <a:rPr lang="en-US" dirty="0" smtClean="0"/>
              <a:t> </a:t>
            </a:r>
            <a:r>
              <a:rPr lang="en-US" dirty="0" err="1" smtClean="0"/>
              <a:t>điều</a:t>
            </a:r>
            <a:r>
              <a:rPr lang="en-US" dirty="0" smtClean="0"/>
              <a:t> </a:t>
            </a:r>
            <a:r>
              <a:rPr lang="en-US" dirty="0" err="1" smtClean="0"/>
              <a:t>hành</a:t>
            </a:r>
            <a:r>
              <a:rPr lang="en-US" dirty="0" smtClean="0"/>
              <a:t> Linux </a:t>
            </a:r>
            <a:r>
              <a:rPr lang="en-US" dirty="0" err="1" smtClean="0"/>
              <a:t>và</a:t>
            </a:r>
            <a:r>
              <a:rPr lang="en-US" dirty="0" smtClean="0"/>
              <a:t> </a:t>
            </a:r>
            <a:r>
              <a:rPr lang="en-US" dirty="0" err="1" smtClean="0"/>
              <a:t>nhập</a:t>
            </a:r>
            <a:r>
              <a:rPr lang="en-US" dirty="0" smtClean="0"/>
              <a:t> </a:t>
            </a:r>
            <a:r>
              <a:rPr lang="en-US" dirty="0" err="1" smtClean="0"/>
              <a:t>môn</a:t>
            </a:r>
            <a:r>
              <a:rPr lang="en-US" dirty="0" smtClean="0"/>
              <a:t> </a:t>
            </a:r>
            <a:r>
              <a:rPr lang="en-US" dirty="0" err="1" smtClean="0"/>
              <a:t>lập</a:t>
            </a:r>
            <a:r>
              <a:rPr lang="en-US" dirty="0" smtClean="0"/>
              <a:t> </a:t>
            </a:r>
            <a:r>
              <a:rPr lang="en-US" dirty="0" err="1" smtClean="0"/>
              <a:t>trình</a:t>
            </a:r>
            <a:r>
              <a:rPr lang="en-US" dirty="0" smtClean="0"/>
              <a:t> </a:t>
            </a:r>
            <a:r>
              <a:rPr lang="en-US" dirty="0" err="1" smtClean="0"/>
              <a:t>trên</a:t>
            </a:r>
            <a:r>
              <a:rPr lang="en-US" dirty="0" smtClean="0"/>
              <a:t> Linux</a:t>
            </a:r>
            <a:endParaRPr lang="en-US" dirty="0"/>
          </a:p>
        </p:txBody>
      </p:sp>
      <p:sp>
        <p:nvSpPr>
          <p:cNvPr id="3" name="Content Placeholder 2"/>
          <p:cNvSpPr>
            <a:spLocks noGrp="1"/>
          </p:cNvSpPr>
          <p:nvPr>
            <p:ph idx="1"/>
          </p:nvPr>
        </p:nvSpPr>
        <p:spPr/>
        <p:txBody>
          <a:bodyPr/>
          <a:lstStyle/>
          <a:p>
            <a:pPr marL="514350" indent="-514350">
              <a:buAutoNum type="arabicPeriod"/>
            </a:pPr>
            <a:r>
              <a:rPr lang="en-US" dirty="0" err="1" smtClean="0"/>
              <a:t>Cơ</a:t>
            </a:r>
            <a:r>
              <a:rPr lang="en-US" dirty="0" smtClean="0"/>
              <a:t> </a:t>
            </a:r>
            <a:r>
              <a:rPr lang="en-US" dirty="0" err="1" smtClean="0"/>
              <a:t>bản</a:t>
            </a:r>
            <a:r>
              <a:rPr lang="en-US" dirty="0" smtClean="0"/>
              <a:t> </a:t>
            </a:r>
            <a:r>
              <a:rPr lang="en-US" dirty="0" err="1" smtClean="0"/>
              <a:t>về</a:t>
            </a:r>
            <a:r>
              <a:rPr lang="en-US" dirty="0" smtClean="0"/>
              <a:t> </a:t>
            </a:r>
            <a:r>
              <a:rPr lang="en-US" dirty="0" err="1" smtClean="0"/>
              <a:t>hệ</a:t>
            </a:r>
            <a:r>
              <a:rPr lang="en-US" dirty="0" smtClean="0"/>
              <a:t> </a:t>
            </a:r>
            <a:r>
              <a:rPr lang="en-US" dirty="0" err="1" smtClean="0"/>
              <a:t>thống</a:t>
            </a:r>
            <a:r>
              <a:rPr lang="en-US" dirty="0" smtClean="0"/>
              <a:t> Linux</a:t>
            </a:r>
          </a:p>
          <a:p>
            <a:pPr marL="514350" indent="-514350">
              <a:buAutoNum type="arabicPeriod"/>
            </a:pPr>
            <a:r>
              <a:rPr lang="en-US" dirty="0" err="1" smtClean="0"/>
              <a:t>Các</a:t>
            </a:r>
            <a:r>
              <a:rPr lang="en-US" dirty="0" smtClean="0"/>
              <a:t> </a:t>
            </a:r>
            <a:r>
              <a:rPr lang="en-US" dirty="0" err="1" smtClean="0"/>
              <a:t>tập</a:t>
            </a:r>
            <a:r>
              <a:rPr lang="en-US" dirty="0" smtClean="0"/>
              <a:t> </a:t>
            </a:r>
            <a:r>
              <a:rPr lang="en-US" dirty="0" err="1" smtClean="0"/>
              <a:t>lệnh</a:t>
            </a:r>
            <a:r>
              <a:rPr lang="en-US" dirty="0" smtClean="0"/>
              <a:t> Linux</a:t>
            </a:r>
          </a:p>
          <a:p>
            <a:pPr marL="514350" indent="-514350">
              <a:buAutoNum type="arabicPeriod"/>
            </a:pPr>
            <a:r>
              <a:rPr lang="en-US" dirty="0" err="1" smtClean="0"/>
              <a:t>Nhập</a:t>
            </a:r>
            <a:r>
              <a:rPr lang="en-US" dirty="0" smtClean="0"/>
              <a:t> </a:t>
            </a:r>
            <a:r>
              <a:rPr lang="en-US" dirty="0" err="1" smtClean="0"/>
              <a:t>môn</a:t>
            </a:r>
            <a:r>
              <a:rPr lang="en-US" dirty="0" smtClean="0"/>
              <a:t> </a:t>
            </a:r>
            <a:r>
              <a:rPr lang="en-US" dirty="0" err="1" smtClean="0"/>
              <a:t>lập</a:t>
            </a:r>
            <a:r>
              <a:rPr lang="en-US" dirty="0" smtClean="0"/>
              <a:t> </a:t>
            </a:r>
            <a:r>
              <a:rPr lang="en-US" dirty="0" err="1" smtClean="0"/>
              <a:t>trình</a:t>
            </a:r>
            <a:r>
              <a:rPr lang="en-US" dirty="0" smtClean="0"/>
              <a:t> </a:t>
            </a:r>
            <a:r>
              <a:rPr lang="en-US" dirty="0" err="1" smtClean="0"/>
              <a:t>trên</a:t>
            </a:r>
            <a:r>
              <a:rPr lang="en-US" dirty="0" smtClean="0"/>
              <a:t> Linux</a:t>
            </a:r>
          </a:p>
          <a:p>
            <a:pPr marL="514350" indent="-514350">
              <a:buAutoNum type="arabicPeriod"/>
            </a:pPr>
            <a:r>
              <a:rPr lang="en-US" dirty="0" err="1" smtClean="0"/>
              <a:t>Thư</a:t>
            </a:r>
            <a:r>
              <a:rPr lang="en-US" dirty="0" smtClean="0"/>
              <a:t> </a:t>
            </a:r>
            <a:r>
              <a:rPr lang="en-US" dirty="0" err="1" smtClean="0"/>
              <a:t>viện</a:t>
            </a:r>
            <a:r>
              <a:rPr lang="en-US" dirty="0" smtClean="0"/>
              <a:t> </a:t>
            </a:r>
            <a:r>
              <a:rPr lang="en-US" dirty="0" err="1" smtClean="0"/>
              <a:t>liên</a:t>
            </a:r>
            <a:r>
              <a:rPr lang="en-US" dirty="0" smtClean="0"/>
              <a:t> </a:t>
            </a:r>
            <a:r>
              <a:rPr lang="en-US" dirty="0" err="1" smtClean="0"/>
              <a:t>kết</a:t>
            </a:r>
            <a:r>
              <a:rPr lang="en-US" dirty="0" smtClean="0"/>
              <a:t> </a:t>
            </a:r>
            <a:r>
              <a:rPr lang="en-US" dirty="0" err="1" smtClean="0"/>
              <a:t>tĩnh</a:t>
            </a:r>
            <a:r>
              <a:rPr lang="en-US" dirty="0" smtClean="0"/>
              <a:t>/</a:t>
            </a:r>
            <a:r>
              <a:rPr lang="en-US" dirty="0" err="1" smtClean="0"/>
              <a:t>động</a:t>
            </a:r>
            <a:endParaRPr lang="en-US" dirty="0" smtClean="0"/>
          </a:p>
          <a:p>
            <a:pPr marL="514350" indent="-514350">
              <a:buAutoNum type="arabicPeriod"/>
            </a:pPr>
            <a:r>
              <a:rPr lang="en-US" dirty="0" smtClean="0"/>
              <a:t>Lab</a:t>
            </a:r>
          </a:p>
        </p:txBody>
      </p:sp>
      <p:sp>
        <p:nvSpPr>
          <p:cNvPr id="4" name="Date Placeholder 3"/>
          <p:cNvSpPr>
            <a:spLocks noGrp="1"/>
          </p:cNvSpPr>
          <p:nvPr>
            <p:ph type="dt" sz="half" idx="10"/>
          </p:nvPr>
        </p:nvSpPr>
        <p:spPr/>
        <p:txBody>
          <a:bodyPr/>
          <a:lstStyle/>
          <a:p>
            <a:fld id="{1A33C77F-88C0-4C64-AA8E-461979714C26}" type="datetime1">
              <a:rPr lang="en-US" smtClean="0"/>
              <a:t>8/25/2016</a:t>
            </a:fld>
            <a:endParaRPr lang="en-US"/>
          </a:p>
        </p:txBody>
      </p:sp>
      <p:sp>
        <p:nvSpPr>
          <p:cNvPr id="5" name="Slide Number Placeholder 4"/>
          <p:cNvSpPr>
            <a:spLocks noGrp="1"/>
          </p:cNvSpPr>
          <p:nvPr>
            <p:ph type="sldNum" sz="quarter" idx="12"/>
          </p:nvPr>
        </p:nvSpPr>
        <p:spPr/>
        <p:txBody>
          <a:bodyPr/>
          <a:lstStyle/>
          <a:p>
            <a:fld id="{00209131-DE2C-4C4E-A461-E7AFBF5A6C93}" type="slidenum">
              <a:rPr lang="en-US" smtClean="0"/>
              <a:t>6</a:t>
            </a:fld>
            <a:endParaRPr lang="en-US"/>
          </a:p>
        </p:txBody>
      </p:sp>
      <p:sp>
        <p:nvSpPr>
          <p:cNvPr id="6" name="Footer Placeholder 5"/>
          <p:cNvSpPr>
            <a:spLocks noGrp="1"/>
          </p:cNvSpPr>
          <p:nvPr>
            <p:ph type="ftr" sz="quarter" idx="11"/>
          </p:nvPr>
        </p:nvSpPr>
        <p:spPr/>
        <p:txBody>
          <a:bodyPr/>
          <a:lstStyle/>
          <a:p>
            <a:r>
              <a:rPr lang="en-US" smtClean="0"/>
              <a:t>FPT Software - Training C/C++ on Linux </a:t>
            </a:r>
            <a:endParaRPr lang="en-US"/>
          </a:p>
        </p:txBody>
      </p:sp>
    </p:spTree>
    <p:extLst>
      <p:ext uri="{BB962C8B-B14F-4D97-AF65-F5344CB8AC3E}">
        <p14:creationId xmlns:p14="http://schemas.microsoft.com/office/powerpoint/2010/main" val="33922113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Day 1: </a:t>
            </a:r>
            <a:r>
              <a:rPr lang="en-US" dirty="0" err="1" smtClean="0"/>
              <a:t>Giới</a:t>
            </a:r>
            <a:r>
              <a:rPr lang="en-US" dirty="0" smtClean="0"/>
              <a:t> </a:t>
            </a:r>
            <a:r>
              <a:rPr lang="en-US" dirty="0" err="1" smtClean="0"/>
              <a:t>thiệu</a:t>
            </a:r>
            <a:r>
              <a:rPr lang="en-US" dirty="0" smtClean="0"/>
              <a:t> </a:t>
            </a:r>
            <a:r>
              <a:rPr lang="en-US" dirty="0" err="1" smtClean="0"/>
              <a:t>hệ</a:t>
            </a:r>
            <a:r>
              <a:rPr lang="en-US" dirty="0" smtClean="0"/>
              <a:t> </a:t>
            </a:r>
            <a:r>
              <a:rPr lang="en-US" dirty="0" err="1" smtClean="0"/>
              <a:t>điều</a:t>
            </a:r>
            <a:r>
              <a:rPr lang="en-US" dirty="0" smtClean="0"/>
              <a:t> </a:t>
            </a:r>
            <a:r>
              <a:rPr lang="en-US" dirty="0" err="1" smtClean="0"/>
              <a:t>hành</a:t>
            </a:r>
            <a:r>
              <a:rPr lang="en-US" dirty="0" smtClean="0"/>
              <a:t> Linux </a:t>
            </a:r>
            <a:r>
              <a:rPr lang="en-US" dirty="0" err="1" smtClean="0"/>
              <a:t>và</a:t>
            </a:r>
            <a:r>
              <a:rPr lang="en-US" dirty="0" smtClean="0"/>
              <a:t> </a:t>
            </a:r>
            <a:r>
              <a:rPr lang="en-US" dirty="0" err="1" smtClean="0"/>
              <a:t>nhập</a:t>
            </a:r>
            <a:r>
              <a:rPr lang="en-US" dirty="0" smtClean="0"/>
              <a:t> </a:t>
            </a:r>
            <a:r>
              <a:rPr lang="en-US" dirty="0" err="1" smtClean="0"/>
              <a:t>môn</a:t>
            </a:r>
            <a:r>
              <a:rPr lang="en-US" dirty="0" smtClean="0"/>
              <a:t> </a:t>
            </a:r>
            <a:r>
              <a:rPr lang="en-US" dirty="0" err="1" smtClean="0"/>
              <a:t>lập</a:t>
            </a:r>
            <a:r>
              <a:rPr lang="en-US" dirty="0" smtClean="0"/>
              <a:t> </a:t>
            </a:r>
            <a:r>
              <a:rPr lang="en-US" dirty="0" err="1" smtClean="0"/>
              <a:t>trình</a:t>
            </a:r>
            <a:r>
              <a:rPr lang="en-US" dirty="0" smtClean="0"/>
              <a:t> </a:t>
            </a:r>
            <a:r>
              <a:rPr lang="en-US" dirty="0" err="1" smtClean="0"/>
              <a:t>trên</a:t>
            </a:r>
            <a:r>
              <a:rPr lang="en-US" dirty="0" smtClean="0"/>
              <a:t> Linux</a:t>
            </a:r>
            <a:endParaRPr lang="en-US" dirty="0"/>
          </a:p>
        </p:txBody>
      </p:sp>
      <p:sp>
        <p:nvSpPr>
          <p:cNvPr id="3" name="Content Placeholder 2"/>
          <p:cNvSpPr>
            <a:spLocks noGrp="1"/>
          </p:cNvSpPr>
          <p:nvPr>
            <p:ph idx="1"/>
          </p:nvPr>
        </p:nvSpPr>
        <p:spPr/>
        <p:txBody>
          <a:bodyPr/>
          <a:lstStyle/>
          <a:p>
            <a:pPr marL="514350" indent="-514350">
              <a:buAutoNum type="arabicPeriod"/>
            </a:pPr>
            <a:r>
              <a:rPr lang="en-US" dirty="0" err="1" smtClean="0">
                <a:solidFill>
                  <a:srgbClr val="FF0000"/>
                </a:solidFill>
              </a:rPr>
              <a:t>Cơ</a:t>
            </a:r>
            <a:r>
              <a:rPr lang="en-US" dirty="0" smtClean="0">
                <a:solidFill>
                  <a:srgbClr val="FF0000"/>
                </a:solidFill>
              </a:rPr>
              <a:t> </a:t>
            </a:r>
            <a:r>
              <a:rPr lang="en-US" dirty="0" err="1" smtClean="0">
                <a:solidFill>
                  <a:srgbClr val="FF0000"/>
                </a:solidFill>
              </a:rPr>
              <a:t>bản</a:t>
            </a:r>
            <a:r>
              <a:rPr lang="en-US" dirty="0" smtClean="0">
                <a:solidFill>
                  <a:srgbClr val="FF0000"/>
                </a:solidFill>
              </a:rPr>
              <a:t> </a:t>
            </a:r>
            <a:r>
              <a:rPr lang="en-US" dirty="0" err="1" smtClean="0">
                <a:solidFill>
                  <a:srgbClr val="FF0000"/>
                </a:solidFill>
              </a:rPr>
              <a:t>về</a:t>
            </a:r>
            <a:r>
              <a:rPr lang="en-US" dirty="0" smtClean="0">
                <a:solidFill>
                  <a:srgbClr val="FF0000"/>
                </a:solidFill>
              </a:rPr>
              <a:t> </a:t>
            </a:r>
            <a:r>
              <a:rPr lang="en-US" dirty="0" err="1" smtClean="0">
                <a:solidFill>
                  <a:srgbClr val="FF0000"/>
                </a:solidFill>
              </a:rPr>
              <a:t>hệ</a:t>
            </a:r>
            <a:r>
              <a:rPr lang="en-US" dirty="0" smtClean="0">
                <a:solidFill>
                  <a:srgbClr val="FF0000"/>
                </a:solidFill>
              </a:rPr>
              <a:t> </a:t>
            </a:r>
            <a:r>
              <a:rPr lang="en-US" dirty="0" err="1" smtClean="0">
                <a:solidFill>
                  <a:srgbClr val="FF0000"/>
                </a:solidFill>
              </a:rPr>
              <a:t>thống</a:t>
            </a:r>
            <a:r>
              <a:rPr lang="en-US" dirty="0" smtClean="0">
                <a:solidFill>
                  <a:srgbClr val="FF0000"/>
                </a:solidFill>
              </a:rPr>
              <a:t> Linux</a:t>
            </a:r>
          </a:p>
          <a:p>
            <a:pPr marL="514350" indent="-514350">
              <a:buAutoNum type="arabicPeriod"/>
            </a:pPr>
            <a:r>
              <a:rPr lang="en-US" dirty="0" err="1" smtClean="0"/>
              <a:t>Các</a:t>
            </a:r>
            <a:r>
              <a:rPr lang="en-US" dirty="0" smtClean="0"/>
              <a:t> </a:t>
            </a:r>
            <a:r>
              <a:rPr lang="en-US" dirty="0" err="1" smtClean="0"/>
              <a:t>tập</a:t>
            </a:r>
            <a:r>
              <a:rPr lang="en-US" dirty="0" smtClean="0"/>
              <a:t> </a:t>
            </a:r>
            <a:r>
              <a:rPr lang="en-US" dirty="0" err="1" smtClean="0"/>
              <a:t>lệnh</a:t>
            </a:r>
            <a:r>
              <a:rPr lang="en-US" dirty="0" smtClean="0"/>
              <a:t> Linux</a:t>
            </a:r>
          </a:p>
          <a:p>
            <a:pPr marL="514350" indent="-514350">
              <a:buAutoNum type="arabicPeriod"/>
            </a:pPr>
            <a:r>
              <a:rPr lang="en-US" dirty="0" err="1" smtClean="0"/>
              <a:t>Nhập</a:t>
            </a:r>
            <a:r>
              <a:rPr lang="en-US" dirty="0" smtClean="0"/>
              <a:t> </a:t>
            </a:r>
            <a:r>
              <a:rPr lang="en-US" dirty="0" err="1" smtClean="0"/>
              <a:t>môn</a:t>
            </a:r>
            <a:r>
              <a:rPr lang="en-US" dirty="0" smtClean="0"/>
              <a:t> </a:t>
            </a:r>
            <a:r>
              <a:rPr lang="en-US" dirty="0" err="1" smtClean="0"/>
              <a:t>lập</a:t>
            </a:r>
            <a:r>
              <a:rPr lang="en-US" dirty="0" smtClean="0"/>
              <a:t> </a:t>
            </a:r>
            <a:r>
              <a:rPr lang="en-US" dirty="0" err="1" smtClean="0"/>
              <a:t>trình</a:t>
            </a:r>
            <a:r>
              <a:rPr lang="en-US" dirty="0" smtClean="0"/>
              <a:t> </a:t>
            </a:r>
            <a:r>
              <a:rPr lang="en-US" dirty="0" err="1" smtClean="0"/>
              <a:t>trên</a:t>
            </a:r>
            <a:r>
              <a:rPr lang="en-US" dirty="0" smtClean="0"/>
              <a:t> Linux</a:t>
            </a:r>
          </a:p>
          <a:p>
            <a:pPr marL="514350" indent="-514350">
              <a:buAutoNum type="arabicPeriod"/>
            </a:pPr>
            <a:r>
              <a:rPr lang="en-US" dirty="0" err="1" smtClean="0"/>
              <a:t>Thư</a:t>
            </a:r>
            <a:r>
              <a:rPr lang="en-US" dirty="0" smtClean="0"/>
              <a:t> </a:t>
            </a:r>
            <a:r>
              <a:rPr lang="en-US" dirty="0" err="1" smtClean="0"/>
              <a:t>viện</a:t>
            </a:r>
            <a:r>
              <a:rPr lang="en-US" dirty="0" smtClean="0"/>
              <a:t> </a:t>
            </a:r>
            <a:r>
              <a:rPr lang="en-US" dirty="0" err="1" smtClean="0"/>
              <a:t>liên</a:t>
            </a:r>
            <a:r>
              <a:rPr lang="en-US" dirty="0" smtClean="0"/>
              <a:t> </a:t>
            </a:r>
            <a:r>
              <a:rPr lang="en-US" dirty="0" err="1" smtClean="0"/>
              <a:t>kết</a:t>
            </a:r>
            <a:r>
              <a:rPr lang="en-US" dirty="0" smtClean="0"/>
              <a:t> </a:t>
            </a:r>
            <a:r>
              <a:rPr lang="en-US" dirty="0" err="1" smtClean="0"/>
              <a:t>tĩnh</a:t>
            </a:r>
            <a:r>
              <a:rPr lang="en-US" dirty="0" smtClean="0"/>
              <a:t>/</a:t>
            </a:r>
            <a:r>
              <a:rPr lang="en-US" dirty="0" err="1" smtClean="0"/>
              <a:t>động</a:t>
            </a:r>
            <a:endParaRPr lang="en-US" dirty="0" smtClean="0"/>
          </a:p>
          <a:p>
            <a:pPr marL="514350" indent="-514350">
              <a:buFont typeface="Arial" panose="020B0604020202020204" pitchFamily="34" charset="0"/>
              <a:buAutoNum type="arabicPeriod"/>
            </a:pPr>
            <a:r>
              <a:rPr lang="en-US" dirty="0"/>
              <a:t>Lab</a:t>
            </a:r>
          </a:p>
          <a:p>
            <a:pPr marL="0" indent="0">
              <a:buNone/>
            </a:pPr>
            <a:endParaRPr lang="en-US" dirty="0" smtClean="0"/>
          </a:p>
        </p:txBody>
      </p:sp>
      <p:sp>
        <p:nvSpPr>
          <p:cNvPr id="4" name="Date Placeholder 3"/>
          <p:cNvSpPr>
            <a:spLocks noGrp="1"/>
          </p:cNvSpPr>
          <p:nvPr>
            <p:ph type="dt" sz="half" idx="10"/>
          </p:nvPr>
        </p:nvSpPr>
        <p:spPr/>
        <p:txBody>
          <a:bodyPr/>
          <a:lstStyle/>
          <a:p>
            <a:fld id="{03D10B1C-797B-414C-BD5A-631671A3FE0F}" type="datetime1">
              <a:rPr lang="en-US" smtClean="0"/>
              <a:t>8/25/2016</a:t>
            </a:fld>
            <a:endParaRPr lang="en-US"/>
          </a:p>
        </p:txBody>
      </p:sp>
      <p:sp>
        <p:nvSpPr>
          <p:cNvPr id="5" name="Slide Number Placeholder 4"/>
          <p:cNvSpPr>
            <a:spLocks noGrp="1"/>
          </p:cNvSpPr>
          <p:nvPr>
            <p:ph type="sldNum" sz="quarter" idx="12"/>
          </p:nvPr>
        </p:nvSpPr>
        <p:spPr/>
        <p:txBody>
          <a:bodyPr/>
          <a:lstStyle/>
          <a:p>
            <a:fld id="{00209131-DE2C-4C4E-A461-E7AFBF5A6C93}" type="slidenum">
              <a:rPr lang="en-US" smtClean="0"/>
              <a:t>7</a:t>
            </a:fld>
            <a:endParaRPr lang="en-US"/>
          </a:p>
        </p:txBody>
      </p:sp>
      <p:sp>
        <p:nvSpPr>
          <p:cNvPr id="6" name="Footer Placeholder 5"/>
          <p:cNvSpPr>
            <a:spLocks noGrp="1"/>
          </p:cNvSpPr>
          <p:nvPr>
            <p:ph type="ftr" sz="quarter" idx="11"/>
          </p:nvPr>
        </p:nvSpPr>
        <p:spPr/>
        <p:txBody>
          <a:bodyPr/>
          <a:lstStyle/>
          <a:p>
            <a:r>
              <a:rPr lang="en-US" smtClean="0"/>
              <a:t>FPT Software - Training C/C++ on Linux </a:t>
            </a:r>
            <a:endParaRPr lang="en-US"/>
          </a:p>
        </p:txBody>
      </p:sp>
    </p:spTree>
    <p:extLst>
      <p:ext uri="{BB962C8B-B14F-4D97-AF65-F5344CB8AC3E}">
        <p14:creationId xmlns:p14="http://schemas.microsoft.com/office/powerpoint/2010/main" val="42167479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Cơ</a:t>
            </a:r>
            <a:r>
              <a:rPr lang="en-US" dirty="0" smtClean="0"/>
              <a:t> </a:t>
            </a:r>
            <a:r>
              <a:rPr lang="en-US" dirty="0" err="1" smtClean="0"/>
              <a:t>bản</a:t>
            </a:r>
            <a:r>
              <a:rPr lang="en-US" dirty="0" smtClean="0"/>
              <a:t> </a:t>
            </a:r>
            <a:r>
              <a:rPr lang="en-US" dirty="0" err="1" smtClean="0"/>
              <a:t>về</a:t>
            </a:r>
            <a:r>
              <a:rPr lang="en-US" dirty="0" smtClean="0"/>
              <a:t> </a:t>
            </a:r>
            <a:r>
              <a:rPr lang="en-US" dirty="0" err="1" smtClean="0"/>
              <a:t>hệ</a:t>
            </a:r>
            <a:r>
              <a:rPr lang="en-US" dirty="0" smtClean="0"/>
              <a:t> </a:t>
            </a:r>
            <a:r>
              <a:rPr lang="en-US" dirty="0" err="1" smtClean="0"/>
              <a:t>thống</a:t>
            </a:r>
            <a:r>
              <a:rPr lang="en-US" dirty="0" smtClean="0"/>
              <a:t> Linux</a:t>
            </a:r>
            <a:endParaRPr lang="en-US" dirty="0"/>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10095" y="2167943"/>
            <a:ext cx="6923810" cy="33904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2989344" y="5791200"/>
            <a:ext cx="2420856" cy="369332"/>
          </a:xfrm>
          <a:prstGeom prst="rect">
            <a:avLst/>
          </a:prstGeom>
          <a:noFill/>
        </p:spPr>
        <p:txBody>
          <a:bodyPr wrap="none" rtlCol="0">
            <a:spAutoFit/>
          </a:bodyPr>
          <a:lstStyle/>
          <a:p>
            <a:r>
              <a:rPr lang="en-US" dirty="0" err="1" smtClean="0"/>
              <a:t>Kiến</a:t>
            </a:r>
            <a:r>
              <a:rPr lang="en-US" dirty="0" smtClean="0"/>
              <a:t> </a:t>
            </a:r>
            <a:r>
              <a:rPr lang="en-US" dirty="0" err="1" smtClean="0"/>
              <a:t>trúc</a:t>
            </a:r>
            <a:r>
              <a:rPr lang="en-US" dirty="0" smtClean="0"/>
              <a:t> </a:t>
            </a:r>
            <a:r>
              <a:rPr lang="en-US" dirty="0" err="1" smtClean="0"/>
              <a:t>hệ</a:t>
            </a:r>
            <a:r>
              <a:rPr lang="en-US" dirty="0" smtClean="0"/>
              <a:t> </a:t>
            </a:r>
            <a:r>
              <a:rPr lang="en-US" dirty="0" err="1" smtClean="0"/>
              <a:t>thống</a:t>
            </a:r>
            <a:r>
              <a:rPr lang="en-US" dirty="0" smtClean="0"/>
              <a:t> </a:t>
            </a:r>
            <a:r>
              <a:rPr lang="en-US" dirty="0" err="1" smtClean="0"/>
              <a:t>linux</a:t>
            </a:r>
            <a:endParaRPr lang="en-US" dirty="0"/>
          </a:p>
        </p:txBody>
      </p:sp>
      <p:sp>
        <p:nvSpPr>
          <p:cNvPr id="3" name="Date Placeholder 2"/>
          <p:cNvSpPr>
            <a:spLocks noGrp="1"/>
          </p:cNvSpPr>
          <p:nvPr>
            <p:ph type="dt" sz="half" idx="10"/>
          </p:nvPr>
        </p:nvSpPr>
        <p:spPr/>
        <p:txBody>
          <a:bodyPr/>
          <a:lstStyle/>
          <a:p>
            <a:fld id="{4D635DEA-9E3C-4B85-B184-12D4616E54A3}" type="datetime1">
              <a:rPr lang="en-US" smtClean="0"/>
              <a:t>8/25/2016</a:t>
            </a:fld>
            <a:endParaRPr lang="en-US"/>
          </a:p>
        </p:txBody>
      </p:sp>
      <p:sp>
        <p:nvSpPr>
          <p:cNvPr id="5" name="Slide Number Placeholder 4"/>
          <p:cNvSpPr>
            <a:spLocks noGrp="1"/>
          </p:cNvSpPr>
          <p:nvPr>
            <p:ph type="sldNum" sz="quarter" idx="12"/>
          </p:nvPr>
        </p:nvSpPr>
        <p:spPr/>
        <p:txBody>
          <a:bodyPr/>
          <a:lstStyle/>
          <a:p>
            <a:fld id="{00209131-DE2C-4C4E-A461-E7AFBF5A6C93}" type="slidenum">
              <a:rPr lang="en-US" smtClean="0"/>
              <a:t>8</a:t>
            </a:fld>
            <a:endParaRPr lang="en-US"/>
          </a:p>
        </p:txBody>
      </p:sp>
      <p:sp>
        <p:nvSpPr>
          <p:cNvPr id="6" name="Footer Placeholder 5"/>
          <p:cNvSpPr>
            <a:spLocks noGrp="1"/>
          </p:cNvSpPr>
          <p:nvPr>
            <p:ph type="ftr" sz="quarter" idx="11"/>
          </p:nvPr>
        </p:nvSpPr>
        <p:spPr/>
        <p:txBody>
          <a:bodyPr/>
          <a:lstStyle/>
          <a:p>
            <a:r>
              <a:rPr lang="en-US" smtClean="0"/>
              <a:t>FPT Software - Training C/C++ on Linux </a:t>
            </a:r>
            <a:endParaRPr lang="en-US"/>
          </a:p>
        </p:txBody>
      </p:sp>
    </p:spTree>
    <p:extLst>
      <p:ext uri="{BB962C8B-B14F-4D97-AF65-F5344CB8AC3E}">
        <p14:creationId xmlns:p14="http://schemas.microsoft.com/office/powerpoint/2010/main" val="16517090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Cơ</a:t>
            </a:r>
            <a:r>
              <a:rPr lang="en-US" dirty="0" smtClean="0"/>
              <a:t> </a:t>
            </a:r>
            <a:r>
              <a:rPr lang="en-US" dirty="0" err="1" smtClean="0"/>
              <a:t>bản</a:t>
            </a:r>
            <a:r>
              <a:rPr lang="en-US" dirty="0" smtClean="0"/>
              <a:t> </a:t>
            </a:r>
            <a:r>
              <a:rPr lang="en-US" dirty="0" err="1" smtClean="0"/>
              <a:t>về</a:t>
            </a:r>
            <a:r>
              <a:rPr lang="en-US" dirty="0" smtClean="0"/>
              <a:t> </a:t>
            </a:r>
            <a:r>
              <a:rPr lang="en-US" dirty="0" err="1" smtClean="0"/>
              <a:t>hệ</a:t>
            </a:r>
            <a:r>
              <a:rPr lang="en-US" dirty="0" smtClean="0"/>
              <a:t> </a:t>
            </a:r>
            <a:r>
              <a:rPr lang="en-US" dirty="0" err="1" smtClean="0"/>
              <a:t>thống</a:t>
            </a:r>
            <a:r>
              <a:rPr lang="en-US" dirty="0" smtClean="0"/>
              <a:t> Linux</a:t>
            </a:r>
            <a:endParaRPr lang="en-US" dirty="0"/>
          </a:p>
        </p:txBody>
      </p:sp>
      <p:sp>
        <p:nvSpPr>
          <p:cNvPr id="3" name="Content Placeholder 2"/>
          <p:cNvSpPr>
            <a:spLocks noGrp="1"/>
          </p:cNvSpPr>
          <p:nvPr>
            <p:ph idx="1"/>
          </p:nvPr>
        </p:nvSpPr>
        <p:spPr/>
        <p:txBody>
          <a:bodyPr/>
          <a:lstStyle/>
          <a:p>
            <a:r>
              <a:rPr lang="vi-VN" dirty="0" smtClean="0"/>
              <a:t>Linux </a:t>
            </a:r>
            <a:r>
              <a:rPr lang="vi-VN" dirty="0"/>
              <a:t>là một hệ điều </a:t>
            </a:r>
            <a:r>
              <a:rPr lang="vi-VN" dirty="0" smtClean="0"/>
              <a:t>hành </a:t>
            </a:r>
            <a:r>
              <a:rPr lang="vi-VN" dirty="0"/>
              <a:t>gồm </a:t>
            </a:r>
            <a:r>
              <a:rPr lang="vi-VN" dirty="0" smtClean="0"/>
              <a:t>có</a:t>
            </a:r>
            <a:r>
              <a:rPr lang="en-US" dirty="0" smtClean="0"/>
              <a:t>:</a:t>
            </a:r>
          </a:p>
          <a:p>
            <a:pPr lvl="1"/>
            <a:r>
              <a:rPr lang="en-US" dirty="0"/>
              <a:t>K</a:t>
            </a:r>
            <a:r>
              <a:rPr lang="vi-VN" dirty="0" smtClean="0"/>
              <a:t>ernel</a:t>
            </a:r>
            <a:r>
              <a:rPr lang="en-US" dirty="0" smtClean="0"/>
              <a:t> space: </a:t>
            </a:r>
            <a:r>
              <a:rPr lang="vi-VN" dirty="0" smtClean="0"/>
              <a:t>mã </a:t>
            </a:r>
            <a:r>
              <a:rPr lang="vi-VN" dirty="0"/>
              <a:t>cốt lõi quản lý các tài nguyên phần cứng và phần </a:t>
            </a:r>
            <a:r>
              <a:rPr lang="vi-VN" dirty="0" smtClean="0"/>
              <a:t>mềm</a:t>
            </a:r>
            <a:endParaRPr lang="en-US" dirty="0" smtClean="0"/>
          </a:p>
          <a:p>
            <a:pPr lvl="1"/>
            <a:r>
              <a:rPr lang="en-US" dirty="0" smtClean="0"/>
              <a:t>User space: </a:t>
            </a:r>
            <a:r>
              <a:rPr lang="en-US" dirty="0" err="1" smtClean="0"/>
              <a:t>không</a:t>
            </a:r>
            <a:r>
              <a:rPr lang="en-US" dirty="0" smtClean="0"/>
              <a:t> </a:t>
            </a:r>
            <a:r>
              <a:rPr lang="en-US" dirty="0" err="1" smtClean="0"/>
              <a:t>gian</a:t>
            </a:r>
            <a:r>
              <a:rPr lang="en-US" dirty="0" smtClean="0"/>
              <a:t> </a:t>
            </a:r>
            <a:r>
              <a:rPr lang="en-US" dirty="0" err="1" smtClean="0"/>
              <a:t>người</a:t>
            </a:r>
            <a:r>
              <a:rPr lang="en-US" dirty="0" smtClean="0"/>
              <a:t> </a:t>
            </a:r>
            <a:r>
              <a:rPr lang="en-US" dirty="0" err="1" smtClean="0"/>
              <a:t>sử</a:t>
            </a:r>
            <a:r>
              <a:rPr lang="en-US" dirty="0" smtClean="0"/>
              <a:t> </a:t>
            </a:r>
            <a:r>
              <a:rPr lang="en-US" dirty="0" err="1" smtClean="0"/>
              <a:t>dụng</a:t>
            </a:r>
            <a:r>
              <a:rPr lang="en-US" dirty="0" smtClean="0"/>
              <a:t> </a:t>
            </a:r>
            <a:r>
              <a:rPr lang="en-US" dirty="0" err="1" smtClean="0"/>
              <a:t>gồm</a:t>
            </a:r>
            <a:r>
              <a:rPr lang="en-US" dirty="0" smtClean="0"/>
              <a:t> </a:t>
            </a:r>
            <a:r>
              <a:rPr lang="en-US" dirty="0" err="1" smtClean="0"/>
              <a:t>các</a:t>
            </a:r>
            <a:r>
              <a:rPr lang="en-US" dirty="0" smtClean="0"/>
              <a:t> applications, libraries, </a:t>
            </a:r>
            <a:r>
              <a:rPr lang="en-US" dirty="0" err="1" smtClean="0"/>
              <a:t>cửa</a:t>
            </a:r>
            <a:r>
              <a:rPr lang="en-US" dirty="0" smtClean="0"/>
              <a:t> </a:t>
            </a:r>
            <a:r>
              <a:rPr lang="en-US" dirty="0" err="1" smtClean="0"/>
              <a:t>sổ</a:t>
            </a:r>
            <a:r>
              <a:rPr lang="en-US" dirty="0" smtClean="0"/>
              <a:t> </a:t>
            </a:r>
            <a:r>
              <a:rPr lang="en-US" dirty="0" err="1" smtClean="0"/>
              <a:t>quản</a:t>
            </a:r>
            <a:r>
              <a:rPr lang="en-US" dirty="0" smtClean="0"/>
              <a:t> </a:t>
            </a:r>
            <a:r>
              <a:rPr lang="en-US" dirty="0" err="1" smtClean="0"/>
              <a:t>lý</a:t>
            </a:r>
            <a:endParaRPr lang="en-US" dirty="0"/>
          </a:p>
        </p:txBody>
      </p:sp>
      <p:sp>
        <p:nvSpPr>
          <p:cNvPr id="4" name="Date Placeholder 3"/>
          <p:cNvSpPr>
            <a:spLocks noGrp="1"/>
          </p:cNvSpPr>
          <p:nvPr>
            <p:ph type="dt" sz="half" idx="10"/>
          </p:nvPr>
        </p:nvSpPr>
        <p:spPr/>
        <p:txBody>
          <a:bodyPr/>
          <a:lstStyle/>
          <a:p>
            <a:fld id="{FBDD5FCC-FFCA-488F-88FF-6E999FD9F0CB}" type="datetime1">
              <a:rPr lang="en-US" smtClean="0"/>
              <a:t>8/25/2016</a:t>
            </a:fld>
            <a:endParaRPr lang="en-US"/>
          </a:p>
        </p:txBody>
      </p:sp>
      <p:sp>
        <p:nvSpPr>
          <p:cNvPr id="5" name="Slide Number Placeholder 4"/>
          <p:cNvSpPr>
            <a:spLocks noGrp="1"/>
          </p:cNvSpPr>
          <p:nvPr>
            <p:ph type="sldNum" sz="quarter" idx="12"/>
          </p:nvPr>
        </p:nvSpPr>
        <p:spPr/>
        <p:txBody>
          <a:bodyPr/>
          <a:lstStyle/>
          <a:p>
            <a:fld id="{00209131-DE2C-4C4E-A461-E7AFBF5A6C93}" type="slidenum">
              <a:rPr lang="en-US" smtClean="0"/>
              <a:t>9</a:t>
            </a:fld>
            <a:endParaRPr lang="en-US"/>
          </a:p>
        </p:txBody>
      </p:sp>
      <p:sp>
        <p:nvSpPr>
          <p:cNvPr id="6" name="Footer Placeholder 5"/>
          <p:cNvSpPr>
            <a:spLocks noGrp="1"/>
          </p:cNvSpPr>
          <p:nvPr>
            <p:ph type="ftr" sz="quarter" idx="11"/>
          </p:nvPr>
        </p:nvSpPr>
        <p:spPr/>
        <p:txBody>
          <a:bodyPr/>
          <a:lstStyle/>
          <a:p>
            <a:r>
              <a:rPr lang="en-US" smtClean="0"/>
              <a:t>FPT Software - Training C/C++ on Linux </a:t>
            </a:r>
            <a:endParaRPr lang="en-US"/>
          </a:p>
        </p:txBody>
      </p:sp>
    </p:spTree>
    <p:extLst>
      <p:ext uri="{BB962C8B-B14F-4D97-AF65-F5344CB8AC3E}">
        <p14:creationId xmlns:p14="http://schemas.microsoft.com/office/powerpoint/2010/main" val="15660623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1125</TotalTime>
  <Words>4149</Words>
  <Application>Microsoft Office PowerPoint</Application>
  <PresentationFormat>On-screen Show (4:3)</PresentationFormat>
  <Paragraphs>622</Paragraphs>
  <Slides>58</Slides>
  <Notes>2</Notes>
  <HiddenSlides>0</HiddenSlides>
  <MMClips>0</MMClips>
  <ScaleCrop>false</ScaleCrop>
  <HeadingPairs>
    <vt:vector size="4" baseType="variant">
      <vt:variant>
        <vt:lpstr>Theme</vt:lpstr>
      </vt:variant>
      <vt:variant>
        <vt:i4>1</vt:i4>
      </vt:variant>
      <vt:variant>
        <vt:lpstr>Slide Titles</vt:lpstr>
      </vt:variant>
      <vt:variant>
        <vt:i4>58</vt:i4>
      </vt:variant>
    </vt:vector>
  </HeadingPairs>
  <TitlesOfParts>
    <vt:vector size="59" baseType="lpstr">
      <vt:lpstr>Office Theme</vt:lpstr>
      <vt:lpstr>Advance C/C++ programming on Linux OS</vt:lpstr>
      <vt:lpstr>Giới thiệu khóa học</vt:lpstr>
      <vt:lpstr>Nội dung khóa học</vt:lpstr>
      <vt:lpstr>Nội dung khóa học</vt:lpstr>
      <vt:lpstr>Reference</vt:lpstr>
      <vt:lpstr>Day 1: Giới thiệu hệ điều hành Linux và nhập môn lập trình trên Linux</vt:lpstr>
      <vt:lpstr>Day 1: Giới thiệu hệ điều hành Linux và nhập môn lập trình trên Linux</vt:lpstr>
      <vt:lpstr>Cơ bản về hệ thống Linux</vt:lpstr>
      <vt:lpstr>Cơ bản về hệ thống Linux</vt:lpstr>
      <vt:lpstr>Cơ bản về hệ thống Linux</vt:lpstr>
      <vt:lpstr>Cơ bản về hệ thống Linux</vt:lpstr>
      <vt:lpstr>Cơ bản về hệ thống Linux</vt:lpstr>
      <vt:lpstr>Cơ bản về hệ thống Linux</vt:lpstr>
      <vt:lpstr>Cơ bản về hệ thống Linux</vt:lpstr>
      <vt:lpstr>Cơ bản về hệ thống Linux</vt:lpstr>
      <vt:lpstr>Cơ bản về hệ thống Linux</vt:lpstr>
      <vt:lpstr>Cơ bản về hệ thống Linux</vt:lpstr>
      <vt:lpstr>Day 1: Giới thiệu hệ điều hành Linux và nhập môn lập trình trên Linux</vt:lpstr>
      <vt:lpstr>Các tập lệnh Linux</vt:lpstr>
      <vt:lpstr>Day 1: Giới thiệu hệ điều hành Linux và nhập môn lập trình trên Linux</vt:lpstr>
      <vt:lpstr>Nhập môn lập trình trên Linux</vt:lpstr>
      <vt:lpstr>GNU toolchain và các tool của nó</vt:lpstr>
      <vt:lpstr>GNU Compiler Collection</vt:lpstr>
      <vt:lpstr>GNU Compiler Collection</vt:lpstr>
      <vt:lpstr>Editors (non-IDE)</vt:lpstr>
      <vt:lpstr>Editors (non-IDE)</vt:lpstr>
      <vt:lpstr>Editors (non-IDE)</vt:lpstr>
      <vt:lpstr>Editors (non-IDE)</vt:lpstr>
      <vt:lpstr>GNU make</vt:lpstr>
      <vt:lpstr>Makefile</vt:lpstr>
      <vt:lpstr>Simple makefile</vt:lpstr>
      <vt:lpstr>Implicit Makefile rules</vt:lpstr>
      <vt:lpstr>Modified makefile</vt:lpstr>
      <vt:lpstr>Advanced Makefile</vt:lpstr>
      <vt:lpstr>GNU Debugger - gdb</vt:lpstr>
      <vt:lpstr>GNU Debugger - gdb</vt:lpstr>
      <vt:lpstr>GNU Debugger - gdb</vt:lpstr>
      <vt:lpstr>GNU Debugger - gdb</vt:lpstr>
      <vt:lpstr>GNU Debugger - gdb</vt:lpstr>
      <vt:lpstr>GNU Debugger - gdb</vt:lpstr>
      <vt:lpstr>Day 1: Giới thiệu hệ điều hành Linux và nhập môn lập trình trên Linux</vt:lpstr>
      <vt:lpstr>Thư viện liên kết tĩnh/động</vt:lpstr>
      <vt:lpstr>Giới thiệu các file thư viện</vt:lpstr>
      <vt:lpstr>Giới thiệu các file thư viện</vt:lpstr>
      <vt:lpstr>Thư viện liên kết</vt:lpstr>
      <vt:lpstr>Thư viện liên kết</vt:lpstr>
      <vt:lpstr>Thư viện liên kết</vt:lpstr>
      <vt:lpstr>Thư viện liên kết tĩnh</vt:lpstr>
      <vt:lpstr>Thư viện liên kết tĩnh</vt:lpstr>
      <vt:lpstr>Tạo thư viện liên kết tĩnh</vt:lpstr>
      <vt:lpstr>Dùng thư viện liên kết tĩnh</vt:lpstr>
      <vt:lpstr>Thư viện liên kết động</vt:lpstr>
      <vt:lpstr>Tạo thư viện liên kết động</vt:lpstr>
      <vt:lpstr>Dùng thư viện liên kết động</vt:lpstr>
      <vt:lpstr>Dùng thư viện liên kết động</vt:lpstr>
      <vt:lpstr>Dùng thư viện liên kết động</vt:lpstr>
      <vt:lpstr>Day 1: Giới thiệu hệ điều hành Linux và nhập môn lập trình trên Linux</vt:lpstr>
      <vt:lpstr>Lab</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Advance c/c++ programming on Linux OS</dc:title>
  <dc:creator>Vu Anh Tuan (FSU11.BU13)</dc:creator>
  <cp:lastModifiedBy>Vu Anh Tuan (FSU11.BU13)</cp:lastModifiedBy>
  <cp:revision>74</cp:revision>
  <dcterms:created xsi:type="dcterms:W3CDTF">2016-07-27T06:34:35Z</dcterms:created>
  <dcterms:modified xsi:type="dcterms:W3CDTF">2016-08-25T03:30:20Z</dcterms:modified>
</cp:coreProperties>
</file>