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6" r:id="rId10"/>
    <p:sldId id="277" r:id="rId11"/>
    <p:sldId id="267" r:id="rId12"/>
    <p:sldId id="268" r:id="rId13"/>
    <p:sldId id="269" r:id="rId14"/>
    <p:sldId id="273" r:id="rId15"/>
    <p:sldId id="271" r:id="rId16"/>
    <p:sldId id="272" r:id="rId17"/>
    <p:sldId id="275" r:id="rId18"/>
    <p:sldId id="278" r:id="rId19"/>
    <p:sldId id="324" r:id="rId20"/>
    <p:sldId id="280" r:id="rId21"/>
    <p:sldId id="281" r:id="rId22"/>
    <p:sldId id="282" r:id="rId23"/>
    <p:sldId id="283" r:id="rId24"/>
    <p:sldId id="284" r:id="rId25"/>
    <p:sldId id="285" r:id="rId26"/>
    <p:sldId id="32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326" r:id="rId35"/>
    <p:sldId id="295" r:id="rId36"/>
    <p:sldId id="296" r:id="rId37"/>
    <p:sldId id="297" r:id="rId38"/>
    <p:sldId id="298" r:id="rId39"/>
    <p:sldId id="299" r:id="rId40"/>
    <p:sldId id="327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36" r:id="rId53"/>
    <p:sldId id="337" r:id="rId54"/>
    <p:sldId id="312" r:id="rId55"/>
    <p:sldId id="328" r:id="rId56"/>
    <p:sldId id="329" r:id="rId57"/>
    <p:sldId id="315" r:id="rId58"/>
    <p:sldId id="330" r:id="rId59"/>
    <p:sldId id="317" r:id="rId60"/>
    <p:sldId id="318" r:id="rId61"/>
    <p:sldId id="332" r:id="rId62"/>
    <p:sldId id="320" r:id="rId63"/>
    <p:sldId id="331" r:id="rId64"/>
    <p:sldId id="322" r:id="rId65"/>
    <p:sldId id="323" r:id="rId66"/>
    <p:sldId id="334" r:id="rId67"/>
    <p:sldId id="335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B112A-AA45-4E98-BB5B-FFDC22536630}" type="datetimeFigureOut">
              <a:rPr lang="en-US" smtClean="0"/>
              <a:t>9/5/2016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F6EBE-1D5C-441C-A71B-ABB09CD1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32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EB80-D45D-43B7-8DD7-BA97C6D1DD3A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72CA-03BD-4044-9C5F-44DDC1B2640B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0FB0-F131-4AB2-A5D3-8DA3513415CF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7254-738D-4186-B578-C570F911D37B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2FF5-6FE2-451B-BFC5-465D9A30D29C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F4723-3F2D-4F2D-A419-370A0793F5EC}" type="datetime1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05EC-82E8-4155-B4F0-D41D148ABA74}" type="datetime1">
              <a:rPr lang="en-US" smtClean="0"/>
              <a:t>9/5/2016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30EB-5225-4510-85FB-77643AC29D14}" type="datetime1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2B6B-29DB-452A-81C4-48DB96188D72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79B6-5285-4ED7-8B58-3815380D5DA2}" type="datetime1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9A30-B08E-4F21-A6A8-7BB3B64799D9}" type="datetime1">
              <a:rPr lang="en-US" smtClean="0"/>
              <a:t>9/5/2016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70B82-5C59-4E5E-84A9-AFAB807F5A96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3886200"/>
            <a:ext cx="3352800" cy="1752600"/>
          </a:xfrm>
        </p:spPr>
        <p:txBody>
          <a:bodyPr/>
          <a:lstStyle/>
          <a:p>
            <a:pPr algn="l"/>
            <a:r>
              <a:rPr lang="en-US" dirty="0"/>
              <a:t>FPT Software</a:t>
            </a:r>
          </a:p>
          <a:p>
            <a:pPr algn="l"/>
            <a:r>
              <a:rPr lang="en-US" dirty="0" err="1"/>
              <a:t>Creater</a:t>
            </a:r>
            <a:r>
              <a:rPr lang="en-US" dirty="0"/>
              <a:t>: TuanVA6</a:t>
            </a:r>
          </a:p>
          <a:p>
            <a:pPr algn="l"/>
            <a:r>
              <a:rPr lang="en-US" dirty="0"/>
              <a:t>Date</a:t>
            </a:r>
            <a:r>
              <a:rPr lang="en-US"/>
              <a:t>: </a:t>
            </a:r>
            <a:r>
              <a:rPr lang="en-US" smtClean="0"/>
              <a:t>25/08/2016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7DEC-531D-44DC-AAEE-EC2C5185DAD8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45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Tạm</a:t>
            </a:r>
            <a:r>
              <a:rPr lang="en-US" b="1" dirty="0"/>
              <a:t> </a:t>
            </a:r>
            <a:r>
              <a:rPr lang="en-US" b="1" dirty="0" err="1"/>
              <a:t>hoãn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thi</a:t>
            </a:r>
            <a:r>
              <a:rPr lang="en-US" b="1" dirty="0"/>
              <a:t> foreground process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vi-VN" dirty="0"/>
              <a:t>Sau</a:t>
            </a:r>
            <a:r>
              <a:rPr lang="en-US" dirty="0"/>
              <a:t> </a:t>
            </a:r>
            <a:r>
              <a:rPr lang="vi-VN" dirty="0"/>
              <a:t>khi</a:t>
            </a:r>
            <a:r>
              <a:rPr lang="en-US" dirty="0"/>
              <a:t> </a:t>
            </a:r>
            <a:r>
              <a:rPr lang="vi-VN" dirty="0"/>
              <a:t>bị</a:t>
            </a:r>
            <a:r>
              <a:rPr lang="en-US" dirty="0"/>
              <a:t> </a:t>
            </a:r>
            <a:r>
              <a:rPr lang="vi-VN" dirty="0"/>
              <a:t>tạm</a:t>
            </a:r>
            <a:r>
              <a:rPr lang="en-US" dirty="0"/>
              <a:t> </a:t>
            </a:r>
            <a:r>
              <a:rPr lang="vi-VN" dirty="0"/>
              <a:t>hoãn</a:t>
            </a:r>
            <a:r>
              <a:rPr lang="en-US" dirty="0"/>
              <a:t> </a:t>
            </a:r>
            <a:r>
              <a:rPr lang="vi-VN" dirty="0"/>
              <a:t>thực</a:t>
            </a:r>
            <a:r>
              <a:rPr lang="en-US" dirty="0"/>
              <a:t> </a:t>
            </a:r>
            <a:r>
              <a:rPr lang="vi-VN" dirty="0"/>
              <a:t>thi</a:t>
            </a:r>
            <a:r>
              <a:rPr lang="en-US" dirty="0"/>
              <a:t> </a:t>
            </a:r>
            <a:r>
              <a:rPr lang="vi-VN" dirty="0"/>
              <a:t>bằng</a:t>
            </a:r>
            <a:r>
              <a:rPr lang="en-US" dirty="0"/>
              <a:t> </a:t>
            </a:r>
            <a:r>
              <a:rPr lang="vi-VN" dirty="0"/>
              <a:t>^Z, chúng</a:t>
            </a:r>
            <a:r>
              <a:rPr lang="en-US" dirty="0"/>
              <a:t> </a:t>
            </a:r>
            <a:r>
              <a:rPr lang="vi-VN" dirty="0"/>
              <a:t>ta</a:t>
            </a:r>
            <a:r>
              <a:rPr lang="en-US" dirty="0"/>
              <a:t> </a:t>
            </a:r>
            <a:r>
              <a:rPr lang="vi-VN" dirty="0"/>
              <a:t>có</a:t>
            </a:r>
            <a:r>
              <a:rPr lang="en-US" dirty="0"/>
              <a:t> </a:t>
            </a:r>
            <a:r>
              <a:rPr lang="vi-VN" dirty="0"/>
              <a:t>thể</a:t>
            </a:r>
            <a:r>
              <a:rPr lang="en-US" dirty="0"/>
              <a:t> </a:t>
            </a:r>
            <a:r>
              <a:rPr lang="vi-VN" dirty="0"/>
              <a:t>dùng</a:t>
            </a:r>
            <a:r>
              <a:rPr lang="en-US" dirty="0"/>
              <a:t> </a:t>
            </a:r>
            <a:r>
              <a:rPr lang="vi-VN" dirty="0"/>
              <a:t>lệnh</a:t>
            </a:r>
            <a:r>
              <a:rPr lang="en-US" dirty="0"/>
              <a:t> </a:t>
            </a:r>
            <a:r>
              <a:rPr lang="vi-VN" b="1" dirty="0"/>
              <a:t>ps</a:t>
            </a:r>
            <a:r>
              <a:rPr lang="en-US" dirty="0"/>
              <a:t> </a:t>
            </a:r>
            <a:r>
              <a:rPr lang="vi-VN" dirty="0"/>
              <a:t>để</a:t>
            </a:r>
            <a:r>
              <a:rPr lang="en-US" dirty="0"/>
              <a:t> </a:t>
            </a:r>
            <a:r>
              <a:rPr lang="vi-VN" dirty="0"/>
              <a:t>xem. Một</a:t>
            </a:r>
            <a:r>
              <a:rPr lang="en-US" dirty="0"/>
              <a:t> </a:t>
            </a:r>
            <a:r>
              <a:rPr lang="vi-VN" dirty="0"/>
              <a:t>lệnh</a:t>
            </a:r>
            <a:r>
              <a:rPr lang="en-US" dirty="0"/>
              <a:t> </a:t>
            </a:r>
            <a:r>
              <a:rPr lang="vi-VN" dirty="0"/>
              <a:t>tiện</a:t>
            </a:r>
            <a:r>
              <a:rPr lang="en-US" dirty="0"/>
              <a:t> </a:t>
            </a:r>
            <a:r>
              <a:rPr lang="vi-VN" dirty="0"/>
              <a:t>ích</a:t>
            </a:r>
            <a:r>
              <a:rPr lang="en-US" dirty="0"/>
              <a:t> </a:t>
            </a:r>
            <a:r>
              <a:rPr lang="vi-VN" dirty="0"/>
              <a:t>khác</a:t>
            </a:r>
            <a:r>
              <a:rPr lang="en-US" dirty="0"/>
              <a:t> </a:t>
            </a:r>
            <a:r>
              <a:rPr lang="vi-VN" dirty="0"/>
              <a:t>hiển</a:t>
            </a:r>
            <a:r>
              <a:rPr lang="en-US" dirty="0"/>
              <a:t> </a:t>
            </a:r>
            <a:r>
              <a:rPr lang="vi-VN" dirty="0"/>
              <a:t>thị</a:t>
            </a:r>
            <a:r>
              <a:rPr lang="en-US" dirty="0"/>
              <a:t> </a:t>
            </a:r>
            <a:r>
              <a:rPr lang="vi-VN" dirty="0"/>
              <a:t>thông</a:t>
            </a:r>
            <a:r>
              <a:rPr lang="en-US" dirty="0"/>
              <a:t> </a:t>
            </a:r>
            <a:r>
              <a:rPr lang="vi-VN" dirty="0"/>
              <a:t>tin này</a:t>
            </a:r>
            <a:r>
              <a:rPr lang="en-US" dirty="0"/>
              <a:t> </a:t>
            </a:r>
            <a:r>
              <a:rPr lang="vi-VN" dirty="0"/>
              <a:t>là</a:t>
            </a:r>
            <a:r>
              <a:rPr lang="en-US" dirty="0"/>
              <a:t> </a:t>
            </a:r>
            <a:r>
              <a:rPr lang="vi-VN" b="1" dirty="0"/>
              <a:t>jobs</a:t>
            </a:r>
          </a:p>
          <a:p>
            <a:r>
              <a:rPr lang="vi-VN" dirty="0"/>
              <a:t>Nếu</a:t>
            </a:r>
            <a:r>
              <a:rPr lang="en-US" dirty="0"/>
              <a:t> </a:t>
            </a:r>
            <a:r>
              <a:rPr lang="vi-VN" dirty="0"/>
              <a:t>muốn</a:t>
            </a:r>
            <a:r>
              <a:rPr lang="en-US" dirty="0"/>
              <a:t> </a:t>
            </a:r>
            <a:r>
              <a:rPr lang="vi-VN" dirty="0"/>
              <a:t>cho</a:t>
            </a:r>
            <a:r>
              <a:rPr lang="en-US" dirty="0"/>
              <a:t> </a:t>
            </a:r>
            <a:r>
              <a:rPr lang="vi-VN" dirty="0"/>
              <a:t>process tiếp</a:t>
            </a:r>
            <a:r>
              <a:rPr lang="en-US" dirty="0"/>
              <a:t> </a:t>
            </a:r>
            <a:r>
              <a:rPr lang="vi-VN" dirty="0"/>
              <a:t>tục</a:t>
            </a:r>
            <a:r>
              <a:rPr lang="en-US" dirty="0"/>
              <a:t> </a:t>
            </a:r>
            <a:r>
              <a:rPr lang="vi-VN" dirty="0"/>
              <a:t>thực</a:t>
            </a:r>
            <a:r>
              <a:rPr lang="en-US" dirty="0"/>
              <a:t> </a:t>
            </a:r>
            <a:r>
              <a:rPr lang="vi-VN" dirty="0"/>
              <a:t>thi</a:t>
            </a:r>
            <a:r>
              <a:rPr lang="en-US" dirty="0"/>
              <a:t> ở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vi-VN" dirty="0"/>
              <a:t>foreground, dùng</a:t>
            </a:r>
            <a:r>
              <a:rPr lang="en-US" dirty="0"/>
              <a:t> </a:t>
            </a:r>
            <a:r>
              <a:rPr lang="vi-VN" dirty="0"/>
              <a:t>lệnh</a:t>
            </a:r>
            <a:r>
              <a:rPr lang="en-US" dirty="0"/>
              <a:t> </a:t>
            </a:r>
            <a:r>
              <a:rPr lang="vi-VN" b="1" dirty="0"/>
              <a:t>fg</a:t>
            </a:r>
            <a:r>
              <a:rPr lang="en-US" b="1" dirty="0"/>
              <a:t> </a:t>
            </a:r>
            <a:r>
              <a:rPr lang="vi-VN" b="1" dirty="0"/>
              <a:t>n </a:t>
            </a:r>
            <a:r>
              <a:rPr lang="vi-VN" dirty="0"/>
              <a:t>(trong</a:t>
            </a:r>
            <a:r>
              <a:rPr lang="en-US" dirty="0"/>
              <a:t> </a:t>
            </a:r>
            <a:r>
              <a:rPr lang="vi-VN" dirty="0"/>
              <a:t>đó</a:t>
            </a:r>
            <a:r>
              <a:rPr lang="en-US" dirty="0"/>
              <a:t> </a:t>
            </a:r>
            <a:r>
              <a:rPr lang="vi-VN" dirty="0"/>
              <a:t>n là</a:t>
            </a:r>
            <a:r>
              <a:rPr lang="en-US" dirty="0"/>
              <a:t> </a:t>
            </a:r>
            <a:r>
              <a:rPr lang="vi-VN" dirty="0"/>
              <a:t>chỉ</a:t>
            </a:r>
            <a:r>
              <a:rPr lang="en-US" dirty="0"/>
              <a:t> </a:t>
            </a:r>
            <a:r>
              <a:rPr lang="vi-VN" dirty="0"/>
              <a:t>số</a:t>
            </a:r>
            <a:r>
              <a:rPr lang="en-US" dirty="0"/>
              <a:t> </a:t>
            </a:r>
            <a:r>
              <a:rPr lang="vi-VN" dirty="0"/>
              <a:t>của</a:t>
            </a:r>
            <a:r>
              <a:rPr lang="en-US" dirty="0"/>
              <a:t> </a:t>
            </a:r>
            <a:r>
              <a:rPr lang="vi-VN" dirty="0"/>
              <a:t>job hiển</a:t>
            </a:r>
            <a:r>
              <a:rPr lang="en-US" dirty="0"/>
              <a:t> </a:t>
            </a:r>
            <a:r>
              <a:rPr lang="vi-VN" dirty="0"/>
              <a:t>thị</a:t>
            </a:r>
            <a:r>
              <a:rPr lang="en-US" dirty="0"/>
              <a:t> </a:t>
            </a:r>
            <a:r>
              <a:rPr lang="vi-VN" dirty="0"/>
              <a:t>trong</a:t>
            </a:r>
            <a:r>
              <a:rPr lang="en-US" dirty="0"/>
              <a:t> </a:t>
            </a:r>
            <a:r>
              <a:rPr lang="vi-VN" dirty="0"/>
              <a:t>ngoặc</a:t>
            </a:r>
            <a:r>
              <a:rPr lang="en-US" dirty="0"/>
              <a:t> </a:t>
            </a:r>
            <a:r>
              <a:rPr lang="vi-VN" dirty="0"/>
              <a:t>vuông, ví</a:t>
            </a:r>
            <a:r>
              <a:rPr lang="en-US" dirty="0"/>
              <a:t> </a:t>
            </a:r>
            <a:r>
              <a:rPr lang="vi-VN" dirty="0"/>
              <a:t>dụ</a:t>
            </a:r>
            <a:r>
              <a:rPr lang="en-US" dirty="0"/>
              <a:t> </a:t>
            </a:r>
            <a:r>
              <a:rPr lang="vi-VN" dirty="0"/>
              <a:t>[1], [4],</a:t>
            </a:r>
            <a:r>
              <a:rPr lang="en-US" dirty="0"/>
              <a:t> </a:t>
            </a:r>
            <a:r>
              <a:rPr lang="vi-VN" dirty="0"/>
              <a:t>…), còn</a:t>
            </a:r>
            <a:r>
              <a:rPr lang="en-US" dirty="0"/>
              <a:t> </a:t>
            </a:r>
            <a:r>
              <a:rPr lang="vi-VN" dirty="0"/>
              <a:t>muốn</a:t>
            </a:r>
            <a:r>
              <a:rPr lang="en-US" dirty="0"/>
              <a:t> </a:t>
            </a:r>
            <a:r>
              <a:rPr lang="vi-VN" dirty="0"/>
              <a:t>process thực</a:t>
            </a:r>
            <a:r>
              <a:rPr lang="en-US" dirty="0"/>
              <a:t> </a:t>
            </a:r>
            <a:r>
              <a:rPr lang="vi-VN" dirty="0"/>
              <a:t>thi</a:t>
            </a:r>
            <a:r>
              <a:rPr lang="en-US" dirty="0"/>
              <a:t> ở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vi-VN" dirty="0"/>
              <a:t>background thì</a:t>
            </a:r>
            <a:r>
              <a:rPr lang="en-US" dirty="0"/>
              <a:t> </a:t>
            </a:r>
            <a:r>
              <a:rPr lang="vi-VN" dirty="0"/>
              <a:t>dùng</a:t>
            </a:r>
            <a:r>
              <a:rPr lang="en-US" dirty="0"/>
              <a:t> </a:t>
            </a:r>
            <a:r>
              <a:rPr lang="vi-VN" dirty="0"/>
              <a:t>lệnh</a:t>
            </a:r>
            <a:r>
              <a:rPr lang="en-US" dirty="0"/>
              <a:t> </a:t>
            </a:r>
            <a:r>
              <a:rPr lang="vi-VN" b="1" dirty="0"/>
              <a:t>bg n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>
                <a:latin typeface="Courier" pitchFamily="49" charset="0"/>
              </a:rPr>
              <a:t>$ jobs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" pitchFamily="49" charset="0"/>
              </a:rPr>
              <a:t>[1]+ Stopped 		find / “*.profile” –print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>
                <a:latin typeface="Courier" pitchFamily="49" charset="0"/>
              </a:rPr>
              <a:t>$ </a:t>
            </a:r>
            <a:r>
              <a:rPr lang="en-US" b="1" dirty="0" err="1">
                <a:latin typeface="Courier" pitchFamily="49" charset="0"/>
              </a:rPr>
              <a:t>fg</a:t>
            </a:r>
            <a:r>
              <a:rPr lang="en-US" b="1" dirty="0">
                <a:latin typeface="Courier" pitchFamily="49" charset="0"/>
              </a:rPr>
              <a:t> 1 </a:t>
            </a:r>
            <a:r>
              <a:rPr lang="en-US" dirty="0" err="1">
                <a:latin typeface="Courier" pitchFamily="49" charset="0"/>
              </a:rPr>
              <a:t>hoặc</a:t>
            </a:r>
            <a:endParaRPr lang="en-US" dirty="0">
              <a:latin typeface="Courier" pitchFamily="49" charset="0"/>
            </a:endParaRP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>
                <a:latin typeface="Courier" pitchFamily="49" charset="0"/>
              </a:rPr>
              <a:t>$ </a:t>
            </a:r>
            <a:r>
              <a:rPr lang="en-US" b="1" dirty="0" err="1">
                <a:latin typeface="Courier" pitchFamily="49" charset="0"/>
              </a:rPr>
              <a:t>bg</a:t>
            </a:r>
            <a:r>
              <a:rPr lang="en-US" b="1" dirty="0">
                <a:latin typeface="Courier" pitchFamily="49" charset="0"/>
              </a:rPr>
              <a:t> 1</a:t>
            </a:r>
          </a:p>
          <a:p>
            <a:endParaRPr lang="vi-VN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9556-014E-4868-8DE8-8A1F47A20780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0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/>
            </a:r>
            <a:br>
              <a:rPr lang="en-US" smtClean="0"/>
            </a:br>
            <a:r>
              <a:rPr lang="en-US" b="1" smtClean="0"/>
              <a:t>Thực thi process ở background</a:t>
            </a:r>
            <a:endParaRPr lang="en-US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smtClean="0"/>
              <a:t>Thêm dấu &amp; (ampersand) vào cuối lệnh</a:t>
            </a:r>
          </a:p>
          <a:p>
            <a:r>
              <a:rPr lang="en-US" altLang="en-US" smtClean="0"/>
              <a:t>Ví dụ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b="1" smtClean="0">
                <a:latin typeface="Courier" pitchFamily="49" charset="0"/>
              </a:rPr>
              <a:t>$find /home/l* -name *.profile –print &gt; kq&amp;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smtClean="0">
                <a:latin typeface="Courier" pitchFamily="49" charset="0"/>
              </a:rPr>
              <a:t>[1] 2548 </a:t>
            </a:r>
          </a:p>
          <a:p>
            <a:r>
              <a:rPr lang="vi-VN" altLang="en-US" smtClean="0"/>
              <a:t>Trình</a:t>
            </a:r>
            <a:r>
              <a:rPr lang="en-US" altLang="en-US" smtClean="0"/>
              <a:t> </a:t>
            </a:r>
            <a:r>
              <a:rPr lang="vi-VN" altLang="en-US" smtClean="0"/>
              <a:t>thông</a:t>
            </a:r>
            <a:r>
              <a:rPr lang="en-US" altLang="en-US" smtClean="0"/>
              <a:t> </a:t>
            </a:r>
            <a:r>
              <a:rPr lang="vi-VN" altLang="en-US" smtClean="0"/>
              <a:t>dịch</a:t>
            </a:r>
            <a:r>
              <a:rPr lang="en-US" altLang="en-US" smtClean="0"/>
              <a:t> </a:t>
            </a:r>
            <a:r>
              <a:rPr lang="vi-VN" altLang="en-US" smtClean="0"/>
              <a:t>lệnh</a:t>
            </a:r>
            <a:r>
              <a:rPr lang="en-US" altLang="en-US" smtClean="0"/>
              <a:t> </a:t>
            </a:r>
            <a:r>
              <a:rPr lang="vi-VN" altLang="en-US" smtClean="0"/>
              <a:t>tạo</a:t>
            </a:r>
            <a:r>
              <a:rPr lang="en-US" altLang="en-US" smtClean="0"/>
              <a:t> </a:t>
            </a:r>
            <a:r>
              <a:rPr lang="vi-VN" altLang="en-US" smtClean="0"/>
              <a:t>ra</a:t>
            </a:r>
            <a:r>
              <a:rPr lang="en-US" altLang="en-US" smtClean="0"/>
              <a:t> </a:t>
            </a:r>
            <a:r>
              <a:rPr lang="vi-VN" altLang="en-US" smtClean="0"/>
              <a:t>một</a:t>
            </a:r>
            <a:r>
              <a:rPr lang="en-US" altLang="en-US" smtClean="0"/>
              <a:t> </a:t>
            </a:r>
            <a:r>
              <a:rPr lang="vi-VN" altLang="en-US" smtClean="0"/>
              <a:t>process tương</a:t>
            </a:r>
            <a:r>
              <a:rPr lang="en-US" altLang="en-US" smtClean="0"/>
              <a:t> </a:t>
            </a:r>
            <a:r>
              <a:rPr lang="vi-VN" altLang="en-US" smtClean="0"/>
              <a:t>ứng</a:t>
            </a:r>
            <a:r>
              <a:rPr lang="en-US" altLang="en-US" smtClean="0"/>
              <a:t> </a:t>
            </a:r>
            <a:r>
              <a:rPr lang="vi-VN" altLang="en-US" smtClean="0"/>
              <a:t>với</a:t>
            </a:r>
            <a:r>
              <a:rPr lang="en-US" altLang="en-US" smtClean="0"/>
              <a:t> </a:t>
            </a:r>
            <a:r>
              <a:rPr lang="vi-VN" altLang="en-US" smtClean="0"/>
              <a:t>chương</a:t>
            </a:r>
            <a:r>
              <a:rPr lang="en-US" altLang="en-US" smtClean="0"/>
              <a:t> </a:t>
            </a:r>
            <a:r>
              <a:rPr lang="vi-VN" altLang="en-US" smtClean="0"/>
              <a:t>trình</a:t>
            </a:r>
            <a:r>
              <a:rPr lang="en-US" altLang="en-US" smtClean="0"/>
              <a:t> </a:t>
            </a:r>
            <a:r>
              <a:rPr lang="vi-VN" altLang="en-US" smtClean="0"/>
              <a:t>đó</a:t>
            </a:r>
            <a:r>
              <a:rPr lang="en-US" altLang="en-US" smtClean="0"/>
              <a:t> </a:t>
            </a:r>
            <a:r>
              <a:rPr lang="vi-VN" altLang="en-US" smtClean="0"/>
              <a:t>đồng</a:t>
            </a:r>
            <a:r>
              <a:rPr lang="en-US" altLang="en-US" smtClean="0"/>
              <a:t> </a:t>
            </a:r>
            <a:r>
              <a:rPr lang="vi-VN" altLang="en-US" smtClean="0"/>
              <a:t>thời</a:t>
            </a:r>
            <a:r>
              <a:rPr lang="en-US" altLang="en-US" smtClean="0"/>
              <a:t> </a:t>
            </a:r>
            <a:r>
              <a:rPr lang="vi-VN" altLang="en-US" smtClean="0"/>
              <a:t>in ra</a:t>
            </a:r>
            <a:r>
              <a:rPr lang="en-US" altLang="en-US" smtClean="0"/>
              <a:t> </a:t>
            </a:r>
            <a:r>
              <a:rPr lang="vi-VN" altLang="en-US" smtClean="0"/>
              <a:t>job number (</a:t>
            </a:r>
            <a:r>
              <a:rPr lang="vi-VN" altLang="en-US" i="1" smtClean="0"/>
              <a:t>[n]</a:t>
            </a:r>
            <a:r>
              <a:rPr lang="vi-VN" altLang="en-US" smtClean="0"/>
              <a:t>) và</a:t>
            </a:r>
            <a:r>
              <a:rPr lang="en-US" altLang="en-US" smtClean="0"/>
              <a:t> </a:t>
            </a:r>
            <a:r>
              <a:rPr lang="vi-VN" altLang="en-US" smtClean="0"/>
              <a:t>PID (</a:t>
            </a:r>
            <a:r>
              <a:rPr lang="vi-VN" altLang="en-US" u="sng" smtClean="0"/>
              <a:t>P</a:t>
            </a:r>
            <a:r>
              <a:rPr lang="vi-VN" altLang="en-US" smtClean="0"/>
              <a:t>rocess </a:t>
            </a:r>
            <a:r>
              <a:rPr lang="vi-VN" altLang="en-US" u="sng" smtClean="0"/>
              <a:t>I</a:t>
            </a:r>
            <a:r>
              <a:rPr lang="en-US" altLang="en-US" u="sng" smtClean="0"/>
              <a:t>d</a:t>
            </a:r>
            <a:r>
              <a:rPr lang="vi-VN" altLang="en-US" smtClean="0"/>
              <a:t>entifier) của</a:t>
            </a:r>
            <a:r>
              <a:rPr lang="en-US" altLang="en-US" smtClean="0"/>
              <a:t> </a:t>
            </a:r>
            <a:r>
              <a:rPr lang="vi-VN" altLang="en-US" smtClean="0"/>
              <a:t>process được</a:t>
            </a:r>
            <a:r>
              <a:rPr lang="en-US" altLang="en-US" smtClean="0"/>
              <a:t> </a:t>
            </a:r>
            <a:r>
              <a:rPr lang="vi-VN" altLang="en-US" smtClean="0"/>
              <a:t>tạo</a:t>
            </a:r>
            <a:r>
              <a:rPr lang="en-US" altLang="en-US" smtClean="0"/>
              <a:t> </a:t>
            </a:r>
            <a:r>
              <a:rPr lang="vi-VN" altLang="en-US" smtClean="0"/>
              <a:t>ra.</a:t>
            </a:r>
          </a:p>
          <a:p>
            <a:r>
              <a:rPr lang="vi-VN" altLang="en-US" smtClean="0"/>
              <a:t>Ngay</a:t>
            </a:r>
            <a:r>
              <a:rPr lang="en-US" altLang="en-US" smtClean="0"/>
              <a:t> </a:t>
            </a:r>
            <a:r>
              <a:rPr lang="vi-VN" altLang="en-US" smtClean="0"/>
              <a:t>sau</a:t>
            </a:r>
            <a:r>
              <a:rPr lang="en-US" altLang="en-US" smtClean="0"/>
              <a:t> </a:t>
            </a:r>
            <a:r>
              <a:rPr lang="vi-VN" altLang="en-US" smtClean="0"/>
              <a:t>khi</a:t>
            </a:r>
            <a:r>
              <a:rPr lang="en-US" altLang="en-US" smtClean="0"/>
              <a:t> </a:t>
            </a:r>
            <a:r>
              <a:rPr lang="vi-VN" altLang="en-US" smtClean="0"/>
              <a:t>thực</a:t>
            </a:r>
            <a:r>
              <a:rPr lang="en-US" altLang="en-US" smtClean="0"/>
              <a:t> </a:t>
            </a:r>
            <a:r>
              <a:rPr lang="vi-VN" altLang="en-US" smtClean="0"/>
              <a:t>thi, trình</a:t>
            </a:r>
            <a:r>
              <a:rPr lang="en-US" altLang="en-US" smtClean="0"/>
              <a:t> </a:t>
            </a:r>
            <a:r>
              <a:rPr lang="vi-VN" altLang="en-US" smtClean="0"/>
              <a:t>thông</a:t>
            </a:r>
            <a:r>
              <a:rPr lang="en-US" altLang="en-US" smtClean="0"/>
              <a:t> </a:t>
            </a:r>
            <a:r>
              <a:rPr lang="vi-VN" altLang="en-US" smtClean="0"/>
              <a:t>dịch</a:t>
            </a:r>
            <a:r>
              <a:rPr lang="en-US" altLang="en-US" smtClean="0"/>
              <a:t> </a:t>
            </a:r>
            <a:r>
              <a:rPr lang="vi-VN" altLang="en-US" smtClean="0"/>
              <a:t>sẵn</a:t>
            </a:r>
            <a:r>
              <a:rPr lang="en-US" altLang="en-US" smtClean="0"/>
              <a:t> </a:t>
            </a:r>
            <a:r>
              <a:rPr lang="vi-VN" altLang="en-US" smtClean="0"/>
              <a:t>sàng</a:t>
            </a:r>
            <a:r>
              <a:rPr lang="en-US" altLang="en-US" smtClean="0"/>
              <a:t> </a:t>
            </a:r>
            <a:r>
              <a:rPr lang="vi-VN" altLang="en-US" smtClean="0"/>
              <a:t>nhận</a:t>
            </a:r>
            <a:r>
              <a:rPr lang="en-US" altLang="en-US" smtClean="0"/>
              <a:t> </a:t>
            </a:r>
            <a:r>
              <a:rPr lang="vi-VN" altLang="en-US" smtClean="0"/>
              <a:t>lệnh</a:t>
            </a:r>
            <a:r>
              <a:rPr lang="en-US" altLang="en-US" smtClean="0"/>
              <a:t> </a:t>
            </a:r>
            <a:r>
              <a:rPr lang="vi-VN" altLang="en-US" smtClean="0"/>
              <a:t>mới</a:t>
            </a:r>
            <a:r>
              <a:rPr lang="en-US" altLang="en-US" smtClean="0"/>
              <a:t> </a:t>
            </a:r>
            <a:r>
              <a:rPr lang="vi-VN" altLang="en-US" smtClean="0"/>
              <a:t>(không</a:t>
            </a:r>
            <a:r>
              <a:rPr lang="en-US" altLang="en-US" smtClean="0"/>
              <a:t> </a:t>
            </a:r>
            <a:r>
              <a:rPr lang="vi-VN" altLang="en-US" smtClean="0"/>
              <a:t>bị</a:t>
            </a:r>
            <a:r>
              <a:rPr lang="en-US" altLang="en-US" smtClean="0"/>
              <a:t> </a:t>
            </a:r>
            <a:r>
              <a:rPr lang="vi-VN" altLang="en-US" smtClean="0"/>
              <a:t>blocked như</a:t>
            </a:r>
            <a:r>
              <a:rPr lang="en-US" altLang="en-US" smtClean="0"/>
              <a:t> </a:t>
            </a:r>
            <a:r>
              <a:rPr lang="vi-VN" altLang="en-US" smtClean="0"/>
              <a:t>đối</a:t>
            </a:r>
            <a:r>
              <a:rPr lang="en-US" altLang="en-US" smtClean="0"/>
              <a:t> </a:t>
            </a:r>
            <a:r>
              <a:rPr lang="vi-VN" altLang="en-US" smtClean="0"/>
              <a:t>với</a:t>
            </a:r>
            <a:r>
              <a:rPr lang="en-US" altLang="en-US" smtClean="0"/>
              <a:t> </a:t>
            </a:r>
            <a:r>
              <a:rPr lang="vi-VN" altLang="en-US" smtClean="0"/>
              <a:t>foreground process)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F05631-6544-4EFC-A2F5-98B5001EF53B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57F0-637F-4F52-A498-7D35A50E6E1F}" type="datetime1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6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smtClean="0"/>
              <a:t>Thực thi background process </a:t>
            </a:r>
            <a:endParaRPr lang="en-US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mtClean="0"/>
              <a:t>Background process vẫn xuất kết quả ra </a:t>
            </a:r>
            <a:r>
              <a:rPr lang="en-US" altLang="en-US" b="1" smtClean="0"/>
              <a:t>standard output </a:t>
            </a:r>
            <a:r>
              <a:rPr lang="en-US" altLang="en-US" smtClean="0"/>
              <a:t>là màn hình trong lúc thực thi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mtClean="0"/>
              <a:t>	=&gt; </a:t>
            </a:r>
            <a:r>
              <a:rPr lang="vi-VN" altLang="en-US" smtClean="0"/>
              <a:t>cần</a:t>
            </a:r>
            <a:r>
              <a:rPr lang="en-US" altLang="en-US" smtClean="0"/>
              <a:t> </a:t>
            </a:r>
            <a:r>
              <a:rPr lang="vi-VN" altLang="en-US" smtClean="0"/>
              <a:t>tái</a:t>
            </a:r>
            <a:r>
              <a:rPr lang="en-US" altLang="en-US" smtClean="0"/>
              <a:t> </a:t>
            </a:r>
            <a:r>
              <a:rPr lang="vi-VN" altLang="en-US" smtClean="0"/>
              <a:t>định</a:t>
            </a:r>
            <a:r>
              <a:rPr lang="en-US" altLang="en-US" smtClean="0"/>
              <a:t> </a:t>
            </a:r>
            <a:r>
              <a:rPr lang="vi-VN" altLang="en-US" smtClean="0"/>
              <a:t>hướng</a:t>
            </a:r>
            <a:r>
              <a:rPr lang="en-US" altLang="en-US" smtClean="0"/>
              <a:t> </a:t>
            </a:r>
            <a:r>
              <a:rPr lang="vi-VN" altLang="en-US" b="1" smtClean="0"/>
              <a:t>standard output </a:t>
            </a:r>
            <a:r>
              <a:rPr lang="vi-VN" altLang="en-US" smtClean="0"/>
              <a:t>để</a:t>
            </a:r>
            <a:r>
              <a:rPr lang="en-US" altLang="en-US" smtClean="0"/>
              <a:t> </a:t>
            </a:r>
            <a:r>
              <a:rPr lang="vi-VN" altLang="en-US" smtClean="0"/>
              <a:t>tránh</a:t>
            </a:r>
            <a:r>
              <a:rPr lang="en-US" altLang="en-US" smtClean="0"/>
              <a:t> </a:t>
            </a:r>
            <a:r>
              <a:rPr lang="vi-VN" altLang="en-US" smtClean="0"/>
              <a:t>mất</a:t>
            </a:r>
            <a:r>
              <a:rPr lang="en-US" altLang="en-US" smtClean="0"/>
              <a:t> </a:t>
            </a:r>
            <a:r>
              <a:rPr lang="vi-VN" altLang="en-US" smtClean="0"/>
              <a:t>dữ</a:t>
            </a:r>
            <a:r>
              <a:rPr lang="en-US" altLang="en-US" smtClean="0"/>
              <a:t> </a:t>
            </a:r>
            <a:r>
              <a:rPr lang="vi-VN" altLang="en-US" smtClean="0"/>
              <a:t>liệu</a:t>
            </a:r>
            <a:r>
              <a:rPr lang="en-US" altLang="en-US" smtClean="0"/>
              <a:t> </a:t>
            </a:r>
            <a:r>
              <a:rPr lang="vi-VN" altLang="en-US" smtClean="0"/>
              <a:t>xuất.</a:t>
            </a:r>
            <a:endParaRPr lang="en-US" altLang="en-US" smtClean="0"/>
          </a:p>
          <a:p>
            <a:endParaRPr lang="vi-VN" altLang="en-US" b="1" smtClean="0"/>
          </a:p>
          <a:p>
            <a:r>
              <a:rPr lang="vi-VN" altLang="en-US" smtClean="0"/>
              <a:t>Người</a:t>
            </a:r>
            <a:r>
              <a:rPr lang="en-US" altLang="en-US" smtClean="0"/>
              <a:t> </a:t>
            </a:r>
            <a:r>
              <a:rPr lang="vi-VN" altLang="en-US" smtClean="0"/>
              <a:t>dùng</a:t>
            </a:r>
            <a:r>
              <a:rPr lang="en-US" altLang="en-US" smtClean="0"/>
              <a:t> </a:t>
            </a:r>
            <a:r>
              <a:rPr lang="vi-VN" altLang="en-US" smtClean="0"/>
              <a:t>không</a:t>
            </a:r>
            <a:r>
              <a:rPr lang="en-US" altLang="en-US" smtClean="0"/>
              <a:t> </a:t>
            </a:r>
            <a:r>
              <a:rPr lang="vi-VN" altLang="en-US" smtClean="0"/>
              <a:t>thể</a:t>
            </a:r>
            <a:r>
              <a:rPr lang="en-US" altLang="en-US" smtClean="0"/>
              <a:t> </a:t>
            </a:r>
            <a:r>
              <a:rPr lang="vi-VN" altLang="en-US" smtClean="0"/>
              <a:t>tương</a:t>
            </a:r>
            <a:r>
              <a:rPr lang="en-US" altLang="en-US" smtClean="0"/>
              <a:t> </a:t>
            </a:r>
            <a:r>
              <a:rPr lang="vi-VN" altLang="en-US" smtClean="0"/>
              <a:t>tác</a:t>
            </a:r>
            <a:r>
              <a:rPr lang="en-US" altLang="en-US" smtClean="0"/>
              <a:t> </a:t>
            </a:r>
            <a:r>
              <a:rPr lang="vi-VN" altLang="en-US" smtClean="0"/>
              <a:t>với</a:t>
            </a:r>
            <a:r>
              <a:rPr lang="en-US" altLang="en-US" smtClean="0"/>
              <a:t> </a:t>
            </a:r>
            <a:r>
              <a:rPr lang="vi-VN" altLang="en-US" smtClean="0"/>
              <a:t>chương</a:t>
            </a:r>
            <a:r>
              <a:rPr lang="en-US" altLang="en-US" smtClean="0"/>
              <a:t> </a:t>
            </a:r>
            <a:r>
              <a:rPr lang="vi-VN" altLang="en-US" smtClean="0"/>
              <a:t>trìnhqua </a:t>
            </a:r>
            <a:r>
              <a:rPr lang="vi-VN" altLang="en-US" b="1" smtClean="0"/>
              <a:t>standard input</a:t>
            </a:r>
            <a:r>
              <a:rPr lang="en-US" altLang="en-US" b="1" smtClean="0"/>
              <a:t> </a:t>
            </a:r>
            <a:r>
              <a:rPr lang="vi-VN" altLang="en-US" smtClean="0"/>
              <a:t>là</a:t>
            </a:r>
            <a:r>
              <a:rPr lang="en-US" altLang="en-US" smtClean="0"/>
              <a:t> </a:t>
            </a:r>
            <a:r>
              <a:rPr lang="vi-VN" altLang="en-US" smtClean="0"/>
              <a:t>bàn</a:t>
            </a:r>
            <a:r>
              <a:rPr lang="en-US" altLang="en-US" smtClean="0"/>
              <a:t> </a:t>
            </a:r>
            <a:r>
              <a:rPr lang="vi-VN" altLang="en-US" smtClean="0"/>
              <a:t>phím</a:t>
            </a:r>
            <a:r>
              <a:rPr lang="en-US" altLang="en-US" smtClean="0"/>
              <a:t> </a:t>
            </a:r>
            <a:r>
              <a:rPr lang="vi-VN" altLang="en-US" smtClean="0"/>
              <a:t>với</a:t>
            </a:r>
            <a:r>
              <a:rPr lang="en-US" altLang="en-US" smtClean="0"/>
              <a:t> </a:t>
            </a:r>
            <a:r>
              <a:rPr lang="vi-VN" altLang="en-US" smtClean="0"/>
              <a:t>background proces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mtClean="0"/>
              <a:t>=&gt; </a:t>
            </a:r>
            <a:r>
              <a:rPr lang="vi-VN" altLang="en-US" smtClean="0"/>
              <a:t>cần</a:t>
            </a:r>
            <a:r>
              <a:rPr lang="en-US" altLang="en-US" smtClean="0"/>
              <a:t> </a:t>
            </a:r>
            <a:r>
              <a:rPr lang="vi-VN" altLang="en-US" smtClean="0"/>
              <a:t>phải</a:t>
            </a:r>
            <a:r>
              <a:rPr lang="en-US" altLang="en-US" smtClean="0"/>
              <a:t> </a:t>
            </a:r>
            <a:r>
              <a:rPr lang="vi-VN" altLang="en-US" smtClean="0"/>
              <a:t>tái</a:t>
            </a:r>
            <a:r>
              <a:rPr lang="en-US" altLang="en-US" smtClean="0"/>
              <a:t> </a:t>
            </a:r>
            <a:r>
              <a:rPr lang="vi-VN" altLang="en-US" smtClean="0"/>
              <a:t>định</a:t>
            </a:r>
            <a:r>
              <a:rPr lang="en-US" altLang="en-US" smtClean="0"/>
              <a:t> </a:t>
            </a:r>
            <a:r>
              <a:rPr lang="vi-VN" altLang="en-US" smtClean="0"/>
              <a:t>hướng</a:t>
            </a:r>
            <a:r>
              <a:rPr lang="en-US" altLang="en-US" smtClean="0"/>
              <a:t> </a:t>
            </a:r>
            <a:r>
              <a:rPr lang="vi-VN" altLang="en-US" b="1" smtClean="0"/>
              <a:t>standard input</a:t>
            </a:r>
            <a:r>
              <a:rPr lang="en-US" altLang="en-US" b="1" smtClean="0"/>
              <a:t> </a:t>
            </a:r>
            <a:r>
              <a:rPr lang="vi-VN" altLang="en-US" smtClean="0"/>
              <a:t>thông</a:t>
            </a:r>
            <a:r>
              <a:rPr lang="en-US" altLang="en-US" smtClean="0"/>
              <a:t> </a:t>
            </a:r>
            <a:r>
              <a:rPr lang="vi-VN" altLang="en-US" smtClean="0"/>
              <a:t>qua file nếu</a:t>
            </a:r>
            <a:r>
              <a:rPr lang="en-US" altLang="en-US" smtClean="0"/>
              <a:t> </a:t>
            </a:r>
            <a:r>
              <a:rPr lang="vi-VN" altLang="en-US" smtClean="0"/>
              <a:t>process đó</a:t>
            </a:r>
            <a:r>
              <a:rPr lang="en-US" altLang="en-US" smtClean="0"/>
              <a:t> </a:t>
            </a:r>
            <a:r>
              <a:rPr lang="vi-VN" altLang="en-US" smtClean="0"/>
              <a:t>cần</a:t>
            </a:r>
            <a:r>
              <a:rPr lang="en-US" altLang="en-US" smtClean="0"/>
              <a:t> </a:t>
            </a:r>
            <a:r>
              <a:rPr lang="vi-VN" altLang="en-US" smtClean="0"/>
              <a:t>nhập</a:t>
            </a:r>
            <a:r>
              <a:rPr lang="en-US" altLang="en-US" smtClean="0"/>
              <a:t> </a:t>
            </a:r>
            <a:r>
              <a:rPr lang="vi-VN" altLang="en-US" smtClean="0"/>
              <a:t>dữ</a:t>
            </a:r>
            <a:r>
              <a:rPr lang="en-US" altLang="en-US" smtClean="0"/>
              <a:t> </a:t>
            </a:r>
            <a:r>
              <a:rPr lang="vi-VN" altLang="en-US" smtClean="0"/>
              <a:t>liệu.</a:t>
            </a:r>
          </a:p>
          <a:p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DA81B-93B8-46E2-A804-5DFAC872D2A4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8DF-1288-4E72-86C8-7F81BE3BC9C2}" type="datetime1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8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smtClean="0"/>
              <a:t>Quản lý background process </a:t>
            </a:r>
            <a:endParaRPr lang="en-US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altLang="en-US" dirty="0" smtClean="0"/>
              <a:t>Liệt</a:t>
            </a:r>
            <a:r>
              <a:rPr lang="en-US" altLang="en-US" dirty="0" smtClean="0"/>
              <a:t> </a:t>
            </a:r>
            <a:r>
              <a:rPr lang="vi-VN" altLang="en-US" dirty="0" smtClean="0"/>
              <a:t>kê</a:t>
            </a:r>
            <a:r>
              <a:rPr lang="en-US" altLang="en-US" dirty="0" smtClean="0"/>
              <a:t> </a:t>
            </a:r>
            <a:r>
              <a:rPr lang="vi-VN" altLang="en-US" dirty="0" smtClean="0"/>
              <a:t>các</a:t>
            </a:r>
            <a:r>
              <a:rPr lang="en-US" altLang="en-US" dirty="0" smtClean="0"/>
              <a:t> </a:t>
            </a:r>
            <a:r>
              <a:rPr lang="vi-VN" altLang="en-US" dirty="0" smtClean="0"/>
              <a:t>job đang</a:t>
            </a:r>
            <a:r>
              <a:rPr lang="en-US" altLang="en-US" dirty="0" smtClean="0"/>
              <a:t> </a:t>
            </a:r>
            <a:r>
              <a:rPr lang="vi-VN" altLang="en-US" dirty="0" smtClean="0"/>
              <a:t>hoạt</a:t>
            </a:r>
            <a:r>
              <a:rPr lang="en-US" altLang="en-US" dirty="0" smtClean="0"/>
              <a:t> </a:t>
            </a:r>
            <a:r>
              <a:rPr lang="vi-VN" altLang="en-US" dirty="0" smtClean="0"/>
              <a:t>động</a:t>
            </a:r>
            <a:r>
              <a:rPr lang="en-US" altLang="en-US" dirty="0" smtClean="0"/>
              <a:t> </a:t>
            </a:r>
            <a:r>
              <a:rPr lang="vi-VN" altLang="en-US" dirty="0" smtClean="0"/>
              <a:t>–</a:t>
            </a:r>
            <a:r>
              <a:rPr lang="en-US" altLang="en-US" dirty="0" smtClean="0"/>
              <a:t> </a:t>
            </a:r>
            <a:r>
              <a:rPr lang="vi-VN" altLang="en-US" dirty="0" smtClean="0"/>
              <a:t>dùng</a:t>
            </a:r>
            <a:r>
              <a:rPr lang="en-US" altLang="en-US" dirty="0" smtClean="0"/>
              <a:t> </a:t>
            </a:r>
            <a:r>
              <a:rPr lang="vi-VN" altLang="en-US" dirty="0" smtClean="0"/>
              <a:t>lệnh</a:t>
            </a:r>
            <a:r>
              <a:rPr lang="en-US" altLang="en-US" dirty="0" smtClean="0"/>
              <a:t> </a:t>
            </a:r>
            <a:r>
              <a:rPr lang="vi-VN" altLang="en-US" b="1" dirty="0" smtClean="0"/>
              <a:t>jobs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b="1" dirty="0" smtClean="0">
                <a:latin typeface="Courier" pitchFamily="49" charset="0"/>
              </a:rPr>
              <a:t>$ jobs -l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dirty="0" smtClean="0">
                <a:latin typeface="Courier" pitchFamily="49" charset="0"/>
              </a:rPr>
              <a:t>[1]+ 3584 Running 		</a:t>
            </a:r>
            <a:r>
              <a:rPr lang="en-US" altLang="en-US" dirty="0" err="1" smtClean="0">
                <a:latin typeface="Courier" pitchFamily="49" charset="0"/>
              </a:rPr>
              <a:t>xterm</a:t>
            </a:r>
            <a:r>
              <a:rPr lang="en-US" altLang="en-US" dirty="0" smtClean="0">
                <a:latin typeface="Courier" pitchFamily="49" charset="0"/>
              </a:rPr>
              <a:t>-g 90x55 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dirty="0" smtClean="0">
                <a:latin typeface="Courier" pitchFamily="49" charset="0"/>
              </a:rPr>
              <a:t>[2]- 3587 Running 		</a:t>
            </a:r>
            <a:r>
              <a:rPr lang="en-US" altLang="en-US" dirty="0" err="1" smtClean="0">
                <a:latin typeface="Courier" pitchFamily="49" charset="0"/>
              </a:rPr>
              <a:t>xterm</a:t>
            </a:r>
            <a:r>
              <a:rPr lang="en-US" altLang="en-US" dirty="0" smtClean="0">
                <a:latin typeface="Courier" pitchFamily="49" charset="0"/>
              </a:rPr>
              <a:t>-g 90x55 </a:t>
            </a:r>
          </a:p>
          <a:p>
            <a:r>
              <a:rPr lang="en-US" altLang="en-US" dirty="0" err="1" smtClean="0"/>
              <a:t>Đối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với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trình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có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thể</a:t>
            </a:r>
            <a:r>
              <a:rPr lang="en-US" altLang="en-US" dirty="0" smtClean="0"/>
              <a:t>:</a:t>
            </a:r>
          </a:p>
          <a:p>
            <a:pPr lvl="1"/>
            <a:r>
              <a:rPr lang="vi-VN" altLang="en-US" dirty="0" smtClean="0"/>
              <a:t>Có</a:t>
            </a:r>
            <a:r>
              <a:rPr lang="en-US" altLang="en-US" dirty="0" smtClean="0"/>
              <a:t> </a:t>
            </a:r>
            <a:r>
              <a:rPr lang="vi-VN" altLang="en-US" dirty="0" smtClean="0"/>
              <a:t>thể</a:t>
            </a:r>
            <a:r>
              <a:rPr lang="en-US" altLang="en-US" dirty="0" smtClean="0"/>
              <a:t> </a:t>
            </a:r>
            <a:r>
              <a:rPr lang="vi-VN" altLang="en-US" dirty="0" smtClean="0"/>
              <a:t>chuyển</a:t>
            </a:r>
            <a:r>
              <a:rPr lang="en-US" altLang="en-US" dirty="0" smtClean="0"/>
              <a:t> </a:t>
            </a:r>
            <a:r>
              <a:rPr lang="vi-VN" altLang="en-US" dirty="0" smtClean="0"/>
              <a:t>process từ</a:t>
            </a:r>
            <a:r>
              <a:rPr lang="en-US" altLang="en-US" dirty="0" smtClean="0"/>
              <a:t> </a:t>
            </a:r>
            <a:r>
              <a:rPr lang="vi-VN" altLang="en-US" dirty="0" smtClean="0"/>
              <a:t>thực</a:t>
            </a:r>
            <a:r>
              <a:rPr lang="en-US" altLang="en-US" dirty="0" smtClean="0"/>
              <a:t> </a:t>
            </a:r>
            <a:r>
              <a:rPr lang="vi-VN" altLang="en-US" dirty="0" smtClean="0"/>
              <a:t>thi</a:t>
            </a:r>
            <a:r>
              <a:rPr lang="en-US" altLang="en-US" dirty="0" smtClean="0"/>
              <a:t> </a:t>
            </a:r>
            <a:r>
              <a:rPr lang="vi-VN" altLang="en-US" dirty="0" smtClean="0"/>
              <a:t>background sang foreground và</a:t>
            </a:r>
            <a:r>
              <a:rPr lang="en-US" altLang="en-US" dirty="0" smtClean="0"/>
              <a:t> </a:t>
            </a:r>
            <a:r>
              <a:rPr lang="vi-VN" altLang="en-US" dirty="0" smtClean="0"/>
              <a:t>ngược</a:t>
            </a:r>
            <a:r>
              <a:rPr lang="en-US" altLang="en-US" dirty="0" smtClean="0"/>
              <a:t> </a:t>
            </a:r>
            <a:r>
              <a:rPr lang="vi-VN" altLang="en-US" dirty="0" smtClean="0"/>
              <a:t>lại</a:t>
            </a:r>
            <a:r>
              <a:rPr lang="en-US" altLang="en-US" dirty="0" smtClean="0"/>
              <a:t> </a:t>
            </a:r>
            <a:r>
              <a:rPr lang="vi-VN" altLang="en-US" dirty="0" smtClean="0"/>
              <a:t>dùng</a:t>
            </a:r>
            <a:r>
              <a:rPr lang="en-US" altLang="en-US" dirty="0" smtClean="0"/>
              <a:t> </a:t>
            </a:r>
            <a:r>
              <a:rPr lang="vi-VN" altLang="en-US" dirty="0" smtClean="0"/>
              <a:t>lệnh</a:t>
            </a:r>
            <a:r>
              <a:rPr lang="en-US" altLang="en-US" dirty="0" smtClean="0"/>
              <a:t> </a:t>
            </a:r>
            <a:r>
              <a:rPr lang="vi-VN" altLang="en-US" b="1" dirty="0" smtClean="0"/>
              <a:t>fg</a:t>
            </a:r>
            <a:r>
              <a:rPr lang="en-US" altLang="en-US" b="1" dirty="0" smtClean="0"/>
              <a:t> </a:t>
            </a:r>
            <a:r>
              <a:rPr lang="vi-VN" altLang="en-US" dirty="0" smtClean="0"/>
              <a:t>hoặc</a:t>
            </a:r>
            <a:r>
              <a:rPr lang="en-US" altLang="en-US" b="1" dirty="0" smtClean="0"/>
              <a:t> </a:t>
            </a:r>
            <a:r>
              <a:rPr lang="vi-VN" altLang="en-US" b="1" dirty="0" smtClean="0"/>
              <a:t>bg</a:t>
            </a:r>
          </a:p>
          <a:p>
            <a:pPr lvl="1"/>
            <a:r>
              <a:rPr lang="en-US" altLang="en-US" dirty="0" err="1" smtClean="0"/>
              <a:t>Kết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thúc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một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trình</a:t>
            </a:r>
            <a:r>
              <a:rPr lang="en-US" altLang="en-US" dirty="0" smtClean="0"/>
              <a:t> (~ </a:t>
            </a:r>
            <a:r>
              <a:rPr lang="en-US" altLang="en-US" dirty="0" err="1" smtClean="0"/>
              <a:t>một</a:t>
            </a:r>
            <a:r>
              <a:rPr lang="en-US" altLang="en-US" dirty="0" smtClean="0"/>
              <a:t> job)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B63191-1358-48E0-9653-D2B6D595F0A3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17FD-94CA-4556-9F02-47B4A7798093}" type="datetime1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4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Chuyển</a:t>
            </a:r>
            <a:r>
              <a:rPr lang="en-US" b="1" dirty="0" smtClean="0"/>
              <a:t> </a:t>
            </a:r>
            <a:r>
              <a:rPr lang="en-US" b="1" dirty="0"/>
              <a:t>foreground </a:t>
            </a:r>
            <a:r>
              <a:rPr lang="en-US" b="1" dirty="0" err="1"/>
              <a:t>thành</a:t>
            </a:r>
            <a:r>
              <a:rPr lang="en-US" b="1" dirty="0"/>
              <a:t> background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1. </a:t>
            </a:r>
            <a:r>
              <a:rPr lang="vi-VN" dirty="0"/>
              <a:t>Trì</a:t>
            </a:r>
            <a:r>
              <a:rPr lang="en-US" dirty="0"/>
              <a:t> </a:t>
            </a:r>
            <a:r>
              <a:rPr lang="vi-VN" dirty="0"/>
              <a:t>hoãn</a:t>
            </a:r>
            <a:r>
              <a:rPr lang="en-US" dirty="0"/>
              <a:t> </a:t>
            </a:r>
            <a:r>
              <a:rPr lang="vi-VN" dirty="0"/>
              <a:t>quá</a:t>
            </a:r>
            <a:r>
              <a:rPr lang="en-US" dirty="0"/>
              <a:t> </a:t>
            </a:r>
            <a:r>
              <a:rPr lang="vi-VN" dirty="0"/>
              <a:t>trình</a:t>
            </a:r>
            <a:r>
              <a:rPr lang="en-US" dirty="0"/>
              <a:t> </a:t>
            </a:r>
            <a:r>
              <a:rPr lang="vi-VN" dirty="0"/>
              <a:t>đó</a:t>
            </a:r>
            <a:r>
              <a:rPr lang="en-US" dirty="0"/>
              <a:t> </a:t>
            </a:r>
            <a:r>
              <a:rPr lang="vi-VN" dirty="0"/>
              <a:t>(bằng</a:t>
            </a:r>
            <a:r>
              <a:rPr lang="en-US" dirty="0"/>
              <a:t> </a:t>
            </a:r>
            <a:r>
              <a:rPr lang="vi-VN" b="1" dirty="0"/>
              <a:t>Ctrl + Z</a:t>
            </a:r>
            <a:r>
              <a:rPr lang="vi-VN" dirty="0"/>
              <a:t>)</a:t>
            </a: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2. </a:t>
            </a:r>
            <a:r>
              <a:rPr lang="vi-VN" dirty="0"/>
              <a:t>Dùng</a:t>
            </a:r>
            <a:r>
              <a:rPr lang="en-US" dirty="0"/>
              <a:t> </a:t>
            </a:r>
            <a:r>
              <a:rPr lang="vi-VN" dirty="0"/>
              <a:t>lệnh</a:t>
            </a:r>
            <a:r>
              <a:rPr lang="en-US" dirty="0"/>
              <a:t> </a:t>
            </a:r>
            <a:r>
              <a:rPr lang="vi-VN" b="1" dirty="0"/>
              <a:t>bg</a:t>
            </a:r>
            <a:r>
              <a:rPr lang="en-US" dirty="0"/>
              <a:t> </a:t>
            </a:r>
            <a:r>
              <a:rPr lang="vi-VN" dirty="0"/>
              <a:t>(background) để</a:t>
            </a:r>
            <a:r>
              <a:rPr lang="en-US" dirty="0"/>
              <a:t> </a:t>
            </a:r>
            <a:r>
              <a:rPr lang="vi-VN" dirty="0"/>
              <a:t>chuyển</a:t>
            </a:r>
            <a:r>
              <a:rPr lang="en-US" dirty="0"/>
              <a:t> </a:t>
            </a:r>
            <a:r>
              <a:rPr lang="vi-VN" dirty="0"/>
              <a:t>process sang chế</a:t>
            </a:r>
            <a:r>
              <a:rPr lang="en-US" dirty="0"/>
              <a:t> </a:t>
            </a:r>
            <a:r>
              <a:rPr lang="vi-VN" dirty="0"/>
              <a:t>độ</a:t>
            </a:r>
            <a:r>
              <a:rPr lang="en-US" dirty="0"/>
              <a:t> </a:t>
            </a:r>
            <a:r>
              <a:rPr lang="vi-VN" dirty="0"/>
              <a:t>thực</a:t>
            </a:r>
            <a:r>
              <a:rPr lang="en-US" dirty="0"/>
              <a:t> </a:t>
            </a:r>
            <a:r>
              <a:rPr lang="vi-VN" dirty="0"/>
              <a:t>thi</a:t>
            </a:r>
            <a:r>
              <a:rPr lang="en-US" dirty="0"/>
              <a:t> </a:t>
            </a:r>
            <a:r>
              <a:rPr lang="vi-VN" dirty="0"/>
              <a:t>background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>
                <a:latin typeface="Courier" pitchFamily="49" charset="0"/>
              </a:rPr>
              <a:t>$ls –R / &gt; </a:t>
            </a:r>
            <a:r>
              <a:rPr lang="en-US" b="1" dirty="0" err="1">
                <a:latin typeface="Courier" pitchFamily="49" charset="0"/>
              </a:rPr>
              <a:t>kq</a:t>
            </a:r>
            <a:endParaRPr lang="en-US" b="1" dirty="0">
              <a:latin typeface="Courier" pitchFamily="49" charset="0"/>
            </a:endParaRP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" pitchFamily="49" charset="0"/>
              </a:rPr>
              <a:t>...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>
                <a:latin typeface="Courier" pitchFamily="49" charset="0"/>
              </a:rPr>
              <a:t>^Z 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" pitchFamily="49" charset="0"/>
              </a:rPr>
              <a:t>[1]+ Stopped 		ls –R / &gt;</a:t>
            </a:r>
            <a:r>
              <a:rPr lang="en-US" dirty="0" err="1">
                <a:latin typeface="Courier" pitchFamily="49" charset="0"/>
              </a:rPr>
              <a:t>kq</a:t>
            </a:r>
            <a:endParaRPr lang="en-US" dirty="0">
              <a:latin typeface="Courier" pitchFamily="49" charset="0"/>
            </a:endParaRP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>
                <a:latin typeface="Courier" pitchFamily="49" charset="0"/>
              </a:rPr>
              <a:t>$</a:t>
            </a:r>
            <a:r>
              <a:rPr lang="en-US" b="1" dirty="0" err="1">
                <a:latin typeface="Courier" pitchFamily="49" charset="0"/>
              </a:rPr>
              <a:t>bg</a:t>
            </a:r>
            <a:r>
              <a:rPr lang="en-US" b="1" dirty="0">
                <a:latin typeface="Courier" pitchFamily="49" charset="0"/>
              </a:rPr>
              <a:t>   	</a:t>
            </a:r>
            <a:r>
              <a:rPr lang="en-US" dirty="0"/>
              <a:t>(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jobs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bg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)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" pitchFamily="49" charset="0"/>
              </a:rPr>
              <a:t>[1]+ ls –R / &gt; </a:t>
            </a:r>
            <a:r>
              <a:rPr lang="en-US" dirty="0" err="1">
                <a:latin typeface="Courier" pitchFamily="49" charset="0"/>
              </a:rPr>
              <a:t>kq</a:t>
            </a:r>
            <a:r>
              <a:rPr lang="en-US" dirty="0">
                <a:latin typeface="Courier" pitchFamily="49" charset="0"/>
              </a:rPr>
              <a:t>&amp;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5301-595A-4580-A59B-BB998A966008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38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smtClean="0"/>
              <a:t>Chuyển background thành foreground process </a:t>
            </a:r>
            <a:endParaRPr lang="en-US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err="1" smtClean="0"/>
              <a:t>Dùng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lệnh</a:t>
            </a:r>
            <a:r>
              <a:rPr lang="en-US" altLang="en-US" dirty="0" smtClean="0"/>
              <a:t> </a:t>
            </a:r>
            <a:r>
              <a:rPr lang="en-US" altLang="en-US" b="1" dirty="0" err="1" smtClean="0"/>
              <a:t>fg</a:t>
            </a:r>
            <a:endParaRPr lang="en-US" altLang="en-US" b="1" dirty="0" smtClean="0"/>
          </a:p>
          <a:p>
            <a:pPr lvl="2">
              <a:buFont typeface="Wingdings 2" pitchFamily="18" charset="2"/>
              <a:buNone/>
            </a:pPr>
            <a:r>
              <a:rPr lang="en-US" altLang="en-US" b="1" dirty="0" err="1" smtClean="0">
                <a:latin typeface="Courier" pitchFamily="49" charset="0"/>
              </a:rPr>
              <a:t>fg</a:t>
            </a:r>
            <a:r>
              <a:rPr lang="en-US" altLang="en-US" b="1" dirty="0" smtClean="0">
                <a:latin typeface="Courier" pitchFamily="49" charset="0"/>
              </a:rPr>
              <a:t> </a:t>
            </a:r>
            <a:r>
              <a:rPr lang="en-US" altLang="en-US" b="1" i="1" dirty="0" err="1" smtClean="0">
                <a:latin typeface="Courier" pitchFamily="49" charset="0"/>
              </a:rPr>
              <a:t>job_number</a:t>
            </a:r>
            <a:endParaRPr lang="en-US" altLang="en-US" b="1" i="1" dirty="0" smtClean="0">
              <a:latin typeface="Courier" pitchFamily="49" charset="0"/>
            </a:endParaRPr>
          </a:p>
          <a:p>
            <a:pPr lvl="1">
              <a:buFont typeface="Wingdings 2" pitchFamily="18" charset="2"/>
              <a:buNone/>
            </a:pPr>
            <a:r>
              <a:rPr lang="en-US" altLang="en-US" dirty="0" smtClean="0"/>
              <a:t>(</a:t>
            </a:r>
            <a:r>
              <a:rPr lang="en-US" altLang="en-US" dirty="0" err="1" smtClean="0"/>
              <a:t>Nếu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chỉ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có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một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trình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chạy</a:t>
            </a:r>
            <a:r>
              <a:rPr lang="en-US" altLang="en-US" dirty="0" smtClean="0"/>
              <a:t> background </a:t>
            </a:r>
            <a:r>
              <a:rPr lang="en-US" altLang="en-US" dirty="0" err="1" smtClean="0"/>
              <a:t>thì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lệnh</a:t>
            </a:r>
            <a:r>
              <a:rPr lang="en-US" altLang="en-US" dirty="0" smtClean="0"/>
              <a:t> </a:t>
            </a:r>
            <a:r>
              <a:rPr lang="en-US" altLang="en-US" b="1" dirty="0" err="1" smtClean="0"/>
              <a:t>fg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không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cần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số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job_number</a:t>
            </a:r>
            <a:r>
              <a:rPr lang="en-US" altLang="en-US" dirty="0" smtClean="0"/>
              <a:t>)</a:t>
            </a:r>
          </a:p>
          <a:p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endParaRPr lang="en-US" altLang="en-US" dirty="0" smtClean="0"/>
          </a:p>
          <a:p>
            <a:pPr lvl="2">
              <a:buFont typeface="Wingdings 2" pitchFamily="18" charset="2"/>
              <a:buNone/>
            </a:pPr>
            <a:r>
              <a:rPr lang="en-US" altLang="en-US" b="1" dirty="0" smtClean="0">
                <a:latin typeface="Courier" pitchFamily="49" charset="0"/>
              </a:rPr>
              <a:t>$ ls -R / &gt; </a:t>
            </a:r>
            <a:r>
              <a:rPr lang="en-US" altLang="en-US" b="1" dirty="0" err="1" smtClean="0">
                <a:latin typeface="Courier" pitchFamily="49" charset="0"/>
              </a:rPr>
              <a:t>kq</a:t>
            </a:r>
            <a:r>
              <a:rPr lang="en-US" altLang="en-US" b="1" dirty="0" smtClean="0">
                <a:latin typeface="Courier" pitchFamily="49" charset="0"/>
              </a:rPr>
              <a:t> &amp;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b="1" dirty="0" smtClean="0">
                <a:latin typeface="Courier" pitchFamily="49" charset="0"/>
              </a:rPr>
              <a:t>[1] 2959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b="1" dirty="0" smtClean="0">
                <a:latin typeface="Courier" pitchFamily="49" charset="0"/>
              </a:rPr>
              <a:t>$jobs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dirty="0" smtClean="0">
                <a:latin typeface="Courier" pitchFamily="49" charset="0"/>
              </a:rPr>
              <a:t>[1]+ Running 	ls-R / &gt; </a:t>
            </a:r>
            <a:r>
              <a:rPr lang="en-US" altLang="en-US" dirty="0" err="1" smtClean="0">
                <a:latin typeface="Courier" pitchFamily="49" charset="0"/>
              </a:rPr>
              <a:t>kq</a:t>
            </a:r>
            <a:r>
              <a:rPr lang="en-US" altLang="en-US" dirty="0" smtClean="0">
                <a:latin typeface="Courier" pitchFamily="49" charset="0"/>
              </a:rPr>
              <a:t> &amp;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b="1" dirty="0" smtClean="0">
                <a:latin typeface="Courier" pitchFamily="49" charset="0"/>
              </a:rPr>
              <a:t>$ </a:t>
            </a:r>
            <a:r>
              <a:rPr lang="en-US" altLang="en-US" b="1" dirty="0" err="1" smtClean="0">
                <a:latin typeface="Courier" pitchFamily="49" charset="0"/>
              </a:rPr>
              <a:t>fg</a:t>
            </a:r>
            <a:r>
              <a:rPr lang="en-US" altLang="en-US" b="1" dirty="0" smtClean="0">
                <a:latin typeface="Courier" pitchFamily="49" charset="0"/>
              </a:rPr>
              <a:t> 1</a:t>
            </a:r>
          </a:p>
          <a:p>
            <a:endParaRPr lang="en-US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D05555-2859-4411-94D1-84488E0AAD8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F98-79FA-40C5-A415-55D29CFC4999}" type="datetime1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Kết thúc quá trình </a:t>
            </a:r>
            <a:endParaRPr lang="en-US" altLang="en-US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Dùng lệnh kill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b="1" smtClean="0">
                <a:latin typeface="Courier" pitchFamily="49" charset="0"/>
              </a:rPr>
              <a:t>kill [-signal] </a:t>
            </a:r>
            <a:r>
              <a:rPr lang="en-US" altLang="en-US" b="1" i="1" smtClean="0">
                <a:latin typeface="Courier" pitchFamily="49" charset="0"/>
              </a:rPr>
              <a:t>process_identifier </a:t>
            </a:r>
            <a:r>
              <a:rPr lang="en-US" altLang="en-US" smtClean="0"/>
              <a:t>(PID)</a:t>
            </a:r>
          </a:p>
          <a:p>
            <a:r>
              <a:rPr lang="vi-VN" altLang="en-US" smtClean="0"/>
              <a:t>Cần</a:t>
            </a:r>
            <a:r>
              <a:rPr lang="en-US" altLang="en-US" smtClean="0"/>
              <a:t> </a:t>
            </a:r>
            <a:r>
              <a:rPr lang="vi-VN" altLang="en-US" smtClean="0"/>
              <a:t>dùng</a:t>
            </a:r>
            <a:r>
              <a:rPr lang="en-US" altLang="en-US" smtClean="0"/>
              <a:t> </a:t>
            </a:r>
            <a:r>
              <a:rPr lang="vi-VN" altLang="en-US" smtClean="0"/>
              <a:t>lệnh</a:t>
            </a:r>
            <a:r>
              <a:rPr lang="en-US" altLang="en-US" smtClean="0"/>
              <a:t> </a:t>
            </a:r>
            <a:r>
              <a:rPr lang="vi-VN" altLang="en-US" b="1" smtClean="0"/>
              <a:t>ps</a:t>
            </a:r>
            <a:r>
              <a:rPr lang="en-US" altLang="en-US" b="1" smtClean="0"/>
              <a:t> </a:t>
            </a:r>
            <a:r>
              <a:rPr lang="vi-VN" altLang="en-US" smtClean="0"/>
              <a:t>trước</a:t>
            </a:r>
            <a:r>
              <a:rPr lang="en-US" altLang="en-US" smtClean="0"/>
              <a:t> </a:t>
            </a:r>
            <a:r>
              <a:rPr lang="vi-VN" altLang="en-US" smtClean="0"/>
              <a:t>để</a:t>
            </a:r>
            <a:r>
              <a:rPr lang="en-US" altLang="en-US" smtClean="0"/>
              <a:t> </a:t>
            </a:r>
            <a:r>
              <a:rPr lang="vi-VN" altLang="en-US" smtClean="0"/>
              <a:t>biết</a:t>
            </a:r>
            <a:r>
              <a:rPr lang="en-US" altLang="en-US" smtClean="0"/>
              <a:t> </a:t>
            </a:r>
            <a:r>
              <a:rPr lang="vi-VN" altLang="en-US" smtClean="0"/>
              <a:t>PID của</a:t>
            </a:r>
            <a:r>
              <a:rPr lang="en-US" altLang="en-US" smtClean="0"/>
              <a:t> </a:t>
            </a:r>
            <a:r>
              <a:rPr lang="vi-VN" altLang="en-US" smtClean="0"/>
              <a:t>quá</a:t>
            </a:r>
            <a:r>
              <a:rPr lang="en-US" altLang="en-US" smtClean="0"/>
              <a:t> </a:t>
            </a:r>
            <a:r>
              <a:rPr lang="vi-VN" altLang="en-US" smtClean="0"/>
              <a:t>trình.</a:t>
            </a:r>
          </a:p>
          <a:p>
            <a:r>
              <a:rPr lang="vi-VN" altLang="en-US" smtClean="0"/>
              <a:t>Có</a:t>
            </a:r>
            <a:r>
              <a:rPr lang="en-US" altLang="en-US" smtClean="0"/>
              <a:t> </a:t>
            </a:r>
            <a:r>
              <a:rPr lang="vi-VN" altLang="en-US" smtClean="0"/>
              <a:t>thể</a:t>
            </a:r>
            <a:r>
              <a:rPr lang="en-US" altLang="en-US" smtClean="0"/>
              <a:t> </a:t>
            </a:r>
            <a:r>
              <a:rPr lang="vi-VN" altLang="en-US" smtClean="0"/>
              <a:t>dùng</a:t>
            </a:r>
            <a:r>
              <a:rPr lang="en-US" altLang="en-US" smtClean="0"/>
              <a:t> </a:t>
            </a:r>
            <a:r>
              <a:rPr lang="vi-VN" altLang="en-US" smtClean="0"/>
              <a:t>lệnh</a:t>
            </a:r>
            <a:r>
              <a:rPr lang="en-US" altLang="en-US" smtClean="0"/>
              <a:t> </a:t>
            </a:r>
            <a:r>
              <a:rPr lang="vi-VN" altLang="en-US" smtClean="0"/>
              <a:t>đơn</a:t>
            </a:r>
            <a:r>
              <a:rPr lang="en-US" altLang="en-US" smtClean="0"/>
              <a:t> </a:t>
            </a:r>
            <a:r>
              <a:rPr lang="vi-VN" altLang="en-US" smtClean="0"/>
              <a:t>giản</a:t>
            </a:r>
            <a:r>
              <a:rPr lang="en-US" altLang="en-US" smtClean="0"/>
              <a:t> </a:t>
            </a:r>
            <a:r>
              <a:rPr lang="vi-VN" altLang="en-US" smtClean="0"/>
              <a:t>như</a:t>
            </a:r>
            <a:r>
              <a:rPr lang="en-US" altLang="en-US" smtClean="0"/>
              <a:t> </a:t>
            </a:r>
            <a:r>
              <a:rPr lang="vi-VN" altLang="en-US" smtClean="0"/>
              <a:t>sau: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b="1" smtClean="0">
                <a:latin typeface="Courier" pitchFamily="49" charset="0"/>
              </a:rPr>
              <a:t>kill </a:t>
            </a:r>
            <a:r>
              <a:rPr lang="en-US" altLang="en-US" b="1" i="1" smtClean="0">
                <a:latin typeface="Courier" pitchFamily="49" charset="0"/>
              </a:rPr>
              <a:t>process_identifier 	</a:t>
            </a:r>
            <a:r>
              <a:rPr lang="en-US" altLang="en-US" smtClean="0"/>
              <a:t>or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b="1" smtClean="0">
                <a:latin typeface="Courier" pitchFamily="49" charset="0"/>
              </a:rPr>
              <a:t>kill -9 </a:t>
            </a:r>
            <a:r>
              <a:rPr lang="en-US" altLang="en-US" b="1" i="1" smtClean="0">
                <a:latin typeface="Courier" pitchFamily="49" charset="0"/>
              </a:rPr>
              <a:t>process_identifier</a:t>
            </a:r>
          </a:p>
          <a:p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4EE6E-0170-4E7F-9771-CFB4CFDB183D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6DFE-8921-48C2-8712-25A1726F2B6F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process</a:t>
            </a:r>
          </a:p>
          <a:p>
            <a:pPr lvl="1"/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process</a:t>
            </a:r>
          </a:p>
          <a:p>
            <a:pPr lvl="1"/>
            <a:r>
              <a:rPr lang="en-US" altLang="en-US" dirty="0"/>
              <a:t>Background </a:t>
            </a:r>
            <a:r>
              <a:rPr lang="en-US" altLang="en-US" dirty="0" err="1"/>
              <a:t>và</a:t>
            </a:r>
            <a:r>
              <a:rPr lang="en-US" altLang="en-US" dirty="0"/>
              <a:t> foreground process</a:t>
            </a:r>
          </a:p>
          <a:p>
            <a:pPr lvl="1"/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thao</a:t>
            </a:r>
            <a:r>
              <a:rPr lang="en-US" altLang="en-US" dirty="0"/>
              <a:t> </a:t>
            </a:r>
            <a:r>
              <a:rPr lang="en-US" altLang="en-US" dirty="0" err="1"/>
              <a:t>tác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process</a:t>
            </a:r>
          </a:p>
          <a:p>
            <a:r>
              <a:rPr lang="en-US" altLang="en-US" dirty="0" err="1">
                <a:solidFill>
                  <a:srgbClr val="FF0000"/>
                </a:solidFill>
              </a:rPr>
              <a:t>Lập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trình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với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process</a:t>
            </a:r>
          </a:p>
          <a:p>
            <a:r>
              <a:rPr lang="en-US" altLang="en-US" dirty="0"/>
              <a:t>Labs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7F42-9CBE-4EAF-8C8C-86355013DCE8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09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Lập trình với process</a:t>
            </a:r>
            <a:endParaRPr lang="en-US" altLang="en-US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Nội</a:t>
            </a:r>
            <a:r>
              <a:rPr lang="en-US" altLang="en-US" dirty="0" smtClean="0"/>
              <a:t> dung</a:t>
            </a:r>
          </a:p>
          <a:p>
            <a:pPr lvl="1"/>
            <a:r>
              <a:rPr lang="en-US" altLang="en-US" dirty="0" err="1" smtClean="0"/>
              <a:t>Kiến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trúc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hệ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thống</a:t>
            </a:r>
            <a:r>
              <a:rPr lang="en-US" altLang="en-US" dirty="0" smtClean="0"/>
              <a:t> *NIX</a:t>
            </a:r>
          </a:p>
          <a:p>
            <a:pPr lvl="1"/>
            <a:r>
              <a:rPr lang="en-US" altLang="en-US" dirty="0" err="1" smtClean="0"/>
              <a:t>Tổ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chức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của</a:t>
            </a:r>
            <a:r>
              <a:rPr lang="en-US" altLang="en-US" dirty="0" smtClean="0"/>
              <a:t> process</a:t>
            </a:r>
          </a:p>
          <a:p>
            <a:pPr lvl="1"/>
            <a:r>
              <a:rPr lang="en-US" altLang="en-US" dirty="0" err="1" smtClean="0"/>
              <a:t>Xử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số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dòng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lệnh</a:t>
            </a:r>
            <a:r>
              <a:rPr lang="en-US" altLang="en-US" dirty="0" smtClean="0"/>
              <a:t> (command line arguments)</a:t>
            </a:r>
          </a:p>
          <a:p>
            <a:pPr lvl="1"/>
            <a:r>
              <a:rPr lang="en-US" altLang="en-US" dirty="0" err="1" smtClean="0"/>
              <a:t>Tạo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mới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thúc</a:t>
            </a:r>
            <a:r>
              <a:rPr lang="en-US" altLang="en-US" dirty="0" smtClean="0"/>
              <a:t> process</a:t>
            </a:r>
          </a:p>
          <a:p>
            <a:pPr lvl="1"/>
            <a:r>
              <a:rPr lang="vi-VN" altLang="en-US" dirty="0" smtClean="0"/>
              <a:t>Gọi</a:t>
            </a:r>
            <a:r>
              <a:rPr lang="en-US" altLang="en-US" dirty="0" smtClean="0"/>
              <a:t> </a:t>
            </a:r>
            <a:r>
              <a:rPr lang="vi-VN" altLang="en-US" dirty="0" smtClean="0"/>
              <a:t>thực</a:t>
            </a:r>
            <a:r>
              <a:rPr lang="en-US" altLang="en-US" dirty="0" smtClean="0"/>
              <a:t> </a:t>
            </a:r>
            <a:r>
              <a:rPr lang="vi-VN" altLang="en-US" dirty="0" smtClean="0"/>
              <a:t>thi</a:t>
            </a:r>
            <a:r>
              <a:rPr lang="en-US" altLang="en-US" dirty="0" smtClean="0"/>
              <a:t> </a:t>
            </a:r>
            <a:r>
              <a:rPr lang="vi-VN" altLang="en-US" dirty="0" smtClean="0"/>
              <a:t>lệnh/chương</a:t>
            </a:r>
            <a:r>
              <a:rPr lang="en-US" altLang="en-US" dirty="0" smtClean="0"/>
              <a:t> </a:t>
            </a:r>
            <a:r>
              <a:rPr lang="vi-VN" altLang="en-US" dirty="0" smtClean="0"/>
              <a:t>trình</a:t>
            </a:r>
            <a:r>
              <a:rPr lang="en-US" altLang="en-US" dirty="0" smtClean="0"/>
              <a:t> </a:t>
            </a:r>
            <a:r>
              <a:rPr lang="vi-VN" altLang="en-US" dirty="0" smtClean="0"/>
              <a:t>khác</a:t>
            </a:r>
            <a:r>
              <a:rPr lang="en-US" altLang="en-US" dirty="0" smtClean="0"/>
              <a:t> </a:t>
            </a:r>
            <a:r>
              <a:rPr lang="vi-VN" altLang="en-US" dirty="0" smtClean="0"/>
              <a:t>bằng</a:t>
            </a:r>
            <a:r>
              <a:rPr lang="en-US" altLang="en-US" dirty="0" smtClean="0"/>
              <a:t> </a:t>
            </a:r>
            <a:r>
              <a:rPr lang="vi-VN" altLang="en-US" dirty="0" smtClean="0"/>
              <a:t>system(), exec…()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9275E0-AB43-49C4-80AD-4788AC8509D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F9A6-41AD-477E-8CAE-D644C658AB48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1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Lập trình với process</a:t>
            </a:r>
            <a:endParaRPr lang="en-US" altLang="en-US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Nội</a:t>
            </a:r>
            <a:r>
              <a:rPr lang="en-US" altLang="en-US" dirty="0" smtClean="0"/>
              <a:t> dung</a:t>
            </a:r>
          </a:p>
          <a:p>
            <a:pPr lvl="1"/>
            <a:r>
              <a:rPr lang="en-US" altLang="en-US" dirty="0" err="1" smtClean="0">
                <a:solidFill>
                  <a:srgbClr val="FF0000"/>
                </a:solidFill>
              </a:rPr>
              <a:t>Kiến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</a:rPr>
              <a:t>trúc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</a:rPr>
              <a:t>hệ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</a:rPr>
              <a:t>thống</a:t>
            </a:r>
            <a:r>
              <a:rPr lang="en-US" altLang="en-US" dirty="0" smtClean="0">
                <a:solidFill>
                  <a:srgbClr val="FF0000"/>
                </a:solidFill>
              </a:rPr>
              <a:t> *NIX</a:t>
            </a:r>
          </a:p>
          <a:p>
            <a:pPr lvl="1"/>
            <a:r>
              <a:rPr lang="en-US" altLang="en-US" dirty="0" err="1" smtClean="0"/>
              <a:t>Tổ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chức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của</a:t>
            </a:r>
            <a:r>
              <a:rPr lang="en-US" altLang="en-US" dirty="0" smtClean="0"/>
              <a:t> process</a:t>
            </a:r>
          </a:p>
          <a:p>
            <a:pPr lvl="1"/>
            <a:r>
              <a:rPr lang="en-US" altLang="en-US" dirty="0" err="1" smtClean="0"/>
              <a:t>Xử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số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dòng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lệnh</a:t>
            </a:r>
            <a:r>
              <a:rPr lang="en-US" altLang="en-US" dirty="0" smtClean="0"/>
              <a:t> (command line arguments)</a:t>
            </a:r>
          </a:p>
          <a:p>
            <a:pPr lvl="1"/>
            <a:r>
              <a:rPr lang="en-US" altLang="en-US" dirty="0" err="1" smtClean="0"/>
              <a:t>Tạo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mới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thúc</a:t>
            </a:r>
            <a:r>
              <a:rPr lang="en-US" altLang="en-US" dirty="0" smtClean="0"/>
              <a:t> process</a:t>
            </a:r>
          </a:p>
          <a:p>
            <a:pPr lvl="1"/>
            <a:r>
              <a:rPr lang="vi-VN" altLang="en-US" dirty="0" smtClean="0"/>
              <a:t>Gọi</a:t>
            </a:r>
            <a:r>
              <a:rPr lang="en-US" altLang="en-US" dirty="0" smtClean="0"/>
              <a:t> </a:t>
            </a:r>
            <a:r>
              <a:rPr lang="vi-VN" altLang="en-US" dirty="0" smtClean="0"/>
              <a:t>thực</a:t>
            </a:r>
            <a:r>
              <a:rPr lang="en-US" altLang="en-US" dirty="0" smtClean="0"/>
              <a:t> </a:t>
            </a:r>
            <a:r>
              <a:rPr lang="vi-VN" altLang="en-US" dirty="0" smtClean="0"/>
              <a:t>thi</a:t>
            </a:r>
            <a:r>
              <a:rPr lang="en-US" altLang="en-US" dirty="0" smtClean="0"/>
              <a:t> </a:t>
            </a:r>
            <a:r>
              <a:rPr lang="vi-VN" altLang="en-US" dirty="0" smtClean="0"/>
              <a:t>lệnh/chương</a:t>
            </a:r>
            <a:r>
              <a:rPr lang="en-US" altLang="en-US" dirty="0" smtClean="0"/>
              <a:t> </a:t>
            </a:r>
            <a:r>
              <a:rPr lang="vi-VN" altLang="en-US" dirty="0" smtClean="0"/>
              <a:t>trình</a:t>
            </a:r>
            <a:r>
              <a:rPr lang="en-US" altLang="en-US" dirty="0" smtClean="0"/>
              <a:t> </a:t>
            </a:r>
            <a:r>
              <a:rPr lang="vi-VN" altLang="en-US" dirty="0" smtClean="0"/>
              <a:t>khác</a:t>
            </a:r>
            <a:r>
              <a:rPr lang="en-US" altLang="en-US" dirty="0" smtClean="0"/>
              <a:t> </a:t>
            </a:r>
            <a:r>
              <a:rPr lang="vi-VN" altLang="en-US" dirty="0" smtClean="0"/>
              <a:t>bằng</a:t>
            </a:r>
            <a:r>
              <a:rPr lang="en-US" altLang="en-US" dirty="0" smtClean="0"/>
              <a:t> </a:t>
            </a:r>
            <a:r>
              <a:rPr lang="vi-VN" altLang="en-US" dirty="0" smtClean="0"/>
              <a:t>system(), exec…()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9275E0-AB43-49C4-80AD-4788AC8509D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B9A0-D13F-4083-8893-7551EE2F53EA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0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process</a:t>
            </a:r>
          </a:p>
          <a:p>
            <a:pPr lvl="1"/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process</a:t>
            </a:r>
          </a:p>
          <a:p>
            <a:pPr lvl="1"/>
            <a:r>
              <a:rPr lang="en-US" altLang="en-US" dirty="0"/>
              <a:t>Background </a:t>
            </a:r>
            <a:r>
              <a:rPr lang="en-US" altLang="en-US" dirty="0" err="1"/>
              <a:t>và</a:t>
            </a:r>
            <a:r>
              <a:rPr lang="en-US" altLang="en-US" dirty="0"/>
              <a:t> foreground process</a:t>
            </a:r>
          </a:p>
          <a:p>
            <a:pPr lvl="1"/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thao</a:t>
            </a:r>
            <a:r>
              <a:rPr lang="en-US" altLang="en-US" dirty="0"/>
              <a:t> </a:t>
            </a:r>
            <a:r>
              <a:rPr lang="en-US" altLang="en-US" dirty="0" err="1"/>
              <a:t>tác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process</a:t>
            </a:r>
          </a:p>
          <a:p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smtClean="0"/>
              <a:t>process</a:t>
            </a:r>
          </a:p>
          <a:p>
            <a:r>
              <a:rPr lang="en-US" altLang="en-US" dirty="0" smtClean="0"/>
              <a:t>Labs 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45BD-7D6C-436F-9F56-0DD88F31CF89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33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b="1" dirty="0" smtClean="0"/>
              <a:t>Sơ lược về *NIX </a:t>
            </a:r>
            <a:endParaRPr lang="en-US" altLang="en-US" dirty="0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 smtClean="0"/>
              <a:t>Đơn</a:t>
            </a:r>
            <a:r>
              <a:rPr lang="en-US" altLang="en-US" smtClean="0"/>
              <a:t> </a:t>
            </a:r>
            <a:r>
              <a:rPr lang="vi-VN" altLang="en-US" smtClean="0"/>
              <a:t>khối</a:t>
            </a:r>
            <a:r>
              <a:rPr lang="en-US" altLang="en-US" smtClean="0"/>
              <a:t> </a:t>
            </a:r>
            <a:r>
              <a:rPr lang="vi-VN" altLang="en-US" smtClean="0"/>
              <a:t>(monolithic)</a:t>
            </a:r>
          </a:p>
          <a:p>
            <a:r>
              <a:rPr lang="en-US" altLang="en-US" smtClean="0"/>
              <a:t>Đa nhiệm (multitasking)</a:t>
            </a:r>
          </a:p>
          <a:p>
            <a:r>
              <a:rPr lang="vi-VN" altLang="en-US" smtClean="0"/>
              <a:t>Nhiều</a:t>
            </a:r>
            <a:r>
              <a:rPr lang="en-US" altLang="en-US" smtClean="0"/>
              <a:t> </a:t>
            </a:r>
            <a:r>
              <a:rPr lang="vi-VN" altLang="en-US" smtClean="0"/>
              <a:t>người</a:t>
            </a:r>
            <a:r>
              <a:rPr lang="en-US" altLang="en-US" smtClean="0"/>
              <a:t> </a:t>
            </a:r>
            <a:r>
              <a:rPr lang="vi-VN" altLang="en-US" smtClean="0"/>
              <a:t>dùng</a:t>
            </a:r>
            <a:r>
              <a:rPr lang="en-US" altLang="en-US" smtClean="0"/>
              <a:t> </a:t>
            </a:r>
            <a:r>
              <a:rPr lang="vi-VN" altLang="en-US" smtClean="0"/>
              <a:t>đồng</a:t>
            </a:r>
            <a:r>
              <a:rPr lang="en-US" altLang="en-US" smtClean="0"/>
              <a:t> </a:t>
            </a:r>
            <a:r>
              <a:rPr lang="vi-VN" altLang="en-US" smtClean="0"/>
              <a:t>thời</a:t>
            </a:r>
            <a:r>
              <a:rPr lang="en-US" altLang="en-US" smtClean="0"/>
              <a:t> </a:t>
            </a:r>
            <a:r>
              <a:rPr lang="vi-VN" altLang="en-US" smtClean="0"/>
              <a:t>(multiuser)</a:t>
            </a:r>
          </a:p>
          <a:p>
            <a:r>
              <a:rPr lang="en-US" altLang="en-US" smtClean="0"/>
              <a:t>Đa dụng (general purpose)</a:t>
            </a:r>
          </a:p>
          <a:p>
            <a:r>
              <a:rPr lang="en-US" altLang="en-US" smtClean="0"/>
              <a:t>Chia sẻ thời gian (time-sharing)</a:t>
            </a:r>
          </a:p>
          <a:p>
            <a:r>
              <a:rPr lang="en-US" altLang="en-US" smtClean="0"/>
              <a:t>Bảo mật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6718B-EF68-4B61-9AA1-8EA606BE9950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E392-B465-4DB4-8184-EB2B31AE886D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8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Một số nhánh phát triển</a:t>
            </a:r>
            <a:endParaRPr lang="en-US" altLang="en-US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BSD UNIX: California Univ. of Berkeley</a:t>
            </a:r>
          </a:p>
          <a:p>
            <a:r>
              <a:rPr lang="en-US" altLang="en-US" smtClean="0"/>
              <a:t>System V: AT&amp;T</a:t>
            </a:r>
          </a:p>
          <a:p>
            <a:r>
              <a:rPr lang="en-US" altLang="en-US" smtClean="0"/>
              <a:t>SunOS/Solaris: Sun Microsystem</a:t>
            </a:r>
          </a:p>
          <a:p>
            <a:r>
              <a:rPr lang="en-US" altLang="en-US" smtClean="0"/>
              <a:t>AIX: IBM Corp.</a:t>
            </a:r>
          </a:p>
          <a:p>
            <a:r>
              <a:rPr lang="en-US" altLang="en-US" smtClean="0"/>
              <a:t>HP-UX: Hewlett-Packard</a:t>
            </a:r>
          </a:p>
          <a:p>
            <a:r>
              <a:rPr lang="en-US" altLang="en-US" smtClean="0"/>
              <a:t>Linux: Linus Torvalds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31379-E44A-40DD-906E-5156C8F85E29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7B34-3BAB-4BA9-96AC-0FC521DC99DF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Kiến trúc tổng quan </a:t>
            </a:r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F460DB-3441-4BC7-994A-FE4684990D6E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467600" cy="447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A5A7-FF70-4A3E-A7FD-ED794F673D27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Kiến trúc luận lý </a:t>
            </a:r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99305-7764-4A98-8531-8F3DFBAECF9E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491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8001000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82BE-FB6F-4F3F-8B99-D8992A9E3CDE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0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*NIX Kernel</a:t>
            </a:r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BDE31-6681-474A-9AE5-370319CDCF2E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5029200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06BC-742B-483E-9F1A-47D6C895FA8F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6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Kernel vs. user space </a:t>
            </a:r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01F87F-DA46-454E-A8FD-CA793DFC9EF1}" type="slidenum">
              <a:rPr lang="en-US"/>
              <a:pPr>
                <a:defRPr/>
              </a:pPr>
              <a:t>25</a:t>
            </a:fld>
            <a:endParaRPr lang="en-US"/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239000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951A5-AA40-411F-8000-C789CF293FF2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4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Lập trình với process</a:t>
            </a:r>
            <a:endParaRPr lang="en-US" altLang="en-US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Nội</a:t>
            </a:r>
            <a:r>
              <a:rPr lang="en-US" altLang="en-US" dirty="0" smtClean="0"/>
              <a:t> dung</a:t>
            </a:r>
          </a:p>
          <a:p>
            <a:pPr lvl="1"/>
            <a:r>
              <a:rPr lang="en-US" altLang="en-US" dirty="0" err="1" smtClean="0"/>
              <a:t>Kiến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trúc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hệ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thống</a:t>
            </a:r>
            <a:r>
              <a:rPr lang="en-US" altLang="en-US" dirty="0" smtClean="0"/>
              <a:t> *NIX</a:t>
            </a:r>
          </a:p>
          <a:p>
            <a:pPr lvl="1"/>
            <a:r>
              <a:rPr lang="en-US" altLang="en-US" dirty="0" err="1" smtClean="0">
                <a:solidFill>
                  <a:srgbClr val="FF0000"/>
                </a:solidFill>
              </a:rPr>
              <a:t>Tổ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</a:rPr>
              <a:t>chức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</a:rPr>
              <a:t>của</a:t>
            </a:r>
            <a:r>
              <a:rPr lang="en-US" altLang="en-US" dirty="0" smtClean="0">
                <a:solidFill>
                  <a:srgbClr val="FF0000"/>
                </a:solidFill>
              </a:rPr>
              <a:t> process</a:t>
            </a:r>
          </a:p>
          <a:p>
            <a:pPr lvl="1"/>
            <a:r>
              <a:rPr lang="en-US" altLang="en-US" dirty="0" err="1" smtClean="0"/>
              <a:t>Xử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số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dòng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lệnh</a:t>
            </a:r>
            <a:r>
              <a:rPr lang="en-US" altLang="en-US" dirty="0" smtClean="0"/>
              <a:t> (command line arguments)</a:t>
            </a:r>
          </a:p>
          <a:p>
            <a:pPr lvl="1"/>
            <a:r>
              <a:rPr lang="en-US" altLang="en-US" dirty="0" err="1" smtClean="0"/>
              <a:t>Tạo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mới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thúc</a:t>
            </a:r>
            <a:r>
              <a:rPr lang="en-US" altLang="en-US" dirty="0" smtClean="0"/>
              <a:t> process</a:t>
            </a:r>
          </a:p>
          <a:p>
            <a:pPr lvl="1"/>
            <a:r>
              <a:rPr lang="vi-VN" altLang="en-US" dirty="0" smtClean="0"/>
              <a:t>Gọi</a:t>
            </a:r>
            <a:r>
              <a:rPr lang="en-US" altLang="en-US" dirty="0" smtClean="0"/>
              <a:t> </a:t>
            </a:r>
            <a:r>
              <a:rPr lang="vi-VN" altLang="en-US" dirty="0" smtClean="0"/>
              <a:t>thực</a:t>
            </a:r>
            <a:r>
              <a:rPr lang="en-US" altLang="en-US" dirty="0" smtClean="0"/>
              <a:t> </a:t>
            </a:r>
            <a:r>
              <a:rPr lang="vi-VN" altLang="en-US" dirty="0" smtClean="0"/>
              <a:t>thi</a:t>
            </a:r>
            <a:r>
              <a:rPr lang="en-US" altLang="en-US" dirty="0" smtClean="0"/>
              <a:t> </a:t>
            </a:r>
            <a:r>
              <a:rPr lang="vi-VN" altLang="en-US" dirty="0" smtClean="0"/>
              <a:t>lệnh/chương</a:t>
            </a:r>
            <a:r>
              <a:rPr lang="en-US" altLang="en-US" dirty="0" smtClean="0"/>
              <a:t> </a:t>
            </a:r>
            <a:r>
              <a:rPr lang="vi-VN" altLang="en-US" dirty="0" smtClean="0"/>
              <a:t>trình</a:t>
            </a:r>
            <a:r>
              <a:rPr lang="en-US" altLang="en-US" dirty="0" smtClean="0"/>
              <a:t> </a:t>
            </a:r>
            <a:r>
              <a:rPr lang="vi-VN" altLang="en-US" dirty="0" smtClean="0"/>
              <a:t>khác</a:t>
            </a:r>
            <a:r>
              <a:rPr lang="en-US" altLang="en-US" dirty="0" smtClean="0"/>
              <a:t> </a:t>
            </a:r>
            <a:r>
              <a:rPr lang="vi-VN" altLang="en-US" dirty="0" smtClean="0"/>
              <a:t>bằng</a:t>
            </a:r>
            <a:r>
              <a:rPr lang="en-US" altLang="en-US" dirty="0" smtClean="0"/>
              <a:t> </a:t>
            </a:r>
            <a:r>
              <a:rPr lang="vi-VN" altLang="en-US" dirty="0" smtClean="0"/>
              <a:t>system(), exec…()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9275E0-AB43-49C4-80AD-4788AC8509D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00EA-E49F-4ED3-A705-6D384623FDA6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8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Quản lý các quá trình </a:t>
            </a:r>
            <a:endParaRPr lang="en-US" altLang="en-US" smtClean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/>
              <a:t>Đa nhiệm</a:t>
            </a:r>
          </a:p>
          <a:p>
            <a:r>
              <a:rPr lang="en-US" altLang="en-US" smtClean="0"/>
              <a:t>Tác vụ -&gt; process.</a:t>
            </a:r>
          </a:p>
          <a:p>
            <a:r>
              <a:rPr lang="en-US" altLang="en-US" smtClean="0"/>
              <a:t>Mỗi process có:</a:t>
            </a:r>
          </a:p>
          <a:p>
            <a:pPr lvl="1"/>
            <a:r>
              <a:rPr lang="vi-VN" altLang="en-US" smtClean="0"/>
              <a:t>Không</a:t>
            </a:r>
            <a:r>
              <a:rPr lang="en-US" altLang="en-US" smtClean="0"/>
              <a:t> </a:t>
            </a:r>
            <a:r>
              <a:rPr lang="vi-VN" altLang="en-US" smtClean="0"/>
              <a:t>gian</a:t>
            </a:r>
            <a:r>
              <a:rPr lang="en-US" altLang="en-US" smtClean="0"/>
              <a:t> </a:t>
            </a:r>
            <a:r>
              <a:rPr lang="vi-VN" altLang="en-US" smtClean="0"/>
              <a:t>địa</a:t>
            </a:r>
            <a:r>
              <a:rPr lang="en-US" altLang="en-US" smtClean="0"/>
              <a:t> </a:t>
            </a:r>
            <a:r>
              <a:rPr lang="vi-VN" altLang="en-US" smtClean="0"/>
              <a:t>chỉ</a:t>
            </a:r>
            <a:r>
              <a:rPr lang="en-US" altLang="en-US" smtClean="0"/>
              <a:t> </a:t>
            </a:r>
            <a:r>
              <a:rPr lang="vi-VN" altLang="en-US" smtClean="0"/>
              <a:t>(address space)</a:t>
            </a:r>
          </a:p>
          <a:p>
            <a:pPr lvl="1"/>
            <a:r>
              <a:rPr lang="en-US" altLang="en-US" smtClean="0"/>
              <a:t>Code thực thi</a:t>
            </a:r>
          </a:p>
          <a:p>
            <a:pPr lvl="1"/>
            <a:r>
              <a:rPr lang="en-US" altLang="en-US" smtClean="0"/>
              <a:t>Các vùng chứa dữ liệu</a:t>
            </a:r>
          </a:p>
          <a:p>
            <a:pPr lvl="1"/>
            <a:r>
              <a:rPr lang="en-US" altLang="en-US" smtClean="0"/>
              <a:t>Stack</a:t>
            </a:r>
          </a:p>
          <a:p>
            <a:r>
              <a:rPr lang="en-US" altLang="en-US" smtClean="0"/>
              <a:t>Trạng thái process: </a:t>
            </a:r>
          </a:p>
          <a:p>
            <a:pPr lvl="1"/>
            <a:r>
              <a:rPr lang="en-US" altLang="en-US" smtClean="0"/>
              <a:t>registers, program counter, stack pointer, ….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5E12A-3112-4062-B748-525E64A6EF2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DDC1-D61D-4CA8-A385-523925A7C25B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2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/>
            </a:r>
            <a:br>
              <a:rPr lang="en-US" smtClean="0"/>
            </a:br>
            <a:r>
              <a:rPr lang="vi-VN" b="1" smtClean="0"/>
              <a:t>Danh định của process </a:t>
            </a:r>
            <a:endParaRPr lang="en-US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 smtClean="0"/>
              <a:t>Process identifier (PID) duy</a:t>
            </a:r>
            <a:r>
              <a:rPr lang="en-US" altLang="en-US" smtClean="0"/>
              <a:t> </a:t>
            </a:r>
            <a:r>
              <a:rPr lang="vi-VN" altLang="en-US" smtClean="0"/>
              <a:t>nhất, tăng</a:t>
            </a:r>
            <a:r>
              <a:rPr lang="en-US" altLang="en-US" smtClean="0"/>
              <a:t> </a:t>
            </a:r>
            <a:r>
              <a:rPr lang="vi-VN" altLang="en-US" smtClean="0"/>
              <a:t>dần</a:t>
            </a:r>
            <a:r>
              <a:rPr lang="en-US" altLang="en-US" smtClean="0"/>
              <a:t> </a:t>
            </a:r>
            <a:r>
              <a:rPr lang="vi-VN" altLang="en-US" smtClean="0"/>
              <a:t>từ</a:t>
            </a:r>
            <a:r>
              <a:rPr lang="en-US" altLang="en-US" smtClean="0"/>
              <a:t> </a:t>
            </a:r>
            <a:r>
              <a:rPr lang="vi-VN" altLang="en-US" smtClean="0"/>
              <a:t>0</a:t>
            </a:r>
          </a:p>
          <a:p>
            <a:r>
              <a:rPr lang="vi-VN" altLang="en-US" smtClean="0"/>
              <a:t>Một</a:t>
            </a:r>
            <a:r>
              <a:rPr lang="en-US" altLang="en-US" smtClean="0"/>
              <a:t> </a:t>
            </a:r>
            <a:r>
              <a:rPr lang="vi-VN" altLang="en-US" smtClean="0"/>
              <a:t>số</a:t>
            </a:r>
            <a:r>
              <a:rPr lang="en-US" altLang="en-US" smtClean="0"/>
              <a:t> </a:t>
            </a:r>
            <a:r>
              <a:rPr lang="vi-VN" altLang="en-US" smtClean="0"/>
              <a:t>PID đặc</a:t>
            </a:r>
            <a:r>
              <a:rPr lang="en-US" altLang="en-US" smtClean="0"/>
              <a:t> </a:t>
            </a:r>
            <a:r>
              <a:rPr lang="vi-VN" altLang="en-US" smtClean="0"/>
              <a:t>biệt:</a:t>
            </a:r>
          </a:p>
          <a:p>
            <a:pPr lvl="1"/>
            <a:r>
              <a:rPr lang="en-US" altLang="en-US" smtClean="0"/>
              <a:t>0: root</a:t>
            </a:r>
          </a:p>
          <a:p>
            <a:pPr lvl="1"/>
            <a:r>
              <a:rPr lang="en-US" altLang="en-US" smtClean="0"/>
              <a:t>1: init</a:t>
            </a:r>
          </a:p>
          <a:p>
            <a:pPr lvl="1"/>
            <a:r>
              <a:rPr lang="en-US" altLang="en-US" smtClean="0"/>
              <a:t>…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8D7F95-98DC-4596-B56D-1739AC18129B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B71B-DA23-4C68-815B-C2B30E20FCD0}" type="datetime1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4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Bộ nhớ của process </a:t>
            </a:r>
            <a:endParaRPr lang="en-US" altLang="en-US" smtClean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altLang="en-US" b="1" smtClean="0"/>
              <a:t>Text</a:t>
            </a:r>
            <a:r>
              <a:rPr lang="vi-VN" altLang="en-US" smtClean="0"/>
              <a:t>: chứa</a:t>
            </a:r>
            <a:r>
              <a:rPr lang="en-US" altLang="en-US" smtClean="0"/>
              <a:t> </a:t>
            </a:r>
            <a:r>
              <a:rPr lang="vi-VN" altLang="en-US" smtClean="0"/>
              <a:t>chương</a:t>
            </a:r>
            <a:r>
              <a:rPr lang="en-US" altLang="en-US" smtClean="0"/>
              <a:t> </a:t>
            </a:r>
            <a:r>
              <a:rPr lang="vi-VN" altLang="en-US" smtClean="0"/>
              <a:t>trình</a:t>
            </a:r>
            <a:r>
              <a:rPr lang="en-US" altLang="en-US" smtClean="0"/>
              <a:t> </a:t>
            </a:r>
            <a:r>
              <a:rPr lang="vi-VN" altLang="en-US" smtClean="0"/>
              <a:t>–</a:t>
            </a:r>
            <a:r>
              <a:rPr lang="en-US" altLang="en-US" smtClean="0"/>
              <a:t> </a:t>
            </a:r>
            <a:r>
              <a:rPr lang="vi-VN" altLang="en-US" smtClean="0"/>
              <a:t>code thực</a:t>
            </a:r>
            <a:r>
              <a:rPr lang="en-US" altLang="en-US" smtClean="0"/>
              <a:t> </a:t>
            </a:r>
            <a:r>
              <a:rPr lang="vi-VN" altLang="en-US" smtClean="0"/>
              <a:t>thi</a:t>
            </a:r>
            <a:r>
              <a:rPr lang="en-US" altLang="en-US" smtClean="0"/>
              <a:t> </a:t>
            </a:r>
            <a:r>
              <a:rPr lang="vi-VN" altLang="en-US" smtClean="0"/>
              <a:t>-</a:t>
            </a:r>
            <a:r>
              <a:rPr lang="en-US" altLang="en-US" smtClean="0"/>
              <a:t> </a:t>
            </a:r>
            <a:r>
              <a:rPr lang="vi-VN" altLang="en-US" smtClean="0"/>
              <a:t>chứa</a:t>
            </a:r>
            <a:r>
              <a:rPr lang="en-US" altLang="en-US" smtClean="0"/>
              <a:t> </a:t>
            </a:r>
            <a:r>
              <a:rPr lang="vi-VN" altLang="en-US" smtClean="0"/>
              <a:t>các</a:t>
            </a:r>
            <a:r>
              <a:rPr lang="en-US" altLang="en-US" smtClean="0"/>
              <a:t> </a:t>
            </a:r>
            <a:r>
              <a:rPr lang="vi-VN" altLang="en-US" smtClean="0"/>
              <a:t>instruction dành</a:t>
            </a:r>
            <a:r>
              <a:rPr lang="en-US" altLang="en-US" smtClean="0"/>
              <a:t> </a:t>
            </a:r>
            <a:r>
              <a:rPr lang="vi-VN" altLang="en-US" smtClean="0"/>
              <a:t>cho</a:t>
            </a:r>
            <a:r>
              <a:rPr lang="en-US" altLang="en-US" smtClean="0"/>
              <a:t> </a:t>
            </a:r>
            <a:r>
              <a:rPr lang="vi-VN" altLang="en-US" smtClean="0"/>
              <a:t>CPU thực</a:t>
            </a:r>
            <a:r>
              <a:rPr lang="en-US" altLang="en-US" smtClean="0"/>
              <a:t> </a:t>
            </a:r>
            <a:r>
              <a:rPr lang="vi-VN" altLang="en-US" smtClean="0"/>
              <a:t>hiện</a:t>
            </a:r>
            <a:r>
              <a:rPr lang="en-US" altLang="en-US" smtClean="0"/>
              <a:t> </a:t>
            </a:r>
            <a:r>
              <a:rPr lang="vi-VN" altLang="en-US" smtClean="0"/>
              <a:t>-</a:t>
            </a:r>
            <a:r>
              <a:rPr lang="en-US" altLang="en-US" smtClean="0"/>
              <a:t> </a:t>
            </a:r>
            <a:r>
              <a:rPr lang="vi-VN" altLang="en-US" smtClean="0"/>
              <a:t>read only.</a:t>
            </a:r>
            <a:endParaRPr lang="en-US" altLang="en-US" smtClean="0"/>
          </a:p>
          <a:p>
            <a:endParaRPr lang="vi-VN" altLang="en-US" smtClean="0"/>
          </a:p>
          <a:p>
            <a:r>
              <a:rPr lang="vi-VN" altLang="en-US" b="1" smtClean="0"/>
              <a:t>Data: </a:t>
            </a:r>
            <a:r>
              <a:rPr lang="vi-VN" altLang="en-US" smtClean="0"/>
              <a:t>vùng</a:t>
            </a:r>
            <a:r>
              <a:rPr lang="en-US" altLang="en-US" smtClean="0"/>
              <a:t> </a:t>
            </a:r>
            <a:r>
              <a:rPr lang="vi-VN" altLang="en-US" smtClean="0"/>
              <a:t>dữ</a:t>
            </a:r>
            <a:r>
              <a:rPr lang="en-US" altLang="en-US" smtClean="0"/>
              <a:t> </a:t>
            </a:r>
            <a:r>
              <a:rPr lang="vi-VN" altLang="en-US" smtClean="0"/>
              <a:t>liệu</a:t>
            </a:r>
            <a:r>
              <a:rPr lang="en-US" altLang="en-US" smtClean="0"/>
              <a:t> </a:t>
            </a:r>
            <a:r>
              <a:rPr lang="vi-VN" altLang="en-US" smtClean="0"/>
              <a:t>-</a:t>
            </a:r>
            <a:r>
              <a:rPr lang="en-US" altLang="en-US" smtClean="0"/>
              <a:t> </a:t>
            </a:r>
            <a:r>
              <a:rPr lang="vi-VN" altLang="en-US" smtClean="0"/>
              <a:t>chứa</a:t>
            </a:r>
            <a:r>
              <a:rPr lang="en-US" altLang="en-US" smtClean="0"/>
              <a:t> </a:t>
            </a:r>
            <a:r>
              <a:rPr lang="vi-VN" altLang="en-US" smtClean="0"/>
              <a:t>các</a:t>
            </a:r>
            <a:r>
              <a:rPr lang="en-US" altLang="en-US" smtClean="0"/>
              <a:t> </a:t>
            </a:r>
            <a:r>
              <a:rPr lang="vi-VN" altLang="en-US" smtClean="0"/>
              <a:t>biến</a:t>
            </a:r>
            <a:r>
              <a:rPr lang="en-US" altLang="en-US" smtClean="0"/>
              <a:t> </a:t>
            </a:r>
            <a:r>
              <a:rPr lang="vi-VN" altLang="en-US" smtClean="0"/>
              <a:t>được</a:t>
            </a:r>
            <a:r>
              <a:rPr lang="en-US" altLang="en-US" smtClean="0"/>
              <a:t> </a:t>
            </a:r>
            <a:r>
              <a:rPr lang="vi-VN" altLang="en-US" smtClean="0"/>
              <a:t>khai</a:t>
            </a:r>
            <a:r>
              <a:rPr lang="en-US" altLang="en-US" smtClean="0"/>
              <a:t> </a:t>
            </a:r>
            <a:r>
              <a:rPr lang="vi-VN" altLang="en-US" smtClean="0"/>
              <a:t>báo</a:t>
            </a:r>
            <a:r>
              <a:rPr lang="en-US" altLang="en-US" smtClean="0"/>
              <a:t> </a:t>
            </a:r>
            <a:r>
              <a:rPr lang="vi-VN" altLang="en-US" smtClean="0"/>
              <a:t>tĩnh</a:t>
            </a:r>
            <a:r>
              <a:rPr lang="en-US" altLang="en-US" smtClean="0"/>
              <a:t> </a:t>
            </a:r>
            <a:r>
              <a:rPr lang="vi-VN" altLang="en-US" smtClean="0"/>
              <a:t>hoặc</a:t>
            </a:r>
            <a:r>
              <a:rPr lang="en-US" altLang="en-US" smtClean="0"/>
              <a:t> </a:t>
            </a:r>
            <a:r>
              <a:rPr lang="vi-VN" altLang="en-US" smtClean="0"/>
              <a:t>động</a:t>
            </a:r>
            <a:r>
              <a:rPr lang="en-US" altLang="en-US" smtClean="0"/>
              <a:t> </a:t>
            </a:r>
            <a:r>
              <a:rPr lang="vi-VN" altLang="en-US" smtClean="0"/>
              <a:t>–</a:t>
            </a:r>
            <a:r>
              <a:rPr lang="en-US" altLang="en-US" smtClean="0"/>
              <a:t> </a:t>
            </a:r>
            <a:r>
              <a:rPr lang="vi-VN" altLang="en-US" smtClean="0"/>
              <a:t>xin</a:t>
            </a:r>
            <a:r>
              <a:rPr lang="en-US" altLang="en-US" smtClean="0"/>
              <a:t> </a:t>
            </a:r>
            <a:r>
              <a:rPr lang="vi-VN" altLang="en-US" smtClean="0"/>
              <a:t>cấp</a:t>
            </a:r>
            <a:r>
              <a:rPr lang="en-US" altLang="en-US" smtClean="0"/>
              <a:t> </a:t>
            </a:r>
            <a:r>
              <a:rPr lang="vi-VN" altLang="en-US" smtClean="0"/>
              <a:t>phát</a:t>
            </a:r>
            <a:r>
              <a:rPr lang="en-US" altLang="en-US" smtClean="0"/>
              <a:t> </a:t>
            </a:r>
            <a:r>
              <a:rPr lang="vi-VN" altLang="en-US" smtClean="0"/>
              <a:t>trong</a:t>
            </a:r>
            <a:r>
              <a:rPr lang="en-US" altLang="en-US" smtClean="0"/>
              <a:t> </a:t>
            </a:r>
            <a:r>
              <a:rPr lang="vi-VN" altLang="en-US" smtClean="0"/>
              <a:t>lúc</a:t>
            </a:r>
            <a:r>
              <a:rPr lang="en-US" altLang="en-US" smtClean="0"/>
              <a:t> </a:t>
            </a:r>
            <a:r>
              <a:rPr lang="vi-VN" altLang="en-US" smtClean="0"/>
              <a:t>thực</a:t>
            </a:r>
            <a:r>
              <a:rPr lang="en-US" altLang="en-US" smtClean="0"/>
              <a:t> </a:t>
            </a:r>
            <a:r>
              <a:rPr lang="vi-VN" altLang="en-US" smtClean="0"/>
              <a:t>thi.</a:t>
            </a:r>
            <a:endParaRPr lang="en-US" altLang="en-US" smtClean="0"/>
          </a:p>
          <a:p>
            <a:endParaRPr lang="vi-VN" altLang="en-US" smtClean="0"/>
          </a:p>
          <a:p>
            <a:r>
              <a:rPr lang="vi-VN" altLang="en-US" b="1" smtClean="0"/>
              <a:t>Stack: </a:t>
            </a:r>
            <a:r>
              <a:rPr lang="vi-VN" altLang="en-US" smtClean="0"/>
              <a:t>chứa</a:t>
            </a:r>
            <a:r>
              <a:rPr lang="en-US" altLang="en-US" smtClean="0"/>
              <a:t> </a:t>
            </a:r>
            <a:r>
              <a:rPr lang="vi-VN" altLang="en-US" smtClean="0"/>
              <a:t>trạng</a:t>
            </a:r>
            <a:r>
              <a:rPr lang="en-US" altLang="en-US" smtClean="0"/>
              <a:t> </a:t>
            </a:r>
            <a:r>
              <a:rPr lang="vi-VN" altLang="en-US" smtClean="0"/>
              <a:t>thái</a:t>
            </a:r>
            <a:r>
              <a:rPr lang="en-US" altLang="en-US" smtClean="0"/>
              <a:t> </a:t>
            </a:r>
            <a:r>
              <a:rPr lang="vi-VN" altLang="en-US" smtClean="0"/>
              <a:t>và</a:t>
            </a:r>
            <a:r>
              <a:rPr lang="en-US" altLang="en-US" smtClean="0"/>
              <a:t> </a:t>
            </a:r>
            <a:r>
              <a:rPr lang="vi-VN" altLang="en-US" smtClean="0"/>
              <a:t>các</a:t>
            </a:r>
            <a:r>
              <a:rPr lang="en-US" altLang="en-US" smtClean="0"/>
              <a:t> </a:t>
            </a:r>
            <a:r>
              <a:rPr lang="vi-VN" altLang="en-US" smtClean="0"/>
              <a:t>thông</a:t>
            </a:r>
            <a:r>
              <a:rPr lang="en-US" altLang="en-US" smtClean="0"/>
              <a:t> </a:t>
            </a:r>
            <a:r>
              <a:rPr lang="vi-VN" altLang="en-US" smtClean="0"/>
              <a:t>tin liên</a:t>
            </a:r>
            <a:r>
              <a:rPr lang="en-US" altLang="en-US" smtClean="0"/>
              <a:t> </a:t>
            </a:r>
            <a:r>
              <a:rPr lang="vi-VN" altLang="en-US" smtClean="0"/>
              <a:t>quan</a:t>
            </a:r>
            <a:r>
              <a:rPr lang="en-US" altLang="en-US" smtClean="0"/>
              <a:t> </a:t>
            </a:r>
            <a:r>
              <a:rPr lang="vi-VN" altLang="en-US" smtClean="0"/>
              <a:t>đến</a:t>
            </a:r>
            <a:r>
              <a:rPr lang="en-US" altLang="en-US" smtClean="0"/>
              <a:t> </a:t>
            </a:r>
            <a:r>
              <a:rPr lang="vi-VN" altLang="en-US" smtClean="0"/>
              <a:t>việc</a:t>
            </a:r>
            <a:r>
              <a:rPr lang="en-US" altLang="en-US" smtClean="0"/>
              <a:t> </a:t>
            </a:r>
            <a:r>
              <a:rPr lang="vi-VN" altLang="en-US" smtClean="0"/>
              <a:t>gọi</a:t>
            </a:r>
            <a:r>
              <a:rPr lang="en-US" altLang="en-US" smtClean="0"/>
              <a:t> </a:t>
            </a:r>
            <a:r>
              <a:rPr lang="vi-VN" altLang="en-US" smtClean="0"/>
              <a:t>hàm.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308D6-A3F0-4675-8309-481F3D2DA195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8EDB-649A-48C1-8AE4-B0AA65EBFE65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0000"/>
                </a:solidFill>
              </a:rPr>
              <a:t>Cơ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bản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về</a:t>
            </a:r>
            <a:r>
              <a:rPr lang="en-US" altLang="en-US" dirty="0">
                <a:solidFill>
                  <a:srgbClr val="FF0000"/>
                </a:solidFill>
              </a:rPr>
              <a:t> process</a:t>
            </a:r>
          </a:p>
          <a:p>
            <a:pPr lvl="1"/>
            <a:r>
              <a:rPr lang="en-US" altLang="en-US" dirty="0" err="1">
                <a:solidFill>
                  <a:srgbClr val="FF0000"/>
                </a:solidFill>
              </a:rPr>
              <a:t>Tổ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chức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của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một</a:t>
            </a:r>
            <a:r>
              <a:rPr lang="en-US" altLang="en-US" dirty="0">
                <a:solidFill>
                  <a:srgbClr val="FF0000"/>
                </a:solidFill>
              </a:rPr>
              <a:t> process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Background </a:t>
            </a:r>
            <a:r>
              <a:rPr lang="en-US" altLang="en-US" dirty="0" err="1">
                <a:solidFill>
                  <a:srgbClr val="FF0000"/>
                </a:solidFill>
              </a:rPr>
              <a:t>và</a:t>
            </a:r>
            <a:r>
              <a:rPr lang="en-US" altLang="en-US" dirty="0">
                <a:solidFill>
                  <a:srgbClr val="FF0000"/>
                </a:solidFill>
              </a:rPr>
              <a:t> foreground process</a:t>
            </a:r>
          </a:p>
          <a:p>
            <a:pPr lvl="1"/>
            <a:r>
              <a:rPr lang="en-US" altLang="en-US" dirty="0" err="1">
                <a:solidFill>
                  <a:srgbClr val="FF0000"/>
                </a:solidFill>
              </a:rPr>
              <a:t>Các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lệnh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thao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tác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với</a:t>
            </a:r>
            <a:r>
              <a:rPr lang="en-US" altLang="en-US" dirty="0">
                <a:solidFill>
                  <a:srgbClr val="FF0000"/>
                </a:solidFill>
              </a:rPr>
              <a:t> process</a:t>
            </a:r>
          </a:p>
          <a:p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smtClean="0"/>
              <a:t>process</a:t>
            </a:r>
          </a:p>
          <a:p>
            <a:r>
              <a:rPr lang="en-US" altLang="en-US" dirty="0"/>
              <a:t>Labs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DD3C-694E-4C8C-943D-301BC67B2E81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54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Cấu trúc bộ nhớ</a:t>
            </a:r>
            <a:endParaRPr lang="en-US" altLang="en-US" smtClean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4191000" cy="4389437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Process memory layout:</a:t>
            </a:r>
          </a:p>
          <a:p>
            <a:pPr lvl="1"/>
            <a:r>
              <a:rPr lang="en-US" altLang="en-US" smtClean="0"/>
              <a:t>Text segment (code)</a:t>
            </a:r>
          </a:p>
          <a:p>
            <a:pPr lvl="1"/>
            <a:r>
              <a:rPr lang="en-US" altLang="en-US" smtClean="0"/>
              <a:t>Data segment</a:t>
            </a:r>
          </a:p>
          <a:p>
            <a:pPr lvl="1"/>
            <a:r>
              <a:rPr lang="en-US" altLang="en-US" smtClean="0"/>
              <a:t>Stack</a:t>
            </a:r>
          </a:p>
          <a:p>
            <a:pPr lvl="1"/>
            <a:r>
              <a:rPr lang="en-US" altLang="en-US" smtClean="0"/>
              <a:t>Heap</a:t>
            </a:r>
          </a:p>
          <a:p>
            <a:pPr lvl="1"/>
            <a:r>
              <a:rPr lang="en-US" altLang="en-US" smtClean="0"/>
              <a:t>Command-line arguments</a:t>
            </a:r>
          </a:p>
          <a:p>
            <a:pPr lvl="1"/>
            <a:r>
              <a:rPr lang="en-US" altLang="en-US" smtClean="0"/>
              <a:t>Environment variables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B0236-2366-4A65-8293-6D71E43B1DCA}" type="slidenum">
              <a:rPr lang="en-US"/>
              <a:pPr>
                <a:defRPr/>
              </a:pPr>
              <a:t>30</a:t>
            </a:fld>
            <a:endParaRPr lang="en-US"/>
          </a:p>
        </p:txBody>
      </p:sp>
      <p:pic>
        <p:nvPicPr>
          <p:cNvPr id="563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981200"/>
            <a:ext cx="412591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F61A-2283-43B9-A74E-09E94059DF61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6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Cấu trúc bộ nhớ</a:t>
            </a:r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AC695B-EA17-45A7-AD9C-1A19EE3AD104}" type="slidenum">
              <a:rPr lang="en-US"/>
              <a:pPr>
                <a:defRPr/>
              </a:pPr>
              <a:t>31</a:t>
            </a:fld>
            <a:endParaRPr lang="en-US"/>
          </a:p>
        </p:txBody>
      </p:sp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05000"/>
            <a:ext cx="5105400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A003-39CF-4B6D-B6D8-8245260A865C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Địa chỉ bộ nhớ</a:t>
            </a:r>
            <a:endParaRPr lang="en-US" altLang="en-US" smtClean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vi-VN" altLang="en-US" smtClean="0"/>
              <a:t>Địa</a:t>
            </a:r>
            <a:r>
              <a:rPr lang="en-US" altLang="en-US" smtClean="0"/>
              <a:t> </a:t>
            </a:r>
            <a:r>
              <a:rPr lang="vi-VN" altLang="en-US" smtClean="0"/>
              <a:t>chỉ</a:t>
            </a:r>
            <a:r>
              <a:rPr lang="en-US" altLang="en-US" smtClean="0"/>
              <a:t> </a:t>
            </a:r>
            <a:r>
              <a:rPr lang="vi-VN" altLang="en-US" smtClean="0"/>
              <a:t>do process tham</a:t>
            </a:r>
            <a:r>
              <a:rPr lang="en-US" altLang="en-US" smtClean="0"/>
              <a:t> </a:t>
            </a:r>
            <a:r>
              <a:rPr lang="vi-VN" altLang="en-US" smtClean="0"/>
              <a:t>khảo</a:t>
            </a:r>
            <a:r>
              <a:rPr lang="en-US" altLang="en-US" smtClean="0"/>
              <a:t> </a:t>
            </a:r>
            <a:r>
              <a:rPr lang="vi-VN" altLang="en-US" smtClean="0"/>
              <a:t>chỉ</a:t>
            </a:r>
            <a:r>
              <a:rPr lang="en-US" altLang="en-US" smtClean="0"/>
              <a:t> </a:t>
            </a:r>
            <a:r>
              <a:rPr lang="vi-VN" altLang="en-US" smtClean="0"/>
              <a:t>là</a:t>
            </a:r>
            <a:r>
              <a:rPr lang="en-US" altLang="en-US" smtClean="0"/>
              <a:t> </a:t>
            </a:r>
            <a:r>
              <a:rPr lang="vi-VN" altLang="en-US" smtClean="0"/>
              <a:t>địa</a:t>
            </a:r>
            <a:r>
              <a:rPr lang="en-US" altLang="en-US" smtClean="0"/>
              <a:t> </a:t>
            </a:r>
            <a:r>
              <a:rPr lang="vi-VN" altLang="en-US" smtClean="0"/>
              <a:t>chỉ</a:t>
            </a:r>
            <a:r>
              <a:rPr lang="en-US" altLang="en-US" smtClean="0"/>
              <a:t> </a:t>
            </a:r>
            <a:r>
              <a:rPr lang="vi-VN" altLang="en-US" smtClean="0"/>
              <a:t>ảo</a:t>
            </a:r>
          </a:p>
          <a:p>
            <a:r>
              <a:rPr lang="en-US" altLang="en-US" smtClean="0"/>
              <a:t>Có thể truy xuất thông tin bộ nhớ qua các biến toàn cục:</a:t>
            </a:r>
          </a:p>
          <a:p>
            <a:pPr lvl="1"/>
            <a:r>
              <a:rPr lang="vi-VN" altLang="en-US" b="1" smtClean="0"/>
              <a:t>etext: </a:t>
            </a:r>
            <a:r>
              <a:rPr lang="vi-VN" altLang="en-US" smtClean="0"/>
              <a:t>địa</a:t>
            </a:r>
            <a:r>
              <a:rPr lang="en-US" altLang="en-US" smtClean="0"/>
              <a:t> </a:t>
            </a:r>
            <a:r>
              <a:rPr lang="vi-VN" altLang="en-US" smtClean="0"/>
              <a:t>chỉ</a:t>
            </a:r>
            <a:r>
              <a:rPr lang="en-US" altLang="en-US" smtClean="0"/>
              <a:t> </a:t>
            </a:r>
            <a:r>
              <a:rPr lang="vi-VN" altLang="en-US" smtClean="0"/>
              <a:t>sau</a:t>
            </a:r>
            <a:r>
              <a:rPr lang="en-US" altLang="en-US" smtClean="0"/>
              <a:t> </a:t>
            </a:r>
            <a:r>
              <a:rPr lang="vi-VN" altLang="en-US" smtClean="0"/>
              <a:t>vùng</a:t>
            </a:r>
            <a:r>
              <a:rPr lang="en-US" altLang="en-US" smtClean="0"/>
              <a:t> </a:t>
            </a:r>
            <a:r>
              <a:rPr lang="vi-VN" altLang="en-US" smtClean="0"/>
              <a:t>text</a:t>
            </a:r>
          </a:p>
          <a:p>
            <a:pPr lvl="1"/>
            <a:r>
              <a:rPr lang="vi-VN" altLang="en-US" b="1" smtClean="0"/>
              <a:t>edata: </a:t>
            </a:r>
            <a:r>
              <a:rPr lang="vi-VN" altLang="en-US" smtClean="0"/>
              <a:t>địa</a:t>
            </a:r>
            <a:r>
              <a:rPr lang="en-US" altLang="en-US" smtClean="0"/>
              <a:t> </a:t>
            </a:r>
            <a:r>
              <a:rPr lang="vi-VN" altLang="en-US" smtClean="0"/>
              <a:t>chỉ</a:t>
            </a:r>
            <a:r>
              <a:rPr lang="en-US" altLang="en-US" smtClean="0"/>
              <a:t> </a:t>
            </a:r>
            <a:r>
              <a:rPr lang="vi-VN" altLang="en-US" smtClean="0"/>
              <a:t>kết</a:t>
            </a:r>
            <a:r>
              <a:rPr lang="en-US" altLang="en-US" smtClean="0"/>
              <a:t> </a:t>
            </a:r>
            <a:r>
              <a:rPr lang="vi-VN" altLang="en-US" smtClean="0"/>
              <a:t>thúc</a:t>
            </a:r>
            <a:r>
              <a:rPr lang="en-US" altLang="en-US" smtClean="0"/>
              <a:t> </a:t>
            </a:r>
            <a:r>
              <a:rPr lang="vi-VN" altLang="en-US" smtClean="0"/>
              <a:t>vùng</a:t>
            </a:r>
            <a:r>
              <a:rPr lang="en-US" altLang="en-US" smtClean="0"/>
              <a:t> </a:t>
            </a:r>
            <a:r>
              <a:rPr lang="vi-VN" altLang="en-US" smtClean="0"/>
              <a:t>initialized data</a:t>
            </a:r>
          </a:p>
          <a:p>
            <a:pPr lvl="1"/>
            <a:r>
              <a:rPr lang="vi-VN" altLang="en-US" b="1" smtClean="0"/>
              <a:t>end:</a:t>
            </a:r>
            <a:r>
              <a:rPr lang="vi-VN" altLang="en-US" smtClean="0"/>
              <a:t> </a:t>
            </a:r>
            <a:r>
              <a:rPr lang="en-US" altLang="en-US" smtClean="0"/>
              <a:t>đ</a:t>
            </a:r>
            <a:r>
              <a:rPr lang="vi-VN" altLang="en-US" smtClean="0"/>
              <a:t>ịa</a:t>
            </a:r>
            <a:r>
              <a:rPr lang="en-US" altLang="en-US" smtClean="0"/>
              <a:t> </a:t>
            </a:r>
            <a:r>
              <a:rPr lang="vi-VN" altLang="en-US" smtClean="0"/>
              <a:t>chỉ</a:t>
            </a:r>
            <a:r>
              <a:rPr lang="en-US" altLang="en-US" smtClean="0"/>
              <a:t> </a:t>
            </a:r>
            <a:r>
              <a:rPr lang="vi-VN" altLang="en-US" smtClean="0"/>
              <a:t>bắt</a:t>
            </a:r>
            <a:r>
              <a:rPr lang="en-US" altLang="en-US" smtClean="0"/>
              <a:t> </a:t>
            </a:r>
            <a:r>
              <a:rPr lang="vi-VN" altLang="en-US" smtClean="0"/>
              <a:t>đầu</a:t>
            </a:r>
            <a:r>
              <a:rPr lang="en-US" altLang="en-US" smtClean="0"/>
              <a:t> </a:t>
            </a:r>
            <a:r>
              <a:rPr lang="vi-VN" altLang="en-US" smtClean="0"/>
              <a:t>vùng</a:t>
            </a:r>
            <a:r>
              <a:rPr lang="en-US" altLang="en-US" smtClean="0"/>
              <a:t> </a:t>
            </a:r>
            <a:r>
              <a:rPr lang="vi-VN" altLang="en-US" smtClean="0"/>
              <a:t>heap</a:t>
            </a:r>
          </a:p>
          <a:p>
            <a:r>
              <a:rPr lang="vi-VN" altLang="en-US" smtClean="0"/>
              <a:t>Định</a:t>
            </a:r>
            <a:r>
              <a:rPr lang="en-US" altLang="en-US" smtClean="0"/>
              <a:t> </a:t>
            </a:r>
            <a:r>
              <a:rPr lang="vi-VN" altLang="en-US" smtClean="0"/>
              <a:t>nghĩa</a:t>
            </a:r>
            <a:r>
              <a:rPr lang="en-US" altLang="en-US" smtClean="0"/>
              <a:t> </a:t>
            </a:r>
            <a:r>
              <a:rPr lang="vi-VN" altLang="en-US" smtClean="0"/>
              <a:t>macro để</a:t>
            </a:r>
            <a:r>
              <a:rPr lang="en-US" altLang="en-US" smtClean="0"/>
              <a:t> </a:t>
            </a:r>
            <a:r>
              <a:rPr lang="vi-VN" altLang="en-US" smtClean="0"/>
              <a:t>in địa</a:t>
            </a:r>
            <a:r>
              <a:rPr lang="en-US" altLang="en-US" smtClean="0"/>
              <a:t> </a:t>
            </a:r>
            <a:r>
              <a:rPr lang="vi-VN" altLang="en-US" smtClean="0"/>
              <a:t>chỉ</a:t>
            </a:r>
            <a:r>
              <a:rPr lang="en-US" altLang="en-US" smtClean="0"/>
              <a:t> </a:t>
            </a:r>
            <a:r>
              <a:rPr lang="vi-VN" altLang="en-US" smtClean="0"/>
              <a:t>một</a:t>
            </a:r>
            <a:r>
              <a:rPr lang="en-US" altLang="en-US" smtClean="0"/>
              <a:t> </a:t>
            </a:r>
            <a:r>
              <a:rPr lang="vi-VN" altLang="en-US" smtClean="0"/>
              <a:t>biến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smtClean="0">
                <a:latin typeface="Courier" pitchFamily="49" charset="0"/>
              </a:rPr>
              <a:t>#define PADDR(x) printf(#x " at %u\n", &amp;x);</a:t>
            </a:r>
          </a:p>
          <a:p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7C811A-2558-4DA6-B899-491DBADAE50B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7C6B-8FF4-430E-9DFD-8818A5711AA3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3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Ví dụ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#include &lt;stdio.h&gt;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#include &lt;stdlib.h&gt;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#define PADDR(x) printf(#x " at %u\n", &amp;x);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extern unsigned etext, edata, end;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int a = 0, b;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int main(int argc, char *argv[]) {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printf("End of text seqmen tat %u\n", &amp;etext);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printf("End of initialized statics and externals at %u\n", &amp;edata);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printf("End of uninitialized statics and externals at %u\n", &amp;end);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PADDR(a);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PADDR(b);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return 0;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}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536B09-3D19-4950-B37A-D40FFC45145B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CCF8-1C7E-4DF5-A6B0-CEE0C6A232F4}" type="datetime1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Lập trình với process</a:t>
            </a:r>
            <a:endParaRPr lang="en-US" altLang="en-US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Nội</a:t>
            </a:r>
            <a:r>
              <a:rPr lang="en-US" altLang="en-US" dirty="0" smtClean="0"/>
              <a:t> dung</a:t>
            </a:r>
          </a:p>
          <a:p>
            <a:pPr lvl="1"/>
            <a:r>
              <a:rPr lang="en-US" altLang="en-US" dirty="0" err="1" smtClean="0"/>
              <a:t>Kiến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trúc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hệ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thống</a:t>
            </a:r>
            <a:r>
              <a:rPr lang="en-US" altLang="en-US" dirty="0" smtClean="0"/>
              <a:t> *NIX</a:t>
            </a:r>
          </a:p>
          <a:p>
            <a:pPr lvl="1"/>
            <a:r>
              <a:rPr lang="en-US" altLang="en-US" dirty="0" err="1" smtClean="0"/>
              <a:t>Tổ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chức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của</a:t>
            </a:r>
            <a:r>
              <a:rPr lang="en-US" altLang="en-US" dirty="0" smtClean="0"/>
              <a:t> process</a:t>
            </a:r>
          </a:p>
          <a:p>
            <a:pPr lvl="1"/>
            <a:r>
              <a:rPr lang="en-US" altLang="en-US" dirty="0" err="1" smtClean="0">
                <a:solidFill>
                  <a:srgbClr val="FF0000"/>
                </a:solidFill>
              </a:rPr>
              <a:t>Xử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</a:rPr>
              <a:t>lý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</a:rPr>
              <a:t>tham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</a:rPr>
              <a:t>số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</a:rPr>
              <a:t>dòng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</a:rPr>
              <a:t>lệnh</a:t>
            </a:r>
            <a:r>
              <a:rPr lang="en-US" altLang="en-US" dirty="0" smtClean="0">
                <a:solidFill>
                  <a:srgbClr val="FF0000"/>
                </a:solidFill>
              </a:rPr>
              <a:t> (command line arguments)</a:t>
            </a:r>
          </a:p>
          <a:p>
            <a:pPr lvl="1"/>
            <a:r>
              <a:rPr lang="en-US" altLang="en-US" dirty="0" err="1" smtClean="0"/>
              <a:t>Tạo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mới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thúc</a:t>
            </a:r>
            <a:r>
              <a:rPr lang="en-US" altLang="en-US" dirty="0" smtClean="0"/>
              <a:t> process</a:t>
            </a:r>
          </a:p>
          <a:p>
            <a:pPr lvl="1"/>
            <a:r>
              <a:rPr lang="vi-VN" altLang="en-US" dirty="0" smtClean="0"/>
              <a:t>Gọi</a:t>
            </a:r>
            <a:r>
              <a:rPr lang="en-US" altLang="en-US" dirty="0" smtClean="0"/>
              <a:t> </a:t>
            </a:r>
            <a:r>
              <a:rPr lang="vi-VN" altLang="en-US" dirty="0" smtClean="0"/>
              <a:t>thực</a:t>
            </a:r>
            <a:r>
              <a:rPr lang="en-US" altLang="en-US" dirty="0" smtClean="0"/>
              <a:t> </a:t>
            </a:r>
            <a:r>
              <a:rPr lang="vi-VN" altLang="en-US" dirty="0" smtClean="0"/>
              <a:t>thi</a:t>
            </a:r>
            <a:r>
              <a:rPr lang="en-US" altLang="en-US" dirty="0" smtClean="0"/>
              <a:t> </a:t>
            </a:r>
            <a:r>
              <a:rPr lang="vi-VN" altLang="en-US" dirty="0" smtClean="0"/>
              <a:t>lệnh/chương</a:t>
            </a:r>
            <a:r>
              <a:rPr lang="en-US" altLang="en-US" dirty="0" smtClean="0"/>
              <a:t> </a:t>
            </a:r>
            <a:r>
              <a:rPr lang="vi-VN" altLang="en-US" dirty="0" smtClean="0"/>
              <a:t>trình</a:t>
            </a:r>
            <a:r>
              <a:rPr lang="en-US" altLang="en-US" dirty="0" smtClean="0"/>
              <a:t> </a:t>
            </a:r>
            <a:r>
              <a:rPr lang="vi-VN" altLang="en-US" dirty="0" smtClean="0"/>
              <a:t>khác</a:t>
            </a:r>
            <a:r>
              <a:rPr lang="en-US" altLang="en-US" dirty="0" smtClean="0"/>
              <a:t> </a:t>
            </a:r>
            <a:r>
              <a:rPr lang="vi-VN" altLang="en-US" dirty="0" smtClean="0"/>
              <a:t>bằng</a:t>
            </a:r>
            <a:r>
              <a:rPr lang="en-US" altLang="en-US" dirty="0" smtClean="0"/>
              <a:t> </a:t>
            </a:r>
            <a:r>
              <a:rPr lang="vi-VN" altLang="en-US" dirty="0" smtClean="0"/>
              <a:t>system(), exec…()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9275E0-AB43-49C4-80AD-4788AC8509D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0693-8976-4387-88CA-6F46F31493E6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3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vi-VN" b="1" smtClean="0"/>
              <a:t>Lấy đối số và biến môi trường </a:t>
            </a:r>
            <a:endParaRPr lang="en-US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vi-VN" altLang="en-US" dirty="0" smtClean="0"/>
              <a:t>Chương</a:t>
            </a:r>
            <a:r>
              <a:rPr lang="en-US" altLang="en-US" dirty="0" smtClean="0"/>
              <a:t> </a:t>
            </a:r>
            <a:r>
              <a:rPr lang="vi-VN" altLang="en-US" dirty="0" smtClean="0"/>
              <a:t>trình</a:t>
            </a:r>
            <a:r>
              <a:rPr lang="en-US" altLang="en-US" dirty="0" smtClean="0"/>
              <a:t> </a:t>
            </a:r>
            <a:r>
              <a:rPr lang="vi-VN" altLang="en-US" dirty="0" smtClean="0"/>
              <a:t>C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dirty="0" err="1" smtClean="0">
                <a:latin typeface="Courier" pitchFamily="49" charset="0"/>
              </a:rPr>
              <a:t>int</a:t>
            </a:r>
            <a:r>
              <a:rPr lang="en-US" altLang="en-US" dirty="0" smtClean="0">
                <a:latin typeface="Courier" pitchFamily="49" charset="0"/>
              </a:rPr>
              <a:t> main(</a:t>
            </a:r>
            <a:r>
              <a:rPr lang="en-US" altLang="en-US" dirty="0" err="1" smtClean="0">
                <a:latin typeface="Courier" pitchFamily="49" charset="0"/>
              </a:rPr>
              <a:t>int</a:t>
            </a:r>
            <a:r>
              <a:rPr lang="en-US" altLang="en-US" dirty="0" smtClean="0">
                <a:latin typeface="Courier" pitchFamily="49" charset="0"/>
              </a:rPr>
              <a:t> </a:t>
            </a:r>
            <a:r>
              <a:rPr lang="en-US" altLang="en-US" dirty="0" err="1" smtClean="0">
                <a:latin typeface="Courier" pitchFamily="49" charset="0"/>
              </a:rPr>
              <a:t>argc</a:t>
            </a:r>
            <a:r>
              <a:rPr lang="en-US" altLang="en-US" dirty="0" smtClean="0">
                <a:latin typeface="Courier" pitchFamily="49" charset="0"/>
              </a:rPr>
              <a:t>, char *</a:t>
            </a:r>
            <a:r>
              <a:rPr lang="en-US" altLang="en-US" dirty="0" err="1" smtClean="0">
                <a:latin typeface="Courier" pitchFamily="49" charset="0"/>
              </a:rPr>
              <a:t>argv</a:t>
            </a:r>
            <a:r>
              <a:rPr lang="en-US" altLang="en-US" dirty="0" smtClean="0">
                <a:latin typeface="Courier" pitchFamily="49" charset="0"/>
              </a:rPr>
              <a:t>[]) {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dirty="0" smtClean="0">
                <a:latin typeface="Courier" pitchFamily="49" charset="0"/>
              </a:rPr>
              <a:t>}</a:t>
            </a:r>
          </a:p>
          <a:p>
            <a:r>
              <a:rPr lang="vi-VN" altLang="en-US" dirty="0" smtClean="0"/>
              <a:t>Trong</a:t>
            </a:r>
            <a:r>
              <a:rPr lang="en-US" altLang="en-US" dirty="0" smtClean="0"/>
              <a:t> </a:t>
            </a:r>
            <a:r>
              <a:rPr lang="vi-VN" altLang="en-US" dirty="0" smtClean="0"/>
              <a:t>đó</a:t>
            </a:r>
          </a:p>
          <a:p>
            <a:pPr lvl="1"/>
            <a:r>
              <a:rPr lang="vi-VN" altLang="en-US" dirty="0" smtClean="0"/>
              <a:t>int</a:t>
            </a:r>
            <a:r>
              <a:rPr lang="en-US" altLang="en-US" dirty="0" smtClean="0"/>
              <a:t> </a:t>
            </a:r>
            <a:r>
              <a:rPr lang="vi-VN" altLang="en-US" dirty="0" smtClean="0"/>
              <a:t>argc: số</a:t>
            </a:r>
            <a:r>
              <a:rPr lang="en-US" altLang="en-US" dirty="0" smtClean="0"/>
              <a:t> </a:t>
            </a:r>
            <a:r>
              <a:rPr lang="vi-VN" altLang="en-US" dirty="0" smtClean="0"/>
              <a:t>tham</a:t>
            </a:r>
            <a:r>
              <a:rPr lang="en-US" altLang="en-US" dirty="0" smtClean="0"/>
              <a:t> </a:t>
            </a:r>
            <a:r>
              <a:rPr lang="vi-VN" altLang="en-US" dirty="0" smtClean="0"/>
              <a:t>số</a:t>
            </a:r>
            <a:r>
              <a:rPr lang="en-US" altLang="en-US" dirty="0" smtClean="0"/>
              <a:t> </a:t>
            </a:r>
            <a:r>
              <a:rPr lang="vi-VN" altLang="en-US" dirty="0" smtClean="0"/>
              <a:t>của</a:t>
            </a:r>
            <a:r>
              <a:rPr lang="en-US" altLang="en-US" dirty="0" smtClean="0"/>
              <a:t> </a:t>
            </a:r>
            <a:r>
              <a:rPr lang="vi-VN" altLang="en-US" dirty="0" smtClean="0"/>
              <a:t>chương</a:t>
            </a:r>
            <a:r>
              <a:rPr lang="en-US" altLang="en-US" dirty="0" smtClean="0"/>
              <a:t> </a:t>
            </a:r>
            <a:r>
              <a:rPr lang="vi-VN" altLang="en-US" dirty="0" smtClean="0"/>
              <a:t>trình</a:t>
            </a:r>
            <a:r>
              <a:rPr lang="en-US" altLang="en-US" dirty="0" smtClean="0"/>
              <a:t> </a:t>
            </a:r>
            <a:r>
              <a:rPr lang="vi-VN" altLang="en-US" dirty="0" smtClean="0"/>
              <a:t>khi</a:t>
            </a:r>
            <a:r>
              <a:rPr lang="en-US" altLang="en-US" dirty="0" smtClean="0"/>
              <a:t> </a:t>
            </a:r>
            <a:r>
              <a:rPr lang="vi-VN" altLang="en-US" dirty="0" smtClean="0"/>
              <a:t>chạy</a:t>
            </a:r>
          </a:p>
          <a:p>
            <a:pPr lvl="1"/>
            <a:r>
              <a:rPr lang="en-US" altLang="en-US" dirty="0" smtClean="0"/>
              <a:t>char *</a:t>
            </a:r>
            <a:r>
              <a:rPr lang="en-US" altLang="en-US" dirty="0" err="1" smtClean="0"/>
              <a:t>argv</a:t>
            </a:r>
            <a:r>
              <a:rPr lang="en-US" altLang="en-US" dirty="0" smtClean="0"/>
              <a:t>[]: </a:t>
            </a:r>
            <a:r>
              <a:rPr lang="en-US" altLang="en-US" dirty="0" err="1" smtClean="0"/>
              <a:t>danh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sách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số</a:t>
            </a:r>
            <a:endParaRPr lang="en-US" altLang="en-US" dirty="0" smtClean="0"/>
          </a:p>
          <a:p>
            <a:r>
              <a:rPr lang="en-US" altLang="en-US" dirty="0" err="1" smtClean="0"/>
              <a:t>Ngoài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còn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có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biến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ngoại</a:t>
            </a:r>
            <a:r>
              <a:rPr lang="en-US" altLang="en-US" dirty="0" smtClean="0"/>
              <a:t> (external variable)</a:t>
            </a:r>
          </a:p>
          <a:p>
            <a:pPr lvl="1"/>
            <a:r>
              <a:rPr lang="vi-VN" altLang="en-US" dirty="0" smtClean="0"/>
              <a:t>extern char **environ: danh</a:t>
            </a:r>
            <a:r>
              <a:rPr lang="en-US" altLang="en-US" dirty="0" smtClean="0">
                <a:latin typeface="Courier" pitchFamily="49" charset="0"/>
              </a:rPr>
              <a:t> </a:t>
            </a:r>
            <a:r>
              <a:rPr lang="vi-VN" altLang="en-US" dirty="0" smtClean="0"/>
              <a:t>sách</a:t>
            </a:r>
            <a:r>
              <a:rPr lang="en-US" altLang="en-US" dirty="0" smtClean="0">
                <a:latin typeface="Courier" pitchFamily="49" charset="0"/>
              </a:rPr>
              <a:t> </a:t>
            </a:r>
            <a:r>
              <a:rPr lang="vi-VN" altLang="en-US" dirty="0" smtClean="0"/>
              <a:t>biến</a:t>
            </a:r>
            <a:r>
              <a:rPr lang="en-US" altLang="en-US" dirty="0" smtClean="0">
                <a:latin typeface="Courier" pitchFamily="49" charset="0"/>
              </a:rPr>
              <a:t> </a:t>
            </a:r>
            <a:r>
              <a:rPr lang="vi-VN" altLang="en-US" dirty="0" smtClean="0"/>
              <a:t>môi</a:t>
            </a:r>
            <a:r>
              <a:rPr lang="en-US" altLang="en-US" dirty="0" smtClean="0">
                <a:latin typeface="Courier" pitchFamily="49" charset="0"/>
              </a:rPr>
              <a:t> </a:t>
            </a:r>
            <a:r>
              <a:rPr lang="vi-VN" altLang="en-US" dirty="0" smtClean="0"/>
              <a:t>trường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4693E-0F0D-42EF-AB1F-ED875636CAFC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42E4-5BE6-4A1C-B6BC-8A1E0D699104}" type="datetime1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0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vi-VN" b="1" smtClean="0"/>
              <a:t>Lấy đối số và biến môi trường</a:t>
            </a:r>
            <a:endParaRPr lang="en-US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2560637"/>
          </a:xfrm>
        </p:spPr>
        <p:txBody>
          <a:bodyPr>
            <a:normAutofit fontScale="85000" lnSpcReduction="20000"/>
          </a:bodyPr>
          <a:lstStyle/>
          <a:p>
            <a:r>
              <a:rPr lang="vi-VN" altLang="en-US" smtClean="0"/>
              <a:t>Giả</a:t>
            </a:r>
            <a:r>
              <a:rPr lang="en-US" altLang="en-US" smtClean="0"/>
              <a:t> </a:t>
            </a:r>
            <a:r>
              <a:rPr lang="vi-VN" altLang="en-US" smtClean="0"/>
              <a:t>sử</a:t>
            </a:r>
            <a:r>
              <a:rPr lang="en-US" altLang="en-US" smtClean="0"/>
              <a:t> </a:t>
            </a:r>
            <a:r>
              <a:rPr lang="vi-VN" altLang="en-US" smtClean="0"/>
              <a:t>bạn</a:t>
            </a:r>
            <a:r>
              <a:rPr lang="en-US" altLang="en-US" smtClean="0"/>
              <a:t> </a:t>
            </a:r>
            <a:r>
              <a:rPr lang="vi-VN" altLang="en-US" smtClean="0"/>
              <a:t>muốn</a:t>
            </a:r>
            <a:r>
              <a:rPr lang="en-US" altLang="en-US" smtClean="0"/>
              <a:t> </a:t>
            </a:r>
            <a:r>
              <a:rPr lang="vi-VN" altLang="en-US" smtClean="0"/>
              <a:t>viết</a:t>
            </a:r>
            <a:r>
              <a:rPr lang="en-US" altLang="en-US" smtClean="0"/>
              <a:t> </a:t>
            </a:r>
            <a:r>
              <a:rPr lang="vi-VN" altLang="en-US" smtClean="0"/>
              <a:t>một</a:t>
            </a:r>
            <a:r>
              <a:rPr lang="en-US" altLang="en-US" smtClean="0"/>
              <a:t> </a:t>
            </a:r>
            <a:r>
              <a:rPr lang="vi-VN" altLang="en-US" smtClean="0"/>
              <a:t>chương</a:t>
            </a:r>
            <a:r>
              <a:rPr lang="en-US" altLang="en-US" smtClean="0"/>
              <a:t> </a:t>
            </a:r>
            <a:r>
              <a:rPr lang="vi-VN" altLang="en-US" smtClean="0"/>
              <a:t>trình</a:t>
            </a:r>
            <a:r>
              <a:rPr lang="en-US" altLang="en-US" smtClean="0"/>
              <a:t> </a:t>
            </a:r>
            <a:r>
              <a:rPr lang="vi-VN" altLang="en-US" smtClean="0"/>
              <a:t>tên</a:t>
            </a:r>
            <a:r>
              <a:rPr lang="en-US" altLang="en-US" smtClean="0"/>
              <a:t> </a:t>
            </a:r>
            <a:r>
              <a:rPr lang="vi-VN" altLang="en-US" smtClean="0"/>
              <a:t>là</a:t>
            </a:r>
            <a:r>
              <a:rPr lang="en-US" altLang="en-US" smtClean="0"/>
              <a:t> </a:t>
            </a:r>
            <a:r>
              <a:rPr lang="vi-VN" altLang="en-US" i="1" smtClean="0"/>
              <a:t>myapp</a:t>
            </a:r>
            <a:r>
              <a:rPr lang="vi-VN" altLang="en-US" smtClean="0"/>
              <a:t>, nhận</a:t>
            </a:r>
            <a:r>
              <a:rPr lang="en-US" altLang="en-US" smtClean="0"/>
              <a:t> </a:t>
            </a:r>
            <a:r>
              <a:rPr lang="vi-VN" altLang="en-US" smtClean="0"/>
              <a:t>từ</a:t>
            </a:r>
            <a:r>
              <a:rPr lang="en-US" altLang="en-US" smtClean="0"/>
              <a:t> </a:t>
            </a:r>
            <a:r>
              <a:rPr lang="vi-VN" altLang="en-US" smtClean="0"/>
              <a:t>dòng</a:t>
            </a:r>
            <a:r>
              <a:rPr lang="en-US" altLang="en-US" smtClean="0"/>
              <a:t> </a:t>
            </a:r>
            <a:r>
              <a:rPr lang="vi-VN" altLang="en-US" smtClean="0"/>
              <a:t>lệnh</a:t>
            </a:r>
            <a:r>
              <a:rPr lang="en-US" altLang="en-US" smtClean="0"/>
              <a:t> </a:t>
            </a:r>
            <a:r>
              <a:rPr lang="vi-VN" altLang="en-US" smtClean="0"/>
              <a:t>n tham</a:t>
            </a:r>
            <a:r>
              <a:rPr lang="en-US" altLang="en-US" smtClean="0"/>
              <a:t> </a:t>
            </a:r>
            <a:r>
              <a:rPr lang="vi-VN" altLang="en-US" smtClean="0"/>
              <a:t>số</a:t>
            </a:r>
            <a:r>
              <a:rPr lang="en-US" altLang="en-US" smtClean="0"/>
              <a:t> </a:t>
            </a:r>
            <a:r>
              <a:rPr lang="vi-VN" altLang="en-US" smtClean="0"/>
              <a:t>là</a:t>
            </a:r>
            <a:r>
              <a:rPr lang="en-US" altLang="en-US" smtClean="0"/>
              <a:t> </a:t>
            </a:r>
            <a:r>
              <a:rPr lang="vi-VN" altLang="en-US" smtClean="0"/>
              <a:t>số</a:t>
            </a:r>
            <a:r>
              <a:rPr lang="en-US" altLang="en-US" smtClean="0"/>
              <a:t> </a:t>
            </a:r>
            <a:r>
              <a:rPr lang="vi-VN" altLang="en-US" smtClean="0"/>
              <a:t>nguyên, chương</a:t>
            </a:r>
            <a:r>
              <a:rPr lang="en-US" altLang="en-US" smtClean="0"/>
              <a:t> </a:t>
            </a:r>
            <a:r>
              <a:rPr lang="vi-VN" altLang="en-US" smtClean="0"/>
              <a:t>trình</a:t>
            </a:r>
            <a:r>
              <a:rPr lang="en-US" altLang="en-US" smtClean="0"/>
              <a:t> </a:t>
            </a:r>
            <a:r>
              <a:rPr lang="vi-VN" altLang="en-US" smtClean="0"/>
              <a:t>sẽ</a:t>
            </a:r>
            <a:r>
              <a:rPr lang="en-US" altLang="en-US" smtClean="0"/>
              <a:t> </a:t>
            </a:r>
            <a:r>
              <a:rPr lang="vi-VN" altLang="en-US" smtClean="0"/>
              <a:t>hiển</a:t>
            </a:r>
            <a:r>
              <a:rPr lang="en-US" altLang="en-US" smtClean="0"/>
              <a:t> </a:t>
            </a:r>
            <a:r>
              <a:rPr lang="vi-VN" altLang="en-US" smtClean="0"/>
              <a:t>thị</a:t>
            </a:r>
            <a:r>
              <a:rPr lang="en-US" altLang="en-US" smtClean="0"/>
              <a:t> </a:t>
            </a:r>
            <a:r>
              <a:rPr lang="vi-VN" altLang="en-US" smtClean="0"/>
              <a:t>dòng</a:t>
            </a:r>
            <a:r>
              <a:rPr lang="en-US" altLang="en-US" smtClean="0"/>
              <a:t> </a:t>
            </a:r>
            <a:r>
              <a:rPr lang="vi-VN" altLang="en-US" smtClean="0"/>
              <a:t>thông</a:t>
            </a:r>
            <a:r>
              <a:rPr lang="en-US" altLang="en-US" smtClean="0"/>
              <a:t> </a:t>
            </a:r>
            <a:r>
              <a:rPr lang="vi-VN" altLang="en-US" smtClean="0"/>
              <a:t>báo</a:t>
            </a:r>
            <a:r>
              <a:rPr lang="en-US" altLang="en-US" smtClean="0"/>
              <a:t> </a:t>
            </a:r>
            <a:r>
              <a:rPr lang="vi-VN" altLang="en-US" smtClean="0"/>
              <a:t>cho</a:t>
            </a:r>
            <a:r>
              <a:rPr lang="en-US" altLang="en-US" smtClean="0"/>
              <a:t> </a:t>
            </a:r>
            <a:r>
              <a:rPr lang="vi-VN" altLang="en-US" smtClean="0"/>
              <a:t>biết</a:t>
            </a:r>
            <a:r>
              <a:rPr lang="en-US" altLang="en-US" smtClean="0"/>
              <a:t> </a:t>
            </a:r>
            <a:r>
              <a:rPr lang="vi-VN" altLang="en-US" smtClean="0"/>
              <a:t>số</a:t>
            </a:r>
            <a:r>
              <a:rPr lang="en-US" altLang="en-US" smtClean="0"/>
              <a:t> </a:t>
            </a:r>
            <a:r>
              <a:rPr lang="vi-VN" altLang="en-US" smtClean="0"/>
              <a:t>lớn</a:t>
            </a:r>
            <a:r>
              <a:rPr lang="en-US" altLang="en-US" smtClean="0"/>
              <a:t> </a:t>
            </a:r>
            <a:r>
              <a:rPr lang="vi-VN" altLang="en-US" smtClean="0"/>
              <a:t>nhất.</a:t>
            </a:r>
          </a:p>
          <a:p>
            <a:r>
              <a:rPr lang="vi-VN" altLang="en-US" smtClean="0"/>
              <a:t>Gọithựcthichươngtrìnhmyapp.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smtClean="0">
                <a:latin typeface="Courier" pitchFamily="49" charset="0"/>
              </a:rPr>
              <a:t>$./myapp 12 34 56 78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smtClean="0">
                <a:latin typeface="Courier" pitchFamily="49" charset="0"/>
              </a:rPr>
              <a:t>The biggest integer is 78</a:t>
            </a:r>
          </a:p>
          <a:p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37DD5-5235-43AB-9D1B-76794424859D}" type="slidenum">
              <a:rPr lang="en-US"/>
              <a:pPr>
                <a:defRPr/>
              </a:pPr>
              <a:t>36</a:t>
            </a:fld>
            <a:endParaRPr lang="en-US"/>
          </a:p>
        </p:txBody>
      </p:sp>
      <p:pic>
        <p:nvPicPr>
          <p:cNvPr id="624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600"/>
            <a:ext cx="91440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6C7F-AC0E-4CFC-876B-879D61566305}" type="datetime1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Ví dụ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#include &lt;stdio.h&gt;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#include &lt;stdlib.h&gt;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extern char **environ;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int main(int argc, char *argv[]) {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int i;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printf(“Number of arguments is %d\n",argc);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printf(“Arguments:\n");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for(i=0; i&lt;argc; i++)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pt-BR" smtClean="0">
                <a:latin typeface="Courier" pitchFamily="49" charset="0"/>
              </a:rPr>
              <a:t>	printf("argv[%d]=%s\n",i,argv[i]);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getchar();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for (i=0; environ[i]!=(char *)0; i++)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	printf("%s\n",environ[i]);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return 0;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500" smtClean="0">
                <a:latin typeface="Courier" pitchFamily="49" charset="0"/>
              </a:rPr>
              <a:t>}</a:t>
            </a:r>
            <a:endParaRPr lang="en-US" sz="25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BC531C-C33D-4F6C-BD94-063B47D27E3F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E53B-64CA-415C-B7EE-C380F36F2F97}" type="datetime1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Lấy PID của process </a:t>
            </a:r>
            <a:endParaRPr lang="en-US" altLang="en-US" smtClean="0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sz="2400" smtClean="0">
                <a:latin typeface="Courier" pitchFamily="49" charset="0"/>
              </a:rPr>
              <a:t>#including &lt;unistd.h&gt;</a:t>
            </a:r>
          </a:p>
          <a:p>
            <a:pPr>
              <a:buFont typeface="Wingdings 2" pitchFamily="18" charset="2"/>
              <a:buNone/>
            </a:pPr>
            <a:r>
              <a:rPr lang="en-US" altLang="en-US" sz="2400" smtClean="0">
                <a:latin typeface="Courier" pitchFamily="49" charset="0"/>
              </a:rPr>
              <a:t> </a:t>
            </a:r>
          </a:p>
          <a:p>
            <a:pPr>
              <a:buFont typeface="Wingdings 2" pitchFamily="18" charset="2"/>
              <a:buNone/>
            </a:pPr>
            <a:r>
              <a:rPr lang="en-US" altLang="en-US" sz="2400" smtClean="0">
                <a:latin typeface="Courier" pitchFamily="49" charset="0"/>
              </a:rPr>
              <a:t>pid_t getpid(void);</a:t>
            </a:r>
          </a:p>
          <a:p>
            <a:pPr>
              <a:buFont typeface="Wingdings 2" pitchFamily="18" charset="2"/>
              <a:buNone/>
            </a:pPr>
            <a:r>
              <a:rPr lang="en-US" altLang="en-US" sz="2400" smtClean="0"/>
              <a:t>	Lấy PID của process hiện hành</a:t>
            </a:r>
          </a:p>
          <a:p>
            <a:pPr>
              <a:buFont typeface="Wingdings 2" pitchFamily="18" charset="2"/>
              <a:buNone/>
            </a:pPr>
            <a:endParaRPr lang="en-US" altLang="en-US" sz="2400" smtClean="0"/>
          </a:p>
          <a:p>
            <a:pPr>
              <a:buFont typeface="Wingdings 2" pitchFamily="18" charset="2"/>
              <a:buNone/>
            </a:pPr>
            <a:r>
              <a:rPr lang="en-US" altLang="en-US" sz="2400" smtClean="0">
                <a:latin typeface="Courier" pitchFamily="49" charset="0"/>
              </a:rPr>
              <a:t>pid_t getppid(void); </a:t>
            </a:r>
          </a:p>
          <a:p>
            <a:pPr>
              <a:buFont typeface="Wingdings 2" pitchFamily="18" charset="2"/>
              <a:buNone/>
            </a:pPr>
            <a:r>
              <a:rPr lang="en-US" altLang="en-US" sz="2400" smtClean="0"/>
              <a:t>	Lấy PID của process cha</a:t>
            </a:r>
          </a:p>
          <a:p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C0EDF-CB8C-4D6C-B65D-69F984E53AC2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4A3B-0B8B-436C-89AE-5F03F358F27B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5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Ví dụ</a:t>
            </a:r>
            <a:endParaRPr lang="en-US" altLang="en-US" smtClean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 2" pitchFamily="18" charset="2"/>
              <a:buNone/>
            </a:pPr>
            <a:r>
              <a:rPr lang="en-US" altLang="en-US" smtClean="0">
                <a:latin typeface="Courier" pitchFamily="49" charset="0"/>
              </a:rPr>
              <a:t>#include &lt;stdio.h&gt;</a:t>
            </a:r>
          </a:p>
          <a:p>
            <a:pPr>
              <a:buFont typeface="Wingdings 2" pitchFamily="18" charset="2"/>
              <a:buNone/>
            </a:pPr>
            <a:r>
              <a:rPr lang="en-US" altLang="en-US" smtClean="0">
                <a:latin typeface="Courier" pitchFamily="49" charset="0"/>
              </a:rPr>
              <a:t>#include &lt;unistd.h&gt;</a:t>
            </a:r>
          </a:p>
          <a:p>
            <a:pPr>
              <a:buFont typeface="Wingdings 2" pitchFamily="18" charset="2"/>
              <a:buNone/>
            </a:pPr>
            <a:r>
              <a:rPr lang="en-US" altLang="en-US" smtClean="0">
                <a:latin typeface="Courier" pitchFamily="49" charset="0"/>
              </a:rPr>
              <a:t>int main() {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mtClean="0">
                <a:latin typeface="Courier" pitchFamily="49" charset="0"/>
              </a:rPr>
              <a:t>printf("Processid: %d\n", getpid());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mtClean="0">
                <a:latin typeface="Courier" pitchFamily="49" charset="0"/>
              </a:rPr>
              <a:t>printf("Parent process id: %d\n", getppid());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mtClean="0">
                <a:latin typeface="Courier" pitchFamily="49" charset="0"/>
              </a:rPr>
              <a:t>return 0;</a:t>
            </a:r>
          </a:p>
          <a:p>
            <a:pPr>
              <a:buFont typeface="Wingdings 2" pitchFamily="18" charset="2"/>
              <a:buNone/>
            </a:pPr>
            <a:r>
              <a:rPr lang="en-US" altLang="en-US" smtClean="0">
                <a:latin typeface="Courier" pitchFamily="49" charset="0"/>
              </a:rPr>
              <a:t>}</a:t>
            </a:r>
          </a:p>
          <a:p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0E1C6-980B-4FFB-B9B0-441B644CDDDC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9536-A1E5-4607-BBFF-161F7FD18D93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Cơ bản về process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altLang="en-US" dirty="0" smtClean="0"/>
              <a:t>Process:</a:t>
            </a:r>
            <a:r>
              <a:rPr lang="en-US" altLang="en-US" dirty="0" smtClean="0"/>
              <a:t> </a:t>
            </a:r>
            <a:r>
              <a:rPr lang="vi-VN" altLang="en-US" dirty="0" smtClean="0"/>
              <a:t>chương</a:t>
            </a:r>
            <a:r>
              <a:rPr lang="en-US" altLang="en-US" dirty="0" smtClean="0"/>
              <a:t> </a:t>
            </a:r>
            <a:r>
              <a:rPr lang="vi-VN" altLang="en-US" dirty="0" smtClean="0"/>
              <a:t>trình</a:t>
            </a:r>
            <a:r>
              <a:rPr lang="en-US" altLang="en-US" dirty="0" smtClean="0"/>
              <a:t> </a:t>
            </a:r>
            <a:r>
              <a:rPr lang="vi-VN" altLang="en-US" dirty="0" smtClean="0"/>
              <a:t>đang</a:t>
            </a:r>
            <a:r>
              <a:rPr lang="en-US" altLang="en-US" dirty="0" smtClean="0"/>
              <a:t> </a:t>
            </a:r>
            <a:r>
              <a:rPr lang="vi-VN" altLang="en-US" dirty="0" smtClean="0"/>
              <a:t>thực</a:t>
            </a:r>
            <a:r>
              <a:rPr lang="en-US" altLang="en-US" dirty="0" smtClean="0"/>
              <a:t> </a:t>
            </a:r>
            <a:r>
              <a:rPr lang="vi-VN" altLang="en-US" dirty="0" smtClean="0"/>
              <a:t>thi.</a:t>
            </a:r>
          </a:p>
          <a:p>
            <a:r>
              <a:rPr lang="vi-VN" altLang="en-US" dirty="0" smtClean="0"/>
              <a:t>User có</a:t>
            </a:r>
            <a:r>
              <a:rPr lang="en-US" altLang="en-US" dirty="0" smtClean="0"/>
              <a:t> </a:t>
            </a:r>
            <a:r>
              <a:rPr lang="vi-VN" altLang="en-US" dirty="0" smtClean="0"/>
              <a:t>thể</a:t>
            </a:r>
            <a:r>
              <a:rPr lang="en-US" altLang="en-US" dirty="0" smtClean="0"/>
              <a:t> </a:t>
            </a:r>
            <a:r>
              <a:rPr lang="vi-VN" altLang="en-US" dirty="0" smtClean="0"/>
              <a:t>theo</a:t>
            </a:r>
            <a:r>
              <a:rPr lang="en-US" altLang="en-US" dirty="0" smtClean="0"/>
              <a:t> </a:t>
            </a:r>
            <a:r>
              <a:rPr lang="vi-VN" altLang="en-US" dirty="0" smtClean="0"/>
              <a:t>dõi</a:t>
            </a:r>
            <a:r>
              <a:rPr lang="en-US" altLang="en-US" dirty="0" smtClean="0"/>
              <a:t> </a:t>
            </a:r>
            <a:r>
              <a:rPr lang="vi-VN" altLang="en-US" dirty="0" smtClean="0"/>
              <a:t>trạng</a:t>
            </a:r>
            <a:r>
              <a:rPr lang="en-US" altLang="en-US" dirty="0" smtClean="0"/>
              <a:t> </a:t>
            </a:r>
            <a:r>
              <a:rPr lang="vi-VN" altLang="en-US" dirty="0" smtClean="0"/>
              <a:t>thái</a:t>
            </a:r>
            <a:r>
              <a:rPr lang="en-US" altLang="en-US" dirty="0" smtClean="0"/>
              <a:t> </a:t>
            </a:r>
            <a:r>
              <a:rPr lang="vi-VN" altLang="en-US" dirty="0" smtClean="0"/>
              <a:t>của</a:t>
            </a:r>
            <a:r>
              <a:rPr lang="en-US" altLang="en-US" dirty="0" smtClean="0"/>
              <a:t> </a:t>
            </a:r>
            <a:r>
              <a:rPr lang="vi-VN" altLang="en-US" dirty="0" smtClean="0"/>
              <a:t>process, </a:t>
            </a:r>
            <a:r>
              <a:rPr lang="en-US" altLang="en-US" dirty="0" smtClean="0"/>
              <a:t>t</a:t>
            </a:r>
            <a:r>
              <a:rPr lang="vi-VN" altLang="en-US" dirty="0" smtClean="0"/>
              <a:t>ương</a:t>
            </a:r>
            <a:r>
              <a:rPr lang="en-US" altLang="en-US" dirty="0" smtClean="0"/>
              <a:t> </a:t>
            </a:r>
            <a:r>
              <a:rPr lang="vi-VN" altLang="en-US" dirty="0" smtClean="0"/>
              <a:t>tác</a:t>
            </a:r>
            <a:r>
              <a:rPr lang="en-US" altLang="en-US" dirty="0" smtClean="0"/>
              <a:t> </a:t>
            </a:r>
            <a:r>
              <a:rPr lang="vi-VN" altLang="en-US" dirty="0" smtClean="0"/>
              <a:t>với</a:t>
            </a:r>
            <a:r>
              <a:rPr lang="en-US" altLang="en-US" dirty="0" smtClean="0"/>
              <a:t> </a:t>
            </a:r>
            <a:r>
              <a:rPr lang="vi-VN" altLang="en-US" dirty="0" smtClean="0"/>
              <a:t>process</a:t>
            </a:r>
          </a:p>
          <a:p>
            <a:r>
              <a:rPr lang="en-US" altLang="en-US" dirty="0" err="1" smtClean="0"/>
              <a:t>Có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hai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loại</a:t>
            </a:r>
            <a:r>
              <a:rPr lang="en-US" altLang="en-US" dirty="0" smtClean="0"/>
              <a:t> user process </a:t>
            </a:r>
            <a:r>
              <a:rPr lang="en-US" altLang="en-US" dirty="0" err="1" smtClean="0"/>
              <a:t>trong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hệ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thống</a:t>
            </a:r>
            <a:endParaRPr lang="en-US" altLang="en-US" dirty="0" smtClean="0"/>
          </a:p>
          <a:p>
            <a:pPr lvl="1"/>
            <a:r>
              <a:rPr lang="en-US" altLang="en-US" b="1" dirty="0" smtClean="0"/>
              <a:t>Foreground process</a:t>
            </a:r>
          </a:p>
          <a:p>
            <a:pPr lvl="1"/>
            <a:r>
              <a:rPr lang="en-US" altLang="en-US" b="1" dirty="0" smtClean="0"/>
              <a:t>Background process </a:t>
            </a:r>
          </a:p>
          <a:p>
            <a:r>
              <a:rPr lang="vi-VN" altLang="en-US" dirty="0" smtClean="0"/>
              <a:t>Các</a:t>
            </a:r>
            <a:r>
              <a:rPr lang="en-US" altLang="en-US" dirty="0" smtClean="0"/>
              <a:t> </a:t>
            </a:r>
            <a:r>
              <a:rPr lang="vi-VN" altLang="en-US" dirty="0" smtClean="0"/>
              <a:t>“process”</a:t>
            </a:r>
            <a:r>
              <a:rPr lang="en-US" altLang="en-US" dirty="0" smtClean="0"/>
              <a:t> </a:t>
            </a:r>
            <a:r>
              <a:rPr lang="vi-VN" altLang="en-US" dirty="0" smtClean="0"/>
              <a:t>thực</a:t>
            </a:r>
            <a:r>
              <a:rPr lang="en-US" altLang="en-US" dirty="0" smtClean="0"/>
              <a:t> </a:t>
            </a:r>
            <a:r>
              <a:rPr lang="vi-VN" altLang="en-US" dirty="0" smtClean="0"/>
              <a:t>hiện</a:t>
            </a:r>
            <a:r>
              <a:rPr lang="en-US" altLang="en-US" dirty="0" smtClean="0"/>
              <a:t> </a:t>
            </a:r>
            <a:r>
              <a:rPr lang="vi-VN" altLang="en-US" dirty="0" smtClean="0"/>
              <a:t>các</a:t>
            </a:r>
            <a:r>
              <a:rPr lang="en-US" altLang="en-US" dirty="0" smtClean="0"/>
              <a:t> </a:t>
            </a:r>
            <a:r>
              <a:rPr lang="vi-VN" altLang="en-US" dirty="0" smtClean="0"/>
              <a:t>công</a:t>
            </a:r>
            <a:r>
              <a:rPr lang="en-US" altLang="en-US" dirty="0" smtClean="0"/>
              <a:t> </a:t>
            </a:r>
            <a:r>
              <a:rPr lang="vi-VN" altLang="en-US" dirty="0" smtClean="0"/>
              <a:t>việc</a:t>
            </a:r>
            <a:r>
              <a:rPr lang="en-US" altLang="en-US" dirty="0" smtClean="0"/>
              <a:t> </a:t>
            </a:r>
            <a:r>
              <a:rPr lang="vi-VN" altLang="en-US" dirty="0" smtClean="0"/>
              <a:t>của</a:t>
            </a:r>
            <a:r>
              <a:rPr lang="en-US" altLang="en-US" dirty="0" smtClean="0"/>
              <a:t> </a:t>
            </a:r>
            <a:r>
              <a:rPr lang="vi-VN" altLang="en-US" dirty="0" smtClean="0"/>
              <a:t>hệ</a:t>
            </a:r>
            <a:r>
              <a:rPr lang="en-US" altLang="en-US" dirty="0" smtClean="0"/>
              <a:t> </a:t>
            </a:r>
            <a:r>
              <a:rPr lang="vi-VN" altLang="en-US" dirty="0" smtClean="0"/>
              <a:t>điều</a:t>
            </a:r>
            <a:r>
              <a:rPr lang="en-US" altLang="en-US" dirty="0" smtClean="0"/>
              <a:t> </a:t>
            </a:r>
            <a:r>
              <a:rPr lang="vi-VN" altLang="en-US" dirty="0" smtClean="0"/>
              <a:t>hành</a:t>
            </a:r>
            <a:r>
              <a:rPr lang="en-US" altLang="en-US" dirty="0" smtClean="0"/>
              <a:t> </a:t>
            </a:r>
            <a:r>
              <a:rPr lang="vi-VN" altLang="en-US" dirty="0" smtClean="0"/>
              <a:t>còn</a:t>
            </a:r>
            <a:r>
              <a:rPr lang="en-US" altLang="en-US" dirty="0" smtClean="0"/>
              <a:t> </a:t>
            </a:r>
            <a:r>
              <a:rPr lang="vi-VN" altLang="en-US" dirty="0" smtClean="0"/>
              <a:t>gọi</a:t>
            </a:r>
            <a:r>
              <a:rPr lang="en-US" altLang="en-US" dirty="0" smtClean="0"/>
              <a:t> </a:t>
            </a:r>
            <a:r>
              <a:rPr lang="vi-VN" altLang="en-US" dirty="0" smtClean="0"/>
              <a:t>là</a:t>
            </a:r>
            <a:r>
              <a:rPr lang="en-US" altLang="en-US" dirty="0" smtClean="0"/>
              <a:t> </a:t>
            </a:r>
            <a:r>
              <a:rPr lang="vi-VN" altLang="en-US" dirty="0" smtClean="0"/>
              <a:t>các</a:t>
            </a:r>
            <a:r>
              <a:rPr lang="en-US" altLang="en-US" dirty="0" smtClean="0"/>
              <a:t> </a:t>
            </a:r>
            <a:r>
              <a:rPr lang="vi-VN" altLang="en-US" dirty="0" smtClean="0"/>
              <a:t>kernel_thread, daemon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0662E-D4BD-4A6D-82B1-708F4E7DD63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AAAC-9DDD-4555-92A6-FF3012DA4CE3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1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Lập trình với process</a:t>
            </a:r>
            <a:endParaRPr lang="en-US" altLang="en-US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Nội</a:t>
            </a:r>
            <a:r>
              <a:rPr lang="en-US" altLang="en-US" dirty="0" smtClean="0"/>
              <a:t> dung</a:t>
            </a:r>
          </a:p>
          <a:p>
            <a:pPr lvl="1"/>
            <a:r>
              <a:rPr lang="en-US" altLang="en-US" dirty="0" err="1" smtClean="0"/>
              <a:t>Kiến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trúc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hệ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thống</a:t>
            </a:r>
            <a:r>
              <a:rPr lang="en-US" altLang="en-US" dirty="0" smtClean="0"/>
              <a:t> *NIX</a:t>
            </a:r>
          </a:p>
          <a:p>
            <a:pPr lvl="1"/>
            <a:r>
              <a:rPr lang="en-US" altLang="en-US" dirty="0" err="1" smtClean="0"/>
              <a:t>Tổ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chức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của</a:t>
            </a:r>
            <a:r>
              <a:rPr lang="en-US" altLang="en-US" dirty="0" smtClean="0"/>
              <a:t> process</a:t>
            </a:r>
          </a:p>
          <a:p>
            <a:pPr lvl="1"/>
            <a:r>
              <a:rPr lang="en-US" altLang="en-US" dirty="0" err="1" smtClean="0"/>
              <a:t>Xử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số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dòng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lệnh</a:t>
            </a:r>
            <a:r>
              <a:rPr lang="en-US" altLang="en-US" dirty="0" smtClean="0"/>
              <a:t> (command line arguments)</a:t>
            </a:r>
          </a:p>
          <a:p>
            <a:pPr lvl="1"/>
            <a:r>
              <a:rPr lang="en-US" altLang="en-US" dirty="0" err="1" smtClean="0">
                <a:solidFill>
                  <a:srgbClr val="FF0000"/>
                </a:solidFill>
              </a:rPr>
              <a:t>Tạo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</a:rPr>
              <a:t>mới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</a:rPr>
              <a:t>và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</a:rPr>
              <a:t>kết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</a:rPr>
              <a:t>thúc</a:t>
            </a:r>
            <a:r>
              <a:rPr lang="en-US" altLang="en-US" dirty="0" smtClean="0">
                <a:solidFill>
                  <a:srgbClr val="FF0000"/>
                </a:solidFill>
              </a:rPr>
              <a:t> process</a:t>
            </a:r>
          </a:p>
          <a:p>
            <a:pPr lvl="1"/>
            <a:r>
              <a:rPr lang="vi-VN" altLang="en-US" dirty="0" smtClean="0"/>
              <a:t>Gọi</a:t>
            </a:r>
            <a:r>
              <a:rPr lang="en-US" altLang="en-US" dirty="0" smtClean="0"/>
              <a:t> </a:t>
            </a:r>
            <a:r>
              <a:rPr lang="vi-VN" altLang="en-US" dirty="0" smtClean="0"/>
              <a:t>thực</a:t>
            </a:r>
            <a:r>
              <a:rPr lang="en-US" altLang="en-US" dirty="0" smtClean="0"/>
              <a:t> </a:t>
            </a:r>
            <a:r>
              <a:rPr lang="vi-VN" altLang="en-US" dirty="0" smtClean="0"/>
              <a:t>thi</a:t>
            </a:r>
            <a:r>
              <a:rPr lang="en-US" altLang="en-US" dirty="0" smtClean="0"/>
              <a:t> </a:t>
            </a:r>
            <a:r>
              <a:rPr lang="vi-VN" altLang="en-US" dirty="0" smtClean="0"/>
              <a:t>lệnh/chương</a:t>
            </a:r>
            <a:r>
              <a:rPr lang="en-US" altLang="en-US" dirty="0" smtClean="0"/>
              <a:t> </a:t>
            </a:r>
            <a:r>
              <a:rPr lang="vi-VN" altLang="en-US" dirty="0" smtClean="0"/>
              <a:t>trình</a:t>
            </a:r>
            <a:r>
              <a:rPr lang="en-US" altLang="en-US" dirty="0" smtClean="0"/>
              <a:t> </a:t>
            </a:r>
            <a:r>
              <a:rPr lang="vi-VN" altLang="en-US" dirty="0" smtClean="0"/>
              <a:t>khác</a:t>
            </a:r>
            <a:r>
              <a:rPr lang="en-US" altLang="en-US" dirty="0" smtClean="0"/>
              <a:t> </a:t>
            </a:r>
            <a:r>
              <a:rPr lang="vi-VN" altLang="en-US" dirty="0" smtClean="0"/>
              <a:t>bằng</a:t>
            </a:r>
            <a:r>
              <a:rPr lang="en-US" altLang="en-US" dirty="0" smtClean="0"/>
              <a:t> </a:t>
            </a:r>
            <a:r>
              <a:rPr lang="vi-VN" altLang="en-US" dirty="0" smtClean="0"/>
              <a:t>system(), exec…()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9275E0-AB43-49C4-80AD-4788AC8509D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B185-F490-4B7F-B9EA-215F2E9836AA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Tạo process </a:t>
            </a:r>
            <a:endParaRPr lang="en-US" altLang="en-US" smtClean="0"/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874837"/>
          </a:xfrm>
        </p:spPr>
        <p:txBody>
          <a:bodyPr>
            <a:normAutofit fontScale="92500" lnSpcReduction="10000"/>
          </a:bodyPr>
          <a:lstStyle/>
          <a:p>
            <a:r>
              <a:rPr lang="vi-VN" altLang="en-US" smtClean="0"/>
              <a:t>Hệ</a:t>
            </a:r>
            <a:r>
              <a:rPr lang="en-US" altLang="en-US" smtClean="0"/>
              <a:t> </a:t>
            </a:r>
            <a:r>
              <a:rPr lang="vi-VN" altLang="en-US" smtClean="0"/>
              <a:t>điều</a:t>
            </a:r>
            <a:r>
              <a:rPr lang="en-US" altLang="en-US" smtClean="0"/>
              <a:t> </a:t>
            </a:r>
            <a:r>
              <a:rPr lang="vi-VN" altLang="en-US" smtClean="0"/>
              <a:t>hành</a:t>
            </a:r>
            <a:r>
              <a:rPr lang="en-US" altLang="en-US" smtClean="0"/>
              <a:t> </a:t>
            </a:r>
            <a:r>
              <a:rPr lang="vi-VN" altLang="en-US" smtClean="0"/>
              <a:t>tạo</a:t>
            </a:r>
            <a:r>
              <a:rPr lang="en-US" altLang="en-US" smtClean="0"/>
              <a:t> </a:t>
            </a:r>
            <a:r>
              <a:rPr lang="vi-VN" altLang="en-US" smtClean="0"/>
              <a:t>process bằng</a:t>
            </a:r>
            <a:r>
              <a:rPr lang="en-US" altLang="en-US" smtClean="0"/>
              <a:t> </a:t>
            </a:r>
            <a:r>
              <a:rPr lang="vi-VN" altLang="en-US" smtClean="0"/>
              <a:t>cách</a:t>
            </a:r>
            <a:r>
              <a:rPr lang="en-US" altLang="en-US" smtClean="0"/>
              <a:t> </a:t>
            </a:r>
            <a:r>
              <a:rPr lang="vi-VN" altLang="en-US" smtClean="0"/>
              <a:t>nhân</a:t>
            </a:r>
            <a:r>
              <a:rPr lang="en-US" altLang="en-US" smtClean="0"/>
              <a:t> </a:t>
            </a:r>
            <a:r>
              <a:rPr lang="vi-VN" altLang="en-US" smtClean="0"/>
              <a:t>bản</a:t>
            </a:r>
            <a:r>
              <a:rPr lang="en-US" altLang="en-US" smtClean="0"/>
              <a:t> </a:t>
            </a:r>
            <a:r>
              <a:rPr lang="vi-VN" altLang="en-US" smtClean="0"/>
              <a:t>một</a:t>
            </a:r>
            <a:r>
              <a:rPr lang="en-US" altLang="en-US" smtClean="0"/>
              <a:t> </a:t>
            </a:r>
            <a:r>
              <a:rPr lang="vi-VN" altLang="en-US" smtClean="0"/>
              <a:t>process đang</a:t>
            </a:r>
            <a:r>
              <a:rPr lang="en-US" altLang="en-US" smtClean="0"/>
              <a:t> </a:t>
            </a:r>
            <a:r>
              <a:rPr lang="vi-VN" altLang="en-US" smtClean="0"/>
              <a:t>tồn</a:t>
            </a:r>
            <a:r>
              <a:rPr lang="en-US" altLang="en-US" smtClean="0"/>
              <a:t> </a:t>
            </a:r>
            <a:r>
              <a:rPr lang="vi-VN" altLang="en-US" smtClean="0"/>
              <a:t>tại.</a:t>
            </a:r>
          </a:p>
          <a:p>
            <a:r>
              <a:rPr lang="vi-VN" altLang="en-US" smtClean="0"/>
              <a:t>Process mới</a:t>
            </a:r>
            <a:r>
              <a:rPr lang="en-US" altLang="en-US" smtClean="0"/>
              <a:t> </a:t>
            </a:r>
            <a:r>
              <a:rPr lang="vi-VN" altLang="en-US" smtClean="0"/>
              <a:t>được</a:t>
            </a:r>
            <a:r>
              <a:rPr lang="en-US" altLang="en-US" smtClean="0"/>
              <a:t> </a:t>
            </a:r>
            <a:r>
              <a:rPr lang="vi-VN" altLang="en-US" smtClean="0"/>
              <a:t>tạo</a:t>
            </a:r>
            <a:r>
              <a:rPr lang="en-US" altLang="en-US" smtClean="0"/>
              <a:t> </a:t>
            </a:r>
            <a:r>
              <a:rPr lang="vi-VN" altLang="en-US" smtClean="0"/>
              <a:t>ra</a:t>
            </a:r>
            <a:r>
              <a:rPr lang="en-US" altLang="en-US" smtClean="0"/>
              <a:t> </a:t>
            </a:r>
            <a:r>
              <a:rPr lang="vi-VN" altLang="en-US" smtClean="0"/>
              <a:t>gọi</a:t>
            </a:r>
            <a:r>
              <a:rPr lang="en-US" altLang="en-US" smtClean="0"/>
              <a:t> </a:t>
            </a:r>
            <a:r>
              <a:rPr lang="vi-VN" altLang="en-US" smtClean="0"/>
              <a:t>là</a:t>
            </a:r>
            <a:r>
              <a:rPr lang="en-US" altLang="en-US" smtClean="0"/>
              <a:t> </a:t>
            </a:r>
            <a:r>
              <a:rPr lang="vi-VN" altLang="en-US" smtClean="0"/>
              <a:t>con (child), process kia</a:t>
            </a:r>
            <a:r>
              <a:rPr lang="en-US" altLang="en-US" smtClean="0"/>
              <a:t> </a:t>
            </a:r>
            <a:r>
              <a:rPr lang="vi-VN" altLang="en-US" smtClean="0"/>
              <a:t>là</a:t>
            </a:r>
            <a:r>
              <a:rPr lang="en-US" altLang="en-US" smtClean="0"/>
              <a:t> </a:t>
            </a:r>
            <a:r>
              <a:rPr lang="vi-VN" altLang="en-US" smtClean="0"/>
              <a:t>cha (parent).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F5EB1-8052-496C-8D33-BDA9EC090A83}" type="slidenum">
              <a:rPr lang="en-US"/>
              <a:pPr>
                <a:defRPr/>
              </a:pPr>
              <a:t>41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0"/>
            <a:ext cx="7924800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7E89-F63D-4CB1-B8CD-45910C2D0A78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Chu kỳ sống của process </a:t>
            </a:r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0C0C9-2ABA-4FA2-9F21-432A49D30F69}" type="slidenum">
              <a:rPr lang="en-US"/>
              <a:pPr>
                <a:defRPr/>
              </a:pPr>
              <a:t>42</a:t>
            </a:fld>
            <a:endParaRPr lang="en-US"/>
          </a:p>
        </p:txBody>
      </p:sp>
      <p:pic>
        <p:nvPicPr>
          <p:cNvPr id="686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43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4D15-4FEA-4C37-B5BC-8676CD3CE2FE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8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Tạo process </a:t>
            </a:r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732C1-5946-4CEE-94C5-3CC797536BF1}" type="slidenum">
              <a:rPr lang="en-US"/>
              <a:pPr>
                <a:defRPr/>
              </a:pPr>
              <a:t>43</a:t>
            </a:fld>
            <a:endParaRPr lang="en-US"/>
          </a:p>
        </p:txBody>
      </p:sp>
      <p:pic>
        <p:nvPicPr>
          <p:cNvPr id="696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6200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C0BA-3F2D-41F4-8949-09BC7975C533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Tạo process </a:t>
            </a:r>
            <a:endParaRPr lang="en-US" altLang="en-US" smtClean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mtClean="0"/>
              <a:t>Dùng hàm: </a:t>
            </a:r>
            <a:r>
              <a:rPr lang="en-US" altLang="en-US" smtClean="0">
                <a:latin typeface="Courier" pitchFamily="49" charset="0"/>
              </a:rPr>
              <a:t>pid_t fork(void); </a:t>
            </a:r>
          </a:p>
          <a:p>
            <a:endParaRPr lang="en-US" altLang="en-US" b="1" smtClean="0"/>
          </a:p>
          <a:p>
            <a:r>
              <a:rPr lang="en-US" altLang="en-US" smtClean="0"/>
              <a:t>Nếu thành công:</a:t>
            </a:r>
          </a:p>
          <a:p>
            <a:pPr lvl="1"/>
            <a:r>
              <a:rPr lang="en-US" altLang="en-US" smtClean="0"/>
              <a:t>trả về 0 trong thân process con</a:t>
            </a:r>
          </a:p>
          <a:p>
            <a:pPr lvl="1"/>
            <a:r>
              <a:rPr lang="en-US" altLang="en-US" smtClean="0"/>
              <a:t>PID của con (&gt;0) trong thân process cha.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Nếu thất bại, trả về -1 và lý do kèm theo:</a:t>
            </a:r>
          </a:p>
          <a:p>
            <a:pPr lvl="1"/>
            <a:r>
              <a:rPr lang="vi-VN" altLang="en-US" b="1" smtClean="0"/>
              <a:t>ENOMEM: </a:t>
            </a:r>
            <a:r>
              <a:rPr lang="vi-VN" altLang="en-US" smtClean="0"/>
              <a:t>không</a:t>
            </a:r>
            <a:r>
              <a:rPr lang="en-US" altLang="en-US" smtClean="0"/>
              <a:t> </a:t>
            </a:r>
            <a:r>
              <a:rPr lang="vi-VN" altLang="en-US" smtClean="0"/>
              <a:t>đủ</a:t>
            </a:r>
            <a:r>
              <a:rPr lang="en-US" altLang="en-US" smtClean="0"/>
              <a:t> </a:t>
            </a:r>
            <a:r>
              <a:rPr lang="vi-VN" altLang="en-US" smtClean="0"/>
              <a:t>bộ</a:t>
            </a:r>
            <a:r>
              <a:rPr lang="en-US" altLang="en-US" smtClean="0"/>
              <a:t> </a:t>
            </a:r>
            <a:r>
              <a:rPr lang="vi-VN" altLang="en-US" smtClean="0"/>
              <a:t>nhớ</a:t>
            </a:r>
          </a:p>
          <a:p>
            <a:pPr lvl="1"/>
            <a:r>
              <a:rPr lang="vi-VN" altLang="en-US" b="1" smtClean="0"/>
              <a:t>EAGAIN: </a:t>
            </a:r>
            <a:r>
              <a:rPr lang="vi-VN" altLang="en-US" smtClean="0"/>
              <a:t>số</a:t>
            </a:r>
            <a:r>
              <a:rPr lang="en-US" altLang="en-US" smtClean="0"/>
              <a:t> </a:t>
            </a:r>
            <a:r>
              <a:rPr lang="vi-VN" altLang="en-US" smtClean="0"/>
              <a:t>process vượt</a:t>
            </a:r>
            <a:r>
              <a:rPr lang="en-US" altLang="en-US" smtClean="0"/>
              <a:t> </a:t>
            </a:r>
            <a:r>
              <a:rPr lang="vi-VN" altLang="en-US" smtClean="0"/>
              <a:t>quá</a:t>
            </a:r>
            <a:r>
              <a:rPr lang="en-US" altLang="en-US" smtClean="0"/>
              <a:t> </a:t>
            </a:r>
            <a:r>
              <a:rPr lang="vi-VN" altLang="en-US" smtClean="0"/>
              <a:t>giới</a:t>
            </a:r>
            <a:r>
              <a:rPr lang="en-US" altLang="en-US" smtClean="0"/>
              <a:t> </a:t>
            </a:r>
            <a:r>
              <a:rPr lang="vi-VN" altLang="en-US" smtClean="0"/>
              <a:t>hạn</a:t>
            </a:r>
            <a:r>
              <a:rPr lang="en-US" altLang="en-US" smtClean="0"/>
              <a:t> </a:t>
            </a:r>
            <a:r>
              <a:rPr lang="vi-VN" altLang="en-US" smtClean="0"/>
              <a:t>cho</a:t>
            </a:r>
            <a:r>
              <a:rPr lang="en-US" altLang="en-US" smtClean="0"/>
              <a:t> </a:t>
            </a:r>
            <a:r>
              <a:rPr lang="vi-VN" altLang="en-US" smtClean="0"/>
              <a:t>phép</a:t>
            </a:r>
          </a:p>
          <a:p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611C74-4319-4C15-AB59-88ADEA084071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CE1F-3DD4-4060-87F0-1C1C5445A9F3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6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Ví dụ</a:t>
            </a:r>
            <a:endParaRPr lang="en-US" altLang="en-US" smtClean="0"/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/>
              <a:t>Dạng mẫu chương trình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smtClean="0">
                <a:latin typeface="Courier" pitchFamily="49" charset="0"/>
              </a:rPr>
              <a:t>pid_t pid;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smtClean="0">
                <a:latin typeface="Courier" pitchFamily="49" charset="0"/>
              </a:rPr>
              <a:t>pid = fork();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smtClean="0">
                <a:latin typeface="Courier" pitchFamily="49" charset="0"/>
              </a:rPr>
              <a:t>if (pid==0) {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smtClean="0">
                <a:latin typeface="Courier" pitchFamily="49" charset="0"/>
              </a:rPr>
              <a:t>	  // child code here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smtClean="0">
                <a:latin typeface="Courier" pitchFamily="49" charset="0"/>
              </a:rPr>
              <a:t>} else if (pid&gt;0) {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smtClean="0">
                <a:latin typeface="Courier" pitchFamily="49" charset="0"/>
              </a:rPr>
              <a:t>	  // parent code here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smtClean="0">
                <a:latin typeface="Courier" pitchFamily="49" charset="0"/>
              </a:rPr>
              <a:t>} else {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smtClean="0">
                <a:latin typeface="Courier" pitchFamily="49" charset="0"/>
              </a:rPr>
              <a:t>	  // error warning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smtClean="0">
                <a:latin typeface="Courier" pitchFamily="49" charset="0"/>
              </a:rPr>
              <a:t>}</a:t>
            </a:r>
          </a:p>
          <a:p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20D920-6C92-4F26-A993-2618240AACA4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4D4E-B0BC-4A0C-86EC-84E70E03A924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5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Ví dụ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#include &lt;stdio.h&gt;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#include &lt;unistd.h&gt;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int main() {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int childid;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if ((childid=fork())==0) {</a:t>
            </a:r>
          </a:p>
          <a:p>
            <a:pPr marL="1188720" lvl="3" indent="-210312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printf("Child process output: PID=%d\n",getpid());</a:t>
            </a:r>
          </a:p>
          <a:p>
            <a:pPr marL="1188720" lvl="3" indent="-210312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printf("My parent PID is %d\n\n",getppid());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}else if(childid&gt;0) {</a:t>
            </a:r>
          </a:p>
          <a:p>
            <a:pPr marL="1188720" lvl="3" indent="-210312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printf("Parent process output: PID=%d\n“,getpid());</a:t>
            </a:r>
          </a:p>
          <a:p>
            <a:pPr marL="1188720" lvl="3" indent="-210312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printf("Child PID=%d\n“,childid);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}else {</a:t>
            </a:r>
          </a:p>
          <a:p>
            <a:pPr marL="1188720" lvl="3" indent="-210312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printf("Fork error!\n");</a:t>
            </a:r>
          </a:p>
          <a:p>
            <a:pPr marL="1188720" lvl="3" indent="-210312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exit(1);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}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return 0;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mtClean="0">
                <a:latin typeface="Courier" pitchFamily="49" charset="0"/>
              </a:rPr>
              <a:t>}</a:t>
            </a:r>
            <a:endParaRPr lang="en-US">
              <a:latin typeface="Courier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E8109A-6D5B-4CC9-B826-CDB8598B1598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AB8E-7726-412A-AF3A-E41AFFBC616A}" type="datetime1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Kết thúc process </a:t>
            </a:r>
            <a:endParaRPr lang="en-US" altLang="en-US" smtClean="0"/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mtClean="0"/>
              <a:t>Dùng system call </a:t>
            </a:r>
            <a:r>
              <a:rPr lang="en-US" altLang="en-US" smtClean="0">
                <a:latin typeface="Courier" pitchFamily="49" charset="0"/>
              </a:rPr>
              <a:t>exit()</a:t>
            </a:r>
          </a:p>
          <a:p>
            <a:endParaRPr lang="en-US" altLang="en-US" smtClean="0">
              <a:latin typeface="Courier" pitchFamily="49" charset="0"/>
            </a:endParaRPr>
          </a:p>
          <a:p>
            <a:r>
              <a:rPr lang="vi-VN" altLang="en-US" b="1" smtClean="0"/>
              <a:t>Orphaned</a:t>
            </a:r>
            <a:r>
              <a:rPr lang="en-US" altLang="en-US" b="1" smtClean="0"/>
              <a:t> </a:t>
            </a:r>
            <a:r>
              <a:rPr lang="vi-VN" altLang="en-US" b="1" smtClean="0"/>
              <a:t>process</a:t>
            </a:r>
            <a:r>
              <a:rPr lang="vi-VN" altLang="en-US" smtClean="0"/>
              <a:t>: process cha kết</a:t>
            </a:r>
            <a:r>
              <a:rPr lang="en-US" altLang="en-US" smtClean="0"/>
              <a:t> </a:t>
            </a:r>
            <a:r>
              <a:rPr lang="vi-VN" altLang="en-US" smtClean="0"/>
              <a:t>thúctrước</a:t>
            </a:r>
            <a:r>
              <a:rPr lang="en-US" altLang="en-US" smtClean="0"/>
              <a:t> -&gt; </a:t>
            </a:r>
            <a:r>
              <a:rPr lang="vi-VN" altLang="en-US" smtClean="0"/>
              <a:t>process con sau</a:t>
            </a:r>
            <a:r>
              <a:rPr lang="en-US" altLang="en-US" smtClean="0"/>
              <a:t> </a:t>
            </a:r>
            <a:r>
              <a:rPr lang="vi-VN" altLang="en-US" smtClean="0"/>
              <a:t>đó</a:t>
            </a:r>
            <a:r>
              <a:rPr lang="en-US" altLang="en-US" smtClean="0"/>
              <a:t> </a:t>
            </a:r>
            <a:r>
              <a:rPr lang="vi-VN" altLang="en-US" smtClean="0"/>
              <a:t>sẽ</a:t>
            </a:r>
            <a:r>
              <a:rPr lang="en-US" altLang="en-US" smtClean="0"/>
              <a:t> </a:t>
            </a:r>
            <a:r>
              <a:rPr lang="vi-VN" altLang="en-US" smtClean="0"/>
              <a:t>có</a:t>
            </a:r>
            <a:r>
              <a:rPr lang="en-US" altLang="en-US" smtClean="0"/>
              <a:t> </a:t>
            </a:r>
            <a:r>
              <a:rPr lang="vi-VN" altLang="en-US" smtClean="0"/>
              <a:t>cha là</a:t>
            </a:r>
            <a:r>
              <a:rPr lang="en-US" altLang="en-US" smtClean="0"/>
              <a:t> </a:t>
            </a:r>
            <a:r>
              <a:rPr lang="vi-VN" altLang="en-US" smtClean="0"/>
              <a:t>init (PID=1)</a:t>
            </a:r>
          </a:p>
          <a:p>
            <a:r>
              <a:rPr lang="en-US" altLang="en-US" b="1" smtClean="0"/>
              <a:t>Zombied process</a:t>
            </a:r>
          </a:p>
          <a:p>
            <a:pPr lvl="1"/>
            <a:r>
              <a:rPr lang="vi-VN" altLang="en-US" smtClean="0"/>
              <a:t>Process kết</a:t>
            </a:r>
            <a:r>
              <a:rPr lang="en-US" altLang="en-US" smtClean="0"/>
              <a:t> </a:t>
            </a:r>
            <a:r>
              <a:rPr lang="vi-VN" altLang="en-US" smtClean="0"/>
              <a:t>thúc</a:t>
            </a:r>
            <a:r>
              <a:rPr lang="en-US" altLang="en-US" smtClean="0"/>
              <a:t> </a:t>
            </a:r>
            <a:r>
              <a:rPr lang="vi-VN" altLang="en-US" smtClean="0"/>
              <a:t>nhưng</a:t>
            </a:r>
            <a:r>
              <a:rPr lang="en-US" altLang="en-US" smtClean="0"/>
              <a:t> </a:t>
            </a:r>
            <a:r>
              <a:rPr lang="vi-VN" altLang="en-US" smtClean="0"/>
              <a:t>chưa</a:t>
            </a:r>
            <a:r>
              <a:rPr lang="en-US" altLang="en-US" smtClean="0"/>
              <a:t> </a:t>
            </a:r>
            <a:r>
              <a:rPr lang="vi-VN" altLang="en-US" smtClean="0"/>
              <a:t>báo</a:t>
            </a:r>
            <a:r>
              <a:rPr lang="en-US" altLang="en-US" smtClean="0"/>
              <a:t> </a:t>
            </a:r>
            <a:r>
              <a:rPr lang="vi-VN" altLang="en-US" smtClean="0"/>
              <a:t>trạng</a:t>
            </a:r>
            <a:r>
              <a:rPr lang="en-US" altLang="en-US" smtClean="0"/>
              <a:t> </a:t>
            </a:r>
            <a:r>
              <a:rPr lang="vi-VN" altLang="en-US" smtClean="0"/>
              <a:t>thái</a:t>
            </a:r>
            <a:r>
              <a:rPr lang="en-US" altLang="en-US" smtClean="0"/>
              <a:t> </a:t>
            </a:r>
            <a:r>
              <a:rPr lang="vi-VN" altLang="en-US" smtClean="0"/>
              <a:t>cho</a:t>
            </a:r>
            <a:r>
              <a:rPr lang="en-US" altLang="en-US" smtClean="0"/>
              <a:t> </a:t>
            </a:r>
            <a:r>
              <a:rPr lang="vi-VN" altLang="en-US" smtClean="0"/>
              <a:t>process cha biết.</a:t>
            </a:r>
          </a:p>
          <a:p>
            <a:pPr lvl="1"/>
            <a:r>
              <a:rPr lang="vi-VN" altLang="en-US" smtClean="0"/>
              <a:t>Dùng</a:t>
            </a:r>
            <a:r>
              <a:rPr lang="en-US" altLang="en-US" smtClean="0"/>
              <a:t> </a:t>
            </a:r>
            <a:r>
              <a:rPr lang="vi-VN" altLang="en-US" smtClean="0"/>
              <a:t>hàm</a:t>
            </a:r>
            <a:r>
              <a:rPr lang="en-US" altLang="en-US" smtClean="0"/>
              <a:t> </a:t>
            </a:r>
            <a:r>
              <a:rPr lang="vi-VN" altLang="en-US" b="1" smtClean="0"/>
              <a:t>wait()</a:t>
            </a:r>
            <a:r>
              <a:rPr lang="en-US" altLang="en-US" b="1" smtClean="0"/>
              <a:t> </a:t>
            </a:r>
            <a:r>
              <a:rPr lang="vi-VN" altLang="en-US" smtClean="0"/>
              <a:t>hay </a:t>
            </a:r>
            <a:r>
              <a:rPr lang="vi-VN" altLang="en-US" b="1" smtClean="0"/>
              <a:t>waitpid()</a:t>
            </a:r>
            <a:r>
              <a:rPr lang="en-US" altLang="en-US" b="1" smtClean="0"/>
              <a:t> </a:t>
            </a:r>
            <a:r>
              <a:rPr lang="vi-VN" altLang="en-US" smtClean="0"/>
              <a:t>ở</a:t>
            </a:r>
            <a:r>
              <a:rPr lang="en-US" altLang="en-US" smtClean="0"/>
              <a:t> </a:t>
            </a:r>
            <a:r>
              <a:rPr lang="vi-VN" altLang="en-US" smtClean="0"/>
              <a:t>process cha để</a:t>
            </a:r>
            <a:r>
              <a:rPr lang="en-US" altLang="en-US" smtClean="0"/>
              <a:t> </a:t>
            </a:r>
            <a:r>
              <a:rPr lang="vi-VN" altLang="en-US" smtClean="0"/>
              <a:t>lấy</a:t>
            </a:r>
            <a:r>
              <a:rPr lang="en-US" altLang="en-US" smtClean="0"/>
              <a:t> </a:t>
            </a:r>
            <a:r>
              <a:rPr lang="vi-VN" altLang="en-US" smtClean="0"/>
              <a:t>trạng</a:t>
            </a:r>
            <a:r>
              <a:rPr lang="en-US" altLang="en-US" smtClean="0"/>
              <a:t> </a:t>
            </a:r>
            <a:r>
              <a:rPr lang="vi-VN" altLang="en-US" smtClean="0"/>
              <a:t>thái</a:t>
            </a:r>
            <a:r>
              <a:rPr lang="en-US" altLang="en-US" smtClean="0"/>
              <a:t> </a:t>
            </a:r>
            <a:r>
              <a:rPr lang="vi-VN" altLang="en-US" smtClean="0"/>
              <a:t>trả</a:t>
            </a:r>
            <a:r>
              <a:rPr lang="en-US" altLang="en-US" smtClean="0"/>
              <a:t> </a:t>
            </a:r>
            <a:r>
              <a:rPr lang="vi-VN" altLang="en-US" smtClean="0"/>
              <a:t>về</a:t>
            </a:r>
            <a:r>
              <a:rPr lang="en-US" altLang="en-US" smtClean="0"/>
              <a:t> </a:t>
            </a:r>
            <a:r>
              <a:rPr lang="vi-VN" altLang="en-US" smtClean="0"/>
              <a:t>từ</a:t>
            </a:r>
            <a:r>
              <a:rPr lang="en-US" altLang="en-US" smtClean="0"/>
              <a:t> </a:t>
            </a:r>
            <a:r>
              <a:rPr lang="vi-VN" altLang="en-US" smtClean="0"/>
              <a:t>process con.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A0828-27A4-448C-8283-FBCF1712B962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EC0B-92AA-4135-9679-C12A70A5E528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Đợi process con</a:t>
            </a:r>
            <a:endParaRPr lang="en-US" altLang="en-US" smtClean="0"/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382000" cy="4389437"/>
          </a:xfrm>
        </p:spPr>
        <p:txBody>
          <a:bodyPr/>
          <a:lstStyle/>
          <a:p>
            <a:r>
              <a:rPr lang="en-US" altLang="en-US" dirty="0" err="1" smtClean="0">
                <a:latin typeface="Courier" pitchFamily="49" charset="0"/>
              </a:rPr>
              <a:t>waitpid</a:t>
            </a:r>
            <a:r>
              <a:rPr lang="en-US" altLang="en-US" dirty="0" smtClean="0">
                <a:latin typeface="Courier" pitchFamily="49" charset="0"/>
              </a:rPr>
              <a:t>()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system call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sz="1700" dirty="0" smtClean="0">
                <a:latin typeface="Courier" pitchFamily="49" charset="0"/>
              </a:rPr>
              <a:t>#include &lt;sys/</a:t>
            </a:r>
            <a:r>
              <a:rPr lang="en-US" altLang="en-US" sz="1700" dirty="0" err="1" smtClean="0">
                <a:latin typeface="Courier" pitchFamily="49" charset="0"/>
              </a:rPr>
              <a:t>types.h</a:t>
            </a:r>
            <a:r>
              <a:rPr lang="en-US" altLang="en-US" sz="1700" dirty="0" smtClean="0">
                <a:latin typeface="Courier" pitchFamily="49" charset="0"/>
              </a:rPr>
              <a:t>&gt;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sz="1700" dirty="0" smtClean="0">
                <a:latin typeface="Courier" pitchFamily="49" charset="0"/>
              </a:rPr>
              <a:t>#include &lt;sys/</a:t>
            </a:r>
            <a:r>
              <a:rPr lang="en-US" altLang="en-US" sz="1700" dirty="0" err="1" smtClean="0">
                <a:latin typeface="Courier" pitchFamily="49" charset="0"/>
              </a:rPr>
              <a:t>wait.h</a:t>
            </a:r>
            <a:r>
              <a:rPr lang="en-US" altLang="en-US" sz="1700" dirty="0" smtClean="0">
                <a:latin typeface="Courier" pitchFamily="49" charset="0"/>
              </a:rPr>
              <a:t>&gt;</a:t>
            </a:r>
          </a:p>
          <a:p>
            <a:pPr lvl="2">
              <a:buFont typeface="Wingdings 2" pitchFamily="18" charset="2"/>
              <a:buNone/>
            </a:pPr>
            <a:r>
              <a:rPr lang="fr-FR" altLang="en-US" sz="1700" dirty="0" err="1" smtClean="0">
                <a:latin typeface="Courier" pitchFamily="49" charset="0"/>
              </a:rPr>
              <a:t>pid_t</a:t>
            </a:r>
            <a:r>
              <a:rPr lang="fr-FR" altLang="en-US" sz="1700" dirty="0" smtClean="0">
                <a:latin typeface="Courier" pitchFamily="49" charset="0"/>
              </a:rPr>
              <a:t> </a:t>
            </a:r>
            <a:r>
              <a:rPr lang="fr-FR" altLang="en-US" sz="1700" dirty="0" err="1" smtClean="0">
                <a:latin typeface="Courier" pitchFamily="49" charset="0"/>
              </a:rPr>
              <a:t>waitpid</a:t>
            </a:r>
            <a:r>
              <a:rPr lang="fr-FR" altLang="en-US" sz="1700" dirty="0" smtClean="0">
                <a:latin typeface="Courier" pitchFamily="49" charset="0"/>
              </a:rPr>
              <a:t>(</a:t>
            </a:r>
            <a:r>
              <a:rPr lang="fr-FR" altLang="en-US" sz="1700" dirty="0" err="1" smtClean="0">
                <a:latin typeface="Courier" pitchFamily="49" charset="0"/>
              </a:rPr>
              <a:t>pid_t</a:t>
            </a:r>
            <a:r>
              <a:rPr lang="fr-FR" altLang="en-US" sz="1700" dirty="0" smtClean="0">
                <a:latin typeface="Courier" pitchFamily="49" charset="0"/>
              </a:rPr>
              <a:t> </a:t>
            </a:r>
            <a:r>
              <a:rPr lang="fr-FR" altLang="en-US" sz="1700" dirty="0" err="1" smtClean="0">
                <a:latin typeface="Courier" pitchFamily="49" charset="0"/>
              </a:rPr>
              <a:t>pid</a:t>
            </a:r>
            <a:r>
              <a:rPr lang="fr-FR" altLang="en-US" sz="1700" dirty="0" smtClean="0">
                <a:latin typeface="Courier" pitchFamily="49" charset="0"/>
              </a:rPr>
              <a:t>, </a:t>
            </a:r>
            <a:r>
              <a:rPr lang="fr-FR" altLang="en-US" sz="1700" dirty="0" err="1" smtClean="0">
                <a:latin typeface="Courier" pitchFamily="49" charset="0"/>
              </a:rPr>
              <a:t>int</a:t>
            </a:r>
            <a:r>
              <a:rPr lang="fr-FR" altLang="en-US" sz="1700" dirty="0" smtClean="0">
                <a:latin typeface="Courier" pitchFamily="49" charset="0"/>
              </a:rPr>
              <a:t> *</a:t>
            </a:r>
            <a:r>
              <a:rPr lang="fr-FR" altLang="en-US" sz="1700" dirty="0" err="1" smtClean="0">
                <a:latin typeface="Courier" pitchFamily="49" charset="0"/>
              </a:rPr>
              <a:t>stat_loc</a:t>
            </a:r>
            <a:r>
              <a:rPr lang="fr-FR" altLang="en-US" sz="1700" dirty="0" smtClean="0">
                <a:latin typeface="Courier" pitchFamily="49" charset="0"/>
              </a:rPr>
              <a:t>, </a:t>
            </a:r>
            <a:r>
              <a:rPr lang="fr-FR" altLang="en-US" sz="1700" dirty="0" err="1" smtClean="0">
                <a:latin typeface="Courier" pitchFamily="49" charset="0"/>
              </a:rPr>
              <a:t>int</a:t>
            </a:r>
            <a:r>
              <a:rPr lang="fr-FR" altLang="en-US" sz="1700" dirty="0" smtClean="0">
                <a:latin typeface="Courier" pitchFamily="49" charset="0"/>
              </a:rPr>
              <a:t> options); 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2000" dirty="0" err="1" smtClean="0"/>
              <a:t>Trả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về</a:t>
            </a:r>
            <a:r>
              <a:rPr lang="en-US" altLang="en-US" sz="2000" dirty="0" smtClean="0"/>
              <a:t> PID </a:t>
            </a:r>
            <a:r>
              <a:rPr lang="en-US" altLang="en-US" sz="2000" dirty="0" err="1" smtClean="0"/>
              <a:t>của</a:t>
            </a:r>
            <a:r>
              <a:rPr lang="en-US" altLang="en-US" sz="2000" dirty="0" smtClean="0"/>
              <a:t> process con </a:t>
            </a:r>
            <a:r>
              <a:rPr lang="en-US" altLang="en-US" sz="2000" dirty="0" err="1" smtClean="0"/>
              <a:t>kết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thúc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hoặc</a:t>
            </a:r>
            <a:r>
              <a:rPr lang="en-US" altLang="en-US" sz="2000" dirty="0" smtClean="0"/>
              <a:t> -1 </a:t>
            </a:r>
            <a:r>
              <a:rPr lang="en-US" altLang="en-US" sz="2000" dirty="0" err="1" smtClean="0"/>
              <a:t>nếu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thất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bại</a:t>
            </a:r>
            <a:endParaRPr lang="en-US" altLang="en-US" sz="2000" dirty="0" smtClean="0"/>
          </a:p>
          <a:p>
            <a:pPr lvl="1">
              <a:buFont typeface="Wingdings 2" pitchFamily="18" charset="2"/>
              <a:buNone/>
            </a:pPr>
            <a:r>
              <a:rPr lang="en-US" altLang="en-US" sz="2000" dirty="0" err="1" smtClean="0"/>
              <a:t>Đối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số</a:t>
            </a:r>
            <a:r>
              <a:rPr lang="en-US" altLang="en-US" sz="2000" dirty="0" smtClean="0"/>
              <a:t> </a:t>
            </a:r>
            <a:r>
              <a:rPr lang="en-US" altLang="en-US" sz="2000" b="1" dirty="0" err="1" smtClean="0"/>
              <a:t>pid</a:t>
            </a:r>
            <a:r>
              <a:rPr lang="en-US" altLang="en-US" sz="2000" b="1" dirty="0" smtClean="0"/>
              <a:t>: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2000" dirty="0" smtClean="0"/>
              <a:t>&lt; -1: </a:t>
            </a:r>
            <a:r>
              <a:rPr lang="en-US" altLang="en-US" sz="2000" dirty="0" err="1" smtClean="0"/>
              <a:t>Đợi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bất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kỳ</a:t>
            </a:r>
            <a:r>
              <a:rPr lang="en-US" altLang="en-US" sz="2000" dirty="0" smtClean="0"/>
              <a:t> process con </a:t>
            </a:r>
            <a:r>
              <a:rPr lang="en-US" altLang="en-US" sz="2000" dirty="0" err="1" smtClean="0"/>
              <a:t>nào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có</a:t>
            </a:r>
            <a:r>
              <a:rPr lang="en-US" altLang="en-US" sz="2000" dirty="0" smtClean="0"/>
              <a:t> process group ID </a:t>
            </a:r>
            <a:r>
              <a:rPr lang="en-US" altLang="en-US" sz="2000" dirty="0" err="1" smtClean="0"/>
              <a:t>bằng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với</a:t>
            </a:r>
            <a:r>
              <a:rPr lang="en-US" altLang="en-US" sz="2000" dirty="0" smtClean="0"/>
              <a:t> </a:t>
            </a:r>
            <a:r>
              <a:rPr lang="en-US" altLang="en-US" sz="2000" b="1" dirty="0" smtClean="0"/>
              <a:t>|</a:t>
            </a:r>
            <a:r>
              <a:rPr lang="en-US" altLang="en-US" sz="2000" dirty="0" err="1" smtClean="0"/>
              <a:t>pid</a:t>
            </a:r>
            <a:r>
              <a:rPr lang="en-US" altLang="en-US" sz="2000" b="1" dirty="0" smtClean="0"/>
              <a:t>|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2000" dirty="0" smtClean="0"/>
              <a:t>= -1: </a:t>
            </a:r>
            <a:r>
              <a:rPr lang="en-US" altLang="en-US" sz="2000" dirty="0" err="1" smtClean="0"/>
              <a:t>Đợi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bất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kỳ</a:t>
            </a:r>
            <a:r>
              <a:rPr lang="en-US" altLang="en-US" sz="2000" dirty="0" smtClean="0"/>
              <a:t> process con </a:t>
            </a:r>
            <a:r>
              <a:rPr lang="en-US" altLang="en-US" sz="2000" dirty="0" err="1" smtClean="0"/>
              <a:t>nào</a:t>
            </a:r>
            <a:endParaRPr lang="en-US" altLang="en-US" sz="2000" dirty="0" smtClean="0"/>
          </a:p>
          <a:p>
            <a:pPr lvl="1">
              <a:buFont typeface="Wingdings 2" pitchFamily="18" charset="2"/>
              <a:buNone/>
            </a:pPr>
            <a:r>
              <a:rPr lang="en-US" altLang="en-US" sz="2000" dirty="0" smtClean="0"/>
              <a:t>= 0: </a:t>
            </a:r>
            <a:r>
              <a:rPr lang="en-US" altLang="en-US" sz="2000" dirty="0" err="1" smtClean="0"/>
              <a:t>Đợi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bất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kỳ</a:t>
            </a:r>
            <a:r>
              <a:rPr lang="en-US" altLang="en-US" sz="2000" dirty="0" smtClean="0"/>
              <a:t> process con </a:t>
            </a:r>
            <a:r>
              <a:rPr lang="en-US" altLang="en-US" sz="2000" dirty="0" err="1" smtClean="0"/>
              <a:t>nào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có</a:t>
            </a:r>
            <a:r>
              <a:rPr lang="en-US" altLang="en-US" sz="2000" dirty="0" smtClean="0"/>
              <a:t> process group ID </a:t>
            </a:r>
            <a:r>
              <a:rPr lang="en-US" altLang="en-US" sz="2000" dirty="0" err="1" smtClean="0"/>
              <a:t>bằng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với</a:t>
            </a:r>
            <a:r>
              <a:rPr lang="en-US" altLang="en-US" sz="2000" dirty="0" smtClean="0"/>
              <a:t> process group ID </a:t>
            </a:r>
            <a:r>
              <a:rPr lang="en-US" altLang="en-US" sz="2000" dirty="0" err="1" smtClean="0"/>
              <a:t>của</a:t>
            </a:r>
            <a:r>
              <a:rPr lang="en-US" altLang="en-US" sz="2000" dirty="0" smtClean="0"/>
              <a:t> process </a:t>
            </a:r>
            <a:r>
              <a:rPr lang="en-US" altLang="en-US" sz="2000" dirty="0" err="1" smtClean="0"/>
              <a:t>gọi</a:t>
            </a:r>
            <a:r>
              <a:rPr lang="en-US" altLang="en-US" sz="2000" dirty="0" smtClean="0"/>
              <a:t>.</a:t>
            </a:r>
          </a:p>
          <a:p>
            <a:pPr lvl="1">
              <a:buFont typeface="Wingdings 2" pitchFamily="18" charset="2"/>
              <a:buNone/>
            </a:pPr>
            <a:r>
              <a:rPr lang="en-US" altLang="en-US" sz="2000" dirty="0" smtClean="0"/>
              <a:t>&gt; 0: </a:t>
            </a:r>
            <a:r>
              <a:rPr lang="en-US" altLang="en-US" sz="2000" dirty="0" err="1" smtClean="0"/>
              <a:t>Đợi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pocess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có</a:t>
            </a:r>
            <a:r>
              <a:rPr lang="en-US" altLang="en-US" sz="2000" dirty="0" smtClean="0"/>
              <a:t> PID </a:t>
            </a:r>
            <a:r>
              <a:rPr lang="en-US" altLang="en-US" sz="2000" dirty="0" err="1" smtClean="0"/>
              <a:t>bằng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với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giá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trị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này</a:t>
            </a:r>
            <a:endParaRPr lang="en-US" altLang="en-US" sz="2000" dirty="0" smtClean="0"/>
          </a:p>
          <a:p>
            <a:endParaRPr lang="en-US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C1143B-D4C4-4D21-B9C8-701290C1D373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C51-006B-4266-AB67-6F83709E8CE8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Đợi process con</a:t>
            </a:r>
            <a:endParaRPr lang="en-US" altLang="en-US" smtClean="0"/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Courier" pitchFamily="49" charset="0"/>
              </a:rPr>
              <a:t>wait()</a:t>
            </a:r>
            <a:r>
              <a:rPr lang="en-US" altLang="en-US" b="1" smtClean="0"/>
              <a:t> </a:t>
            </a:r>
            <a:r>
              <a:rPr lang="en-US" altLang="en-US" smtClean="0"/>
              <a:t>system call</a:t>
            </a:r>
            <a:endParaRPr lang="en-US" altLang="en-US" b="1" smtClean="0"/>
          </a:p>
          <a:p>
            <a:pPr lvl="2">
              <a:buFont typeface="Wingdings 2" pitchFamily="18" charset="2"/>
              <a:buNone/>
            </a:pPr>
            <a:r>
              <a:rPr lang="en-US" altLang="en-US" smtClean="0">
                <a:latin typeface="Courier" pitchFamily="49" charset="0"/>
              </a:rPr>
              <a:t>#include &lt;sys/types.h&gt;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smtClean="0">
                <a:latin typeface="Courier" pitchFamily="49" charset="0"/>
              </a:rPr>
              <a:t>#include &lt;sys/wait.h&gt;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smtClean="0">
                <a:latin typeface="Courier" pitchFamily="49" charset="0"/>
              </a:rPr>
              <a:t>pid_t wait(int *stat_loc);</a:t>
            </a:r>
            <a:r>
              <a:rPr lang="en-US" altLang="en-US" b="1" smtClean="0">
                <a:latin typeface="Courier" pitchFamily="49" charset="0"/>
              </a:rPr>
              <a:t> </a:t>
            </a:r>
          </a:p>
          <a:p>
            <a:pPr lvl="2">
              <a:buFont typeface="Wingdings 2" pitchFamily="18" charset="2"/>
              <a:buNone/>
            </a:pPr>
            <a:endParaRPr lang="en-US" altLang="en-US" b="1" smtClean="0">
              <a:latin typeface="Courier" pitchFamily="49" charset="0"/>
            </a:endParaRPr>
          </a:p>
          <a:p>
            <a:pPr lvl="1">
              <a:buFont typeface="Wingdings 2" pitchFamily="18" charset="2"/>
              <a:buNone/>
            </a:pPr>
            <a:r>
              <a:rPr lang="en-US" altLang="en-US" smtClean="0"/>
              <a:t>Tham khảo thêm man pages của system call </a:t>
            </a:r>
            <a:r>
              <a:rPr lang="en-US" altLang="en-US" smtClean="0">
                <a:latin typeface="Courier" pitchFamily="49" charset="0"/>
              </a:rPr>
              <a:t>waitpid(), wait()</a:t>
            </a:r>
          </a:p>
          <a:p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D1704F-A5E7-4068-9A44-5BCBC8B5CEBC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51AD-989A-4BDC-9729-173DF8D2198D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7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Theo dõi các process </a:t>
            </a:r>
            <a:endParaRPr lang="en-US" altLang="en-US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Xem trạng thái các process (process status)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b="1" smtClean="0">
                <a:latin typeface="Courier" pitchFamily="49" charset="0"/>
              </a:rPr>
              <a:t>ps [option]</a:t>
            </a:r>
          </a:p>
          <a:p>
            <a:r>
              <a:rPr lang="en-US" altLang="en-US" smtClean="0"/>
              <a:t>Options</a:t>
            </a:r>
          </a:p>
          <a:p>
            <a:pPr lvl="1"/>
            <a:r>
              <a:rPr lang="en-US" altLang="en-US" smtClean="0"/>
              <a:t>-e chọn tất các process</a:t>
            </a:r>
          </a:p>
          <a:p>
            <a:pPr lvl="1"/>
            <a:r>
              <a:rPr lang="en-US" altLang="en-US" smtClean="0"/>
              <a:t>-f liệt kê tất cả (full) các thuộc tính</a:t>
            </a:r>
          </a:p>
          <a:p>
            <a:pPr lvl="1"/>
            <a:r>
              <a:rPr lang="en-US" altLang="en-US" smtClean="0"/>
              <a:t>-A liệt kê tất cả processs</a:t>
            </a:r>
          </a:p>
          <a:p>
            <a:pPr lvl="1"/>
            <a:r>
              <a:rPr lang="en-US" altLang="en-US" smtClean="0"/>
              <a:t>…</a:t>
            </a:r>
          </a:p>
          <a:p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2F52EF-248E-4BEA-BCC9-64DD2DD69669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E951-9229-4006-B585-90791DEAAA31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6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Ví dụ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200" smtClean="0">
                <a:latin typeface="Courier" pitchFamily="49" charset="0"/>
              </a:rPr>
              <a:t>#include &lt;stdio.h&gt;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200" smtClean="0">
                <a:latin typeface="Courier" pitchFamily="49" charset="0"/>
              </a:rPr>
              <a:t>#include &lt;unistd.h&gt;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200" smtClean="0">
                <a:latin typeface="Courier" pitchFamily="49" charset="0"/>
              </a:rPr>
              <a:t>#define PROCESSES 3 /* Number of processes */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200" smtClean="0">
                <a:latin typeface="Courier" pitchFamily="49" charset="0"/>
              </a:rPr>
              <a:t>int main(int argc, char *argv[]) {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200" smtClean="0">
                <a:latin typeface="Courier" pitchFamily="49" charset="0"/>
              </a:rPr>
              <a:t>int count, retval, child_no;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200" smtClean="0">
                <a:latin typeface="Courier" pitchFamily="49" charset="0"/>
              </a:rPr>
              <a:t>/* Creating processes */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200" smtClean="0">
                <a:latin typeface="Courier" pitchFamily="49" charset="0"/>
              </a:rPr>
              <a:t>retval=1;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200" smtClean="0">
                <a:latin typeface="Courier" pitchFamily="49" charset="0"/>
              </a:rPr>
              <a:t>for (count=0; count&lt;PROCESSES; count++) {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200" smtClean="0">
                <a:latin typeface="Courier" pitchFamily="49" charset="0"/>
              </a:rPr>
              <a:t>if (retval!=0) retval=fork();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200" smtClean="0">
                <a:latin typeface="Courier" pitchFamily="49" charset="0"/>
              </a:rPr>
              <a:t>else break;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200" smtClean="0">
                <a:latin typeface="Courier" pitchFamily="49" charset="0"/>
              </a:rPr>
              <a:t>} 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8133EA-2EF9-4C3E-B5C4-F7EE103AF943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82F2-D29A-429B-8BD7-A70A69D98ACB}" type="datetime1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4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Ví dụ (tt)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458200" cy="4389437"/>
          </a:xfrm>
        </p:spPr>
        <p:txBody>
          <a:bodyPr>
            <a:normAutofit fontScale="70000" lnSpcReduction="20000"/>
          </a:bodyPr>
          <a:lstStyle/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/* Execution of child processes */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if (</a:t>
            </a:r>
            <a:r>
              <a:rPr lang="en-US" dirty="0" err="1" smtClean="0">
                <a:latin typeface="Courier" pitchFamily="49" charset="0"/>
              </a:rPr>
              <a:t>retval</a:t>
            </a:r>
            <a:r>
              <a:rPr lang="en-US" dirty="0" smtClean="0">
                <a:latin typeface="Courier" pitchFamily="49" charset="0"/>
              </a:rPr>
              <a:t>==0) {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err="1" smtClean="0">
                <a:latin typeface="Courier" pitchFamily="49" charset="0"/>
              </a:rPr>
              <a:t>child_no</a:t>
            </a:r>
            <a:r>
              <a:rPr lang="en-US" sz="2400" dirty="0" smtClean="0">
                <a:latin typeface="Courier" pitchFamily="49" charset="0"/>
              </a:rPr>
              <a:t>=count;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err="1" smtClean="0">
                <a:latin typeface="Courier" pitchFamily="49" charset="0"/>
              </a:rPr>
              <a:t>printf</a:t>
            </a:r>
            <a:r>
              <a:rPr lang="en-US" sz="2400" dirty="0" smtClean="0">
                <a:latin typeface="Courier" pitchFamily="49" charset="0"/>
              </a:rPr>
              <a:t>("Child #%d has PID (process-id): #%d\n", 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smtClean="0">
                <a:latin typeface="Courier" pitchFamily="49" charset="0"/>
              </a:rPr>
              <a:t>	</a:t>
            </a:r>
            <a:r>
              <a:rPr lang="en-US" sz="2400" dirty="0" err="1" smtClean="0">
                <a:latin typeface="Courier" pitchFamily="49" charset="0"/>
              </a:rPr>
              <a:t>child_no</a:t>
            </a:r>
            <a:r>
              <a:rPr lang="en-US" sz="2400" dirty="0" smtClean="0">
                <a:latin typeface="Courier" pitchFamily="49" charset="0"/>
              </a:rPr>
              <a:t>, </a:t>
            </a:r>
            <a:r>
              <a:rPr lang="en-US" sz="2400" dirty="0" err="1" smtClean="0">
                <a:latin typeface="Courier" pitchFamily="49" charset="0"/>
              </a:rPr>
              <a:t>getpid</a:t>
            </a:r>
            <a:r>
              <a:rPr lang="en-US" sz="2400" dirty="0" smtClean="0">
                <a:latin typeface="Courier" pitchFamily="49" charset="0"/>
              </a:rPr>
              <a:t>());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smtClean="0">
                <a:latin typeface="Courier" pitchFamily="49" charset="0"/>
              </a:rPr>
              <a:t>sleep(rand()%5);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} else {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/* Waiting for children termination */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for (count=0; count&lt;PROCESSES; count++) 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	wait(NULL);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>
                <a:latin typeface="Courier" pitchFamily="49" charset="0"/>
              </a:rPr>
              <a:t>printf</a:t>
            </a:r>
            <a:r>
              <a:rPr lang="en-US" dirty="0" smtClean="0">
                <a:latin typeface="Courier" pitchFamily="49" charset="0"/>
              </a:rPr>
              <a:t>(“Parent has PID (process-id): #%d\n”, </a:t>
            </a:r>
            <a:r>
              <a:rPr lang="en-US" dirty="0" err="1" smtClean="0">
                <a:latin typeface="Courier" pitchFamily="49" charset="0"/>
              </a:rPr>
              <a:t>getpid</a:t>
            </a:r>
            <a:r>
              <a:rPr lang="en-US" dirty="0" smtClean="0">
                <a:latin typeface="Courier" pitchFamily="49" charset="0"/>
              </a:rPr>
              <a:t>());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}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return 0;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400" dirty="0" smtClean="0">
                <a:latin typeface="Courier" pitchFamily="49" charset="0"/>
              </a:rPr>
              <a:t>}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2B004A-DB67-45DF-A12B-990E5E3DF478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A49E-0C64-49B8-9C63-78218525BC44}" type="datetime1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6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process con </a:t>
            </a:r>
            <a:r>
              <a:rPr lang="en-US" dirty="0" err="1" smtClean="0"/>
              <a:t>khi</a:t>
            </a:r>
            <a:r>
              <a:rPr lang="en-US" dirty="0" smtClean="0"/>
              <a:t> process con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process con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process cha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SIGCHLD</a:t>
            </a:r>
          </a:p>
          <a:p>
            <a:r>
              <a:rPr lang="en-US" dirty="0" smtClean="0"/>
              <a:t>Ta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ngừa</a:t>
            </a:r>
            <a:r>
              <a:rPr lang="en-US" dirty="0" smtClean="0"/>
              <a:t> </a:t>
            </a:r>
            <a:r>
              <a:rPr lang="en-US" dirty="0" err="1" smtClean="0"/>
              <a:t>zombied</a:t>
            </a:r>
            <a:r>
              <a:rPr lang="en-US" dirty="0" smtClean="0"/>
              <a:t> process, </a:t>
            </a:r>
            <a:r>
              <a:rPr lang="en-US" dirty="0" err="1" smtClean="0"/>
              <a:t>nhưng</a:t>
            </a:r>
            <a:r>
              <a:rPr lang="en-US" dirty="0" smtClean="0"/>
              <a:t> process cha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do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con:</a:t>
            </a:r>
          </a:p>
          <a:p>
            <a:pPr marL="457200" lvl="1" indent="0">
              <a:buNone/>
            </a:pPr>
            <a:r>
              <a:rPr lang="en-US" i="1" dirty="0"/>
              <a:t>#include &lt;</a:t>
            </a:r>
            <a:r>
              <a:rPr lang="en-US" i="1" dirty="0" err="1"/>
              <a:t>signal.h</a:t>
            </a:r>
            <a:r>
              <a:rPr lang="en-US" i="1" dirty="0"/>
              <a:t>&gt;</a:t>
            </a:r>
            <a:r>
              <a:rPr lang="en-US" i="1" dirty="0"/>
              <a:t> 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i="1" dirty="0" err="1" smtClean="0"/>
              <a:t>typedef</a:t>
            </a:r>
            <a:r>
              <a:rPr lang="en-US" i="1" dirty="0" smtClean="0"/>
              <a:t> </a:t>
            </a:r>
            <a:r>
              <a:rPr lang="en-US" i="1" dirty="0"/>
              <a:t>void (*</a:t>
            </a:r>
            <a:r>
              <a:rPr lang="en-US" i="1" dirty="0" err="1"/>
              <a:t>sighandler_t</a:t>
            </a:r>
            <a:r>
              <a:rPr lang="en-US" i="1" dirty="0"/>
              <a:t>)(</a:t>
            </a:r>
            <a:r>
              <a:rPr lang="en-US" i="1" dirty="0" err="1"/>
              <a:t>int</a:t>
            </a:r>
            <a:r>
              <a:rPr lang="en-US" i="1" dirty="0"/>
              <a:t>);</a:t>
            </a:r>
            <a:r>
              <a:rPr lang="en-US" i="1" dirty="0"/>
              <a:t> 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i="1" dirty="0" err="1" smtClean="0"/>
              <a:t>sighandler_t</a:t>
            </a:r>
            <a:r>
              <a:rPr lang="en-US" i="1" dirty="0" smtClean="0"/>
              <a:t> </a:t>
            </a:r>
            <a:r>
              <a:rPr lang="en-US" i="1" dirty="0"/>
              <a:t>signal(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signum</a:t>
            </a:r>
            <a:r>
              <a:rPr lang="en-US" i="1" dirty="0"/>
              <a:t>, </a:t>
            </a:r>
            <a:r>
              <a:rPr lang="en-US" i="1" dirty="0" err="1"/>
              <a:t>sighandler_t</a:t>
            </a:r>
            <a:r>
              <a:rPr lang="en-US" i="1" dirty="0"/>
              <a:t> handler</a:t>
            </a:r>
            <a:r>
              <a:rPr lang="en-US" i="1" dirty="0" smtClean="0"/>
              <a:t>);</a:t>
            </a:r>
          </a:p>
          <a:p>
            <a:pPr lvl="1"/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signum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</a:t>
            </a:r>
            <a:r>
              <a:rPr lang="en-US" b="1" i="1" dirty="0" smtClean="0"/>
              <a:t>SIGCHLD</a:t>
            </a:r>
          </a:p>
          <a:p>
            <a:pPr lvl="1"/>
            <a:r>
              <a:rPr lang="en-US" dirty="0" smtClean="0"/>
              <a:t>Handler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handler </a:t>
            </a:r>
            <a:r>
              <a:rPr lang="en-US" dirty="0" err="1" smtClean="0"/>
              <a:t>tín</a:t>
            </a:r>
            <a:r>
              <a:rPr lang="en-US" dirty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b="1" i="1" dirty="0" smtClean="0"/>
              <a:t>SIGCHLD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7254-738D-4186-B578-C570F911D37B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845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7254-738D-4186-B578-C570F911D37B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00" y="1600200"/>
            <a:ext cx="6593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5985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Lập trình với process</a:t>
            </a:r>
            <a:endParaRPr lang="en-US" altLang="en-US" smtClean="0"/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Nội dung</a:t>
            </a:r>
          </a:p>
          <a:p>
            <a:pPr lvl="1"/>
            <a:r>
              <a:rPr lang="en-US" altLang="en-US" smtClean="0"/>
              <a:t>Kiến trúc hệ thống *NIX</a:t>
            </a:r>
          </a:p>
          <a:p>
            <a:pPr lvl="1"/>
            <a:r>
              <a:rPr lang="en-US" altLang="en-US" smtClean="0"/>
              <a:t>Tổ chức của process</a:t>
            </a:r>
          </a:p>
          <a:p>
            <a:pPr lvl="1"/>
            <a:r>
              <a:rPr lang="en-US" altLang="en-US" smtClean="0"/>
              <a:t>Xử lý tham số dòng lệnh (command line arguments)</a:t>
            </a:r>
          </a:p>
          <a:p>
            <a:pPr lvl="1"/>
            <a:r>
              <a:rPr lang="en-US" altLang="en-US" smtClean="0"/>
              <a:t>Tạo mới và kết thúc process</a:t>
            </a:r>
          </a:p>
          <a:p>
            <a:pPr lvl="1"/>
            <a:r>
              <a:rPr lang="vi-VN" altLang="en-US" smtClean="0">
                <a:solidFill>
                  <a:srgbClr val="C00000"/>
                </a:solidFill>
              </a:rPr>
              <a:t>Gọi</a:t>
            </a:r>
            <a:r>
              <a:rPr lang="en-US" altLang="en-US" smtClean="0">
                <a:solidFill>
                  <a:srgbClr val="C00000"/>
                </a:solidFill>
              </a:rPr>
              <a:t> </a:t>
            </a:r>
            <a:r>
              <a:rPr lang="vi-VN" altLang="en-US" smtClean="0">
                <a:solidFill>
                  <a:srgbClr val="C00000"/>
                </a:solidFill>
              </a:rPr>
              <a:t>thực</a:t>
            </a:r>
            <a:r>
              <a:rPr lang="en-US" altLang="en-US" smtClean="0">
                <a:solidFill>
                  <a:srgbClr val="C00000"/>
                </a:solidFill>
              </a:rPr>
              <a:t> </a:t>
            </a:r>
            <a:r>
              <a:rPr lang="vi-VN" altLang="en-US" smtClean="0">
                <a:solidFill>
                  <a:srgbClr val="C00000"/>
                </a:solidFill>
              </a:rPr>
              <a:t>thi</a:t>
            </a:r>
            <a:r>
              <a:rPr lang="en-US" altLang="en-US" smtClean="0">
                <a:solidFill>
                  <a:srgbClr val="C00000"/>
                </a:solidFill>
              </a:rPr>
              <a:t> </a:t>
            </a:r>
            <a:r>
              <a:rPr lang="vi-VN" altLang="en-US" smtClean="0">
                <a:solidFill>
                  <a:srgbClr val="C00000"/>
                </a:solidFill>
              </a:rPr>
              <a:t>lệnh/chương</a:t>
            </a:r>
            <a:r>
              <a:rPr lang="en-US" altLang="en-US" smtClean="0">
                <a:solidFill>
                  <a:srgbClr val="C00000"/>
                </a:solidFill>
              </a:rPr>
              <a:t> </a:t>
            </a:r>
            <a:r>
              <a:rPr lang="vi-VN" altLang="en-US" smtClean="0">
                <a:solidFill>
                  <a:srgbClr val="C00000"/>
                </a:solidFill>
              </a:rPr>
              <a:t>trình</a:t>
            </a:r>
            <a:r>
              <a:rPr lang="en-US" altLang="en-US" smtClean="0">
                <a:solidFill>
                  <a:srgbClr val="C00000"/>
                </a:solidFill>
              </a:rPr>
              <a:t> </a:t>
            </a:r>
            <a:r>
              <a:rPr lang="vi-VN" altLang="en-US" smtClean="0">
                <a:solidFill>
                  <a:srgbClr val="C00000"/>
                </a:solidFill>
              </a:rPr>
              <a:t>khác</a:t>
            </a:r>
            <a:r>
              <a:rPr lang="en-US" altLang="en-US" smtClean="0">
                <a:solidFill>
                  <a:srgbClr val="C00000"/>
                </a:solidFill>
              </a:rPr>
              <a:t> </a:t>
            </a:r>
            <a:r>
              <a:rPr lang="vi-VN" altLang="en-US" smtClean="0">
                <a:solidFill>
                  <a:srgbClr val="C00000"/>
                </a:solidFill>
              </a:rPr>
              <a:t>bằng</a:t>
            </a:r>
            <a:r>
              <a:rPr lang="en-US" altLang="en-US" smtClean="0">
                <a:solidFill>
                  <a:srgbClr val="C00000"/>
                </a:solidFill>
              </a:rPr>
              <a:t> </a:t>
            </a:r>
            <a:r>
              <a:rPr lang="vi-VN" altLang="en-US" smtClean="0">
                <a:solidFill>
                  <a:srgbClr val="C00000"/>
                </a:solidFill>
              </a:rPr>
              <a:t>system(), exec…()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4294F-319D-4867-91CC-D5A3C1F19B0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F413-9B94-4453-90BD-2D32D9FE63F9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8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hàm</a:t>
            </a:r>
            <a:r>
              <a:rPr lang="en-US" b="1" dirty="0"/>
              <a:t> </a:t>
            </a:r>
            <a:r>
              <a:rPr lang="en-US" b="1" dirty="0" err="1"/>
              <a:t>gọi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thi</a:t>
            </a:r>
            <a:r>
              <a:rPr lang="en-US" b="1" dirty="0"/>
              <a:t> </a:t>
            </a:r>
            <a:r>
              <a:rPr lang="en-US" b="1" dirty="0" err="1"/>
              <a:t>chương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 system(</a:t>
            </a:r>
            <a:r>
              <a:rPr lang="en-US" dirty="0" err="1">
                <a:latin typeface="Courier" pitchFamily="49" charset="0"/>
              </a:rPr>
              <a:t>const</a:t>
            </a:r>
            <a:r>
              <a:rPr lang="en-US" dirty="0">
                <a:latin typeface="Courier" pitchFamily="49" charset="0"/>
              </a:rPr>
              <a:t> char *string);</a:t>
            </a:r>
          </a:p>
          <a:p>
            <a:r>
              <a:rPr lang="en-US" dirty="0" err="1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 </a:t>
            </a:r>
            <a:r>
              <a:rPr lang="en-US" dirty="0" err="1">
                <a:latin typeface="Courier" pitchFamily="49" charset="0"/>
              </a:rPr>
              <a:t>execl</a:t>
            </a:r>
            <a:r>
              <a:rPr lang="en-US" dirty="0">
                <a:latin typeface="Courier" pitchFamily="49" charset="0"/>
              </a:rPr>
              <a:t>(</a:t>
            </a:r>
            <a:r>
              <a:rPr lang="en-US" dirty="0" err="1">
                <a:latin typeface="Courier" pitchFamily="49" charset="0"/>
              </a:rPr>
              <a:t>const</a:t>
            </a:r>
            <a:r>
              <a:rPr lang="en-US" dirty="0">
                <a:latin typeface="Courier" pitchFamily="49" charset="0"/>
              </a:rPr>
              <a:t> char *path, </a:t>
            </a:r>
            <a:r>
              <a:rPr lang="en-US" dirty="0" err="1">
                <a:latin typeface="Courier" pitchFamily="49" charset="0"/>
              </a:rPr>
              <a:t>const</a:t>
            </a:r>
            <a:r>
              <a:rPr lang="en-US" dirty="0">
                <a:latin typeface="Courier" pitchFamily="49" charset="0"/>
              </a:rPr>
              <a:t> char *</a:t>
            </a:r>
            <a:r>
              <a:rPr lang="en-US" dirty="0" err="1">
                <a:latin typeface="Courier" pitchFamily="49" charset="0"/>
              </a:rPr>
              <a:t>arg</a:t>
            </a:r>
            <a:r>
              <a:rPr lang="en-US" dirty="0">
                <a:latin typeface="Courier" pitchFamily="49" charset="0"/>
              </a:rPr>
              <a:t>, </a:t>
            </a:r>
            <a:r>
              <a:rPr lang="en-US" dirty="0" smtClean="0">
                <a:latin typeface="Courier" pitchFamily="49" charset="0"/>
              </a:rPr>
              <a:t>...);</a:t>
            </a:r>
            <a:endParaRPr lang="en-US" dirty="0">
              <a:latin typeface="Courier" pitchFamily="49" charset="0"/>
            </a:endParaRPr>
          </a:p>
          <a:p>
            <a:r>
              <a:rPr lang="en-US" dirty="0" err="1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 </a:t>
            </a:r>
            <a:r>
              <a:rPr lang="en-US" dirty="0" err="1">
                <a:latin typeface="Courier" pitchFamily="49" charset="0"/>
              </a:rPr>
              <a:t>execv</a:t>
            </a:r>
            <a:r>
              <a:rPr lang="en-US" dirty="0">
                <a:latin typeface="Courier" pitchFamily="49" charset="0"/>
              </a:rPr>
              <a:t>(</a:t>
            </a:r>
            <a:r>
              <a:rPr lang="en-US" dirty="0" err="1">
                <a:latin typeface="Courier" pitchFamily="49" charset="0"/>
              </a:rPr>
              <a:t>const</a:t>
            </a:r>
            <a:r>
              <a:rPr lang="en-US" dirty="0">
                <a:latin typeface="Courier" pitchFamily="49" charset="0"/>
              </a:rPr>
              <a:t> char *path, </a:t>
            </a:r>
            <a:r>
              <a:rPr lang="en-US" dirty="0" err="1">
                <a:latin typeface="Courier" pitchFamily="49" charset="0"/>
              </a:rPr>
              <a:t>const</a:t>
            </a:r>
            <a:r>
              <a:rPr lang="en-US" dirty="0">
                <a:latin typeface="Courier" pitchFamily="49" charset="0"/>
              </a:rPr>
              <a:t> char *</a:t>
            </a:r>
            <a:r>
              <a:rPr lang="en-US" dirty="0" err="1">
                <a:latin typeface="Courier" pitchFamily="49" charset="0"/>
              </a:rPr>
              <a:t>argv</a:t>
            </a:r>
            <a:r>
              <a:rPr lang="en-US" dirty="0">
                <a:latin typeface="Courier" pitchFamily="49" charset="0"/>
              </a:rPr>
              <a:t>[ </a:t>
            </a:r>
            <a:r>
              <a:rPr lang="en-US" dirty="0" smtClean="0">
                <a:latin typeface="Courier" pitchFamily="49" charset="0"/>
              </a:rPr>
              <a:t>]);</a:t>
            </a:r>
            <a:endParaRPr lang="en-US" dirty="0">
              <a:latin typeface="Courier" pitchFamily="49" charset="0"/>
            </a:endParaRPr>
          </a:p>
          <a:p>
            <a:r>
              <a:rPr lang="en-US" dirty="0" err="1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 </a:t>
            </a:r>
            <a:r>
              <a:rPr lang="en-US" dirty="0" err="1">
                <a:latin typeface="Courier" pitchFamily="49" charset="0"/>
              </a:rPr>
              <a:t>execlp</a:t>
            </a:r>
            <a:r>
              <a:rPr lang="en-US" dirty="0">
                <a:latin typeface="Courier" pitchFamily="49" charset="0"/>
              </a:rPr>
              <a:t>(</a:t>
            </a:r>
            <a:r>
              <a:rPr lang="en-US" dirty="0" err="1">
                <a:latin typeface="Courier" pitchFamily="49" charset="0"/>
              </a:rPr>
              <a:t>const</a:t>
            </a:r>
            <a:r>
              <a:rPr lang="en-US" dirty="0">
                <a:latin typeface="Courier" pitchFamily="49" charset="0"/>
              </a:rPr>
              <a:t> char *</a:t>
            </a:r>
            <a:r>
              <a:rPr lang="en-US" dirty="0" err="1">
                <a:latin typeface="Courier" pitchFamily="49" charset="0"/>
              </a:rPr>
              <a:t>lename</a:t>
            </a:r>
            <a:r>
              <a:rPr lang="en-US" dirty="0">
                <a:latin typeface="Courier" pitchFamily="49" charset="0"/>
              </a:rPr>
              <a:t>, </a:t>
            </a:r>
            <a:r>
              <a:rPr lang="en-US" dirty="0" err="1">
                <a:latin typeface="Courier" pitchFamily="49" charset="0"/>
              </a:rPr>
              <a:t>const</a:t>
            </a:r>
            <a:r>
              <a:rPr lang="en-US" dirty="0">
                <a:latin typeface="Courier" pitchFamily="49" charset="0"/>
              </a:rPr>
              <a:t> char *</a:t>
            </a:r>
            <a:r>
              <a:rPr lang="en-US" dirty="0" err="1">
                <a:latin typeface="Courier" pitchFamily="49" charset="0"/>
              </a:rPr>
              <a:t>arg</a:t>
            </a:r>
            <a:r>
              <a:rPr lang="en-US" dirty="0">
                <a:latin typeface="Courier" pitchFamily="49" charset="0"/>
              </a:rPr>
              <a:t>, </a:t>
            </a:r>
            <a:r>
              <a:rPr lang="en-US" dirty="0" smtClean="0">
                <a:latin typeface="Courier" pitchFamily="49" charset="0"/>
              </a:rPr>
              <a:t>...);</a:t>
            </a:r>
            <a:endParaRPr lang="en-US" dirty="0">
              <a:latin typeface="Courier" pitchFamily="49" charset="0"/>
            </a:endParaRPr>
          </a:p>
          <a:p>
            <a:r>
              <a:rPr lang="en-US" dirty="0" err="1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 </a:t>
            </a:r>
            <a:r>
              <a:rPr lang="en-US" dirty="0" err="1">
                <a:latin typeface="Courier" pitchFamily="49" charset="0"/>
              </a:rPr>
              <a:t>execvp</a:t>
            </a:r>
            <a:r>
              <a:rPr lang="en-US" dirty="0">
                <a:latin typeface="Courier" pitchFamily="49" charset="0"/>
              </a:rPr>
              <a:t>(</a:t>
            </a:r>
            <a:r>
              <a:rPr lang="en-US" dirty="0" err="1">
                <a:latin typeface="Courier" pitchFamily="49" charset="0"/>
              </a:rPr>
              <a:t>const</a:t>
            </a:r>
            <a:r>
              <a:rPr lang="en-US" dirty="0">
                <a:latin typeface="Courier" pitchFamily="49" charset="0"/>
              </a:rPr>
              <a:t> char *</a:t>
            </a:r>
            <a:r>
              <a:rPr lang="en-US" dirty="0" err="1">
                <a:latin typeface="Courier" pitchFamily="49" charset="0"/>
              </a:rPr>
              <a:t>lename</a:t>
            </a:r>
            <a:r>
              <a:rPr lang="en-US" dirty="0">
                <a:latin typeface="Courier" pitchFamily="49" charset="0"/>
              </a:rPr>
              <a:t>, </a:t>
            </a:r>
            <a:r>
              <a:rPr lang="en-US" dirty="0" err="1">
                <a:latin typeface="Courier" pitchFamily="49" charset="0"/>
              </a:rPr>
              <a:t>const</a:t>
            </a:r>
            <a:r>
              <a:rPr lang="en-US" dirty="0">
                <a:latin typeface="Courier" pitchFamily="49" charset="0"/>
              </a:rPr>
              <a:t> char *</a:t>
            </a:r>
            <a:r>
              <a:rPr lang="en-US" dirty="0" err="1">
                <a:latin typeface="Courier" pitchFamily="49" charset="0"/>
              </a:rPr>
              <a:t>argv</a:t>
            </a:r>
            <a:r>
              <a:rPr lang="en-US" dirty="0">
                <a:latin typeface="Courier" pitchFamily="49" charset="0"/>
              </a:rPr>
              <a:t>[ </a:t>
            </a:r>
            <a:r>
              <a:rPr lang="en-US" dirty="0" smtClean="0">
                <a:latin typeface="Courier" pitchFamily="49" charset="0"/>
              </a:rPr>
              <a:t>]);</a:t>
            </a:r>
            <a:endParaRPr lang="en-US" dirty="0">
              <a:latin typeface="Courier" pitchFamily="49" charset="0"/>
            </a:endParaRPr>
          </a:p>
          <a:p>
            <a:r>
              <a:rPr lang="en-US" dirty="0" err="1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 </a:t>
            </a:r>
            <a:r>
              <a:rPr lang="en-US" dirty="0" err="1">
                <a:latin typeface="Courier" pitchFamily="49" charset="0"/>
              </a:rPr>
              <a:t>execle</a:t>
            </a:r>
            <a:r>
              <a:rPr lang="en-US" dirty="0">
                <a:latin typeface="Courier" pitchFamily="49" charset="0"/>
              </a:rPr>
              <a:t>(</a:t>
            </a:r>
            <a:r>
              <a:rPr lang="en-US" dirty="0" err="1">
                <a:latin typeface="Courier" pitchFamily="49" charset="0"/>
              </a:rPr>
              <a:t>const</a:t>
            </a:r>
            <a:r>
              <a:rPr lang="en-US" dirty="0">
                <a:latin typeface="Courier" pitchFamily="49" charset="0"/>
              </a:rPr>
              <a:t> char *path, </a:t>
            </a:r>
            <a:r>
              <a:rPr lang="en-US" dirty="0" err="1">
                <a:latin typeface="Courier" pitchFamily="49" charset="0"/>
              </a:rPr>
              <a:t>const</a:t>
            </a:r>
            <a:r>
              <a:rPr lang="en-US" dirty="0">
                <a:latin typeface="Courier" pitchFamily="49" charset="0"/>
              </a:rPr>
              <a:t> char *</a:t>
            </a:r>
            <a:r>
              <a:rPr lang="en-US" dirty="0" err="1">
                <a:latin typeface="Courier" pitchFamily="49" charset="0"/>
              </a:rPr>
              <a:t>arg</a:t>
            </a:r>
            <a:r>
              <a:rPr lang="en-US" dirty="0">
                <a:latin typeface="Courier" pitchFamily="49" charset="0"/>
              </a:rPr>
              <a:t>, ..., </a:t>
            </a:r>
            <a:r>
              <a:rPr lang="en-US" dirty="0" err="1">
                <a:latin typeface="Courier" pitchFamily="49" charset="0"/>
              </a:rPr>
              <a:t>const</a:t>
            </a:r>
            <a:r>
              <a:rPr lang="en-US" dirty="0">
                <a:latin typeface="Courier" pitchFamily="49" charset="0"/>
              </a:rPr>
              <a:t> char **</a:t>
            </a:r>
            <a:r>
              <a:rPr lang="en-US" dirty="0" err="1">
                <a:latin typeface="Courier" pitchFamily="49" charset="0"/>
              </a:rPr>
              <a:t>env</a:t>
            </a:r>
            <a:r>
              <a:rPr lang="en-US" dirty="0" smtClean="0">
                <a:latin typeface="Courier" pitchFamily="49" charset="0"/>
              </a:rPr>
              <a:t>);</a:t>
            </a:r>
            <a:endParaRPr lang="en-US" dirty="0">
              <a:latin typeface="Courier" pitchFamily="49" charset="0"/>
            </a:endParaRPr>
          </a:p>
          <a:p>
            <a:r>
              <a:rPr lang="en-US" dirty="0" err="1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 </a:t>
            </a:r>
            <a:r>
              <a:rPr lang="en-US" dirty="0" err="1">
                <a:latin typeface="Courier" pitchFamily="49" charset="0"/>
              </a:rPr>
              <a:t>execve</a:t>
            </a:r>
            <a:r>
              <a:rPr lang="en-US" dirty="0">
                <a:latin typeface="Courier" pitchFamily="49" charset="0"/>
              </a:rPr>
              <a:t>(</a:t>
            </a:r>
            <a:r>
              <a:rPr lang="en-US" dirty="0" err="1">
                <a:latin typeface="Courier" pitchFamily="49" charset="0"/>
              </a:rPr>
              <a:t>const</a:t>
            </a:r>
            <a:r>
              <a:rPr lang="en-US" dirty="0">
                <a:latin typeface="Courier" pitchFamily="49" charset="0"/>
              </a:rPr>
              <a:t> char *path, </a:t>
            </a:r>
            <a:r>
              <a:rPr lang="en-US" dirty="0" err="1">
                <a:latin typeface="Courier" pitchFamily="49" charset="0"/>
              </a:rPr>
              <a:t>const</a:t>
            </a:r>
            <a:r>
              <a:rPr lang="en-US" dirty="0">
                <a:latin typeface="Courier" pitchFamily="49" charset="0"/>
              </a:rPr>
              <a:t> char *</a:t>
            </a:r>
            <a:r>
              <a:rPr lang="en-US" dirty="0" err="1">
                <a:latin typeface="Courier" pitchFamily="49" charset="0"/>
              </a:rPr>
              <a:t>argv</a:t>
            </a:r>
            <a:r>
              <a:rPr lang="en-US" dirty="0">
                <a:latin typeface="Courier" pitchFamily="49" charset="0"/>
              </a:rPr>
              <a:t>[ ], </a:t>
            </a:r>
            <a:r>
              <a:rPr lang="en-US" dirty="0" err="1">
                <a:latin typeface="Courier" pitchFamily="49" charset="0"/>
              </a:rPr>
              <a:t>const</a:t>
            </a:r>
            <a:r>
              <a:rPr lang="en-US" dirty="0">
                <a:latin typeface="Courier" pitchFamily="49" charset="0"/>
              </a:rPr>
              <a:t> char **</a:t>
            </a:r>
            <a:r>
              <a:rPr lang="en-US" dirty="0" err="1">
                <a:latin typeface="Courier" pitchFamily="49" charset="0"/>
              </a:rPr>
              <a:t>env</a:t>
            </a:r>
            <a:r>
              <a:rPr lang="en-US" dirty="0" smtClean="0">
                <a:latin typeface="Courier" pitchFamily="49" charset="0"/>
              </a:rPr>
              <a:t>);</a:t>
            </a:r>
            <a:endParaRPr lang="en-US" dirty="0">
              <a:latin typeface="Courier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0E4B-9605-477D-A156-C87EDC24E992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23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/>
              <a:t>Hàm</a:t>
            </a:r>
            <a:r>
              <a:rPr lang="en-US" altLang="en-US" b="1" dirty="0"/>
              <a:t> system()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vi-VN" dirty="0"/>
              <a:t>Xử</a:t>
            </a:r>
            <a:r>
              <a:rPr lang="en-US" dirty="0"/>
              <a:t> </a:t>
            </a:r>
            <a:r>
              <a:rPr lang="vi-VN" dirty="0"/>
              <a:t>lý</a:t>
            </a:r>
            <a:r>
              <a:rPr lang="en-US" dirty="0"/>
              <a:t> </a:t>
            </a:r>
            <a:r>
              <a:rPr lang="vi-VN" dirty="0"/>
              <a:t>một</a:t>
            </a:r>
            <a:r>
              <a:rPr lang="en-US" dirty="0"/>
              <a:t> </a:t>
            </a:r>
            <a:r>
              <a:rPr lang="vi-VN" dirty="0"/>
              <a:t>lệnh</a:t>
            </a:r>
            <a:r>
              <a:rPr lang="en-US" dirty="0"/>
              <a:t> </a:t>
            </a:r>
            <a:r>
              <a:rPr lang="vi-VN" dirty="0"/>
              <a:t>được</a:t>
            </a:r>
            <a:r>
              <a:rPr lang="en-US" dirty="0"/>
              <a:t> </a:t>
            </a:r>
            <a:r>
              <a:rPr lang="vi-VN" dirty="0"/>
              <a:t>chỉ</a:t>
            </a:r>
            <a:r>
              <a:rPr lang="en-US" dirty="0"/>
              <a:t> </a:t>
            </a:r>
            <a:r>
              <a:rPr lang="vi-VN" dirty="0"/>
              <a:t>ra</a:t>
            </a:r>
            <a:r>
              <a:rPr lang="en-US" dirty="0"/>
              <a:t> </a:t>
            </a:r>
            <a:r>
              <a:rPr lang="vi-VN" dirty="0"/>
              <a:t>trong</a:t>
            </a:r>
            <a:r>
              <a:rPr lang="en-US" dirty="0"/>
              <a:t> </a:t>
            </a:r>
            <a:r>
              <a:rPr lang="vi-VN" dirty="0"/>
              <a:t>thông</a:t>
            </a:r>
            <a:r>
              <a:rPr lang="en-US" dirty="0"/>
              <a:t> </a:t>
            </a:r>
            <a:r>
              <a:rPr lang="vi-VN" dirty="0"/>
              <a:t>số</a:t>
            </a:r>
            <a:r>
              <a:rPr lang="en-US" dirty="0"/>
              <a:t> </a:t>
            </a:r>
            <a:r>
              <a:rPr lang="vi-VN" b="1" dirty="0"/>
              <a:t>string</a:t>
            </a:r>
            <a:r>
              <a:rPr lang="en-US" b="1" dirty="0"/>
              <a:t> </a:t>
            </a:r>
            <a:r>
              <a:rPr lang="vi-VN" dirty="0"/>
              <a:t>và</a:t>
            </a:r>
            <a:r>
              <a:rPr lang="en-US" dirty="0"/>
              <a:t> </a:t>
            </a:r>
            <a:r>
              <a:rPr lang="vi-VN" dirty="0"/>
              <a:t>trả</a:t>
            </a:r>
            <a:r>
              <a:rPr lang="en-US" dirty="0"/>
              <a:t> </a:t>
            </a:r>
            <a:r>
              <a:rPr lang="vi-VN" dirty="0"/>
              <a:t>về</a:t>
            </a:r>
            <a:r>
              <a:rPr lang="en-US" dirty="0"/>
              <a:t> </a:t>
            </a:r>
            <a:r>
              <a:rPr lang="vi-VN" dirty="0"/>
              <a:t>sau</a:t>
            </a:r>
            <a:r>
              <a:rPr lang="en-US" dirty="0"/>
              <a:t> </a:t>
            </a:r>
            <a:r>
              <a:rPr lang="vi-VN" dirty="0"/>
              <a:t>khi</a:t>
            </a:r>
            <a:r>
              <a:rPr lang="en-US" dirty="0"/>
              <a:t> </a:t>
            </a:r>
            <a:r>
              <a:rPr lang="vi-VN" dirty="0"/>
              <a:t>lệnh</a:t>
            </a:r>
            <a:r>
              <a:rPr lang="en-US" dirty="0"/>
              <a:t> </a:t>
            </a:r>
            <a:r>
              <a:rPr lang="vi-VN" dirty="0"/>
              <a:t>được</a:t>
            </a:r>
            <a:r>
              <a:rPr lang="en-US" dirty="0"/>
              <a:t> </a:t>
            </a:r>
            <a:r>
              <a:rPr lang="vi-VN" dirty="0"/>
              <a:t>thực</a:t>
            </a:r>
            <a:r>
              <a:rPr lang="en-US" dirty="0"/>
              <a:t> </a:t>
            </a:r>
            <a:r>
              <a:rPr lang="vi-VN" dirty="0"/>
              <a:t>thi</a:t>
            </a:r>
            <a:r>
              <a:rPr lang="en-US" dirty="0"/>
              <a:t> </a:t>
            </a:r>
            <a:r>
              <a:rPr lang="vi-VN" dirty="0"/>
              <a:t>xong</a:t>
            </a:r>
          </a:p>
          <a:p>
            <a:r>
              <a:rPr lang="vi-VN" dirty="0"/>
              <a:t>Thực</a:t>
            </a:r>
            <a:r>
              <a:rPr lang="en-US" dirty="0"/>
              <a:t> </a:t>
            </a:r>
            <a:r>
              <a:rPr lang="vi-VN" dirty="0"/>
              <a:t>chất</a:t>
            </a:r>
            <a:r>
              <a:rPr lang="en-US" dirty="0"/>
              <a:t> </a:t>
            </a:r>
            <a:r>
              <a:rPr lang="vi-VN" dirty="0"/>
              <a:t>thì</a:t>
            </a:r>
            <a:r>
              <a:rPr lang="en-US" dirty="0"/>
              <a:t> </a:t>
            </a:r>
            <a:r>
              <a:rPr lang="vi-VN" dirty="0"/>
              <a:t>lời</a:t>
            </a:r>
            <a:r>
              <a:rPr lang="en-US" dirty="0"/>
              <a:t> </a:t>
            </a:r>
            <a:r>
              <a:rPr lang="vi-VN" dirty="0"/>
              <a:t>gọi</a:t>
            </a:r>
            <a:r>
              <a:rPr lang="en-US" dirty="0"/>
              <a:t> </a:t>
            </a:r>
            <a:r>
              <a:rPr lang="vi-VN" dirty="0"/>
              <a:t>hàm</a:t>
            </a:r>
            <a:r>
              <a:rPr lang="en-US" dirty="0"/>
              <a:t> </a:t>
            </a:r>
            <a:r>
              <a:rPr lang="vi-VN" b="1" dirty="0"/>
              <a:t>system(string)</a:t>
            </a:r>
            <a:r>
              <a:rPr lang="en-US" b="1" dirty="0"/>
              <a:t> </a:t>
            </a:r>
            <a:r>
              <a:rPr lang="vi-VN" dirty="0"/>
              <a:t>sẽ</a:t>
            </a:r>
            <a:r>
              <a:rPr lang="en-US" dirty="0"/>
              <a:t> </a:t>
            </a:r>
            <a:r>
              <a:rPr lang="vi-VN" dirty="0"/>
              <a:t>thực</a:t>
            </a:r>
            <a:r>
              <a:rPr lang="en-US" dirty="0"/>
              <a:t> </a:t>
            </a:r>
            <a:r>
              <a:rPr lang="vi-VN" dirty="0"/>
              <a:t>hiện</a:t>
            </a:r>
            <a:r>
              <a:rPr lang="en-US" dirty="0"/>
              <a:t> </a:t>
            </a:r>
            <a:r>
              <a:rPr lang="vi-VN" dirty="0"/>
              <a:t>lệnh</a:t>
            </a:r>
            <a:r>
              <a:rPr lang="en-US" dirty="0"/>
              <a:t> </a:t>
            </a:r>
            <a:r>
              <a:rPr lang="vi-VN" b="1" dirty="0"/>
              <a:t>sh</a:t>
            </a:r>
            <a:r>
              <a:rPr lang="en-US" b="1" dirty="0"/>
              <a:t> </a:t>
            </a:r>
            <a:r>
              <a:rPr lang="vi-VN" b="1" dirty="0"/>
              <a:t>-c string </a:t>
            </a:r>
            <a:r>
              <a:rPr lang="vi-VN" dirty="0"/>
              <a:t>(trong</a:t>
            </a:r>
            <a:r>
              <a:rPr lang="en-US" dirty="0"/>
              <a:t> </a:t>
            </a:r>
            <a:r>
              <a:rPr lang="vi-VN" dirty="0"/>
              <a:t>đó</a:t>
            </a:r>
            <a:r>
              <a:rPr lang="en-US" dirty="0"/>
              <a:t> </a:t>
            </a:r>
            <a:r>
              <a:rPr lang="vi-VN" dirty="0"/>
              <a:t>sh</a:t>
            </a:r>
            <a:r>
              <a:rPr lang="en-US" dirty="0"/>
              <a:t> </a:t>
            </a:r>
            <a:r>
              <a:rPr lang="vi-VN" dirty="0"/>
              <a:t>là</a:t>
            </a:r>
            <a:r>
              <a:rPr lang="en-US" dirty="0"/>
              <a:t> </a:t>
            </a:r>
            <a:r>
              <a:rPr lang="vi-VN" dirty="0"/>
              <a:t>shell, trong</a:t>
            </a:r>
            <a:r>
              <a:rPr lang="en-US" dirty="0"/>
              <a:t> </a:t>
            </a:r>
            <a:r>
              <a:rPr lang="vi-VN" dirty="0"/>
              <a:t>Linux sh</a:t>
            </a:r>
            <a:r>
              <a:rPr lang="en-US" dirty="0"/>
              <a:t> </a:t>
            </a:r>
            <a:r>
              <a:rPr lang="vi-VN" dirty="0"/>
              <a:t>chính</a:t>
            </a:r>
            <a:r>
              <a:rPr lang="en-US" dirty="0"/>
              <a:t> </a:t>
            </a:r>
            <a:r>
              <a:rPr lang="vi-VN" dirty="0"/>
              <a:t>là</a:t>
            </a:r>
            <a:r>
              <a:rPr lang="en-US" dirty="0"/>
              <a:t> </a:t>
            </a:r>
            <a:r>
              <a:rPr lang="vi-VN" dirty="0"/>
              <a:t>trình</a:t>
            </a:r>
            <a:r>
              <a:rPr lang="en-US" dirty="0"/>
              <a:t> </a:t>
            </a:r>
            <a:r>
              <a:rPr lang="vi-VN" dirty="0"/>
              <a:t>bash)</a:t>
            </a:r>
          </a:p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: 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-127: </a:t>
            </a:r>
            <a:r>
              <a:rPr lang="vi-VN" dirty="0"/>
              <a:t>mã</a:t>
            </a:r>
            <a:r>
              <a:rPr lang="en-US" dirty="0"/>
              <a:t> </a:t>
            </a:r>
            <a:r>
              <a:rPr lang="vi-VN" dirty="0"/>
              <a:t>lỗi</a:t>
            </a:r>
            <a:r>
              <a:rPr lang="en-US" dirty="0"/>
              <a:t> </a:t>
            </a:r>
            <a:r>
              <a:rPr lang="vi-VN" dirty="0"/>
              <a:t>không</a:t>
            </a:r>
            <a:r>
              <a:rPr lang="en-US" dirty="0"/>
              <a:t> </a:t>
            </a:r>
            <a:r>
              <a:rPr lang="vi-VN" dirty="0"/>
              <a:t>khởi</a:t>
            </a:r>
            <a:r>
              <a:rPr lang="en-US" dirty="0"/>
              <a:t> </a:t>
            </a:r>
            <a:r>
              <a:rPr lang="vi-VN" dirty="0"/>
              <a:t>động</a:t>
            </a:r>
            <a:r>
              <a:rPr lang="en-US" dirty="0"/>
              <a:t> </a:t>
            </a:r>
            <a:r>
              <a:rPr lang="vi-VN" dirty="0"/>
              <a:t>shell để</a:t>
            </a:r>
            <a:r>
              <a:rPr lang="en-US" dirty="0"/>
              <a:t> </a:t>
            </a:r>
            <a:r>
              <a:rPr lang="vi-VN" dirty="0"/>
              <a:t>thực</a:t>
            </a:r>
            <a:r>
              <a:rPr lang="en-US" dirty="0"/>
              <a:t> </a:t>
            </a:r>
            <a:r>
              <a:rPr lang="vi-VN" dirty="0"/>
              <a:t>hiện</a:t>
            </a:r>
            <a:r>
              <a:rPr lang="en-US" dirty="0"/>
              <a:t> </a:t>
            </a:r>
            <a:r>
              <a:rPr lang="vi-VN" dirty="0"/>
              <a:t>lệnh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-1: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&lt;&gt; -1: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string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" pitchFamily="49" charset="0"/>
              </a:rPr>
              <a:t>#include &lt;</a:t>
            </a:r>
            <a:r>
              <a:rPr lang="en-US" dirty="0" err="1">
                <a:latin typeface="Courier" pitchFamily="49" charset="0"/>
              </a:rPr>
              <a:t>stdio.h</a:t>
            </a:r>
            <a:r>
              <a:rPr lang="en-US" dirty="0">
                <a:latin typeface="Courier" pitchFamily="49" charset="0"/>
              </a:rPr>
              <a:t>&gt;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" pitchFamily="49" charset="0"/>
              </a:rPr>
              <a:t>#include &lt;</a:t>
            </a:r>
            <a:r>
              <a:rPr lang="en-US" dirty="0" err="1">
                <a:latin typeface="Courier" pitchFamily="49" charset="0"/>
              </a:rPr>
              <a:t>unistd.h</a:t>
            </a:r>
            <a:r>
              <a:rPr lang="en-US" dirty="0">
                <a:latin typeface="Courier" pitchFamily="49" charset="0"/>
              </a:rPr>
              <a:t>&gt;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 main(</a:t>
            </a:r>
            <a:r>
              <a:rPr lang="en-US" dirty="0" err="1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 </a:t>
            </a:r>
            <a:r>
              <a:rPr lang="en-US" dirty="0" err="1">
                <a:latin typeface="Courier" pitchFamily="49" charset="0"/>
              </a:rPr>
              <a:t>argc</a:t>
            </a:r>
            <a:r>
              <a:rPr lang="en-US" dirty="0">
                <a:latin typeface="Courier" pitchFamily="49" charset="0"/>
              </a:rPr>
              <a:t>, char **</a:t>
            </a:r>
            <a:r>
              <a:rPr lang="en-US" dirty="0" err="1">
                <a:latin typeface="Courier" pitchFamily="49" charset="0"/>
              </a:rPr>
              <a:t>argv</a:t>
            </a:r>
            <a:r>
              <a:rPr lang="en-US" dirty="0">
                <a:latin typeface="Courier" pitchFamily="49" charset="0"/>
              </a:rPr>
              <a:t>) {</a:t>
            </a:r>
          </a:p>
          <a:p>
            <a:pPr marL="1188720" lvl="3" indent="-210312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>
                <a:latin typeface="Courier" pitchFamily="49" charset="0"/>
              </a:rPr>
              <a:t>if(!system("ls -l /"))</a:t>
            </a:r>
          </a:p>
          <a:p>
            <a:pPr marL="1463040" lvl="4" indent="-210312" fontAlgn="auto">
              <a:spcAft>
                <a:spcPts val="0"/>
              </a:spcAft>
              <a:buClr>
                <a:schemeClr val="accent4"/>
              </a:buClr>
              <a:buFont typeface="Wingdings 2"/>
              <a:buNone/>
              <a:defRPr/>
            </a:pPr>
            <a:r>
              <a:rPr lang="en-US" dirty="0" err="1">
                <a:latin typeface="Courier" pitchFamily="49" charset="0"/>
              </a:rPr>
              <a:t>printf</a:t>
            </a:r>
            <a:r>
              <a:rPr lang="en-US" dirty="0">
                <a:latin typeface="Courier" pitchFamily="49" charset="0"/>
              </a:rPr>
              <a:t>("Call system() OK!\n");</a:t>
            </a:r>
          </a:p>
          <a:p>
            <a:pPr marL="1188720" lvl="3" indent="-210312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>
                <a:latin typeface="Courier" pitchFamily="49" charset="0"/>
              </a:rPr>
              <a:t>return 0;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Courier" pitchFamily="49" charset="0"/>
              </a:rPr>
              <a:t>}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AA53-E955-4F3E-8CB5-6647749EE7EC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921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Các hàm exec…() </a:t>
            </a:r>
            <a:endParaRPr lang="en-US" altLang="en-US" smtClean="0"/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655637"/>
          </a:xfrm>
        </p:spPr>
        <p:txBody>
          <a:bodyPr/>
          <a:lstStyle/>
          <a:p>
            <a:r>
              <a:rPr lang="vi-VN" altLang="en-US" smtClean="0"/>
              <a:t>Các</a:t>
            </a:r>
            <a:r>
              <a:rPr lang="en-US" altLang="en-US" smtClean="0"/>
              <a:t> </a:t>
            </a:r>
            <a:r>
              <a:rPr lang="vi-VN" altLang="en-US" smtClean="0"/>
              <a:t>hàm</a:t>
            </a:r>
            <a:r>
              <a:rPr lang="en-US" altLang="en-US" smtClean="0"/>
              <a:t> </a:t>
            </a:r>
            <a:r>
              <a:rPr lang="vi-VN" altLang="en-US" smtClean="0"/>
              <a:t>exec…() thực</a:t>
            </a:r>
            <a:r>
              <a:rPr lang="en-US" altLang="en-US" smtClean="0"/>
              <a:t> </a:t>
            </a:r>
            <a:r>
              <a:rPr lang="vi-VN" altLang="en-US" smtClean="0"/>
              <a:t>hiện</a:t>
            </a:r>
            <a:r>
              <a:rPr lang="en-US" altLang="en-US" smtClean="0"/>
              <a:t> </a:t>
            </a:r>
            <a:r>
              <a:rPr lang="vi-VN" altLang="en-US" smtClean="0"/>
              <a:t>như</a:t>
            </a:r>
            <a:r>
              <a:rPr lang="en-US" altLang="en-US" smtClean="0"/>
              <a:t> </a:t>
            </a:r>
            <a:r>
              <a:rPr lang="vi-VN" altLang="en-US" smtClean="0"/>
              <a:t>sau:</a:t>
            </a:r>
          </a:p>
          <a:p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63D95E-5C01-47BA-804E-B78AAAF42090}" type="slidenum">
              <a:rPr lang="en-US"/>
              <a:pPr>
                <a:defRPr/>
              </a:pPr>
              <a:t>57</a:t>
            </a:fld>
            <a:endParaRPr lang="en-US"/>
          </a:p>
        </p:txBody>
      </p:sp>
      <p:pic>
        <p:nvPicPr>
          <p:cNvPr id="819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756761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B437-76BB-4E4F-BC75-53B8016487D9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3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/>
              <a:t>Các</a:t>
            </a:r>
            <a:r>
              <a:rPr lang="en-US" altLang="en-US" b="1" dirty="0"/>
              <a:t> </a:t>
            </a:r>
            <a:r>
              <a:rPr lang="en-US" altLang="en-US" b="1" dirty="0" err="1"/>
              <a:t>hàm</a:t>
            </a:r>
            <a:r>
              <a:rPr lang="en-US" altLang="en-US" b="1" dirty="0"/>
              <a:t> exec…()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Chú</a:t>
            </a:r>
            <a:r>
              <a:rPr lang="en-US" dirty="0"/>
              <a:t> ý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vi-VN" sz="2200" dirty="0"/>
              <a:t>Các</a:t>
            </a:r>
            <a:r>
              <a:rPr lang="en-US" sz="2200" dirty="0"/>
              <a:t> </a:t>
            </a:r>
            <a:r>
              <a:rPr lang="vi-VN" sz="2200" dirty="0"/>
              <a:t>hàm</a:t>
            </a:r>
            <a:r>
              <a:rPr lang="en-US" sz="2200" dirty="0"/>
              <a:t> </a:t>
            </a:r>
            <a:r>
              <a:rPr lang="vi-VN" sz="2200" dirty="0"/>
              <a:t>exec sẽ</a:t>
            </a:r>
            <a:r>
              <a:rPr lang="en-US" sz="2200" dirty="0"/>
              <a:t> </a:t>
            </a:r>
            <a:r>
              <a:rPr lang="vi-VN" sz="2200" dirty="0"/>
              <a:t>thay</a:t>
            </a:r>
            <a:r>
              <a:rPr lang="en-US" sz="2200" dirty="0"/>
              <a:t> </a:t>
            </a:r>
            <a:r>
              <a:rPr lang="vi-VN" sz="2200" dirty="0"/>
              <a:t>thế</a:t>
            </a:r>
            <a:r>
              <a:rPr lang="en-US" sz="2200" dirty="0"/>
              <a:t> </a:t>
            </a:r>
            <a:r>
              <a:rPr lang="vi-VN" sz="2200" dirty="0"/>
              <a:t>process gọi</a:t>
            </a:r>
            <a:r>
              <a:rPr lang="en-US" sz="2200" dirty="0"/>
              <a:t> </a:t>
            </a:r>
            <a:r>
              <a:rPr lang="vi-VN" sz="2200" dirty="0"/>
              <a:t>hàm</a:t>
            </a:r>
            <a:r>
              <a:rPr lang="en-US" sz="2200" dirty="0"/>
              <a:t> </a:t>
            </a:r>
            <a:r>
              <a:rPr lang="vi-VN" sz="2200" dirty="0"/>
              <a:t>bằng</a:t>
            </a:r>
            <a:r>
              <a:rPr lang="en-US" sz="2200" dirty="0"/>
              <a:t> </a:t>
            </a:r>
            <a:r>
              <a:rPr lang="vi-VN" sz="2200" dirty="0"/>
              <a:t>chương</a:t>
            </a:r>
            <a:r>
              <a:rPr lang="en-US" sz="2200" dirty="0"/>
              <a:t> </a:t>
            </a:r>
            <a:r>
              <a:rPr lang="vi-VN" sz="2200" dirty="0"/>
              <a:t>trình</a:t>
            </a:r>
            <a:r>
              <a:rPr lang="en-US" sz="2200" dirty="0"/>
              <a:t> </a:t>
            </a:r>
            <a:r>
              <a:rPr lang="vi-VN" sz="2200" dirty="0"/>
              <a:t>tương</a:t>
            </a:r>
            <a:r>
              <a:rPr lang="en-US" sz="2200" dirty="0"/>
              <a:t> </a:t>
            </a:r>
            <a:r>
              <a:rPr lang="vi-VN" sz="2200" dirty="0"/>
              <a:t>ứng</a:t>
            </a:r>
            <a:r>
              <a:rPr lang="en-US" sz="2200" dirty="0"/>
              <a:t> </a:t>
            </a:r>
            <a:r>
              <a:rPr lang="vi-VN" sz="2200" dirty="0"/>
              <a:t>trong</a:t>
            </a:r>
            <a:r>
              <a:rPr lang="en-US" sz="2200" dirty="0"/>
              <a:t> </a:t>
            </a:r>
            <a:r>
              <a:rPr lang="vi-VN" sz="2200" dirty="0"/>
              <a:t>tham</a:t>
            </a:r>
            <a:r>
              <a:rPr lang="en-US" sz="2200" dirty="0"/>
              <a:t> </a:t>
            </a:r>
            <a:r>
              <a:rPr lang="vi-VN" sz="2200" dirty="0"/>
              <a:t>số</a:t>
            </a:r>
            <a:r>
              <a:rPr lang="en-US" sz="2200" dirty="0"/>
              <a:t> </a:t>
            </a:r>
            <a:r>
              <a:rPr lang="vi-VN" sz="2200" dirty="0"/>
              <a:t>nhập</a:t>
            </a:r>
            <a:r>
              <a:rPr lang="en-US" sz="2200" dirty="0"/>
              <a:t> </a:t>
            </a:r>
            <a:r>
              <a:rPr lang="vi-VN" sz="2200" dirty="0"/>
              <a:t>của</a:t>
            </a:r>
            <a:r>
              <a:rPr lang="en-US" sz="2200" dirty="0"/>
              <a:t> </a:t>
            </a:r>
            <a:r>
              <a:rPr lang="vi-VN" sz="2200" dirty="0"/>
              <a:t>hàm. Vùng</a:t>
            </a:r>
            <a:r>
              <a:rPr lang="en-US" sz="2200" dirty="0"/>
              <a:t> </a:t>
            </a:r>
            <a:r>
              <a:rPr lang="vi-VN" sz="2200" dirty="0"/>
              <a:t>text, data, stack bị</a:t>
            </a:r>
            <a:r>
              <a:rPr lang="en-US" sz="2200" dirty="0"/>
              <a:t> </a:t>
            </a:r>
            <a:r>
              <a:rPr lang="vi-VN" sz="2200" dirty="0"/>
              <a:t>thay</a:t>
            </a:r>
            <a:r>
              <a:rPr lang="en-US" sz="2200" dirty="0"/>
              <a:t> </a:t>
            </a:r>
            <a:r>
              <a:rPr lang="vi-VN" sz="2200" dirty="0"/>
              <a:t>thế, vùng</a:t>
            </a:r>
            <a:r>
              <a:rPr lang="en-US" sz="2200" dirty="0"/>
              <a:t> </a:t>
            </a:r>
            <a:r>
              <a:rPr lang="vi-VN" sz="2200" dirty="0"/>
              <a:t>u</a:t>
            </a:r>
            <a:r>
              <a:rPr lang="en-US" sz="2200" dirty="0" err="1"/>
              <a:t>ser</a:t>
            </a:r>
            <a:r>
              <a:rPr lang="vi-VN" sz="2200" dirty="0"/>
              <a:t> (user area) không</a:t>
            </a:r>
            <a:r>
              <a:rPr lang="en-US" sz="2200" dirty="0"/>
              <a:t> </a:t>
            </a:r>
            <a:r>
              <a:rPr lang="vi-VN" sz="2200" dirty="0"/>
              <a:t>bị</a:t>
            </a:r>
            <a:r>
              <a:rPr lang="en-US" sz="2200" dirty="0"/>
              <a:t> </a:t>
            </a:r>
            <a:r>
              <a:rPr lang="vi-VN" sz="2200" dirty="0"/>
              <a:t>thay</a:t>
            </a:r>
            <a:r>
              <a:rPr lang="en-US" sz="2200" dirty="0"/>
              <a:t> </a:t>
            </a:r>
            <a:r>
              <a:rPr lang="vi-VN" sz="2200" dirty="0"/>
              <a:t>thế. 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vi-VN" sz="2200" dirty="0"/>
              <a:t>Chương</a:t>
            </a:r>
            <a:r>
              <a:rPr lang="en-US" sz="2200" dirty="0"/>
              <a:t> </a:t>
            </a:r>
            <a:r>
              <a:rPr lang="vi-VN" sz="2200" dirty="0"/>
              <a:t>trình</a:t>
            </a:r>
            <a:r>
              <a:rPr lang="en-US" sz="2200" dirty="0"/>
              <a:t> </a:t>
            </a:r>
            <a:r>
              <a:rPr lang="vi-VN" sz="2200" dirty="0"/>
              <a:t>được</a:t>
            </a:r>
            <a:r>
              <a:rPr lang="en-US" sz="2200" dirty="0"/>
              <a:t> </a:t>
            </a:r>
            <a:r>
              <a:rPr lang="vi-VN" sz="2200" dirty="0"/>
              <a:t>gọi</a:t>
            </a:r>
            <a:r>
              <a:rPr lang="en-US" sz="2200" dirty="0"/>
              <a:t> </a:t>
            </a:r>
            <a:r>
              <a:rPr lang="vi-VN" sz="2200" dirty="0"/>
              <a:t>bắt</a:t>
            </a:r>
            <a:r>
              <a:rPr lang="en-US" sz="2200" dirty="0"/>
              <a:t> </a:t>
            </a:r>
            <a:r>
              <a:rPr lang="vi-VN" sz="2200" dirty="0"/>
              <a:t>đầu</a:t>
            </a:r>
            <a:r>
              <a:rPr lang="en-US" sz="2200" dirty="0"/>
              <a:t> </a:t>
            </a:r>
            <a:r>
              <a:rPr lang="vi-VN" sz="2200" dirty="0"/>
              <a:t>thực</a:t>
            </a:r>
            <a:r>
              <a:rPr lang="en-US" sz="2200" dirty="0"/>
              <a:t> </a:t>
            </a:r>
            <a:r>
              <a:rPr lang="vi-VN" sz="2200" dirty="0"/>
              <a:t>thi</a:t>
            </a:r>
            <a:r>
              <a:rPr lang="en-US" sz="2200" dirty="0"/>
              <a:t> </a:t>
            </a:r>
            <a:r>
              <a:rPr lang="vi-VN" sz="2200" dirty="0"/>
              <a:t>ở</a:t>
            </a:r>
            <a:r>
              <a:rPr lang="en-US" sz="2200" dirty="0"/>
              <a:t> </a:t>
            </a:r>
            <a:r>
              <a:rPr lang="vi-VN" sz="2200" dirty="0"/>
              <a:t>hàm</a:t>
            </a:r>
            <a:r>
              <a:rPr lang="en-US" sz="2200" dirty="0"/>
              <a:t> </a:t>
            </a:r>
            <a:r>
              <a:rPr lang="vi-VN" sz="2200" dirty="0"/>
              <a:t>main() (entry point), có</a:t>
            </a:r>
            <a:r>
              <a:rPr lang="en-US" sz="2200" dirty="0"/>
              <a:t> </a:t>
            </a:r>
            <a:r>
              <a:rPr lang="vi-VN" sz="2200" dirty="0"/>
              <a:t>thể</a:t>
            </a:r>
            <a:r>
              <a:rPr lang="en-US" sz="2200" dirty="0"/>
              <a:t> </a:t>
            </a:r>
            <a:r>
              <a:rPr lang="vi-VN" sz="2200" dirty="0"/>
              <a:t>nhận</a:t>
            </a:r>
            <a:r>
              <a:rPr lang="en-US" sz="2200" dirty="0"/>
              <a:t> </a:t>
            </a:r>
            <a:r>
              <a:rPr lang="vi-VN" sz="2200" dirty="0"/>
              <a:t>tham</a:t>
            </a:r>
            <a:r>
              <a:rPr lang="en-US" sz="2200" dirty="0"/>
              <a:t> </a:t>
            </a:r>
            <a:r>
              <a:rPr lang="vi-VN" sz="2200" dirty="0"/>
              <a:t>số</a:t>
            </a:r>
            <a:r>
              <a:rPr lang="en-US" sz="2200" dirty="0"/>
              <a:t> </a:t>
            </a:r>
            <a:r>
              <a:rPr lang="vi-VN" sz="2200" dirty="0"/>
              <a:t>nhập</a:t>
            </a:r>
            <a:r>
              <a:rPr lang="en-US" sz="2200" dirty="0"/>
              <a:t> </a:t>
            </a:r>
            <a:r>
              <a:rPr lang="vi-VN" sz="2200" dirty="0"/>
              <a:t>thông</a:t>
            </a:r>
            <a:r>
              <a:rPr lang="en-US" sz="2200" dirty="0"/>
              <a:t> </a:t>
            </a:r>
            <a:r>
              <a:rPr lang="vi-VN" sz="2200" dirty="0"/>
              <a:t>qua các</a:t>
            </a:r>
            <a:r>
              <a:rPr lang="en-US" sz="2200" dirty="0"/>
              <a:t> </a:t>
            </a:r>
            <a:r>
              <a:rPr lang="vi-VN" sz="2200" dirty="0"/>
              <a:t>tham</a:t>
            </a:r>
            <a:r>
              <a:rPr lang="en-US" sz="2200" dirty="0"/>
              <a:t> </a:t>
            </a:r>
            <a:r>
              <a:rPr lang="vi-VN" sz="2200" dirty="0"/>
              <a:t>số</a:t>
            </a:r>
            <a:r>
              <a:rPr lang="en-US" sz="2200" dirty="0"/>
              <a:t> </a:t>
            </a:r>
            <a:r>
              <a:rPr lang="vi-VN" sz="2200" dirty="0"/>
              <a:t>truyền</a:t>
            </a:r>
            <a:r>
              <a:rPr lang="en-US" sz="2200" dirty="0"/>
              <a:t> </a:t>
            </a:r>
            <a:r>
              <a:rPr lang="vi-VN" sz="2200" dirty="0"/>
              <a:t>vào</a:t>
            </a:r>
            <a:r>
              <a:rPr lang="en-US" sz="2200" dirty="0"/>
              <a:t> </a:t>
            </a:r>
            <a:r>
              <a:rPr lang="vi-VN" sz="2200" dirty="0"/>
              <a:t>các</a:t>
            </a:r>
            <a:r>
              <a:rPr lang="en-US" sz="2200" dirty="0"/>
              <a:t> </a:t>
            </a:r>
            <a:r>
              <a:rPr lang="vi-VN" sz="2200" dirty="0"/>
              <a:t>hàm</a:t>
            </a:r>
            <a:r>
              <a:rPr lang="en-US" sz="2200" dirty="0"/>
              <a:t> </a:t>
            </a:r>
            <a:r>
              <a:rPr lang="vi-VN" sz="2200" dirty="0"/>
              <a:t>exec.</a:t>
            </a:r>
            <a:endParaRPr lang="en-US" dirty="0" smtClean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ở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nhắc</a:t>
            </a:r>
            <a:endParaRPr lang="en-US" dirty="0"/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000" dirty="0">
                <a:latin typeface="Courier" pitchFamily="49" charset="0"/>
              </a:rPr>
              <a:t>$ls -l /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vi-VN" dirty="0"/>
              <a:t>Chương</a:t>
            </a:r>
            <a:r>
              <a:rPr lang="en-US" dirty="0"/>
              <a:t> </a:t>
            </a:r>
            <a:r>
              <a:rPr lang="vi-VN" dirty="0"/>
              <a:t>trình</a:t>
            </a:r>
            <a:r>
              <a:rPr lang="en-US" dirty="0"/>
              <a:t> </a:t>
            </a:r>
            <a:r>
              <a:rPr lang="vi-VN" dirty="0"/>
              <a:t>dùng</a:t>
            </a:r>
            <a:r>
              <a:rPr lang="en-US" dirty="0"/>
              <a:t> </a:t>
            </a:r>
            <a:r>
              <a:rPr lang="vi-VN" dirty="0"/>
              <a:t>exec…()</a:t>
            </a:r>
            <a:endParaRPr lang="en-US" dirty="0"/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000" dirty="0" err="1">
                <a:latin typeface="Courier" pitchFamily="49" charset="0"/>
              </a:rPr>
              <a:t>execl</a:t>
            </a:r>
            <a:r>
              <a:rPr lang="en-US" sz="2000" dirty="0">
                <a:latin typeface="Courier" pitchFamily="49" charset="0"/>
              </a:rPr>
              <a:t>(“/bin/ls”,“/bin/ls”,“-l”, “/”, (char*)0);</a:t>
            </a:r>
            <a:endParaRPr lang="en-US" dirty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3FE7-7C36-411C-A094-D357A3FEDB27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47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smtClean="0"/>
              <a:t>Phân tích tên gọi các hàm exec…() </a:t>
            </a:r>
            <a:endParaRPr lang="en-US"/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458200" cy="4389437"/>
          </a:xfrm>
        </p:spPr>
        <p:txBody>
          <a:bodyPr/>
          <a:lstStyle/>
          <a:p>
            <a:endParaRPr lang="en-US" altLang="en-US" sz="2000" smtClean="0">
              <a:latin typeface="Courier" pitchFamily="49" charset="0"/>
            </a:endParaRPr>
          </a:p>
          <a:p>
            <a:r>
              <a:rPr lang="en-US" altLang="en-US" sz="2000" smtClean="0">
                <a:latin typeface="Courier" pitchFamily="49" charset="0"/>
              </a:rPr>
              <a:t>int execl(const char *path, const char *arg, ...)</a:t>
            </a:r>
          </a:p>
          <a:p>
            <a:r>
              <a:rPr lang="en-US" altLang="en-US" sz="2000" smtClean="0">
                <a:latin typeface="Courier" pitchFamily="49" charset="0"/>
              </a:rPr>
              <a:t>int execv(const char *path, const char *argv[ ])</a:t>
            </a:r>
          </a:p>
          <a:p>
            <a:endParaRPr lang="en-US" altLang="en-US" sz="2000" smtClean="0">
              <a:latin typeface="Courier" pitchFamily="49" charset="0"/>
            </a:endParaRPr>
          </a:p>
          <a:p>
            <a:r>
              <a:rPr lang="en-US" altLang="en-US" sz="2000" smtClean="0">
                <a:latin typeface="Courier" pitchFamily="49" charset="0"/>
              </a:rPr>
              <a:t>int execlp(const char *lename, const char *arg, ...)</a:t>
            </a:r>
          </a:p>
          <a:p>
            <a:r>
              <a:rPr lang="en-US" altLang="en-US" sz="2000" smtClean="0">
                <a:latin typeface="Courier" pitchFamily="49" charset="0"/>
              </a:rPr>
              <a:t>int execvp(const char *lename, const char *argv[ ])</a:t>
            </a:r>
          </a:p>
          <a:p>
            <a:endParaRPr lang="en-US" altLang="en-US" sz="2000" smtClean="0">
              <a:latin typeface="Courier" pitchFamily="49" charset="0"/>
            </a:endParaRPr>
          </a:p>
          <a:p>
            <a:r>
              <a:rPr lang="en-US" altLang="en-US" sz="2000" smtClean="0">
                <a:latin typeface="Courier" pitchFamily="49" charset="0"/>
              </a:rPr>
              <a:t>int execle(const char *path, const char *arg, ..., const char **env)</a:t>
            </a:r>
          </a:p>
          <a:p>
            <a:r>
              <a:rPr lang="en-US" altLang="en-US" sz="2000" smtClean="0">
                <a:latin typeface="Courier" pitchFamily="49" charset="0"/>
              </a:rPr>
              <a:t>int execve(const char *path, const char *argv[ ], const char **env)</a:t>
            </a:r>
          </a:p>
          <a:p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70E826-2CEF-4AB4-922D-8BE0883486FD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3206-A756-4385-9462-3A047029EDAE}" type="datetime1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0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Background và foreground process</a:t>
            </a:r>
            <a:endParaRPr lang="en-US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Background process</a:t>
            </a:r>
          </a:p>
          <a:p>
            <a:pPr lvl="1"/>
            <a:r>
              <a:rPr lang="en-US" altLang="en-US" smtClean="0"/>
              <a:t>Không có giao diện</a:t>
            </a:r>
          </a:p>
          <a:p>
            <a:pPr lvl="1"/>
            <a:r>
              <a:rPr lang="en-US" altLang="en-US" smtClean="0"/>
              <a:t>Không thể tương tác trực tiếp với chương trình</a:t>
            </a:r>
          </a:p>
          <a:p>
            <a:pPr lvl="1"/>
            <a:r>
              <a:rPr lang="en-US" altLang="en-US" smtClean="0"/>
              <a:t>Chạy nhiều process cùng lúc</a:t>
            </a:r>
          </a:p>
          <a:p>
            <a:r>
              <a:rPr lang="en-US" altLang="en-US" smtClean="0"/>
              <a:t>Foreground process</a:t>
            </a:r>
          </a:p>
          <a:p>
            <a:pPr lvl="1"/>
            <a:r>
              <a:rPr lang="en-US" altLang="en-US" smtClean="0"/>
              <a:t>Có giao diện</a:t>
            </a:r>
          </a:p>
          <a:p>
            <a:pPr lvl="1"/>
            <a:r>
              <a:rPr lang="en-US" altLang="en-US" smtClean="0"/>
              <a:t>Tương tác trực tiếp với chương trình</a:t>
            </a:r>
          </a:p>
          <a:p>
            <a:pPr lvl="1"/>
            <a:r>
              <a:rPr lang="en-US" altLang="en-US" smtClean="0"/>
              <a:t>Chờ process kết thúc mới chạy được process khác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00A48-5676-44DD-8647-73C3132BF5F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E5E3-709E-43D0-B35C-8C9385AC2838}" type="datetime1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smtClean="0"/>
              <a:t>Phân tích tên gọi các hàm exec…() </a:t>
            </a:r>
            <a:endParaRPr lang="en-US"/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458200" cy="4389437"/>
          </a:xfrm>
        </p:spPr>
        <p:txBody>
          <a:bodyPr/>
          <a:lstStyle/>
          <a:p>
            <a:r>
              <a:rPr lang="en-US" altLang="en-US" smtClean="0"/>
              <a:t>Hàm có chứa kí tự </a:t>
            </a:r>
            <a:r>
              <a:rPr lang="en-US" altLang="en-US" b="1" smtClean="0"/>
              <a:t>l</a:t>
            </a:r>
            <a:r>
              <a:rPr lang="en-US" altLang="en-US" smtClean="0"/>
              <a:t> (execl, execlp, execle) dùng danh sách tham số là các pointer đến string, kết thúc danh sách này là một NULL pointer.</a:t>
            </a:r>
          </a:p>
          <a:p>
            <a:endParaRPr lang="en-US" altLang="en-US" smtClean="0"/>
          </a:p>
          <a:p>
            <a:r>
              <a:rPr lang="en-US" altLang="en-US" smtClean="0"/>
              <a:t>Hàm có chứa kí tự </a:t>
            </a:r>
            <a:r>
              <a:rPr lang="en-US" altLang="en-US" b="1" smtClean="0"/>
              <a:t>v </a:t>
            </a:r>
            <a:r>
              <a:rPr lang="en-US" altLang="en-US" smtClean="0"/>
              <a:t>(execv, execvp, execve) dùng danh sách tham số là một array các pointer đến string, kết thúc là một NULL pointer.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F32C9-17E6-4DAA-8C1F-6D23F6914824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0E7D-521F-4937-911D-AA1A2B91F3B9}" type="datetime1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4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tích</a:t>
            </a:r>
            <a:r>
              <a:rPr lang="en-US" b="1" dirty="0"/>
              <a:t> </a:t>
            </a:r>
            <a:r>
              <a:rPr lang="en-US" b="1" dirty="0" err="1"/>
              <a:t>tên</a:t>
            </a:r>
            <a:r>
              <a:rPr lang="en-US" b="1" dirty="0"/>
              <a:t> </a:t>
            </a:r>
            <a:r>
              <a:rPr lang="en-US" b="1" dirty="0" err="1"/>
              <a:t>gọi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hàm</a:t>
            </a:r>
            <a:r>
              <a:rPr lang="en-US" b="1" dirty="0"/>
              <a:t> exec…()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b="1" dirty="0"/>
              <a:t>p</a:t>
            </a:r>
            <a:r>
              <a:rPr lang="en-US" dirty="0"/>
              <a:t> (</a:t>
            </a:r>
            <a:r>
              <a:rPr lang="en-US" dirty="0" err="1"/>
              <a:t>execlp</a:t>
            </a:r>
            <a:r>
              <a:rPr lang="en-US" dirty="0"/>
              <a:t>, </a:t>
            </a:r>
            <a:r>
              <a:rPr lang="en-US" dirty="0" err="1"/>
              <a:t>execvp</a:t>
            </a:r>
            <a:r>
              <a:rPr lang="en-US" dirty="0"/>
              <a:t>)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execution path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;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p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.</a:t>
            </a:r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b="1" dirty="0"/>
              <a:t>e </a:t>
            </a:r>
            <a:r>
              <a:rPr lang="en-US" dirty="0"/>
              <a:t>(</a:t>
            </a:r>
            <a:r>
              <a:rPr lang="en-US" dirty="0" err="1"/>
              <a:t>execle</a:t>
            </a:r>
            <a:r>
              <a:rPr lang="en-US" dirty="0"/>
              <a:t>, </a:t>
            </a:r>
            <a:r>
              <a:rPr lang="en-US" dirty="0" err="1"/>
              <a:t>execve</a:t>
            </a:r>
            <a:r>
              <a:rPr lang="en-US" dirty="0"/>
              <a:t>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.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pointer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string, </a:t>
            </a:r>
            <a:r>
              <a:rPr lang="en-US" dirty="0" err="1"/>
              <a:t>và</a:t>
            </a:r>
            <a:r>
              <a:rPr lang="en-US" dirty="0"/>
              <a:t> string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pointer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NULL pointer. </a:t>
            </a:r>
            <a:r>
              <a:rPr lang="en-US" dirty="0" err="1"/>
              <a:t>Mỗi</a:t>
            </a:r>
            <a:r>
              <a:rPr lang="en-US" dirty="0"/>
              <a:t> string </a:t>
            </a:r>
            <a:r>
              <a:rPr lang="en-US" dirty="0" err="1"/>
              <a:t>mà</a:t>
            </a:r>
            <a:r>
              <a:rPr lang="en-US" dirty="0"/>
              <a:t> pointer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“VARIABLE=value”.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8967-6764-4E5C-AFA6-5546F678C87D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545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smtClean="0"/>
              <a:t>Tóm tắt tên các hàm exec…()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206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280353">
                <a:tc>
                  <a:txBody>
                    <a:bodyPr/>
                    <a:lstStyle/>
                    <a:p>
                      <a:pPr algn="ctr"/>
                      <a:r>
                        <a:rPr kumimoji="0" lang="en-US" sz="2600" b="1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Tên hàm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600" b="1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Tham số</a:t>
                      </a:r>
                      <a:endParaRPr lang="en-US" sz="2600" b="1">
                        <a:latin typeface="+mn-lt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600" b="1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Tự động tìm biến môi trường</a:t>
                      </a:r>
                      <a:endParaRPr lang="en-US" sz="2600" b="1">
                        <a:latin typeface="+mn-lt"/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600" b="1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Tự động tìm đường dẫn</a:t>
                      </a:r>
                      <a:endParaRPr lang="en-US" sz="2600" b="1">
                        <a:latin typeface="+mn-lt"/>
                      </a:endParaRPr>
                    </a:p>
                  </a:txBody>
                  <a:tcPr marT="45727" marB="45727" anchor="ctr"/>
                </a:tc>
              </a:tr>
              <a:tr h="487754">
                <a:tc>
                  <a:txBody>
                    <a:bodyPr/>
                    <a:lstStyle/>
                    <a:p>
                      <a:r>
                        <a:rPr kumimoji="0" lang="en-US" sz="26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</a:t>
                      </a:r>
                      <a:r>
                        <a:rPr kumimoji="0" lang="en-US" sz="2600" u="sng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n-US" sz="26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(…)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smtClean="0"/>
                        <a:t>list</a:t>
                      </a:r>
                      <a:endParaRPr lang="en-US" sz="26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smtClean="0"/>
                        <a:t>yes</a:t>
                      </a:r>
                      <a:endParaRPr lang="en-US" sz="26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smtClean="0"/>
                        <a:t>no</a:t>
                      </a:r>
                      <a:endParaRPr lang="en-US" sz="2600"/>
                    </a:p>
                  </a:txBody>
                  <a:tcPr marT="45727" marB="45727"/>
                </a:tc>
              </a:tr>
              <a:tr h="487754">
                <a:tc>
                  <a:txBody>
                    <a:bodyPr/>
                    <a:lstStyle/>
                    <a:p>
                      <a:r>
                        <a:rPr lang="en-US" sz="2600" smtClean="0"/>
                        <a:t>exec</a:t>
                      </a:r>
                      <a:r>
                        <a:rPr lang="en-US" sz="2600" u="sng" smtClean="0"/>
                        <a:t>v</a:t>
                      </a:r>
                      <a:r>
                        <a:rPr lang="en-US" sz="2600" smtClean="0"/>
                        <a:t>(…)</a:t>
                      </a:r>
                      <a:endParaRPr lang="en-US" sz="26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smtClean="0"/>
                        <a:t>array</a:t>
                      </a:r>
                      <a:endParaRPr lang="en-US" sz="26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smtClean="0"/>
                        <a:t>yes</a:t>
                      </a:r>
                      <a:endParaRPr lang="en-US" sz="26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smtClean="0"/>
                        <a:t>no</a:t>
                      </a:r>
                      <a:endParaRPr lang="en-US" sz="2600"/>
                    </a:p>
                  </a:txBody>
                  <a:tcPr marT="45727" marB="45727"/>
                </a:tc>
              </a:tr>
              <a:tr h="4877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</a:t>
                      </a:r>
                      <a:r>
                        <a:rPr kumimoji="0" lang="en-US" sz="2600" u="sng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</a:t>
                      </a:r>
                      <a:r>
                        <a:rPr kumimoji="0" lang="en-US" sz="26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(…)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smtClean="0"/>
                        <a:t>list</a:t>
                      </a:r>
                      <a:endParaRPr lang="en-US" sz="26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smtClean="0"/>
                        <a:t>no</a:t>
                      </a:r>
                      <a:endParaRPr lang="en-US" sz="26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smtClean="0"/>
                        <a:t>no</a:t>
                      </a:r>
                      <a:endParaRPr lang="en-US" sz="2600"/>
                    </a:p>
                  </a:txBody>
                  <a:tcPr marT="45727" marB="45727"/>
                </a:tc>
              </a:tr>
              <a:tr h="4877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</a:t>
                      </a:r>
                      <a:r>
                        <a:rPr kumimoji="0" lang="en-US" sz="2600" u="sng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</a:t>
                      </a:r>
                      <a:r>
                        <a:rPr kumimoji="0" lang="en-US" sz="26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(…)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smtClean="0"/>
                        <a:t>array</a:t>
                      </a:r>
                      <a:endParaRPr lang="en-US" sz="26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smtClean="0"/>
                        <a:t>no</a:t>
                      </a:r>
                      <a:endParaRPr lang="en-US" sz="26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smtClean="0"/>
                        <a:t>no</a:t>
                      </a:r>
                      <a:endParaRPr lang="en-US" sz="2600"/>
                    </a:p>
                  </a:txBody>
                  <a:tcPr marT="45727" marB="45727"/>
                </a:tc>
              </a:tr>
              <a:tr h="4877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</a:t>
                      </a:r>
                      <a:r>
                        <a:rPr kumimoji="0" lang="en-US" sz="2600" u="sng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lp</a:t>
                      </a:r>
                      <a:r>
                        <a:rPr kumimoji="0" lang="en-US" sz="26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(…)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smtClean="0"/>
                        <a:t>list</a:t>
                      </a:r>
                      <a:endParaRPr lang="en-US" sz="26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smtClean="0"/>
                        <a:t>yes</a:t>
                      </a:r>
                      <a:endParaRPr lang="en-US" sz="26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smtClean="0"/>
                        <a:t>yes</a:t>
                      </a:r>
                      <a:endParaRPr lang="en-US" sz="2600"/>
                    </a:p>
                  </a:txBody>
                  <a:tcPr marT="45727" marB="45727"/>
                </a:tc>
              </a:tr>
              <a:tr h="4877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</a:t>
                      </a:r>
                      <a:r>
                        <a:rPr kumimoji="0" lang="en-US" sz="2600" u="sng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vp</a:t>
                      </a:r>
                      <a:r>
                        <a:rPr kumimoji="0" lang="en-US" sz="26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(…)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smtClean="0"/>
                        <a:t>array</a:t>
                      </a:r>
                      <a:endParaRPr lang="en-US" sz="26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smtClean="0"/>
                        <a:t>yes</a:t>
                      </a:r>
                      <a:endParaRPr lang="en-US" sz="26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smtClean="0"/>
                        <a:t>yes</a:t>
                      </a:r>
                      <a:endParaRPr lang="en-US" sz="2600"/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8E58C7-2AF4-4FB1-92AF-AFF70B2CD6BD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5ED3-BE8B-4F9B-BFFF-2B6199698AE2}" type="datetime1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9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/>
              <a:t>Ví</a:t>
            </a:r>
            <a:r>
              <a:rPr lang="en-US" altLang="en-US" b="1" dirty="0"/>
              <a:t> </a:t>
            </a:r>
            <a:r>
              <a:rPr lang="en-US" altLang="en-US" b="1" dirty="0" err="1"/>
              <a:t>dụ</a:t>
            </a:r>
            <a:r>
              <a:rPr lang="en-US" altLang="en-US" b="1" dirty="0"/>
              <a:t>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>
                <a:latin typeface="Courier" pitchFamily="49" charset="0"/>
              </a:rPr>
              <a:t>execlp</a:t>
            </a:r>
            <a:endParaRPr lang="en-US" dirty="0">
              <a:latin typeface="Courier" pitchFamily="49" charset="0"/>
            </a:endParaRP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" pitchFamily="49" charset="0"/>
              </a:rPr>
              <a:t>#include &lt;</a:t>
            </a:r>
            <a:r>
              <a:rPr lang="en-US" dirty="0" err="1">
                <a:latin typeface="Courier" pitchFamily="49" charset="0"/>
              </a:rPr>
              <a:t>stdio.h</a:t>
            </a:r>
            <a:r>
              <a:rPr lang="en-US" dirty="0">
                <a:latin typeface="Courier" pitchFamily="49" charset="0"/>
              </a:rPr>
              <a:t>&gt;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" pitchFamily="49" charset="0"/>
              </a:rPr>
              <a:t>#include &lt;</a:t>
            </a:r>
            <a:r>
              <a:rPr lang="en-US" dirty="0" err="1">
                <a:latin typeface="Courier" pitchFamily="49" charset="0"/>
              </a:rPr>
              <a:t>unistd.h</a:t>
            </a:r>
            <a:r>
              <a:rPr lang="en-US" dirty="0">
                <a:latin typeface="Courier" pitchFamily="49" charset="0"/>
              </a:rPr>
              <a:t>&gt;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" pitchFamily="49" charset="0"/>
              </a:rPr>
              <a:t>void main() {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" pitchFamily="49" charset="0"/>
              </a:rPr>
              <a:t>	</a:t>
            </a:r>
            <a:r>
              <a:rPr lang="en-US" dirty="0" err="1">
                <a:latin typeface="Courier" pitchFamily="49" charset="0"/>
              </a:rPr>
              <a:t>execlp</a:t>
            </a:r>
            <a:r>
              <a:rPr lang="en-US" dirty="0">
                <a:latin typeface="Courier" pitchFamily="49" charset="0"/>
              </a:rPr>
              <a:t>("/</a:t>
            </a:r>
            <a:r>
              <a:rPr lang="en-US" dirty="0" err="1">
                <a:latin typeface="Courier" pitchFamily="49" charset="0"/>
              </a:rPr>
              <a:t>sbin</a:t>
            </a:r>
            <a:r>
              <a:rPr lang="en-US" dirty="0">
                <a:latin typeface="Courier" pitchFamily="49" charset="0"/>
              </a:rPr>
              <a:t>/</a:t>
            </a:r>
            <a:r>
              <a:rPr lang="en-US" dirty="0" err="1">
                <a:latin typeface="Courier" pitchFamily="49" charset="0"/>
              </a:rPr>
              <a:t>ifconfig</a:t>
            </a:r>
            <a:r>
              <a:rPr lang="en-US" dirty="0">
                <a:latin typeface="Courier" pitchFamily="49" charset="0"/>
              </a:rPr>
              <a:t>","/</a:t>
            </a:r>
            <a:r>
              <a:rPr lang="en-US" dirty="0" err="1">
                <a:latin typeface="Courier" pitchFamily="49" charset="0"/>
              </a:rPr>
              <a:t>sbin</a:t>
            </a:r>
            <a:r>
              <a:rPr lang="en-US" dirty="0">
                <a:latin typeface="Courier" pitchFamily="49" charset="0"/>
              </a:rPr>
              <a:t>/ifconfig","-a",0);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" pitchFamily="49" charset="0"/>
              </a:rPr>
              <a:t>}</a:t>
            </a:r>
          </a:p>
          <a:p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chạy</a:t>
            </a:r>
            <a:endParaRPr lang="en-US" dirty="0"/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" pitchFamily="49" charset="0"/>
              </a:rPr>
              <a:t>$</a:t>
            </a:r>
            <a:r>
              <a:rPr lang="en-US" dirty="0" err="1">
                <a:latin typeface="Courier" pitchFamily="49" charset="0"/>
              </a:rPr>
              <a:t>gcc</a:t>
            </a:r>
            <a:r>
              <a:rPr lang="en-US" dirty="0">
                <a:latin typeface="Courier" pitchFamily="49" charset="0"/>
              </a:rPr>
              <a:t> –o ex1 ex1.c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" pitchFamily="49" charset="0"/>
              </a:rPr>
              <a:t>$./ex1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" pitchFamily="49" charset="0"/>
              </a:rPr>
              <a:t>eth0 Link </a:t>
            </a:r>
            <a:r>
              <a:rPr lang="en-US" dirty="0" err="1">
                <a:latin typeface="Courier" pitchFamily="49" charset="0"/>
              </a:rPr>
              <a:t>encap:Ethernet</a:t>
            </a:r>
            <a:r>
              <a:rPr lang="en-US" dirty="0">
                <a:latin typeface="Courier" pitchFamily="49" charset="0"/>
              </a:rPr>
              <a:t> </a:t>
            </a:r>
            <a:r>
              <a:rPr lang="en-US" dirty="0" err="1">
                <a:latin typeface="Courier" pitchFamily="49" charset="0"/>
              </a:rPr>
              <a:t>Hwaddr</a:t>
            </a:r>
            <a:r>
              <a:rPr lang="en-US" dirty="0">
                <a:latin typeface="Courier" pitchFamily="49" charset="0"/>
              </a:rPr>
              <a:t> 00:60:8C:84:E6:0E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" pitchFamily="49" charset="0"/>
              </a:rPr>
              <a:t>......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1D77-AE31-4B45-AD64-BE57C75053D9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009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Ví dụ 2 </a:t>
            </a:r>
            <a:endParaRPr lang="en-US" altLang="en-US" smtClean="0"/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458200" cy="438943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/>
              <a:t>Ví dụ </a:t>
            </a:r>
            <a:r>
              <a:rPr lang="en-US" altLang="en-US" smtClean="0">
                <a:latin typeface="Courier" pitchFamily="49" charset="0"/>
              </a:rPr>
              <a:t>execv(…)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smtClean="0">
                <a:latin typeface="Courier" pitchFamily="49" charset="0"/>
              </a:rPr>
              <a:t>#include &lt;stdio.h&gt;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smtClean="0">
                <a:latin typeface="Courier" pitchFamily="49" charset="0"/>
              </a:rPr>
              <a:t>#include &lt;unistd.h&gt;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smtClean="0">
                <a:latin typeface="Courier" pitchFamily="49" charset="0"/>
              </a:rPr>
              <a:t>void main(int argc, char *argv[]){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smtClean="0">
                <a:latin typeface="Courier" pitchFamily="49" charset="0"/>
              </a:rPr>
              <a:t>	execv("/sbin/ifconfig",argv);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smtClean="0">
                <a:latin typeface="Courier" pitchFamily="49" charset="0"/>
              </a:rPr>
              <a:t>} </a:t>
            </a:r>
          </a:p>
          <a:p>
            <a:r>
              <a:rPr lang="en-US" altLang="en-US" b="1" smtClean="0"/>
              <a:t>Dịch và chạy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sz="2000" smtClean="0">
                <a:latin typeface="Courier" pitchFamily="49" charset="0"/>
              </a:rPr>
              <a:t>$gcc –o ex2 ex2.c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sz="2000" smtClean="0">
                <a:latin typeface="Courier" pitchFamily="49" charset="0"/>
              </a:rPr>
              <a:t>$./ex2 -a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sz="2000" smtClean="0">
                <a:latin typeface="Courier" pitchFamily="49" charset="0"/>
              </a:rPr>
              <a:t>eth0 Link encap:Ethernet Hwaddr 00:60:8C:84:E6:0E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sz="2000" smtClean="0">
                <a:latin typeface="Courier" pitchFamily="49" charset="0"/>
              </a:rPr>
              <a:t>…</a:t>
            </a:r>
          </a:p>
          <a:p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C561E4-8255-46CE-9D2D-0937920BC5C4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832B-B8E6-465A-837A-74F1C4302424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8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/>
              <a:t>Ví dụ 3 </a:t>
            </a:r>
            <a:endParaRPr lang="en-US" altLang="en-US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237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237037">
                <a:tc>
                  <a:txBody>
                    <a:bodyPr/>
                    <a:lstStyle/>
                    <a:p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sz="1600" b="0" kern="1200" baseline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stdio.h</a:t>
                      </a: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sz="1600" b="0" kern="1200" baseline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stdlib.h</a:t>
                      </a: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sz="1600" b="0" kern="1200" baseline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errno.h</a:t>
                      </a: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extern char **environ;</a:t>
                      </a:r>
                    </a:p>
                    <a:p>
                      <a:r>
                        <a:rPr kumimoji="0" lang="en-US" sz="1600" b="0" kern="1200" baseline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 main(</a:t>
                      </a:r>
                      <a:r>
                        <a:rPr kumimoji="0" lang="en-US" sz="1600" b="0" kern="1200" baseline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kern="1200" baseline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argc</a:t>
                      </a: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, char **</a:t>
                      </a:r>
                      <a:r>
                        <a:rPr kumimoji="0" lang="en-US" sz="1600" b="0" kern="1200" baseline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argv</a:t>
                      </a: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lvl="1"/>
                      <a:r>
                        <a:rPr kumimoji="0" lang="en-US" sz="1600" b="0" kern="1200" baseline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kern="1200" baseline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pid</a:t>
                      </a: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, status;</a:t>
                      </a:r>
                    </a:p>
                    <a:p>
                      <a:pPr lvl="1"/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char *</a:t>
                      </a:r>
                      <a:r>
                        <a:rPr kumimoji="0" lang="en-US" sz="1600" b="0" kern="1200" baseline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child_argv</a:t>
                      </a: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[4];</a:t>
                      </a:r>
                    </a:p>
                    <a:p>
                      <a:pPr lvl="1"/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if (</a:t>
                      </a:r>
                      <a:r>
                        <a:rPr kumimoji="0" lang="en-US" sz="1600" b="0" kern="1200" baseline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argc</a:t>
                      </a: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==1)</a:t>
                      </a:r>
                    </a:p>
                    <a:p>
                      <a:pPr lvl="2"/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return 1;</a:t>
                      </a:r>
                    </a:p>
                    <a:p>
                      <a:pPr lvl="1"/>
                      <a:r>
                        <a:rPr kumimoji="0" lang="en-US" sz="1600" b="0" kern="1200" baseline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pid</a:t>
                      </a: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=fork();</a:t>
                      </a:r>
                    </a:p>
                    <a:p>
                      <a:pPr lvl="1"/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if (</a:t>
                      </a:r>
                      <a:r>
                        <a:rPr kumimoji="0" lang="en-US" sz="1600" b="0" kern="1200" baseline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pid</a:t>
                      </a: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==-1)</a:t>
                      </a:r>
                    </a:p>
                    <a:p>
                      <a:pPr lvl="2"/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return -1;</a:t>
                      </a:r>
                    </a:p>
                    <a:p>
                      <a:pPr lvl="1"/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if (</a:t>
                      </a:r>
                      <a:r>
                        <a:rPr kumimoji="0" lang="en-US" sz="1600" b="0" kern="1200" baseline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pid</a:t>
                      </a: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==0) {</a:t>
                      </a:r>
                    </a:p>
                    <a:p>
                      <a:pPr lvl="2"/>
                      <a:r>
                        <a:rPr kumimoji="0" lang="en-US" sz="1600" b="0" kern="1200" baseline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child_argv</a:t>
                      </a: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[0]=“</a:t>
                      </a:r>
                      <a:r>
                        <a:rPr kumimoji="0" lang="en-US" sz="1600" b="0" kern="1200" baseline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sh</a:t>
                      </a: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”;</a:t>
                      </a:r>
                    </a:p>
                    <a:p>
                      <a:pPr lvl="2"/>
                      <a:r>
                        <a:rPr kumimoji="0" lang="en-US" sz="1600" b="0" kern="1200" baseline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child_argv</a:t>
                      </a: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[1]=“-c”;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 marT="45723" marB="45723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kern="1200" baseline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child_argv</a:t>
                      </a: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[2]=</a:t>
                      </a:r>
                      <a:r>
                        <a:rPr kumimoji="0" lang="en-US" sz="1600" b="0" kern="1200" baseline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argv</a:t>
                      </a: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[1];</a:t>
                      </a:r>
                    </a:p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kern="1200" baseline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child_argv</a:t>
                      </a: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[3]=0;</a:t>
                      </a:r>
                    </a:p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kern="1200" baseline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execve</a:t>
                      </a: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(“/bin/</a:t>
                      </a:r>
                      <a:r>
                        <a:rPr kumimoji="0" lang="en-US" sz="1600" b="0" kern="1200" baseline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sh</a:t>
                      </a: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US" sz="1600" b="0" kern="1200" baseline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child_argv</a:t>
                      </a: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, environ);</a:t>
                      </a:r>
                    </a:p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exit(127);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do {</a:t>
                      </a:r>
                    </a:p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if (</a:t>
                      </a:r>
                      <a:r>
                        <a:rPr kumimoji="0" lang="en-US" sz="1600" b="0" kern="1200" baseline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waitpid</a:t>
                      </a: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600" b="0" kern="1200" baseline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pid</a:t>
                      </a: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, &amp;status, 0)==-1) {</a:t>
                      </a:r>
                    </a:p>
                    <a:p>
                      <a:pPr marL="137160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if (</a:t>
                      </a:r>
                      <a:r>
                        <a:rPr kumimoji="0" lang="en-US" sz="1600" b="0" kern="1200" baseline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errno</a:t>
                      </a: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!=EINTR) return -1;</a:t>
                      </a:r>
                    </a:p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} else</a:t>
                      </a:r>
                    </a:p>
                    <a:p>
                      <a:pPr marL="137160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return status;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}while(1);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return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kern="120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sz="1600" b="0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A8C86-FA2A-4006-A885-3736120D5496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483CF-4DDB-4F25-8F0C-DDE8BF9263D9}" type="datetime1">
              <a:rPr lang="en-US" smtClean="0"/>
              <a:t>9/5/2016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process</a:t>
            </a:r>
          </a:p>
          <a:p>
            <a:pPr lvl="1"/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process</a:t>
            </a:r>
          </a:p>
          <a:p>
            <a:pPr lvl="1"/>
            <a:r>
              <a:rPr lang="en-US" altLang="en-US" dirty="0"/>
              <a:t>Background </a:t>
            </a:r>
            <a:r>
              <a:rPr lang="en-US" altLang="en-US" dirty="0" err="1"/>
              <a:t>và</a:t>
            </a:r>
            <a:r>
              <a:rPr lang="en-US" altLang="en-US" dirty="0"/>
              <a:t> foreground process</a:t>
            </a:r>
          </a:p>
          <a:p>
            <a:pPr lvl="1"/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thao</a:t>
            </a:r>
            <a:r>
              <a:rPr lang="en-US" altLang="en-US" dirty="0"/>
              <a:t> </a:t>
            </a:r>
            <a:r>
              <a:rPr lang="en-US" altLang="en-US" dirty="0" err="1"/>
              <a:t>tác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process</a:t>
            </a:r>
          </a:p>
          <a:p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smtClean="0"/>
              <a:t>process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Labs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5A00-60AD-4786-B394-5D4E4B5D79B8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694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Lab1: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process con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: </a:t>
            </a:r>
            <a:r>
              <a:rPr lang="en-US" dirty="0" err="1" smtClean="0"/>
              <a:t>printf</a:t>
            </a:r>
            <a:r>
              <a:rPr lang="en-US" dirty="0" smtClean="0"/>
              <a:t>(“This is child process: </a:t>
            </a:r>
            <a:r>
              <a:rPr lang="en-US" dirty="0" err="1" smtClean="0"/>
              <a:t>child_pid</a:t>
            </a:r>
            <a:r>
              <a:rPr lang="en-US" dirty="0" smtClean="0"/>
              <a:t> = %d\n”, </a:t>
            </a:r>
            <a:r>
              <a:rPr lang="en-US" dirty="0" err="1" smtClean="0"/>
              <a:t>child_pid</a:t>
            </a:r>
            <a:r>
              <a:rPr lang="en-US" dirty="0" smtClean="0"/>
              <a:t>); 10 </a:t>
            </a:r>
            <a:r>
              <a:rPr lang="en-US" dirty="0" err="1" smtClean="0"/>
              <a:t>lần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kẽ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1s</a:t>
            </a:r>
          </a:p>
          <a:p>
            <a:pPr lvl="1"/>
            <a:r>
              <a:rPr lang="en-US" dirty="0" smtClean="0"/>
              <a:t>Main process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: </a:t>
            </a:r>
            <a:r>
              <a:rPr lang="en-US" dirty="0" err="1"/>
              <a:t>printf</a:t>
            </a:r>
            <a:r>
              <a:rPr lang="en-US" dirty="0"/>
              <a:t>(“This is </a:t>
            </a:r>
            <a:r>
              <a:rPr lang="en-US" dirty="0" smtClean="0"/>
              <a:t>parent process</a:t>
            </a:r>
            <a:r>
              <a:rPr lang="en-US" dirty="0"/>
              <a:t>: </a:t>
            </a:r>
            <a:r>
              <a:rPr lang="en-US" dirty="0" err="1"/>
              <a:t>child_pid</a:t>
            </a:r>
            <a:r>
              <a:rPr lang="en-US" dirty="0"/>
              <a:t> = %d\n”, </a:t>
            </a:r>
            <a:r>
              <a:rPr lang="en-US" dirty="0" err="1"/>
              <a:t>child_pid</a:t>
            </a:r>
            <a:r>
              <a:rPr lang="en-US" dirty="0"/>
              <a:t>); 5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smtClean="0"/>
              <a:t>1s. </a:t>
            </a:r>
          </a:p>
          <a:p>
            <a:pPr lvl="1"/>
            <a:r>
              <a:rPr lang="en-US" dirty="0" smtClean="0"/>
              <a:t>2 process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endParaRPr lang="en-US" dirty="0" smtClean="0"/>
          </a:p>
          <a:p>
            <a:pPr lvl="1"/>
            <a:r>
              <a:rPr lang="en-US" dirty="0" smtClean="0"/>
              <a:t>Main process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exit </a:t>
            </a:r>
            <a:r>
              <a:rPr lang="en-US" dirty="0" err="1" smtClean="0"/>
              <a:t>từ</a:t>
            </a:r>
            <a:r>
              <a:rPr lang="en-US" dirty="0" smtClean="0"/>
              <a:t> child process </a:t>
            </a:r>
            <a:r>
              <a:rPr lang="en-US" dirty="0" err="1" smtClean="0"/>
              <a:t>và</a:t>
            </a:r>
            <a:r>
              <a:rPr lang="en-US" dirty="0" smtClean="0"/>
              <a:t>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: </a:t>
            </a:r>
            <a:r>
              <a:rPr lang="en-US" dirty="0" err="1" smtClean="0"/>
              <a:t>printf</a:t>
            </a:r>
            <a:r>
              <a:rPr lang="en-US" dirty="0" smtClean="0"/>
              <a:t>(“Child process exit\n”); </a:t>
            </a:r>
            <a:r>
              <a:rPr lang="en-US" dirty="0" err="1" smtClean="0"/>
              <a:t>nếu</a:t>
            </a:r>
            <a:r>
              <a:rPr lang="en-US" dirty="0" smtClean="0"/>
              <a:t> child process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,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suspend,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E530-6C61-48E1-859B-644666304B5F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1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smtClean="0"/>
              <a:t>Thực thi foreground process</a:t>
            </a:r>
            <a:endParaRPr lang="en-US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altLang="en-US" dirty="0" smtClean="0"/>
              <a:t>Khi</a:t>
            </a:r>
            <a:r>
              <a:rPr lang="en-US" altLang="en-US" dirty="0" smtClean="0"/>
              <a:t> </a:t>
            </a:r>
            <a:r>
              <a:rPr lang="vi-VN" altLang="en-US" dirty="0" smtClean="0"/>
              <a:t>gõ</a:t>
            </a:r>
            <a:r>
              <a:rPr lang="en-US" altLang="en-US" dirty="0" smtClean="0"/>
              <a:t> </a:t>
            </a:r>
            <a:r>
              <a:rPr lang="vi-VN" altLang="en-US" dirty="0" smtClean="0"/>
              <a:t>lệnh</a:t>
            </a:r>
            <a:r>
              <a:rPr lang="en-US" altLang="en-US" dirty="0" smtClean="0"/>
              <a:t> </a:t>
            </a:r>
            <a:r>
              <a:rPr lang="vi-VN" altLang="en-US" dirty="0" smtClean="0"/>
              <a:t>tương</a:t>
            </a:r>
            <a:r>
              <a:rPr lang="en-US" altLang="en-US" dirty="0" smtClean="0"/>
              <a:t> </a:t>
            </a:r>
            <a:r>
              <a:rPr lang="vi-VN" altLang="en-US" dirty="0" smtClean="0"/>
              <a:t>ứng</a:t>
            </a:r>
            <a:r>
              <a:rPr lang="en-US" altLang="en-US" dirty="0" smtClean="0"/>
              <a:t> </a:t>
            </a:r>
            <a:r>
              <a:rPr lang="vi-VN" altLang="en-US" dirty="0" smtClean="0"/>
              <a:t>với</a:t>
            </a:r>
            <a:r>
              <a:rPr lang="en-US" altLang="en-US" dirty="0" smtClean="0"/>
              <a:t> </a:t>
            </a:r>
            <a:r>
              <a:rPr lang="vi-VN" altLang="en-US" dirty="0" smtClean="0"/>
              <a:t>tên</a:t>
            </a:r>
            <a:r>
              <a:rPr lang="en-US" altLang="en-US" dirty="0" smtClean="0"/>
              <a:t> </a:t>
            </a:r>
            <a:r>
              <a:rPr lang="vi-VN" altLang="en-US" dirty="0" smtClean="0"/>
              <a:t>chương</a:t>
            </a:r>
            <a:r>
              <a:rPr lang="en-US" altLang="en-US" dirty="0" smtClean="0"/>
              <a:t> </a:t>
            </a:r>
            <a:r>
              <a:rPr lang="vi-VN" altLang="en-US" dirty="0" smtClean="0"/>
              <a:t>trình</a:t>
            </a:r>
            <a:r>
              <a:rPr lang="en-US" altLang="en-US" dirty="0" smtClean="0"/>
              <a:t> </a:t>
            </a:r>
            <a:r>
              <a:rPr lang="vi-VN" altLang="en-US" dirty="0" smtClean="0"/>
              <a:t>theo</a:t>
            </a:r>
            <a:r>
              <a:rPr lang="en-US" altLang="en-US" dirty="0" smtClean="0"/>
              <a:t> </a:t>
            </a:r>
            <a:r>
              <a:rPr lang="vi-VN" altLang="en-US" dirty="0" smtClean="0"/>
              <a:t>cách</a:t>
            </a:r>
            <a:r>
              <a:rPr lang="en-US" altLang="en-US" dirty="0" smtClean="0"/>
              <a:t> </a:t>
            </a:r>
            <a:r>
              <a:rPr lang="vi-VN" altLang="en-US" dirty="0" smtClean="0"/>
              <a:t>thông</a:t>
            </a:r>
            <a:r>
              <a:rPr lang="en-US" altLang="en-US" dirty="0" smtClean="0"/>
              <a:t> </a:t>
            </a:r>
            <a:r>
              <a:rPr lang="vi-VN" altLang="en-US" dirty="0" smtClean="0"/>
              <a:t>thường</a:t>
            </a:r>
          </a:p>
          <a:p>
            <a:r>
              <a:rPr lang="vi-VN" altLang="en-US" dirty="0" smtClean="0"/>
              <a:t>Khi</a:t>
            </a:r>
            <a:r>
              <a:rPr lang="en-US" altLang="en-US" dirty="0" smtClean="0"/>
              <a:t> </a:t>
            </a:r>
            <a:r>
              <a:rPr lang="vi-VN" altLang="en-US" dirty="0" smtClean="0"/>
              <a:t>click vào</a:t>
            </a:r>
            <a:r>
              <a:rPr lang="en-US" altLang="en-US" dirty="0" smtClean="0"/>
              <a:t> </a:t>
            </a:r>
            <a:r>
              <a:rPr lang="vi-VN" altLang="en-US" dirty="0" smtClean="0"/>
              <a:t>icon trên</a:t>
            </a:r>
            <a:r>
              <a:rPr lang="en-US" altLang="en-US" dirty="0" smtClean="0"/>
              <a:t> </a:t>
            </a:r>
            <a:r>
              <a:rPr lang="vi-VN" altLang="en-US" dirty="0" smtClean="0"/>
              <a:t>giao</a:t>
            </a:r>
            <a:r>
              <a:rPr lang="en-US" altLang="en-US" dirty="0" smtClean="0"/>
              <a:t> </a:t>
            </a:r>
            <a:r>
              <a:rPr lang="vi-VN" altLang="en-US" dirty="0" smtClean="0"/>
              <a:t>diện</a:t>
            </a:r>
            <a:r>
              <a:rPr lang="en-US" altLang="en-US" dirty="0" smtClean="0"/>
              <a:t> </a:t>
            </a:r>
            <a:r>
              <a:rPr lang="vi-VN" altLang="en-US" dirty="0" smtClean="0"/>
              <a:t>đồ</a:t>
            </a:r>
            <a:r>
              <a:rPr lang="en-US" altLang="en-US" dirty="0" smtClean="0"/>
              <a:t> </a:t>
            </a:r>
            <a:r>
              <a:rPr lang="vi-VN" altLang="en-US" dirty="0" smtClean="0"/>
              <a:t>hoạ</a:t>
            </a:r>
            <a:r>
              <a:rPr lang="en-US" altLang="en-US" dirty="0" smtClean="0"/>
              <a:t> </a:t>
            </a:r>
            <a:r>
              <a:rPr lang="vi-VN" altLang="en-US" dirty="0" smtClean="0"/>
              <a:t>tương</a:t>
            </a:r>
            <a:r>
              <a:rPr lang="en-US" altLang="en-US" dirty="0" smtClean="0"/>
              <a:t> </a:t>
            </a:r>
            <a:r>
              <a:rPr lang="vi-VN" altLang="en-US" dirty="0" smtClean="0"/>
              <a:t>ứng</a:t>
            </a:r>
            <a:r>
              <a:rPr lang="en-US" altLang="en-US" dirty="0" smtClean="0"/>
              <a:t> </a:t>
            </a:r>
            <a:r>
              <a:rPr lang="vi-VN" altLang="en-US" dirty="0" smtClean="0"/>
              <a:t>với</a:t>
            </a:r>
            <a:r>
              <a:rPr lang="en-US" altLang="en-US" dirty="0" smtClean="0"/>
              <a:t> </a:t>
            </a:r>
            <a:r>
              <a:rPr lang="vi-VN" altLang="en-US" dirty="0" smtClean="0"/>
              <a:t>chương</a:t>
            </a:r>
            <a:r>
              <a:rPr lang="en-US" altLang="en-US" dirty="0" smtClean="0"/>
              <a:t> </a:t>
            </a:r>
            <a:r>
              <a:rPr lang="vi-VN" altLang="en-US" dirty="0" smtClean="0"/>
              <a:t>trình.</a:t>
            </a:r>
          </a:p>
          <a:p>
            <a:r>
              <a:rPr lang="en-US" altLang="en-US" dirty="0" smtClean="0"/>
              <a:t>Foreground process </a:t>
            </a:r>
            <a:r>
              <a:rPr lang="vi-VN" altLang="en-US" dirty="0" smtClean="0"/>
              <a:t>tương</a:t>
            </a:r>
            <a:r>
              <a:rPr lang="en-US" altLang="en-US" dirty="0" smtClean="0"/>
              <a:t> </a:t>
            </a:r>
            <a:r>
              <a:rPr lang="vi-VN" altLang="en-US" dirty="0" smtClean="0"/>
              <a:t>tác</a:t>
            </a:r>
            <a:r>
              <a:rPr lang="en-US" altLang="en-US" dirty="0" smtClean="0"/>
              <a:t> </a:t>
            </a:r>
            <a:r>
              <a:rPr lang="vi-VN" altLang="en-US" dirty="0" smtClean="0"/>
              <a:t>được</a:t>
            </a:r>
            <a:r>
              <a:rPr lang="en-US" altLang="en-US" dirty="0" smtClean="0"/>
              <a:t> </a:t>
            </a:r>
            <a:r>
              <a:rPr lang="vi-VN" altLang="en-US" dirty="0" smtClean="0"/>
              <a:t>với</a:t>
            </a:r>
            <a:r>
              <a:rPr lang="en-US" altLang="en-US" dirty="0" smtClean="0"/>
              <a:t> </a:t>
            </a:r>
            <a:r>
              <a:rPr lang="vi-VN" altLang="en-US" dirty="0" smtClean="0"/>
              <a:t>người</a:t>
            </a:r>
            <a:r>
              <a:rPr lang="en-US" altLang="en-US" dirty="0" smtClean="0"/>
              <a:t> </a:t>
            </a:r>
            <a:r>
              <a:rPr lang="vi-VN" altLang="en-US" dirty="0" smtClean="0"/>
              <a:t>dùng</a:t>
            </a:r>
            <a:r>
              <a:rPr lang="en-US" altLang="en-US" dirty="0" smtClean="0"/>
              <a:t> </a:t>
            </a:r>
            <a:r>
              <a:rPr lang="vi-VN" altLang="en-US" dirty="0" smtClean="0"/>
              <a:t>qua thiết</a:t>
            </a:r>
            <a:r>
              <a:rPr lang="en-US" altLang="en-US" dirty="0" smtClean="0"/>
              <a:t> </a:t>
            </a:r>
            <a:r>
              <a:rPr lang="vi-VN" altLang="en-US" dirty="0" smtClean="0"/>
              <a:t>bị</a:t>
            </a:r>
            <a:r>
              <a:rPr lang="en-US" altLang="en-US" dirty="0" smtClean="0"/>
              <a:t> </a:t>
            </a:r>
            <a:r>
              <a:rPr lang="vi-VN" altLang="en-US" dirty="0" smtClean="0"/>
              <a:t>nhập</a:t>
            </a:r>
            <a:r>
              <a:rPr lang="en-US" altLang="en-US" dirty="0" smtClean="0"/>
              <a:t> </a:t>
            </a:r>
            <a:r>
              <a:rPr lang="vi-VN" altLang="en-US" dirty="0" smtClean="0"/>
              <a:t>chuẩn</a:t>
            </a:r>
            <a:r>
              <a:rPr lang="en-US" altLang="en-US" dirty="0" smtClean="0"/>
              <a:t> </a:t>
            </a:r>
            <a:r>
              <a:rPr lang="vi-VN" altLang="en-US" dirty="0" smtClean="0"/>
              <a:t>là</a:t>
            </a:r>
            <a:r>
              <a:rPr lang="en-US" altLang="en-US" dirty="0" smtClean="0"/>
              <a:t> </a:t>
            </a:r>
            <a:r>
              <a:rPr lang="vi-VN" altLang="en-US" dirty="0" smtClean="0"/>
              <a:t>bàn</a:t>
            </a:r>
            <a:r>
              <a:rPr lang="en-US" altLang="en-US" dirty="0" smtClean="0"/>
              <a:t> </a:t>
            </a:r>
            <a:r>
              <a:rPr lang="vi-VN" altLang="en-US" dirty="0" smtClean="0"/>
              <a:t>phím.</a:t>
            </a:r>
          </a:p>
          <a:p>
            <a:r>
              <a:rPr lang="vi-VN" altLang="en-US" dirty="0" smtClean="0"/>
              <a:t>Kết</a:t>
            </a:r>
            <a:r>
              <a:rPr lang="en-US" altLang="en-US" dirty="0" smtClean="0"/>
              <a:t> </a:t>
            </a:r>
            <a:r>
              <a:rPr lang="vi-VN" altLang="en-US" dirty="0" smtClean="0"/>
              <a:t>xuất</a:t>
            </a:r>
            <a:r>
              <a:rPr lang="en-US" altLang="en-US" dirty="0" smtClean="0"/>
              <a:t> </a:t>
            </a:r>
            <a:r>
              <a:rPr lang="vi-VN" altLang="en-US" dirty="0" smtClean="0"/>
              <a:t>của</a:t>
            </a:r>
            <a:r>
              <a:rPr lang="en-US" altLang="en-US" dirty="0" smtClean="0"/>
              <a:t> </a:t>
            </a:r>
            <a:r>
              <a:rPr lang="vi-VN" altLang="en-US" dirty="0" smtClean="0"/>
              <a:t>chương</a:t>
            </a:r>
            <a:r>
              <a:rPr lang="en-US" altLang="en-US" dirty="0" smtClean="0"/>
              <a:t> </a:t>
            </a:r>
            <a:r>
              <a:rPr lang="vi-VN" altLang="en-US" dirty="0" smtClean="0"/>
              <a:t>trình</a:t>
            </a:r>
            <a:r>
              <a:rPr lang="en-US" altLang="en-US" dirty="0" smtClean="0"/>
              <a:t> </a:t>
            </a:r>
            <a:r>
              <a:rPr lang="vi-VN" altLang="en-US" dirty="0" smtClean="0"/>
              <a:t>chủ</a:t>
            </a:r>
            <a:r>
              <a:rPr lang="en-US" altLang="en-US" dirty="0" smtClean="0"/>
              <a:t> </a:t>
            </a:r>
            <a:r>
              <a:rPr lang="vi-VN" altLang="en-US" dirty="0" smtClean="0"/>
              <a:t>yếu</a:t>
            </a:r>
            <a:r>
              <a:rPr lang="en-US" altLang="en-US" dirty="0" smtClean="0"/>
              <a:t> </a:t>
            </a:r>
            <a:r>
              <a:rPr lang="vi-VN" altLang="en-US" dirty="0" smtClean="0"/>
              <a:t>là</a:t>
            </a:r>
            <a:r>
              <a:rPr lang="en-US" altLang="en-US" dirty="0" smtClean="0"/>
              <a:t> </a:t>
            </a:r>
            <a:r>
              <a:rPr lang="vi-VN" altLang="en-US" dirty="0" smtClean="0"/>
              <a:t>thiết</a:t>
            </a:r>
            <a:r>
              <a:rPr lang="en-US" altLang="en-US" dirty="0" smtClean="0"/>
              <a:t> </a:t>
            </a:r>
            <a:r>
              <a:rPr lang="vi-VN" altLang="en-US" dirty="0" smtClean="0"/>
              <a:t>bị</a:t>
            </a:r>
            <a:r>
              <a:rPr lang="en-US" altLang="en-US" dirty="0" smtClean="0"/>
              <a:t> </a:t>
            </a:r>
            <a:r>
              <a:rPr lang="vi-VN" altLang="en-US" dirty="0" smtClean="0"/>
              <a:t>xuất</a:t>
            </a:r>
            <a:r>
              <a:rPr lang="en-US" altLang="en-US" dirty="0" smtClean="0"/>
              <a:t> </a:t>
            </a:r>
            <a:r>
              <a:rPr lang="vi-VN" altLang="en-US" dirty="0" smtClean="0"/>
              <a:t>chuẩn</a:t>
            </a:r>
            <a:r>
              <a:rPr lang="en-US" altLang="en-US" dirty="0" smtClean="0"/>
              <a:t> </a:t>
            </a:r>
            <a:r>
              <a:rPr lang="vi-VN" altLang="en-US" dirty="0" smtClean="0"/>
              <a:t>là</a:t>
            </a:r>
            <a:r>
              <a:rPr lang="en-US" altLang="en-US" dirty="0" smtClean="0"/>
              <a:t> </a:t>
            </a:r>
            <a:r>
              <a:rPr lang="vi-VN" altLang="en-US" dirty="0" smtClean="0"/>
              <a:t>màn</a:t>
            </a:r>
            <a:r>
              <a:rPr lang="en-US" altLang="en-US" dirty="0" smtClean="0"/>
              <a:t> </a:t>
            </a:r>
            <a:r>
              <a:rPr lang="vi-VN" altLang="en-US" dirty="0" smtClean="0"/>
              <a:t>hình.</a:t>
            </a:r>
          </a:p>
          <a:p>
            <a:r>
              <a:rPr lang="en-US" altLang="en-US" dirty="0" err="1" smtClean="0"/>
              <a:t>Trình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thông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dịch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lệnh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bị</a:t>
            </a:r>
            <a:r>
              <a:rPr lang="en-US" altLang="en-US" dirty="0" smtClean="0"/>
              <a:t> blocked </a:t>
            </a:r>
            <a:r>
              <a:rPr lang="en-US" altLang="en-US" dirty="0" err="1" smtClean="0"/>
              <a:t>cho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tới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khi</a:t>
            </a:r>
            <a:r>
              <a:rPr lang="en-US" altLang="en-US" dirty="0" smtClean="0"/>
              <a:t> foreground process </a:t>
            </a:r>
            <a:r>
              <a:rPr lang="en-US" altLang="en-US" dirty="0" err="1" smtClean="0"/>
              <a:t>kết</a:t>
            </a:r>
            <a:r>
              <a:rPr lang="en-US" altLang="en-US" dirty="0"/>
              <a:t> </a:t>
            </a:r>
            <a:r>
              <a:rPr lang="en-US" altLang="en-US" dirty="0" err="1" smtClean="0"/>
              <a:t>thúc</a:t>
            </a: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BEF79-A261-4A9F-802D-5F8539E23B9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1793-7434-4E9E-85C0-CEE88B857A81}" type="datetime1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0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smtClean="0"/>
              <a:t>Kết thúc thực thi foreground process </a:t>
            </a:r>
            <a:endParaRPr lang="en-US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Dùng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tổ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hợp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phím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Ctrl-C</a:t>
            </a:r>
          </a:p>
          <a:p>
            <a:endParaRPr lang="en-US" altLang="en-US" dirty="0" smtClean="0"/>
          </a:p>
          <a:p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endParaRPr lang="en-US" altLang="en-US" dirty="0" smtClean="0"/>
          </a:p>
          <a:p>
            <a:pPr lvl="2">
              <a:buFont typeface="Wingdings 2" pitchFamily="18" charset="2"/>
              <a:buNone/>
            </a:pPr>
            <a:r>
              <a:rPr lang="en-US" altLang="en-US" b="1" dirty="0" smtClean="0">
                <a:latin typeface="Courier" pitchFamily="49" charset="0"/>
              </a:rPr>
              <a:t>$find / -name “*.</a:t>
            </a:r>
            <a:r>
              <a:rPr lang="en-US" altLang="en-US" b="1" dirty="0" err="1" smtClean="0">
                <a:latin typeface="Courier" pitchFamily="49" charset="0"/>
              </a:rPr>
              <a:t>ps</a:t>
            </a:r>
            <a:r>
              <a:rPr lang="en-US" altLang="en-US" b="1" dirty="0" smtClean="0">
                <a:latin typeface="Courier" pitchFamily="49" charset="0"/>
              </a:rPr>
              <a:t>” -print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dirty="0" smtClean="0">
                <a:latin typeface="Courier" pitchFamily="49" charset="0"/>
              </a:rPr>
              <a:t>... 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dirty="0" smtClean="0">
                <a:latin typeface="Courier" pitchFamily="49" charset="0"/>
              </a:rPr>
              <a:t>... </a:t>
            </a:r>
          </a:p>
          <a:p>
            <a:pPr lvl="2">
              <a:buFont typeface="Wingdings 2" pitchFamily="18" charset="2"/>
              <a:buNone/>
            </a:pPr>
            <a:r>
              <a:rPr lang="en-US" altLang="en-US" b="1" dirty="0" smtClean="0">
                <a:latin typeface="Courier" pitchFamily="49" charset="0"/>
              </a:rPr>
              <a:t>^C</a:t>
            </a:r>
          </a:p>
          <a:p>
            <a:endParaRPr lang="en-US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8DCBE-44C2-4772-BAF0-7B6DA5E45244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67BF-1FAF-47D6-BFC5-8BD16A3D1E04}" type="datetime1">
              <a:rPr lang="en-US" smtClean="0"/>
              <a:t>9/5/2016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Tạm</a:t>
            </a:r>
            <a:r>
              <a:rPr lang="en-US" b="1" dirty="0"/>
              <a:t> </a:t>
            </a:r>
            <a:r>
              <a:rPr lang="en-US" b="1" dirty="0" err="1"/>
              <a:t>hoãn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thi</a:t>
            </a:r>
            <a:r>
              <a:rPr lang="en-US" b="1" dirty="0"/>
              <a:t> foreground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: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>
                <a:latin typeface="Courier" pitchFamily="49" charset="0"/>
              </a:rPr>
              <a:t>Ctrl-Z</a:t>
            </a:r>
          </a:p>
          <a:p>
            <a:pPr marL="640080" lvl="1" indent="-246888" fontAlgn="auto">
              <a:spcAft>
                <a:spcPts val="0"/>
              </a:spcAft>
              <a:buFont typeface="Symbol"/>
              <a:buChar char="Þ"/>
              <a:defRPr/>
            </a:pPr>
            <a:r>
              <a:rPr lang="vi-VN" dirty="0"/>
              <a:t>Process tương</a:t>
            </a:r>
            <a:r>
              <a:rPr lang="en-US" dirty="0"/>
              <a:t> </a:t>
            </a:r>
            <a:r>
              <a:rPr lang="vi-VN" dirty="0"/>
              <a:t>ứng</a:t>
            </a:r>
            <a:r>
              <a:rPr lang="en-US" dirty="0"/>
              <a:t> </a:t>
            </a:r>
            <a:r>
              <a:rPr lang="vi-VN" dirty="0"/>
              <a:t>chuyển</a:t>
            </a:r>
            <a:r>
              <a:rPr lang="en-US" dirty="0"/>
              <a:t> </a:t>
            </a:r>
            <a:r>
              <a:rPr lang="vi-VN" dirty="0"/>
              <a:t>sang trạng</a:t>
            </a:r>
            <a:r>
              <a:rPr lang="en-US" dirty="0"/>
              <a:t> </a:t>
            </a:r>
            <a:r>
              <a:rPr lang="vi-VN" dirty="0"/>
              <a:t>thái</a:t>
            </a:r>
            <a:r>
              <a:rPr lang="en-US" dirty="0"/>
              <a:t> </a:t>
            </a:r>
            <a:r>
              <a:rPr lang="vi-VN" dirty="0"/>
              <a:t>suspended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>
                <a:latin typeface="Courier" pitchFamily="49" charset="0"/>
              </a:rPr>
              <a:t>$find / “*.profile” -print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" pitchFamily="49" charset="0"/>
              </a:rPr>
              <a:t>... 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>
                <a:latin typeface="Courier" pitchFamily="49" charset="0"/>
              </a:rPr>
              <a:t>^Z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" pitchFamily="49" charset="0"/>
              </a:rPr>
              <a:t>[1]+ Stopped 		find / “*.profile” –print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endParaRPr lang="en-US" dirty="0">
              <a:latin typeface="Courier" pitchFamily="49" charset="0"/>
            </a:endParaRP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>
                <a:latin typeface="Courier" pitchFamily="49" charset="0"/>
              </a:rPr>
              <a:t>$</a:t>
            </a:r>
            <a:r>
              <a:rPr lang="en-US" b="1" dirty="0" err="1">
                <a:latin typeface="Courier" pitchFamily="49" charset="0"/>
              </a:rPr>
              <a:t>ps</a:t>
            </a:r>
            <a:endParaRPr lang="en-US" b="1" dirty="0">
              <a:latin typeface="Courier" pitchFamily="49" charset="0"/>
            </a:endParaRP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" pitchFamily="49" charset="0"/>
              </a:rPr>
              <a:t> PID TTY       TIME CMD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" pitchFamily="49" charset="0"/>
              </a:rPr>
              <a:t>2750 pts/1 00:00:00 bash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" pitchFamily="49" charset="0"/>
              </a:rPr>
              <a:t>2881 pts/1 00:00:00 find</a:t>
            </a:r>
          </a:p>
          <a:p>
            <a:pPr lvl="2" indent="-246888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" pitchFamily="49" charset="0"/>
              </a:rPr>
              <a:t>2883 pts/1 00:00:00 </a:t>
            </a:r>
            <a:r>
              <a:rPr lang="en-US" dirty="0" err="1" smtClean="0">
                <a:latin typeface="Courier" pitchFamily="49" charset="0"/>
              </a:rPr>
              <a:t>ps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DB03-F3C1-498A-BC19-50155745E8B2}" type="datetime1">
              <a:rPr lang="en-US" smtClean="0"/>
              <a:t>9/5/2016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Software - Training C/C++ on Linux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7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4005</Words>
  <Application>Microsoft Office PowerPoint</Application>
  <PresentationFormat>On-screen Show (4:3)</PresentationFormat>
  <Paragraphs>744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Xử lý tiến trình trên Linux</vt:lpstr>
      <vt:lpstr>Outline</vt:lpstr>
      <vt:lpstr>Outline</vt:lpstr>
      <vt:lpstr>Cơ bản về process</vt:lpstr>
      <vt:lpstr>Theo dõi các process </vt:lpstr>
      <vt:lpstr>Background và foreground process</vt:lpstr>
      <vt:lpstr>Thực thi foreground process</vt:lpstr>
      <vt:lpstr>Kết thúc thực thi foreground process </vt:lpstr>
      <vt:lpstr>Tạm hoãn thực thi foreground process </vt:lpstr>
      <vt:lpstr>Tạm hoãn thực thi foreground process (2)</vt:lpstr>
      <vt:lpstr> Thực thi process ở background</vt:lpstr>
      <vt:lpstr>Thực thi background process </vt:lpstr>
      <vt:lpstr>Quản lý background process </vt:lpstr>
      <vt:lpstr>Chuyển foreground thành background process </vt:lpstr>
      <vt:lpstr>Chuyển background thành foreground process </vt:lpstr>
      <vt:lpstr>Kết thúc quá trình </vt:lpstr>
      <vt:lpstr>Outline</vt:lpstr>
      <vt:lpstr>Lập trình với process</vt:lpstr>
      <vt:lpstr>Lập trình với process</vt:lpstr>
      <vt:lpstr>Sơ lược về *NIX </vt:lpstr>
      <vt:lpstr>Một số nhánh phát triển</vt:lpstr>
      <vt:lpstr>Kiến trúc tổng quan </vt:lpstr>
      <vt:lpstr>Kiến trúc luận lý </vt:lpstr>
      <vt:lpstr>*NIX Kernel</vt:lpstr>
      <vt:lpstr>Kernel vs. user space </vt:lpstr>
      <vt:lpstr>Lập trình với process</vt:lpstr>
      <vt:lpstr>Quản lý các quá trình </vt:lpstr>
      <vt:lpstr> Danh định của process </vt:lpstr>
      <vt:lpstr>Bộ nhớ của process </vt:lpstr>
      <vt:lpstr>Cấu trúc bộ nhớ</vt:lpstr>
      <vt:lpstr>Cấu trúc bộ nhớ</vt:lpstr>
      <vt:lpstr>Địa chỉ bộ nhớ</vt:lpstr>
      <vt:lpstr>Ví dụ</vt:lpstr>
      <vt:lpstr>Lập trình với process</vt:lpstr>
      <vt:lpstr>Lấy đối số và biến môi trường </vt:lpstr>
      <vt:lpstr>Lấy đối số và biến môi trường</vt:lpstr>
      <vt:lpstr>Ví dụ</vt:lpstr>
      <vt:lpstr>Lấy PID của process </vt:lpstr>
      <vt:lpstr>Ví dụ</vt:lpstr>
      <vt:lpstr>Lập trình với process</vt:lpstr>
      <vt:lpstr>Tạo process </vt:lpstr>
      <vt:lpstr>Chu kỳ sống của process </vt:lpstr>
      <vt:lpstr>Tạo process </vt:lpstr>
      <vt:lpstr>Tạo process </vt:lpstr>
      <vt:lpstr>Ví dụ</vt:lpstr>
      <vt:lpstr>Ví dụ</vt:lpstr>
      <vt:lpstr>Kết thúc process </vt:lpstr>
      <vt:lpstr>Đợi process con</vt:lpstr>
      <vt:lpstr>Đợi process con</vt:lpstr>
      <vt:lpstr>Ví dụ</vt:lpstr>
      <vt:lpstr>Ví dụ (tt)</vt:lpstr>
      <vt:lpstr>Bắt tín hiệu trả về từ process con khi process con kết thúc</vt:lpstr>
      <vt:lpstr>Ví dụ</vt:lpstr>
      <vt:lpstr>Lập trình với process</vt:lpstr>
      <vt:lpstr>Các hàm gọi thực thi chương trình </vt:lpstr>
      <vt:lpstr>Hàm system() </vt:lpstr>
      <vt:lpstr>Các hàm exec…() </vt:lpstr>
      <vt:lpstr>Các hàm exec…() </vt:lpstr>
      <vt:lpstr>Phân tích tên gọi các hàm exec…() </vt:lpstr>
      <vt:lpstr>Phân tích tên gọi các hàm exec…() </vt:lpstr>
      <vt:lpstr>Phân tích tên gọi các hàm exec…() </vt:lpstr>
      <vt:lpstr>Tóm tắt tên các hàm exec…()</vt:lpstr>
      <vt:lpstr>Ví dụ 1 </vt:lpstr>
      <vt:lpstr>Ví dụ 2 </vt:lpstr>
      <vt:lpstr>Ví dụ 3 </vt:lpstr>
      <vt:lpstr>Outline</vt:lpstr>
      <vt:lpstr>Labs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Xử lý tiến trình trên Linux</dc:title>
  <dc:creator>Vu Anh Tuan (FSU11.BU13)</dc:creator>
  <cp:lastModifiedBy>Vu Anh Tuan (FSU11.BU13)</cp:lastModifiedBy>
  <cp:revision>27</cp:revision>
  <dcterms:created xsi:type="dcterms:W3CDTF">2006-08-16T00:00:00Z</dcterms:created>
  <dcterms:modified xsi:type="dcterms:W3CDTF">2016-09-05T09:19:22Z</dcterms:modified>
</cp:coreProperties>
</file>