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72" r:id="rId4"/>
    <p:sldId id="271" r:id="rId5"/>
    <p:sldId id="258" r:id="rId6"/>
    <p:sldId id="273" r:id="rId7"/>
    <p:sldId id="260" r:id="rId8"/>
    <p:sldId id="262" r:id="rId9"/>
    <p:sldId id="263" r:id="rId10"/>
    <p:sldId id="265" r:id="rId11"/>
    <p:sldId id="266" r:id="rId12"/>
    <p:sldId id="267" r:id="rId13"/>
    <p:sldId id="264" r:id="rId14"/>
    <p:sldId id="268" r:id="rId15"/>
    <p:sldId id="269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9C89D-6412-46C3-842A-7ECE661612F8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45132-F11B-4396-BB99-EEA15DE6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13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6440D-FD91-4ECC-8C97-0D7957F54891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94636-2A7F-4CB4-B506-1D8F45556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4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94636-2A7F-4CB4-B506-1D8F45556D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49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05FD-AD5A-4D87-BFB9-48DB1A81183D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6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4EA3-5EB3-40FB-9B3C-174BB989473B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6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43C7-96C1-400A-8A93-CE832FA808A1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052E-13A5-4B33-B4CA-D6580DBFD937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0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55E4-A55D-4382-9464-6122258C12E4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3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6DD3-17C6-4CE9-B66E-C4804CC0294F}" type="datetime1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395D-9C7E-4BE0-8EE6-204691860176}" type="datetime1">
              <a:rPr lang="en-US" smtClean="0"/>
              <a:t>8/25/2016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2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0E44-753F-4A7C-8A56-6E2EA4BBF8FA}" type="datetime1">
              <a:rPr lang="en-US" smtClean="0"/>
              <a:t>8/25/2016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6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CDE0-78FF-43A1-861E-A7387F6C9866}" type="datetime1">
              <a:rPr lang="en-US" smtClean="0"/>
              <a:t>8/25/2016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3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E473-F376-4894-A84A-37658F042466}" type="datetime1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11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DAB8-88D6-450F-9D61-5212082AE86A}" type="datetime1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5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2963E-ABAA-4A7F-9CA4-5326B2242DF1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9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648200"/>
            <a:ext cx="3581400" cy="1752600"/>
          </a:xfrm>
        </p:spPr>
        <p:txBody>
          <a:bodyPr/>
          <a:lstStyle/>
          <a:p>
            <a:pPr algn="l"/>
            <a:r>
              <a:rPr lang="en-US" dirty="0"/>
              <a:t>FPT Software</a:t>
            </a:r>
          </a:p>
          <a:p>
            <a:pPr algn="l"/>
            <a:r>
              <a:rPr lang="en-US" dirty="0" err="1"/>
              <a:t>Creater</a:t>
            </a:r>
            <a:r>
              <a:rPr lang="en-US" dirty="0"/>
              <a:t>: TuanVA6</a:t>
            </a:r>
          </a:p>
          <a:p>
            <a:pPr algn="l"/>
            <a:r>
              <a:rPr lang="en-US" dirty="0"/>
              <a:t>Date</a:t>
            </a:r>
            <a:r>
              <a:rPr lang="en-US"/>
              <a:t>: </a:t>
            </a:r>
            <a:r>
              <a:rPr lang="en-US" smtClean="0"/>
              <a:t>25/08/2016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B9D3-982E-48A2-828C-899D610D6040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91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i="1" dirty="0" smtClean="0"/>
              <a:t>#include &lt;sys/</a:t>
            </a:r>
            <a:r>
              <a:rPr lang="en-US" i="1" dirty="0" err="1" smtClean="0"/>
              <a:t>types.h</a:t>
            </a:r>
            <a:r>
              <a:rPr lang="en-US" i="1" dirty="0" smtClean="0"/>
              <a:t>&gt;</a:t>
            </a:r>
          </a:p>
          <a:p>
            <a:pPr lvl="1">
              <a:buNone/>
            </a:pPr>
            <a:r>
              <a:rPr lang="en-US" i="1" dirty="0" smtClean="0"/>
              <a:t>#include &lt;</a:t>
            </a:r>
            <a:r>
              <a:rPr lang="en-US" i="1" dirty="0" err="1" smtClean="0"/>
              <a:t>signal.h</a:t>
            </a:r>
            <a:r>
              <a:rPr lang="en-US" i="1" dirty="0" smtClean="0"/>
              <a:t>&gt;</a:t>
            </a:r>
          </a:p>
          <a:p>
            <a:pPr lvl="1">
              <a:buNone/>
            </a:pPr>
            <a:r>
              <a:rPr lang="en-US" i="1" dirty="0" err="1" smtClean="0"/>
              <a:t>int</a:t>
            </a:r>
            <a:r>
              <a:rPr lang="en-US" i="1" dirty="0" smtClean="0"/>
              <a:t> kill(</a:t>
            </a:r>
            <a:r>
              <a:rPr lang="en-US" i="1" dirty="0" err="1" smtClean="0"/>
              <a:t>pid_t</a:t>
            </a:r>
            <a:r>
              <a:rPr lang="en-US" i="1" dirty="0" smtClean="0"/>
              <a:t> </a:t>
            </a:r>
            <a:r>
              <a:rPr lang="en-US" i="1" dirty="0" err="1" smtClean="0"/>
              <a:t>pid</a:t>
            </a:r>
            <a:r>
              <a:rPr lang="en-US" i="1" dirty="0" smtClean="0"/>
              <a:t>, </a:t>
            </a:r>
            <a:r>
              <a:rPr lang="en-US" i="1" dirty="0" err="1" smtClean="0"/>
              <a:t>int</a:t>
            </a:r>
            <a:r>
              <a:rPr lang="en-US" i="1" dirty="0" smtClean="0"/>
              <a:t> sig);</a:t>
            </a:r>
            <a:endParaRPr lang="en-US" dirty="0" smtClean="0"/>
          </a:p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system call alarm() →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SIGALRM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b="1" i="1" dirty="0" smtClean="0"/>
              <a:t>seconds</a:t>
            </a:r>
            <a:r>
              <a:rPr lang="en-US" dirty="0" smtClean="0"/>
              <a:t> </a:t>
            </a:r>
            <a:r>
              <a:rPr lang="en-US" dirty="0" err="1" smtClean="0"/>
              <a:t>giây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i="1" dirty="0" smtClean="0"/>
              <a:t>#include &lt;</a:t>
            </a:r>
            <a:r>
              <a:rPr lang="en-US" i="1" dirty="0" err="1" smtClean="0"/>
              <a:t>unistd.h</a:t>
            </a:r>
            <a:r>
              <a:rPr lang="en-US" i="1" dirty="0" smtClean="0"/>
              <a:t>&gt;</a:t>
            </a:r>
          </a:p>
          <a:p>
            <a:pPr lvl="1">
              <a:buNone/>
            </a:pPr>
            <a:r>
              <a:rPr lang="en-US" i="1" dirty="0" smtClean="0"/>
              <a:t>unsigned </a:t>
            </a:r>
            <a:r>
              <a:rPr lang="en-US" i="1" dirty="0" err="1" smtClean="0"/>
              <a:t>int</a:t>
            </a:r>
            <a:r>
              <a:rPr lang="en-US" i="1" dirty="0" smtClean="0"/>
              <a:t> alarm(unsigned </a:t>
            </a:r>
            <a:r>
              <a:rPr lang="en-US" i="1" dirty="0" err="1" smtClean="0"/>
              <a:t>int</a:t>
            </a:r>
            <a:r>
              <a:rPr lang="en-US" i="1" dirty="0" smtClean="0"/>
              <a:t> seconds);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7FE6-A08E-4AAE-B2DD-51B05DCCEA6E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3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Đón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Bẫy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Hầu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đón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lvl="1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đón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pPr lvl="1"/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chấm</a:t>
            </a:r>
            <a:r>
              <a:rPr lang="en-US" dirty="0" smtClean="0"/>
              <a:t> </a:t>
            </a:r>
            <a:r>
              <a:rPr lang="en-US" dirty="0" err="1" smtClean="0"/>
              <a:t>dứt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: KILL, STOP</a:t>
            </a:r>
          </a:p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TERM: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exit() </a:t>
            </a:r>
            <a:r>
              <a:rPr lang="en-US" dirty="0" err="1" smtClean="0"/>
              <a:t>chấm</a:t>
            </a:r>
            <a:r>
              <a:rPr lang="en-US" dirty="0" smtClean="0"/>
              <a:t> </a:t>
            </a:r>
            <a:r>
              <a:rPr lang="en-US" dirty="0" err="1" smtClean="0"/>
              <a:t>dứt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lvl="2"/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ABRT: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abort()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file core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thoát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lvl="1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00E8-6E00-4EC7-834A-1ACE7194CEA4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57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buNone/>
            </a:pPr>
            <a:r>
              <a:rPr lang="en-US" i="1" dirty="0" smtClean="0"/>
              <a:t>#include &lt;</a:t>
            </a:r>
            <a:r>
              <a:rPr lang="en-US" i="1" dirty="0" err="1" smtClean="0"/>
              <a:t>signal.h</a:t>
            </a:r>
            <a:r>
              <a:rPr lang="en-US" i="1" dirty="0" smtClean="0"/>
              <a:t>&gt;</a:t>
            </a:r>
          </a:p>
          <a:p>
            <a:pPr lvl="1">
              <a:buNone/>
            </a:pPr>
            <a:r>
              <a:rPr lang="en-US" i="1" dirty="0" smtClean="0"/>
              <a:t>void signal(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signum</a:t>
            </a:r>
            <a:r>
              <a:rPr lang="en-US" i="1" dirty="0" smtClean="0"/>
              <a:t>, void (*handler)(</a:t>
            </a:r>
            <a:r>
              <a:rPr lang="en-US" i="1" dirty="0" err="1" smtClean="0"/>
              <a:t>int</a:t>
            </a:r>
            <a:r>
              <a:rPr lang="en-US" i="1" dirty="0" smtClean="0"/>
              <a:t>));</a:t>
            </a:r>
          </a:p>
          <a:p>
            <a:r>
              <a:rPr lang="vi-VN" dirty="0" smtClean="0"/>
              <a:t>Thay đổi hành vi của process đối với signal</a:t>
            </a:r>
            <a:endParaRPr lang="en-US" dirty="0" smtClean="0"/>
          </a:p>
          <a:p>
            <a:r>
              <a:rPr lang="da-DK" dirty="0" smtClean="0"/>
              <a:t>Tham số của hàm signal()</a:t>
            </a:r>
          </a:p>
          <a:p>
            <a:pPr lvl="1"/>
            <a:r>
              <a:rPr lang="vi-VN" b="1" i="1" dirty="0" smtClean="0"/>
              <a:t>signum</a:t>
            </a:r>
            <a:r>
              <a:rPr lang="vi-VN" dirty="0" smtClean="0"/>
              <a:t>: là số hiệu signal mà bạn muốn thay đổi hành vi (trừ</a:t>
            </a:r>
            <a:r>
              <a:rPr lang="en-US" dirty="0" smtClean="0"/>
              <a:t> </a:t>
            </a:r>
            <a:r>
              <a:rPr lang="vi-VN" dirty="0" smtClean="0"/>
              <a:t>SIGKILL hay SIGSTOP) - dạng số hay symbolic</a:t>
            </a:r>
            <a:endParaRPr lang="en-US" dirty="0" smtClean="0"/>
          </a:p>
          <a:p>
            <a:pPr lvl="1"/>
            <a:r>
              <a:rPr lang="vi-VN" b="1" i="1" dirty="0" smtClean="0"/>
              <a:t>handler</a:t>
            </a:r>
            <a:r>
              <a:rPr lang="vi-VN" dirty="0" smtClean="0"/>
              <a:t>: hành vi mới đối với signal, các giá trị có thể là:</a:t>
            </a:r>
            <a:endParaRPr lang="en-US" dirty="0" smtClean="0"/>
          </a:p>
          <a:p>
            <a:pPr lvl="2"/>
            <a:r>
              <a:rPr lang="vi-VN" dirty="0" smtClean="0"/>
              <a:t>SIG_DFL: thiết lập lại hành vi về mặc định (default) </a:t>
            </a:r>
            <a:endParaRPr lang="en-US" dirty="0" smtClean="0"/>
          </a:p>
          <a:p>
            <a:pPr lvl="2"/>
            <a:r>
              <a:rPr lang="vi-VN" dirty="0" smtClean="0"/>
              <a:t>SIG_IGN: lờ đi (ignore) signal tương ứng</a:t>
            </a:r>
            <a:endParaRPr lang="en-US" dirty="0" smtClean="0"/>
          </a:p>
          <a:p>
            <a:pPr lvl="2"/>
            <a:r>
              <a:rPr lang="vi-VN" dirty="0" smtClean="0"/>
              <a:t>Tham chiếu đến hàm xử lý sự kiện (signal-handler) mới do người dùng tự định nghĩa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134D-E39B-4275-A751-9E79E6750A8A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07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752344"/>
              </p:ext>
            </p:extLst>
          </p:nvPr>
        </p:nvGraphicFramePr>
        <p:xfrm>
          <a:off x="457200" y="1600200"/>
          <a:ext cx="82296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3200400"/>
              </a:tblGrid>
              <a:tr h="44196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Example:</a:t>
                      </a:r>
                    </a:p>
                    <a:p>
                      <a:pPr lvl="1">
                        <a:buNone/>
                      </a:pPr>
                      <a:r>
                        <a:rPr lang="en-US" sz="1600" i="1" dirty="0" smtClean="0"/>
                        <a:t>#include &lt;</a:t>
                      </a:r>
                      <a:r>
                        <a:rPr lang="en-US" sz="1600" i="1" dirty="0" err="1" smtClean="0"/>
                        <a:t>stdio.h</a:t>
                      </a:r>
                      <a:r>
                        <a:rPr lang="en-US" sz="1600" i="1" dirty="0" smtClean="0"/>
                        <a:t>&gt;</a:t>
                      </a:r>
                    </a:p>
                    <a:p>
                      <a:pPr lvl="1">
                        <a:buNone/>
                      </a:pPr>
                      <a:r>
                        <a:rPr lang="en-US" sz="1600" i="1" dirty="0" smtClean="0"/>
                        <a:t>#include &lt;</a:t>
                      </a:r>
                      <a:r>
                        <a:rPr lang="en-US" sz="1600" i="1" dirty="0" err="1" smtClean="0"/>
                        <a:t>signal.h</a:t>
                      </a:r>
                      <a:r>
                        <a:rPr lang="en-US" sz="1600" i="1" dirty="0" smtClean="0"/>
                        <a:t>&gt;</a:t>
                      </a:r>
                    </a:p>
                    <a:p>
                      <a:pPr lvl="1">
                        <a:buNone/>
                      </a:pPr>
                      <a:r>
                        <a:rPr lang="en-US" sz="1600" i="1" dirty="0" smtClean="0"/>
                        <a:t>#include &lt;</a:t>
                      </a:r>
                      <a:r>
                        <a:rPr lang="en-US" sz="1600" i="1" dirty="0" err="1" smtClean="0"/>
                        <a:t>unistd.h</a:t>
                      </a:r>
                      <a:r>
                        <a:rPr lang="en-US" sz="1600" i="1" dirty="0" smtClean="0"/>
                        <a:t>&gt;</a:t>
                      </a:r>
                    </a:p>
                    <a:p>
                      <a:pPr lvl="1">
                        <a:buNone/>
                      </a:pPr>
                      <a:r>
                        <a:rPr lang="en-US" sz="1600" i="1" dirty="0" smtClean="0"/>
                        <a:t>#include &lt;</a:t>
                      </a:r>
                      <a:r>
                        <a:rPr lang="en-US" sz="1600" i="1" dirty="0" err="1" smtClean="0"/>
                        <a:t>stdlib.h</a:t>
                      </a:r>
                      <a:r>
                        <a:rPr lang="en-US" sz="1600" i="1" dirty="0" smtClean="0"/>
                        <a:t>&gt;</a:t>
                      </a:r>
                    </a:p>
                    <a:p>
                      <a:pPr lvl="1">
                        <a:buNone/>
                      </a:pPr>
                      <a:r>
                        <a:rPr lang="en-US" sz="1600" i="1" dirty="0" smtClean="0"/>
                        <a:t>void </a:t>
                      </a:r>
                      <a:r>
                        <a:rPr lang="en-US" sz="1600" i="1" dirty="0" err="1" smtClean="0"/>
                        <a:t>newhandler</a:t>
                      </a:r>
                      <a:r>
                        <a:rPr lang="en-US" sz="1600" i="1" dirty="0" smtClean="0"/>
                        <a:t>(</a:t>
                      </a:r>
                      <a:r>
                        <a:rPr lang="en-US" sz="1600" i="1" dirty="0" err="1" smtClean="0"/>
                        <a:t>int</a:t>
                      </a:r>
                      <a:r>
                        <a:rPr lang="en-US" sz="1600" i="1" dirty="0" smtClean="0"/>
                        <a:t> sig) {</a:t>
                      </a:r>
                    </a:p>
                    <a:p>
                      <a:pPr lvl="2">
                        <a:buNone/>
                      </a:pPr>
                      <a:r>
                        <a:rPr lang="en-US" sz="1600" i="1" dirty="0" err="1" smtClean="0"/>
                        <a:t>printf</a:t>
                      </a:r>
                      <a:r>
                        <a:rPr lang="en-US" sz="1600" i="1" dirty="0" smtClean="0"/>
                        <a:t>("\</a:t>
                      </a:r>
                      <a:r>
                        <a:rPr lang="en-US" sz="1600" i="1" dirty="0" err="1" smtClean="0"/>
                        <a:t>nI</a:t>
                      </a:r>
                      <a:r>
                        <a:rPr lang="en-US" sz="1600" i="1" dirty="0" smtClean="0"/>
                        <a:t> received signal %</a:t>
                      </a:r>
                      <a:r>
                        <a:rPr lang="en-US" sz="1600" i="1" dirty="0" err="1" smtClean="0"/>
                        <a:t>d",sig</a:t>
                      </a:r>
                      <a:r>
                        <a:rPr lang="en-US" sz="1600" i="1" dirty="0" smtClean="0"/>
                        <a:t>);</a:t>
                      </a:r>
                    </a:p>
                    <a:p>
                      <a:pPr lvl="1">
                        <a:buNone/>
                      </a:pPr>
                      <a:r>
                        <a:rPr lang="en-US" sz="1600" i="1" dirty="0" smtClean="0"/>
                        <a:t>}</a:t>
                      </a:r>
                    </a:p>
                    <a:p>
                      <a:pPr lvl="1">
                        <a:buNone/>
                      </a:pPr>
                      <a:r>
                        <a:rPr lang="en-US" sz="1600" i="1" dirty="0" err="1" smtClean="0"/>
                        <a:t>int</a:t>
                      </a:r>
                      <a:r>
                        <a:rPr lang="en-US" sz="1600" i="1" dirty="0" smtClean="0"/>
                        <a:t> main() {</a:t>
                      </a:r>
                    </a:p>
                    <a:p>
                      <a:pPr lvl="2">
                        <a:buNone/>
                      </a:pPr>
                      <a:r>
                        <a:rPr lang="en-US" sz="1600" i="1" dirty="0" err="1" smtClean="0"/>
                        <a:t>int</a:t>
                      </a:r>
                      <a:r>
                        <a:rPr lang="en-US" sz="1600" i="1" dirty="0" smtClean="0"/>
                        <a:t> </a:t>
                      </a:r>
                      <a:r>
                        <a:rPr lang="en-US" sz="1600" i="1" dirty="0" err="1" smtClean="0"/>
                        <a:t>i</a:t>
                      </a:r>
                      <a:r>
                        <a:rPr lang="en-US" sz="1600" i="1" dirty="0" smtClean="0"/>
                        <a:t>=0;</a:t>
                      </a:r>
                    </a:p>
                    <a:p>
                      <a:pPr lvl="2">
                        <a:buNone/>
                      </a:pPr>
                      <a:r>
                        <a:rPr lang="en-US" sz="1600" i="1" dirty="0" smtClean="0"/>
                        <a:t>if (signal(</a:t>
                      </a:r>
                      <a:r>
                        <a:rPr lang="en-US" sz="1600" i="1" dirty="0" err="1" smtClean="0"/>
                        <a:t>SIGINT,newhandler</a:t>
                      </a:r>
                      <a:r>
                        <a:rPr lang="en-US" sz="1600" i="1" dirty="0" smtClean="0"/>
                        <a:t>)==SIG_ERR){</a:t>
                      </a:r>
                    </a:p>
                    <a:p>
                      <a:pPr lvl="3">
                        <a:buNone/>
                      </a:pPr>
                      <a:r>
                        <a:rPr lang="en-US" sz="1600" i="1" dirty="0" err="1" smtClean="0"/>
                        <a:t>perror</a:t>
                      </a:r>
                      <a:r>
                        <a:rPr lang="en-US" sz="1600" i="1" dirty="0" smtClean="0"/>
                        <a:t>("\</a:t>
                      </a:r>
                      <a:r>
                        <a:rPr lang="en-US" sz="1600" i="1" dirty="0" err="1" smtClean="0"/>
                        <a:t>nSIGINT</a:t>
                      </a:r>
                      <a:r>
                        <a:rPr lang="en-US" sz="1600" i="1" dirty="0" smtClean="0"/>
                        <a:t>");</a:t>
                      </a:r>
                    </a:p>
                    <a:p>
                      <a:pPr lvl="3">
                        <a:buNone/>
                      </a:pPr>
                      <a:r>
                        <a:rPr lang="en-US" sz="1600" i="1" dirty="0" smtClean="0"/>
                        <a:t>exit(3);</a:t>
                      </a:r>
                    </a:p>
                    <a:p>
                      <a:pPr lvl="2">
                        <a:buNone/>
                      </a:pPr>
                      <a:r>
                        <a:rPr lang="en-US" sz="1600" i="1" dirty="0" smtClean="0"/>
                        <a:t>}</a:t>
                      </a:r>
                    </a:p>
                    <a:p>
                      <a:pPr lvl="2">
                        <a:buNone/>
                      </a:pPr>
                      <a:r>
                        <a:rPr lang="en-US" sz="1600" i="1" dirty="0" smtClean="0"/>
                        <a:t>while (1);</a:t>
                      </a:r>
                    </a:p>
                    <a:p>
                      <a:pPr lvl="2">
                        <a:buNone/>
                      </a:pPr>
                      <a:r>
                        <a:rPr lang="en-US" sz="1600" i="1" dirty="0" smtClean="0"/>
                        <a:t>return 0;</a:t>
                      </a:r>
                    </a:p>
                    <a:p>
                      <a:pPr lvl="1">
                        <a:buNone/>
                      </a:pPr>
                      <a:r>
                        <a:rPr lang="en-US" sz="1600" i="1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b="1" dirty="0" err="1" smtClean="0"/>
                        <a:t>Dịch</a:t>
                      </a:r>
                      <a:r>
                        <a:rPr lang="en-US" sz="1600" b="1" dirty="0" smtClean="0"/>
                        <a:t> </a:t>
                      </a:r>
                      <a:r>
                        <a:rPr lang="en-US" sz="1600" b="1" dirty="0" err="1" smtClean="0"/>
                        <a:t>và</a:t>
                      </a:r>
                      <a:r>
                        <a:rPr lang="en-US" sz="1600" b="1" dirty="0" smtClean="0"/>
                        <a:t> </a:t>
                      </a:r>
                      <a:r>
                        <a:rPr lang="en-US" sz="1600" b="1" dirty="0" err="1" smtClean="0"/>
                        <a:t>thực</a:t>
                      </a:r>
                      <a:r>
                        <a:rPr lang="en-US" sz="1600" b="1" dirty="0" smtClean="0"/>
                        <a:t> </a:t>
                      </a:r>
                      <a:r>
                        <a:rPr lang="en-US" sz="1600" b="1" dirty="0" err="1" smtClean="0"/>
                        <a:t>thi</a:t>
                      </a:r>
                      <a:endParaRPr lang="en-US" sz="1600" b="1" dirty="0" smtClean="0"/>
                    </a:p>
                    <a:p>
                      <a:pPr lvl="1"/>
                      <a:r>
                        <a:rPr lang="en-US" sz="1600" i="1" dirty="0" smtClean="0"/>
                        <a:t>$</a:t>
                      </a:r>
                      <a:r>
                        <a:rPr lang="en-US" sz="1600" i="1" dirty="0" err="1" smtClean="0"/>
                        <a:t>gcc</a:t>
                      </a:r>
                      <a:r>
                        <a:rPr lang="en-US" sz="1600" i="1" dirty="0" smtClean="0"/>
                        <a:t> sig2.c -o sig2</a:t>
                      </a:r>
                    </a:p>
                    <a:p>
                      <a:pPr lvl="1"/>
                      <a:r>
                        <a:rPr lang="en-US" sz="1600" i="1" dirty="0" smtClean="0"/>
                        <a:t>$./sig2</a:t>
                      </a:r>
                    </a:p>
                    <a:p>
                      <a:pPr lvl="1"/>
                      <a:r>
                        <a:rPr lang="en-US" sz="1600" i="1" dirty="0" smtClean="0"/>
                        <a:t>^C</a:t>
                      </a:r>
                    </a:p>
                    <a:p>
                      <a:pPr lvl="1"/>
                      <a:r>
                        <a:rPr lang="en-US" sz="1600" i="1" dirty="0" smtClean="0"/>
                        <a:t>I received signal 2</a:t>
                      </a:r>
                    </a:p>
                    <a:p>
                      <a:pPr lvl="1"/>
                      <a:r>
                        <a:rPr lang="en-US" sz="1600" i="1" dirty="0" smtClean="0"/>
                        <a:t>^C</a:t>
                      </a:r>
                    </a:p>
                    <a:p>
                      <a:pPr lvl="1"/>
                      <a:r>
                        <a:rPr lang="en-US" sz="1600" i="1" dirty="0" smtClean="0"/>
                        <a:t>I received signal 2</a:t>
                      </a:r>
                    </a:p>
                    <a:p>
                      <a:pPr lvl="1"/>
                      <a:r>
                        <a:rPr lang="en-US" sz="1600" i="1" dirty="0" smtClean="0"/>
                        <a:t>^C</a:t>
                      </a:r>
                    </a:p>
                    <a:p>
                      <a:pPr lvl="1"/>
                      <a:r>
                        <a:rPr lang="en-US" sz="1600" i="1" dirty="0" smtClean="0"/>
                        <a:t>I received signal 2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D53D-B101-4803-8F29-FED16E359A69}" type="datetime1">
              <a:rPr lang="en-US" smtClean="0"/>
              <a:t>8/25/2016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6172200"/>
            <a:ext cx="8088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dirty="0"/>
              <a:t>Lưu ý: </a:t>
            </a:r>
            <a:r>
              <a:rPr lang="vi-VN" dirty="0"/>
              <a:t>SIGINT tạo ra khi user nhấn Ctrl+C để</a:t>
            </a:r>
            <a:r>
              <a:rPr lang="en-US" dirty="0"/>
              <a:t> </a:t>
            </a:r>
            <a:r>
              <a:rPr lang="vi-VN" dirty="0"/>
              <a:t>kết thúc process đang thực thi 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98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000" dirty="0" err="1" smtClean="0"/>
              <a:t>Sử</a:t>
            </a:r>
            <a:r>
              <a:rPr lang="en-US" sz="4000" dirty="0" smtClean="0"/>
              <a:t> </a:t>
            </a:r>
            <a:r>
              <a:rPr lang="en-US" sz="4000" dirty="0" err="1" smtClean="0"/>
              <a:t>dụng</a:t>
            </a:r>
            <a:r>
              <a:rPr lang="en-US" sz="4000" dirty="0" smtClean="0"/>
              <a:t> </a:t>
            </a:r>
            <a:r>
              <a:rPr lang="en-US" sz="4000" dirty="0" err="1" smtClean="0"/>
              <a:t>tín</a:t>
            </a:r>
            <a:r>
              <a:rPr lang="en-US" sz="4000" dirty="0" smtClean="0"/>
              <a:t> </a:t>
            </a:r>
            <a:r>
              <a:rPr lang="en-US" sz="4000" dirty="0" err="1" smtClean="0"/>
              <a:t>hiệu</a:t>
            </a:r>
            <a:r>
              <a:rPr lang="en-US" sz="4000" dirty="0" smtClean="0"/>
              <a:t> </a:t>
            </a:r>
            <a:r>
              <a:rPr lang="en-US" sz="4000" dirty="0" err="1" smtClean="0"/>
              <a:t>để</a:t>
            </a:r>
            <a:r>
              <a:rPr lang="en-US" sz="4000" dirty="0" smtClean="0"/>
              <a:t> </a:t>
            </a:r>
            <a:r>
              <a:rPr lang="en-US" sz="4000" dirty="0" err="1" smtClean="0"/>
              <a:t>cài</a:t>
            </a:r>
            <a:r>
              <a:rPr lang="en-US" sz="4000" dirty="0" smtClean="0"/>
              <a:t> </a:t>
            </a:r>
            <a:r>
              <a:rPr lang="en-US" sz="4000" dirty="0" err="1" smtClean="0"/>
              <a:t>đặt</a:t>
            </a:r>
            <a:r>
              <a:rPr lang="en-US" sz="4000" dirty="0" smtClean="0"/>
              <a:t> </a:t>
            </a:r>
            <a:r>
              <a:rPr lang="en-US" sz="4000" dirty="0" err="1" smtClean="0"/>
              <a:t>bộ</a:t>
            </a:r>
            <a:r>
              <a:rPr lang="en-US" sz="4000" dirty="0" smtClean="0"/>
              <a:t> </a:t>
            </a:r>
            <a:r>
              <a:rPr lang="en-US" sz="4000" dirty="0" err="1" smtClean="0"/>
              <a:t>định</a:t>
            </a:r>
            <a:r>
              <a:rPr lang="en-US" sz="4000" dirty="0" smtClean="0"/>
              <a:t> </a:t>
            </a:r>
            <a:r>
              <a:rPr lang="en-US" sz="4000" dirty="0" err="1" smtClean="0"/>
              <a:t>thời</a:t>
            </a:r>
            <a:r>
              <a:rPr lang="en-US" sz="4000" dirty="0" smtClean="0"/>
              <a:t> (Timer)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i="1" dirty="0" smtClean="0"/>
              <a:t>alarm(</a:t>
            </a:r>
            <a:r>
              <a:rPr lang="en-US" dirty="0" smtClean="0"/>
              <a:t>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timer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timer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i="1" dirty="0" smtClean="0"/>
              <a:t>alarm()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ALRM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(</a:t>
            </a:r>
            <a:r>
              <a:rPr lang="en-US" i="1" dirty="0" smtClean="0"/>
              <a:t>seconds </a:t>
            </a:r>
            <a:r>
              <a:rPr lang="en-US" dirty="0" err="1" smtClean="0"/>
              <a:t>giây</a:t>
            </a:r>
            <a:r>
              <a:rPr lang="en-US" dirty="0" smtClean="0"/>
              <a:t>):</a:t>
            </a:r>
          </a:p>
          <a:p>
            <a:pPr lvl="1">
              <a:buNone/>
            </a:pPr>
            <a:r>
              <a:rPr lang="en-US" i="1" dirty="0"/>
              <a:t>#include &lt;</a:t>
            </a:r>
            <a:r>
              <a:rPr lang="en-US" i="1" dirty="0" err="1"/>
              <a:t>unistd.h</a:t>
            </a:r>
            <a:r>
              <a:rPr lang="en-US" i="1" dirty="0"/>
              <a:t>&gt;</a:t>
            </a:r>
          </a:p>
          <a:p>
            <a:pPr lvl="1">
              <a:buNone/>
            </a:pPr>
            <a:r>
              <a:rPr lang="en-US" i="1" dirty="0"/>
              <a:t>unsigned </a:t>
            </a:r>
            <a:r>
              <a:rPr lang="en-US" i="1" dirty="0" err="1"/>
              <a:t>int</a:t>
            </a:r>
            <a:r>
              <a:rPr lang="en-US" i="1" dirty="0"/>
              <a:t> alarm(unsigned </a:t>
            </a:r>
            <a:r>
              <a:rPr lang="en-US" i="1" dirty="0" err="1"/>
              <a:t>int</a:t>
            </a:r>
            <a:r>
              <a:rPr lang="en-US" i="1" dirty="0"/>
              <a:t> seconds);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DF52-C976-4E2B-93E6-BF8D44D713EF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4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(Timer)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701-9A01-45F3-9D60-DA58853A9C2C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495" y="2281237"/>
            <a:ext cx="6368705" cy="404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28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(Inter-Process Communication)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: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UNIX/Linux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marL="914400" lvl="1" indent="-514350">
              <a:buFont typeface="+mj-lt"/>
              <a:buAutoNum type="alphaLcPeriod"/>
            </a:pPr>
            <a:r>
              <a:rPr lang="en-US" dirty="0" err="1"/>
              <a:t>Đón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endParaRPr lang="en-US" dirty="0"/>
          </a:p>
          <a:p>
            <a:pPr marL="914400" lvl="1" indent="-514350">
              <a:buFont typeface="+mj-lt"/>
              <a:buAutoNum type="alphaLcPeriod"/>
            </a:pP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endParaRPr lang="en-US" dirty="0"/>
          </a:p>
          <a:p>
            <a:pPr marL="914400" lvl="1" indent="-514350">
              <a:buFont typeface="+mj-lt"/>
              <a:buAutoNum type="alphaLcPeriod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(Timer)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Giao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tiếp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giữa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tiến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trình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dụng</a:t>
            </a:r>
            <a:r>
              <a:rPr lang="en-US" dirty="0" smtClean="0">
                <a:solidFill>
                  <a:srgbClr val="FF0000"/>
                </a:solidFill>
              </a:rPr>
              <a:t> pipe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altLang="en-US" dirty="0" err="1">
                <a:solidFill>
                  <a:srgbClr val="FF0000"/>
                </a:solidFill>
              </a:rPr>
              <a:t>Giao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tiếp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thông</a:t>
            </a:r>
            <a:r>
              <a:rPr lang="en-US" altLang="en-US" dirty="0">
                <a:solidFill>
                  <a:srgbClr val="FF0000"/>
                </a:solidFill>
              </a:rPr>
              <a:t> qua PIPE 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 marL="914400" lvl="1" indent="-514350">
              <a:buFont typeface="+mj-lt"/>
              <a:buAutoNum type="alphaLcPeriod"/>
            </a:pPr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vụ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trên</a:t>
            </a:r>
            <a:r>
              <a:rPr lang="en-US" dirty="0" smtClean="0">
                <a:solidFill>
                  <a:srgbClr val="FF0000"/>
                </a:solidFill>
              </a:rPr>
              <a:t> pipe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err="1" smtClean="0">
                <a:solidFill>
                  <a:srgbClr val="FF0000"/>
                </a:solidFill>
              </a:rPr>
              <a:t>Phân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loại</a:t>
            </a:r>
            <a:r>
              <a:rPr lang="en-US" dirty="0" smtClean="0">
                <a:solidFill>
                  <a:srgbClr val="FF0000"/>
                </a:solidFill>
              </a:rPr>
              <a:t> pipe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>
                <a:solidFill>
                  <a:srgbClr val="FF0000"/>
                </a:solidFill>
              </a:rPr>
              <a:t>Unnamed pipe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>
                <a:solidFill>
                  <a:srgbClr val="FF0000"/>
                </a:solidFill>
              </a:rPr>
              <a:t>Named pipe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Labs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3BE6-EF6C-4159-AC2D-C6402FB44C0D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12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Giao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tiếp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thông</a:t>
            </a:r>
            <a:r>
              <a:rPr lang="en-US" altLang="en-US" dirty="0" smtClean="0"/>
              <a:t> qua PIPE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1189037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Là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kênh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truyền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dữ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liệu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giữa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các</a:t>
            </a:r>
            <a:r>
              <a:rPr lang="en-US" altLang="en-US" dirty="0" smtClean="0"/>
              <a:t> process </a:t>
            </a:r>
            <a:r>
              <a:rPr lang="en-US" altLang="en-US" dirty="0" err="1" smtClean="0"/>
              <a:t>với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nhau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theo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dạng</a:t>
            </a:r>
            <a:r>
              <a:rPr lang="en-US" altLang="en-US" dirty="0" smtClean="0"/>
              <a:t> FIFO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C3CD-CACE-4C7E-97C6-2D78CABD037E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48200" y="6356350"/>
            <a:ext cx="2895600" cy="365125"/>
          </a:xfrm>
        </p:spPr>
        <p:txBody>
          <a:bodyPr/>
          <a:lstStyle/>
          <a:p>
            <a:pPr>
              <a:defRPr/>
            </a:pPr>
            <a:fld id="{59ACF72E-CB36-4C29-9192-D709756F12CA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00400"/>
            <a:ext cx="91440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6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Các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tác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vụ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trên</a:t>
            </a:r>
            <a:r>
              <a:rPr lang="en-US" altLang="en-US" dirty="0" smtClean="0"/>
              <a:t> pipe 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382000" cy="4389437"/>
          </a:xfrm>
        </p:spPr>
        <p:txBody>
          <a:bodyPr/>
          <a:lstStyle/>
          <a:p>
            <a:pPr eaLnBrk="1" hangingPunct="1"/>
            <a:r>
              <a:rPr lang="en-US" altLang="en-US" smtClean="0"/>
              <a:t>Write: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en-US" sz="1800" smtClean="0">
                <a:latin typeface="Courier" pitchFamily="49" charset="0"/>
              </a:rPr>
              <a:t>#include &lt;unistd.h&gt;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en-US" sz="1800" smtClean="0">
                <a:latin typeface="Courier" pitchFamily="49" charset="0"/>
              </a:rPr>
              <a:t>ssize_t write(int fd, const void *buf, size_t count)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Read: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en-US" sz="1800" smtClean="0">
                <a:latin typeface="Courier" pitchFamily="49" charset="0"/>
              </a:rPr>
              <a:t>#include &lt;unistd.h&gt;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en-US" sz="1800" smtClean="0">
                <a:latin typeface="Courier" pitchFamily="49" charset="0"/>
              </a:rPr>
              <a:t>ssize_t read(int fd, const void *buf, size_t count)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1267-4B33-47E4-9CD9-69A8A880458A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22FF39-EBBC-4FB5-B2DC-F81BA72A7281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3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Phân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loại</a:t>
            </a:r>
            <a:r>
              <a:rPr lang="en-US" altLang="en-US" dirty="0" smtClean="0"/>
              <a:t> pipe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Unnamed pipe</a:t>
            </a:r>
          </a:p>
          <a:p>
            <a:pPr lvl="1" eaLnBrk="1" hangingPunct="1"/>
            <a:r>
              <a:rPr lang="en-US" altLang="en-US" smtClean="0"/>
              <a:t>có ý nghĩa cục bộ</a:t>
            </a:r>
          </a:p>
          <a:p>
            <a:pPr lvl="1" eaLnBrk="1" hangingPunct="1"/>
            <a:r>
              <a:rPr lang="en-US" altLang="en-US" smtClean="0"/>
              <a:t>chỉ dành cho các process có quan hệ bố con với nhau</a:t>
            </a:r>
          </a:p>
          <a:p>
            <a:pPr eaLnBrk="1" hangingPunct="1"/>
            <a:r>
              <a:rPr lang="en-US" altLang="en-US" b="1" smtClean="0"/>
              <a:t>Named pipe (còn gọi là FIFO)</a:t>
            </a:r>
          </a:p>
          <a:p>
            <a:pPr lvl="1" eaLnBrk="1" hangingPunct="1"/>
            <a:r>
              <a:rPr lang="en-US" altLang="en-US" smtClean="0"/>
              <a:t>có ý nghĩa toàn cục</a:t>
            </a:r>
          </a:p>
          <a:p>
            <a:pPr lvl="1" eaLnBrk="1" hangingPunct="1"/>
            <a:r>
              <a:rPr lang="en-US" altLang="en-US" smtClean="0"/>
              <a:t>có thể sử dụng cho các process không liên quan bố con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BE75-0C65-4A39-91AC-A02732719A87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BACF6B-2F27-419C-8CA7-FE6A56F9029F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5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(Inter-Process Communication)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: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UNIX/Linux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marL="914400" lvl="1" indent="-514350">
              <a:buFont typeface="+mj-lt"/>
              <a:buAutoNum type="alphaLcPeriod"/>
            </a:pPr>
            <a:r>
              <a:rPr lang="en-US" dirty="0" err="1"/>
              <a:t>Đón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endParaRPr lang="en-US" dirty="0"/>
          </a:p>
          <a:p>
            <a:pPr marL="914400" lvl="1" indent="-514350">
              <a:buFont typeface="+mj-lt"/>
              <a:buAutoNum type="alphaLcPeriod"/>
            </a:pP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endParaRPr lang="en-US" dirty="0"/>
          </a:p>
          <a:p>
            <a:pPr marL="914400" lvl="1" indent="-514350">
              <a:buFont typeface="+mj-lt"/>
              <a:buAutoNum type="alphaLcPeriod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(Timer)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pipe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altLang="en-US" dirty="0" err="1"/>
              <a:t>Giao</a:t>
            </a:r>
            <a:r>
              <a:rPr lang="en-US" altLang="en-US" dirty="0"/>
              <a:t> </a:t>
            </a:r>
            <a:r>
              <a:rPr lang="en-US" altLang="en-US" dirty="0" err="1"/>
              <a:t>tiếp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qua PIPE 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pipe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pipe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/>
              <a:t>Unnamed pipe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/>
              <a:t>Named pipe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Labs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B7C8-3006-4A90-957A-A6DE7D7F6EF0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91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Unnamed pipe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Tạo</a:t>
            </a:r>
            <a:r>
              <a:rPr lang="en-US" altLang="en-US" dirty="0" smtClean="0"/>
              <a:t> unnamed pipe: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en-US" dirty="0" smtClean="0">
                <a:latin typeface="Courier" pitchFamily="49" charset="0"/>
              </a:rPr>
              <a:t>#include &lt;</a:t>
            </a:r>
            <a:r>
              <a:rPr lang="en-US" altLang="en-US" dirty="0" err="1" smtClean="0">
                <a:latin typeface="Courier" pitchFamily="49" charset="0"/>
              </a:rPr>
              <a:t>unistd.h</a:t>
            </a:r>
            <a:r>
              <a:rPr lang="en-US" altLang="en-US" dirty="0" smtClean="0">
                <a:latin typeface="Courier" pitchFamily="49" charset="0"/>
              </a:rPr>
              <a:t>&gt;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en-US" dirty="0" err="1" smtClean="0">
                <a:latin typeface="Courier" pitchFamily="49" charset="0"/>
              </a:rPr>
              <a:t>int</a:t>
            </a:r>
            <a:r>
              <a:rPr lang="en-US" altLang="en-US" dirty="0" smtClean="0">
                <a:latin typeface="Courier" pitchFamily="49" charset="0"/>
              </a:rPr>
              <a:t> pipe(</a:t>
            </a:r>
            <a:r>
              <a:rPr lang="en-US" altLang="en-US" dirty="0" err="1" smtClean="0">
                <a:latin typeface="Courier" pitchFamily="49" charset="0"/>
              </a:rPr>
              <a:t>int</a:t>
            </a:r>
            <a:r>
              <a:rPr lang="en-US" altLang="en-US" dirty="0" smtClean="0">
                <a:latin typeface="Courier" pitchFamily="49" charset="0"/>
              </a:rPr>
              <a:t> </a:t>
            </a:r>
            <a:r>
              <a:rPr lang="en-US" altLang="en-US" dirty="0" err="1" smtClean="0">
                <a:latin typeface="Courier" pitchFamily="49" charset="0"/>
              </a:rPr>
              <a:t>filedes</a:t>
            </a:r>
            <a:r>
              <a:rPr lang="en-US" altLang="en-US" dirty="0" smtClean="0">
                <a:latin typeface="Courier" pitchFamily="49" charset="0"/>
              </a:rPr>
              <a:t>[2]);</a:t>
            </a:r>
          </a:p>
          <a:p>
            <a:pPr eaLnBrk="1" hangingPunct="1"/>
            <a:r>
              <a:rPr lang="en-US" altLang="en-US" dirty="0" err="1" smtClean="0"/>
              <a:t>Kết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quả</a:t>
            </a:r>
            <a:endParaRPr lang="en-US" altLang="en-US" dirty="0" smtClean="0"/>
          </a:p>
          <a:p>
            <a:pPr lvl="1" eaLnBrk="1" hangingPunct="1"/>
            <a:r>
              <a:rPr lang="vi-VN" altLang="en-US" dirty="0" smtClean="0"/>
              <a:t>Thành công, kết quả</a:t>
            </a:r>
            <a:r>
              <a:rPr lang="en-US" altLang="en-US" dirty="0" smtClean="0"/>
              <a:t> </a:t>
            </a:r>
            <a:r>
              <a:rPr lang="vi-VN" altLang="en-US" dirty="0" smtClean="0"/>
              <a:t>thực thi hàm pipe() là</a:t>
            </a:r>
            <a:r>
              <a:rPr lang="en-US" altLang="en-US" dirty="0" smtClean="0"/>
              <a:t> </a:t>
            </a:r>
            <a:r>
              <a:rPr lang="vi-VN" altLang="en-US" dirty="0" smtClean="0"/>
              <a:t>0, có hai file descriptor tương ứng sẽ được trả</a:t>
            </a:r>
            <a:r>
              <a:rPr lang="en-US" altLang="en-US" dirty="0" smtClean="0"/>
              <a:t> </a:t>
            </a:r>
            <a:r>
              <a:rPr lang="vi-VN" altLang="en-US" dirty="0" smtClean="0"/>
              <a:t>về</a:t>
            </a:r>
            <a:r>
              <a:rPr lang="en-US" altLang="en-US" dirty="0" smtClean="0"/>
              <a:t> </a:t>
            </a:r>
            <a:r>
              <a:rPr lang="vi-VN" altLang="en-US" dirty="0" smtClean="0"/>
              <a:t>trong filedes[0], filedes[1]</a:t>
            </a:r>
          </a:p>
          <a:p>
            <a:pPr lvl="1" eaLnBrk="1" hangingPunct="1"/>
            <a:r>
              <a:rPr lang="en-US" altLang="en-US" dirty="0" err="1" smtClean="0"/>
              <a:t>Thất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bại</a:t>
            </a:r>
            <a:r>
              <a:rPr lang="en-US" altLang="en-US" dirty="0" smtClean="0"/>
              <a:t>: </a:t>
            </a:r>
            <a:r>
              <a:rPr lang="en-US" altLang="en-US" dirty="0" err="1" smtClean="0"/>
              <a:t>hàm</a:t>
            </a:r>
            <a:r>
              <a:rPr lang="en-US" altLang="en-US" dirty="0" smtClean="0"/>
              <a:t> pipe() </a:t>
            </a:r>
            <a:r>
              <a:rPr lang="en-US" altLang="en-US" dirty="0" err="1" smtClean="0"/>
              <a:t>trả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về</a:t>
            </a:r>
            <a:r>
              <a:rPr lang="en-US" altLang="en-US" dirty="0" smtClean="0"/>
              <a:t> -1, </a:t>
            </a:r>
            <a:r>
              <a:rPr lang="en-US" altLang="en-US" dirty="0" err="1" smtClean="0"/>
              <a:t>mã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lỗi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trong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biến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ngoại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errno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6C15-80F1-423D-9F8C-75D1F9B88059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FF948B-0A04-4AA9-8CF2-1A0E2C6753B0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5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Unnamed pipe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752600"/>
          </a:xfrm>
        </p:spPr>
        <p:txBody>
          <a:bodyPr rtlCol="0">
            <a:normAutofit fontScale="77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Duplex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vi-VN" dirty="0" smtClean="0"/>
              <a:t>Linux: unidirectional/half-duplex, i.e. filedes[0] chỉ được dùng để đọc còn filedes[1] chỉ được dùng để</a:t>
            </a:r>
            <a:r>
              <a:rPr lang="en-US" dirty="0" smtClean="0"/>
              <a:t> </a:t>
            </a:r>
            <a:r>
              <a:rPr lang="vi-VN" dirty="0" smtClean="0"/>
              <a:t>ghi dữ</a:t>
            </a:r>
            <a:r>
              <a:rPr lang="en-US" dirty="0" smtClean="0"/>
              <a:t> </a:t>
            </a:r>
            <a:r>
              <a:rPr lang="vi-VN" dirty="0" smtClean="0"/>
              <a:t>liệu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vi-VN" dirty="0" smtClean="0"/>
              <a:t>Solaris: full-duplex, i.e. nếu ghi vào filedes[0], thì filedes[1] được dùng để đọc và ngược lại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9D9B-3B12-451B-8BD6-861819E907D5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1DC6C8-942B-4B03-AB42-67E6CC98C956}" type="slidenum">
              <a:rPr lang="en-US"/>
              <a:pPr>
                <a:defRPr/>
              </a:pPr>
              <a:t>21</a:t>
            </a:fld>
            <a:endParaRPr lang="en-US"/>
          </a:p>
        </p:txBody>
      </p:sp>
      <p:pic>
        <p:nvPicPr>
          <p:cNvPr id="122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9144000" cy="249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Ví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về</a:t>
            </a:r>
            <a:r>
              <a:rPr lang="en-US" altLang="en-US" dirty="0" smtClean="0"/>
              <a:t> unnamed pipe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922837"/>
          </a:xfrm>
        </p:spPr>
        <p:txBody>
          <a:bodyPr rtlCol="0">
            <a:normAutofit fontScale="25000" lnSpcReduction="20000"/>
          </a:bodyPr>
          <a:lstStyle/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5600" b="1" dirty="0" smtClean="0">
                <a:latin typeface="Courier" pitchFamily="49" charset="0"/>
              </a:rPr>
              <a:t>#include &lt;</a:t>
            </a:r>
            <a:r>
              <a:rPr lang="en-US" sz="5600" b="1" dirty="0" err="1" smtClean="0">
                <a:latin typeface="Courier" pitchFamily="49" charset="0"/>
              </a:rPr>
              <a:t>stdio.h</a:t>
            </a:r>
            <a:r>
              <a:rPr lang="en-US" sz="5600" b="1" dirty="0" smtClean="0">
                <a:latin typeface="Courier" pitchFamily="49" charset="0"/>
              </a:rPr>
              <a:t>&gt;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5600" b="1" dirty="0" smtClean="0">
                <a:latin typeface="Courier" pitchFamily="49" charset="0"/>
              </a:rPr>
              <a:t>#include &lt;</a:t>
            </a:r>
            <a:r>
              <a:rPr lang="en-US" sz="5600" b="1" dirty="0" err="1" smtClean="0">
                <a:latin typeface="Courier" pitchFamily="49" charset="0"/>
              </a:rPr>
              <a:t>stdlib.h</a:t>
            </a:r>
            <a:r>
              <a:rPr lang="en-US" sz="5600" b="1" dirty="0" smtClean="0">
                <a:latin typeface="Courier" pitchFamily="49" charset="0"/>
              </a:rPr>
              <a:t>&gt;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5600" b="1" dirty="0" smtClean="0">
                <a:latin typeface="Courier" pitchFamily="49" charset="0"/>
              </a:rPr>
              <a:t>#include &lt;</a:t>
            </a:r>
            <a:r>
              <a:rPr lang="en-US" sz="5600" b="1" dirty="0" err="1" smtClean="0">
                <a:latin typeface="Courier" pitchFamily="49" charset="0"/>
              </a:rPr>
              <a:t>unistd.h</a:t>
            </a:r>
            <a:r>
              <a:rPr lang="en-US" sz="5600" b="1" dirty="0" smtClean="0">
                <a:latin typeface="Courier" pitchFamily="49" charset="0"/>
              </a:rPr>
              <a:t>&gt;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5600" b="1" dirty="0" smtClean="0">
                <a:latin typeface="Courier" pitchFamily="49" charset="0"/>
              </a:rPr>
              <a:t>#include &lt;</a:t>
            </a:r>
            <a:r>
              <a:rPr lang="en-US" sz="5600" b="1" dirty="0" err="1" smtClean="0">
                <a:latin typeface="Courier" pitchFamily="49" charset="0"/>
              </a:rPr>
              <a:t>string.h</a:t>
            </a:r>
            <a:r>
              <a:rPr lang="en-US" sz="5600" b="1" dirty="0" smtClean="0">
                <a:latin typeface="Courier" pitchFamily="49" charset="0"/>
              </a:rPr>
              <a:t>&gt;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5600" b="1" dirty="0" err="1" smtClean="0">
                <a:latin typeface="Courier" pitchFamily="49" charset="0"/>
              </a:rPr>
              <a:t>int</a:t>
            </a:r>
            <a:r>
              <a:rPr lang="en-US" sz="5600" b="1" dirty="0" smtClean="0">
                <a:latin typeface="Courier" pitchFamily="49" charset="0"/>
              </a:rPr>
              <a:t> main() {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5600" b="1" dirty="0" err="1" smtClean="0">
                <a:latin typeface="Courier" pitchFamily="49" charset="0"/>
              </a:rPr>
              <a:t>int</a:t>
            </a:r>
            <a:r>
              <a:rPr lang="en-US" sz="5600" b="1" dirty="0" smtClean="0">
                <a:latin typeface="Courier" pitchFamily="49" charset="0"/>
              </a:rPr>
              <a:t> </a:t>
            </a:r>
            <a:r>
              <a:rPr lang="en-US" sz="5600" b="1" dirty="0" err="1" smtClean="0">
                <a:latin typeface="Courier" pitchFamily="49" charset="0"/>
              </a:rPr>
              <a:t>fp</a:t>
            </a:r>
            <a:r>
              <a:rPr lang="en-US" sz="5600" b="1" dirty="0" smtClean="0">
                <a:latin typeface="Courier" pitchFamily="49" charset="0"/>
              </a:rPr>
              <a:t>[2];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5600" b="1" dirty="0" smtClean="0">
                <a:latin typeface="Courier" pitchFamily="49" charset="0"/>
              </a:rPr>
              <a:t>char s1[BUFSIZ];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5600" b="1" dirty="0" smtClean="0">
                <a:latin typeface="Courier" pitchFamily="49" charset="0"/>
              </a:rPr>
              <a:t>char s2[BUFSIZ];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5600" b="1" dirty="0" smtClean="0">
                <a:solidFill>
                  <a:srgbClr val="0070C0"/>
                </a:solidFill>
                <a:latin typeface="Courier" pitchFamily="49" charset="0"/>
              </a:rPr>
              <a:t>pipe(</a:t>
            </a:r>
            <a:r>
              <a:rPr lang="en-US" sz="5600" b="1" dirty="0" err="1" smtClean="0">
                <a:solidFill>
                  <a:srgbClr val="0070C0"/>
                </a:solidFill>
                <a:latin typeface="Courier" pitchFamily="49" charset="0"/>
              </a:rPr>
              <a:t>fp</a:t>
            </a:r>
            <a:r>
              <a:rPr lang="en-US" sz="5600" b="1" dirty="0" smtClean="0">
                <a:solidFill>
                  <a:srgbClr val="0070C0"/>
                </a:solidFill>
                <a:latin typeface="Courier" pitchFamily="49" charset="0"/>
              </a:rPr>
              <a:t>);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5600" b="1" dirty="0" smtClean="0">
                <a:latin typeface="Courier" pitchFamily="49" charset="0"/>
              </a:rPr>
              <a:t>if (fork()==0) { 	/* Child Read */</a:t>
            </a:r>
          </a:p>
          <a:p>
            <a:pPr marL="1188720" lvl="3" indent="-210312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5600" b="1" dirty="0" err="1" smtClean="0">
                <a:latin typeface="Courier" pitchFamily="49" charset="0"/>
              </a:rPr>
              <a:t>printf</a:t>
            </a:r>
            <a:r>
              <a:rPr lang="en-US" sz="5600" b="1" dirty="0" smtClean="0">
                <a:latin typeface="Courier" pitchFamily="49" charset="0"/>
              </a:rPr>
              <a:t>("\</a:t>
            </a:r>
            <a:r>
              <a:rPr lang="en-US" sz="5600" b="1" dirty="0" err="1" smtClean="0">
                <a:latin typeface="Courier" pitchFamily="49" charset="0"/>
              </a:rPr>
              <a:t>nInput</a:t>
            </a:r>
            <a:r>
              <a:rPr lang="en-US" sz="5600" b="1" dirty="0" smtClean="0">
                <a:latin typeface="Courier" pitchFamily="49" charset="0"/>
              </a:rPr>
              <a:t>: ");</a:t>
            </a:r>
          </a:p>
          <a:p>
            <a:pPr marL="1188720" lvl="3" indent="-210312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5600" b="1" dirty="0" err="1" smtClean="0">
                <a:latin typeface="Courier" pitchFamily="49" charset="0"/>
              </a:rPr>
              <a:t>fgets</a:t>
            </a:r>
            <a:r>
              <a:rPr lang="en-US" sz="5600" b="1" dirty="0" smtClean="0">
                <a:latin typeface="Courier" pitchFamily="49" charset="0"/>
              </a:rPr>
              <a:t>(s1, BUFSIZ, </a:t>
            </a:r>
            <a:r>
              <a:rPr lang="en-US" sz="5600" b="1" dirty="0" err="1" smtClean="0">
                <a:latin typeface="Courier" pitchFamily="49" charset="0"/>
              </a:rPr>
              <a:t>stdin</a:t>
            </a:r>
            <a:r>
              <a:rPr lang="en-US" sz="5600" b="1" dirty="0" smtClean="0">
                <a:latin typeface="Courier" pitchFamily="49" charset="0"/>
              </a:rPr>
              <a:t>);</a:t>
            </a:r>
          </a:p>
          <a:p>
            <a:pPr marL="1188720" lvl="3" indent="-210312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5600" b="1" dirty="0" smtClean="0">
                <a:latin typeface="Courier" pitchFamily="49" charset="0"/>
              </a:rPr>
              <a:t>s1[</a:t>
            </a:r>
            <a:r>
              <a:rPr lang="en-US" sz="5600" b="1" dirty="0" err="1" smtClean="0">
                <a:latin typeface="Courier" pitchFamily="49" charset="0"/>
              </a:rPr>
              <a:t>strlen</a:t>
            </a:r>
            <a:r>
              <a:rPr lang="en-US" sz="5600" b="1" dirty="0" smtClean="0">
                <a:latin typeface="Courier" pitchFamily="49" charset="0"/>
              </a:rPr>
              <a:t>(s1)]=0;</a:t>
            </a:r>
          </a:p>
          <a:p>
            <a:pPr marL="1188720" lvl="3" indent="-210312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5600" b="1" dirty="0" smtClean="0">
                <a:solidFill>
                  <a:srgbClr val="0070C0"/>
                </a:solidFill>
                <a:latin typeface="Courier" pitchFamily="49" charset="0"/>
              </a:rPr>
              <a:t>close(</a:t>
            </a:r>
            <a:r>
              <a:rPr lang="en-US" sz="5600" b="1" dirty="0" err="1" smtClean="0">
                <a:solidFill>
                  <a:srgbClr val="0070C0"/>
                </a:solidFill>
                <a:latin typeface="Courier" pitchFamily="49" charset="0"/>
              </a:rPr>
              <a:t>fp</a:t>
            </a:r>
            <a:r>
              <a:rPr lang="en-US" sz="5600" b="1" dirty="0" smtClean="0">
                <a:solidFill>
                  <a:srgbClr val="0070C0"/>
                </a:solidFill>
                <a:latin typeface="Courier" pitchFamily="49" charset="0"/>
              </a:rPr>
              <a:t>[0]);</a:t>
            </a:r>
          </a:p>
          <a:p>
            <a:pPr marL="1188720" lvl="3" indent="-210312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5600" b="1" dirty="0" smtClean="0">
                <a:solidFill>
                  <a:srgbClr val="0070C0"/>
                </a:solidFill>
                <a:latin typeface="Courier" pitchFamily="49" charset="0"/>
              </a:rPr>
              <a:t>write(</a:t>
            </a:r>
            <a:r>
              <a:rPr lang="en-US" sz="5600" b="1" dirty="0" err="1" smtClean="0">
                <a:solidFill>
                  <a:srgbClr val="0070C0"/>
                </a:solidFill>
                <a:latin typeface="Courier" pitchFamily="49" charset="0"/>
              </a:rPr>
              <a:t>fp</a:t>
            </a:r>
            <a:r>
              <a:rPr lang="en-US" sz="5600" b="1" dirty="0" smtClean="0">
                <a:solidFill>
                  <a:srgbClr val="0070C0"/>
                </a:solidFill>
                <a:latin typeface="Courier" pitchFamily="49" charset="0"/>
              </a:rPr>
              <a:t>[1], s1, </a:t>
            </a:r>
            <a:r>
              <a:rPr lang="en-US" sz="5600" b="1" dirty="0" err="1" smtClean="0">
                <a:solidFill>
                  <a:srgbClr val="0070C0"/>
                </a:solidFill>
                <a:latin typeface="Courier" pitchFamily="49" charset="0"/>
              </a:rPr>
              <a:t>strlen</a:t>
            </a:r>
            <a:r>
              <a:rPr lang="en-US" sz="5600" b="1" dirty="0" smtClean="0">
                <a:solidFill>
                  <a:srgbClr val="0070C0"/>
                </a:solidFill>
                <a:latin typeface="Courier" pitchFamily="49" charset="0"/>
              </a:rPr>
              <a:t>(s1)+1);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5600" b="1" dirty="0" smtClean="0">
                <a:latin typeface="Courier" pitchFamily="49" charset="0"/>
              </a:rPr>
              <a:t>} else {		/* Parent Write */</a:t>
            </a:r>
          </a:p>
          <a:p>
            <a:pPr marL="1188720" lvl="3" indent="-210312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5600" b="1" dirty="0" smtClean="0">
                <a:solidFill>
                  <a:srgbClr val="0070C0"/>
                </a:solidFill>
                <a:latin typeface="Courier" pitchFamily="49" charset="0"/>
              </a:rPr>
              <a:t>close(</a:t>
            </a:r>
            <a:r>
              <a:rPr lang="en-US" sz="5600" b="1" dirty="0" err="1" smtClean="0">
                <a:solidFill>
                  <a:srgbClr val="0070C0"/>
                </a:solidFill>
                <a:latin typeface="Courier" pitchFamily="49" charset="0"/>
              </a:rPr>
              <a:t>fp</a:t>
            </a:r>
            <a:r>
              <a:rPr lang="en-US" sz="5600" b="1" dirty="0" smtClean="0">
                <a:solidFill>
                  <a:srgbClr val="0070C0"/>
                </a:solidFill>
                <a:latin typeface="Courier" pitchFamily="49" charset="0"/>
              </a:rPr>
              <a:t>[1]);</a:t>
            </a:r>
          </a:p>
          <a:p>
            <a:pPr marL="1188720" lvl="3" indent="-210312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5600" b="1" dirty="0" smtClean="0">
                <a:solidFill>
                  <a:srgbClr val="0070C0"/>
                </a:solidFill>
                <a:latin typeface="Courier" pitchFamily="49" charset="0"/>
              </a:rPr>
              <a:t>read(</a:t>
            </a:r>
            <a:r>
              <a:rPr lang="en-US" sz="5600" b="1" dirty="0" err="1" smtClean="0">
                <a:solidFill>
                  <a:srgbClr val="0070C0"/>
                </a:solidFill>
                <a:latin typeface="Courier" pitchFamily="49" charset="0"/>
              </a:rPr>
              <a:t>fp</a:t>
            </a:r>
            <a:r>
              <a:rPr lang="en-US" sz="5600" b="1" dirty="0" smtClean="0">
                <a:solidFill>
                  <a:srgbClr val="0070C0"/>
                </a:solidFill>
                <a:latin typeface="Courier" pitchFamily="49" charset="0"/>
              </a:rPr>
              <a:t>[0], s2, BUFSIZ);</a:t>
            </a:r>
          </a:p>
          <a:p>
            <a:pPr marL="1188720" lvl="3" indent="-210312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pt-BR" sz="5600" b="1" dirty="0" smtClean="0">
                <a:latin typeface="Courier" pitchFamily="49" charset="0"/>
              </a:rPr>
              <a:t>printf("\nFrom pipe&gt;%s\n", s2);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5600" b="1" dirty="0" smtClean="0">
                <a:latin typeface="Courier" pitchFamily="49" charset="0"/>
              </a:rPr>
              <a:t>}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5600" b="1" dirty="0" smtClean="0">
                <a:latin typeface="Courier" pitchFamily="49" charset="0"/>
              </a:rPr>
              <a:t>return 0;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5600" b="1" dirty="0" smtClean="0">
                <a:latin typeface="Courier" pitchFamily="49" charset="0"/>
              </a:rPr>
              <a:t>}</a:t>
            </a:r>
            <a:endParaRPr lang="en-US" sz="4800" b="1" dirty="0" smtClean="0">
              <a:latin typeface="Courier" pitchFamily="49" charset="0"/>
            </a:endParaRP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82A4-C8C1-4125-8C3C-D3391C2A47F8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2D386B-D9A9-472B-9E49-20B80841C57E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10200" y="2133600"/>
            <a:ext cx="3581400" cy="32004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u="sng" dirty="0" err="1">
                <a:solidFill>
                  <a:srgbClr val="7030A0"/>
                </a:solidFill>
              </a:rPr>
              <a:t>Dịch</a:t>
            </a:r>
            <a:r>
              <a:rPr lang="en-US" b="1" u="sng" dirty="0">
                <a:solidFill>
                  <a:srgbClr val="7030A0"/>
                </a:solidFill>
              </a:rPr>
              <a:t>, </a:t>
            </a:r>
            <a:r>
              <a:rPr lang="en-US" b="1" u="sng" dirty="0" err="1">
                <a:solidFill>
                  <a:srgbClr val="7030A0"/>
                </a:solidFill>
              </a:rPr>
              <a:t>thực</a:t>
            </a:r>
            <a:r>
              <a:rPr lang="en-US" b="1" u="sng" dirty="0">
                <a:solidFill>
                  <a:srgbClr val="7030A0"/>
                </a:solidFill>
              </a:rPr>
              <a:t> </a:t>
            </a:r>
            <a:r>
              <a:rPr lang="en-US" b="1" u="sng" dirty="0" err="1">
                <a:solidFill>
                  <a:srgbClr val="7030A0"/>
                </a:solidFill>
              </a:rPr>
              <a:t>thi</a:t>
            </a:r>
            <a:endParaRPr lang="en-US" b="1" u="sng" dirty="0">
              <a:solidFill>
                <a:srgbClr val="7030A0"/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030A0"/>
                </a:solidFill>
                <a:latin typeface="Courier" pitchFamily="49" charset="0"/>
              </a:rPr>
              <a:t>$</a:t>
            </a:r>
            <a:r>
              <a:rPr lang="en-US" dirty="0" err="1">
                <a:solidFill>
                  <a:srgbClr val="7030A0"/>
                </a:solidFill>
                <a:latin typeface="Courier" pitchFamily="49" charset="0"/>
              </a:rPr>
              <a:t>gcc</a:t>
            </a:r>
            <a:r>
              <a:rPr lang="en-US" dirty="0">
                <a:solidFill>
                  <a:srgbClr val="7030A0"/>
                </a:solidFill>
                <a:latin typeface="Courier" pitchFamily="49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Courier" pitchFamily="49" charset="0"/>
              </a:rPr>
              <a:t>unnamedpipe.c</a:t>
            </a:r>
            <a:r>
              <a:rPr lang="en-US" dirty="0">
                <a:solidFill>
                  <a:srgbClr val="7030A0"/>
                </a:solidFill>
                <a:latin typeface="Courier" pitchFamily="49" charset="0"/>
              </a:rPr>
              <a:t> -o </a:t>
            </a:r>
            <a:r>
              <a:rPr lang="en-US" dirty="0" err="1">
                <a:solidFill>
                  <a:srgbClr val="7030A0"/>
                </a:solidFill>
                <a:latin typeface="Courier" pitchFamily="49" charset="0"/>
              </a:rPr>
              <a:t>unnamedpipe</a:t>
            </a:r>
            <a:endParaRPr lang="en-US" dirty="0">
              <a:solidFill>
                <a:srgbClr val="7030A0"/>
              </a:solidFill>
              <a:latin typeface="Courier" pitchFamily="49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030A0"/>
                </a:solidFill>
                <a:latin typeface="Courier" pitchFamily="49" charset="0"/>
              </a:rPr>
              <a:t>$./</a:t>
            </a:r>
            <a:r>
              <a:rPr lang="en-US" dirty="0" err="1">
                <a:solidFill>
                  <a:srgbClr val="7030A0"/>
                </a:solidFill>
                <a:latin typeface="Courier" pitchFamily="49" charset="0"/>
              </a:rPr>
              <a:t>unnamedpipe</a:t>
            </a:r>
            <a:endParaRPr lang="en-US" dirty="0">
              <a:solidFill>
                <a:srgbClr val="7030A0"/>
              </a:solidFill>
              <a:latin typeface="Courier" pitchFamily="49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030A0"/>
                </a:solidFill>
                <a:latin typeface="Courier" pitchFamily="49" charset="0"/>
              </a:rPr>
              <a:t>Input: I Love Penguin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030A0"/>
                </a:solidFill>
                <a:latin typeface="Courier" pitchFamily="49" charset="0"/>
              </a:rPr>
              <a:t>From pipe&gt;I Love Penguin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030A0"/>
                </a:solidFill>
                <a:latin typeface="Courier" pitchFamily="49" charset="0"/>
              </a:rPr>
              <a:t>$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7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Named pipe 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vi-VN" altLang="en-US" dirty="0" smtClean="0"/>
              <a:t>Tương tự như unnamed pipe</a:t>
            </a:r>
          </a:p>
          <a:p>
            <a:pPr eaLnBrk="1" hangingPunct="1"/>
            <a:r>
              <a:rPr lang="vi-VN" altLang="en-US" dirty="0" smtClean="0"/>
              <a:t>Một số</a:t>
            </a:r>
            <a:r>
              <a:rPr lang="en-US" altLang="en-US" dirty="0" smtClean="0"/>
              <a:t> </a:t>
            </a:r>
            <a:r>
              <a:rPr lang="vi-VN" altLang="en-US" dirty="0" smtClean="0"/>
              <a:t>tính năng cần chú</a:t>
            </a:r>
            <a:r>
              <a:rPr lang="en-US" altLang="en-US" dirty="0" smtClean="0"/>
              <a:t> </a:t>
            </a:r>
            <a:r>
              <a:rPr lang="vi-VN" altLang="en-US" dirty="0" smtClean="0"/>
              <a:t>ý:</a:t>
            </a:r>
          </a:p>
          <a:p>
            <a:pPr lvl="1" eaLnBrk="1" hangingPunct="1"/>
            <a:r>
              <a:rPr lang="vi-VN" altLang="en-US" dirty="0" smtClean="0"/>
              <a:t>Được ghi nhận trên file system (directory entry, file permission)</a:t>
            </a:r>
          </a:p>
          <a:p>
            <a:pPr lvl="1" eaLnBrk="1" hangingPunct="1"/>
            <a:r>
              <a:rPr lang="en-US" altLang="en-US" dirty="0" err="1" smtClean="0"/>
              <a:t>Có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thể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dùng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với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các</a:t>
            </a:r>
            <a:r>
              <a:rPr lang="en-US" altLang="en-US" dirty="0" smtClean="0"/>
              <a:t> process </a:t>
            </a:r>
            <a:r>
              <a:rPr lang="en-US" altLang="en-US" dirty="0" err="1" smtClean="0"/>
              <a:t>không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có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hệ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bố</a:t>
            </a:r>
            <a:r>
              <a:rPr lang="en-US" altLang="en-US" dirty="0" smtClean="0"/>
              <a:t> con</a:t>
            </a:r>
          </a:p>
          <a:p>
            <a:pPr lvl="1" eaLnBrk="1" hangingPunct="1"/>
            <a:r>
              <a:rPr lang="en-US" altLang="en-US" dirty="0" err="1" smtClean="0"/>
              <a:t>Có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thể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tạo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từ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dấu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nhắc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lệnh</a:t>
            </a:r>
            <a:r>
              <a:rPr lang="en-US" altLang="en-US" dirty="0" smtClean="0"/>
              <a:t> shell (</a:t>
            </a:r>
            <a:r>
              <a:rPr lang="en-US" altLang="en-US" dirty="0" err="1" smtClean="0"/>
              <a:t>bằng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lệnh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mknod</a:t>
            </a:r>
            <a:r>
              <a:rPr lang="en-US" altLang="en-US" dirty="0" smtClean="0"/>
              <a:t>)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1C9B8-8A9C-4666-865E-B80F4ECF35AF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A3665-735A-4D67-8BCE-1AB19A6BCAFC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5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Tạo</a:t>
            </a:r>
            <a:r>
              <a:rPr lang="en-US" altLang="en-US" dirty="0" smtClean="0"/>
              <a:t> named pipe - </a:t>
            </a:r>
            <a:r>
              <a:rPr lang="en-US" altLang="en-US" dirty="0" err="1" smtClean="0"/>
              <a:t>mknod</a:t>
            </a:r>
            <a:r>
              <a:rPr lang="en-US" altLang="en-US" dirty="0" smtClean="0"/>
              <a:t>()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 smtClean="0"/>
              <a:t>System call: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" pitchFamily="49" charset="0"/>
              </a:rPr>
              <a:t>#include &lt;sys/</a:t>
            </a:r>
            <a:r>
              <a:rPr lang="en-US" dirty="0" err="1" smtClean="0">
                <a:latin typeface="Courier" pitchFamily="49" charset="0"/>
              </a:rPr>
              <a:t>types.h</a:t>
            </a:r>
            <a:r>
              <a:rPr lang="en-US" dirty="0" smtClean="0">
                <a:latin typeface="Courier" pitchFamily="49" charset="0"/>
              </a:rPr>
              <a:t>&gt;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" pitchFamily="49" charset="0"/>
              </a:rPr>
              <a:t>#include &lt;sys/</a:t>
            </a:r>
            <a:r>
              <a:rPr lang="en-US" dirty="0" err="1" smtClean="0">
                <a:latin typeface="Courier" pitchFamily="49" charset="0"/>
              </a:rPr>
              <a:t>stat.h</a:t>
            </a:r>
            <a:r>
              <a:rPr lang="en-US" dirty="0" smtClean="0">
                <a:latin typeface="Courier" pitchFamily="49" charset="0"/>
              </a:rPr>
              <a:t>&gt;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fr-FR" dirty="0" err="1" smtClean="0">
                <a:latin typeface="Courier" pitchFamily="49" charset="0"/>
              </a:rPr>
              <a:t>int</a:t>
            </a:r>
            <a:r>
              <a:rPr lang="fr-FR" dirty="0" smtClean="0">
                <a:latin typeface="Courier" pitchFamily="49" charset="0"/>
              </a:rPr>
              <a:t> </a:t>
            </a:r>
            <a:r>
              <a:rPr lang="fr-FR" dirty="0" err="1" smtClean="0">
                <a:latin typeface="Courier" pitchFamily="49" charset="0"/>
              </a:rPr>
              <a:t>mknod</a:t>
            </a:r>
            <a:r>
              <a:rPr lang="fr-FR" dirty="0" smtClean="0">
                <a:latin typeface="Courier" pitchFamily="49" charset="0"/>
              </a:rPr>
              <a:t>(</a:t>
            </a:r>
            <a:r>
              <a:rPr lang="fr-FR" dirty="0" err="1" smtClean="0">
                <a:latin typeface="Courier" pitchFamily="49" charset="0"/>
              </a:rPr>
              <a:t>const</a:t>
            </a:r>
            <a:r>
              <a:rPr lang="fr-FR" dirty="0" smtClean="0">
                <a:latin typeface="Courier" pitchFamily="49" charset="0"/>
              </a:rPr>
              <a:t> char *</a:t>
            </a:r>
            <a:r>
              <a:rPr lang="fr-FR" dirty="0" err="1" smtClean="0">
                <a:latin typeface="Courier" pitchFamily="49" charset="0"/>
              </a:rPr>
              <a:t>path</a:t>
            </a:r>
            <a:r>
              <a:rPr lang="fr-FR" dirty="0" smtClean="0">
                <a:latin typeface="Courier" pitchFamily="49" charset="0"/>
              </a:rPr>
              <a:t>, </a:t>
            </a:r>
            <a:r>
              <a:rPr lang="fr-FR" dirty="0" err="1" smtClean="0">
                <a:latin typeface="Courier" pitchFamily="49" charset="0"/>
              </a:rPr>
              <a:t>mode_t</a:t>
            </a:r>
            <a:r>
              <a:rPr lang="fr-FR" dirty="0" smtClean="0">
                <a:latin typeface="Courier" pitchFamily="49" charset="0"/>
              </a:rPr>
              <a:t> mode, </a:t>
            </a:r>
            <a:r>
              <a:rPr lang="fr-FR" dirty="0" err="1" smtClean="0">
                <a:latin typeface="Courier" pitchFamily="49" charset="0"/>
              </a:rPr>
              <a:t>dev_t</a:t>
            </a:r>
            <a:r>
              <a:rPr lang="fr-FR" dirty="0" smtClean="0">
                <a:latin typeface="Courier" pitchFamily="49" charset="0"/>
              </a:rPr>
              <a:t> </a:t>
            </a:r>
            <a:r>
              <a:rPr lang="fr-FR" dirty="0" err="1" smtClean="0">
                <a:latin typeface="Courier" pitchFamily="49" charset="0"/>
              </a:rPr>
              <a:t>dev</a:t>
            </a:r>
            <a:r>
              <a:rPr lang="fr-FR" dirty="0" smtClean="0">
                <a:latin typeface="Courier" pitchFamily="49" charset="0"/>
              </a:rPr>
              <a:t>);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vi-VN" dirty="0" smtClean="0"/>
              <a:t>Trong đó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vi-VN" i="1" dirty="0" smtClean="0"/>
              <a:t>path</a:t>
            </a:r>
            <a:r>
              <a:rPr lang="vi-VN" dirty="0" smtClean="0"/>
              <a:t>: đường dẫn đến pipe (trên file system)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i="1" dirty="0" smtClean="0"/>
              <a:t>mode</a:t>
            </a:r>
            <a:r>
              <a:rPr lang="en-US" dirty="0" smtClean="0"/>
              <a:t>: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file = S_IFIFO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i="1" dirty="0" smtClean="0"/>
              <a:t>dev</a:t>
            </a:r>
            <a:r>
              <a:rPr lang="en-US" dirty="0" smtClean="0"/>
              <a:t>: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0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b="1" dirty="0"/>
              <a:t>C/C++ library call</a:t>
            </a:r>
          </a:p>
          <a:p>
            <a:pPr lvl="2" indent="-246888">
              <a:buNone/>
              <a:defRPr/>
            </a:pPr>
            <a:r>
              <a:rPr lang="en-US" dirty="0">
                <a:latin typeface="Courier" pitchFamily="49" charset="0"/>
              </a:rPr>
              <a:t>#include &lt;sys/</a:t>
            </a:r>
            <a:r>
              <a:rPr lang="en-US" dirty="0" err="1">
                <a:latin typeface="Courier" pitchFamily="49" charset="0"/>
              </a:rPr>
              <a:t>types.h</a:t>
            </a:r>
            <a:r>
              <a:rPr lang="en-US" dirty="0">
                <a:latin typeface="Courier" pitchFamily="49" charset="0"/>
              </a:rPr>
              <a:t>&gt;</a:t>
            </a:r>
          </a:p>
          <a:p>
            <a:pPr lvl="2" indent="-246888">
              <a:buNone/>
              <a:defRPr/>
            </a:pPr>
            <a:r>
              <a:rPr lang="en-US" dirty="0">
                <a:latin typeface="Courier" pitchFamily="49" charset="0"/>
              </a:rPr>
              <a:t>#include &lt;sys/</a:t>
            </a:r>
            <a:r>
              <a:rPr lang="en-US" dirty="0" err="1">
                <a:latin typeface="Courier" pitchFamily="49" charset="0"/>
              </a:rPr>
              <a:t>stat.h</a:t>
            </a:r>
            <a:r>
              <a:rPr lang="en-US" dirty="0">
                <a:latin typeface="Courier" pitchFamily="49" charset="0"/>
              </a:rPr>
              <a:t>&gt;</a:t>
            </a:r>
          </a:p>
          <a:p>
            <a:pPr lvl="2" indent="-246888">
              <a:buNone/>
              <a:defRPr/>
            </a:pPr>
            <a:r>
              <a:rPr lang="fr-FR" dirty="0" err="1">
                <a:latin typeface="Courier" pitchFamily="49" charset="0"/>
              </a:rPr>
              <a:t>int</a:t>
            </a:r>
            <a:r>
              <a:rPr lang="fr-FR" dirty="0">
                <a:latin typeface="Courier" pitchFamily="49" charset="0"/>
              </a:rPr>
              <a:t> </a:t>
            </a:r>
            <a:r>
              <a:rPr lang="fr-FR" dirty="0" err="1">
                <a:latin typeface="Courier" pitchFamily="49" charset="0"/>
              </a:rPr>
              <a:t>mkfifo</a:t>
            </a:r>
            <a:r>
              <a:rPr lang="fr-FR" dirty="0">
                <a:latin typeface="Courier" pitchFamily="49" charset="0"/>
              </a:rPr>
              <a:t>(</a:t>
            </a:r>
            <a:r>
              <a:rPr lang="fr-FR" dirty="0" err="1">
                <a:latin typeface="Courier" pitchFamily="49" charset="0"/>
              </a:rPr>
              <a:t>const</a:t>
            </a:r>
            <a:r>
              <a:rPr lang="fr-FR" dirty="0">
                <a:latin typeface="Courier" pitchFamily="49" charset="0"/>
              </a:rPr>
              <a:t> char *</a:t>
            </a:r>
            <a:r>
              <a:rPr lang="fr-FR" dirty="0" err="1">
                <a:latin typeface="Courier" pitchFamily="49" charset="0"/>
              </a:rPr>
              <a:t>pathname</a:t>
            </a:r>
            <a:r>
              <a:rPr lang="fr-FR" dirty="0">
                <a:latin typeface="Courier" pitchFamily="49" charset="0"/>
              </a:rPr>
              <a:t>, </a:t>
            </a:r>
            <a:r>
              <a:rPr lang="fr-FR" dirty="0" err="1">
                <a:latin typeface="Courier" pitchFamily="49" charset="0"/>
              </a:rPr>
              <a:t>mode_t</a:t>
            </a:r>
            <a:r>
              <a:rPr lang="fr-FR" dirty="0">
                <a:latin typeface="Courier" pitchFamily="49" charset="0"/>
              </a:rPr>
              <a:t> mode);</a:t>
            </a:r>
          </a:p>
          <a:p>
            <a:pPr marL="674370" lvl="1" indent="-274320">
              <a:buFont typeface="Wingdings 2"/>
              <a:buChar char=""/>
              <a:defRPr/>
            </a:pPr>
            <a:r>
              <a:rPr lang="en-US" i="1" dirty="0"/>
              <a:t>pathname</a:t>
            </a:r>
            <a:r>
              <a:rPr lang="en-US" dirty="0"/>
              <a:t>: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ống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(</a:t>
            </a:r>
            <a:r>
              <a:rPr lang="en-US" dirty="0" err="1"/>
              <a:t>tên</a:t>
            </a:r>
            <a:r>
              <a:rPr lang="en-US" dirty="0"/>
              <a:t> file)</a:t>
            </a:r>
          </a:p>
          <a:p>
            <a:pPr marL="674370" lvl="1" indent="-274320">
              <a:buFont typeface="Wingdings 2"/>
              <a:buChar char=""/>
              <a:defRPr/>
            </a:pPr>
            <a:r>
              <a:rPr lang="en-US" i="1" dirty="0"/>
              <a:t>mode</a:t>
            </a:r>
            <a:r>
              <a:rPr lang="en-US" dirty="0"/>
              <a:t>: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ống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0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, -1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bại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file </a:t>
            </a:r>
            <a:r>
              <a:rPr lang="en-US" dirty="0" err="1" smtClean="0"/>
              <a:t>fifo</a:t>
            </a:r>
            <a:r>
              <a:rPr lang="en-US" dirty="0" smtClean="0"/>
              <a:t> ở 1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0391-B922-4403-A80E-8E50AEF21794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325AE-C9A8-4FBB-A39F-4BE2BC790156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6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Ví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3600" b="1" dirty="0" err="1" smtClean="0">
                <a:solidFill>
                  <a:srgbClr val="00B050"/>
                </a:solidFill>
              </a:rPr>
              <a:t>fifo.c</a:t>
            </a:r>
            <a:endParaRPr lang="en-US" b="1" dirty="0" smtClean="0">
              <a:solidFill>
                <a:srgbClr val="00B050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800" b="1" dirty="0" smtClean="0">
              <a:solidFill>
                <a:srgbClr val="00B050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300" dirty="0" smtClean="0">
                <a:latin typeface="Courier" pitchFamily="49" charset="0"/>
              </a:rPr>
              <a:t>#include &lt;</a:t>
            </a:r>
            <a:r>
              <a:rPr lang="en-US" sz="2300" dirty="0" err="1" smtClean="0">
                <a:latin typeface="Courier" pitchFamily="49" charset="0"/>
              </a:rPr>
              <a:t>stdlib.h</a:t>
            </a:r>
            <a:r>
              <a:rPr lang="en-US" sz="2300" dirty="0" smtClean="0">
                <a:latin typeface="Courier" pitchFamily="49" charset="0"/>
              </a:rPr>
              <a:t>&gt;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300" dirty="0" smtClean="0">
                <a:latin typeface="Courier" pitchFamily="49" charset="0"/>
              </a:rPr>
              <a:t>#include &lt;</a:t>
            </a:r>
            <a:r>
              <a:rPr lang="en-US" sz="2300" dirty="0" err="1" smtClean="0">
                <a:latin typeface="Courier" pitchFamily="49" charset="0"/>
              </a:rPr>
              <a:t>stdio.h</a:t>
            </a:r>
            <a:r>
              <a:rPr lang="en-US" sz="2300" dirty="0" smtClean="0">
                <a:latin typeface="Courier" pitchFamily="49" charset="0"/>
              </a:rPr>
              <a:t>&gt;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300" dirty="0" smtClean="0">
                <a:latin typeface="Courier" pitchFamily="49" charset="0"/>
              </a:rPr>
              <a:t>#include &lt;sys/</a:t>
            </a:r>
            <a:r>
              <a:rPr lang="en-US" sz="2300" dirty="0" err="1" smtClean="0">
                <a:latin typeface="Courier" pitchFamily="49" charset="0"/>
              </a:rPr>
              <a:t>types.h</a:t>
            </a:r>
            <a:r>
              <a:rPr lang="en-US" sz="2300" dirty="0" smtClean="0">
                <a:latin typeface="Courier" pitchFamily="49" charset="0"/>
              </a:rPr>
              <a:t>&gt;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300" dirty="0" smtClean="0">
                <a:latin typeface="Courier" pitchFamily="49" charset="0"/>
              </a:rPr>
              <a:t>#include &lt;sys/</a:t>
            </a:r>
            <a:r>
              <a:rPr lang="en-US" sz="2300" dirty="0" err="1" smtClean="0">
                <a:latin typeface="Courier" pitchFamily="49" charset="0"/>
              </a:rPr>
              <a:t>stat.h</a:t>
            </a:r>
            <a:r>
              <a:rPr lang="en-US" sz="2300" dirty="0" smtClean="0">
                <a:latin typeface="Courier" pitchFamily="49" charset="0"/>
              </a:rPr>
              <a:t>&gt;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300" dirty="0" smtClean="0">
                <a:latin typeface="Courier" pitchFamily="49" charset="0"/>
              </a:rPr>
              <a:t>#include &lt;sys/</a:t>
            </a:r>
            <a:r>
              <a:rPr lang="en-US" sz="2300" dirty="0" err="1" smtClean="0">
                <a:latin typeface="Courier" pitchFamily="49" charset="0"/>
              </a:rPr>
              <a:t>errno.h</a:t>
            </a:r>
            <a:r>
              <a:rPr lang="en-US" sz="2300" dirty="0" smtClean="0">
                <a:latin typeface="Courier" pitchFamily="49" charset="0"/>
              </a:rPr>
              <a:t>&gt;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300" dirty="0" smtClean="0">
                <a:latin typeface="Courier" pitchFamily="49" charset="0"/>
              </a:rPr>
              <a:t>extern </a:t>
            </a:r>
            <a:r>
              <a:rPr lang="en-US" sz="2300" dirty="0" err="1" smtClean="0">
                <a:latin typeface="Courier" pitchFamily="49" charset="0"/>
              </a:rPr>
              <a:t>int</a:t>
            </a:r>
            <a:r>
              <a:rPr lang="en-US" sz="2300" dirty="0" smtClean="0">
                <a:latin typeface="Courier" pitchFamily="49" charset="0"/>
              </a:rPr>
              <a:t> </a:t>
            </a:r>
            <a:r>
              <a:rPr lang="en-US" sz="2300" dirty="0" err="1" smtClean="0">
                <a:latin typeface="Courier" pitchFamily="49" charset="0"/>
              </a:rPr>
              <a:t>errno</a:t>
            </a:r>
            <a:r>
              <a:rPr lang="en-US" sz="2300" dirty="0" smtClean="0">
                <a:latin typeface="Courier" pitchFamily="49" charset="0"/>
              </a:rPr>
              <a:t>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2300" dirty="0" smtClean="0">
              <a:latin typeface="Courier" pitchFamily="49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300" dirty="0" smtClean="0">
                <a:latin typeface="Courier" pitchFamily="49" charset="0"/>
              </a:rPr>
              <a:t>#define FIFO1 "/</a:t>
            </a:r>
            <a:r>
              <a:rPr lang="en-US" sz="2300" dirty="0" err="1" smtClean="0">
                <a:latin typeface="Courier" pitchFamily="49" charset="0"/>
              </a:rPr>
              <a:t>tmp</a:t>
            </a:r>
            <a:r>
              <a:rPr lang="en-US" sz="2300" dirty="0" smtClean="0">
                <a:latin typeface="Courier" pitchFamily="49" charset="0"/>
              </a:rPr>
              <a:t>/fifo.1"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300" dirty="0" smtClean="0">
                <a:latin typeface="Courier" pitchFamily="49" charset="0"/>
              </a:rPr>
              <a:t>#define FIFO2 "/</a:t>
            </a:r>
            <a:r>
              <a:rPr lang="en-US" sz="2300" dirty="0" err="1" smtClean="0">
                <a:latin typeface="Courier" pitchFamily="49" charset="0"/>
              </a:rPr>
              <a:t>tmp</a:t>
            </a:r>
            <a:r>
              <a:rPr lang="en-US" sz="2300" dirty="0" smtClean="0">
                <a:latin typeface="Courier" pitchFamily="49" charset="0"/>
              </a:rPr>
              <a:t>/fifo.2"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300" dirty="0" smtClean="0">
                <a:latin typeface="Courier" pitchFamily="49" charset="0"/>
              </a:rPr>
              <a:t>#define PERMS 0666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300" dirty="0" err="1" smtClean="0">
                <a:latin typeface="Courier" pitchFamily="49" charset="0"/>
              </a:rPr>
              <a:t>int</a:t>
            </a:r>
            <a:r>
              <a:rPr lang="en-US" sz="2300" dirty="0" smtClean="0">
                <a:latin typeface="Courier" pitchFamily="49" charset="0"/>
              </a:rPr>
              <a:t> main(){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300" dirty="0" smtClean="0">
                <a:latin typeface="Courier" pitchFamily="49" charset="0"/>
              </a:rPr>
              <a:t>char s1[BUFSIZ], s2[BUFSIZ];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300" dirty="0" err="1" smtClean="0">
                <a:latin typeface="Courier" pitchFamily="49" charset="0"/>
              </a:rPr>
              <a:t>int</a:t>
            </a:r>
            <a:r>
              <a:rPr lang="en-US" sz="2300" dirty="0" smtClean="0">
                <a:latin typeface="Courier" pitchFamily="49" charset="0"/>
              </a:rPr>
              <a:t> </a:t>
            </a:r>
            <a:r>
              <a:rPr lang="en-US" sz="2300" dirty="0" err="1" smtClean="0">
                <a:latin typeface="Courier" pitchFamily="49" charset="0"/>
              </a:rPr>
              <a:t>childpid</a:t>
            </a:r>
            <a:r>
              <a:rPr lang="en-US" sz="2300" dirty="0" smtClean="0">
                <a:latin typeface="Courier" pitchFamily="49" charset="0"/>
              </a:rPr>
              <a:t>, </a:t>
            </a:r>
            <a:r>
              <a:rPr lang="en-US" sz="2300" dirty="0" err="1" smtClean="0">
                <a:latin typeface="Courier" pitchFamily="49" charset="0"/>
              </a:rPr>
              <a:t>readfd</a:t>
            </a:r>
            <a:r>
              <a:rPr lang="en-US" sz="2300" dirty="0" smtClean="0">
                <a:latin typeface="Courier" pitchFamily="49" charset="0"/>
              </a:rPr>
              <a:t>, </a:t>
            </a:r>
            <a:r>
              <a:rPr lang="en-US" sz="2300" dirty="0" err="1" smtClean="0">
                <a:latin typeface="Courier" pitchFamily="49" charset="0"/>
              </a:rPr>
              <a:t>writefd</a:t>
            </a:r>
            <a:r>
              <a:rPr lang="en-US" sz="2300" dirty="0" smtClean="0">
                <a:latin typeface="Courier" pitchFamily="49" charset="0"/>
              </a:rPr>
              <a:t>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DF8C-8F19-4D60-8A50-F55ACCD34356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CC6CED-B244-4672-B3C5-F3B6D50204E5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0" y="1295400"/>
            <a:ext cx="4495800" cy="37338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u="sng" dirty="0" err="1">
                <a:solidFill>
                  <a:srgbClr val="7030A0"/>
                </a:solidFill>
              </a:rPr>
              <a:t>Dịch</a:t>
            </a:r>
            <a:r>
              <a:rPr lang="en-US" b="1" u="sng" dirty="0">
                <a:solidFill>
                  <a:srgbClr val="7030A0"/>
                </a:solidFill>
              </a:rPr>
              <a:t> </a:t>
            </a:r>
            <a:r>
              <a:rPr lang="en-US" b="1" u="sng" dirty="0" err="1">
                <a:solidFill>
                  <a:srgbClr val="7030A0"/>
                </a:solidFill>
              </a:rPr>
              <a:t>và</a:t>
            </a:r>
            <a:r>
              <a:rPr lang="en-US" b="1" u="sng" dirty="0">
                <a:solidFill>
                  <a:srgbClr val="7030A0"/>
                </a:solidFill>
              </a:rPr>
              <a:t> </a:t>
            </a:r>
            <a:r>
              <a:rPr lang="en-US" b="1" u="sng" dirty="0" err="1">
                <a:solidFill>
                  <a:srgbClr val="7030A0"/>
                </a:solidFill>
              </a:rPr>
              <a:t>thực</a:t>
            </a:r>
            <a:r>
              <a:rPr lang="en-US" b="1" u="sng" dirty="0">
                <a:solidFill>
                  <a:srgbClr val="7030A0"/>
                </a:solidFill>
              </a:rPr>
              <a:t> </a:t>
            </a:r>
            <a:r>
              <a:rPr lang="en-US" b="1" u="sng" dirty="0" err="1">
                <a:solidFill>
                  <a:srgbClr val="7030A0"/>
                </a:solidFill>
              </a:rPr>
              <a:t>thi</a:t>
            </a:r>
            <a:endParaRPr lang="en-US" b="1" u="sng" dirty="0">
              <a:solidFill>
                <a:srgbClr val="7030A0"/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7030A0"/>
                </a:solidFill>
                <a:latin typeface="Courier" pitchFamily="49" charset="0"/>
              </a:rPr>
              <a:t>$</a:t>
            </a:r>
            <a:r>
              <a:rPr lang="en-US" sz="1600" dirty="0" err="1">
                <a:solidFill>
                  <a:srgbClr val="7030A0"/>
                </a:solidFill>
                <a:latin typeface="Courier" pitchFamily="49" charset="0"/>
              </a:rPr>
              <a:t>gcc</a:t>
            </a:r>
            <a:r>
              <a:rPr lang="en-US" sz="1600" dirty="0">
                <a:solidFill>
                  <a:srgbClr val="7030A0"/>
                </a:solidFill>
                <a:latin typeface="Courier" pitchFamily="49" charset="0"/>
              </a:rPr>
              <a:t> </a:t>
            </a:r>
            <a:r>
              <a:rPr lang="en-US" sz="1600" dirty="0" err="1">
                <a:solidFill>
                  <a:srgbClr val="7030A0"/>
                </a:solidFill>
                <a:latin typeface="Courier" pitchFamily="49" charset="0"/>
              </a:rPr>
              <a:t>fifo.c</a:t>
            </a:r>
            <a:r>
              <a:rPr lang="en-US" sz="1600" dirty="0">
                <a:solidFill>
                  <a:srgbClr val="7030A0"/>
                </a:solidFill>
                <a:latin typeface="Courier" pitchFamily="49" charset="0"/>
              </a:rPr>
              <a:t> -o </a:t>
            </a:r>
            <a:r>
              <a:rPr lang="en-US" sz="1600" dirty="0" err="1">
                <a:solidFill>
                  <a:srgbClr val="7030A0"/>
                </a:solidFill>
                <a:latin typeface="Courier" pitchFamily="49" charset="0"/>
              </a:rPr>
              <a:t>fifo</a:t>
            </a:r>
            <a:endParaRPr lang="en-US" sz="1600" dirty="0">
              <a:solidFill>
                <a:srgbClr val="7030A0"/>
              </a:solidFill>
              <a:latin typeface="Courier" pitchFamily="49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7030A0"/>
                </a:solidFill>
                <a:latin typeface="Courier" pitchFamily="49" charset="0"/>
              </a:rPr>
              <a:t>$./</a:t>
            </a:r>
            <a:r>
              <a:rPr lang="en-US" sz="1600" dirty="0" err="1">
                <a:solidFill>
                  <a:srgbClr val="7030A0"/>
                </a:solidFill>
                <a:latin typeface="Courier" pitchFamily="49" charset="0"/>
              </a:rPr>
              <a:t>fifo</a:t>
            </a:r>
            <a:endParaRPr lang="en-US" sz="1600" dirty="0">
              <a:solidFill>
                <a:srgbClr val="7030A0"/>
              </a:solidFill>
              <a:latin typeface="Courier" pitchFamily="49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7030A0"/>
                </a:solidFill>
                <a:latin typeface="Courier" pitchFamily="49" charset="0"/>
              </a:rPr>
              <a:t>Parent inputs string and write to FIFO1: Test1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7030A0"/>
                </a:solidFill>
                <a:latin typeface="Courier" pitchFamily="49" charset="0"/>
              </a:rPr>
              <a:t>Child read from FIFO1: Test1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7030A0"/>
                </a:solidFill>
                <a:latin typeface="Courier" pitchFamily="49" charset="0"/>
              </a:rPr>
              <a:t>Input string from child to feedback: Test2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7030A0"/>
                </a:solidFill>
                <a:latin typeface="Courier" pitchFamily="49" charset="0"/>
              </a:rPr>
              <a:t>Feedback data from FIFO2: </a:t>
            </a:r>
            <a:r>
              <a:rPr lang="en-US" sz="1600" dirty="0" smtClean="0">
                <a:solidFill>
                  <a:srgbClr val="7030A0"/>
                </a:solidFill>
                <a:latin typeface="Courier" pitchFamily="49" charset="0"/>
              </a:rPr>
              <a:t>Test2</a:t>
            </a:r>
            <a:endParaRPr lang="en-US" sz="1600" dirty="0">
              <a:solidFill>
                <a:srgbClr val="7030A0"/>
              </a:solidFill>
              <a:latin typeface="Courier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6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Ví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</a:t>
            </a:r>
            <a:r>
              <a:rPr lang="en-US" altLang="en-US" dirty="0" smtClean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305800" cy="4389437"/>
          </a:xfrm>
        </p:spPr>
        <p:txBody>
          <a:bodyPr rtlCol="0">
            <a:normAutofit fontScale="70000" lnSpcReduction="20000"/>
          </a:bodyPr>
          <a:lstStyle/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" pitchFamily="49" charset="0"/>
              </a:rPr>
              <a:t>if ((</a:t>
            </a:r>
            <a:r>
              <a:rPr lang="en-US" dirty="0" err="1" smtClean="0">
                <a:solidFill>
                  <a:srgbClr val="0070C0"/>
                </a:solidFill>
                <a:latin typeface="Courier" pitchFamily="49" charset="0"/>
              </a:rPr>
              <a:t>mknod</a:t>
            </a:r>
            <a:r>
              <a:rPr lang="en-US" dirty="0" smtClean="0">
                <a:solidFill>
                  <a:srgbClr val="0070C0"/>
                </a:solidFill>
                <a:latin typeface="Courier" pitchFamily="49" charset="0"/>
              </a:rPr>
              <a:t>(FIFO1, S_IFIFO | PERMS, 0</a:t>
            </a:r>
            <a:r>
              <a:rPr lang="en-US" dirty="0" smtClean="0">
                <a:latin typeface="Courier" pitchFamily="49" charset="0"/>
              </a:rPr>
              <a:t>)&lt;0) &amp;&amp; (</a:t>
            </a:r>
            <a:r>
              <a:rPr lang="en-US" dirty="0" err="1" smtClean="0">
                <a:latin typeface="Courier" pitchFamily="49" charset="0"/>
              </a:rPr>
              <a:t>errno</a:t>
            </a:r>
            <a:r>
              <a:rPr lang="en-US" dirty="0" smtClean="0">
                <a:latin typeface="Courier" pitchFamily="49" charset="0"/>
              </a:rPr>
              <a:t>!=EEXIST)) {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500" dirty="0" err="1" smtClean="0">
                <a:latin typeface="Courier" pitchFamily="49" charset="0"/>
              </a:rPr>
              <a:t>printf</a:t>
            </a:r>
            <a:r>
              <a:rPr lang="en-US" sz="2500" dirty="0" smtClean="0">
                <a:latin typeface="Courier" pitchFamily="49" charset="0"/>
              </a:rPr>
              <a:t>("can't create fifo1: %s", FIFO1);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500" dirty="0" smtClean="0">
                <a:latin typeface="Courier" pitchFamily="49" charset="0"/>
              </a:rPr>
              <a:t>exit(1);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" pitchFamily="49" charset="0"/>
              </a:rPr>
              <a:t>}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" pitchFamily="49" charset="0"/>
              </a:rPr>
              <a:t>if ((</a:t>
            </a:r>
            <a:r>
              <a:rPr lang="en-US" dirty="0" err="1" smtClean="0">
                <a:solidFill>
                  <a:srgbClr val="0070C0"/>
                </a:solidFill>
                <a:latin typeface="Courier" pitchFamily="49" charset="0"/>
              </a:rPr>
              <a:t>mknod</a:t>
            </a:r>
            <a:r>
              <a:rPr lang="en-US" dirty="0" smtClean="0">
                <a:solidFill>
                  <a:srgbClr val="0070C0"/>
                </a:solidFill>
                <a:latin typeface="Courier" pitchFamily="49" charset="0"/>
              </a:rPr>
              <a:t>(FIFO2, S_IFIFO | PERMS, 0</a:t>
            </a:r>
            <a:r>
              <a:rPr lang="en-US" dirty="0" smtClean="0">
                <a:latin typeface="Courier" pitchFamily="49" charset="0"/>
              </a:rPr>
              <a:t>)&lt;0) &amp;&amp; (</a:t>
            </a:r>
            <a:r>
              <a:rPr lang="en-US" dirty="0" err="1" smtClean="0">
                <a:latin typeface="Courier" pitchFamily="49" charset="0"/>
              </a:rPr>
              <a:t>errno</a:t>
            </a:r>
            <a:r>
              <a:rPr lang="en-US" dirty="0" smtClean="0">
                <a:latin typeface="Courier" pitchFamily="49" charset="0"/>
              </a:rPr>
              <a:t>!=EEXIST)) {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500" dirty="0" smtClean="0">
                <a:latin typeface="Courier" pitchFamily="49" charset="0"/>
              </a:rPr>
              <a:t>unlink(FIFO1);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500" dirty="0" err="1" smtClean="0">
                <a:latin typeface="Courier" pitchFamily="49" charset="0"/>
              </a:rPr>
              <a:t>printf</a:t>
            </a:r>
            <a:r>
              <a:rPr lang="en-US" sz="2500" dirty="0" smtClean="0">
                <a:latin typeface="Courier" pitchFamily="49" charset="0"/>
              </a:rPr>
              <a:t>("can't create fifo2: %s", FIFO2);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500" dirty="0" smtClean="0">
                <a:latin typeface="Courier" pitchFamily="49" charset="0"/>
              </a:rPr>
              <a:t>exit(1);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" pitchFamily="49" charset="0"/>
              </a:rPr>
              <a:t>}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" pitchFamily="49" charset="0"/>
              </a:rPr>
              <a:t>if ((</a:t>
            </a:r>
            <a:r>
              <a:rPr lang="en-US" dirty="0" err="1" smtClean="0">
                <a:latin typeface="Courier" pitchFamily="49" charset="0"/>
              </a:rPr>
              <a:t>childpid</a:t>
            </a:r>
            <a:r>
              <a:rPr lang="en-US" dirty="0" smtClean="0">
                <a:latin typeface="Courier" pitchFamily="49" charset="0"/>
              </a:rPr>
              <a:t>=fork())&lt;0) {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500" dirty="0" err="1" smtClean="0">
                <a:latin typeface="Courier" pitchFamily="49" charset="0"/>
              </a:rPr>
              <a:t>printf</a:t>
            </a:r>
            <a:r>
              <a:rPr lang="en-US" sz="2500" dirty="0" smtClean="0">
                <a:latin typeface="Courier" pitchFamily="49" charset="0"/>
              </a:rPr>
              <a:t>("can't fork");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500" dirty="0" smtClean="0">
                <a:latin typeface="Courier" pitchFamily="49" charset="0"/>
              </a:rPr>
              <a:t>exit(1);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" pitchFamily="49" charset="0"/>
              </a:rPr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C849F-CD5E-4D4D-81B2-2F627382AA88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7C8A0A-F58B-46DE-BD0E-2ABBF9397AE2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Ví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</a:t>
            </a:r>
            <a:r>
              <a:rPr lang="en-US" altLang="en-US" dirty="0" smtClean="0"/>
              <a:t>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55000" lnSpcReduction="20000"/>
          </a:bodyPr>
          <a:lstStyle/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000" dirty="0" smtClean="0">
                <a:latin typeface="Courier" pitchFamily="49" charset="0"/>
              </a:rPr>
              <a:t>else if (</a:t>
            </a:r>
            <a:r>
              <a:rPr lang="en-US" sz="3000" dirty="0" err="1" smtClean="0">
                <a:latin typeface="Courier" pitchFamily="49" charset="0"/>
              </a:rPr>
              <a:t>childpid</a:t>
            </a:r>
            <a:r>
              <a:rPr lang="en-US" sz="3000" dirty="0" smtClean="0">
                <a:latin typeface="Courier" pitchFamily="49" charset="0"/>
              </a:rPr>
              <a:t>&gt;0) { /* parent */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700" dirty="0" smtClean="0">
                <a:latin typeface="Courier" pitchFamily="49" charset="0"/>
              </a:rPr>
              <a:t>if ((</a:t>
            </a:r>
            <a:r>
              <a:rPr lang="en-US" sz="2700" dirty="0" err="1" smtClean="0">
                <a:solidFill>
                  <a:srgbClr val="0070C0"/>
                </a:solidFill>
                <a:latin typeface="Courier" pitchFamily="49" charset="0"/>
              </a:rPr>
              <a:t>writefd</a:t>
            </a:r>
            <a:r>
              <a:rPr lang="en-US" sz="2700" dirty="0" smtClean="0">
                <a:solidFill>
                  <a:srgbClr val="0070C0"/>
                </a:solidFill>
                <a:latin typeface="Courier" pitchFamily="49" charset="0"/>
              </a:rPr>
              <a:t>=open(FIFO1,O_WRONLY)</a:t>
            </a:r>
            <a:r>
              <a:rPr lang="en-US" sz="2700" dirty="0" smtClean="0">
                <a:latin typeface="Courier" pitchFamily="49" charset="0"/>
              </a:rPr>
              <a:t>)&lt;0)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700" dirty="0" smtClean="0">
                <a:latin typeface="Courier" pitchFamily="49" charset="0"/>
              </a:rPr>
              <a:t>	</a:t>
            </a:r>
            <a:r>
              <a:rPr lang="en-US" sz="2700" dirty="0" err="1" smtClean="0">
                <a:latin typeface="Courier" pitchFamily="49" charset="0"/>
              </a:rPr>
              <a:t>perror</a:t>
            </a:r>
            <a:r>
              <a:rPr lang="en-US" sz="2700" dirty="0" smtClean="0">
                <a:latin typeface="Courier" pitchFamily="49" charset="0"/>
              </a:rPr>
              <a:t>("parent: can't open </a:t>
            </a:r>
            <a:r>
              <a:rPr lang="en-US" sz="2700" dirty="0" err="1" smtClean="0">
                <a:latin typeface="Courier" pitchFamily="49" charset="0"/>
              </a:rPr>
              <a:t>writefifo</a:t>
            </a:r>
            <a:r>
              <a:rPr lang="en-US" sz="2700" dirty="0" smtClean="0">
                <a:latin typeface="Courier" pitchFamily="49" charset="0"/>
              </a:rPr>
              <a:t>");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700" dirty="0" smtClean="0">
                <a:latin typeface="Courier" pitchFamily="49" charset="0"/>
              </a:rPr>
              <a:t>if ((</a:t>
            </a:r>
            <a:r>
              <a:rPr lang="en-US" sz="2700" dirty="0" err="1" smtClean="0">
                <a:solidFill>
                  <a:srgbClr val="0070C0"/>
                </a:solidFill>
                <a:latin typeface="Courier" pitchFamily="49" charset="0"/>
              </a:rPr>
              <a:t>readfd</a:t>
            </a:r>
            <a:r>
              <a:rPr lang="en-US" sz="2700" dirty="0" smtClean="0">
                <a:solidFill>
                  <a:srgbClr val="0070C0"/>
                </a:solidFill>
                <a:latin typeface="Courier" pitchFamily="49" charset="0"/>
              </a:rPr>
              <a:t>=open(FIFO2,O_RDONLY)</a:t>
            </a:r>
            <a:r>
              <a:rPr lang="en-US" sz="2700" dirty="0" smtClean="0">
                <a:latin typeface="Courier" pitchFamily="49" charset="0"/>
              </a:rPr>
              <a:t>)&lt;0)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700" dirty="0" smtClean="0">
                <a:latin typeface="Courier" pitchFamily="49" charset="0"/>
              </a:rPr>
              <a:t>	</a:t>
            </a:r>
            <a:r>
              <a:rPr lang="en-US" sz="2700" dirty="0" err="1" smtClean="0">
                <a:latin typeface="Courier" pitchFamily="49" charset="0"/>
              </a:rPr>
              <a:t>perror</a:t>
            </a:r>
            <a:r>
              <a:rPr lang="en-US" sz="2700" dirty="0" smtClean="0">
                <a:latin typeface="Courier" pitchFamily="49" charset="0"/>
              </a:rPr>
              <a:t>("parent: can't open </a:t>
            </a:r>
            <a:r>
              <a:rPr lang="en-US" sz="2700" dirty="0" err="1" smtClean="0">
                <a:latin typeface="Courier" pitchFamily="49" charset="0"/>
              </a:rPr>
              <a:t>readfifo</a:t>
            </a:r>
            <a:r>
              <a:rPr lang="en-US" sz="2700" dirty="0" smtClean="0">
                <a:latin typeface="Courier" pitchFamily="49" charset="0"/>
              </a:rPr>
              <a:t>");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700" dirty="0" err="1" smtClean="0">
                <a:latin typeface="Courier" pitchFamily="49" charset="0"/>
              </a:rPr>
              <a:t>printf</a:t>
            </a:r>
            <a:r>
              <a:rPr lang="en-US" sz="2700" dirty="0" smtClean="0">
                <a:latin typeface="Courier" pitchFamily="49" charset="0"/>
              </a:rPr>
              <a:t>("\</a:t>
            </a:r>
            <a:r>
              <a:rPr lang="en-US" sz="2700" dirty="0" err="1" smtClean="0">
                <a:latin typeface="Courier" pitchFamily="49" charset="0"/>
              </a:rPr>
              <a:t>nParent</a:t>
            </a:r>
            <a:r>
              <a:rPr lang="en-US" sz="2700" dirty="0" smtClean="0">
                <a:latin typeface="Courier" pitchFamily="49" charset="0"/>
              </a:rPr>
              <a:t> inputs string and write to FIFO1: ");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700" dirty="0" smtClean="0">
                <a:latin typeface="Courier" pitchFamily="49" charset="0"/>
              </a:rPr>
              <a:t>gets(s1); 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700" dirty="0" smtClean="0">
                <a:latin typeface="Courier" pitchFamily="49" charset="0"/>
              </a:rPr>
              <a:t>s1[</a:t>
            </a:r>
            <a:r>
              <a:rPr lang="en-US" sz="2700" dirty="0" err="1" smtClean="0">
                <a:latin typeface="Courier" pitchFamily="49" charset="0"/>
              </a:rPr>
              <a:t>strlen</a:t>
            </a:r>
            <a:r>
              <a:rPr lang="en-US" sz="2700" dirty="0" smtClean="0">
                <a:latin typeface="Courier" pitchFamily="49" charset="0"/>
              </a:rPr>
              <a:t>(s1)]=0;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700" dirty="0" smtClean="0">
                <a:solidFill>
                  <a:srgbClr val="0070C0"/>
                </a:solidFill>
                <a:latin typeface="Courier" pitchFamily="49" charset="0"/>
              </a:rPr>
              <a:t>write(writefd,s1,strlen(s1)+1);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700" dirty="0" smtClean="0">
                <a:solidFill>
                  <a:srgbClr val="0070C0"/>
                </a:solidFill>
                <a:latin typeface="Courier" pitchFamily="49" charset="0"/>
              </a:rPr>
              <a:t>read(readfd,s2,BUFSIZ);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700" dirty="0" err="1" smtClean="0">
                <a:latin typeface="Courier" pitchFamily="49" charset="0"/>
              </a:rPr>
              <a:t>printf</a:t>
            </a:r>
            <a:r>
              <a:rPr lang="en-US" sz="2700" dirty="0" smtClean="0">
                <a:latin typeface="Courier" pitchFamily="49" charset="0"/>
              </a:rPr>
              <a:t>("\</a:t>
            </a:r>
            <a:r>
              <a:rPr lang="en-US" sz="2700" dirty="0" err="1" smtClean="0">
                <a:latin typeface="Courier" pitchFamily="49" charset="0"/>
              </a:rPr>
              <a:t>nFeedback</a:t>
            </a:r>
            <a:r>
              <a:rPr lang="en-US" sz="2700" dirty="0" smtClean="0">
                <a:latin typeface="Courier" pitchFamily="49" charset="0"/>
              </a:rPr>
              <a:t> data from FIFO2: %s\n",s2);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700" dirty="0" smtClean="0">
                <a:latin typeface="Courier" pitchFamily="49" charset="0"/>
              </a:rPr>
              <a:t>while (wait((</a:t>
            </a:r>
            <a:r>
              <a:rPr lang="en-US" sz="2700" dirty="0" err="1" smtClean="0">
                <a:latin typeface="Courier" pitchFamily="49" charset="0"/>
              </a:rPr>
              <a:t>int</a:t>
            </a:r>
            <a:r>
              <a:rPr lang="en-US" sz="2700" dirty="0" smtClean="0">
                <a:latin typeface="Courier" pitchFamily="49" charset="0"/>
              </a:rPr>
              <a:t>*)0)!=</a:t>
            </a:r>
            <a:r>
              <a:rPr lang="en-US" sz="2700" dirty="0" err="1" smtClean="0">
                <a:latin typeface="Courier" pitchFamily="49" charset="0"/>
              </a:rPr>
              <a:t>childpid</a:t>
            </a:r>
            <a:r>
              <a:rPr lang="en-US" sz="2700" dirty="0" smtClean="0">
                <a:latin typeface="Courier" pitchFamily="49" charset="0"/>
              </a:rPr>
              <a:t>); /* wait for child finish */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700" dirty="0" smtClean="0">
                <a:latin typeface="Courier" pitchFamily="49" charset="0"/>
              </a:rPr>
              <a:t>close(</a:t>
            </a:r>
            <a:r>
              <a:rPr lang="en-US" sz="2700" dirty="0" err="1" smtClean="0">
                <a:latin typeface="Courier" pitchFamily="49" charset="0"/>
              </a:rPr>
              <a:t>readfd</a:t>
            </a:r>
            <a:r>
              <a:rPr lang="en-US" sz="2700" dirty="0" smtClean="0">
                <a:latin typeface="Courier" pitchFamily="49" charset="0"/>
              </a:rPr>
              <a:t>);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700" dirty="0" smtClean="0">
                <a:latin typeface="Courier" pitchFamily="49" charset="0"/>
              </a:rPr>
              <a:t>close(</a:t>
            </a:r>
            <a:r>
              <a:rPr lang="en-US" sz="2700" dirty="0" err="1" smtClean="0">
                <a:latin typeface="Courier" pitchFamily="49" charset="0"/>
              </a:rPr>
              <a:t>writefd</a:t>
            </a:r>
            <a:r>
              <a:rPr lang="en-US" sz="2700" dirty="0" smtClean="0">
                <a:latin typeface="Courier" pitchFamily="49" charset="0"/>
              </a:rPr>
              <a:t>);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700" dirty="0" smtClean="0">
                <a:latin typeface="Courier" pitchFamily="49" charset="0"/>
              </a:rPr>
              <a:t>if (</a:t>
            </a:r>
            <a:r>
              <a:rPr lang="en-US" sz="2700" dirty="0" smtClean="0">
                <a:solidFill>
                  <a:srgbClr val="0070C0"/>
                </a:solidFill>
                <a:latin typeface="Courier" pitchFamily="49" charset="0"/>
              </a:rPr>
              <a:t>unlink(FIFO1)</a:t>
            </a:r>
            <a:r>
              <a:rPr lang="en-US" sz="2700" dirty="0" smtClean="0">
                <a:latin typeface="Courier" pitchFamily="49" charset="0"/>
              </a:rPr>
              <a:t>&lt;0) </a:t>
            </a:r>
            <a:r>
              <a:rPr lang="en-US" sz="2700" dirty="0" err="1" smtClean="0">
                <a:latin typeface="Courier" pitchFamily="49" charset="0"/>
              </a:rPr>
              <a:t>perror</a:t>
            </a:r>
            <a:r>
              <a:rPr lang="en-US" sz="2700" dirty="0" smtClean="0">
                <a:latin typeface="Courier" pitchFamily="49" charset="0"/>
              </a:rPr>
              <a:t>("Can't unlink FIFO1");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700" dirty="0" smtClean="0">
                <a:latin typeface="Courier" pitchFamily="49" charset="0"/>
              </a:rPr>
              <a:t>if (</a:t>
            </a:r>
            <a:r>
              <a:rPr lang="en-US" sz="2700" dirty="0" smtClean="0">
                <a:solidFill>
                  <a:srgbClr val="0070C0"/>
                </a:solidFill>
                <a:latin typeface="Courier" pitchFamily="49" charset="0"/>
              </a:rPr>
              <a:t>unlink(FIFO2)</a:t>
            </a:r>
            <a:r>
              <a:rPr lang="en-US" sz="2700" dirty="0" smtClean="0">
                <a:latin typeface="Courier" pitchFamily="49" charset="0"/>
              </a:rPr>
              <a:t>&lt;0) </a:t>
            </a:r>
            <a:r>
              <a:rPr lang="en-US" sz="2700" dirty="0" err="1" smtClean="0">
                <a:latin typeface="Courier" pitchFamily="49" charset="0"/>
              </a:rPr>
              <a:t>perror</a:t>
            </a:r>
            <a:r>
              <a:rPr lang="en-US" sz="2700" dirty="0" smtClean="0">
                <a:latin typeface="Courier" pitchFamily="49" charset="0"/>
              </a:rPr>
              <a:t>("Can't unlink FIFO2");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700" dirty="0" smtClean="0">
                <a:latin typeface="Courier" pitchFamily="49" charset="0"/>
              </a:rPr>
              <a:t>exit(0);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000" dirty="0" smtClean="0">
                <a:latin typeface="Courier" pitchFamily="49" charset="0"/>
              </a:rPr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204D-3886-4B90-90E2-A514674ECAFE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D4C897-4B83-4B08-A5C6-20DC79F6066D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Ví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</a:t>
            </a:r>
            <a:r>
              <a:rPr lang="en-US" altLang="en-US" dirty="0" smtClean="0"/>
              <a:t>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694237"/>
          </a:xfrm>
        </p:spPr>
        <p:txBody>
          <a:bodyPr rtlCol="0">
            <a:normAutofit fontScale="62500" lnSpcReduction="20000"/>
          </a:bodyPr>
          <a:lstStyle/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700" dirty="0" smtClean="0">
                <a:latin typeface="Courier" pitchFamily="49" charset="0"/>
              </a:rPr>
              <a:t>else { /* child */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700" dirty="0" smtClean="0">
                <a:latin typeface="Courier" pitchFamily="49" charset="0"/>
              </a:rPr>
              <a:t>	if ((</a:t>
            </a:r>
            <a:r>
              <a:rPr lang="en-US" sz="2700" dirty="0" err="1" smtClean="0">
                <a:solidFill>
                  <a:srgbClr val="0070C0"/>
                </a:solidFill>
                <a:latin typeface="Courier" pitchFamily="49" charset="0"/>
              </a:rPr>
              <a:t>readfd</a:t>
            </a:r>
            <a:r>
              <a:rPr lang="en-US" sz="2700" dirty="0" smtClean="0">
                <a:solidFill>
                  <a:srgbClr val="0070C0"/>
                </a:solidFill>
                <a:latin typeface="Courier" pitchFamily="49" charset="0"/>
              </a:rPr>
              <a:t>=open(FIFO1,O_RDONLY)</a:t>
            </a:r>
            <a:r>
              <a:rPr lang="en-US" sz="2700" dirty="0" smtClean="0">
                <a:latin typeface="Courier" pitchFamily="49" charset="0"/>
              </a:rPr>
              <a:t>)&lt;0)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700" dirty="0" smtClean="0">
                <a:latin typeface="Courier" pitchFamily="49" charset="0"/>
              </a:rPr>
              <a:t>		</a:t>
            </a:r>
            <a:r>
              <a:rPr lang="en-US" sz="2700" dirty="0" err="1" smtClean="0">
                <a:latin typeface="Courier" pitchFamily="49" charset="0"/>
              </a:rPr>
              <a:t>perror</a:t>
            </a:r>
            <a:r>
              <a:rPr lang="en-US" sz="2700" dirty="0" smtClean="0">
                <a:latin typeface="Courier" pitchFamily="49" charset="0"/>
              </a:rPr>
              <a:t>("child: can't open </a:t>
            </a:r>
            <a:r>
              <a:rPr lang="en-US" sz="2700" dirty="0" err="1" smtClean="0">
                <a:latin typeface="Courier" pitchFamily="49" charset="0"/>
              </a:rPr>
              <a:t>readfifo</a:t>
            </a:r>
            <a:r>
              <a:rPr lang="en-US" sz="2700" dirty="0" smtClean="0">
                <a:latin typeface="Courier" pitchFamily="49" charset="0"/>
              </a:rPr>
              <a:t>");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700" dirty="0" smtClean="0">
                <a:latin typeface="Courier" pitchFamily="49" charset="0"/>
              </a:rPr>
              <a:t>	if ((</a:t>
            </a:r>
            <a:r>
              <a:rPr lang="en-US" sz="2700" dirty="0" err="1" smtClean="0">
                <a:solidFill>
                  <a:srgbClr val="0070C0"/>
                </a:solidFill>
                <a:latin typeface="Courier" pitchFamily="49" charset="0"/>
              </a:rPr>
              <a:t>writefd</a:t>
            </a:r>
            <a:r>
              <a:rPr lang="en-US" sz="2700" dirty="0" smtClean="0">
                <a:solidFill>
                  <a:srgbClr val="0070C0"/>
                </a:solidFill>
                <a:latin typeface="Courier" pitchFamily="49" charset="0"/>
              </a:rPr>
              <a:t>=open(FIFO2,O_WRONLY)</a:t>
            </a:r>
            <a:r>
              <a:rPr lang="en-US" sz="2700" dirty="0" smtClean="0">
                <a:latin typeface="Courier" pitchFamily="49" charset="0"/>
              </a:rPr>
              <a:t>)&lt;0) 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700" dirty="0" smtClean="0">
                <a:latin typeface="Courier" pitchFamily="49" charset="0"/>
              </a:rPr>
              <a:t>		</a:t>
            </a:r>
            <a:r>
              <a:rPr lang="en-US" sz="2700" dirty="0" err="1" smtClean="0">
                <a:latin typeface="Courier" pitchFamily="49" charset="0"/>
              </a:rPr>
              <a:t>perror</a:t>
            </a:r>
            <a:r>
              <a:rPr lang="en-US" sz="2700" dirty="0" smtClean="0">
                <a:latin typeface="Courier" pitchFamily="49" charset="0"/>
              </a:rPr>
              <a:t>("child: can't open </a:t>
            </a:r>
            <a:r>
              <a:rPr lang="en-US" sz="2700" dirty="0" err="1" smtClean="0">
                <a:latin typeface="Courier" pitchFamily="49" charset="0"/>
              </a:rPr>
              <a:t>writefifo</a:t>
            </a:r>
            <a:r>
              <a:rPr lang="en-US" sz="2700" dirty="0" smtClean="0">
                <a:latin typeface="Courier" pitchFamily="49" charset="0"/>
              </a:rPr>
              <a:t>");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700" dirty="0" smtClean="0">
                <a:latin typeface="Courier" pitchFamily="49" charset="0"/>
              </a:rPr>
              <a:t>	</a:t>
            </a:r>
            <a:r>
              <a:rPr lang="en-US" sz="2700" dirty="0" smtClean="0">
                <a:solidFill>
                  <a:srgbClr val="0070C0"/>
                </a:solidFill>
                <a:latin typeface="Courier" pitchFamily="49" charset="0"/>
              </a:rPr>
              <a:t>read(readfd,s2,BUFSIZ);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700" dirty="0" err="1" smtClean="0">
                <a:latin typeface="Courier" pitchFamily="49" charset="0"/>
              </a:rPr>
              <a:t>printf</a:t>
            </a:r>
            <a:r>
              <a:rPr lang="en-US" sz="2700" dirty="0" smtClean="0">
                <a:latin typeface="Courier" pitchFamily="49" charset="0"/>
              </a:rPr>
              <a:t>("\</a:t>
            </a:r>
            <a:r>
              <a:rPr lang="en-US" sz="2700" dirty="0" err="1" smtClean="0">
                <a:latin typeface="Courier" pitchFamily="49" charset="0"/>
              </a:rPr>
              <a:t>nChild</a:t>
            </a:r>
            <a:r>
              <a:rPr lang="en-US" sz="2700" dirty="0" smtClean="0">
                <a:latin typeface="Courier" pitchFamily="49" charset="0"/>
              </a:rPr>
              <a:t> read from FIFO1: %s\n",s2);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700" dirty="0" err="1" smtClean="0">
                <a:latin typeface="Courier" pitchFamily="49" charset="0"/>
              </a:rPr>
              <a:t>printf</a:t>
            </a:r>
            <a:r>
              <a:rPr lang="en-US" sz="2700" dirty="0" smtClean="0">
                <a:latin typeface="Courier" pitchFamily="49" charset="0"/>
              </a:rPr>
              <a:t>("\</a:t>
            </a:r>
            <a:r>
              <a:rPr lang="en-US" sz="2700" dirty="0" err="1" smtClean="0">
                <a:latin typeface="Courier" pitchFamily="49" charset="0"/>
              </a:rPr>
              <a:t>nInput</a:t>
            </a:r>
            <a:r>
              <a:rPr lang="en-US" sz="2700" dirty="0" smtClean="0">
                <a:latin typeface="Courier" pitchFamily="49" charset="0"/>
              </a:rPr>
              <a:t> string from child to feedback: ");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700" dirty="0" smtClean="0">
                <a:latin typeface="Courier" pitchFamily="49" charset="0"/>
              </a:rPr>
              <a:t>gets(s1);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700" dirty="0" smtClean="0">
                <a:latin typeface="Courier" pitchFamily="49" charset="0"/>
              </a:rPr>
              <a:t>s1[</a:t>
            </a:r>
            <a:r>
              <a:rPr lang="en-US" sz="2700" dirty="0" err="1" smtClean="0">
                <a:latin typeface="Courier" pitchFamily="49" charset="0"/>
              </a:rPr>
              <a:t>strlen</a:t>
            </a:r>
            <a:r>
              <a:rPr lang="en-US" sz="2700" dirty="0" smtClean="0">
                <a:latin typeface="Courier" pitchFamily="49" charset="0"/>
              </a:rPr>
              <a:t>(s1)]=0;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700" dirty="0" smtClean="0">
                <a:solidFill>
                  <a:srgbClr val="0070C0"/>
                </a:solidFill>
                <a:latin typeface="Courier" pitchFamily="49" charset="0"/>
              </a:rPr>
              <a:t>write(writefd,s1,strlen(s1)+1);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700" dirty="0" smtClean="0">
                <a:latin typeface="Courier" pitchFamily="49" charset="0"/>
              </a:rPr>
              <a:t>close(</a:t>
            </a:r>
            <a:r>
              <a:rPr lang="en-US" sz="2700" dirty="0" err="1" smtClean="0">
                <a:latin typeface="Courier" pitchFamily="49" charset="0"/>
              </a:rPr>
              <a:t>readfd</a:t>
            </a:r>
            <a:r>
              <a:rPr lang="en-US" sz="2700" dirty="0" smtClean="0">
                <a:latin typeface="Courier" pitchFamily="49" charset="0"/>
              </a:rPr>
              <a:t>);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700" dirty="0" smtClean="0">
                <a:latin typeface="Courier" pitchFamily="49" charset="0"/>
              </a:rPr>
              <a:t>close(</a:t>
            </a:r>
            <a:r>
              <a:rPr lang="en-US" sz="2700" dirty="0" err="1" smtClean="0">
                <a:latin typeface="Courier" pitchFamily="49" charset="0"/>
              </a:rPr>
              <a:t>writefd</a:t>
            </a:r>
            <a:r>
              <a:rPr lang="en-US" sz="2700" dirty="0" smtClean="0">
                <a:latin typeface="Courier" pitchFamily="49" charset="0"/>
              </a:rPr>
              <a:t>);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700" dirty="0" smtClean="0">
                <a:latin typeface="Courier" pitchFamily="49" charset="0"/>
              </a:rPr>
              <a:t>exit(0);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700" dirty="0" smtClean="0">
                <a:latin typeface="Courier" pitchFamily="49" charset="0"/>
              </a:rPr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700" dirty="0" smtClean="0">
                <a:latin typeface="Courier" pitchFamily="49" charset="0"/>
              </a:rPr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32F1-4F0A-4BF1-8C2B-C3D39B34EAFE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E918BB-B669-4521-A0DD-E535DBC14615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6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(Inter-Process Communication)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: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UNIX/Linux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marL="914400" lvl="1" indent="-514350">
              <a:buFont typeface="+mj-lt"/>
              <a:buAutoNum type="alphaLcPeriod"/>
            </a:pPr>
            <a:r>
              <a:rPr lang="en-US" dirty="0" err="1"/>
              <a:t>Đón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endParaRPr lang="en-US" dirty="0"/>
          </a:p>
          <a:p>
            <a:pPr marL="914400" lvl="1" indent="-514350">
              <a:buFont typeface="+mj-lt"/>
              <a:buAutoNum type="alphaLcPeriod"/>
            </a:pP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endParaRPr lang="en-US" dirty="0"/>
          </a:p>
          <a:p>
            <a:pPr marL="914400" lvl="1" indent="-514350">
              <a:buFont typeface="+mj-lt"/>
              <a:buAutoNum type="alphaLcPeriod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(Timer)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pipe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altLang="en-US" dirty="0" err="1"/>
              <a:t>Giao</a:t>
            </a:r>
            <a:r>
              <a:rPr lang="en-US" altLang="en-US" dirty="0"/>
              <a:t> </a:t>
            </a:r>
            <a:r>
              <a:rPr lang="en-US" altLang="en-US" dirty="0" err="1"/>
              <a:t>tiếp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qua PIPE 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pipe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pipe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/>
              <a:t>Unnamed pipe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/>
              <a:t>Named pipe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Labs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7A36-2AAC-48F9-96EB-DEC5F1919B96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7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Giới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thiệu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về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giao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tiếp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liên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tiến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trình</a:t>
            </a:r>
            <a:r>
              <a:rPr lang="en-US" dirty="0" smtClean="0">
                <a:solidFill>
                  <a:srgbClr val="FF0000"/>
                </a:solidFill>
              </a:rPr>
              <a:t> (Inter-Process Communication)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: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UNIX/Linux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marL="914400" lvl="1" indent="-514350">
              <a:buFont typeface="+mj-lt"/>
              <a:buAutoNum type="alphaLcPeriod"/>
            </a:pPr>
            <a:r>
              <a:rPr lang="en-US" dirty="0" err="1"/>
              <a:t>Đón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endParaRPr lang="en-US" dirty="0"/>
          </a:p>
          <a:p>
            <a:pPr marL="914400" lvl="1" indent="-514350">
              <a:buFont typeface="+mj-lt"/>
              <a:buAutoNum type="alphaLcPeriod"/>
            </a:pP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endParaRPr lang="en-US" dirty="0"/>
          </a:p>
          <a:p>
            <a:pPr marL="914400" lvl="1" indent="-514350">
              <a:buFont typeface="+mj-lt"/>
              <a:buAutoNum type="alphaLcPeriod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(Timer)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pipe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altLang="en-US" dirty="0" err="1"/>
              <a:t>Giao</a:t>
            </a:r>
            <a:r>
              <a:rPr lang="en-US" altLang="en-US" dirty="0"/>
              <a:t> </a:t>
            </a:r>
            <a:r>
              <a:rPr lang="en-US" altLang="en-US" dirty="0" err="1"/>
              <a:t>tiếp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qua PIPE </a:t>
            </a:r>
            <a:endParaRPr lang="en-US" altLang="en-US" dirty="0" smtClean="0"/>
          </a:p>
          <a:p>
            <a:pPr marL="914400" lvl="1" indent="-514350">
              <a:buFont typeface="+mj-lt"/>
              <a:buAutoNum type="alphaL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pipe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pipe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Unnamed pipe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Named pipe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Labs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6766-28A4-45E0-A1F9-3A8487E664D0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76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Lab 1: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cứ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giây</a:t>
            </a:r>
            <a:r>
              <a:rPr lang="en-US" dirty="0" smtClean="0"/>
              <a:t> 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“Process is calculating … number” </a:t>
            </a:r>
            <a:r>
              <a:rPr lang="en-US" dirty="0" err="1" smtClean="0"/>
              <a:t>với</a:t>
            </a:r>
            <a:r>
              <a:rPr lang="en-US" dirty="0" smtClean="0"/>
              <a:t> number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in </a:t>
            </a:r>
            <a:r>
              <a:rPr lang="en-US" dirty="0" err="1" smtClean="0"/>
              <a:t>ra.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stop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ấn</a:t>
            </a:r>
            <a:r>
              <a:rPr lang="en-US" dirty="0" smtClean="0"/>
              <a:t> Ctrl + C </a:t>
            </a:r>
            <a:r>
              <a:rPr lang="en-US" dirty="0" err="1" smtClean="0"/>
              <a:t>được</a:t>
            </a:r>
            <a:r>
              <a:rPr lang="en-US" dirty="0" smtClean="0"/>
              <a:t>. </a:t>
            </a:r>
          </a:p>
          <a:p>
            <a:pPr>
              <a:buFontTx/>
              <a:buChar char="-"/>
            </a:pP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ấn</a:t>
            </a:r>
            <a:r>
              <a:rPr lang="en-US" dirty="0" smtClean="0"/>
              <a:t> Ctrl + C, 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: “Don’t stop me by Ctrl + C”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D05E-914E-4D59-AFAD-7347A8EE3D43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35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Lab 2: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err="1"/>
              <a:t>T</a:t>
            </a:r>
            <a:r>
              <a:rPr lang="en-US" dirty="0" err="1" smtClean="0"/>
              <a:t>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(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cha)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ống</a:t>
            </a:r>
            <a:r>
              <a:rPr lang="en-US" dirty="0" smtClean="0"/>
              <a:t> pipe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con)</a:t>
            </a:r>
          </a:p>
          <a:p>
            <a:pPr>
              <a:buFontTx/>
              <a:buChar char="-"/>
            </a:pP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sang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cha qua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ống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smtClean="0"/>
              <a:t>ch</a:t>
            </a:r>
            <a:r>
              <a:rPr lang="en-US" dirty="0" smtClean="0"/>
              <a:t>a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ống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in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052E-13A5-4B33-B4CA-D6580DBFD937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246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Lab 3: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Producer: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ống</a:t>
            </a:r>
            <a:r>
              <a:rPr lang="en-US" dirty="0"/>
              <a:t> </a:t>
            </a:r>
            <a:r>
              <a:rPr lang="en-US" dirty="0" err="1" smtClean="0"/>
              <a:t>mang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/</a:t>
            </a:r>
            <a:r>
              <a:rPr lang="en-US" dirty="0" err="1" smtClean="0"/>
              <a:t>tmp</a:t>
            </a:r>
            <a:r>
              <a:rPr lang="en-US" dirty="0" smtClean="0"/>
              <a:t>/</a:t>
            </a:r>
            <a:r>
              <a:rPr lang="en-US" dirty="0" err="1" smtClean="0"/>
              <a:t>my_fifo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ống</a:t>
            </a:r>
            <a:r>
              <a:rPr lang="en-US" dirty="0" smtClean="0"/>
              <a:t> </a:t>
            </a:r>
            <a:r>
              <a:rPr lang="en-US" dirty="0" err="1" smtClean="0"/>
              <a:t>mang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/</a:t>
            </a:r>
            <a:r>
              <a:rPr lang="en-US" dirty="0" err="1" smtClean="0"/>
              <a:t>tmp</a:t>
            </a:r>
            <a:r>
              <a:rPr lang="en-US" dirty="0" smtClean="0"/>
              <a:t>/</a:t>
            </a:r>
            <a:r>
              <a:rPr lang="en-US" dirty="0" err="1" smtClean="0"/>
              <a:t>my_fifo_caps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Consumer: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ống</a:t>
            </a:r>
            <a:r>
              <a:rPr lang="en-US" dirty="0" smtClean="0"/>
              <a:t> </a:t>
            </a:r>
            <a:r>
              <a:rPr lang="en-US" dirty="0" err="1" smtClean="0"/>
              <a:t>mang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 </a:t>
            </a:r>
            <a:r>
              <a:rPr lang="en-US" dirty="0"/>
              <a:t>/</a:t>
            </a:r>
            <a:r>
              <a:rPr lang="en-US" dirty="0" err="1" smtClean="0"/>
              <a:t>tmp</a:t>
            </a:r>
            <a:r>
              <a:rPr lang="en-US" dirty="0" smtClean="0"/>
              <a:t>/</a:t>
            </a:r>
            <a:r>
              <a:rPr lang="en-US" dirty="0" err="1" smtClean="0"/>
              <a:t>my_fifo</a:t>
            </a:r>
            <a:r>
              <a:rPr lang="en-US" dirty="0" smtClean="0"/>
              <a:t>,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sang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ống</a:t>
            </a:r>
            <a:r>
              <a:rPr lang="en-US" dirty="0" smtClean="0"/>
              <a:t> </a:t>
            </a:r>
            <a:r>
              <a:rPr lang="en-US" dirty="0" err="1" smtClean="0"/>
              <a:t>mang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/</a:t>
            </a:r>
            <a:r>
              <a:rPr lang="en-US" dirty="0" err="1" smtClean="0"/>
              <a:t>tmp</a:t>
            </a:r>
            <a:r>
              <a:rPr lang="en-US" dirty="0" smtClean="0"/>
              <a:t>/</a:t>
            </a:r>
            <a:r>
              <a:rPr lang="en-US" dirty="0" err="1" smtClean="0"/>
              <a:t>my_fifo_caps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052E-13A5-4B33-B4CA-D6580DBFD937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8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4000" dirty="0" err="1"/>
              <a:t>Giới</a:t>
            </a:r>
            <a:r>
              <a:rPr lang="en-US" sz="4000" dirty="0"/>
              <a:t> </a:t>
            </a:r>
            <a:r>
              <a:rPr lang="en-US" sz="4000" dirty="0" err="1"/>
              <a:t>thiệu</a:t>
            </a:r>
            <a:r>
              <a:rPr lang="en-US" sz="4000" dirty="0"/>
              <a:t> </a:t>
            </a:r>
            <a:r>
              <a:rPr lang="en-US" sz="4000" dirty="0" err="1"/>
              <a:t>về</a:t>
            </a:r>
            <a:r>
              <a:rPr lang="en-US" sz="4000" dirty="0"/>
              <a:t> </a:t>
            </a:r>
            <a:r>
              <a:rPr lang="en-US" sz="4000" dirty="0" err="1"/>
              <a:t>giao</a:t>
            </a:r>
            <a:r>
              <a:rPr lang="en-US" sz="4000" dirty="0"/>
              <a:t> </a:t>
            </a:r>
            <a:r>
              <a:rPr lang="en-US" sz="4000" dirty="0" err="1"/>
              <a:t>tiếp</a:t>
            </a:r>
            <a:r>
              <a:rPr lang="en-US" sz="4000" dirty="0"/>
              <a:t> </a:t>
            </a:r>
            <a:r>
              <a:rPr lang="en-US" sz="4000" dirty="0" err="1"/>
              <a:t>liên</a:t>
            </a:r>
            <a:r>
              <a:rPr lang="en-US" sz="4000" dirty="0"/>
              <a:t> </a:t>
            </a:r>
            <a:r>
              <a:rPr lang="en-US" sz="4000" dirty="0" err="1"/>
              <a:t>tiến</a:t>
            </a:r>
            <a:r>
              <a:rPr lang="en-US" sz="4000" dirty="0"/>
              <a:t> </a:t>
            </a:r>
            <a:r>
              <a:rPr lang="en-US" sz="4000" dirty="0" err="1"/>
              <a:t>trình</a:t>
            </a:r>
            <a:r>
              <a:rPr lang="en-US" sz="4000" dirty="0"/>
              <a:t> (Inter-Process Communication)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Mục</a:t>
            </a:r>
            <a:r>
              <a:rPr lang="en-US" altLang="en-US" dirty="0"/>
              <a:t> </a:t>
            </a:r>
            <a:r>
              <a:rPr lang="en-US" altLang="en-US" dirty="0" err="1"/>
              <a:t>tiêu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IPC</a:t>
            </a:r>
          </a:p>
          <a:p>
            <a:pPr lvl="1"/>
            <a:r>
              <a:rPr lang="en-US" altLang="en-US" dirty="0"/>
              <a:t>IPC: Inter-Process Communication</a:t>
            </a:r>
          </a:p>
          <a:p>
            <a:pPr lvl="1"/>
            <a:r>
              <a:rPr lang="vi-VN" altLang="en-US" dirty="0"/>
              <a:t>Cho phép phối hợp hoạt động giữa các quá</a:t>
            </a:r>
            <a:r>
              <a:rPr lang="en-US" altLang="en-US" dirty="0"/>
              <a:t> </a:t>
            </a:r>
            <a:r>
              <a:rPr lang="vi-VN" altLang="en-US" dirty="0"/>
              <a:t>trình trong hệ</a:t>
            </a:r>
            <a:r>
              <a:rPr lang="en-US" altLang="en-US" dirty="0"/>
              <a:t> </a:t>
            </a:r>
            <a:r>
              <a:rPr lang="vi-VN" altLang="en-US" dirty="0"/>
              <a:t>thống</a:t>
            </a:r>
          </a:p>
          <a:p>
            <a:pPr lvl="1"/>
            <a:r>
              <a:rPr lang="vi-VN" altLang="en-US" dirty="0"/>
              <a:t>Giải quyết đụng độ</a:t>
            </a:r>
            <a:r>
              <a:rPr lang="en-US" altLang="en-US" dirty="0"/>
              <a:t> </a:t>
            </a:r>
            <a:r>
              <a:rPr lang="vi-VN" altLang="en-US" dirty="0"/>
              <a:t>trên vùng tranh chấp</a:t>
            </a:r>
          </a:p>
          <a:p>
            <a:pPr lvl="1"/>
            <a:r>
              <a:rPr lang="vi-VN" altLang="en-US" dirty="0"/>
              <a:t>Truyền thông điệp từ</a:t>
            </a:r>
            <a:r>
              <a:rPr lang="en-US" altLang="en-US" dirty="0"/>
              <a:t> </a:t>
            </a:r>
            <a:r>
              <a:rPr lang="vi-VN" altLang="en-US" dirty="0"/>
              <a:t>quá</a:t>
            </a:r>
            <a:r>
              <a:rPr lang="en-US" altLang="en-US" dirty="0"/>
              <a:t> </a:t>
            </a:r>
            <a:r>
              <a:rPr lang="vi-VN" altLang="en-US" dirty="0"/>
              <a:t>trình này đến các quá</a:t>
            </a:r>
            <a:r>
              <a:rPr lang="en-US" altLang="en-US" dirty="0"/>
              <a:t> </a:t>
            </a:r>
            <a:r>
              <a:rPr lang="vi-VN" altLang="en-US" dirty="0"/>
              <a:t>trình khác</a:t>
            </a:r>
          </a:p>
          <a:p>
            <a:pPr lvl="1"/>
            <a:r>
              <a:rPr lang="en-US" altLang="en-US" dirty="0"/>
              <a:t>Chia </a:t>
            </a:r>
            <a:r>
              <a:rPr lang="en-US" altLang="en-US" dirty="0" err="1"/>
              <a:t>sẻ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tin </a:t>
            </a:r>
            <a:r>
              <a:rPr lang="en-US" altLang="en-US" dirty="0" err="1"/>
              <a:t>giữa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quá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 smtClean="0"/>
              <a:t>nhau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9C78-D317-4339-A16A-D13E829E79A1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4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(Inter-Process Communication)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UNIX/Linux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IPC (Inter-Process Communication):</a:t>
            </a:r>
          </a:p>
          <a:p>
            <a:pPr lvl="1"/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(signals handling)</a:t>
            </a:r>
          </a:p>
          <a:p>
            <a:pPr lvl="1"/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qua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ống</a:t>
            </a:r>
            <a:r>
              <a:rPr lang="en-US" dirty="0" smtClean="0"/>
              <a:t> (pipe)</a:t>
            </a:r>
          </a:p>
          <a:p>
            <a:pPr lvl="1"/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(message queue)</a:t>
            </a:r>
          </a:p>
          <a:p>
            <a:pPr lvl="1"/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(share memory)</a:t>
            </a:r>
          </a:p>
          <a:p>
            <a:pPr lvl="1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emaphore</a:t>
            </a:r>
          </a:p>
          <a:p>
            <a:pPr lvl="1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socket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EF4C-900C-4A92-BDAB-03C6AA0855F2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8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(Inter-Process Communication)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Xử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lý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hiệu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err="1">
                <a:solidFill>
                  <a:srgbClr val="FF0000"/>
                </a:solidFill>
              </a:rPr>
              <a:t>Tín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hiệu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trong</a:t>
            </a:r>
            <a:r>
              <a:rPr lang="en-US" dirty="0">
                <a:solidFill>
                  <a:srgbClr val="FF0000"/>
                </a:solidFill>
              </a:rPr>
              <a:t> UNIX/Linux </a:t>
            </a:r>
            <a:r>
              <a:rPr lang="en-US" dirty="0" err="1">
                <a:solidFill>
                  <a:srgbClr val="FF0000"/>
                </a:solidFill>
              </a:rPr>
              <a:t>là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gì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err="1">
                <a:solidFill>
                  <a:srgbClr val="FF0000"/>
                </a:solidFill>
              </a:rPr>
              <a:t>Gửi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hiệu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đến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tiến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trình</a:t>
            </a:r>
            <a:endParaRPr lang="en-US" dirty="0">
              <a:solidFill>
                <a:srgbClr val="FF0000"/>
              </a:solidFill>
            </a:endParaRPr>
          </a:p>
          <a:p>
            <a:pPr marL="914400" lvl="1" indent="-514350">
              <a:buFont typeface="+mj-lt"/>
              <a:buAutoNum type="alphaLcPeriod"/>
            </a:pPr>
            <a:r>
              <a:rPr lang="en-US" dirty="0" err="1">
                <a:solidFill>
                  <a:srgbClr val="FF0000"/>
                </a:solidFill>
              </a:rPr>
              <a:t>Đón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bắt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xử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lý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hiệu</a:t>
            </a:r>
            <a:endParaRPr lang="en-US" dirty="0">
              <a:solidFill>
                <a:srgbClr val="FF0000"/>
              </a:solidFill>
            </a:endParaRPr>
          </a:p>
          <a:p>
            <a:pPr marL="914400" lvl="1" indent="-514350">
              <a:buFont typeface="+mj-lt"/>
              <a:buAutoNum type="alphaLcPeriod"/>
            </a:pPr>
            <a:r>
              <a:rPr lang="en-US" dirty="0" err="1">
                <a:solidFill>
                  <a:srgbClr val="FF0000"/>
                </a:solidFill>
              </a:rPr>
              <a:t>Cài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đặt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bộ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xử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lý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hiệu</a:t>
            </a:r>
            <a:endParaRPr lang="en-US" dirty="0">
              <a:solidFill>
                <a:srgbClr val="FF0000"/>
              </a:solidFill>
            </a:endParaRPr>
          </a:p>
          <a:p>
            <a:pPr marL="914400" lvl="1" indent="-514350">
              <a:buFont typeface="+mj-lt"/>
              <a:buAutoNum type="alphaLcPeriod"/>
            </a:pPr>
            <a:r>
              <a:rPr lang="en-US" dirty="0" err="1">
                <a:solidFill>
                  <a:srgbClr val="FF0000"/>
                </a:solidFill>
              </a:rPr>
              <a:t>Sử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hiệu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đặt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bộ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định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thời</a:t>
            </a:r>
            <a:r>
              <a:rPr lang="en-US" dirty="0">
                <a:solidFill>
                  <a:srgbClr val="FF0000"/>
                </a:solidFill>
              </a:rPr>
              <a:t> (Timer)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pipe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altLang="en-US" dirty="0" err="1"/>
              <a:t>Giao</a:t>
            </a:r>
            <a:r>
              <a:rPr lang="en-US" altLang="en-US" dirty="0"/>
              <a:t> </a:t>
            </a:r>
            <a:r>
              <a:rPr lang="en-US" altLang="en-US" dirty="0" err="1"/>
              <a:t>tiếp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qua PIPE </a:t>
            </a:r>
            <a:endParaRPr lang="en-US" altLang="en-US" dirty="0" smtClean="0"/>
          </a:p>
          <a:p>
            <a:pPr marL="914400" lvl="1" indent="-514350">
              <a:buFont typeface="+mj-lt"/>
              <a:buAutoNum type="alphaL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pipe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pipe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Unnamed pipe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Named pipe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Labs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B11E-0232-485E-A177-8DB2FB4E9DD6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1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914400" lvl="1" indent="-514350" algn="ctr"/>
            <a:r>
              <a:rPr lang="en-US" sz="4000" dirty="0" err="1" smtClean="0"/>
              <a:t>Tín</a:t>
            </a:r>
            <a:r>
              <a:rPr lang="en-US" sz="4000" dirty="0" smtClean="0"/>
              <a:t> </a:t>
            </a:r>
            <a:r>
              <a:rPr lang="en-US" sz="4000" dirty="0" err="1" smtClean="0"/>
              <a:t>hiệu</a:t>
            </a:r>
            <a:r>
              <a:rPr lang="en-US" sz="4000" dirty="0" smtClean="0"/>
              <a:t> </a:t>
            </a:r>
            <a:r>
              <a:rPr lang="en-US" sz="4000" dirty="0" err="1" smtClean="0"/>
              <a:t>trong</a:t>
            </a:r>
            <a:r>
              <a:rPr lang="en-US" sz="4000" dirty="0" smtClean="0"/>
              <a:t> UNIX/Linux </a:t>
            </a:r>
            <a:r>
              <a:rPr lang="en-US" sz="4000" dirty="0" err="1" smtClean="0"/>
              <a:t>là</a:t>
            </a:r>
            <a:r>
              <a:rPr lang="en-US" sz="4000" dirty="0" smtClean="0"/>
              <a:t> </a:t>
            </a:r>
            <a:r>
              <a:rPr lang="en-US" sz="4000" dirty="0" err="1" smtClean="0"/>
              <a:t>gì</a:t>
            </a:r>
            <a:r>
              <a:rPr lang="en-US" sz="4000" dirty="0" smtClean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,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 smtClean="0"/>
          </a:p>
          <a:p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ngang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tức</a:t>
            </a:r>
            <a:r>
              <a:rPr lang="en-US" dirty="0" smtClean="0"/>
              <a:t> </a:t>
            </a:r>
            <a:r>
              <a:rPr lang="en-US" dirty="0" err="1" smtClean="0"/>
              <a:t>khắc</a:t>
            </a:r>
            <a:endParaRPr lang="en-US" dirty="0" smtClean="0"/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ở </a:t>
            </a:r>
            <a:r>
              <a:rPr lang="en-US" dirty="0" err="1" smtClean="0"/>
              <a:t>trong</a:t>
            </a:r>
            <a:r>
              <a:rPr lang="en-US" dirty="0" smtClean="0"/>
              <a:t> file /</a:t>
            </a:r>
            <a:r>
              <a:rPr lang="en-US" dirty="0" err="1" smtClean="0"/>
              <a:t>usr</a:t>
            </a:r>
            <a:r>
              <a:rPr lang="en-US" dirty="0" smtClean="0"/>
              <a:t>/include/</a:t>
            </a:r>
            <a:r>
              <a:rPr lang="en-US" dirty="0" err="1" smtClean="0"/>
              <a:t>signal.h</a:t>
            </a:r>
            <a:endParaRPr lang="en-US" dirty="0" smtClean="0"/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: kill -l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68E8-FAFE-4969-BB42-A17DF58987B9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2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914400" lvl="1" indent="-514350"/>
            <a:r>
              <a:rPr lang="en-US" sz="4400" dirty="0" err="1" smtClean="0"/>
              <a:t>Gửi</a:t>
            </a:r>
            <a:r>
              <a:rPr lang="en-US" sz="4400" dirty="0" smtClean="0"/>
              <a:t> </a:t>
            </a:r>
            <a:r>
              <a:rPr lang="en-US" sz="4400" dirty="0" err="1" smtClean="0"/>
              <a:t>tín</a:t>
            </a:r>
            <a:r>
              <a:rPr lang="en-US" sz="4400" dirty="0" smtClean="0"/>
              <a:t> </a:t>
            </a:r>
            <a:r>
              <a:rPr lang="en-US" sz="4400" dirty="0" err="1" smtClean="0"/>
              <a:t>hiệu</a:t>
            </a:r>
            <a:r>
              <a:rPr lang="en-US" sz="4400" dirty="0" smtClean="0"/>
              <a:t> </a:t>
            </a:r>
            <a:r>
              <a:rPr lang="en-US" sz="4400" dirty="0" err="1" smtClean="0"/>
              <a:t>đến</a:t>
            </a:r>
            <a:r>
              <a:rPr lang="en-US" sz="4400" dirty="0" smtClean="0"/>
              <a:t> </a:t>
            </a:r>
            <a:r>
              <a:rPr lang="en-US" sz="4400" dirty="0" err="1" smtClean="0"/>
              <a:t>tiến</a:t>
            </a:r>
            <a:r>
              <a:rPr lang="en-US" sz="4400" dirty="0" smtClean="0"/>
              <a:t> </a:t>
            </a:r>
            <a:r>
              <a:rPr lang="en-US" sz="4400" dirty="0" err="1" smtClean="0"/>
              <a:t>trình</a:t>
            </a:r>
            <a:endParaRPr lang="en-US" sz="4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Từ</a:t>
            </a:r>
            <a:r>
              <a:rPr lang="en-US" dirty="0" smtClean="0"/>
              <a:t> kernel:</a:t>
            </a:r>
          </a:p>
          <a:p>
            <a:pPr lvl="1"/>
            <a:r>
              <a:rPr lang="vi-VN" dirty="0"/>
              <a:t>Khi xảy ra một số điều kiện về phần cứng </a:t>
            </a:r>
            <a:r>
              <a:rPr lang="vi-VN" dirty="0" smtClean="0"/>
              <a:t>(SIGSEGV</a:t>
            </a:r>
            <a:r>
              <a:rPr lang="vi-VN" dirty="0"/>
              <a:t>, </a:t>
            </a:r>
            <a:r>
              <a:rPr lang="vi-VN" dirty="0" smtClean="0"/>
              <a:t>SIGFPE</a:t>
            </a:r>
            <a:r>
              <a:rPr lang="vi-VN" dirty="0"/>
              <a:t>)</a:t>
            </a:r>
          </a:p>
          <a:p>
            <a:pPr lvl="1"/>
            <a:r>
              <a:rPr lang="vi-VN" dirty="0" smtClean="0"/>
              <a:t>Khi </a:t>
            </a:r>
            <a:r>
              <a:rPr lang="vi-VN" dirty="0"/>
              <a:t>xảy ra điều kiện phần mềm </a:t>
            </a:r>
            <a:r>
              <a:rPr lang="vi-VN" dirty="0" smtClean="0"/>
              <a:t>(SIGIO</a:t>
            </a:r>
            <a:r>
              <a:rPr lang="vi-VN" dirty="0"/>
              <a:t>)</a:t>
            </a:r>
            <a:endParaRPr lang="en-US" dirty="0"/>
          </a:p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Ctrl + C: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INT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interrupt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lvl="1"/>
            <a:r>
              <a:rPr lang="en-US" dirty="0" smtClean="0"/>
              <a:t>Ctrl + Z: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TSTP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r>
              <a:rPr lang="en-US" dirty="0" smtClean="0"/>
              <a:t> suspend</a:t>
            </a:r>
          </a:p>
          <a:p>
            <a:pPr lvl="1"/>
            <a:r>
              <a:rPr lang="en-US" dirty="0" smtClean="0"/>
              <a:t>Ctrl + \: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ABRT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,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khiến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tức</a:t>
            </a:r>
            <a:r>
              <a:rPr lang="en-US" dirty="0" smtClean="0"/>
              <a:t> </a:t>
            </a:r>
            <a:r>
              <a:rPr lang="en-US" dirty="0" err="1" smtClean="0"/>
              <a:t>khắc</a:t>
            </a:r>
            <a:r>
              <a:rPr lang="en-US" dirty="0" smtClean="0"/>
              <a:t> abort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7BA5-AC69-41E7-BF22-BCD2BF06D0E7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85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i="1" dirty="0"/>
              <a:t>kill</a:t>
            </a:r>
            <a:r>
              <a:rPr lang="en-US" dirty="0"/>
              <a:t>:</a:t>
            </a:r>
          </a:p>
          <a:p>
            <a:pPr lvl="1">
              <a:buNone/>
            </a:pPr>
            <a:r>
              <a:rPr lang="en-US" i="1" dirty="0"/>
              <a:t>#kill -&lt;signal&gt; &lt;PID&gt;</a:t>
            </a:r>
          </a:p>
          <a:p>
            <a:pPr lvl="2"/>
            <a:r>
              <a:rPr lang="en-US" dirty="0"/>
              <a:t>Example: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PID = 9613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dứt</a:t>
            </a:r>
            <a:r>
              <a:rPr lang="en-US" dirty="0"/>
              <a:t>:</a:t>
            </a:r>
          </a:p>
          <a:p>
            <a:pPr lvl="2">
              <a:buNone/>
            </a:pPr>
            <a:r>
              <a:rPr lang="en-US" i="1" dirty="0"/>
              <a:t>	#kill –INT 9613</a:t>
            </a:r>
          </a:p>
          <a:p>
            <a:pPr lvl="1"/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i="1" dirty="0" err="1"/>
              <a:t>fg</a:t>
            </a:r>
            <a:r>
              <a:rPr lang="en-US" dirty="0"/>
              <a:t>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tạm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(Ctrl +Z </a:t>
            </a:r>
            <a:r>
              <a:rPr lang="en-US" dirty="0" err="1"/>
              <a:t>hoặc</a:t>
            </a:r>
            <a:r>
              <a:rPr lang="en-US" dirty="0"/>
              <a:t> TSTP) quay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.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CONT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 smtClean="0"/>
              <a:t>thức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BA90-D819-4DB5-88E6-433B6BE26A52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14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</TotalTime>
  <Words>2631</Words>
  <Application>Microsoft Office PowerPoint</Application>
  <PresentationFormat>On-screen Show (4:3)</PresentationFormat>
  <Paragraphs>442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Giao tiếp liên tiến trình phần 1</vt:lpstr>
      <vt:lpstr>Nội dung</vt:lpstr>
      <vt:lpstr>Nội dung</vt:lpstr>
      <vt:lpstr>Giới thiệu về giao tiếp liên tiến trình (Inter-Process Communication)</vt:lpstr>
      <vt:lpstr>Giới thiệu về giao tiếp liên tiến trình (Inter-Process Communication)</vt:lpstr>
      <vt:lpstr>Nội dung</vt:lpstr>
      <vt:lpstr>Tín hiệu trong UNIX/Linux là gì?</vt:lpstr>
      <vt:lpstr>Gửi tín hiệu đến tiến trình</vt:lpstr>
      <vt:lpstr>Gửi tín hiệu đến tiến trình</vt:lpstr>
      <vt:lpstr>Gửi tín hiệu đến tiến trình</vt:lpstr>
      <vt:lpstr>Đón bắt xử lý tín hiệu</vt:lpstr>
      <vt:lpstr>Cài đặt bộ xử lý tín hiệu</vt:lpstr>
      <vt:lpstr>Cài đặt bộ xử lý tín hiệu</vt:lpstr>
      <vt:lpstr>Sử dụng tín hiệu để cài đặt bộ định thời (Timer)</vt:lpstr>
      <vt:lpstr>Sử dụng tín hiệu để cài đặt bộ định thời (Timer)</vt:lpstr>
      <vt:lpstr>Nội dung</vt:lpstr>
      <vt:lpstr>Giao tiếp thông qua PIPE </vt:lpstr>
      <vt:lpstr>Các tác vụ trên pipe </vt:lpstr>
      <vt:lpstr>Phân loại pipe </vt:lpstr>
      <vt:lpstr>Unnamed pipe </vt:lpstr>
      <vt:lpstr>Unnamed pipe (2)</vt:lpstr>
      <vt:lpstr>Ví dụ về unnamed pipe </vt:lpstr>
      <vt:lpstr>Named pipe </vt:lpstr>
      <vt:lpstr>Tạo named pipe - mknod() </vt:lpstr>
      <vt:lpstr>Ví dụ</vt:lpstr>
      <vt:lpstr>Ví dụ (2)</vt:lpstr>
      <vt:lpstr>Ví dụ (3)</vt:lpstr>
      <vt:lpstr>Ví dụ (4)</vt:lpstr>
      <vt:lpstr>Nội dung</vt:lpstr>
      <vt:lpstr>Labs </vt:lpstr>
      <vt:lpstr>Labs</vt:lpstr>
      <vt:lpstr>Lab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Xử lý tín hiệu giữa các tiến trình</dc:title>
  <dc:creator>Vu Anh Tuan (FSU11.BU13)</dc:creator>
  <cp:lastModifiedBy>Vu Anh Tuan (FSU11.BU13)</cp:lastModifiedBy>
  <cp:revision>56</cp:revision>
  <dcterms:created xsi:type="dcterms:W3CDTF">2006-08-16T00:00:00Z</dcterms:created>
  <dcterms:modified xsi:type="dcterms:W3CDTF">2016-08-25T03:52:28Z</dcterms:modified>
</cp:coreProperties>
</file>