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5"/>
  </p:notesMasterIdLst>
  <p:sldIdLst>
    <p:sldId id="256" r:id="rId2"/>
    <p:sldId id="263" r:id="rId3"/>
    <p:sldId id="265" r:id="rId4"/>
    <p:sldId id="267" r:id="rId5"/>
    <p:sldId id="268" r:id="rId6"/>
    <p:sldId id="269" r:id="rId7"/>
    <p:sldId id="266" r:id="rId8"/>
    <p:sldId id="264" r:id="rId9"/>
    <p:sldId id="270" r:id="rId10"/>
    <p:sldId id="271" r:id="rId11"/>
    <p:sldId id="273" r:id="rId12"/>
    <p:sldId id="274" r:id="rId13"/>
    <p:sldId id="272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309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290" r:id="rId31"/>
    <p:sldId id="291" r:id="rId32"/>
    <p:sldId id="292" r:id="rId33"/>
    <p:sldId id="293" r:id="rId34"/>
    <p:sldId id="310" r:id="rId35"/>
    <p:sldId id="294" r:id="rId36"/>
    <p:sldId id="295" r:id="rId37"/>
    <p:sldId id="296" r:id="rId38"/>
    <p:sldId id="297" r:id="rId39"/>
    <p:sldId id="298" r:id="rId40"/>
    <p:sldId id="299" r:id="rId41"/>
    <p:sldId id="300" r:id="rId42"/>
    <p:sldId id="301" r:id="rId43"/>
    <p:sldId id="302" r:id="rId44"/>
    <p:sldId id="303" r:id="rId45"/>
    <p:sldId id="304" r:id="rId46"/>
    <p:sldId id="305" r:id="rId47"/>
    <p:sldId id="306" r:id="rId48"/>
    <p:sldId id="307" r:id="rId49"/>
    <p:sldId id="308" r:id="rId50"/>
    <p:sldId id="311" r:id="rId51"/>
    <p:sldId id="312" r:id="rId52"/>
    <p:sldId id="313" r:id="rId53"/>
    <p:sldId id="314" r:id="rId5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58CFA5-919C-4161-AB5C-A2105964063D}" type="datetimeFigureOut">
              <a:rPr lang="en-US" smtClean="0"/>
              <a:pPr/>
              <a:t>8/25/2016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F032A8-9EF5-4202-B064-5B2FC55200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837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1F1CC-D4E8-4AE3-8D87-0BEBA45C8535}" type="datetime1">
              <a:rPr lang="en-US" smtClean="0"/>
              <a:t>8/25/2016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FPT Software - Training C/C++ on Linux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1A40C-EBC7-46B4-95D8-69A57CAC84B0}" type="datetime1">
              <a:rPr lang="en-US" smtClean="0"/>
              <a:t>8/25/2016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FPT Software - Training C/C++ on Linux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F6DF5-F523-42FD-8D50-4398DDB69725}" type="datetime1">
              <a:rPr lang="en-US" smtClean="0"/>
              <a:t>8/25/2016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FPT Software - Training C/C++ on Linux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0C7DF-63AB-4D60-A7A4-85C16D8B433E}" type="datetime1">
              <a:rPr lang="en-US" smtClean="0"/>
              <a:t>8/25/2016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FPT Software - Training C/C++ on Linux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8D66C-9A2E-4F7E-AA3E-C7C464D4F953}" type="datetime1">
              <a:rPr lang="en-US" smtClean="0"/>
              <a:t>8/25/2016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FPT Software - Training C/C++ on Linux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8FE72-75F3-423B-8231-96903B7021F3}" type="datetime1">
              <a:rPr lang="en-US" smtClean="0"/>
              <a:t>8/25/2016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FPT Software - Training C/C++ on Linux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8E887-E0E0-4906-BE0F-24D021FAB50E}" type="datetime1">
              <a:rPr lang="en-US" smtClean="0"/>
              <a:t>8/25/2016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FPT Software - Training C/C++ on Linux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374F1-3D97-4483-92F5-3D909AB81CF2}" type="datetime1">
              <a:rPr lang="en-US" smtClean="0"/>
              <a:t>8/25/2016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FPT Software - Training C/C++ on Linux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35480-4433-40C5-B0B4-23BF80098B3F}" type="datetime1">
              <a:rPr lang="en-US" smtClean="0"/>
              <a:t>8/25/2016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FPT Software - Training C/C++ on Linux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CE8F1-AC5E-4E76-99B3-D58521982E0C}" type="datetime1">
              <a:rPr lang="en-US" smtClean="0"/>
              <a:t>8/25/2016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FPT Software - Training C/C++ on Linux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FA246-CC83-4F2D-A4A0-2185E09808E2}" type="datetime1">
              <a:rPr lang="en-US" smtClean="0"/>
              <a:t>8/25/2016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FPT Software - Training C/C++ on Linux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69F4D4-587D-48AB-82D1-655B8C2C3993}" type="datetime1">
              <a:rPr lang="en-US" smtClean="0"/>
              <a:t>8/25/2016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FPT Software - Training C/C++ on Linux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tiến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IPC UNIX System V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91000" y="3886200"/>
            <a:ext cx="3581400" cy="1752600"/>
          </a:xfrm>
        </p:spPr>
        <p:txBody>
          <a:bodyPr/>
          <a:lstStyle/>
          <a:p>
            <a:pPr algn="l"/>
            <a:r>
              <a:rPr lang="en-US" dirty="0"/>
              <a:t>FPT Software</a:t>
            </a:r>
          </a:p>
          <a:p>
            <a:pPr algn="l"/>
            <a:r>
              <a:rPr lang="en-US" dirty="0" err="1"/>
              <a:t>Creater</a:t>
            </a:r>
            <a:r>
              <a:rPr lang="en-US" dirty="0"/>
              <a:t>: TuanVA6</a:t>
            </a:r>
          </a:p>
          <a:p>
            <a:pPr algn="l"/>
            <a:r>
              <a:rPr lang="en-US" dirty="0"/>
              <a:t>Date</a:t>
            </a:r>
            <a:r>
              <a:rPr lang="en-US"/>
              <a:t>: </a:t>
            </a:r>
            <a:r>
              <a:rPr lang="en-US" smtClean="0"/>
              <a:t>25/08/2016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8FCDF-E018-4238-A9C5-4051A863C7C3}" type="datetime1">
              <a:rPr lang="en-US" smtClean="0"/>
              <a:t>8/25/2016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FPT Software - Training C/C++ on Linux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1918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đợi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điệp</a:t>
            </a:r>
            <a:r>
              <a:rPr lang="en-US" dirty="0" smtClean="0"/>
              <a:t> (2/4)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31800" indent="-323850">
              <a:spcAft>
                <a:spcPts val="1413"/>
              </a:spcAft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dirty="0" err="1" smtClean="0"/>
              <a:t>Đối</a:t>
            </a:r>
            <a:r>
              <a:rPr lang="en-GB" dirty="0" smtClean="0"/>
              <a:t> </a:t>
            </a:r>
            <a:r>
              <a:rPr lang="en-GB" dirty="0" err="1" smtClean="0"/>
              <a:t>số</a:t>
            </a:r>
            <a:r>
              <a:rPr lang="en-GB" dirty="0" smtClean="0"/>
              <a:t>:</a:t>
            </a:r>
          </a:p>
          <a:p>
            <a:pPr marL="863600" lvl="1" indent="-287338">
              <a:spcAft>
                <a:spcPts val="1125"/>
              </a:spcAft>
              <a:buSzPct val="75000"/>
              <a:buFont typeface="StarSymbol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b="1" i="1" dirty="0" smtClean="0">
                <a:latin typeface="Nimbus Roman No9 L" pitchFamily="16" charset="0"/>
              </a:rPr>
              <a:t>key</a:t>
            </a:r>
            <a:r>
              <a:rPr lang="en-GB" dirty="0" smtClean="0">
                <a:latin typeface="Nimbus Roman No9 L" pitchFamily="16" charset="0"/>
              </a:rPr>
              <a:t> </a:t>
            </a:r>
            <a:r>
              <a:rPr lang="en-GB" dirty="0" err="1" smtClean="0">
                <a:latin typeface="Nimbus Roman No9 L" pitchFamily="16" charset="0"/>
              </a:rPr>
              <a:t>là</a:t>
            </a:r>
            <a:r>
              <a:rPr lang="en-GB" dirty="0" smtClean="0">
                <a:latin typeface="Nimbus Roman No9 L" pitchFamily="16" charset="0"/>
              </a:rPr>
              <a:t> </a:t>
            </a:r>
            <a:r>
              <a:rPr lang="en-GB" dirty="0" err="1" smtClean="0">
                <a:latin typeface="Nimbus Roman No9 L" pitchFamily="16" charset="0"/>
              </a:rPr>
              <a:t>khóa</a:t>
            </a:r>
            <a:r>
              <a:rPr lang="en-GB" dirty="0" smtClean="0">
                <a:latin typeface="Nimbus Roman No9 L" pitchFamily="16" charset="0"/>
              </a:rPr>
              <a:t> </a:t>
            </a:r>
            <a:r>
              <a:rPr lang="en-GB" dirty="0" err="1" smtClean="0">
                <a:latin typeface="Nimbus Roman No9 L" pitchFamily="16" charset="0"/>
              </a:rPr>
              <a:t>gán</a:t>
            </a:r>
            <a:r>
              <a:rPr lang="en-GB" dirty="0" smtClean="0">
                <a:latin typeface="Nimbus Roman No9 L" pitchFamily="16" charset="0"/>
              </a:rPr>
              <a:t> </a:t>
            </a:r>
            <a:r>
              <a:rPr lang="en-GB" dirty="0" err="1" smtClean="0">
                <a:latin typeface="Nimbus Roman No9 L" pitchFamily="16" charset="0"/>
              </a:rPr>
              <a:t>cho</a:t>
            </a:r>
            <a:r>
              <a:rPr lang="en-GB" dirty="0" smtClean="0">
                <a:latin typeface="Nimbus Roman No9 L" pitchFamily="16" charset="0"/>
              </a:rPr>
              <a:t> </a:t>
            </a:r>
            <a:r>
              <a:rPr lang="en-GB" dirty="0" err="1" smtClean="0">
                <a:latin typeface="Nimbus Roman No9 L" pitchFamily="16" charset="0"/>
              </a:rPr>
              <a:t>hàng</a:t>
            </a:r>
            <a:r>
              <a:rPr lang="en-GB" dirty="0" smtClean="0">
                <a:latin typeface="Nimbus Roman No9 L" pitchFamily="16" charset="0"/>
              </a:rPr>
              <a:t> </a:t>
            </a:r>
            <a:r>
              <a:rPr lang="en-GB" dirty="0" err="1" smtClean="0">
                <a:latin typeface="Nimbus Roman No9 L" pitchFamily="16" charset="0"/>
              </a:rPr>
              <a:t>đợi</a:t>
            </a:r>
            <a:r>
              <a:rPr lang="en-GB" dirty="0" smtClean="0">
                <a:latin typeface="Nimbus Roman No9 L" pitchFamily="16" charset="0"/>
              </a:rPr>
              <a:t>, </a:t>
            </a:r>
            <a:r>
              <a:rPr lang="en-GB" dirty="0" err="1" smtClean="0">
                <a:latin typeface="Nimbus Roman No9 L" pitchFamily="16" charset="0"/>
              </a:rPr>
              <a:t>là</a:t>
            </a:r>
            <a:r>
              <a:rPr lang="en-GB" dirty="0" smtClean="0">
                <a:latin typeface="Nimbus Roman No9 L" pitchFamily="16" charset="0"/>
              </a:rPr>
              <a:t> </a:t>
            </a:r>
            <a:r>
              <a:rPr lang="en-GB" dirty="0" err="1" smtClean="0">
                <a:latin typeface="Nimbus Roman No9 L" pitchFamily="16" charset="0"/>
              </a:rPr>
              <a:t>định</a:t>
            </a:r>
            <a:r>
              <a:rPr lang="en-GB" dirty="0" smtClean="0">
                <a:latin typeface="Nimbus Roman No9 L" pitchFamily="16" charset="0"/>
              </a:rPr>
              <a:t> </a:t>
            </a:r>
            <a:r>
              <a:rPr lang="en-GB" dirty="0" err="1" smtClean="0">
                <a:latin typeface="Nimbus Roman No9 L" pitchFamily="16" charset="0"/>
              </a:rPr>
              <a:t>danh</a:t>
            </a:r>
            <a:r>
              <a:rPr lang="en-GB" dirty="0" smtClean="0">
                <a:latin typeface="Nimbus Roman No9 L" pitchFamily="16" charset="0"/>
              </a:rPr>
              <a:t> </a:t>
            </a:r>
            <a:r>
              <a:rPr lang="en-GB" dirty="0" err="1" smtClean="0">
                <a:latin typeface="Nimbus Roman No9 L" pitchFamily="16" charset="0"/>
              </a:rPr>
              <a:t>duy</a:t>
            </a:r>
            <a:r>
              <a:rPr lang="en-GB" dirty="0" smtClean="0">
                <a:latin typeface="Nimbus Roman No9 L" pitchFamily="16" charset="0"/>
              </a:rPr>
              <a:t> </a:t>
            </a:r>
            <a:r>
              <a:rPr lang="en-GB" dirty="0" err="1" smtClean="0">
                <a:latin typeface="Nimbus Roman No9 L" pitchFamily="16" charset="0"/>
              </a:rPr>
              <a:t>nhất</a:t>
            </a:r>
            <a:r>
              <a:rPr lang="en-GB" dirty="0" smtClean="0">
                <a:latin typeface="Nimbus Roman No9 L" pitchFamily="16" charset="0"/>
              </a:rPr>
              <a:t> </a:t>
            </a:r>
            <a:r>
              <a:rPr lang="en-GB" dirty="0" err="1" smtClean="0">
                <a:latin typeface="Nimbus Roman No9 L" pitchFamily="16" charset="0"/>
              </a:rPr>
              <a:t>trong</a:t>
            </a:r>
            <a:r>
              <a:rPr lang="en-GB" dirty="0" smtClean="0">
                <a:latin typeface="Nimbus Roman No9 L" pitchFamily="16" charset="0"/>
              </a:rPr>
              <a:t> </a:t>
            </a:r>
            <a:r>
              <a:rPr lang="en-GB" dirty="0" err="1" smtClean="0">
                <a:latin typeface="Nimbus Roman No9 L" pitchFamily="16" charset="0"/>
              </a:rPr>
              <a:t>toàn</a:t>
            </a:r>
            <a:r>
              <a:rPr lang="en-GB" dirty="0" smtClean="0">
                <a:latin typeface="Nimbus Roman No9 L" pitchFamily="16" charset="0"/>
              </a:rPr>
              <a:t> </a:t>
            </a:r>
            <a:r>
              <a:rPr lang="en-GB" dirty="0" err="1" smtClean="0">
                <a:latin typeface="Nimbus Roman No9 L" pitchFamily="16" charset="0"/>
              </a:rPr>
              <a:t>bộ</a:t>
            </a:r>
            <a:r>
              <a:rPr lang="en-GB" dirty="0" smtClean="0">
                <a:latin typeface="Nimbus Roman No9 L" pitchFamily="16" charset="0"/>
              </a:rPr>
              <a:t> </a:t>
            </a:r>
            <a:r>
              <a:rPr lang="en-GB" dirty="0" err="1" smtClean="0">
                <a:latin typeface="Nimbus Roman No9 L" pitchFamily="16" charset="0"/>
              </a:rPr>
              <a:t>hệ</a:t>
            </a:r>
            <a:r>
              <a:rPr lang="en-GB" dirty="0" smtClean="0">
                <a:latin typeface="Nimbus Roman No9 L" pitchFamily="16" charset="0"/>
              </a:rPr>
              <a:t> </a:t>
            </a:r>
            <a:r>
              <a:rPr lang="en-GB" dirty="0" err="1" smtClean="0">
                <a:latin typeface="Nimbus Roman No9 L" pitchFamily="16" charset="0"/>
              </a:rPr>
              <a:t>thống</a:t>
            </a:r>
            <a:r>
              <a:rPr lang="en-GB" dirty="0" smtClean="0">
                <a:latin typeface="Nimbus Roman No9 L" pitchFamily="16" charset="0"/>
              </a:rPr>
              <a:t>.</a:t>
            </a:r>
          </a:p>
          <a:p>
            <a:pPr marL="863600" lvl="1" indent="-287338">
              <a:spcAft>
                <a:spcPts val="1125"/>
              </a:spcAft>
              <a:buSzPct val="75000"/>
              <a:buFont typeface="StarSymbol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dirty="0" err="1" smtClean="0">
                <a:latin typeface="Nimbus Roman No9 L" pitchFamily="16" charset="0"/>
              </a:rPr>
              <a:t>Mọi</a:t>
            </a:r>
            <a:r>
              <a:rPr lang="en-GB" dirty="0" smtClean="0">
                <a:latin typeface="Nimbus Roman No9 L" pitchFamily="16" charset="0"/>
              </a:rPr>
              <a:t> </a:t>
            </a:r>
            <a:r>
              <a:rPr lang="en-GB" dirty="0" err="1" smtClean="0">
                <a:latin typeface="Nimbus Roman No9 L" pitchFamily="16" charset="0"/>
              </a:rPr>
              <a:t>tiến</a:t>
            </a:r>
            <a:r>
              <a:rPr lang="en-GB" dirty="0" smtClean="0">
                <a:latin typeface="Nimbus Roman No9 L" pitchFamily="16" charset="0"/>
              </a:rPr>
              <a:t> </a:t>
            </a:r>
            <a:r>
              <a:rPr lang="en-GB" dirty="0" err="1" smtClean="0">
                <a:latin typeface="Nimbus Roman No9 L" pitchFamily="16" charset="0"/>
              </a:rPr>
              <a:t>trình</a:t>
            </a:r>
            <a:r>
              <a:rPr lang="en-GB" dirty="0" smtClean="0">
                <a:latin typeface="Nimbus Roman No9 L" pitchFamily="16" charset="0"/>
              </a:rPr>
              <a:t> </a:t>
            </a:r>
            <a:r>
              <a:rPr lang="en-GB" dirty="0" err="1" smtClean="0">
                <a:latin typeface="Nimbus Roman No9 L" pitchFamily="16" charset="0"/>
              </a:rPr>
              <a:t>muốn</a:t>
            </a:r>
            <a:r>
              <a:rPr lang="en-GB" dirty="0" smtClean="0">
                <a:latin typeface="Nimbus Roman No9 L" pitchFamily="16" charset="0"/>
              </a:rPr>
              <a:t> </a:t>
            </a:r>
            <a:r>
              <a:rPr lang="en-GB" dirty="0" err="1" smtClean="0">
                <a:latin typeface="Nimbus Roman No9 L" pitchFamily="16" charset="0"/>
              </a:rPr>
              <a:t>truy</a:t>
            </a:r>
            <a:r>
              <a:rPr lang="en-GB" dirty="0" smtClean="0">
                <a:latin typeface="Nimbus Roman No9 L" pitchFamily="16" charset="0"/>
              </a:rPr>
              <a:t> </a:t>
            </a:r>
            <a:r>
              <a:rPr lang="en-GB" dirty="0" err="1" smtClean="0">
                <a:latin typeface="Nimbus Roman No9 L" pitchFamily="16" charset="0"/>
              </a:rPr>
              <a:t>cập</a:t>
            </a:r>
            <a:r>
              <a:rPr lang="en-GB" dirty="0" smtClean="0">
                <a:latin typeface="Nimbus Roman No9 L" pitchFamily="16" charset="0"/>
              </a:rPr>
              <a:t> </a:t>
            </a:r>
            <a:r>
              <a:rPr lang="en-GB" dirty="0" err="1" smtClean="0">
                <a:latin typeface="Nimbus Roman No9 L" pitchFamily="16" charset="0"/>
              </a:rPr>
              <a:t>vào</a:t>
            </a:r>
            <a:r>
              <a:rPr lang="en-GB" dirty="0" smtClean="0">
                <a:latin typeface="Nimbus Roman No9 L" pitchFamily="16" charset="0"/>
              </a:rPr>
              <a:t> </a:t>
            </a:r>
            <a:r>
              <a:rPr lang="en-GB" dirty="0" err="1" smtClean="0">
                <a:latin typeface="Nimbus Roman No9 L" pitchFamily="16" charset="0"/>
              </a:rPr>
              <a:t>hàng</a:t>
            </a:r>
            <a:r>
              <a:rPr lang="en-GB" dirty="0" smtClean="0">
                <a:latin typeface="Nimbus Roman No9 L" pitchFamily="16" charset="0"/>
              </a:rPr>
              <a:t> </a:t>
            </a:r>
            <a:r>
              <a:rPr lang="en-GB" dirty="0" err="1" smtClean="0">
                <a:latin typeface="Nimbus Roman No9 L" pitchFamily="16" charset="0"/>
              </a:rPr>
              <a:t>đợi</a:t>
            </a:r>
            <a:r>
              <a:rPr lang="en-GB" dirty="0" smtClean="0">
                <a:latin typeface="Nimbus Roman No9 L" pitchFamily="16" charset="0"/>
              </a:rPr>
              <a:t> </a:t>
            </a:r>
            <a:r>
              <a:rPr lang="en-GB" dirty="0" err="1" smtClean="0">
                <a:latin typeface="Nimbus Roman No9 L" pitchFamily="16" charset="0"/>
              </a:rPr>
              <a:t>này</a:t>
            </a:r>
            <a:r>
              <a:rPr lang="en-GB" dirty="0" smtClean="0">
                <a:latin typeface="Nimbus Roman No9 L" pitchFamily="16" charset="0"/>
              </a:rPr>
              <a:t> </a:t>
            </a:r>
            <a:r>
              <a:rPr lang="en-GB" dirty="0" err="1" smtClean="0">
                <a:latin typeface="Nimbus Roman No9 L" pitchFamily="16" charset="0"/>
              </a:rPr>
              <a:t>phải</a:t>
            </a:r>
            <a:r>
              <a:rPr lang="en-GB" dirty="0" smtClean="0">
                <a:latin typeface="Nimbus Roman No9 L" pitchFamily="16" charset="0"/>
              </a:rPr>
              <a:t> </a:t>
            </a:r>
            <a:r>
              <a:rPr lang="en-GB" dirty="0" err="1" smtClean="0">
                <a:latin typeface="Nimbus Roman No9 L" pitchFamily="16" charset="0"/>
              </a:rPr>
              <a:t>sử</a:t>
            </a:r>
            <a:r>
              <a:rPr lang="en-GB" dirty="0" smtClean="0">
                <a:latin typeface="Nimbus Roman No9 L" pitchFamily="16" charset="0"/>
              </a:rPr>
              <a:t> </a:t>
            </a:r>
            <a:r>
              <a:rPr lang="en-GB" dirty="0" err="1" smtClean="0">
                <a:latin typeface="Nimbus Roman No9 L" pitchFamily="16" charset="0"/>
              </a:rPr>
              <a:t>dụng</a:t>
            </a:r>
            <a:r>
              <a:rPr lang="en-GB" dirty="0" smtClean="0">
                <a:latin typeface="Nimbus Roman No9 L" pitchFamily="16" charset="0"/>
              </a:rPr>
              <a:t> </a:t>
            </a:r>
            <a:r>
              <a:rPr lang="en-GB" dirty="0" err="1" smtClean="0">
                <a:latin typeface="Nimbus Roman No9 L" pitchFamily="16" charset="0"/>
              </a:rPr>
              <a:t>cùng</a:t>
            </a:r>
            <a:r>
              <a:rPr lang="en-GB" dirty="0" smtClean="0">
                <a:latin typeface="Nimbus Roman No9 L" pitchFamily="16" charset="0"/>
              </a:rPr>
              <a:t> key.</a:t>
            </a:r>
          </a:p>
          <a:p>
            <a:pPr marL="863600" lvl="1" indent="-287338">
              <a:spcAft>
                <a:spcPts val="1125"/>
              </a:spcAft>
              <a:buSzPct val="75000"/>
              <a:buFont typeface="StarSymbol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b="1" i="1" dirty="0" err="1" smtClean="0">
                <a:latin typeface="Nimbus Roman No9 L" pitchFamily="16" charset="0"/>
              </a:rPr>
              <a:t>msgflg</a:t>
            </a:r>
            <a:r>
              <a:rPr lang="en-GB" dirty="0" smtClean="0">
                <a:latin typeface="Nimbus Roman No9 L" pitchFamily="16" charset="0"/>
              </a:rPr>
              <a:t> </a:t>
            </a:r>
            <a:r>
              <a:rPr lang="en-GB" dirty="0" err="1" smtClean="0">
                <a:latin typeface="Nimbus Roman No9 L" pitchFamily="16" charset="0"/>
              </a:rPr>
              <a:t>nói</a:t>
            </a:r>
            <a:r>
              <a:rPr lang="en-GB" dirty="0" smtClean="0">
                <a:latin typeface="Nimbus Roman No9 L" pitchFamily="16" charset="0"/>
              </a:rPr>
              <a:t> </a:t>
            </a:r>
            <a:r>
              <a:rPr lang="en-GB" dirty="0" err="1" smtClean="0">
                <a:latin typeface="Nimbus Roman No9 L" pitchFamily="16" charset="0"/>
              </a:rPr>
              <a:t>cho</a:t>
            </a:r>
            <a:r>
              <a:rPr lang="en-GB" dirty="0" smtClean="0">
                <a:latin typeface="Nimbus Roman No9 L" pitchFamily="16" charset="0"/>
              </a:rPr>
              <a:t> </a:t>
            </a:r>
            <a:r>
              <a:rPr lang="en-GB" dirty="0" err="1" smtClean="0">
                <a:latin typeface="Nimbus Roman No9 L" pitchFamily="16" charset="0"/>
              </a:rPr>
              <a:t>msgget</a:t>
            </a:r>
            <a:r>
              <a:rPr lang="en-GB" dirty="0" smtClean="0">
                <a:latin typeface="Nimbus Roman No9 L" pitchFamily="16" charset="0"/>
              </a:rPr>
              <a:t>() </a:t>
            </a:r>
            <a:r>
              <a:rPr lang="en-GB" dirty="0" err="1" smtClean="0">
                <a:latin typeface="Nimbus Roman No9 L" pitchFamily="16" charset="0"/>
              </a:rPr>
              <a:t>cái</a:t>
            </a:r>
            <a:r>
              <a:rPr lang="en-GB" dirty="0" smtClean="0">
                <a:latin typeface="Nimbus Roman No9 L" pitchFamily="16" charset="0"/>
              </a:rPr>
              <a:t> </a:t>
            </a:r>
            <a:r>
              <a:rPr lang="en-GB" dirty="0" err="1" smtClean="0">
                <a:latin typeface="Nimbus Roman No9 L" pitchFamily="16" charset="0"/>
              </a:rPr>
              <a:t>gì</a:t>
            </a:r>
            <a:r>
              <a:rPr lang="en-GB" dirty="0" smtClean="0">
                <a:latin typeface="Nimbus Roman No9 L" pitchFamily="16" charset="0"/>
              </a:rPr>
              <a:t> </a:t>
            </a:r>
            <a:r>
              <a:rPr lang="en-GB" dirty="0" err="1" smtClean="0">
                <a:latin typeface="Nimbus Roman No9 L" pitchFamily="16" charset="0"/>
              </a:rPr>
              <a:t>để</a:t>
            </a:r>
            <a:r>
              <a:rPr lang="en-GB" dirty="0" smtClean="0">
                <a:latin typeface="Nimbus Roman No9 L" pitchFamily="16" charset="0"/>
              </a:rPr>
              <a:t> </a:t>
            </a:r>
            <a:r>
              <a:rPr lang="en-GB" dirty="0" err="1" smtClean="0">
                <a:latin typeface="Nimbus Roman No9 L" pitchFamily="16" charset="0"/>
              </a:rPr>
              <a:t>làm</a:t>
            </a:r>
            <a:r>
              <a:rPr lang="en-GB" dirty="0" smtClean="0">
                <a:latin typeface="Nimbus Roman No9 L" pitchFamily="16" charset="0"/>
              </a:rPr>
              <a:t> </a:t>
            </a:r>
            <a:r>
              <a:rPr lang="en-GB" dirty="0" err="1" smtClean="0">
                <a:latin typeface="Nimbus Roman No9 L" pitchFamily="16" charset="0"/>
              </a:rPr>
              <a:t>với</a:t>
            </a:r>
            <a:r>
              <a:rPr lang="en-GB" dirty="0" smtClean="0">
                <a:latin typeface="Nimbus Roman No9 L" pitchFamily="16" charset="0"/>
              </a:rPr>
              <a:t> </a:t>
            </a:r>
            <a:r>
              <a:rPr lang="en-GB" dirty="0" err="1" smtClean="0">
                <a:latin typeface="Nimbus Roman No9 L" pitchFamily="16" charset="0"/>
              </a:rPr>
              <a:t>hàng</a:t>
            </a:r>
            <a:r>
              <a:rPr lang="en-GB" dirty="0" smtClean="0">
                <a:latin typeface="Nimbus Roman No9 L" pitchFamily="16" charset="0"/>
              </a:rPr>
              <a:t> </a:t>
            </a:r>
            <a:r>
              <a:rPr lang="en-GB" dirty="0" err="1" smtClean="0">
                <a:latin typeface="Nimbus Roman No9 L" pitchFamily="16" charset="0"/>
              </a:rPr>
              <a:t>đợi</a:t>
            </a:r>
            <a:r>
              <a:rPr lang="en-GB" dirty="0" smtClean="0">
                <a:latin typeface="Nimbus Roman No9 L" pitchFamily="16" charset="0"/>
              </a:rPr>
              <a:t>. </a:t>
            </a:r>
            <a:r>
              <a:rPr lang="en-GB" dirty="0" err="1" smtClean="0">
                <a:latin typeface="Nimbus Roman No9 L" pitchFamily="16" charset="0"/>
              </a:rPr>
              <a:t>Để</a:t>
            </a:r>
            <a:r>
              <a:rPr lang="en-GB" dirty="0" smtClean="0">
                <a:latin typeface="Nimbus Roman No9 L" pitchFamily="16" charset="0"/>
              </a:rPr>
              <a:t> </a:t>
            </a:r>
            <a:r>
              <a:rPr lang="en-GB" dirty="0" err="1" smtClean="0">
                <a:latin typeface="Nimbus Roman No9 L" pitchFamily="16" charset="0"/>
              </a:rPr>
              <a:t>tạo</a:t>
            </a:r>
            <a:r>
              <a:rPr lang="en-GB" dirty="0" smtClean="0">
                <a:latin typeface="Nimbus Roman No9 L" pitchFamily="16" charset="0"/>
              </a:rPr>
              <a:t> </a:t>
            </a:r>
            <a:r>
              <a:rPr lang="en-GB" dirty="0" err="1" smtClean="0">
                <a:latin typeface="Nimbus Roman No9 L" pitchFamily="16" charset="0"/>
              </a:rPr>
              <a:t>hàng</a:t>
            </a:r>
            <a:r>
              <a:rPr lang="en-GB" dirty="0" smtClean="0">
                <a:latin typeface="Nimbus Roman No9 L" pitchFamily="16" charset="0"/>
              </a:rPr>
              <a:t> </a:t>
            </a:r>
            <a:r>
              <a:rPr lang="en-GB" dirty="0" err="1" smtClean="0">
                <a:latin typeface="Nimbus Roman No9 L" pitchFamily="16" charset="0"/>
              </a:rPr>
              <a:t>đợi</a:t>
            </a:r>
            <a:r>
              <a:rPr lang="en-GB" dirty="0" smtClean="0">
                <a:latin typeface="Nimbus Roman No9 L" pitchFamily="16" charset="0"/>
              </a:rPr>
              <a:t>, </a:t>
            </a:r>
            <a:r>
              <a:rPr lang="en-GB" dirty="0" err="1" smtClean="0">
                <a:latin typeface="Nimbus Roman No9 L" pitchFamily="16" charset="0"/>
              </a:rPr>
              <a:t>trường</a:t>
            </a:r>
            <a:r>
              <a:rPr lang="en-GB" dirty="0" smtClean="0">
                <a:latin typeface="Nimbus Roman No9 L" pitchFamily="16" charset="0"/>
              </a:rPr>
              <a:t> </a:t>
            </a:r>
            <a:r>
              <a:rPr lang="en-GB" dirty="0" err="1" smtClean="0">
                <a:latin typeface="Nimbus Roman No9 L" pitchFamily="16" charset="0"/>
              </a:rPr>
              <a:t>này</a:t>
            </a:r>
            <a:r>
              <a:rPr lang="en-GB" dirty="0" smtClean="0">
                <a:latin typeface="Nimbus Roman No9 L" pitchFamily="16" charset="0"/>
              </a:rPr>
              <a:t> </a:t>
            </a:r>
            <a:r>
              <a:rPr lang="en-GB" dirty="0" err="1" smtClean="0">
                <a:latin typeface="Nimbus Roman No9 L" pitchFamily="16" charset="0"/>
              </a:rPr>
              <a:t>phải</a:t>
            </a:r>
            <a:r>
              <a:rPr lang="en-GB" dirty="0" smtClean="0">
                <a:latin typeface="Nimbus Roman No9 L" pitchFamily="16" charset="0"/>
              </a:rPr>
              <a:t> </a:t>
            </a:r>
            <a:r>
              <a:rPr lang="en-GB" dirty="0" err="1" smtClean="0">
                <a:latin typeface="Nimbus Roman No9 L" pitchFamily="16" charset="0"/>
              </a:rPr>
              <a:t>được</a:t>
            </a:r>
            <a:r>
              <a:rPr lang="en-GB" dirty="0" smtClean="0">
                <a:latin typeface="Nimbus Roman No9 L" pitchFamily="16" charset="0"/>
              </a:rPr>
              <a:t> set </a:t>
            </a:r>
            <a:r>
              <a:rPr lang="en-GB" dirty="0" err="1" smtClean="0">
                <a:latin typeface="Nimbus Roman No9 L" pitchFamily="16" charset="0"/>
              </a:rPr>
              <a:t>tới</a:t>
            </a:r>
            <a:r>
              <a:rPr lang="en-GB" dirty="0" smtClean="0">
                <a:latin typeface="Nimbus Roman No9 L" pitchFamily="16" charset="0"/>
              </a:rPr>
              <a:t> IPC_CREAT bit-wise </a:t>
            </a:r>
            <a:r>
              <a:rPr lang="en-GB" dirty="0" err="1" smtClean="0">
                <a:latin typeface="Nimbus Roman No9 L" pitchFamily="16" charset="0"/>
              </a:rPr>
              <a:t>OR'd</a:t>
            </a:r>
            <a:r>
              <a:rPr lang="en-GB" dirty="0" smtClean="0">
                <a:latin typeface="Nimbus Roman No9 L" pitchFamily="16" charset="0"/>
              </a:rPr>
              <a:t> </a:t>
            </a:r>
            <a:r>
              <a:rPr lang="en-GB" dirty="0" err="1" smtClean="0">
                <a:latin typeface="Nimbus Roman No9 L" pitchFamily="16" charset="0"/>
              </a:rPr>
              <a:t>với</a:t>
            </a:r>
            <a:r>
              <a:rPr lang="en-GB" dirty="0" smtClean="0">
                <a:latin typeface="Nimbus Roman No9 L" pitchFamily="16" charset="0"/>
              </a:rPr>
              <a:t> permissions </a:t>
            </a:r>
            <a:r>
              <a:rPr lang="en-GB" dirty="0" err="1" smtClean="0">
                <a:latin typeface="Nimbus Roman No9 L" pitchFamily="16" charset="0"/>
              </a:rPr>
              <a:t>cho</a:t>
            </a:r>
            <a:r>
              <a:rPr lang="en-GB" dirty="0" smtClean="0">
                <a:latin typeface="Nimbus Roman No9 L" pitchFamily="16" charset="0"/>
              </a:rPr>
              <a:t> </a:t>
            </a:r>
            <a:r>
              <a:rPr lang="en-GB" dirty="0" err="1" smtClean="0">
                <a:latin typeface="Nimbus Roman No9 L" pitchFamily="16" charset="0"/>
              </a:rPr>
              <a:t>hàng</a:t>
            </a:r>
            <a:r>
              <a:rPr lang="en-GB" dirty="0" smtClean="0">
                <a:latin typeface="Nimbus Roman No9 L" pitchFamily="16" charset="0"/>
              </a:rPr>
              <a:t> </a:t>
            </a:r>
            <a:r>
              <a:rPr lang="en-GB" dirty="0" err="1" smtClean="0">
                <a:latin typeface="Nimbus Roman No9 L" pitchFamily="16" charset="0"/>
              </a:rPr>
              <a:t>đợi</a:t>
            </a:r>
            <a:r>
              <a:rPr lang="en-GB" dirty="0" smtClean="0">
                <a:latin typeface="Nimbus Roman No9 L" pitchFamily="16" charset="0"/>
              </a:rPr>
              <a:t>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70C8D-F073-4D60-8ABA-5CA54AB46A6A}" type="datetime1">
              <a:rPr lang="en-US" smtClean="0"/>
              <a:t>8/25/2016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FPT Software - Training C/C++ on Linux</a:t>
            </a: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đợi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điệp</a:t>
            </a:r>
            <a:r>
              <a:rPr lang="en-US" dirty="0" smtClean="0"/>
              <a:t> (3/4)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31800" indent="-323850">
              <a:spcAft>
                <a:spcPts val="1413"/>
              </a:spcAft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dirty="0" err="1" smtClean="0"/>
              <a:t>Kiểu</a:t>
            </a:r>
            <a:r>
              <a:rPr lang="en-GB" dirty="0" smtClean="0"/>
              <a:t> </a:t>
            </a:r>
            <a:r>
              <a:rPr lang="en-GB" b="1" i="1" dirty="0" err="1" smtClean="0"/>
              <a:t>key_t</a:t>
            </a:r>
            <a:r>
              <a:rPr lang="en-GB" dirty="0" smtClean="0"/>
              <a:t> </a:t>
            </a:r>
            <a:r>
              <a:rPr lang="en-GB" dirty="0" err="1" smtClean="0"/>
              <a:t>thực</a:t>
            </a:r>
            <a:r>
              <a:rPr lang="en-GB" dirty="0" smtClean="0"/>
              <a:t> </a:t>
            </a:r>
            <a:r>
              <a:rPr lang="en-GB" dirty="0" err="1" smtClean="0"/>
              <a:t>sự</a:t>
            </a:r>
            <a:r>
              <a:rPr lang="en-GB" dirty="0" smtClean="0"/>
              <a:t> </a:t>
            </a:r>
            <a:r>
              <a:rPr lang="en-GB" dirty="0" err="1" smtClean="0"/>
              <a:t>là</a:t>
            </a:r>
            <a:r>
              <a:rPr lang="en-GB" dirty="0" smtClean="0"/>
              <a:t> </a:t>
            </a:r>
            <a:r>
              <a:rPr lang="en-GB" dirty="0" err="1" smtClean="0"/>
              <a:t>kiểu</a:t>
            </a:r>
            <a:r>
              <a:rPr lang="en-GB" dirty="0" smtClean="0"/>
              <a:t> </a:t>
            </a:r>
            <a:r>
              <a:rPr lang="en-GB" b="1" i="1" dirty="0" smtClean="0"/>
              <a:t>long</a:t>
            </a:r>
            <a:r>
              <a:rPr lang="en-GB" dirty="0" smtClean="0"/>
              <a:t>, </a:t>
            </a:r>
            <a:r>
              <a:rPr lang="en-GB" dirty="0" err="1" smtClean="0"/>
              <a:t>bạn</a:t>
            </a:r>
            <a:r>
              <a:rPr lang="en-GB" dirty="0" smtClean="0"/>
              <a:t> </a:t>
            </a:r>
            <a:r>
              <a:rPr lang="en-GB" dirty="0" err="1" smtClean="0"/>
              <a:t>có</a:t>
            </a:r>
            <a:r>
              <a:rPr lang="en-GB" dirty="0" smtClean="0"/>
              <a:t> </a:t>
            </a:r>
            <a:r>
              <a:rPr lang="en-GB" dirty="0" err="1" smtClean="0"/>
              <a:t>thể</a:t>
            </a:r>
            <a:r>
              <a:rPr lang="en-GB" dirty="0" smtClean="0"/>
              <a:t> </a:t>
            </a:r>
            <a:r>
              <a:rPr lang="en-GB" dirty="0" err="1" smtClean="0"/>
              <a:t>sử</a:t>
            </a:r>
            <a:r>
              <a:rPr lang="en-GB" dirty="0" smtClean="0"/>
              <a:t> </a:t>
            </a:r>
            <a:r>
              <a:rPr lang="en-GB" dirty="0" err="1" smtClean="0"/>
              <a:t>dụng</a:t>
            </a:r>
            <a:r>
              <a:rPr lang="en-GB" dirty="0" smtClean="0"/>
              <a:t> </a:t>
            </a:r>
            <a:r>
              <a:rPr lang="en-GB" dirty="0" err="1" smtClean="0"/>
              <a:t>bất</a:t>
            </a:r>
            <a:r>
              <a:rPr lang="en-GB" dirty="0" smtClean="0"/>
              <a:t> </a:t>
            </a:r>
            <a:r>
              <a:rPr lang="en-GB" dirty="0" err="1" smtClean="0"/>
              <a:t>kỳ</a:t>
            </a:r>
            <a:r>
              <a:rPr lang="en-GB" dirty="0" smtClean="0"/>
              <a:t> </a:t>
            </a:r>
            <a:r>
              <a:rPr lang="en-GB" dirty="0" err="1" smtClean="0"/>
              <a:t>số</a:t>
            </a:r>
            <a:r>
              <a:rPr lang="en-GB" dirty="0" smtClean="0"/>
              <a:t> </a:t>
            </a:r>
            <a:r>
              <a:rPr lang="en-GB" dirty="0" err="1" smtClean="0"/>
              <a:t>bạn</a:t>
            </a:r>
            <a:r>
              <a:rPr lang="en-GB" dirty="0" smtClean="0"/>
              <a:t> </a:t>
            </a:r>
            <a:r>
              <a:rPr lang="en-GB" dirty="0" err="1" smtClean="0"/>
              <a:t>muốn</a:t>
            </a:r>
            <a:r>
              <a:rPr lang="en-GB" dirty="0" smtClean="0"/>
              <a:t>.</a:t>
            </a:r>
          </a:p>
          <a:p>
            <a:pPr marL="274320" indent="-274320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vi-VN" dirty="0" smtClean="0">
                <a:latin typeface="Calibri" pitchFamily="34" charset="0"/>
                <a:cs typeface="Calibri" pitchFamily="34" charset="0"/>
              </a:rPr>
              <a:t>Mỗi </a:t>
            </a:r>
            <a:r>
              <a:rPr lang="vi-VN" dirty="0">
                <a:latin typeface="Calibri" pitchFamily="34" charset="0"/>
                <a:cs typeface="Calibri" pitchFamily="34" charset="0"/>
              </a:rPr>
              <a:t>IPC object (là</a:t>
            </a:r>
            <a:r>
              <a:rPr lang="en-US" dirty="0">
                <a:latin typeface="Calibri" pitchFamily="34" charset="0"/>
                <a:cs typeface="Calibri" pitchFamily="34" charset="0"/>
              </a:rPr>
              <a:t> </a:t>
            </a:r>
            <a:r>
              <a:rPr lang="vi-VN" dirty="0">
                <a:latin typeface="Calibri" pitchFamily="34" charset="0"/>
                <a:cs typeface="Calibri" pitchFamily="34" charset="0"/>
              </a:rPr>
              <a:t>một khối shared memory</a:t>
            </a:r>
            <a:r>
              <a:rPr lang="en-US" dirty="0">
                <a:latin typeface="Calibri" pitchFamily="34" charset="0"/>
                <a:cs typeface="Calibri" pitchFamily="34" charset="0"/>
              </a:rPr>
              <a:t>, message queue</a:t>
            </a:r>
            <a:r>
              <a:rPr lang="vi-VN" dirty="0">
                <a:latin typeface="Calibri" pitchFamily="34" charset="0"/>
                <a:cs typeface="Calibri" pitchFamily="34" charset="0"/>
              </a:rPr>
              <a:t> hoặc một semaphore) được xác định bởi số danh định gọi là</a:t>
            </a:r>
            <a:r>
              <a:rPr lang="en-US" dirty="0">
                <a:latin typeface="Calibri" pitchFamily="34" charset="0"/>
                <a:cs typeface="Calibri" pitchFamily="34" charset="0"/>
              </a:rPr>
              <a:t> </a:t>
            </a:r>
            <a:r>
              <a:rPr lang="vi-VN" dirty="0">
                <a:latin typeface="Calibri" pitchFamily="34" charset="0"/>
                <a:cs typeface="Calibri" pitchFamily="34" charset="0"/>
              </a:rPr>
              <a:t>key.</a:t>
            </a:r>
          </a:p>
          <a:p>
            <a:pPr marL="640080" lvl="1" indent="-246888" fontAlgn="auto"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US" dirty="0">
                <a:latin typeface="Calibri" pitchFamily="34" charset="0"/>
                <a:cs typeface="Calibri" pitchFamily="34" charset="0"/>
              </a:rPr>
              <a:t>key </a:t>
            </a:r>
            <a:r>
              <a:rPr lang="en-US" dirty="0" err="1">
                <a:latin typeface="Calibri" pitchFamily="34" charset="0"/>
                <a:cs typeface="Calibri" pitchFamily="34" charset="0"/>
              </a:rPr>
              <a:t>kiểu</a:t>
            </a:r>
            <a:r>
              <a:rPr lang="en-US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>
                <a:latin typeface="Calibri" pitchFamily="34" charset="0"/>
                <a:cs typeface="Calibri" pitchFamily="34" charset="0"/>
              </a:rPr>
              <a:t>là</a:t>
            </a:r>
            <a:r>
              <a:rPr lang="en-US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alibri" pitchFamily="34" charset="0"/>
                <a:cs typeface="Calibri" pitchFamily="34" charset="0"/>
              </a:rPr>
              <a:t>key_t</a:t>
            </a:r>
            <a:endParaRPr lang="en-US" dirty="0">
              <a:solidFill>
                <a:srgbClr val="0000FF"/>
              </a:solidFill>
              <a:latin typeface="Calibri" pitchFamily="34" charset="0"/>
              <a:cs typeface="Calibri" pitchFamily="34" charset="0"/>
            </a:endParaRPr>
          </a:p>
          <a:p>
            <a:pPr marL="274320" indent="-274320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vi-VN" dirty="0">
                <a:latin typeface="Calibri" pitchFamily="34" charset="0"/>
                <a:cs typeface="Calibri" pitchFamily="34" charset="0"/>
              </a:rPr>
              <a:t>Process truy cập một IPC_object thông qua key</a:t>
            </a:r>
            <a:r>
              <a:rPr lang="en-US" dirty="0">
                <a:latin typeface="Calibri" pitchFamily="34" charset="0"/>
                <a:cs typeface="Calibri" pitchFamily="34" charset="0"/>
              </a:rPr>
              <a:t> </a:t>
            </a:r>
            <a:r>
              <a:rPr lang="vi-VN" dirty="0">
                <a:latin typeface="Calibri" pitchFamily="34" charset="0"/>
                <a:cs typeface="Calibri" pitchFamily="34" charset="0"/>
              </a:rPr>
              <a:t>của đối tượng đó.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D6108-F15E-42C5-8D40-82693E1D8D24}" type="datetime1">
              <a:rPr lang="en-US" smtClean="0"/>
              <a:t>8/25/2016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FPT Software - Training C/C++ on Linux</a:t>
            </a:r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đợi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điệp</a:t>
            </a:r>
            <a:r>
              <a:rPr lang="en-US" dirty="0" smtClean="0"/>
              <a:t> (4/4)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274320" indent="-274320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err="1" smtClean="0">
                <a:latin typeface="Calibri" pitchFamily="34" charset="0"/>
                <a:cs typeface="Calibri" pitchFamily="34" charset="0"/>
              </a:rPr>
              <a:t>Cách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>
                <a:latin typeface="Calibri" pitchFamily="34" charset="0"/>
                <a:cs typeface="Calibri" pitchFamily="34" charset="0"/>
              </a:rPr>
              <a:t>tạo</a:t>
            </a:r>
            <a:r>
              <a:rPr lang="en-US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>
                <a:latin typeface="Calibri" pitchFamily="34" charset="0"/>
                <a:cs typeface="Calibri" pitchFamily="34" charset="0"/>
              </a:rPr>
              <a:t>một</a:t>
            </a:r>
            <a:r>
              <a:rPr lang="en-US" dirty="0">
                <a:latin typeface="Calibri" pitchFamily="34" charset="0"/>
                <a:cs typeface="Calibri" pitchFamily="34" charset="0"/>
              </a:rPr>
              <a:t> IPC key </a:t>
            </a:r>
            <a:r>
              <a:rPr lang="en-US" dirty="0" err="1">
                <a:latin typeface="Calibri" pitchFamily="34" charset="0"/>
                <a:cs typeface="Calibri" pitchFamily="34" charset="0"/>
              </a:rPr>
              <a:t>dùng</a:t>
            </a:r>
            <a:r>
              <a:rPr lang="en-US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>
                <a:latin typeface="Calibri" pitchFamily="34" charset="0"/>
                <a:cs typeface="Calibri" pitchFamily="34" charset="0"/>
              </a:rPr>
              <a:t>hàm</a:t>
            </a:r>
            <a:r>
              <a:rPr lang="en-US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alibri" pitchFamily="34" charset="0"/>
                <a:cs typeface="Calibri" pitchFamily="34" charset="0"/>
              </a:rPr>
              <a:t>ftok</a:t>
            </a:r>
            <a:r>
              <a:rPr lang="en-US" dirty="0">
                <a:solidFill>
                  <a:srgbClr val="0000FF"/>
                </a:solidFill>
                <a:latin typeface="Calibri" pitchFamily="34" charset="0"/>
                <a:cs typeface="Calibri" pitchFamily="34" charset="0"/>
              </a:rPr>
              <a:t>()</a:t>
            </a:r>
          </a:p>
          <a:p>
            <a:pPr lvl="2" indent="-246888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sz="2900" i="1" dirty="0">
                <a:latin typeface="Calibri" pitchFamily="34" charset="0"/>
                <a:cs typeface="Calibri" pitchFamily="34" charset="0"/>
              </a:rPr>
              <a:t>#include &lt;sys/</a:t>
            </a:r>
            <a:r>
              <a:rPr lang="en-US" sz="2900" i="1" dirty="0" err="1">
                <a:latin typeface="Calibri" pitchFamily="34" charset="0"/>
                <a:cs typeface="Calibri" pitchFamily="34" charset="0"/>
              </a:rPr>
              <a:t>types.h</a:t>
            </a:r>
            <a:r>
              <a:rPr lang="en-US" sz="2900" i="1" dirty="0">
                <a:latin typeface="Calibri" pitchFamily="34" charset="0"/>
                <a:cs typeface="Calibri" pitchFamily="34" charset="0"/>
              </a:rPr>
              <a:t>&gt;</a:t>
            </a:r>
          </a:p>
          <a:p>
            <a:pPr lvl="2" indent="-246888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sz="2900" i="1" dirty="0">
                <a:latin typeface="Calibri" pitchFamily="34" charset="0"/>
                <a:cs typeface="Calibri" pitchFamily="34" charset="0"/>
              </a:rPr>
              <a:t>#include &lt;sys/</a:t>
            </a:r>
            <a:r>
              <a:rPr lang="en-US" sz="2900" i="1" dirty="0" err="1">
                <a:latin typeface="Calibri" pitchFamily="34" charset="0"/>
                <a:cs typeface="Calibri" pitchFamily="34" charset="0"/>
              </a:rPr>
              <a:t>ipc.h</a:t>
            </a:r>
            <a:r>
              <a:rPr lang="en-US" sz="2900" i="1" dirty="0">
                <a:latin typeface="Calibri" pitchFamily="34" charset="0"/>
                <a:cs typeface="Calibri" pitchFamily="34" charset="0"/>
              </a:rPr>
              <a:t>&gt;</a:t>
            </a:r>
          </a:p>
          <a:p>
            <a:pPr lvl="2" indent="-246888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sz="2900" i="1" dirty="0" err="1">
                <a:latin typeface="Calibri" pitchFamily="34" charset="0"/>
                <a:cs typeface="Calibri" pitchFamily="34" charset="0"/>
              </a:rPr>
              <a:t>keyt_t</a:t>
            </a:r>
            <a:r>
              <a:rPr lang="en-US" sz="2900" i="1" dirty="0">
                <a:latin typeface="Calibri" pitchFamily="34" charset="0"/>
                <a:cs typeface="Calibri" pitchFamily="34" charset="0"/>
              </a:rPr>
              <a:t> key;</a:t>
            </a:r>
          </a:p>
          <a:p>
            <a:pPr lvl="2" indent="-246888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sz="2900" i="1" dirty="0">
                <a:latin typeface="Calibri" pitchFamily="34" charset="0"/>
                <a:cs typeface="Calibri" pitchFamily="34" charset="0"/>
              </a:rPr>
              <a:t>char *path;</a:t>
            </a:r>
          </a:p>
          <a:p>
            <a:pPr lvl="2" indent="-246888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sz="2900" i="1" dirty="0" err="1">
                <a:latin typeface="Calibri" pitchFamily="34" charset="0"/>
                <a:cs typeface="Calibri" pitchFamily="34" charset="0"/>
              </a:rPr>
              <a:t>int</a:t>
            </a:r>
            <a:r>
              <a:rPr lang="en-US" sz="2900" i="1" dirty="0">
                <a:latin typeface="Calibri" pitchFamily="34" charset="0"/>
                <a:cs typeface="Calibri" pitchFamily="34" charset="0"/>
              </a:rPr>
              <a:t> id=123;</a:t>
            </a:r>
          </a:p>
          <a:p>
            <a:pPr lvl="2" indent="-246888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sz="2900" i="1" dirty="0" smtClean="0">
                <a:latin typeface="Calibri" pitchFamily="34" charset="0"/>
                <a:cs typeface="Calibri" pitchFamily="34" charset="0"/>
              </a:rPr>
              <a:t>key=</a:t>
            </a:r>
            <a:r>
              <a:rPr lang="en-US" sz="2900" i="1" dirty="0" err="1" smtClean="0">
                <a:latin typeface="Calibri" pitchFamily="34" charset="0"/>
                <a:cs typeface="Calibri" pitchFamily="34" charset="0"/>
              </a:rPr>
              <a:t>ftok</a:t>
            </a:r>
            <a:r>
              <a:rPr lang="en-US" sz="2900" i="1" dirty="0" smtClean="0">
                <a:latin typeface="Calibri" pitchFamily="34" charset="0"/>
                <a:cs typeface="Calibri" pitchFamily="34" charset="0"/>
              </a:rPr>
              <a:t>(</a:t>
            </a:r>
            <a:r>
              <a:rPr lang="en-US" sz="2900" i="1" dirty="0" err="1" smtClean="0">
                <a:latin typeface="Calibri" pitchFamily="34" charset="0"/>
                <a:cs typeface="Calibri" pitchFamily="34" charset="0"/>
              </a:rPr>
              <a:t>path,id</a:t>
            </a:r>
            <a:r>
              <a:rPr lang="en-US" sz="2900" i="1" dirty="0">
                <a:latin typeface="Calibri" pitchFamily="34" charset="0"/>
                <a:cs typeface="Calibri" pitchFamily="34" charset="0"/>
              </a:rPr>
              <a:t>);</a:t>
            </a:r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en-US" dirty="0">
                <a:latin typeface="Calibri" pitchFamily="34" charset="0"/>
                <a:cs typeface="Calibri" pitchFamily="34" charset="0"/>
              </a:rPr>
              <a:t>	</a:t>
            </a:r>
            <a:r>
              <a:rPr lang="vi-VN" dirty="0">
                <a:latin typeface="Calibri" pitchFamily="34" charset="0"/>
                <a:cs typeface="Calibri" pitchFamily="34" charset="0"/>
              </a:rPr>
              <a:t>⇒</a:t>
            </a:r>
            <a:r>
              <a:rPr lang="en-US" dirty="0">
                <a:latin typeface="Calibri" pitchFamily="34" charset="0"/>
                <a:cs typeface="Calibri" pitchFamily="34" charset="0"/>
              </a:rPr>
              <a:t> </a:t>
            </a:r>
            <a:r>
              <a:rPr lang="vi-VN" dirty="0">
                <a:latin typeface="Calibri" pitchFamily="34" charset="0"/>
                <a:cs typeface="Calibri" pitchFamily="34" charset="0"/>
              </a:rPr>
              <a:t>các process khác nhau chỉ</a:t>
            </a:r>
            <a:r>
              <a:rPr lang="en-US" dirty="0">
                <a:latin typeface="Calibri" pitchFamily="34" charset="0"/>
                <a:cs typeface="Calibri" pitchFamily="34" charset="0"/>
              </a:rPr>
              <a:t> </a:t>
            </a:r>
            <a:r>
              <a:rPr lang="vi-VN" dirty="0">
                <a:latin typeface="Calibri" pitchFamily="34" charset="0"/>
                <a:cs typeface="Calibri" pitchFamily="34" charset="0"/>
              </a:rPr>
              <a:t>cần cung cấp path</a:t>
            </a:r>
            <a:r>
              <a:rPr lang="en-US" dirty="0">
                <a:latin typeface="Calibri" pitchFamily="34" charset="0"/>
                <a:cs typeface="Calibri" pitchFamily="34" charset="0"/>
              </a:rPr>
              <a:t> </a:t>
            </a:r>
            <a:r>
              <a:rPr lang="vi-VN" dirty="0">
                <a:latin typeface="Calibri" pitchFamily="34" charset="0"/>
                <a:cs typeface="Calibri" pitchFamily="34" charset="0"/>
              </a:rPr>
              <a:t>và</a:t>
            </a:r>
            <a:r>
              <a:rPr lang="en-US" dirty="0">
                <a:latin typeface="Calibri" pitchFamily="34" charset="0"/>
                <a:cs typeface="Calibri" pitchFamily="34" charset="0"/>
              </a:rPr>
              <a:t> </a:t>
            </a:r>
            <a:r>
              <a:rPr lang="vi-VN" dirty="0">
                <a:latin typeface="Calibri" pitchFamily="34" charset="0"/>
                <a:cs typeface="Calibri" pitchFamily="34" charset="0"/>
              </a:rPr>
              <a:t>id</a:t>
            </a:r>
            <a:r>
              <a:rPr lang="en-US" dirty="0">
                <a:latin typeface="Calibri" pitchFamily="34" charset="0"/>
                <a:cs typeface="Calibri" pitchFamily="34" charset="0"/>
              </a:rPr>
              <a:t> </a:t>
            </a:r>
            <a:r>
              <a:rPr lang="vi-VN" dirty="0">
                <a:latin typeface="Calibri" pitchFamily="34" charset="0"/>
                <a:cs typeface="Calibri" pitchFamily="34" charset="0"/>
              </a:rPr>
              <a:t>giống nhau là</a:t>
            </a:r>
            <a:r>
              <a:rPr lang="en-US" dirty="0">
                <a:latin typeface="Calibri" pitchFamily="34" charset="0"/>
                <a:cs typeface="Calibri" pitchFamily="34" charset="0"/>
              </a:rPr>
              <a:t> </a:t>
            </a:r>
            <a:r>
              <a:rPr lang="vi-VN" dirty="0">
                <a:latin typeface="Calibri" pitchFamily="34" charset="0"/>
                <a:cs typeface="Calibri" pitchFamily="34" charset="0"/>
              </a:rPr>
              <a:t>có</a:t>
            </a:r>
            <a:r>
              <a:rPr lang="en-US" dirty="0">
                <a:latin typeface="Calibri" pitchFamily="34" charset="0"/>
                <a:cs typeface="Calibri" pitchFamily="34" charset="0"/>
              </a:rPr>
              <a:t> </a:t>
            </a:r>
            <a:r>
              <a:rPr lang="vi-VN" dirty="0">
                <a:latin typeface="Calibri" pitchFamily="34" charset="0"/>
                <a:cs typeface="Calibri" pitchFamily="34" charset="0"/>
              </a:rPr>
              <a:t>thể</a:t>
            </a:r>
            <a:r>
              <a:rPr lang="en-US" dirty="0">
                <a:latin typeface="Calibri" pitchFamily="34" charset="0"/>
                <a:cs typeface="Calibri" pitchFamily="34" charset="0"/>
              </a:rPr>
              <a:t> </a:t>
            </a:r>
            <a:r>
              <a:rPr lang="vi-VN" dirty="0">
                <a:latin typeface="Calibri" pitchFamily="34" charset="0"/>
                <a:cs typeface="Calibri" pitchFamily="34" charset="0"/>
              </a:rPr>
              <a:t>tạo đúng key truy cập đến cùng một IPC object</a:t>
            </a:r>
            <a:r>
              <a:rPr lang="vi-VN" dirty="0" smtClean="0">
                <a:latin typeface="Calibri" pitchFamily="34" charset="0"/>
                <a:cs typeface="Calibri" pitchFamily="34" charset="0"/>
              </a:rPr>
              <a:t>.</a:t>
            </a:r>
          </a:p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Example:</a:t>
            </a:r>
          </a:p>
          <a:p>
            <a:pPr lvl="1">
              <a:buNone/>
            </a:pPr>
            <a:r>
              <a:rPr lang="en-GB" sz="2800" i="1" dirty="0" smtClean="0">
                <a:latin typeface="Calibri" pitchFamily="34" charset="0"/>
                <a:cs typeface="Calibri" pitchFamily="34" charset="0"/>
              </a:rPr>
              <a:t>#include &lt;sys/</a:t>
            </a:r>
            <a:r>
              <a:rPr lang="en-GB" sz="2800" i="1" dirty="0" err="1" smtClean="0">
                <a:latin typeface="Calibri" pitchFamily="34" charset="0"/>
                <a:cs typeface="Calibri" pitchFamily="34" charset="0"/>
              </a:rPr>
              <a:t>msg.h</a:t>
            </a:r>
            <a:endParaRPr lang="en-GB" i="1" dirty="0" smtClean="0">
              <a:latin typeface="Calibri" pitchFamily="34" charset="0"/>
              <a:cs typeface="Calibri" pitchFamily="34" charset="0"/>
            </a:endParaRPr>
          </a:p>
          <a:p>
            <a:pPr lvl="1">
              <a:buNone/>
            </a:pPr>
            <a:r>
              <a:rPr lang="en-GB" sz="3200" i="1" dirty="0" smtClean="0">
                <a:latin typeface="Calibri" pitchFamily="34" charset="0"/>
                <a:cs typeface="Calibri" pitchFamily="34" charset="0"/>
              </a:rPr>
              <a:t>key = </a:t>
            </a:r>
            <a:r>
              <a:rPr lang="en-GB" sz="3200" i="1" dirty="0" err="1" smtClean="0">
                <a:latin typeface="Calibri" pitchFamily="34" charset="0"/>
                <a:cs typeface="Calibri" pitchFamily="34" charset="0"/>
              </a:rPr>
              <a:t>ftok</a:t>
            </a:r>
            <a:r>
              <a:rPr lang="en-GB" sz="3200" i="1" dirty="0" smtClean="0">
                <a:latin typeface="Calibri" pitchFamily="34" charset="0"/>
                <a:cs typeface="Calibri" pitchFamily="34" charset="0"/>
              </a:rPr>
              <a:t>("/home/</a:t>
            </a:r>
            <a:r>
              <a:rPr lang="en-GB" sz="3200" i="1" dirty="0" err="1" smtClean="0">
                <a:latin typeface="Calibri" pitchFamily="34" charset="0"/>
                <a:cs typeface="Calibri" pitchFamily="34" charset="0"/>
              </a:rPr>
              <a:t>abc</a:t>
            </a:r>
            <a:r>
              <a:rPr lang="en-GB" sz="3200" i="1" dirty="0" smtClean="0">
                <a:latin typeface="Calibri" pitchFamily="34" charset="0"/>
                <a:cs typeface="Calibri" pitchFamily="34" charset="0"/>
              </a:rPr>
              <a:t>/</a:t>
            </a:r>
            <a:r>
              <a:rPr lang="en-GB" sz="3200" i="1" dirty="0" err="1" smtClean="0">
                <a:latin typeface="Calibri" pitchFamily="34" charset="0"/>
                <a:cs typeface="Calibri" pitchFamily="34" charset="0"/>
              </a:rPr>
              <a:t>somefile</a:t>
            </a:r>
            <a:r>
              <a:rPr lang="en-GB" sz="3200" i="1" dirty="0" smtClean="0">
                <a:latin typeface="Calibri" pitchFamily="34" charset="0"/>
                <a:cs typeface="Calibri" pitchFamily="34" charset="0"/>
              </a:rPr>
              <a:t>", 'b');</a:t>
            </a:r>
          </a:p>
          <a:p>
            <a:pPr lvl="1">
              <a:buNone/>
            </a:pPr>
            <a:r>
              <a:rPr lang="en-GB" sz="3200" i="1" dirty="0" err="1" smtClean="0">
                <a:latin typeface="Calibri" pitchFamily="34" charset="0"/>
                <a:cs typeface="Calibri" pitchFamily="34" charset="0"/>
              </a:rPr>
              <a:t>msqid</a:t>
            </a:r>
            <a:r>
              <a:rPr lang="en-GB" sz="3200" i="1" dirty="0" smtClean="0">
                <a:latin typeface="Calibri" pitchFamily="34" charset="0"/>
                <a:cs typeface="Calibri" pitchFamily="34" charset="0"/>
              </a:rPr>
              <a:t> = </a:t>
            </a:r>
            <a:r>
              <a:rPr lang="en-GB" sz="3200" i="1" dirty="0" err="1" smtClean="0">
                <a:latin typeface="Calibri" pitchFamily="34" charset="0"/>
                <a:cs typeface="Calibri" pitchFamily="34" charset="0"/>
              </a:rPr>
              <a:t>msgget</a:t>
            </a:r>
            <a:r>
              <a:rPr lang="en-GB" sz="3200" i="1" dirty="0" smtClean="0">
                <a:latin typeface="Calibri" pitchFamily="34" charset="0"/>
                <a:cs typeface="Calibri" pitchFamily="34" charset="0"/>
              </a:rPr>
              <a:t>(key, 0666 | IPC_CREAT);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61C58-46A9-400A-8D9F-C306ADCCB4C2}" type="datetime1">
              <a:rPr lang="en-US" smtClean="0"/>
              <a:t>8/25/2016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FPT Software - Training C/C++ on Linux</a:t>
            </a:r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điệp</a:t>
            </a:r>
            <a:r>
              <a:rPr lang="en-US" dirty="0" smtClean="0"/>
              <a:t>  (1/2)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dirty="0" err="1" smtClean="0"/>
              <a:t>Mỗi</a:t>
            </a:r>
            <a:r>
              <a:rPr lang="en-GB" dirty="0" smtClean="0"/>
              <a:t> message </a:t>
            </a:r>
            <a:r>
              <a:rPr lang="en-GB" dirty="0" err="1" smtClean="0"/>
              <a:t>được</a:t>
            </a:r>
            <a:r>
              <a:rPr lang="en-GB" dirty="0" smtClean="0"/>
              <a:t> </a:t>
            </a:r>
            <a:r>
              <a:rPr lang="en-GB" dirty="0" err="1" smtClean="0"/>
              <a:t>tạo</a:t>
            </a:r>
            <a:r>
              <a:rPr lang="en-GB" dirty="0" smtClean="0"/>
              <a:t> </a:t>
            </a:r>
            <a:r>
              <a:rPr lang="en-GB" dirty="0" err="1" smtClean="0"/>
              <a:t>thành</a:t>
            </a:r>
            <a:r>
              <a:rPr lang="en-GB" dirty="0" smtClean="0"/>
              <a:t> </a:t>
            </a:r>
            <a:r>
              <a:rPr lang="en-GB" dirty="0" err="1" smtClean="0"/>
              <a:t>bởi</a:t>
            </a:r>
            <a:r>
              <a:rPr lang="en-GB" dirty="0" smtClean="0"/>
              <a:t> 2 </a:t>
            </a:r>
            <a:r>
              <a:rPr lang="en-GB" dirty="0" err="1" smtClean="0"/>
              <a:t>phần</a:t>
            </a:r>
            <a:r>
              <a:rPr lang="en-GB" dirty="0" smtClean="0"/>
              <a:t> </a:t>
            </a:r>
            <a:r>
              <a:rPr lang="en-GB" dirty="0" err="1" smtClean="0"/>
              <a:t>như</a:t>
            </a:r>
            <a:r>
              <a:rPr lang="en-GB" dirty="0" smtClean="0"/>
              <a:t> </a:t>
            </a:r>
            <a:r>
              <a:rPr lang="en-GB" dirty="0" err="1" smtClean="0"/>
              <a:t>cấu</a:t>
            </a:r>
            <a:r>
              <a:rPr lang="en-GB" dirty="0" smtClean="0"/>
              <a:t> </a:t>
            </a:r>
            <a:r>
              <a:rPr lang="en-GB" dirty="0" err="1" smtClean="0"/>
              <a:t>trúc</a:t>
            </a:r>
            <a:r>
              <a:rPr lang="en-GB" dirty="0" smtClean="0"/>
              <a:t> template </a:t>
            </a:r>
            <a:r>
              <a:rPr lang="en-GB" b="1" i="1" dirty="0" err="1" smtClean="0"/>
              <a:t>msgbuf</a:t>
            </a:r>
            <a:r>
              <a:rPr lang="en-GB" dirty="0" smtClean="0"/>
              <a:t>, </a:t>
            </a:r>
            <a:r>
              <a:rPr lang="en-GB" dirty="0" err="1" smtClean="0"/>
              <a:t>định</a:t>
            </a:r>
            <a:r>
              <a:rPr lang="en-GB" dirty="0" smtClean="0"/>
              <a:t> </a:t>
            </a:r>
            <a:r>
              <a:rPr lang="en-GB" dirty="0" err="1" smtClean="0"/>
              <a:t>nghĩa</a:t>
            </a:r>
            <a:r>
              <a:rPr lang="en-GB" dirty="0" smtClean="0"/>
              <a:t> </a:t>
            </a:r>
            <a:r>
              <a:rPr lang="en-GB" dirty="0" err="1" smtClean="0"/>
              <a:t>trong</a:t>
            </a:r>
            <a:r>
              <a:rPr lang="en-GB" dirty="0" smtClean="0"/>
              <a:t> sys/</a:t>
            </a:r>
            <a:r>
              <a:rPr lang="en-GB" dirty="0" err="1" smtClean="0"/>
              <a:t>msg.h</a:t>
            </a:r>
            <a:endParaRPr lang="en-GB" dirty="0" smtClean="0"/>
          </a:p>
          <a:p>
            <a:pPr lvl="2" algn="just">
              <a:buFont typeface="StarSymbol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2600" i="1" dirty="0" err="1" smtClean="0"/>
              <a:t>struct</a:t>
            </a:r>
            <a:r>
              <a:rPr lang="en-GB" sz="2600" i="1" dirty="0" smtClean="0"/>
              <a:t> </a:t>
            </a:r>
            <a:r>
              <a:rPr lang="en-GB" sz="2600" i="1" dirty="0" err="1" smtClean="0"/>
              <a:t>msgbuf</a:t>
            </a:r>
            <a:r>
              <a:rPr lang="en-GB" sz="2600" i="1" dirty="0" smtClean="0"/>
              <a:t> {</a:t>
            </a:r>
          </a:p>
          <a:p>
            <a:pPr lvl="2" algn="just">
              <a:buFont typeface="StarSymbol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2600" i="1" dirty="0" smtClean="0"/>
              <a:t>        long </a:t>
            </a:r>
            <a:r>
              <a:rPr lang="en-GB" sz="2600" i="1" dirty="0" err="1" smtClean="0"/>
              <a:t>mtype</a:t>
            </a:r>
            <a:r>
              <a:rPr lang="en-GB" sz="2600" i="1" dirty="0" smtClean="0"/>
              <a:t>;</a:t>
            </a:r>
          </a:p>
          <a:p>
            <a:pPr lvl="2" algn="just">
              <a:buFont typeface="StarSymbol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2600" i="1" dirty="0" smtClean="0"/>
              <a:t>        char </a:t>
            </a:r>
            <a:r>
              <a:rPr lang="en-GB" sz="2600" i="1" dirty="0" err="1" smtClean="0"/>
              <a:t>mtext</a:t>
            </a:r>
            <a:r>
              <a:rPr lang="en-GB" sz="2600" i="1" dirty="0" smtClean="0"/>
              <a:t>[1];</a:t>
            </a:r>
          </a:p>
          <a:p>
            <a:pPr lvl="2" algn="just">
              <a:buFont typeface="StarSymbol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2600" i="1" dirty="0" smtClean="0"/>
              <a:t>}; </a:t>
            </a:r>
          </a:p>
          <a:p>
            <a:pPr algn="just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b="1" i="1" dirty="0" err="1" smtClean="0"/>
              <a:t>mtype</a:t>
            </a:r>
            <a:r>
              <a:rPr lang="en-GB" dirty="0" smtClean="0"/>
              <a:t> </a:t>
            </a:r>
            <a:r>
              <a:rPr lang="en-GB" dirty="0" err="1" smtClean="0"/>
              <a:t>được</a:t>
            </a:r>
            <a:r>
              <a:rPr lang="en-GB" dirty="0" smtClean="0"/>
              <a:t> </a:t>
            </a:r>
            <a:r>
              <a:rPr lang="en-GB" dirty="0" err="1" smtClean="0"/>
              <a:t>sử</a:t>
            </a:r>
            <a:r>
              <a:rPr lang="en-GB" dirty="0" smtClean="0"/>
              <a:t> </a:t>
            </a:r>
            <a:r>
              <a:rPr lang="en-GB" dirty="0" err="1" smtClean="0"/>
              <a:t>dụng</a:t>
            </a:r>
            <a:r>
              <a:rPr lang="en-GB" dirty="0" smtClean="0"/>
              <a:t> </a:t>
            </a:r>
            <a:r>
              <a:rPr lang="en-GB" dirty="0" err="1" smtClean="0"/>
              <a:t>khi</a:t>
            </a:r>
            <a:r>
              <a:rPr lang="en-GB" dirty="0" smtClean="0"/>
              <a:t> </a:t>
            </a:r>
            <a:r>
              <a:rPr lang="en-GB" dirty="0" err="1" smtClean="0"/>
              <a:t>nhận</a:t>
            </a:r>
            <a:r>
              <a:rPr lang="en-GB" dirty="0" smtClean="0"/>
              <a:t> messages </a:t>
            </a:r>
            <a:r>
              <a:rPr lang="en-GB" dirty="0" err="1" smtClean="0"/>
              <a:t>từ</a:t>
            </a:r>
            <a:r>
              <a:rPr lang="en-GB" dirty="0" smtClean="0"/>
              <a:t> </a:t>
            </a:r>
            <a:r>
              <a:rPr lang="en-GB" dirty="0" err="1" smtClean="0"/>
              <a:t>hàng</a:t>
            </a:r>
            <a:r>
              <a:rPr lang="en-GB" dirty="0" smtClean="0"/>
              <a:t> </a:t>
            </a:r>
            <a:r>
              <a:rPr lang="en-GB" dirty="0" err="1" smtClean="0"/>
              <a:t>đợi</a:t>
            </a:r>
            <a:r>
              <a:rPr lang="en-GB" dirty="0" smtClean="0"/>
              <a:t>, set </a:t>
            </a:r>
            <a:r>
              <a:rPr lang="en-GB" dirty="0" err="1" smtClean="0"/>
              <a:t>tới</a:t>
            </a:r>
            <a:r>
              <a:rPr lang="en-GB" dirty="0" smtClean="0"/>
              <a:t> </a:t>
            </a:r>
            <a:r>
              <a:rPr lang="en-GB" dirty="0" err="1" smtClean="0"/>
              <a:t>bất</a:t>
            </a:r>
            <a:r>
              <a:rPr lang="en-GB" dirty="0" smtClean="0"/>
              <a:t> </a:t>
            </a:r>
            <a:r>
              <a:rPr lang="en-GB" dirty="0" err="1" smtClean="0"/>
              <a:t>kỳ</a:t>
            </a:r>
            <a:r>
              <a:rPr lang="en-GB" dirty="0" smtClean="0"/>
              <a:t> </a:t>
            </a:r>
            <a:r>
              <a:rPr lang="en-GB" dirty="0" err="1" smtClean="0"/>
              <a:t>số</a:t>
            </a:r>
            <a:r>
              <a:rPr lang="en-GB" dirty="0" smtClean="0"/>
              <a:t> </a:t>
            </a:r>
            <a:r>
              <a:rPr lang="en-GB" dirty="0" err="1" smtClean="0"/>
              <a:t>dương</a:t>
            </a:r>
            <a:r>
              <a:rPr lang="en-GB" dirty="0" smtClean="0"/>
              <a:t>. </a:t>
            </a:r>
            <a:r>
              <a:rPr lang="en-GB" b="1" i="1" dirty="0" err="1" smtClean="0"/>
              <a:t>mtext</a:t>
            </a:r>
            <a:r>
              <a:rPr lang="en-GB" dirty="0" smtClean="0"/>
              <a:t> </a:t>
            </a:r>
            <a:r>
              <a:rPr lang="en-GB" dirty="0" err="1" smtClean="0"/>
              <a:t>là</a:t>
            </a:r>
            <a:r>
              <a:rPr lang="en-GB" dirty="0" smtClean="0"/>
              <a:t> data </a:t>
            </a:r>
            <a:r>
              <a:rPr lang="en-GB" dirty="0" err="1" smtClean="0"/>
              <a:t>sẽ</a:t>
            </a:r>
            <a:r>
              <a:rPr lang="en-GB" dirty="0" smtClean="0"/>
              <a:t> </a:t>
            </a:r>
            <a:r>
              <a:rPr lang="en-GB" dirty="0" err="1" smtClean="0"/>
              <a:t>được</a:t>
            </a:r>
            <a:r>
              <a:rPr lang="en-GB" dirty="0" smtClean="0"/>
              <a:t> </a:t>
            </a:r>
            <a:r>
              <a:rPr lang="en-GB" dirty="0" err="1" smtClean="0"/>
              <a:t>gửi</a:t>
            </a:r>
            <a:r>
              <a:rPr lang="en-GB" dirty="0" smtClean="0"/>
              <a:t> </a:t>
            </a:r>
            <a:r>
              <a:rPr lang="en-GB" dirty="0" err="1" smtClean="0"/>
              <a:t>tới</a:t>
            </a:r>
            <a:r>
              <a:rPr lang="en-GB" dirty="0" smtClean="0"/>
              <a:t> </a:t>
            </a:r>
            <a:r>
              <a:rPr lang="en-GB" dirty="0" err="1" smtClean="0"/>
              <a:t>hàng</a:t>
            </a:r>
            <a:r>
              <a:rPr lang="en-GB" dirty="0" smtClean="0"/>
              <a:t> </a:t>
            </a:r>
            <a:r>
              <a:rPr lang="en-GB" dirty="0" err="1" smtClean="0"/>
              <a:t>đợi</a:t>
            </a:r>
            <a:r>
              <a:rPr lang="en-GB" dirty="0" smtClean="0"/>
              <a:t>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B3DCC-05F8-4111-BA5F-E7DF41526285}" type="datetime1">
              <a:rPr lang="en-US" smtClean="0"/>
              <a:t>8/25/2016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FPT Software - Training C/C++ on Linux</a:t>
            </a:r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điệp</a:t>
            </a:r>
            <a:r>
              <a:rPr lang="en-US" dirty="0" smtClean="0"/>
              <a:t>  (2/2)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431800" indent="-323850">
              <a:spcAft>
                <a:spcPts val="1413"/>
              </a:spcAft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3600" dirty="0" err="1" smtClean="0"/>
              <a:t>Bạn</a:t>
            </a:r>
            <a:r>
              <a:rPr lang="en-GB" sz="3600" dirty="0" smtClean="0"/>
              <a:t> </a:t>
            </a:r>
            <a:r>
              <a:rPr lang="en-GB" sz="3600" dirty="0" err="1" smtClean="0"/>
              <a:t>có</a:t>
            </a:r>
            <a:r>
              <a:rPr lang="en-GB" sz="3600" dirty="0" smtClean="0"/>
              <a:t> </a:t>
            </a:r>
            <a:r>
              <a:rPr lang="en-GB" sz="3600" dirty="0" err="1" smtClean="0"/>
              <a:t>thể</a:t>
            </a:r>
            <a:r>
              <a:rPr lang="en-GB" sz="3600" dirty="0" smtClean="0"/>
              <a:t> </a:t>
            </a:r>
            <a:r>
              <a:rPr lang="en-GB" sz="3600" dirty="0" err="1" smtClean="0"/>
              <a:t>sử</a:t>
            </a:r>
            <a:r>
              <a:rPr lang="en-GB" sz="3600" dirty="0" smtClean="0"/>
              <a:t> </a:t>
            </a:r>
            <a:r>
              <a:rPr lang="en-GB" sz="3600" dirty="0" err="1" smtClean="0"/>
              <a:t>dụng</a:t>
            </a:r>
            <a:r>
              <a:rPr lang="en-GB" sz="3600" dirty="0" smtClean="0"/>
              <a:t> </a:t>
            </a:r>
            <a:r>
              <a:rPr lang="en-GB" sz="3600" dirty="0" err="1" smtClean="0"/>
              <a:t>bất</a:t>
            </a:r>
            <a:r>
              <a:rPr lang="en-GB" sz="3600" dirty="0" smtClean="0"/>
              <a:t> </a:t>
            </a:r>
            <a:r>
              <a:rPr lang="en-GB" sz="3600" dirty="0" err="1" smtClean="0"/>
              <a:t>kỳ</a:t>
            </a:r>
            <a:r>
              <a:rPr lang="en-GB" sz="3600" dirty="0" smtClean="0"/>
              <a:t> </a:t>
            </a:r>
            <a:r>
              <a:rPr lang="en-GB" sz="3600" dirty="0" err="1" smtClean="0"/>
              <a:t>struct</a:t>
            </a:r>
            <a:r>
              <a:rPr lang="en-GB" sz="3600" dirty="0" smtClean="0"/>
              <a:t> </a:t>
            </a:r>
            <a:r>
              <a:rPr lang="en-GB" sz="3600" dirty="0" err="1" smtClean="0"/>
              <a:t>bạn</a:t>
            </a:r>
            <a:r>
              <a:rPr lang="en-GB" sz="3600" dirty="0" smtClean="0"/>
              <a:t> </a:t>
            </a:r>
            <a:r>
              <a:rPr lang="en-GB" sz="3600" dirty="0" err="1" smtClean="0"/>
              <a:t>muốn</a:t>
            </a:r>
            <a:r>
              <a:rPr lang="en-GB" sz="3600" dirty="0" smtClean="0"/>
              <a:t> </a:t>
            </a:r>
            <a:r>
              <a:rPr lang="en-GB" sz="3600" dirty="0" err="1" smtClean="0"/>
              <a:t>để</a:t>
            </a:r>
            <a:r>
              <a:rPr lang="en-GB" sz="3600" dirty="0" smtClean="0"/>
              <a:t> </a:t>
            </a:r>
            <a:r>
              <a:rPr lang="en-GB" sz="3600" dirty="0" err="1" smtClean="0"/>
              <a:t>gửi</a:t>
            </a:r>
            <a:r>
              <a:rPr lang="en-GB" sz="3600" dirty="0" smtClean="0"/>
              <a:t> messages </a:t>
            </a:r>
            <a:r>
              <a:rPr lang="en-GB" sz="3600" dirty="0" err="1" smtClean="0"/>
              <a:t>tới</a:t>
            </a:r>
            <a:r>
              <a:rPr lang="en-GB" sz="3600" dirty="0" smtClean="0"/>
              <a:t> </a:t>
            </a:r>
            <a:r>
              <a:rPr lang="en-GB" sz="3600" dirty="0" err="1" smtClean="0"/>
              <a:t>hàng</a:t>
            </a:r>
            <a:r>
              <a:rPr lang="en-GB" sz="3600" dirty="0" smtClean="0"/>
              <a:t> </a:t>
            </a:r>
            <a:r>
              <a:rPr lang="en-GB" sz="3600" dirty="0" err="1" smtClean="0"/>
              <a:t>đợi</a:t>
            </a:r>
            <a:r>
              <a:rPr lang="en-GB" sz="3600" dirty="0" smtClean="0"/>
              <a:t>, </a:t>
            </a:r>
            <a:r>
              <a:rPr lang="en-GB" sz="3600" dirty="0" err="1" smtClean="0"/>
              <a:t>miễn</a:t>
            </a:r>
            <a:r>
              <a:rPr lang="en-GB" sz="3600" dirty="0" smtClean="0"/>
              <a:t> </a:t>
            </a:r>
            <a:r>
              <a:rPr lang="en-GB" sz="3600" dirty="0" err="1" smtClean="0"/>
              <a:t>là</a:t>
            </a:r>
            <a:r>
              <a:rPr lang="en-GB" sz="3600" dirty="0" smtClean="0"/>
              <a:t> element </a:t>
            </a:r>
            <a:r>
              <a:rPr lang="en-GB" sz="3600" dirty="0" err="1" smtClean="0"/>
              <a:t>đầu</a:t>
            </a:r>
            <a:r>
              <a:rPr lang="en-GB" sz="3600" dirty="0" smtClean="0"/>
              <a:t> </a:t>
            </a:r>
            <a:r>
              <a:rPr lang="en-GB" sz="3600" dirty="0" err="1" smtClean="0"/>
              <a:t>tiên</a:t>
            </a:r>
            <a:r>
              <a:rPr lang="en-GB" sz="3600" dirty="0" smtClean="0"/>
              <a:t> </a:t>
            </a:r>
            <a:r>
              <a:rPr lang="en-GB" sz="3600" dirty="0" err="1" smtClean="0"/>
              <a:t>là</a:t>
            </a:r>
            <a:r>
              <a:rPr lang="en-GB" sz="3600" dirty="0" smtClean="0"/>
              <a:t>  </a:t>
            </a:r>
            <a:r>
              <a:rPr lang="en-GB" sz="3600" b="1" i="1" dirty="0" smtClean="0"/>
              <a:t>long</a:t>
            </a:r>
            <a:r>
              <a:rPr lang="en-GB" sz="3600" dirty="0" smtClean="0"/>
              <a:t>.</a:t>
            </a:r>
          </a:p>
          <a:p>
            <a:pPr marL="831850" lvl="1" indent="-323850">
              <a:spcAft>
                <a:spcPts val="1413"/>
              </a:spcAft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i="1" dirty="0" smtClean="0"/>
              <a:t>    </a:t>
            </a:r>
            <a:r>
              <a:rPr lang="en-GB" i="1" dirty="0" err="1" smtClean="0"/>
              <a:t>struct</a:t>
            </a:r>
            <a:r>
              <a:rPr lang="en-GB" i="1" dirty="0" smtClean="0"/>
              <a:t> </a:t>
            </a:r>
            <a:r>
              <a:rPr lang="en-GB" i="1" dirty="0" err="1" smtClean="0"/>
              <a:t>pirate_msgbuf</a:t>
            </a:r>
            <a:r>
              <a:rPr lang="en-GB" i="1" dirty="0" smtClean="0"/>
              <a:t> {</a:t>
            </a:r>
          </a:p>
          <a:p>
            <a:pPr marL="831850" lvl="1" indent="-323850">
              <a:spcAft>
                <a:spcPts val="1413"/>
              </a:spcAft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i="1" dirty="0" smtClean="0"/>
              <a:t>        long </a:t>
            </a:r>
            <a:r>
              <a:rPr lang="en-GB" i="1" dirty="0" err="1" smtClean="0"/>
              <a:t>mtype</a:t>
            </a:r>
            <a:r>
              <a:rPr lang="en-GB" i="1" dirty="0" smtClean="0"/>
              <a:t>;  /* must be positive */</a:t>
            </a:r>
          </a:p>
          <a:p>
            <a:pPr marL="831850" lvl="1" indent="-323850">
              <a:spcAft>
                <a:spcPts val="1413"/>
              </a:spcAft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i="1" dirty="0" smtClean="0"/>
              <a:t>        char name[30];</a:t>
            </a:r>
          </a:p>
          <a:p>
            <a:pPr marL="831850" lvl="1" indent="-323850">
              <a:spcAft>
                <a:spcPts val="1413"/>
              </a:spcAft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i="1" dirty="0" smtClean="0"/>
              <a:t>        char </a:t>
            </a:r>
            <a:r>
              <a:rPr lang="en-GB" i="1" dirty="0" err="1" smtClean="0"/>
              <a:t>ship_type</a:t>
            </a:r>
            <a:r>
              <a:rPr lang="en-GB" i="1" dirty="0" smtClean="0"/>
              <a:t>;</a:t>
            </a:r>
          </a:p>
          <a:p>
            <a:pPr marL="831850" lvl="1" indent="-323850">
              <a:spcAft>
                <a:spcPts val="1413"/>
              </a:spcAft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i="1" dirty="0" smtClean="0"/>
              <a:t>        </a:t>
            </a:r>
            <a:r>
              <a:rPr lang="en-GB" i="1" dirty="0" err="1" smtClean="0"/>
              <a:t>int</a:t>
            </a:r>
            <a:r>
              <a:rPr lang="en-GB" i="1" dirty="0" smtClean="0"/>
              <a:t> notoriety;</a:t>
            </a:r>
          </a:p>
          <a:p>
            <a:pPr marL="831850" lvl="1" indent="-323850">
              <a:spcAft>
                <a:spcPts val="1413"/>
              </a:spcAft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i="1" dirty="0" smtClean="0"/>
              <a:t>        </a:t>
            </a:r>
            <a:r>
              <a:rPr lang="en-GB" i="1" dirty="0" err="1" smtClean="0"/>
              <a:t>int</a:t>
            </a:r>
            <a:r>
              <a:rPr lang="en-GB" i="1" dirty="0" smtClean="0"/>
              <a:t> cruelty;</a:t>
            </a:r>
          </a:p>
          <a:p>
            <a:pPr marL="831850" lvl="1" indent="-323850">
              <a:spcAft>
                <a:spcPts val="1413"/>
              </a:spcAft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i="1" dirty="0" smtClean="0"/>
              <a:t>        </a:t>
            </a:r>
            <a:r>
              <a:rPr lang="en-GB" i="1" dirty="0" err="1" smtClean="0"/>
              <a:t>int</a:t>
            </a:r>
            <a:r>
              <a:rPr lang="en-GB" i="1" dirty="0" smtClean="0"/>
              <a:t> </a:t>
            </a:r>
            <a:r>
              <a:rPr lang="en-GB" i="1" dirty="0" err="1" smtClean="0"/>
              <a:t>booty_value</a:t>
            </a:r>
            <a:r>
              <a:rPr lang="en-GB" i="1" dirty="0" smtClean="0"/>
              <a:t>;</a:t>
            </a:r>
          </a:p>
          <a:p>
            <a:pPr marL="831850" lvl="1" indent="-323850">
              <a:spcAft>
                <a:spcPts val="1413"/>
              </a:spcAft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i="1" dirty="0" smtClean="0"/>
              <a:t>    };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887DC-A9FC-4953-84DC-E7419117D5C1}" type="datetime1">
              <a:rPr lang="en-US" smtClean="0"/>
              <a:t>8/25/2016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FPT Software - Training C/C++ on Linux</a:t>
            </a:r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Gửi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điệp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đợi</a:t>
            </a:r>
            <a:r>
              <a:rPr lang="en-US" dirty="0" smtClean="0"/>
              <a:t> (1/2)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gửi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điệp</a:t>
            </a:r>
            <a:r>
              <a:rPr lang="en-US" dirty="0" smtClean="0"/>
              <a:t> </a:t>
            </a:r>
            <a:r>
              <a:rPr lang="en-US" dirty="0" err="1" smtClean="0"/>
              <a:t>tới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đợi</a:t>
            </a:r>
            <a:r>
              <a:rPr lang="en-US" dirty="0" smtClean="0"/>
              <a:t> </a:t>
            </a:r>
            <a:r>
              <a:rPr lang="en-US" dirty="0" err="1" smtClean="0"/>
              <a:t>ta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:</a:t>
            </a:r>
          </a:p>
          <a:p>
            <a:pPr marL="863600" lvl="1" indent="-287338">
              <a:spcAft>
                <a:spcPts val="1125"/>
              </a:spcAft>
              <a:buSzPct val="7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2400" i="1" dirty="0" smtClean="0"/>
              <a:t>#include &lt;sys/</a:t>
            </a:r>
            <a:r>
              <a:rPr lang="en-US" sz="2400" i="1" dirty="0" err="1" smtClean="0"/>
              <a:t>types.h</a:t>
            </a:r>
            <a:r>
              <a:rPr lang="en-US" sz="2400" i="1" dirty="0" smtClean="0"/>
              <a:t>&gt; </a:t>
            </a:r>
          </a:p>
          <a:p>
            <a:pPr marL="863600" lvl="1" indent="-287338">
              <a:spcAft>
                <a:spcPts val="1125"/>
              </a:spcAft>
              <a:buSzPct val="7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2400" i="1" dirty="0" smtClean="0"/>
              <a:t> #include &lt;sys/</a:t>
            </a:r>
            <a:r>
              <a:rPr lang="en-US" sz="2400" i="1" dirty="0" err="1" smtClean="0"/>
              <a:t>ipc.h</a:t>
            </a:r>
            <a:r>
              <a:rPr lang="en-US" sz="2400" i="1" dirty="0" smtClean="0"/>
              <a:t>&gt;  </a:t>
            </a:r>
          </a:p>
          <a:p>
            <a:pPr marL="863600" lvl="1" indent="-287338">
              <a:spcAft>
                <a:spcPts val="1125"/>
              </a:spcAft>
              <a:buSzPct val="7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2400" i="1" dirty="0" smtClean="0"/>
              <a:t>#include  &lt;sys/</a:t>
            </a:r>
            <a:r>
              <a:rPr lang="en-US" sz="2400" i="1" dirty="0" err="1" smtClean="0"/>
              <a:t>msg.h</a:t>
            </a:r>
            <a:r>
              <a:rPr lang="en-US" sz="2400" i="1" dirty="0" smtClean="0"/>
              <a:t>&gt;</a:t>
            </a:r>
            <a:endParaRPr lang="en-GB" sz="2400" i="1" dirty="0" smtClean="0"/>
          </a:p>
          <a:p>
            <a:pPr marL="863600" lvl="1" indent="-287338">
              <a:spcAft>
                <a:spcPts val="1125"/>
              </a:spcAft>
              <a:buSzPct val="7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2400" i="1" dirty="0" err="1" smtClean="0"/>
              <a:t>int</a:t>
            </a:r>
            <a:r>
              <a:rPr lang="en-GB" sz="2400" i="1" dirty="0" smtClean="0"/>
              <a:t> </a:t>
            </a:r>
            <a:r>
              <a:rPr lang="en-GB" sz="2400" i="1" dirty="0" err="1" smtClean="0"/>
              <a:t>msgsnd</a:t>
            </a:r>
            <a:r>
              <a:rPr lang="en-GB" sz="2400" i="1" dirty="0" smtClean="0"/>
              <a:t>(</a:t>
            </a:r>
            <a:r>
              <a:rPr lang="en-GB" sz="2400" i="1" dirty="0" err="1" smtClean="0"/>
              <a:t>int</a:t>
            </a:r>
            <a:r>
              <a:rPr lang="en-GB" sz="2400" i="1" dirty="0" smtClean="0"/>
              <a:t> </a:t>
            </a:r>
            <a:r>
              <a:rPr lang="en-GB" sz="2400" i="1" dirty="0" err="1" smtClean="0"/>
              <a:t>msqid</a:t>
            </a:r>
            <a:r>
              <a:rPr lang="en-GB" sz="2400" i="1" dirty="0" smtClean="0"/>
              <a:t>, const void *</a:t>
            </a:r>
            <a:r>
              <a:rPr lang="en-GB" sz="2400" i="1" dirty="0" err="1" smtClean="0"/>
              <a:t>msgp</a:t>
            </a:r>
            <a:r>
              <a:rPr lang="en-GB" sz="2400" i="1" dirty="0" smtClean="0"/>
              <a:t>, </a:t>
            </a:r>
            <a:r>
              <a:rPr lang="en-GB" sz="2400" i="1" dirty="0" err="1" smtClean="0"/>
              <a:t>size_t</a:t>
            </a:r>
            <a:r>
              <a:rPr lang="en-GB" sz="2400" i="1" dirty="0" smtClean="0"/>
              <a:t> </a:t>
            </a:r>
            <a:r>
              <a:rPr lang="en-GB" sz="2400" i="1" dirty="0" err="1" smtClean="0"/>
              <a:t>msgsz</a:t>
            </a:r>
            <a:r>
              <a:rPr lang="en-GB" sz="2400" i="1" dirty="0" smtClean="0"/>
              <a:t>, </a:t>
            </a:r>
            <a:r>
              <a:rPr lang="en-GB" sz="2400" i="1" dirty="0" err="1" smtClean="0"/>
              <a:t>int</a:t>
            </a:r>
            <a:r>
              <a:rPr lang="en-GB" sz="2400" i="1" dirty="0" smtClean="0"/>
              <a:t> </a:t>
            </a:r>
            <a:r>
              <a:rPr lang="en-GB" sz="2400" i="1" dirty="0" err="1" smtClean="0"/>
              <a:t>msgflg</a:t>
            </a:r>
            <a:r>
              <a:rPr lang="en-GB" sz="2400" i="1" dirty="0" smtClean="0"/>
              <a:t>);</a:t>
            </a:r>
          </a:p>
          <a:p>
            <a:pPr marL="431800" indent="-323850">
              <a:spcAft>
                <a:spcPts val="1413"/>
              </a:spcAft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dirty="0" smtClean="0"/>
              <a:t>Arguments</a:t>
            </a:r>
          </a:p>
          <a:p>
            <a:pPr marL="863600" lvl="1" indent="-287338">
              <a:spcAft>
                <a:spcPts val="1125"/>
              </a:spcAft>
              <a:buSzPct val="75000"/>
              <a:buFont typeface="StarSymbol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b="1" i="1" dirty="0" err="1" smtClean="0">
                <a:latin typeface="Nimbus Roman No9 L" pitchFamily="16" charset="0"/>
              </a:rPr>
              <a:t>msqid</a:t>
            </a:r>
            <a:r>
              <a:rPr lang="en-GB" dirty="0" smtClean="0">
                <a:latin typeface="Nimbus Roman No9 L" pitchFamily="16" charset="0"/>
              </a:rPr>
              <a:t> </a:t>
            </a:r>
            <a:r>
              <a:rPr lang="en-GB" dirty="0" err="1" smtClean="0">
                <a:latin typeface="Nimbus Roman No9 L" pitchFamily="16" charset="0"/>
              </a:rPr>
              <a:t>là</a:t>
            </a:r>
            <a:r>
              <a:rPr lang="en-GB" dirty="0" smtClean="0">
                <a:latin typeface="Nimbus Roman No9 L" pitchFamily="16" charset="0"/>
              </a:rPr>
              <a:t> id </a:t>
            </a:r>
            <a:r>
              <a:rPr lang="en-GB" dirty="0" err="1" smtClean="0">
                <a:latin typeface="Nimbus Roman No9 L" pitchFamily="16" charset="0"/>
              </a:rPr>
              <a:t>của</a:t>
            </a:r>
            <a:r>
              <a:rPr lang="en-GB" dirty="0" smtClean="0">
                <a:latin typeface="Nimbus Roman No9 L" pitchFamily="16" charset="0"/>
              </a:rPr>
              <a:t> </a:t>
            </a:r>
            <a:r>
              <a:rPr lang="en-GB" dirty="0" err="1" smtClean="0">
                <a:latin typeface="Nimbus Roman No9 L" pitchFamily="16" charset="0"/>
              </a:rPr>
              <a:t>hàng</a:t>
            </a:r>
            <a:r>
              <a:rPr lang="en-GB" dirty="0" smtClean="0">
                <a:latin typeface="Nimbus Roman No9 L" pitchFamily="16" charset="0"/>
              </a:rPr>
              <a:t> </a:t>
            </a:r>
            <a:r>
              <a:rPr lang="en-GB" dirty="0" err="1" smtClean="0">
                <a:latin typeface="Nimbus Roman No9 L" pitchFamily="16" charset="0"/>
              </a:rPr>
              <a:t>đợi</a:t>
            </a:r>
            <a:r>
              <a:rPr lang="en-GB" dirty="0" smtClean="0">
                <a:latin typeface="Nimbus Roman No9 L" pitchFamily="16" charset="0"/>
              </a:rPr>
              <a:t> </a:t>
            </a:r>
            <a:r>
              <a:rPr lang="en-GB" dirty="0" err="1" smtClean="0">
                <a:latin typeface="Nimbus Roman No9 L" pitchFamily="16" charset="0"/>
              </a:rPr>
              <a:t>được</a:t>
            </a:r>
            <a:r>
              <a:rPr lang="en-GB" dirty="0" smtClean="0">
                <a:latin typeface="Nimbus Roman No9 L" pitchFamily="16" charset="0"/>
              </a:rPr>
              <a:t> </a:t>
            </a:r>
            <a:r>
              <a:rPr lang="en-GB" dirty="0" err="1" smtClean="0">
                <a:latin typeface="Nimbus Roman No9 L" pitchFamily="16" charset="0"/>
              </a:rPr>
              <a:t>trả</a:t>
            </a:r>
            <a:r>
              <a:rPr lang="en-GB" dirty="0" smtClean="0">
                <a:latin typeface="Nimbus Roman No9 L" pitchFamily="16" charset="0"/>
              </a:rPr>
              <a:t> </a:t>
            </a:r>
            <a:r>
              <a:rPr lang="en-GB" dirty="0" err="1" smtClean="0">
                <a:latin typeface="Nimbus Roman No9 L" pitchFamily="16" charset="0"/>
              </a:rPr>
              <a:t>lại</a:t>
            </a:r>
            <a:r>
              <a:rPr lang="en-GB" dirty="0" smtClean="0">
                <a:latin typeface="Nimbus Roman No9 L" pitchFamily="16" charset="0"/>
              </a:rPr>
              <a:t> </a:t>
            </a:r>
            <a:r>
              <a:rPr lang="en-GB" dirty="0" err="1" smtClean="0">
                <a:latin typeface="Nimbus Roman No9 L" pitchFamily="16" charset="0"/>
              </a:rPr>
              <a:t>bởi</a:t>
            </a:r>
            <a:r>
              <a:rPr lang="en-GB" dirty="0" smtClean="0">
                <a:latin typeface="Nimbus Roman No9 L" pitchFamily="16" charset="0"/>
              </a:rPr>
              <a:t> </a:t>
            </a:r>
            <a:r>
              <a:rPr lang="en-GB" dirty="0" err="1" smtClean="0">
                <a:latin typeface="Nimbus Roman No9 L" pitchFamily="16" charset="0"/>
              </a:rPr>
              <a:t>msgget</a:t>
            </a:r>
            <a:r>
              <a:rPr lang="en-GB" dirty="0" smtClean="0">
                <a:latin typeface="Nimbus Roman No9 L" pitchFamily="16" charset="0"/>
              </a:rPr>
              <a:t>().</a:t>
            </a:r>
          </a:p>
          <a:p>
            <a:pPr marL="863600" lvl="1" indent="-287338">
              <a:spcAft>
                <a:spcPts val="1125"/>
              </a:spcAft>
              <a:buSzPct val="75000"/>
              <a:buFont typeface="StarSymbol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b="1" i="1" dirty="0" err="1" smtClean="0">
                <a:latin typeface="Nimbus Roman No9 L" pitchFamily="16" charset="0"/>
              </a:rPr>
              <a:t>msgp</a:t>
            </a:r>
            <a:r>
              <a:rPr lang="en-GB" dirty="0" smtClean="0">
                <a:latin typeface="Nimbus Roman No9 L" pitchFamily="16" charset="0"/>
              </a:rPr>
              <a:t> </a:t>
            </a:r>
            <a:r>
              <a:rPr lang="en-GB" dirty="0" err="1" smtClean="0">
                <a:latin typeface="Nimbus Roman No9 L" pitchFamily="16" charset="0"/>
              </a:rPr>
              <a:t>là</a:t>
            </a:r>
            <a:r>
              <a:rPr lang="en-GB" dirty="0" smtClean="0">
                <a:latin typeface="Nimbus Roman No9 L" pitchFamily="16" charset="0"/>
              </a:rPr>
              <a:t> con </a:t>
            </a:r>
            <a:r>
              <a:rPr lang="en-GB" dirty="0" err="1" smtClean="0">
                <a:latin typeface="Nimbus Roman No9 L" pitchFamily="16" charset="0"/>
              </a:rPr>
              <a:t>trỏ</a:t>
            </a:r>
            <a:r>
              <a:rPr lang="en-GB" dirty="0" smtClean="0">
                <a:latin typeface="Nimbus Roman No9 L" pitchFamily="16" charset="0"/>
              </a:rPr>
              <a:t> </a:t>
            </a:r>
            <a:r>
              <a:rPr lang="en-GB" dirty="0" err="1" smtClean="0">
                <a:latin typeface="Nimbus Roman No9 L" pitchFamily="16" charset="0"/>
              </a:rPr>
              <a:t>trỏ</a:t>
            </a:r>
            <a:r>
              <a:rPr lang="en-GB" dirty="0" smtClean="0">
                <a:latin typeface="Nimbus Roman No9 L" pitchFamily="16" charset="0"/>
              </a:rPr>
              <a:t> </a:t>
            </a:r>
            <a:r>
              <a:rPr lang="en-GB" dirty="0" err="1" smtClean="0">
                <a:latin typeface="Nimbus Roman No9 L" pitchFamily="16" charset="0"/>
              </a:rPr>
              <a:t>tới</a:t>
            </a:r>
            <a:r>
              <a:rPr lang="en-GB" dirty="0" smtClean="0">
                <a:latin typeface="Nimbus Roman No9 L" pitchFamily="16" charset="0"/>
              </a:rPr>
              <a:t> </a:t>
            </a:r>
            <a:r>
              <a:rPr lang="en-GB" dirty="0" err="1" smtClean="0">
                <a:latin typeface="Nimbus Roman No9 L" pitchFamily="16" charset="0"/>
              </a:rPr>
              <a:t>dữ</a:t>
            </a:r>
            <a:r>
              <a:rPr lang="en-GB" dirty="0" smtClean="0">
                <a:latin typeface="Nimbus Roman No9 L" pitchFamily="16" charset="0"/>
              </a:rPr>
              <a:t> </a:t>
            </a:r>
            <a:r>
              <a:rPr lang="en-GB" dirty="0" err="1" smtClean="0">
                <a:latin typeface="Nimbus Roman No9 L" pitchFamily="16" charset="0"/>
              </a:rPr>
              <a:t>liệu</a:t>
            </a:r>
            <a:r>
              <a:rPr lang="en-GB" dirty="0" smtClean="0">
                <a:latin typeface="Nimbus Roman No9 L" pitchFamily="16" charset="0"/>
              </a:rPr>
              <a:t> </a:t>
            </a:r>
            <a:r>
              <a:rPr lang="en-GB" dirty="0" err="1" smtClean="0">
                <a:latin typeface="Nimbus Roman No9 L" pitchFamily="16" charset="0"/>
              </a:rPr>
              <a:t>ta</a:t>
            </a:r>
            <a:r>
              <a:rPr lang="en-GB" dirty="0" smtClean="0">
                <a:latin typeface="Nimbus Roman No9 L" pitchFamily="16" charset="0"/>
              </a:rPr>
              <a:t> </a:t>
            </a:r>
            <a:r>
              <a:rPr lang="en-GB" dirty="0" err="1" smtClean="0">
                <a:latin typeface="Nimbus Roman No9 L" pitchFamily="16" charset="0"/>
              </a:rPr>
              <a:t>muốn</a:t>
            </a:r>
            <a:r>
              <a:rPr lang="en-GB" dirty="0" smtClean="0">
                <a:latin typeface="Nimbus Roman No9 L" pitchFamily="16" charset="0"/>
              </a:rPr>
              <a:t> </a:t>
            </a:r>
            <a:r>
              <a:rPr lang="en-GB" dirty="0" err="1" smtClean="0">
                <a:latin typeface="Nimbus Roman No9 L" pitchFamily="16" charset="0"/>
              </a:rPr>
              <a:t>gửi</a:t>
            </a:r>
            <a:r>
              <a:rPr lang="en-GB" dirty="0" smtClean="0">
                <a:latin typeface="Nimbus Roman No9 L" pitchFamily="16" charset="0"/>
              </a:rPr>
              <a:t> </a:t>
            </a:r>
            <a:r>
              <a:rPr lang="en-GB" dirty="0" err="1" smtClean="0">
                <a:latin typeface="Nimbus Roman No9 L" pitchFamily="16" charset="0"/>
              </a:rPr>
              <a:t>lên</a:t>
            </a:r>
            <a:r>
              <a:rPr lang="en-GB" dirty="0" smtClean="0">
                <a:latin typeface="Nimbus Roman No9 L" pitchFamily="16" charset="0"/>
              </a:rPr>
              <a:t> </a:t>
            </a:r>
            <a:r>
              <a:rPr lang="en-GB" dirty="0" err="1" smtClean="0">
                <a:latin typeface="Nimbus Roman No9 L" pitchFamily="16" charset="0"/>
              </a:rPr>
              <a:t>hàng</a:t>
            </a:r>
            <a:r>
              <a:rPr lang="en-GB" dirty="0" smtClean="0">
                <a:latin typeface="Nimbus Roman No9 L" pitchFamily="16" charset="0"/>
              </a:rPr>
              <a:t> </a:t>
            </a:r>
            <a:r>
              <a:rPr lang="en-GB" dirty="0" err="1" smtClean="0">
                <a:latin typeface="Nimbus Roman No9 L" pitchFamily="16" charset="0"/>
              </a:rPr>
              <a:t>đợi</a:t>
            </a:r>
            <a:r>
              <a:rPr lang="en-GB" dirty="0" smtClean="0">
                <a:latin typeface="Nimbus Roman No9 L" pitchFamily="16" charset="0"/>
              </a:rPr>
              <a:t>.</a:t>
            </a:r>
          </a:p>
          <a:p>
            <a:pPr marL="863600" lvl="1" indent="-287338">
              <a:spcAft>
                <a:spcPts val="1125"/>
              </a:spcAft>
              <a:buSzPct val="75000"/>
              <a:buFont typeface="StarSymbol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b="1" i="1" dirty="0" err="1" smtClean="0">
                <a:latin typeface="Nimbus Roman No9 L" pitchFamily="16" charset="0"/>
              </a:rPr>
              <a:t>msgsz</a:t>
            </a:r>
            <a:r>
              <a:rPr lang="en-GB" dirty="0" smtClean="0">
                <a:latin typeface="Nimbus Roman No9 L" pitchFamily="16" charset="0"/>
              </a:rPr>
              <a:t> </a:t>
            </a:r>
            <a:r>
              <a:rPr lang="en-GB" dirty="0" err="1" smtClean="0">
                <a:latin typeface="Nimbus Roman No9 L" pitchFamily="16" charset="0"/>
              </a:rPr>
              <a:t>kích</a:t>
            </a:r>
            <a:r>
              <a:rPr lang="en-GB" dirty="0" smtClean="0">
                <a:latin typeface="Nimbus Roman No9 L" pitchFamily="16" charset="0"/>
              </a:rPr>
              <a:t> </a:t>
            </a:r>
            <a:r>
              <a:rPr lang="en-GB" dirty="0" err="1" smtClean="0">
                <a:latin typeface="Nimbus Roman No9 L" pitchFamily="16" charset="0"/>
              </a:rPr>
              <a:t>thước</a:t>
            </a:r>
            <a:r>
              <a:rPr lang="en-GB" dirty="0" smtClean="0">
                <a:latin typeface="Nimbus Roman No9 L" pitchFamily="16" charset="0"/>
              </a:rPr>
              <a:t> </a:t>
            </a:r>
            <a:r>
              <a:rPr lang="en-GB" dirty="0" err="1" smtClean="0">
                <a:latin typeface="Nimbus Roman No9 L" pitchFamily="16" charset="0"/>
              </a:rPr>
              <a:t>dữ</a:t>
            </a:r>
            <a:r>
              <a:rPr lang="en-GB" dirty="0" smtClean="0">
                <a:latin typeface="Nimbus Roman No9 L" pitchFamily="16" charset="0"/>
              </a:rPr>
              <a:t> </a:t>
            </a:r>
            <a:r>
              <a:rPr lang="en-GB" dirty="0" err="1" smtClean="0">
                <a:latin typeface="Nimbus Roman No9 L" pitchFamily="16" charset="0"/>
              </a:rPr>
              <a:t>liệu</a:t>
            </a:r>
            <a:r>
              <a:rPr lang="en-GB" dirty="0" smtClean="0">
                <a:latin typeface="Nimbus Roman No9 L" pitchFamily="16" charset="0"/>
              </a:rPr>
              <a:t> </a:t>
            </a:r>
            <a:r>
              <a:rPr lang="en-GB" dirty="0" err="1" smtClean="0">
                <a:latin typeface="Nimbus Roman No9 L" pitchFamily="16" charset="0"/>
              </a:rPr>
              <a:t>tính</a:t>
            </a:r>
            <a:r>
              <a:rPr lang="en-GB" dirty="0" smtClean="0">
                <a:latin typeface="Nimbus Roman No9 L" pitchFamily="16" charset="0"/>
              </a:rPr>
              <a:t> </a:t>
            </a:r>
            <a:r>
              <a:rPr lang="en-GB" dirty="0" err="1" smtClean="0">
                <a:latin typeface="Nimbus Roman No9 L" pitchFamily="16" charset="0"/>
              </a:rPr>
              <a:t>theo</a:t>
            </a:r>
            <a:r>
              <a:rPr lang="en-GB" dirty="0" smtClean="0">
                <a:latin typeface="Nimbus Roman No9 L" pitchFamily="16" charset="0"/>
              </a:rPr>
              <a:t> byte. </a:t>
            </a:r>
          </a:p>
          <a:p>
            <a:pPr marL="863600" lvl="1" indent="-287338">
              <a:spcAft>
                <a:spcPts val="1125"/>
              </a:spcAft>
              <a:buSzPct val="75000"/>
              <a:buFont typeface="StarSymbol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b="1" i="1" dirty="0" err="1" smtClean="0">
                <a:latin typeface="Nimbus Roman No9 L" pitchFamily="16" charset="0"/>
              </a:rPr>
              <a:t>msgflg</a:t>
            </a:r>
            <a:r>
              <a:rPr lang="en-GB" dirty="0" smtClean="0">
                <a:latin typeface="Nimbus Roman No9 L" pitchFamily="16" charset="0"/>
              </a:rPr>
              <a:t> </a:t>
            </a:r>
            <a:r>
              <a:rPr lang="en-GB" dirty="0" err="1" smtClean="0">
                <a:latin typeface="Nimbus Roman No9 L" pitchFamily="16" charset="0"/>
              </a:rPr>
              <a:t>là</a:t>
            </a:r>
            <a:r>
              <a:rPr lang="en-GB" dirty="0" smtClean="0">
                <a:latin typeface="Nimbus Roman No9 L" pitchFamily="16" charset="0"/>
              </a:rPr>
              <a:t> </a:t>
            </a:r>
            <a:r>
              <a:rPr lang="en-GB" dirty="0" err="1" smtClean="0">
                <a:latin typeface="Nimbus Roman No9 L" pitchFamily="16" charset="0"/>
              </a:rPr>
              <a:t>cờ</a:t>
            </a:r>
            <a:r>
              <a:rPr lang="en-GB" dirty="0" smtClean="0">
                <a:latin typeface="Nimbus Roman No9 L" pitchFamily="16" charset="0"/>
              </a:rPr>
              <a:t> </a:t>
            </a:r>
            <a:r>
              <a:rPr lang="en-GB" dirty="0" err="1" smtClean="0">
                <a:latin typeface="Nimbus Roman No9 L" pitchFamily="16" charset="0"/>
              </a:rPr>
              <a:t>cho</a:t>
            </a:r>
            <a:r>
              <a:rPr lang="en-GB" dirty="0" smtClean="0">
                <a:latin typeface="Nimbus Roman No9 L" pitchFamily="16" charset="0"/>
              </a:rPr>
              <a:t> </a:t>
            </a:r>
            <a:r>
              <a:rPr lang="en-GB" dirty="0" err="1" smtClean="0">
                <a:latin typeface="Nimbus Roman No9 L" pitchFamily="16" charset="0"/>
              </a:rPr>
              <a:t>biết</a:t>
            </a:r>
            <a:r>
              <a:rPr lang="en-GB" dirty="0" smtClean="0">
                <a:latin typeface="Nimbus Roman No9 L" pitchFamily="16" charset="0"/>
              </a:rPr>
              <a:t> </a:t>
            </a:r>
            <a:r>
              <a:rPr lang="en-GB" dirty="0" err="1" smtClean="0">
                <a:latin typeface="Nimbus Roman No9 L" pitchFamily="16" charset="0"/>
              </a:rPr>
              <a:t>cách</a:t>
            </a:r>
            <a:r>
              <a:rPr lang="en-GB" dirty="0" smtClean="0">
                <a:latin typeface="Nimbus Roman No9 L" pitchFamily="16" charset="0"/>
              </a:rPr>
              <a:t> </a:t>
            </a:r>
            <a:r>
              <a:rPr lang="en-GB" dirty="0" err="1" smtClean="0">
                <a:latin typeface="Nimbus Roman No9 L" pitchFamily="16" charset="0"/>
              </a:rPr>
              <a:t>gửi</a:t>
            </a:r>
            <a:r>
              <a:rPr lang="en-GB" dirty="0" smtClean="0">
                <a:latin typeface="Nimbus Roman No9 L" pitchFamily="16" charset="0"/>
              </a:rPr>
              <a:t> </a:t>
            </a:r>
            <a:r>
              <a:rPr lang="en-GB" dirty="0" err="1" smtClean="0">
                <a:latin typeface="Nimbus Roman No9 L" pitchFamily="16" charset="0"/>
              </a:rPr>
              <a:t>thông</a:t>
            </a:r>
            <a:r>
              <a:rPr lang="en-GB" dirty="0" smtClean="0">
                <a:latin typeface="Nimbus Roman No9 L" pitchFamily="16" charset="0"/>
              </a:rPr>
              <a:t> </a:t>
            </a:r>
            <a:r>
              <a:rPr lang="en-GB" dirty="0" err="1" smtClean="0">
                <a:latin typeface="Nimbus Roman No9 L" pitchFamily="16" charset="0"/>
              </a:rPr>
              <a:t>điệp</a:t>
            </a:r>
            <a:r>
              <a:rPr lang="en-GB" dirty="0" smtClean="0">
                <a:latin typeface="Nimbus Roman No9 L" pitchFamily="16" charset="0"/>
              </a:rPr>
              <a:t>. </a:t>
            </a:r>
            <a:r>
              <a:rPr lang="en-GB" dirty="0" err="1" smtClean="0">
                <a:latin typeface="Nimbus Roman No9 L" pitchFamily="16" charset="0"/>
              </a:rPr>
              <a:t>Thường</a:t>
            </a:r>
            <a:r>
              <a:rPr lang="en-GB" dirty="0" smtClean="0">
                <a:latin typeface="Nimbus Roman No9 L" pitchFamily="16" charset="0"/>
              </a:rPr>
              <a:t> </a:t>
            </a:r>
            <a:r>
              <a:rPr lang="en-GB" dirty="0" err="1" smtClean="0">
                <a:latin typeface="Nimbus Roman No9 L" pitchFamily="16" charset="0"/>
              </a:rPr>
              <a:t>đặt</a:t>
            </a:r>
            <a:r>
              <a:rPr lang="en-GB" dirty="0" smtClean="0">
                <a:latin typeface="Nimbus Roman No9 L" pitchFamily="16" charset="0"/>
              </a:rPr>
              <a:t> </a:t>
            </a:r>
            <a:r>
              <a:rPr lang="en-GB" dirty="0" err="1" smtClean="0">
                <a:latin typeface="Nimbus Roman No9 L" pitchFamily="16" charset="0"/>
              </a:rPr>
              <a:t>giá</a:t>
            </a:r>
            <a:r>
              <a:rPr lang="en-GB" dirty="0" smtClean="0">
                <a:latin typeface="Nimbus Roman No9 L" pitchFamily="16" charset="0"/>
              </a:rPr>
              <a:t> </a:t>
            </a:r>
            <a:r>
              <a:rPr lang="en-GB" dirty="0" err="1" smtClean="0">
                <a:latin typeface="Nimbus Roman No9 L" pitchFamily="16" charset="0"/>
              </a:rPr>
              <a:t>trị</a:t>
            </a:r>
            <a:r>
              <a:rPr lang="en-GB" dirty="0" smtClean="0">
                <a:latin typeface="Nimbus Roman No9 L" pitchFamily="16" charset="0"/>
              </a:rPr>
              <a:t> </a:t>
            </a:r>
            <a:r>
              <a:rPr lang="en-GB" dirty="0" err="1" smtClean="0">
                <a:latin typeface="Nimbus Roman No9 L" pitchFamily="16" charset="0"/>
              </a:rPr>
              <a:t>là</a:t>
            </a:r>
            <a:r>
              <a:rPr lang="en-GB" dirty="0" smtClean="0">
                <a:latin typeface="Nimbus Roman No9 L" pitchFamily="16" charset="0"/>
              </a:rPr>
              <a:t> 0, </a:t>
            </a:r>
            <a:r>
              <a:rPr lang="en-GB" dirty="0" err="1" smtClean="0">
                <a:latin typeface="Nimbus Roman No9 L" pitchFamily="16" charset="0"/>
              </a:rPr>
              <a:t>hàm</a:t>
            </a:r>
            <a:r>
              <a:rPr lang="en-GB" dirty="0" smtClean="0">
                <a:latin typeface="Nimbus Roman No9 L" pitchFamily="16" charset="0"/>
              </a:rPr>
              <a:t> </a:t>
            </a:r>
            <a:r>
              <a:rPr lang="en-GB" dirty="0" err="1" smtClean="0">
                <a:latin typeface="Nimbus Roman No9 L" pitchFamily="16" charset="0"/>
              </a:rPr>
              <a:t>sẽ</a:t>
            </a:r>
            <a:r>
              <a:rPr lang="en-GB" dirty="0" smtClean="0">
                <a:latin typeface="Nimbus Roman No9 L" pitchFamily="16" charset="0"/>
              </a:rPr>
              <a:t> </a:t>
            </a:r>
            <a:r>
              <a:rPr lang="en-GB" dirty="0" err="1" smtClean="0">
                <a:latin typeface="Nimbus Roman No9 L" pitchFamily="16" charset="0"/>
              </a:rPr>
              <a:t>gửi</a:t>
            </a:r>
            <a:r>
              <a:rPr lang="en-GB" dirty="0" smtClean="0">
                <a:latin typeface="Nimbus Roman No9 L" pitchFamily="16" charset="0"/>
              </a:rPr>
              <a:t> </a:t>
            </a:r>
            <a:r>
              <a:rPr lang="en-GB" dirty="0" err="1" smtClean="0">
                <a:latin typeface="Nimbus Roman No9 L" pitchFamily="16" charset="0"/>
              </a:rPr>
              <a:t>thông</a:t>
            </a:r>
            <a:r>
              <a:rPr lang="en-GB" dirty="0" smtClean="0">
                <a:latin typeface="Nimbus Roman No9 L" pitchFamily="16" charset="0"/>
              </a:rPr>
              <a:t> </a:t>
            </a:r>
            <a:r>
              <a:rPr lang="en-GB" dirty="0" err="1" smtClean="0">
                <a:latin typeface="Nimbus Roman No9 L" pitchFamily="16" charset="0"/>
              </a:rPr>
              <a:t>điệp</a:t>
            </a:r>
            <a:r>
              <a:rPr lang="en-GB" dirty="0" smtClean="0">
                <a:latin typeface="Nimbus Roman No9 L" pitchFamily="16" charset="0"/>
              </a:rPr>
              <a:t> </a:t>
            </a:r>
            <a:r>
              <a:rPr lang="en-GB" dirty="0" err="1" smtClean="0">
                <a:latin typeface="Nimbus Roman No9 L" pitchFamily="16" charset="0"/>
              </a:rPr>
              <a:t>đi</a:t>
            </a:r>
            <a:r>
              <a:rPr lang="en-GB" dirty="0" smtClean="0">
                <a:latin typeface="Nimbus Roman No9 L" pitchFamily="16" charset="0"/>
              </a:rPr>
              <a:t> </a:t>
            </a:r>
            <a:r>
              <a:rPr lang="en-GB" dirty="0" err="1" smtClean="0">
                <a:latin typeface="Nimbus Roman No9 L" pitchFamily="16" charset="0"/>
              </a:rPr>
              <a:t>một</a:t>
            </a:r>
            <a:r>
              <a:rPr lang="en-GB" dirty="0" smtClean="0">
                <a:latin typeface="Nimbus Roman No9 L" pitchFamily="16" charset="0"/>
              </a:rPr>
              <a:t> </a:t>
            </a:r>
            <a:r>
              <a:rPr lang="en-GB" dirty="0" err="1" smtClean="0">
                <a:latin typeface="Nimbus Roman No9 L" pitchFamily="16" charset="0"/>
              </a:rPr>
              <a:t>số</a:t>
            </a:r>
            <a:r>
              <a:rPr lang="en-GB" dirty="0" smtClean="0">
                <a:latin typeface="Nimbus Roman No9 L" pitchFamily="16" charset="0"/>
              </a:rPr>
              <a:t> </a:t>
            </a:r>
            <a:r>
              <a:rPr lang="en-GB" dirty="0" err="1" smtClean="0">
                <a:latin typeface="Nimbus Roman No9 L" pitchFamily="16" charset="0"/>
              </a:rPr>
              <a:t>lần</a:t>
            </a:r>
            <a:r>
              <a:rPr lang="en-GB" dirty="0" smtClean="0">
                <a:latin typeface="Nimbus Roman No9 L" pitchFamily="16" charset="0"/>
              </a:rPr>
              <a:t> </a:t>
            </a:r>
            <a:r>
              <a:rPr lang="en-GB" dirty="0" err="1" smtClean="0">
                <a:latin typeface="Nimbus Roman No9 L" pitchFamily="16" charset="0"/>
              </a:rPr>
              <a:t>nếu</a:t>
            </a:r>
            <a:r>
              <a:rPr lang="en-GB" dirty="0" smtClean="0">
                <a:latin typeface="Nimbus Roman No9 L" pitchFamily="16" charset="0"/>
              </a:rPr>
              <a:t> </a:t>
            </a:r>
            <a:r>
              <a:rPr lang="en-GB" dirty="0" err="1" smtClean="0">
                <a:latin typeface="Nimbus Roman No9 L" pitchFamily="16" charset="0"/>
              </a:rPr>
              <a:t>hệ</a:t>
            </a:r>
            <a:r>
              <a:rPr lang="en-GB" dirty="0" smtClean="0">
                <a:latin typeface="Nimbus Roman No9 L" pitchFamily="16" charset="0"/>
              </a:rPr>
              <a:t> </a:t>
            </a:r>
            <a:r>
              <a:rPr lang="en-GB" dirty="0" err="1" smtClean="0">
                <a:latin typeface="Nimbus Roman No9 L" pitchFamily="16" charset="0"/>
              </a:rPr>
              <a:t>thống</a:t>
            </a:r>
            <a:r>
              <a:rPr lang="en-GB" dirty="0" smtClean="0">
                <a:latin typeface="Nimbus Roman No9 L" pitchFamily="16" charset="0"/>
              </a:rPr>
              <a:t> </a:t>
            </a:r>
            <a:r>
              <a:rPr lang="en-GB" dirty="0" err="1" smtClean="0">
                <a:latin typeface="Nimbus Roman No9 L" pitchFamily="16" charset="0"/>
              </a:rPr>
              <a:t>đang</a:t>
            </a:r>
            <a:r>
              <a:rPr lang="en-GB" dirty="0" smtClean="0">
                <a:latin typeface="Nimbus Roman No9 L" pitchFamily="16" charset="0"/>
              </a:rPr>
              <a:t> </a:t>
            </a:r>
            <a:r>
              <a:rPr lang="en-GB" dirty="0" err="1" smtClean="0">
                <a:latin typeface="Nimbus Roman No9 L" pitchFamily="16" charset="0"/>
              </a:rPr>
              <a:t>bận</a:t>
            </a:r>
            <a:r>
              <a:rPr lang="en-GB" dirty="0" smtClean="0">
                <a:latin typeface="Nimbus Roman No9 L" pitchFamily="16" charset="0"/>
              </a:rPr>
              <a:t>. </a:t>
            </a:r>
            <a:r>
              <a:rPr lang="en-GB" dirty="0" err="1" smtClean="0">
                <a:latin typeface="Nimbus Roman No9 L" pitchFamily="16" charset="0"/>
              </a:rPr>
              <a:t>Nếu</a:t>
            </a:r>
            <a:r>
              <a:rPr lang="en-GB" dirty="0" smtClean="0">
                <a:latin typeface="Nimbus Roman No9 L" pitchFamily="16" charset="0"/>
              </a:rPr>
              <a:t> </a:t>
            </a:r>
            <a:r>
              <a:rPr lang="en-GB" dirty="0" err="1" smtClean="0">
                <a:latin typeface="Nimbus Roman No9 L" pitchFamily="16" charset="0"/>
              </a:rPr>
              <a:t>là</a:t>
            </a:r>
            <a:r>
              <a:rPr lang="en-GB" dirty="0" smtClean="0">
                <a:latin typeface="Nimbus Roman No9 L" pitchFamily="16" charset="0"/>
              </a:rPr>
              <a:t> IPC_NOWAIT, </a:t>
            </a:r>
            <a:r>
              <a:rPr lang="en-GB" dirty="0" err="1" smtClean="0">
                <a:latin typeface="Nimbus Roman No9 L" pitchFamily="16" charset="0"/>
              </a:rPr>
              <a:t>hàm</a:t>
            </a:r>
            <a:r>
              <a:rPr lang="en-GB" dirty="0" smtClean="0">
                <a:latin typeface="Nimbus Roman No9 L" pitchFamily="16" charset="0"/>
              </a:rPr>
              <a:t> </a:t>
            </a:r>
            <a:r>
              <a:rPr lang="en-GB" dirty="0" err="1" smtClean="0">
                <a:latin typeface="Nimbus Roman No9 L" pitchFamily="16" charset="0"/>
              </a:rPr>
              <a:t>sẽ</a:t>
            </a:r>
            <a:r>
              <a:rPr lang="en-GB" dirty="0" smtClean="0">
                <a:latin typeface="Nimbus Roman No9 L" pitchFamily="16" charset="0"/>
              </a:rPr>
              <a:t> </a:t>
            </a:r>
            <a:r>
              <a:rPr lang="en-GB" dirty="0" err="1" smtClean="0">
                <a:latin typeface="Nimbus Roman No9 L" pitchFamily="16" charset="0"/>
              </a:rPr>
              <a:t>trả</a:t>
            </a:r>
            <a:r>
              <a:rPr lang="en-GB" dirty="0" smtClean="0">
                <a:latin typeface="Nimbus Roman No9 L" pitchFamily="16" charset="0"/>
              </a:rPr>
              <a:t> </a:t>
            </a:r>
            <a:r>
              <a:rPr lang="en-GB" dirty="0" err="1" smtClean="0">
                <a:latin typeface="Nimbus Roman No9 L" pitchFamily="16" charset="0"/>
              </a:rPr>
              <a:t>về</a:t>
            </a:r>
            <a:r>
              <a:rPr lang="en-GB" dirty="0" smtClean="0">
                <a:latin typeface="Nimbus Roman No9 L" pitchFamily="16" charset="0"/>
              </a:rPr>
              <a:t> </a:t>
            </a:r>
            <a:r>
              <a:rPr lang="en-GB" dirty="0" err="1" smtClean="0">
                <a:latin typeface="Nimbus Roman No9 L" pitchFamily="16" charset="0"/>
              </a:rPr>
              <a:t>ngay</a:t>
            </a:r>
            <a:r>
              <a:rPr lang="en-GB" dirty="0" smtClean="0">
                <a:latin typeface="Nimbus Roman No9 L" pitchFamily="16" charset="0"/>
              </a:rPr>
              <a:t> </a:t>
            </a:r>
            <a:r>
              <a:rPr lang="en-GB" dirty="0" err="1" smtClean="0">
                <a:latin typeface="Nimbus Roman No9 L" pitchFamily="16" charset="0"/>
              </a:rPr>
              <a:t>lập</a:t>
            </a:r>
            <a:r>
              <a:rPr lang="en-GB" dirty="0" smtClean="0">
                <a:latin typeface="Nimbus Roman No9 L" pitchFamily="16" charset="0"/>
              </a:rPr>
              <a:t> </a:t>
            </a:r>
            <a:r>
              <a:rPr lang="en-GB" dirty="0" err="1" smtClean="0">
                <a:latin typeface="Nimbus Roman No9 L" pitchFamily="16" charset="0"/>
              </a:rPr>
              <a:t>tức</a:t>
            </a:r>
            <a:r>
              <a:rPr lang="en-GB" dirty="0" smtClean="0">
                <a:latin typeface="Nimbus Roman No9 L" pitchFamily="16" charset="0"/>
              </a:rPr>
              <a:t> </a:t>
            </a:r>
            <a:r>
              <a:rPr lang="en-GB" dirty="0" err="1" smtClean="0">
                <a:latin typeface="Nimbus Roman No9 L" pitchFamily="16" charset="0"/>
              </a:rPr>
              <a:t>với</a:t>
            </a:r>
            <a:r>
              <a:rPr lang="en-GB" dirty="0" smtClean="0">
                <a:latin typeface="Nimbus Roman No9 L" pitchFamily="16" charset="0"/>
              </a:rPr>
              <a:t> </a:t>
            </a:r>
            <a:r>
              <a:rPr lang="en-GB" dirty="0" err="1" smtClean="0">
                <a:latin typeface="Nimbus Roman No9 L" pitchFamily="16" charset="0"/>
              </a:rPr>
              <a:t>mã</a:t>
            </a:r>
            <a:r>
              <a:rPr lang="en-GB" dirty="0" smtClean="0">
                <a:latin typeface="Nimbus Roman No9 L" pitchFamily="16" charset="0"/>
              </a:rPr>
              <a:t> </a:t>
            </a:r>
            <a:r>
              <a:rPr lang="en-GB" dirty="0" err="1" smtClean="0">
                <a:latin typeface="Nimbus Roman No9 L" pitchFamily="16" charset="0"/>
              </a:rPr>
              <a:t>lỗi</a:t>
            </a:r>
            <a:r>
              <a:rPr lang="en-GB" dirty="0" smtClean="0">
                <a:latin typeface="Nimbus Roman No9 L" pitchFamily="16" charset="0"/>
              </a:rPr>
              <a:t> -1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9023A-C4F2-4703-8584-E812C03CDF4E}" type="datetime1">
              <a:rPr lang="en-US" smtClean="0"/>
              <a:t>8/25/2016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FPT Software - Training C/C++ on Linux</a:t>
            </a:r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Gửi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điệp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đợi</a:t>
            </a:r>
            <a:r>
              <a:rPr lang="en-US" dirty="0" smtClean="0"/>
              <a:t> (2/2)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:</a:t>
            </a:r>
          </a:p>
          <a:p>
            <a:pPr lvl="1">
              <a:buFont typeface="StarSymbol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dirty="0" smtClean="0"/>
              <a:t> </a:t>
            </a:r>
            <a:r>
              <a:rPr lang="en-GB" i="1" dirty="0" smtClean="0"/>
              <a:t>	 </a:t>
            </a:r>
            <a:r>
              <a:rPr lang="en-GB" i="1" dirty="0" err="1" smtClean="0"/>
              <a:t>key_t</a:t>
            </a:r>
            <a:r>
              <a:rPr lang="en-GB" i="1" dirty="0" smtClean="0"/>
              <a:t> key;</a:t>
            </a:r>
          </a:p>
          <a:p>
            <a:pPr lvl="1">
              <a:buFont typeface="StarSymbol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i="1" dirty="0" smtClean="0"/>
              <a:t>    </a:t>
            </a:r>
            <a:r>
              <a:rPr lang="en-GB" i="1" dirty="0" err="1" smtClean="0"/>
              <a:t>int</a:t>
            </a:r>
            <a:r>
              <a:rPr lang="en-GB" i="1" dirty="0" smtClean="0"/>
              <a:t> </a:t>
            </a:r>
            <a:r>
              <a:rPr lang="en-GB" i="1" dirty="0" err="1" smtClean="0"/>
              <a:t>msqid</a:t>
            </a:r>
            <a:r>
              <a:rPr lang="en-GB" i="1" dirty="0" smtClean="0"/>
              <a:t>;</a:t>
            </a:r>
          </a:p>
          <a:p>
            <a:pPr lvl="1">
              <a:buFont typeface="StarSymbol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i="1" dirty="0" smtClean="0"/>
              <a:t>    </a:t>
            </a:r>
            <a:r>
              <a:rPr lang="en-GB" i="1" dirty="0" err="1" smtClean="0"/>
              <a:t>struct</a:t>
            </a:r>
            <a:r>
              <a:rPr lang="en-GB" i="1" dirty="0" smtClean="0"/>
              <a:t> </a:t>
            </a:r>
            <a:r>
              <a:rPr lang="en-GB" i="1" dirty="0" err="1" smtClean="0"/>
              <a:t>pirate_msgbuf</a:t>
            </a:r>
            <a:r>
              <a:rPr lang="en-GB" i="1" dirty="0" smtClean="0"/>
              <a:t> </a:t>
            </a:r>
            <a:r>
              <a:rPr lang="en-GB" i="1" dirty="0" err="1" smtClean="0"/>
              <a:t>pmb</a:t>
            </a:r>
            <a:r>
              <a:rPr lang="en-GB" i="1" dirty="0" smtClean="0"/>
              <a:t> = {2, "</a:t>
            </a:r>
            <a:r>
              <a:rPr lang="en-GB" i="1" dirty="0" err="1" smtClean="0"/>
              <a:t>L'Olonais</a:t>
            </a:r>
            <a:r>
              <a:rPr lang="en-GB" i="1" dirty="0" smtClean="0"/>
              <a:t>", 'S', 80, 10, 12035};</a:t>
            </a:r>
          </a:p>
          <a:p>
            <a:pPr lvl="1">
              <a:buFont typeface="StarSymbol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i="1" dirty="0" smtClean="0"/>
              <a:t>    key = </a:t>
            </a:r>
            <a:r>
              <a:rPr lang="en-GB" i="1" dirty="0" err="1" smtClean="0"/>
              <a:t>ftok</a:t>
            </a:r>
            <a:r>
              <a:rPr lang="en-GB" i="1" dirty="0" smtClean="0"/>
              <a:t>("/home/</a:t>
            </a:r>
            <a:r>
              <a:rPr lang="en-GB" i="1" dirty="0" err="1" smtClean="0"/>
              <a:t>abc</a:t>
            </a:r>
            <a:r>
              <a:rPr lang="en-GB" i="1" dirty="0" smtClean="0"/>
              <a:t>/</a:t>
            </a:r>
            <a:r>
              <a:rPr lang="en-GB" i="1" dirty="0" err="1" smtClean="0"/>
              <a:t>somefile</a:t>
            </a:r>
            <a:r>
              <a:rPr lang="en-GB" i="1" dirty="0" smtClean="0"/>
              <a:t>", 'b');</a:t>
            </a:r>
          </a:p>
          <a:p>
            <a:pPr lvl="1">
              <a:buFont typeface="StarSymbol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i="1" dirty="0" smtClean="0"/>
              <a:t>    </a:t>
            </a:r>
            <a:r>
              <a:rPr lang="en-GB" i="1" dirty="0" err="1" smtClean="0"/>
              <a:t>msqid</a:t>
            </a:r>
            <a:r>
              <a:rPr lang="en-GB" i="1" dirty="0" smtClean="0"/>
              <a:t> = </a:t>
            </a:r>
            <a:r>
              <a:rPr lang="en-GB" i="1" dirty="0" err="1" smtClean="0"/>
              <a:t>msgget</a:t>
            </a:r>
            <a:r>
              <a:rPr lang="en-GB" i="1" dirty="0" smtClean="0"/>
              <a:t>(key, 0666 | IPC_CREAT);</a:t>
            </a:r>
          </a:p>
          <a:p>
            <a:pPr lvl="1">
              <a:buFont typeface="StarSymbol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i="1" dirty="0" smtClean="0"/>
              <a:t>    </a:t>
            </a:r>
            <a:r>
              <a:rPr lang="en-GB" i="1" dirty="0" err="1" smtClean="0"/>
              <a:t>msgsnd</a:t>
            </a:r>
            <a:r>
              <a:rPr lang="en-GB" i="1" dirty="0" smtClean="0"/>
              <a:t>(</a:t>
            </a:r>
            <a:r>
              <a:rPr lang="en-GB" i="1" dirty="0" err="1" smtClean="0"/>
              <a:t>msqid</a:t>
            </a:r>
            <a:r>
              <a:rPr lang="en-GB" i="1" dirty="0" smtClean="0"/>
              <a:t>, &amp;</a:t>
            </a:r>
            <a:r>
              <a:rPr lang="en-GB" i="1" dirty="0" err="1" smtClean="0"/>
              <a:t>pmb</a:t>
            </a:r>
            <a:r>
              <a:rPr lang="en-GB" i="1" dirty="0" smtClean="0"/>
              <a:t>, </a:t>
            </a:r>
            <a:r>
              <a:rPr lang="en-GB" i="1" dirty="0" err="1" smtClean="0"/>
              <a:t>sizeof</a:t>
            </a:r>
            <a:r>
              <a:rPr lang="en-GB" i="1" dirty="0" smtClean="0"/>
              <a:t>(</a:t>
            </a:r>
            <a:r>
              <a:rPr lang="en-GB" i="1" dirty="0" err="1" smtClean="0"/>
              <a:t>pmb</a:t>
            </a:r>
            <a:r>
              <a:rPr lang="en-GB" i="1" dirty="0" smtClean="0"/>
              <a:t>), 0);  </a:t>
            </a:r>
            <a:endParaRPr lang="en-US" i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9C419-AFFA-4C6C-9FA4-AE5D0E17FC9C}" type="datetime1">
              <a:rPr lang="en-US" smtClean="0"/>
              <a:t>8/25/2016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FPT Software - Training C/C++ on Linux</a:t>
            </a:r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lấy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điệp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khỏi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đợi</a:t>
            </a:r>
            <a:r>
              <a:rPr lang="en-US" dirty="0" smtClean="0"/>
              <a:t> (1/3)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dirty="0" err="1" smtClean="0"/>
              <a:t>int</a:t>
            </a:r>
            <a:r>
              <a:rPr lang="en-GB" dirty="0" smtClean="0"/>
              <a:t> </a:t>
            </a:r>
            <a:r>
              <a:rPr lang="en-GB" dirty="0" err="1" smtClean="0"/>
              <a:t>msgrcv</a:t>
            </a:r>
            <a:r>
              <a:rPr lang="en-GB" dirty="0" smtClean="0"/>
              <a:t>(</a:t>
            </a:r>
            <a:r>
              <a:rPr lang="en-GB" dirty="0" err="1" smtClean="0"/>
              <a:t>int</a:t>
            </a:r>
            <a:r>
              <a:rPr lang="en-GB" dirty="0" smtClean="0"/>
              <a:t> </a:t>
            </a:r>
            <a:r>
              <a:rPr lang="en-GB" dirty="0" err="1" smtClean="0"/>
              <a:t>msqid</a:t>
            </a:r>
            <a:r>
              <a:rPr lang="en-GB" dirty="0" smtClean="0"/>
              <a:t>, void *</a:t>
            </a:r>
            <a:r>
              <a:rPr lang="en-GB" dirty="0" err="1" smtClean="0"/>
              <a:t>msgp</a:t>
            </a:r>
            <a:r>
              <a:rPr lang="en-GB" dirty="0" smtClean="0"/>
              <a:t>, </a:t>
            </a:r>
            <a:r>
              <a:rPr lang="en-GB" dirty="0" err="1" smtClean="0"/>
              <a:t>size_t</a:t>
            </a:r>
            <a:r>
              <a:rPr lang="en-GB" dirty="0" smtClean="0"/>
              <a:t> </a:t>
            </a:r>
            <a:r>
              <a:rPr lang="en-GB" dirty="0" err="1" smtClean="0"/>
              <a:t>msgsz</a:t>
            </a:r>
            <a:r>
              <a:rPr lang="en-GB" dirty="0" smtClean="0"/>
              <a:t>, long </a:t>
            </a:r>
            <a:r>
              <a:rPr lang="en-GB" dirty="0" err="1" smtClean="0"/>
              <a:t>msgtyp</a:t>
            </a:r>
            <a:r>
              <a:rPr lang="en-GB" dirty="0" smtClean="0"/>
              <a:t>, </a:t>
            </a:r>
            <a:r>
              <a:rPr lang="en-GB" dirty="0" err="1" smtClean="0"/>
              <a:t>int</a:t>
            </a:r>
            <a:r>
              <a:rPr lang="en-GB" dirty="0" smtClean="0"/>
              <a:t> </a:t>
            </a:r>
            <a:r>
              <a:rPr lang="en-GB" dirty="0" err="1" smtClean="0"/>
              <a:t>msgflg</a:t>
            </a:r>
            <a:r>
              <a:rPr lang="en-GB" dirty="0" smtClean="0"/>
              <a:t>);</a:t>
            </a:r>
          </a:p>
          <a:p>
            <a:pPr lvl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2600" dirty="0" smtClean="0"/>
              <a:t>ở </a:t>
            </a:r>
            <a:r>
              <a:rPr lang="en-GB" sz="2600" dirty="0" err="1" smtClean="0"/>
              <a:t>đây</a:t>
            </a:r>
            <a:r>
              <a:rPr lang="en-GB" sz="2600" dirty="0" smtClean="0"/>
              <a:t> </a:t>
            </a:r>
            <a:r>
              <a:rPr lang="en-GB" sz="2600" dirty="0" err="1" smtClean="0"/>
              <a:t>msgtyp</a:t>
            </a:r>
            <a:r>
              <a:rPr lang="en-GB" sz="2600" dirty="0" smtClean="0"/>
              <a:t> </a:t>
            </a:r>
            <a:r>
              <a:rPr lang="en-GB" sz="2600" dirty="0" err="1" smtClean="0"/>
              <a:t>tương</a:t>
            </a:r>
            <a:r>
              <a:rPr lang="en-GB" sz="2600" dirty="0" smtClean="0"/>
              <a:t> </a:t>
            </a:r>
            <a:r>
              <a:rPr lang="en-GB" sz="2600" dirty="0" err="1" smtClean="0"/>
              <a:t>ứng</a:t>
            </a:r>
            <a:r>
              <a:rPr lang="en-GB" sz="2600" dirty="0" smtClean="0"/>
              <a:t> </a:t>
            </a:r>
            <a:r>
              <a:rPr lang="en-GB" sz="2600" dirty="0" err="1" smtClean="0"/>
              <a:t>với</a:t>
            </a:r>
            <a:r>
              <a:rPr lang="en-GB" sz="2600" dirty="0" smtClean="0"/>
              <a:t> </a:t>
            </a:r>
            <a:r>
              <a:rPr lang="en-GB" sz="2600" dirty="0" err="1" smtClean="0"/>
              <a:t>mtype</a:t>
            </a:r>
            <a:r>
              <a:rPr lang="en-GB" sz="2600" dirty="0" smtClean="0"/>
              <a:t> </a:t>
            </a:r>
            <a:r>
              <a:rPr lang="en-GB" sz="2600" dirty="0" err="1" smtClean="0"/>
              <a:t>chúng</a:t>
            </a:r>
            <a:r>
              <a:rPr lang="en-GB" sz="2600" dirty="0" smtClean="0"/>
              <a:t> </a:t>
            </a:r>
            <a:r>
              <a:rPr lang="en-GB" sz="2600" dirty="0" err="1" smtClean="0"/>
              <a:t>ta</a:t>
            </a:r>
            <a:r>
              <a:rPr lang="en-GB" sz="2600" dirty="0" smtClean="0"/>
              <a:t> set ở </a:t>
            </a:r>
            <a:r>
              <a:rPr lang="en-GB" sz="2600" dirty="0" err="1" smtClean="0"/>
              <a:t>sgsnd</a:t>
            </a:r>
            <a:r>
              <a:rPr lang="en-GB" sz="2600" dirty="0" smtClean="0"/>
              <a:t>()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dirty="0" err="1" smtClean="0"/>
              <a:t>msgtyp</a:t>
            </a:r>
            <a:r>
              <a:rPr lang="en-GB" dirty="0" smtClean="0"/>
              <a:t>:</a:t>
            </a:r>
          </a:p>
          <a:p>
            <a:pPr lvl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2600" dirty="0" smtClean="0"/>
              <a:t>0 : </a:t>
            </a:r>
            <a:r>
              <a:rPr lang="en-GB" sz="2600" dirty="0" err="1" smtClean="0"/>
              <a:t>nhận</a:t>
            </a:r>
            <a:r>
              <a:rPr lang="en-GB" sz="2600" dirty="0" smtClean="0"/>
              <a:t> message </a:t>
            </a:r>
            <a:r>
              <a:rPr lang="en-GB" sz="2600" dirty="0" err="1" smtClean="0"/>
              <a:t>tiếp</a:t>
            </a:r>
            <a:r>
              <a:rPr lang="en-GB" sz="2600" dirty="0" smtClean="0"/>
              <a:t> </a:t>
            </a:r>
            <a:r>
              <a:rPr lang="en-GB" sz="2600" dirty="0" err="1" smtClean="0"/>
              <a:t>theo</a:t>
            </a:r>
            <a:r>
              <a:rPr lang="en-GB" sz="2600" dirty="0" smtClean="0"/>
              <a:t> </a:t>
            </a:r>
            <a:r>
              <a:rPr lang="en-GB" sz="2600" dirty="0" err="1" smtClean="0"/>
              <a:t>trên</a:t>
            </a:r>
            <a:r>
              <a:rPr lang="en-GB" sz="2600" dirty="0" smtClean="0"/>
              <a:t> </a:t>
            </a:r>
            <a:r>
              <a:rPr lang="en-GB" sz="2600" dirty="0" err="1" smtClean="0"/>
              <a:t>hàng</a:t>
            </a:r>
            <a:r>
              <a:rPr lang="en-GB" sz="2600" dirty="0" smtClean="0"/>
              <a:t> </a:t>
            </a:r>
            <a:r>
              <a:rPr lang="en-GB" sz="2600" dirty="0" err="1" smtClean="0"/>
              <a:t>đợi</a:t>
            </a:r>
            <a:r>
              <a:rPr lang="en-GB" sz="2600" dirty="0" smtClean="0"/>
              <a:t>, </a:t>
            </a:r>
            <a:r>
              <a:rPr lang="en-GB" sz="2600" dirty="0" err="1" smtClean="0"/>
              <a:t>bất</a:t>
            </a:r>
            <a:r>
              <a:rPr lang="en-GB" sz="2600" dirty="0" smtClean="0"/>
              <a:t> </a:t>
            </a:r>
            <a:r>
              <a:rPr lang="en-GB" sz="2600" dirty="0" err="1" smtClean="0"/>
              <a:t>kể</a:t>
            </a:r>
            <a:r>
              <a:rPr lang="en-GB" sz="2600" dirty="0" smtClean="0"/>
              <a:t> </a:t>
            </a:r>
            <a:r>
              <a:rPr lang="en-GB" sz="2600" dirty="0" err="1" smtClean="0"/>
              <a:t>mtype</a:t>
            </a:r>
            <a:r>
              <a:rPr lang="en-GB" sz="2600" dirty="0" smtClean="0"/>
              <a:t> </a:t>
            </a:r>
            <a:r>
              <a:rPr lang="en-GB" sz="2600" dirty="0" err="1" smtClean="0"/>
              <a:t>của</a:t>
            </a:r>
            <a:r>
              <a:rPr lang="en-GB" sz="2600" dirty="0" smtClean="0"/>
              <a:t> </a:t>
            </a:r>
            <a:r>
              <a:rPr lang="en-GB" sz="2600" dirty="0" err="1" smtClean="0"/>
              <a:t>nó</a:t>
            </a:r>
            <a:r>
              <a:rPr lang="en-GB" sz="2600" dirty="0" smtClean="0"/>
              <a:t>.</a:t>
            </a:r>
          </a:p>
          <a:p>
            <a:pPr lvl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2600" dirty="0" smtClean="0"/>
              <a:t>&gt; 0 : </a:t>
            </a:r>
            <a:r>
              <a:rPr lang="en-GB" sz="2600" dirty="0" err="1" smtClean="0"/>
              <a:t>nhận</a:t>
            </a:r>
            <a:r>
              <a:rPr lang="en-GB" sz="2600" dirty="0" smtClean="0"/>
              <a:t> message </a:t>
            </a:r>
            <a:r>
              <a:rPr lang="en-GB" sz="2600" dirty="0" err="1" smtClean="0"/>
              <a:t>tiếp</a:t>
            </a:r>
            <a:r>
              <a:rPr lang="en-GB" sz="2600" dirty="0" smtClean="0"/>
              <a:t> </a:t>
            </a:r>
            <a:r>
              <a:rPr lang="en-GB" sz="2600" dirty="0" err="1" smtClean="0"/>
              <a:t>theo</a:t>
            </a:r>
            <a:r>
              <a:rPr lang="en-GB" sz="2600" dirty="0" smtClean="0"/>
              <a:t> </a:t>
            </a:r>
            <a:r>
              <a:rPr lang="en-GB" sz="2600" dirty="0" err="1" smtClean="0"/>
              <a:t>với</a:t>
            </a:r>
            <a:r>
              <a:rPr lang="en-GB" sz="2600" dirty="0" smtClean="0"/>
              <a:t> </a:t>
            </a:r>
            <a:r>
              <a:rPr lang="en-GB" sz="2600" dirty="0" err="1" smtClean="0"/>
              <a:t>mtype</a:t>
            </a:r>
            <a:r>
              <a:rPr lang="en-GB" sz="2600" dirty="0" smtClean="0"/>
              <a:t> </a:t>
            </a:r>
            <a:r>
              <a:rPr lang="en-GB" sz="2600" dirty="0" err="1" smtClean="0"/>
              <a:t>bằng</a:t>
            </a:r>
            <a:r>
              <a:rPr lang="en-GB" sz="2600" dirty="0" smtClean="0"/>
              <a:t> </a:t>
            </a:r>
            <a:r>
              <a:rPr lang="en-GB" sz="2600" dirty="0" err="1" smtClean="0"/>
              <a:t>với</a:t>
            </a:r>
            <a:r>
              <a:rPr lang="en-GB" sz="2600" dirty="0" smtClean="0"/>
              <a:t> </a:t>
            </a:r>
            <a:r>
              <a:rPr lang="en-GB" sz="2600" dirty="0" err="1" smtClean="0"/>
              <a:t>msgtyp</a:t>
            </a:r>
            <a:r>
              <a:rPr lang="en-GB" sz="2600" dirty="0" smtClean="0"/>
              <a:t>.</a:t>
            </a:r>
          </a:p>
          <a:p>
            <a:pPr lvl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2600" dirty="0" smtClean="0"/>
              <a:t>&lt; 0 : </a:t>
            </a:r>
            <a:r>
              <a:rPr lang="en-GB" sz="2600" dirty="0" err="1" smtClean="0"/>
              <a:t>nhận</a:t>
            </a:r>
            <a:r>
              <a:rPr lang="en-GB" sz="2600" dirty="0" smtClean="0"/>
              <a:t> message </a:t>
            </a:r>
            <a:r>
              <a:rPr lang="en-GB" sz="2600" dirty="0" err="1" smtClean="0"/>
              <a:t>đầu</a:t>
            </a:r>
            <a:r>
              <a:rPr lang="en-GB" sz="2600" dirty="0" smtClean="0"/>
              <a:t> </a:t>
            </a:r>
            <a:r>
              <a:rPr lang="en-GB" sz="2600" dirty="0" err="1" smtClean="0"/>
              <a:t>trên</a:t>
            </a:r>
            <a:r>
              <a:rPr lang="en-GB" sz="2600" dirty="0" smtClean="0"/>
              <a:t> </a:t>
            </a:r>
            <a:r>
              <a:rPr lang="en-GB" sz="2600" dirty="0" err="1" smtClean="0"/>
              <a:t>hàng</a:t>
            </a:r>
            <a:r>
              <a:rPr lang="en-GB" sz="2600" dirty="0" smtClean="0"/>
              <a:t> </a:t>
            </a:r>
            <a:r>
              <a:rPr lang="en-GB" sz="2600" dirty="0" err="1" smtClean="0"/>
              <a:t>đợi</a:t>
            </a:r>
            <a:r>
              <a:rPr lang="en-GB" sz="2600" dirty="0" smtClean="0"/>
              <a:t> </a:t>
            </a:r>
            <a:r>
              <a:rPr lang="en-GB" sz="2600" dirty="0" err="1" smtClean="0"/>
              <a:t>mà</a:t>
            </a:r>
            <a:r>
              <a:rPr lang="en-GB" sz="2600" dirty="0" smtClean="0"/>
              <a:t> </a:t>
            </a:r>
            <a:r>
              <a:rPr lang="en-GB" sz="2600" dirty="0" err="1" smtClean="0"/>
              <a:t>mtype</a:t>
            </a:r>
            <a:r>
              <a:rPr lang="en-GB" sz="2600" dirty="0" smtClean="0"/>
              <a:t> </a:t>
            </a:r>
            <a:r>
              <a:rPr lang="en-GB" sz="2600" dirty="0" err="1" smtClean="0"/>
              <a:t>của</a:t>
            </a:r>
            <a:r>
              <a:rPr lang="en-GB" sz="2600" dirty="0" smtClean="0"/>
              <a:t> </a:t>
            </a:r>
            <a:r>
              <a:rPr lang="en-GB" sz="2600" dirty="0" err="1" smtClean="0"/>
              <a:t>nó</a:t>
            </a:r>
            <a:r>
              <a:rPr lang="en-GB" sz="2600" dirty="0" smtClean="0"/>
              <a:t> </a:t>
            </a:r>
            <a:r>
              <a:rPr lang="en-GB" sz="2600" dirty="0" err="1" smtClean="0"/>
              <a:t>nhỏ</a:t>
            </a:r>
            <a:r>
              <a:rPr lang="en-GB" sz="2600" dirty="0" smtClean="0"/>
              <a:t> </a:t>
            </a:r>
            <a:r>
              <a:rPr lang="en-GB" sz="2600" dirty="0" err="1" smtClean="0"/>
              <a:t>hơn</a:t>
            </a:r>
            <a:r>
              <a:rPr lang="en-GB" sz="2600" dirty="0" smtClean="0"/>
              <a:t> </a:t>
            </a:r>
            <a:r>
              <a:rPr lang="en-GB" sz="2600" dirty="0" err="1" smtClean="0"/>
              <a:t>hoặc</a:t>
            </a:r>
            <a:r>
              <a:rPr lang="en-GB" sz="2600" dirty="0" smtClean="0"/>
              <a:t> </a:t>
            </a:r>
            <a:r>
              <a:rPr lang="en-GB" sz="2600" dirty="0" err="1" smtClean="0"/>
              <a:t>bằng</a:t>
            </a:r>
            <a:r>
              <a:rPr lang="en-GB" sz="2600" dirty="0" smtClean="0"/>
              <a:t> </a:t>
            </a:r>
            <a:r>
              <a:rPr lang="en-GB" sz="2600" dirty="0" err="1" smtClean="0"/>
              <a:t>giá</a:t>
            </a:r>
            <a:r>
              <a:rPr lang="en-GB" sz="2600" dirty="0" smtClean="0"/>
              <a:t> </a:t>
            </a:r>
            <a:r>
              <a:rPr lang="en-GB" sz="2600" dirty="0" err="1" smtClean="0"/>
              <a:t>trị</a:t>
            </a:r>
            <a:r>
              <a:rPr lang="en-GB" sz="2600" dirty="0" smtClean="0"/>
              <a:t> </a:t>
            </a:r>
            <a:r>
              <a:rPr lang="en-GB" sz="2600" dirty="0" err="1" smtClean="0"/>
              <a:t>tuyệt</a:t>
            </a:r>
            <a:r>
              <a:rPr lang="en-GB" sz="2600" dirty="0" smtClean="0"/>
              <a:t> </a:t>
            </a:r>
            <a:r>
              <a:rPr lang="en-GB" sz="2600" dirty="0" err="1" smtClean="0"/>
              <a:t>đối</a:t>
            </a:r>
            <a:r>
              <a:rPr lang="en-GB" sz="2600" dirty="0" smtClean="0"/>
              <a:t> </a:t>
            </a:r>
            <a:r>
              <a:rPr lang="en-GB" sz="2600" dirty="0" err="1" smtClean="0"/>
              <a:t>của</a:t>
            </a:r>
            <a:r>
              <a:rPr lang="en-GB" sz="2600" dirty="0" smtClean="0"/>
              <a:t> </a:t>
            </a:r>
            <a:r>
              <a:rPr lang="en-GB" sz="2600" dirty="0" err="1" smtClean="0"/>
              <a:t>msgtyp</a:t>
            </a:r>
            <a:r>
              <a:rPr lang="en-GB" sz="2600" dirty="0" smtClean="0"/>
              <a:t>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07D02-B6D1-45F8-85E7-B041099A17B7}" type="datetime1">
              <a:rPr lang="en-US" smtClean="0"/>
              <a:t>8/25/2016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FPT Software - Training C/C++ on Linux</a:t>
            </a:r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lấy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điệp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khỏi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đợi</a:t>
            </a:r>
            <a:r>
              <a:rPr lang="en-US" dirty="0" smtClean="0"/>
              <a:t> (2/3)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err="1" smtClean="0"/>
              <a:t>msflag</a:t>
            </a:r>
            <a:r>
              <a:rPr lang="en-US" dirty="0" smtClean="0"/>
              <a:t>: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cờ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biết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lấy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điệp</a:t>
            </a:r>
            <a:r>
              <a:rPr lang="en-US" dirty="0" smtClean="0"/>
              <a:t>. </a:t>
            </a:r>
            <a:r>
              <a:rPr lang="en-US" dirty="0" err="1" smtClean="0"/>
              <a:t>Nó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mang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hằng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IPC_NOWAIT: </a:t>
            </a: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điệp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đợi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quay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r>
              <a:rPr lang="en-US" dirty="0" smtClean="0"/>
              <a:t> -1</a:t>
            </a:r>
          </a:p>
          <a:p>
            <a:pPr lvl="1"/>
            <a:r>
              <a:rPr lang="en-US" dirty="0" smtClean="0"/>
              <a:t>MSG_EXCEPT: </a:t>
            </a: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b="1" i="1" dirty="0" err="1" smtClean="0"/>
              <a:t>msgtyp</a:t>
            </a:r>
            <a:r>
              <a:rPr lang="en-US" dirty="0" smtClean="0"/>
              <a:t> </a:t>
            </a:r>
            <a:r>
              <a:rPr lang="en-US" dirty="0" err="1" smtClean="0"/>
              <a:t>dương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cờ</a:t>
            </a:r>
            <a:r>
              <a:rPr lang="en-US" dirty="0" smtClean="0"/>
              <a:t> </a:t>
            </a:r>
            <a:r>
              <a:rPr lang="en-US" dirty="0" err="1" smtClean="0"/>
              <a:t>msflag</a:t>
            </a:r>
            <a:r>
              <a:rPr lang="en-US" dirty="0" smtClean="0"/>
              <a:t> </a:t>
            </a:r>
            <a:r>
              <a:rPr lang="en-US" dirty="0" err="1" smtClean="0"/>
              <a:t>mang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, 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điệp</a:t>
            </a:r>
            <a:r>
              <a:rPr lang="en-US" dirty="0" smtClean="0"/>
              <a:t> </a:t>
            </a:r>
            <a:r>
              <a:rPr lang="en-US" dirty="0" err="1" smtClean="0"/>
              <a:t>lấy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điệp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tiên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đợi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b="1" i="1" dirty="0" err="1" smtClean="0"/>
              <a:t>mtype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b="1" i="1" dirty="0" err="1" smtClean="0"/>
              <a:t>msgtyp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MSG_NOERROR: </a:t>
            </a: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vùng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message </a:t>
            </a:r>
            <a:r>
              <a:rPr lang="en-US" dirty="0" err="1" smtClean="0"/>
              <a:t>lớn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r>
              <a:rPr lang="en-US" dirty="0" smtClean="0"/>
              <a:t> </a:t>
            </a:r>
            <a:r>
              <a:rPr lang="en-US" dirty="0" err="1" smtClean="0"/>
              <a:t>kích</a:t>
            </a:r>
            <a:r>
              <a:rPr lang="en-US" dirty="0" smtClean="0"/>
              <a:t> </a:t>
            </a:r>
            <a:r>
              <a:rPr lang="en-US" dirty="0" err="1" smtClean="0"/>
              <a:t>thước</a:t>
            </a:r>
            <a:r>
              <a:rPr lang="en-US" dirty="0" smtClean="0"/>
              <a:t> </a:t>
            </a:r>
            <a:r>
              <a:rPr lang="en-US" dirty="0" err="1" smtClean="0"/>
              <a:t>msgsz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dư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</a:t>
            </a:r>
            <a:r>
              <a:rPr lang="en-US" dirty="0" err="1" smtClean="0"/>
              <a:t>cắt</a:t>
            </a:r>
            <a:r>
              <a:rPr lang="en-US" dirty="0" smtClean="0"/>
              <a:t> </a:t>
            </a:r>
            <a:r>
              <a:rPr lang="en-US" dirty="0" err="1" smtClean="0"/>
              <a:t>bỏ</a:t>
            </a:r>
            <a:r>
              <a:rPr lang="en-US" dirty="0" smtClean="0"/>
              <a:t>. </a:t>
            </a: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cờ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vùng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lây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lớn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r>
              <a:rPr lang="en-US" dirty="0" smtClean="0"/>
              <a:t> </a:t>
            </a:r>
            <a:r>
              <a:rPr lang="en-US" dirty="0" err="1" smtClean="0"/>
              <a:t>vùng</a:t>
            </a:r>
            <a:r>
              <a:rPr lang="en-US" dirty="0" smtClean="0"/>
              <a:t> </a:t>
            </a:r>
            <a:r>
              <a:rPr lang="en-US" dirty="0" err="1" smtClean="0"/>
              <a:t>đệm</a:t>
            </a:r>
            <a:r>
              <a:rPr lang="en-US" dirty="0" smtClean="0"/>
              <a:t> </a:t>
            </a:r>
            <a:r>
              <a:rPr lang="en-US" dirty="0" err="1" smtClean="0"/>
              <a:t>bạn</a:t>
            </a:r>
            <a:r>
              <a:rPr lang="en-US" dirty="0" smtClean="0"/>
              <a:t> </a:t>
            </a:r>
            <a:r>
              <a:rPr lang="en-US" dirty="0" err="1" smtClean="0"/>
              <a:t>truyền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msgrcv</a:t>
            </a:r>
            <a:r>
              <a:rPr lang="en-US" dirty="0" smtClean="0"/>
              <a:t> ()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trả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r>
              <a:rPr lang="en-US" dirty="0" smtClean="0"/>
              <a:t> -1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đọc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điệp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22A21-29A6-4494-A87A-A963EC576E1A}" type="datetime1">
              <a:rPr lang="en-US" smtClean="0"/>
              <a:t>8/25/2016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FPT Software - Training C/C++ on Linux</a:t>
            </a:r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lấy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điệp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khỏi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đợi</a:t>
            </a:r>
            <a:r>
              <a:rPr lang="en-US" dirty="0" smtClean="0"/>
              <a:t> (3/3)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:</a:t>
            </a:r>
          </a:p>
          <a:p>
            <a:pPr>
              <a:buFont typeface="StarSymbol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dirty="0" smtClean="0"/>
              <a:t> 	</a:t>
            </a:r>
            <a:r>
              <a:rPr lang="en-GB" i="1" dirty="0" err="1" smtClean="0"/>
              <a:t>key_t</a:t>
            </a:r>
            <a:r>
              <a:rPr lang="en-GB" i="1" dirty="0" smtClean="0"/>
              <a:t> key;</a:t>
            </a:r>
          </a:p>
          <a:p>
            <a:pPr>
              <a:buFont typeface="StarSymbol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i="1" dirty="0" smtClean="0"/>
              <a:t>    </a:t>
            </a:r>
            <a:r>
              <a:rPr lang="en-GB" i="1" dirty="0" err="1" smtClean="0"/>
              <a:t>int</a:t>
            </a:r>
            <a:r>
              <a:rPr lang="en-GB" i="1" dirty="0" smtClean="0"/>
              <a:t> </a:t>
            </a:r>
            <a:r>
              <a:rPr lang="en-GB" i="1" dirty="0" err="1" smtClean="0"/>
              <a:t>msqid</a:t>
            </a:r>
            <a:r>
              <a:rPr lang="en-GB" i="1" dirty="0" smtClean="0"/>
              <a:t>;</a:t>
            </a:r>
          </a:p>
          <a:p>
            <a:pPr>
              <a:buFont typeface="StarSymbol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i="1" dirty="0" smtClean="0"/>
              <a:t>    </a:t>
            </a:r>
            <a:r>
              <a:rPr lang="en-GB" i="1" dirty="0" err="1" smtClean="0"/>
              <a:t>struct</a:t>
            </a:r>
            <a:r>
              <a:rPr lang="en-GB" i="1" dirty="0" smtClean="0"/>
              <a:t> </a:t>
            </a:r>
            <a:r>
              <a:rPr lang="en-GB" i="1" dirty="0" err="1" smtClean="0"/>
              <a:t>pirate_msgbuf</a:t>
            </a:r>
            <a:r>
              <a:rPr lang="en-GB" i="1" dirty="0" smtClean="0"/>
              <a:t> </a:t>
            </a:r>
            <a:r>
              <a:rPr lang="en-GB" i="1" dirty="0" err="1" smtClean="0"/>
              <a:t>pmb</a:t>
            </a:r>
            <a:r>
              <a:rPr lang="en-GB" i="1" dirty="0" smtClean="0"/>
              <a:t>; /* where </a:t>
            </a:r>
            <a:r>
              <a:rPr lang="en-GB" i="1" dirty="0" err="1" smtClean="0"/>
              <a:t>L'Olonais</a:t>
            </a:r>
            <a:r>
              <a:rPr lang="en-GB" i="1" dirty="0" smtClean="0"/>
              <a:t> is to be kept */</a:t>
            </a:r>
          </a:p>
          <a:p>
            <a:pPr>
              <a:buFont typeface="StarSymbol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i="1" dirty="0" smtClean="0"/>
              <a:t>    key = </a:t>
            </a:r>
            <a:r>
              <a:rPr lang="en-GB" i="1" dirty="0" err="1" smtClean="0"/>
              <a:t>ftok</a:t>
            </a:r>
            <a:r>
              <a:rPr lang="en-GB" i="1" dirty="0" smtClean="0"/>
              <a:t>("/home/</a:t>
            </a:r>
            <a:r>
              <a:rPr lang="en-GB" i="1" dirty="0" err="1" smtClean="0"/>
              <a:t>abc</a:t>
            </a:r>
            <a:r>
              <a:rPr lang="en-GB" i="1" dirty="0" smtClean="0"/>
              <a:t>/</a:t>
            </a:r>
            <a:r>
              <a:rPr lang="en-GB" i="1" dirty="0" err="1" smtClean="0"/>
              <a:t>somefile</a:t>
            </a:r>
            <a:r>
              <a:rPr lang="en-GB" i="1" dirty="0" smtClean="0"/>
              <a:t>", 'b');</a:t>
            </a:r>
          </a:p>
          <a:p>
            <a:pPr>
              <a:buFont typeface="StarSymbol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i="1" dirty="0" smtClean="0"/>
              <a:t>    </a:t>
            </a:r>
            <a:r>
              <a:rPr lang="en-GB" i="1" dirty="0" err="1" smtClean="0"/>
              <a:t>msqid</a:t>
            </a:r>
            <a:r>
              <a:rPr lang="en-GB" i="1" dirty="0" smtClean="0"/>
              <a:t> = </a:t>
            </a:r>
            <a:r>
              <a:rPr lang="en-GB" i="1" dirty="0" err="1" smtClean="0"/>
              <a:t>msgget</a:t>
            </a:r>
            <a:r>
              <a:rPr lang="en-GB" i="1" dirty="0" smtClean="0"/>
              <a:t>(key, 0666);</a:t>
            </a:r>
          </a:p>
          <a:p>
            <a:pPr>
              <a:buFont typeface="StarSymbol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i="1" dirty="0" smtClean="0"/>
              <a:t>    </a:t>
            </a:r>
            <a:r>
              <a:rPr lang="en-GB" i="1" dirty="0" err="1" smtClean="0"/>
              <a:t>msgrcv</a:t>
            </a:r>
            <a:r>
              <a:rPr lang="en-GB" i="1" dirty="0" smtClean="0"/>
              <a:t>(</a:t>
            </a:r>
            <a:r>
              <a:rPr lang="en-GB" i="1" dirty="0" err="1" smtClean="0"/>
              <a:t>msqid</a:t>
            </a:r>
            <a:r>
              <a:rPr lang="en-GB" i="1" dirty="0" smtClean="0"/>
              <a:t>, &amp;</a:t>
            </a:r>
            <a:r>
              <a:rPr lang="en-GB" i="1" dirty="0" err="1" smtClean="0"/>
              <a:t>pmb</a:t>
            </a:r>
            <a:r>
              <a:rPr lang="en-GB" i="1" dirty="0" smtClean="0"/>
              <a:t>, </a:t>
            </a:r>
            <a:r>
              <a:rPr lang="en-GB" i="1" dirty="0" err="1" smtClean="0"/>
              <a:t>sizeof</a:t>
            </a:r>
            <a:r>
              <a:rPr lang="en-GB" i="1" dirty="0" smtClean="0"/>
              <a:t>(</a:t>
            </a:r>
            <a:r>
              <a:rPr lang="en-GB" i="1" dirty="0" err="1" smtClean="0"/>
              <a:t>pmb</a:t>
            </a:r>
            <a:r>
              <a:rPr lang="en-GB" i="1" dirty="0" smtClean="0"/>
              <a:t>), 2, 0); </a:t>
            </a:r>
            <a:endParaRPr lang="en-US" i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4610A-7C10-48F1-ACBA-ACB864EA6AF3}" type="datetime1">
              <a:rPr lang="en-US" smtClean="0"/>
              <a:t>8/25/2016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FPT Software - Training C/C++ on Linux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err="1" smtClean="0"/>
              <a:t>Nội</a:t>
            </a:r>
            <a:r>
              <a:rPr lang="en-US" sz="4800" dirty="0" smtClean="0"/>
              <a:t> dung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tiến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IPC UNIX System V</a:t>
            </a:r>
          </a:p>
          <a:p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đợi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điệp</a:t>
            </a:r>
            <a:endParaRPr lang="en-US" dirty="0" smtClean="0"/>
          </a:p>
          <a:p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đoạn</a:t>
            </a:r>
            <a:r>
              <a:rPr lang="en-US" dirty="0" smtClean="0"/>
              <a:t> </a:t>
            </a:r>
            <a:r>
              <a:rPr lang="en-US" dirty="0" err="1" smtClean="0"/>
              <a:t>nhớ</a:t>
            </a:r>
            <a:r>
              <a:rPr lang="en-US" dirty="0" smtClean="0"/>
              <a:t> </a:t>
            </a:r>
            <a:r>
              <a:rPr lang="en-US" dirty="0" err="1" smtClean="0"/>
              <a:t>chung</a:t>
            </a:r>
            <a:endParaRPr lang="en-US" dirty="0" smtClean="0"/>
          </a:p>
          <a:p>
            <a:r>
              <a:rPr lang="en-US" dirty="0" err="1" smtClean="0"/>
              <a:t>Đồng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tiến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semaphore</a:t>
            </a:r>
          </a:p>
          <a:p>
            <a:r>
              <a:rPr lang="en-US" dirty="0" smtClean="0"/>
              <a:t>Labs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31BAC-D60E-41C6-953A-DC1F9B42CCF3}" type="datetime1">
              <a:rPr lang="en-US" smtClean="0"/>
              <a:t>8/25/2016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FPT Software - Training C/C++ on Linux</a:t>
            </a:r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ctr" rtl="0">
              <a:spcBef>
                <a:spcPct val="0"/>
              </a:spcBef>
            </a:pPr>
            <a:r>
              <a:rPr lang="en-US" sz="4400" dirty="0" err="1" smtClean="0">
                <a:latin typeface="+mj-lt"/>
              </a:rPr>
              <a:t>Hủy</a:t>
            </a:r>
            <a:r>
              <a:rPr lang="en-US" sz="4400" dirty="0" smtClean="0">
                <a:latin typeface="+mj-lt"/>
              </a:rPr>
              <a:t> </a:t>
            </a:r>
            <a:r>
              <a:rPr lang="en-US" sz="4400" dirty="0" err="1" smtClean="0">
                <a:latin typeface="+mj-lt"/>
              </a:rPr>
              <a:t>hàng</a:t>
            </a:r>
            <a:r>
              <a:rPr lang="en-US" sz="4400" dirty="0" smtClean="0">
                <a:latin typeface="+mj-lt"/>
              </a:rPr>
              <a:t> </a:t>
            </a:r>
            <a:r>
              <a:rPr lang="en-US" sz="4400" dirty="0" err="1" smtClean="0">
                <a:latin typeface="+mj-lt"/>
              </a:rPr>
              <a:t>đợi</a:t>
            </a:r>
            <a:r>
              <a:rPr lang="en-US" sz="4400" dirty="0" smtClean="0">
                <a:latin typeface="+mj-lt"/>
              </a:rPr>
              <a:t> </a:t>
            </a:r>
            <a:r>
              <a:rPr lang="en-US" sz="4400" dirty="0" err="1" smtClean="0">
                <a:latin typeface="+mj-lt"/>
              </a:rPr>
              <a:t>thông</a:t>
            </a:r>
            <a:r>
              <a:rPr lang="en-US" sz="4400" dirty="0" smtClean="0">
                <a:latin typeface="+mj-lt"/>
              </a:rPr>
              <a:t> </a:t>
            </a:r>
            <a:r>
              <a:rPr lang="en-US" sz="4400" dirty="0" err="1" smtClean="0">
                <a:latin typeface="+mj-lt"/>
              </a:rPr>
              <a:t>điệp</a:t>
            </a:r>
            <a:r>
              <a:rPr lang="en-US" sz="4400" dirty="0" smtClean="0">
                <a:latin typeface="+mj-lt"/>
              </a:rPr>
              <a:t> (1/2)</a:t>
            </a:r>
            <a:endParaRPr lang="en-US" sz="4400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dirty="0" err="1" smtClean="0"/>
              <a:t>Có</a:t>
            </a:r>
            <a:r>
              <a:rPr lang="en-GB" dirty="0" smtClean="0"/>
              <a:t> </a:t>
            </a:r>
            <a:r>
              <a:rPr lang="en-GB" dirty="0" err="1" smtClean="0"/>
              <a:t>hai</a:t>
            </a:r>
            <a:r>
              <a:rPr lang="en-GB" dirty="0" smtClean="0"/>
              <a:t> </a:t>
            </a:r>
            <a:r>
              <a:rPr lang="en-GB" dirty="0" err="1" smtClean="0"/>
              <a:t>cách</a:t>
            </a:r>
            <a:r>
              <a:rPr lang="en-GB" dirty="0" smtClean="0"/>
              <a:t> </a:t>
            </a:r>
            <a:r>
              <a:rPr lang="en-GB" dirty="0" err="1" smtClean="0"/>
              <a:t>để</a:t>
            </a:r>
            <a:r>
              <a:rPr lang="en-GB" dirty="0" smtClean="0"/>
              <a:t> </a:t>
            </a:r>
            <a:r>
              <a:rPr lang="en-GB" dirty="0" err="1" smtClean="0"/>
              <a:t>hủy</a:t>
            </a:r>
            <a:r>
              <a:rPr lang="en-GB" dirty="0" smtClean="0"/>
              <a:t> </a:t>
            </a:r>
            <a:r>
              <a:rPr lang="en-GB" dirty="0" err="1" smtClean="0"/>
              <a:t>hàng</a:t>
            </a:r>
            <a:r>
              <a:rPr lang="en-GB" dirty="0" smtClean="0"/>
              <a:t> </a:t>
            </a:r>
            <a:r>
              <a:rPr lang="en-GB" dirty="0" err="1" smtClean="0"/>
              <a:t>đợi</a:t>
            </a:r>
            <a:r>
              <a:rPr lang="en-GB" dirty="0" smtClean="0"/>
              <a:t> </a:t>
            </a:r>
            <a:r>
              <a:rPr lang="en-GB" dirty="0" err="1" smtClean="0"/>
              <a:t>thông</a:t>
            </a:r>
            <a:r>
              <a:rPr lang="en-GB" dirty="0" smtClean="0"/>
              <a:t> </a:t>
            </a:r>
            <a:r>
              <a:rPr lang="en-GB" dirty="0" err="1" smtClean="0"/>
              <a:t>điệp</a:t>
            </a:r>
            <a:r>
              <a:rPr lang="en-GB" dirty="0" smtClean="0"/>
              <a:t>:</a:t>
            </a:r>
          </a:p>
          <a:p>
            <a:pPr lvl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dirty="0" err="1" smtClean="0"/>
              <a:t>Dùng</a:t>
            </a:r>
            <a:r>
              <a:rPr lang="en-GB" dirty="0" smtClean="0"/>
              <a:t> Unix command </a:t>
            </a:r>
            <a:r>
              <a:rPr lang="en-GB" b="1" i="1" dirty="0" err="1" smtClean="0"/>
              <a:t>ipcs</a:t>
            </a:r>
            <a:r>
              <a:rPr lang="en-GB" dirty="0" smtClean="0"/>
              <a:t> </a:t>
            </a:r>
            <a:r>
              <a:rPr lang="en-GB" dirty="0" err="1" smtClean="0"/>
              <a:t>để</a:t>
            </a:r>
            <a:r>
              <a:rPr lang="en-GB" dirty="0" smtClean="0"/>
              <a:t> </a:t>
            </a:r>
            <a:r>
              <a:rPr lang="en-GB" dirty="0" err="1" smtClean="0"/>
              <a:t>lấy</a:t>
            </a:r>
            <a:r>
              <a:rPr lang="en-GB" dirty="0" smtClean="0"/>
              <a:t> </a:t>
            </a:r>
            <a:r>
              <a:rPr lang="en-GB" dirty="0" err="1" smtClean="0"/>
              <a:t>danh</a:t>
            </a:r>
            <a:r>
              <a:rPr lang="en-GB" dirty="0" smtClean="0"/>
              <a:t> </a:t>
            </a:r>
            <a:r>
              <a:rPr lang="en-GB" dirty="0" err="1" smtClean="0"/>
              <a:t>sách</a:t>
            </a:r>
            <a:r>
              <a:rPr lang="en-GB" dirty="0" smtClean="0"/>
              <a:t> message queues, </a:t>
            </a:r>
            <a:r>
              <a:rPr lang="en-GB" dirty="0" err="1" smtClean="0"/>
              <a:t>sau</a:t>
            </a:r>
            <a:r>
              <a:rPr lang="en-GB" dirty="0" smtClean="0"/>
              <a:t> </a:t>
            </a:r>
            <a:r>
              <a:rPr lang="en-GB" dirty="0" err="1" smtClean="0"/>
              <a:t>đó</a:t>
            </a:r>
            <a:r>
              <a:rPr lang="en-GB" dirty="0" smtClean="0"/>
              <a:t> </a:t>
            </a:r>
            <a:r>
              <a:rPr lang="en-GB" dirty="0" err="1" smtClean="0"/>
              <a:t>sử</a:t>
            </a:r>
            <a:r>
              <a:rPr lang="en-GB" dirty="0" smtClean="0"/>
              <a:t> </a:t>
            </a:r>
            <a:r>
              <a:rPr lang="en-GB" dirty="0" err="1" smtClean="0"/>
              <a:t>dụng</a:t>
            </a:r>
            <a:r>
              <a:rPr lang="en-GB" dirty="0" smtClean="0"/>
              <a:t> command </a:t>
            </a:r>
            <a:r>
              <a:rPr lang="en-GB" b="1" i="1" dirty="0" err="1" smtClean="0"/>
              <a:t>ipcrm</a:t>
            </a:r>
            <a:r>
              <a:rPr lang="en-GB" dirty="0" smtClean="0"/>
              <a:t> </a:t>
            </a:r>
            <a:r>
              <a:rPr lang="en-GB" dirty="0" err="1" smtClean="0"/>
              <a:t>để</a:t>
            </a:r>
            <a:r>
              <a:rPr lang="en-GB" dirty="0" smtClean="0"/>
              <a:t> </a:t>
            </a:r>
            <a:r>
              <a:rPr lang="en-GB" dirty="0" err="1" smtClean="0"/>
              <a:t>xóa</a:t>
            </a:r>
            <a:r>
              <a:rPr lang="en-GB" dirty="0" smtClean="0"/>
              <a:t> </a:t>
            </a:r>
            <a:r>
              <a:rPr lang="en-GB" dirty="0" err="1" smtClean="0"/>
              <a:t>hàng</a:t>
            </a:r>
            <a:r>
              <a:rPr lang="en-GB" dirty="0" smtClean="0"/>
              <a:t> </a:t>
            </a:r>
            <a:r>
              <a:rPr lang="en-GB" dirty="0" err="1" smtClean="0"/>
              <a:t>đợi</a:t>
            </a:r>
            <a:r>
              <a:rPr lang="en-GB" dirty="0" smtClean="0"/>
              <a:t>.</a:t>
            </a:r>
          </a:p>
          <a:p>
            <a:pPr lvl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dirty="0" err="1" smtClean="0"/>
              <a:t>Viết</a:t>
            </a:r>
            <a:r>
              <a:rPr lang="en-GB" dirty="0" smtClean="0"/>
              <a:t> </a:t>
            </a:r>
            <a:r>
              <a:rPr lang="en-GB" dirty="0" err="1" smtClean="0"/>
              <a:t>một</a:t>
            </a:r>
            <a:r>
              <a:rPr lang="en-GB" dirty="0" smtClean="0"/>
              <a:t> </a:t>
            </a:r>
            <a:r>
              <a:rPr lang="en-GB" dirty="0" err="1" smtClean="0"/>
              <a:t>chương</a:t>
            </a:r>
            <a:r>
              <a:rPr lang="en-GB" dirty="0" smtClean="0"/>
              <a:t> </a:t>
            </a:r>
            <a:r>
              <a:rPr lang="en-GB" dirty="0" err="1" smtClean="0"/>
              <a:t>trình</a:t>
            </a:r>
            <a:r>
              <a:rPr lang="en-GB" dirty="0" smtClean="0"/>
              <a:t> </a:t>
            </a:r>
            <a:r>
              <a:rPr lang="en-GB" dirty="0" err="1" smtClean="0"/>
              <a:t>để</a:t>
            </a:r>
            <a:r>
              <a:rPr lang="en-GB" dirty="0" smtClean="0"/>
              <a:t> </a:t>
            </a:r>
            <a:r>
              <a:rPr lang="en-GB" dirty="0" err="1" smtClean="0"/>
              <a:t>làm</a:t>
            </a:r>
            <a:r>
              <a:rPr lang="en-GB" dirty="0" smtClean="0"/>
              <a:t> </a:t>
            </a:r>
            <a:r>
              <a:rPr lang="en-GB" dirty="0" err="1" smtClean="0"/>
              <a:t>nó</a:t>
            </a:r>
            <a:r>
              <a:rPr lang="en-GB" dirty="0" smtClean="0"/>
              <a:t>. 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6310F-253E-4FF8-A269-DBFD6522BFB7}" type="datetime1">
              <a:rPr lang="en-US" smtClean="0"/>
              <a:t>8/25/2016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FPT Software - Training C/C++ on Linux</a:t>
            </a:r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Hủy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đợi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điệp</a:t>
            </a:r>
            <a:r>
              <a:rPr lang="en-US" dirty="0" smtClean="0"/>
              <a:t> (2/2)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831850" lvl="1" indent="-323850">
              <a:spcAft>
                <a:spcPts val="1413"/>
              </a:spcAft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i="1" dirty="0" err="1" smtClean="0"/>
              <a:t>int</a:t>
            </a:r>
            <a:r>
              <a:rPr lang="en-GB" i="1" dirty="0" smtClean="0"/>
              <a:t> </a:t>
            </a:r>
            <a:r>
              <a:rPr lang="en-GB" i="1" dirty="0" err="1" smtClean="0"/>
              <a:t>msgctl</a:t>
            </a:r>
            <a:r>
              <a:rPr lang="en-GB" i="1" dirty="0" smtClean="0"/>
              <a:t>(</a:t>
            </a:r>
            <a:r>
              <a:rPr lang="en-GB" i="1" dirty="0" err="1" smtClean="0"/>
              <a:t>int</a:t>
            </a:r>
            <a:r>
              <a:rPr lang="en-GB" i="1" dirty="0" smtClean="0"/>
              <a:t> </a:t>
            </a:r>
            <a:r>
              <a:rPr lang="en-GB" i="1" dirty="0" err="1" smtClean="0"/>
              <a:t>msqid</a:t>
            </a:r>
            <a:r>
              <a:rPr lang="en-GB" i="1" dirty="0" smtClean="0"/>
              <a:t>, </a:t>
            </a:r>
            <a:r>
              <a:rPr lang="en-GB" i="1" dirty="0" err="1" smtClean="0"/>
              <a:t>int</a:t>
            </a:r>
            <a:r>
              <a:rPr lang="en-GB" i="1" dirty="0" smtClean="0"/>
              <a:t> </a:t>
            </a:r>
            <a:r>
              <a:rPr lang="en-GB" i="1" dirty="0" err="1" smtClean="0"/>
              <a:t>cmd</a:t>
            </a:r>
            <a:r>
              <a:rPr lang="en-GB" i="1" dirty="0" smtClean="0"/>
              <a:t>, </a:t>
            </a:r>
            <a:r>
              <a:rPr lang="en-GB" i="1" dirty="0" err="1" smtClean="0"/>
              <a:t>struct</a:t>
            </a:r>
            <a:r>
              <a:rPr lang="en-GB" i="1" dirty="0" smtClean="0"/>
              <a:t> </a:t>
            </a:r>
            <a:r>
              <a:rPr lang="en-GB" i="1" dirty="0" err="1" smtClean="0"/>
              <a:t>msqid_ds</a:t>
            </a:r>
            <a:r>
              <a:rPr lang="en-GB" i="1" dirty="0" smtClean="0"/>
              <a:t> *</a:t>
            </a:r>
            <a:r>
              <a:rPr lang="en-GB" i="1" dirty="0" err="1" smtClean="0"/>
              <a:t>buf</a:t>
            </a:r>
            <a:r>
              <a:rPr lang="en-GB" i="1" dirty="0" smtClean="0"/>
              <a:t>);</a:t>
            </a:r>
          </a:p>
          <a:p>
            <a:pPr marL="431800" indent="-323850">
              <a:spcAft>
                <a:spcPts val="1413"/>
              </a:spcAft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dirty="0" smtClean="0"/>
              <a:t>Arguments</a:t>
            </a:r>
          </a:p>
          <a:p>
            <a:pPr marL="863600" lvl="1" indent="-287338">
              <a:spcAft>
                <a:spcPts val="1125"/>
              </a:spcAft>
              <a:buSzPct val="75000"/>
              <a:buFont typeface="StarSymbol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b="1" i="1" dirty="0" err="1" smtClean="0">
                <a:latin typeface="Nimbus Roman No9 L" pitchFamily="16" charset="0"/>
              </a:rPr>
              <a:t>msqid</a:t>
            </a:r>
            <a:r>
              <a:rPr lang="en-GB" dirty="0" smtClean="0">
                <a:latin typeface="Nimbus Roman No9 L" pitchFamily="16" charset="0"/>
              </a:rPr>
              <a:t> </a:t>
            </a:r>
            <a:r>
              <a:rPr lang="en-GB" dirty="0" err="1" smtClean="0">
                <a:latin typeface="Nimbus Roman No9 L" pitchFamily="16" charset="0"/>
              </a:rPr>
              <a:t>là</a:t>
            </a:r>
            <a:r>
              <a:rPr lang="en-GB" dirty="0" smtClean="0">
                <a:latin typeface="Nimbus Roman No9 L" pitchFamily="16" charset="0"/>
              </a:rPr>
              <a:t> id </a:t>
            </a:r>
            <a:r>
              <a:rPr lang="en-GB" dirty="0" err="1" smtClean="0">
                <a:latin typeface="Nimbus Roman No9 L" pitchFamily="16" charset="0"/>
              </a:rPr>
              <a:t>của</a:t>
            </a:r>
            <a:r>
              <a:rPr lang="en-GB" dirty="0" smtClean="0">
                <a:latin typeface="Nimbus Roman No9 L" pitchFamily="16" charset="0"/>
              </a:rPr>
              <a:t> message </a:t>
            </a:r>
            <a:r>
              <a:rPr lang="en-GB" dirty="0" err="1" smtClean="0">
                <a:latin typeface="Nimbus Roman No9 L" pitchFamily="16" charset="0"/>
              </a:rPr>
              <a:t>trả</a:t>
            </a:r>
            <a:r>
              <a:rPr lang="en-GB" dirty="0" smtClean="0">
                <a:latin typeface="Nimbus Roman No9 L" pitchFamily="16" charset="0"/>
              </a:rPr>
              <a:t> </a:t>
            </a:r>
            <a:r>
              <a:rPr lang="en-GB" dirty="0" err="1" smtClean="0">
                <a:latin typeface="Nimbus Roman No9 L" pitchFamily="16" charset="0"/>
              </a:rPr>
              <a:t>lại</a:t>
            </a:r>
            <a:r>
              <a:rPr lang="en-GB" dirty="0" smtClean="0">
                <a:latin typeface="Nimbus Roman No9 L" pitchFamily="16" charset="0"/>
              </a:rPr>
              <a:t> </a:t>
            </a:r>
            <a:r>
              <a:rPr lang="en-GB" dirty="0" err="1" smtClean="0">
                <a:latin typeface="Nimbus Roman No9 L" pitchFamily="16" charset="0"/>
              </a:rPr>
              <a:t>từ</a:t>
            </a:r>
            <a:r>
              <a:rPr lang="en-GB" dirty="0" smtClean="0">
                <a:latin typeface="Nimbus Roman No9 L" pitchFamily="16" charset="0"/>
              </a:rPr>
              <a:t> </a:t>
            </a:r>
            <a:r>
              <a:rPr lang="en-GB" b="1" i="1" dirty="0" err="1" smtClean="0">
                <a:latin typeface="Nimbus Roman No9 L" pitchFamily="16" charset="0"/>
              </a:rPr>
              <a:t>msgget</a:t>
            </a:r>
            <a:r>
              <a:rPr lang="en-GB" b="1" i="1" dirty="0" smtClean="0">
                <a:latin typeface="Nimbus Roman No9 L" pitchFamily="16" charset="0"/>
              </a:rPr>
              <a:t>()</a:t>
            </a:r>
            <a:r>
              <a:rPr lang="en-GB" dirty="0" smtClean="0">
                <a:latin typeface="Nimbus Roman No9 L" pitchFamily="16" charset="0"/>
              </a:rPr>
              <a:t>.</a:t>
            </a:r>
          </a:p>
          <a:p>
            <a:pPr marL="863600" lvl="1" indent="-287338">
              <a:spcAft>
                <a:spcPts val="1125"/>
              </a:spcAft>
              <a:buSzPct val="75000"/>
              <a:buFont typeface="StarSymbol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b="1" i="1" dirty="0" err="1" smtClean="0">
                <a:latin typeface="Nimbus Roman No9 L" pitchFamily="16" charset="0"/>
              </a:rPr>
              <a:t>cmd</a:t>
            </a:r>
            <a:r>
              <a:rPr lang="en-GB" dirty="0" smtClean="0">
                <a:latin typeface="Nimbus Roman No9 L" pitchFamily="16" charset="0"/>
              </a:rPr>
              <a:t> </a:t>
            </a:r>
            <a:r>
              <a:rPr lang="en-GB" dirty="0" err="1" smtClean="0">
                <a:latin typeface="Nimbus Roman No9 L" pitchFamily="16" charset="0"/>
              </a:rPr>
              <a:t>nói</a:t>
            </a:r>
            <a:r>
              <a:rPr lang="en-GB" dirty="0" smtClean="0">
                <a:latin typeface="Nimbus Roman No9 L" pitchFamily="16" charset="0"/>
              </a:rPr>
              <a:t> </a:t>
            </a:r>
            <a:r>
              <a:rPr lang="en-GB" dirty="0" err="1" smtClean="0">
                <a:latin typeface="Nimbus Roman No9 L" pitchFamily="16" charset="0"/>
              </a:rPr>
              <a:t>cho</a:t>
            </a:r>
            <a:r>
              <a:rPr lang="en-GB" dirty="0" smtClean="0">
                <a:latin typeface="Nimbus Roman No9 L" pitchFamily="16" charset="0"/>
              </a:rPr>
              <a:t> </a:t>
            </a:r>
            <a:r>
              <a:rPr lang="en-GB" b="1" i="1" dirty="0" err="1" smtClean="0">
                <a:latin typeface="Nimbus Roman No9 L" pitchFamily="16" charset="0"/>
              </a:rPr>
              <a:t>msgctl</a:t>
            </a:r>
            <a:r>
              <a:rPr lang="en-GB" b="1" i="1" dirty="0" smtClean="0">
                <a:latin typeface="Nimbus Roman No9 L" pitchFamily="16" charset="0"/>
              </a:rPr>
              <a:t>()</a:t>
            </a:r>
            <a:r>
              <a:rPr lang="en-GB" dirty="0" smtClean="0">
                <a:latin typeface="Nimbus Roman No9 L" pitchFamily="16" charset="0"/>
              </a:rPr>
              <a:t> </a:t>
            </a:r>
            <a:r>
              <a:rPr lang="en-GB" dirty="0" err="1" smtClean="0">
                <a:latin typeface="Nimbus Roman No9 L" pitchFamily="16" charset="0"/>
              </a:rPr>
              <a:t>hoạt</a:t>
            </a:r>
            <a:r>
              <a:rPr lang="en-GB" dirty="0" smtClean="0">
                <a:latin typeface="Nimbus Roman No9 L" pitchFamily="16" charset="0"/>
              </a:rPr>
              <a:t> </a:t>
            </a:r>
            <a:r>
              <a:rPr lang="en-GB" dirty="0" err="1" smtClean="0">
                <a:latin typeface="Nimbus Roman No9 L" pitchFamily="16" charset="0"/>
              </a:rPr>
              <a:t>động</a:t>
            </a:r>
            <a:r>
              <a:rPr lang="en-GB" dirty="0" smtClean="0">
                <a:latin typeface="Nimbus Roman No9 L" pitchFamily="16" charset="0"/>
              </a:rPr>
              <a:t> </a:t>
            </a:r>
            <a:r>
              <a:rPr lang="en-GB" dirty="0" err="1" smtClean="0">
                <a:latin typeface="Nimbus Roman No9 L" pitchFamily="16" charset="0"/>
              </a:rPr>
              <a:t>như</a:t>
            </a:r>
            <a:r>
              <a:rPr lang="en-GB" dirty="0" smtClean="0">
                <a:latin typeface="Nimbus Roman No9 L" pitchFamily="16" charset="0"/>
              </a:rPr>
              <a:t> </a:t>
            </a:r>
            <a:r>
              <a:rPr lang="en-GB" dirty="0" err="1" smtClean="0">
                <a:latin typeface="Nimbus Roman No9 L" pitchFamily="16" charset="0"/>
              </a:rPr>
              <a:t>thế</a:t>
            </a:r>
            <a:r>
              <a:rPr lang="en-GB" dirty="0" smtClean="0">
                <a:latin typeface="Nimbus Roman No9 L" pitchFamily="16" charset="0"/>
              </a:rPr>
              <a:t> </a:t>
            </a:r>
            <a:r>
              <a:rPr lang="en-GB" dirty="0" err="1" smtClean="0">
                <a:latin typeface="Nimbus Roman No9 L" pitchFamily="16" charset="0"/>
              </a:rPr>
              <a:t>nào</a:t>
            </a:r>
            <a:r>
              <a:rPr lang="en-GB" dirty="0" smtClean="0">
                <a:latin typeface="Nimbus Roman No9 L" pitchFamily="16" charset="0"/>
              </a:rPr>
              <a:t>. IPC_RMID </a:t>
            </a:r>
            <a:r>
              <a:rPr lang="en-GB" dirty="0" err="1" smtClean="0">
                <a:latin typeface="Nimbus Roman No9 L" pitchFamily="16" charset="0"/>
              </a:rPr>
              <a:t>được</a:t>
            </a:r>
            <a:r>
              <a:rPr lang="en-GB" dirty="0" smtClean="0">
                <a:latin typeface="Nimbus Roman No9 L" pitchFamily="16" charset="0"/>
              </a:rPr>
              <a:t> </a:t>
            </a:r>
            <a:r>
              <a:rPr lang="en-GB" dirty="0" err="1" smtClean="0">
                <a:latin typeface="Nimbus Roman No9 L" pitchFamily="16" charset="0"/>
              </a:rPr>
              <a:t>sử</a:t>
            </a:r>
            <a:r>
              <a:rPr lang="en-GB" dirty="0" smtClean="0">
                <a:latin typeface="Nimbus Roman No9 L" pitchFamily="16" charset="0"/>
              </a:rPr>
              <a:t> </a:t>
            </a:r>
            <a:r>
              <a:rPr lang="en-GB" dirty="0" err="1" smtClean="0">
                <a:latin typeface="Nimbus Roman No9 L" pitchFamily="16" charset="0"/>
              </a:rPr>
              <a:t>dụng</a:t>
            </a:r>
            <a:r>
              <a:rPr lang="en-GB" dirty="0" smtClean="0">
                <a:latin typeface="Nimbus Roman No9 L" pitchFamily="16" charset="0"/>
              </a:rPr>
              <a:t> </a:t>
            </a:r>
            <a:r>
              <a:rPr lang="en-GB" dirty="0" err="1" smtClean="0">
                <a:latin typeface="Nimbus Roman No9 L" pitchFamily="16" charset="0"/>
              </a:rPr>
              <a:t>để</a:t>
            </a:r>
            <a:r>
              <a:rPr lang="en-GB" dirty="0" smtClean="0">
                <a:latin typeface="Nimbus Roman No9 L" pitchFamily="16" charset="0"/>
              </a:rPr>
              <a:t> </a:t>
            </a:r>
            <a:r>
              <a:rPr lang="en-GB" dirty="0" err="1" smtClean="0">
                <a:latin typeface="Nimbus Roman No9 L" pitchFamily="16" charset="0"/>
              </a:rPr>
              <a:t>xóa</a:t>
            </a:r>
            <a:r>
              <a:rPr lang="en-GB" dirty="0" smtClean="0">
                <a:latin typeface="Nimbus Roman No9 L" pitchFamily="16" charset="0"/>
              </a:rPr>
              <a:t> message queue. </a:t>
            </a:r>
          </a:p>
          <a:p>
            <a:pPr marL="863600" lvl="1" indent="-287338">
              <a:spcAft>
                <a:spcPts val="1125"/>
              </a:spcAft>
              <a:buSzPct val="75000"/>
              <a:buFont typeface="StarSymbol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b="1" i="1" dirty="0" err="1" smtClean="0">
                <a:latin typeface="Nimbus Roman No9 L" pitchFamily="16" charset="0"/>
              </a:rPr>
              <a:t>buf</a:t>
            </a:r>
            <a:r>
              <a:rPr lang="en-GB" dirty="0" smtClean="0">
                <a:latin typeface="Nimbus Roman No9 L" pitchFamily="16" charset="0"/>
              </a:rPr>
              <a:t> </a:t>
            </a:r>
            <a:r>
              <a:rPr lang="en-GB" dirty="0" err="1" smtClean="0">
                <a:latin typeface="Nimbus Roman No9 L" pitchFamily="16" charset="0"/>
              </a:rPr>
              <a:t>được</a:t>
            </a:r>
            <a:r>
              <a:rPr lang="en-GB" dirty="0" smtClean="0">
                <a:latin typeface="Nimbus Roman No9 L" pitchFamily="16" charset="0"/>
              </a:rPr>
              <a:t> set </a:t>
            </a:r>
            <a:r>
              <a:rPr lang="en-GB" dirty="0" err="1" smtClean="0">
                <a:latin typeface="Nimbus Roman No9 L" pitchFamily="16" charset="0"/>
              </a:rPr>
              <a:t>tới</a:t>
            </a:r>
            <a:r>
              <a:rPr lang="en-GB" dirty="0" smtClean="0">
                <a:latin typeface="Nimbus Roman No9 L" pitchFamily="16" charset="0"/>
              </a:rPr>
              <a:t> NULL </a:t>
            </a:r>
            <a:r>
              <a:rPr lang="en-GB" dirty="0" err="1" smtClean="0">
                <a:latin typeface="Nimbus Roman No9 L" pitchFamily="16" charset="0"/>
              </a:rPr>
              <a:t>cho</a:t>
            </a:r>
            <a:r>
              <a:rPr lang="en-GB" dirty="0" smtClean="0">
                <a:latin typeface="Nimbus Roman No9 L" pitchFamily="16" charset="0"/>
              </a:rPr>
              <a:t> </a:t>
            </a:r>
            <a:r>
              <a:rPr lang="en-GB" dirty="0" err="1" smtClean="0">
                <a:latin typeface="Nimbus Roman No9 L" pitchFamily="16" charset="0"/>
              </a:rPr>
              <a:t>mục</a:t>
            </a:r>
            <a:r>
              <a:rPr lang="en-GB" dirty="0" smtClean="0">
                <a:latin typeface="Nimbus Roman No9 L" pitchFamily="16" charset="0"/>
              </a:rPr>
              <a:t> </a:t>
            </a:r>
            <a:r>
              <a:rPr lang="en-GB" dirty="0" err="1" smtClean="0">
                <a:latin typeface="Nimbus Roman No9 L" pitchFamily="16" charset="0"/>
              </a:rPr>
              <a:t>đích</a:t>
            </a:r>
            <a:r>
              <a:rPr lang="en-GB" dirty="0" smtClean="0">
                <a:latin typeface="Nimbus Roman No9 L" pitchFamily="16" charset="0"/>
              </a:rPr>
              <a:t> IPC_RMID. </a:t>
            </a:r>
          </a:p>
          <a:p>
            <a:pPr marL="431800" indent="-323850">
              <a:spcAft>
                <a:spcPts val="1413"/>
              </a:spcAft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dirty="0" err="1" smtClean="0"/>
              <a:t>Ví</a:t>
            </a:r>
            <a:r>
              <a:rPr lang="en-GB" dirty="0" smtClean="0"/>
              <a:t> </a:t>
            </a:r>
            <a:r>
              <a:rPr lang="en-GB" dirty="0" err="1" smtClean="0"/>
              <a:t>dụ</a:t>
            </a:r>
            <a:r>
              <a:rPr lang="en-GB" dirty="0" smtClean="0"/>
              <a:t>:</a:t>
            </a:r>
          </a:p>
          <a:p>
            <a:pPr marL="831850" lvl="1" indent="-323850">
              <a:spcAft>
                <a:spcPts val="1413"/>
              </a:spcAft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i="1" dirty="0" err="1" smtClean="0"/>
              <a:t>msgctl</a:t>
            </a:r>
            <a:r>
              <a:rPr lang="en-GB" i="1" dirty="0" smtClean="0"/>
              <a:t>(</a:t>
            </a:r>
            <a:r>
              <a:rPr lang="en-GB" i="1" dirty="0" err="1" smtClean="0"/>
              <a:t>msqid</a:t>
            </a:r>
            <a:r>
              <a:rPr lang="en-GB" i="1" dirty="0" smtClean="0"/>
              <a:t>, IPC_RMID, NULL);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66899-4A38-492F-92EB-70EC2546F1C2}" type="datetime1">
              <a:rPr lang="en-US" smtClean="0"/>
              <a:t>8/25/2016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FPT Software - Training C/C++ on Linux</a:t>
            </a:r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err="1" smtClean="0"/>
              <a:t>Nội</a:t>
            </a:r>
            <a:r>
              <a:rPr lang="en-US" sz="4800" dirty="0" smtClean="0"/>
              <a:t> dung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tiến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IPC UNIX System V</a:t>
            </a:r>
          </a:p>
          <a:p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đợi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điệp</a:t>
            </a:r>
            <a:endParaRPr lang="en-US" dirty="0" smtClean="0"/>
          </a:p>
          <a:p>
            <a:r>
              <a:rPr lang="en-US" dirty="0" err="1" smtClean="0">
                <a:solidFill>
                  <a:srgbClr val="FF0000"/>
                </a:solidFill>
              </a:rPr>
              <a:t>Giao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tiếp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bằng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phân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đoạn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nhớ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chung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err="1" smtClean="0"/>
              <a:t>Đồng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tiến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semaphore</a:t>
            </a:r>
          </a:p>
          <a:p>
            <a:r>
              <a:rPr lang="en-US" dirty="0" smtClean="0"/>
              <a:t>Labs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7C7CF-23C4-44F7-9F24-552D2F28E65A}" type="datetime1">
              <a:rPr lang="en-US" smtClean="0"/>
              <a:t>8/25/2016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FPT Software - Training C/C++ on Linux</a:t>
            </a:r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Shared memory</a:t>
            </a:r>
            <a:endParaRPr lang="en-US" smtClean="0"/>
          </a:p>
        </p:txBody>
      </p:sp>
      <p:sp>
        <p:nvSpPr>
          <p:cNvPr id="18" name="Date Placeholder 1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43C15-A862-493A-A38B-EA1F96B2D350}" type="datetime1">
              <a:rPr lang="en-US" smtClean="0"/>
              <a:t>8/25/2016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F7D112-80CD-4A6E-ABC2-20AF1E10997B}" type="slidenum">
              <a:rPr lang="en-US"/>
              <a:pPr>
                <a:defRPr/>
              </a:pPr>
              <a:t>23</a:t>
            </a:fld>
            <a:endParaRPr lang="en-US"/>
          </a:p>
        </p:txBody>
      </p:sp>
      <p:grpSp>
        <p:nvGrpSpPr>
          <p:cNvPr id="2" name="Group 33"/>
          <p:cNvGrpSpPr>
            <a:grpSpLocks/>
          </p:cNvGrpSpPr>
          <p:nvPr/>
        </p:nvGrpSpPr>
        <p:grpSpPr bwMode="auto">
          <a:xfrm>
            <a:off x="2640013" y="1981200"/>
            <a:ext cx="1298575" cy="4343400"/>
            <a:chOff x="2640592" y="2057400"/>
            <a:chExt cx="1298448" cy="4343400"/>
          </a:xfrm>
        </p:grpSpPr>
        <p:sp>
          <p:nvSpPr>
            <p:cNvPr id="7" name="Rectangle 6"/>
            <p:cNvSpPr/>
            <p:nvPr/>
          </p:nvSpPr>
          <p:spPr>
            <a:xfrm>
              <a:off x="2640592" y="2057400"/>
              <a:ext cx="1295273" cy="4343400"/>
            </a:xfrm>
            <a:prstGeom prst="rect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0000FF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640592" y="2438400"/>
              <a:ext cx="1298448" cy="10668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200" b="1" dirty="0">
                  <a:solidFill>
                    <a:srgbClr val="FF0000"/>
                  </a:solidFill>
                </a:rPr>
                <a:t>Process 1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640592" y="3810000"/>
              <a:ext cx="1298448" cy="1066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200" b="1" dirty="0">
                  <a:solidFill>
                    <a:srgbClr val="FF0000"/>
                  </a:solidFill>
                </a:rPr>
                <a:t>Process 2</a:t>
              </a:r>
            </a:p>
          </p:txBody>
        </p:sp>
      </p:grpSp>
      <p:sp>
        <p:nvSpPr>
          <p:cNvPr id="12" name="Rectangle 11"/>
          <p:cNvSpPr/>
          <p:nvPr/>
        </p:nvSpPr>
        <p:spPr>
          <a:xfrm>
            <a:off x="6221413" y="1981200"/>
            <a:ext cx="1295400" cy="4343400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221413" y="2362200"/>
            <a:ext cx="1298575" cy="10668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b="1" dirty="0">
                <a:solidFill>
                  <a:srgbClr val="FF0000"/>
                </a:solidFill>
              </a:rPr>
              <a:t>Process 1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221413" y="3733800"/>
            <a:ext cx="1298575" cy="1066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b="1" dirty="0">
                <a:solidFill>
                  <a:srgbClr val="FF0000"/>
                </a:solidFill>
              </a:rPr>
              <a:t>Process 2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221413" y="2590800"/>
            <a:ext cx="1298575" cy="228600"/>
          </a:xfrm>
          <a:prstGeom prst="rect">
            <a:avLst/>
          </a:prstGeom>
          <a:solidFill>
            <a:srgbClr val="FFC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chemeClr val="tx1"/>
                </a:solidFill>
              </a:rPr>
              <a:t>  </a:t>
            </a:r>
            <a:r>
              <a:rPr lang="en-US" b="1" dirty="0" err="1">
                <a:solidFill>
                  <a:schemeClr val="tx1"/>
                </a:solidFill>
              </a:rPr>
              <a:t>xy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221413" y="4419600"/>
            <a:ext cx="1298575" cy="228600"/>
          </a:xfrm>
          <a:prstGeom prst="rect">
            <a:avLst/>
          </a:prstGeom>
          <a:solidFill>
            <a:srgbClr val="FFC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chemeClr val="tx1"/>
                </a:solidFill>
              </a:rPr>
              <a:t>  </a:t>
            </a:r>
            <a:r>
              <a:rPr lang="en-US" b="1" dirty="0" err="1">
                <a:solidFill>
                  <a:schemeClr val="tx1"/>
                </a:solidFill>
              </a:rPr>
              <a:t>xy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221413" y="5791200"/>
            <a:ext cx="1298575" cy="228600"/>
          </a:xfrm>
          <a:prstGeom prst="rect">
            <a:avLst/>
          </a:prstGeom>
          <a:solidFill>
            <a:srgbClr val="FFC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chemeClr val="tx1"/>
                </a:solidFill>
              </a:rPr>
              <a:t>  </a:t>
            </a:r>
            <a:r>
              <a:rPr lang="en-US" b="1" dirty="0" err="1">
                <a:solidFill>
                  <a:schemeClr val="tx1"/>
                </a:solidFill>
              </a:rPr>
              <a:t>xy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9" name="Curved Connector 18"/>
          <p:cNvCxnSpPr/>
          <p:nvPr/>
        </p:nvCxnSpPr>
        <p:spPr>
          <a:xfrm flipV="1">
            <a:off x="7539038" y="4533900"/>
            <a:ext cx="1587" cy="1371600"/>
          </a:xfrm>
          <a:prstGeom prst="curvedConnector3">
            <a:avLst>
              <a:gd name="adj1" fmla="val 15766504"/>
            </a:avLst>
          </a:prstGeom>
          <a:ln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30"/>
          <p:cNvCxnSpPr/>
          <p:nvPr/>
        </p:nvCxnSpPr>
        <p:spPr>
          <a:xfrm flipV="1">
            <a:off x="7542213" y="2705100"/>
            <a:ext cx="1587" cy="3200400"/>
          </a:xfrm>
          <a:prstGeom prst="curvedConnector3">
            <a:avLst>
              <a:gd name="adj1" fmla="val 37702468"/>
            </a:avLst>
          </a:prstGeom>
          <a:ln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ight Arrow 32"/>
          <p:cNvSpPr/>
          <p:nvPr/>
        </p:nvSpPr>
        <p:spPr>
          <a:xfrm>
            <a:off x="4545013" y="3505200"/>
            <a:ext cx="1219200" cy="762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FPT Software - Training C/C++ on Linux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 animBg="1"/>
      <p:bldP spid="16" grpId="0" animBg="1"/>
      <p:bldP spid="1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Shared memory</a:t>
            </a:r>
            <a:endParaRPr 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163"/>
            <a:ext cx="8382000" cy="1493837"/>
          </a:xfrm>
        </p:spPr>
        <p:txBody>
          <a:bodyPr>
            <a:normAutofit fontScale="85000" lnSpcReduction="20000"/>
          </a:bodyPr>
          <a:lstStyle/>
          <a:p>
            <a:pPr marL="274320" indent="-274320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dõi</a:t>
            </a:r>
            <a:r>
              <a:rPr lang="en-US" dirty="0" smtClean="0"/>
              <a:t> </a:t>
            </a:r>
            <a:r>
              <a:rPr lang="en-US" dirty="0" err="1" smtClean="0"/>
              <a:t>trạng</a:t>
            </a:r>
            <a:r>
              <a:rPr lang="en-US" dirty="0" smtClean="0"/>
              <a:t> </a:t>
            </a:r>
            <a:r>
              <a:rPr lang="en-US" dirty="0" err="1" smtClean="0"/>
              <a:t>thái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 </a:t>
            </a:r>
            <a:r>
              <a:rPr lang="en-US" dirty="0" err="1" smtClean="0">
                <a:latin typeface="Courier" pitchFamily="49" charset="0"/>
              </a:rPr>
              <a:t>ipcs</a:t>
            </a:r>
            <a:r>
              <a:rPr lang="en-US" dirty="0" smtClean="0">
                <a:latin typeface="Courier" pitchFamily="49" charset="0"/>
              </a:rPr>
              <a:t>, </a:t>
            </a:r>
            <a:r>
              <a:rPr lang="en-US" dirty="0" err="1" smtClean="0">
                <a:latin typeface="Courier" pitchFamily="49" charset="0"/>
              </a:rPr>
              <a:t>ipcs</a:t>
            </a:r>
            <a:r>
              <a:rPr lang="en-US" dirty="0" smtClean="0">
                <a:latin typeface="Courier" pitchFamily="49" charset="0"/>
              </a:rPr>
              <a:t> -a, </a:t>
            </a:r>
            <a:r>
              <a:rPr lang="en-US" dirty="0" err="1" smtClean="0">
                <a:latin typeface="Courier" pitchFamily="49" charset="0"/>
              </a:rPr>
              <a:t>ipcs</a:t>
            </a:r>
            <a:r>
              <a:rPr lang="en-US" dirty="0" smtClean="0">
                <a:latin typeface="Courier" pitchFamily="49" charset="0"/>
              </a:rPr>
              <a:t> -m</a:t>
            </a:r>
          </a:p>
          <a:p>
            <a:pPr marL="274320" indent="-274320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vi-VN" dirty="0" smtClean="0"/>
              <a:t>Loại bỏ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shared memory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 </a:t>
            </a:r>
            <a:r>
              <a:rPr lang="en-US" b="1" dirty="0" err="1" smtClean="0">
                <a:latin typeface="Courier" pitchFamily="49" charset="0"/>
              </a:rPr>
              <a:t>ipcrm</a:t>
            </a:r>
            <a:r>
              <a:rPr lang="en-US" b="1" dirty="0" smtClean="0">
                <a:latin typeface="Courier" pitchFamily="49" charset="0"/>
              </a:rPr>
              <a:t> </a:t>
            </a:r>
            <a:r>
              <a:rPr lang="en-US" b="1" dirty="0" err="1" smtClean="0">
                <a:latin typeface="Courier" pitchFamily="49" charset="0"/>
              </a:rPr>
              <a:t>shm</a:t>
            </a:r>
            <a:r>
              <a:rPr lang="en-US" dirty="0" smtClean="0">
                <a:latin typeface="Courier" pitchFamily="49" charset="0"/>
              </a:rPr>
              <a:t> </a:t>
            </a:r>
            <a:r>
              <a:rPr lang="en-US" i="1" dirty="0" err="1" smtClean="0">
                <a:latin typeface="Courier" pitchFamily="49" charset="0"/>
              </a:rPr>
              <a:t>shm_id</a:t>
            </a:r>
            <a:r>
              <a:rPr lang="en-US" i="1" dirty="0" smtClean="0"/>
              <a:t>,</a:t>
            </a:r>
            <a:r>
              <a:rPr lang="en-US" dirty="0" smtClean="0"/>
              <a:t>  </a:t>
            </a:r>
            <a:r>
              <a:rPr lang="en-US" b="1" dirty="0" err="1" smtClean="0">
                <a:latin typeface="Courier" pitchFamily="49" charset="0"/>
              </a:rPr>
              <a:t>ipcrm</a:t>
            </a:r>
            <a:r>
              <a:rPr lang="en-US" b="1" dirty="0" smtClean="0">
                <a:latin typeface="Courier" pitchFamily="49" charset="0"/>
              </a:rPr>
              <a:t> -m</a:t>
            </a:r>
            <a:r>
              <a:rPr lang="en-US" dirty="0" smtClean="0">
                <a:latin typeface="Courier" pitchFamily="49" charset="0"/>
              </a:rPr>
              <a:t> </a:t>
            </a:r>
            <a:r>
              <a:rPr lang="en-US" i="1" dirty="0" err="1" smtClean="0">
                <a:latin typeface="Courier" pitchFamily="49" charset="0"/>
              </a:rPr>
              <a:t>shm_id</a:t>
            </a:r>
            <a:endParaRPr lang="en-US" b="1" dirty="0" smtClean="0"/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B23F1-FB3E-4287-8283-71A1B987FBD5}" type="datetime1">
              <a:rPr lang="en-US" smtClean="0"/>
              <a:t>8/25/2016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84AF08-D9BF-4417-828D-0272E4BD7FF2}" type="slidenum">
              <a:rPr lang="en-US"/>
              <a:pPr>
                <a:defRPr/>
              </a:pPr>
              <a:t>24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3505200"/>
            <a:ext cx="9144000" cy="304800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solidFill>
                  <a:srgbClr val="0000FF"/>
                </a:solidFill>
                <a:latin typeface="Courier" pitchFamily="49" charset="0"/>
              </a:rPr>
              <a:t>$</a:t>
            </a:r>
            <a:r>
              <a:rPr lang="en-US" sz="2000" b="1" dirty="0" err="1">
                <a:solidFill>
                  <a:srgbClr val="0000FF"/>
                </a:solidFill>
                <a:latin typeface="Courier" pitchFamily="49" charset="0"/>
              </a:rPr>
              <a:t>ipcs</a:t>
            </a:r>
            <a:endParaRPr lang="en-US" sz="2000" b="1" dirty="0">
              <a:solidFill>
                <a:srgbClr val="0000FF"/>
              </a:solidFill>
              <a:latin typeface="Courier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solidFill>
                  <a:srgbClr val="0000FF"/>
                </a:solidFill>
                <a:latin typeface="Courier" pitchFamily="49" charset="0"/>
              </a:rPr>
              <a:t>------Shared Memory Segments --------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solidFill>
                  <a:srgbClr val="0000FF"/>
                </a:solidFill>
                <a:latin typeface="Courier" pitchFamily="49" charset="0"/>
              </a:rPr>
              <a:t>key 	     </a:t>
            </a:r>
            <a:r>
              <a:rPr lang="en-US" sz="2000" b="1" dirty="0" err="1">
                <a:solidFill>
                  <a:srgbClr val="0000FF"/>
                </a:solidFill>
                <a:latin typeface="Courier" pitchFamily="49" charset="0"/>
              </a:rPr>
              <a:t>shmid</a:t>
            </a:r>
            <a:r>
              <a:rPr lang="en-US" sz="2000" b="1" dirty="0">
                <a:solidFill>
                  <a:srgbClr val="0000FF"/>
                </a:solidFill>
                <a:latin typeface="Courier" pitchFamily="49" charset="0"/>
              </a:rPr>
              <a:t>  owner  perms   bytes   </a:t>
            </a:r>
            <a:r>
              <a:rPr lang="en-US" sz="2000" b="1" dirty="0" err="1">
                <a:solidFill>
                  <a:srgbClr val="0000FF"/>
                </a:solidFill>
                <a:latin typeface="Courier" pitchFamily="49" charset="0"/>
              </a:rPr>
              <a:t>nattch</a:t>
            </a:r>
            <a:r>
              <a:rPr lang="en-US" sz="2000" b="1" dirty="0">
                <a:solidFill>
                  <a:srgbClr val="0000FF"/>
                </a:solidFill>
                <a:latin typeface="Courier" pitchFamily="49" charset="0"/>
              </a:rPr>
              <a:t>  status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solidFill>
                  <a:srgbClr val="0000FF"/>
                </a:solidFill>
                <a:latin typeface="Courier" pitchFamily="49" charset="0"/>
              </a:rPr>
              <a:t>0x00000000 65536  root    644   110592     11     </a:t>
            </a:r>
            <a:r>
              <a:rPr lang="en-US" sz="2000" b="1" dirty="0" err="1">
                <a:solidFill>
                  <a:srgbClr val="0000FF"/>
                </a:solidFill>
                <a:latin typeface="Courier" pitchFamily="49" charset="0"/>
              </a:rPr>
              <a:t>dest</a:t>
            </a:r>
            <a:endParaRPr lang="en-US" sz="2000" b="1" dirty="0">
              <a:solidFill>
                <a:srgbClr val="0000FF"/>
              </a:solidFill>
              <a:latin typeface="Courier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000" b="1" dirty="0">
              <a:solidFill>
                <a:srgbClr val="0000FF"/>
              </a:solidFill>
              <a:latin typeface="Courier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solidFill>
                  <a:srgbClr val="0000FF"/>
                </a:solidFill>
                <a:latin typeface="Courier" pitchFamily="49" charset="0"/>
              </a:rPr>
              <a:t>------Semaphore Arrays --------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solidFill>
                  <a:srgbClr val="0000FF"/>
                </a:solidFill>
                <a:latin typeface="Courier" pitchFamily="49" charset="0"/>
              </a:rPr>
              <a:t>key         </a:t>
            </a:r>
            <a:r>
              <a:rPr lang="en-US" sz="2000" b="1" dirty="0" err="1">
                <a:solidFill>
                  <a:srgbClr val="0000FF"/>
                </a:solidFill>
                <a:latin typeface="Courier" pitchFamily="49" charset="0"/>
              </a:rPr>
              <a:t>semid</a:t>
            </a:r>
            <a:r>
              <a:rPr lang="en-US" sz="2000" b="1" dirty="0">
                <a:solidFill>
                  <a:srgbClr val="0000FF"/>
                </a:solidFill>
                <a:latin typeface="Courier" pitchFamily="49" charset="0"/>
              </a:rPr>
              <a:t>  owner  perms   </a:t>
            </a:r>
            <a:r>
              <a:rPr lang="en-US" sz="2000" b="1" dirty="0" err="1">
                <a:solidFill>
                  <a:srgbClr val="0000FF"/>
                </a:solidFill>
                <a:latin typeface="Courier" pitchFamily="49" charset="0"/>
              </a:rPr>
              <a:t>nsems</a:t>
            </a:r>
            <a:r>
              <a:rPr lang="en-US" sz="2000" b="1" dirty="0">
                <a:solidFill>
                  <a:srgbClr val="0000FF"/>
                </a:solidFill>
                <a:latin typeface="Courier" pitchFamily="49" charset="0"/>
              </a:rPr>
              <a:t>   status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000" b="1" dirty="0">
              <a:solidFill>
                <a:srgbClr val="0000FF"/>
              </a:solidFill>
              <a:latin typeface="Courier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solidFill>
                  <a:srgbClr val="0000FF"/>
                </a:solidFill>
                <a:latin typeface="Courier" pitchFamily="49" charset="0"/>
              </a:rPr>
              <a:t>------Message Queues --------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solidFill>
                  <a:srgbClr val="0000FF"/>
                </a:solidFill>
                <a:latin typeface="Courier" pitchFamily="49" charset="0"/>
              </a:rPr>
              <a:t>key         </a:t>
            </a:r>
            <a:r>
              <a:rPr lang="en-US" sz="2000" b="1" dirty="0" err="1">
                <a:solidFill>
                  <a:srgbClr val="0000FF"/>
                </a:solidFill>
                <a:latin typeface="Courier" pitchFamily="49" charset="0"/>
              </a:rPr>
              <a:t>msqid</a:t>
            </a:r>
            <a:r>
              <a:rPr lang="en-US" sz="2000" b="1" dirty="0">
                <a:solidFill>
                  <a:srgbClr val="0000FF"/>
                </a:solidFill>
                <a:latin typeface="Courier" pitchFamily="49" charset="0"/>
              </a:rPr>
              <a:t>  owner  perms   used-bytes    messages 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FPT Software - Training C/C++ on Linux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Shared memory </a:t>
            </a:r>
            <a:endParaRPr lang="en-US" smtClean="0"/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Cho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process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chung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vùng</a:t>
            </a:r>
            <a:r>
              <a:rPr lang="en-US" dirty="0" smtClean="0"/>
              <a:t> </a:t>
            </a:r>
            <a:r>
              <a:rPr lang="en-US" dirty="0" err="1" smtClean="0"/>
              <a:t>bộnhớ</a:t>
            </a:r>
            <a:endParaRPr lang="en-US" dirty="0" smtClean="0"/>
          </a:p>
          <a:p>
            <a:pPr lvl="1"/>
            <a:r>
              <a:rPr lang="vi-VN" dirty="0" smtClean="0"/>
              <a:t>Kích thước tối thiểu/tối đa của vùng là</a:t>
            </a:r>
            <a:r>
              <a:rPr lang="en-US" dirty="0" smtClean="0"/>
              <a:t> </a:t>
            </a:r>
            <a:r>
              <a:rPr lang="vi-VN" dirty="0" smtClean="0"/>
              <a:t>1byte/4MB</a:t>
            </a:r>
          </a:p>
          <a:p>
            <a:pPr lvl="1"/>
            <a:r>
              <a:rPr lang="vi-VN" dirty="0" smtClean="0"/>
              <a:t>Số</a:t>
            </a:r>
            <a:r>
              <a:rPr lang="en-US" dirty="0" smtClean="0"/>
              <a:t> </a:t>
            </a:r>
            <a:r>
              <a:rPr lang="vi-VN" dirty="0" smtClean="0"/>
              <a:t>vùng nhớ</a:t>
            </a:r>
            <a:r>
              <a:rPr lang="en-US" dirty="0" smtClean="0"/>
              <a:t> </a:t>
            </a:r>
            <a:r>
              <a:rPr lang="vi-VN" dirty="0" smtClean="0"/>
              <a:t>chia sẻ</a:t>
            </a:r>
            <a:r>
              <a:rPr lang="en-US" dirty="0" smtClean="0"/>
              <a:t> </a:t>
            </a:r>
            <a:r>
              <a:rPr lang="vi-VN" dirty="0" smtClean="0"/>
              <a:t>tối đa trong toàn hệ</a:t>
            </a:r>
            <a:r>
              <a:rPr lang="en-US" dirty="0" smtClean="0"/>
              <a:t> </a:t>
            </a:r>
            <a:r>
              <a:rPr lang="vi-VN" dirty="0" smtClean="0"/>
              <a:t>thống: 4096</a:t>
            </a:r>
          </a:p>
          <a:p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dirty="0" smtClean="0"/>
          </a:p>
          <a:p>
            <a:pPr lvl="1"/>
            <a:r>
              <a:rPr lang="vi-VN" dirty="0" smtClean="0"/>
              <a:t>Vùng nhớ</a:t>
            </a:r>
            <a:r>
              <a:rPr lang="en-US" dirty="0" smtClean="0"/>
              <a:t> </a:t>
            </a:r>
            <a:r>
              <a:rPr lang="vi-VN" dirty="0" smtClean="0"/>
              <a:t>chia sẻ</a:t>
            </a:r>
            <a:r>
              <a:rPr lang="en-US" dirty="0" smtClean="0"/>
              <a:t> </a:t>
            </a:r>
            <a:r>
              <a:rPr lang="vi-VN" dirty="0" smtClean="0"/>
              <a:t>phải được tạo ra trước</a:t>
            </a:r>
          </a:p>
          <a:p>
            <a:pPr lvl="1"/>
            <a:r>
              <a:rPr lang="vi-VN" dirty="0" smtClean="0"/>
              <a:t>Process phải gắn vùng nhớ</a:t>
            </a:r>
            <a:r>
              <a:rPr lang="en-US" dirty="0" smtClean="0"/>
              <a:t> </a:t>
            </a:r>
            <a:r>
              <a:rPr lang="vi-VN" dirty="0" smtClean="0"/>
              <a:t>chia sẻ</a:t>
            </a:r>
            <a:r>
              <a:rPr lang="en-US" dirty="0" smtClean="0"/>
              <a:t> </a:t>
            </a:r>
            <a:r>
              <a:rPr lang="vi-VN" dirty="0" smtClean="0"/>
              <a:t>vào không gian địa chỉ</a:t>
            </a:r>
            <a:r>
              <a:rPr lang="en-US" dirty="0" smtClean="0"/>
              <a:t> </a:t>
            </a:r>
            <a:r>
              <a:rPr lang="vi-VN" dirty="0" smtClean="0"/>
              <a:t>của mình trước khi sử</a:t>
            </a:r>
            <a:r>
              <a:rPr lang="en-US" dirty="0" smtClean="0"/>
              <a:t> </a:t>
            </a:r>
            <a:r>
              <a:rPr lang="vi-VN" dirty="0" smtClean="0"/>
              <a:t>dụng.</a:t>
            </a:r>
          </a:p>
          <a:p>
            <a:pPr lvl="1"/>
            <a:r>
              <a:rPr lang="vi-VN" dirty="0" smtClean="0"/>
              <a:t>Sau khi dùng xong có</a:t>
            </a:r>
            <a:r>
              <a:rPr lang="en-US" dirty="0" smtClean="0"/>
              <a:t> </a:t>
            </a:r>
            <a:r>
              <a:rPr lang="vi-VN" dirty="0" smtClean="0"/>
              <a:t>thể</a:t>
            </a:r>
            <a:r>
              <a:rPr lang="en-US" dirty="0" smtClean="0"/>
              <a:t> </a:t>
            </a:r>
            <a:r>
              <a:rPr lang="vi-VN" dirty="0" smtClean="0"/>
              <a:t>gỡ</a:t>
            </a:r>
            <a:r>
              <a:rPr lang="en-US" dirty="0" smtClean="0"/>
              <a:t> </a:t>
            </a:r>
            <a:r>
              <a:rPr lang="vi-VN" dirty="0" smtClean="0"/>
              <a:t>vùng nhớ</a:t>
            </a:r>
            <a:r>
              <a:rPr lang="en-US" dirty="0" smtClean="0"/>
              <a:t> </a:t>
            </a:r>
            <a:r>
              <a:rPr lang="vi-VN" dirty="0" smtClean="0"/>
              <a:t>chia sẻ</a:t>
            </a:r>
            <a:r>
              <a:rPr lang="en-US" dirty="0" smtClean="0"/>
              <a:t> </a:t>
            </a:r>
            <a:r>
              <a:rPr lang="vi-VN" dirty="0" smtClean="0"/>
              <a:t>ra khỏi không gian địa chỉ</a:t>
            </a:r>
            <a:r>
              <a:rPr lang="en-US" dirty="0" smtClean="0"/>
              <a:t> </a:t>
            </a:r>
            <a:r>
              <a:rPr lang="vi-VN" dirty="0" smtClean="0"/>
              <a:t>của process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C5AC8-A4AA-47AF-8F89-BF68B8EB3A7F}" type="datetime1">
              <a:rPr lang="en-US" smtClean="0"/>
              <a:t>8/25/2016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7E1E5A-AEB0-473C-8E64-71F6A313486A}" type="slidenum">
              <a:rPr lang="en-US"/>
              <a:pPr>
                <a:defRPr/>
              </a:pPr>
              <a:t>25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FPT Software - Training C/C++ on Linux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 err="1" smtClean="0"/>
              <a:t>Thao</a:t>
            </a:r>
            <a:r>
              <a:rPr lang="en-US" b="1" dirty="0" smtClean="0"/>
              <a:t> </a:t>
            </a:r>
            <a:r>
              <a:rPr lang="en-US" b="1" dirty="0" err="1" smtClean="0"/>
              <a:t>tác</a:t>
            </a:r>
            <a:r>
              <a:rPr lang="en-US" b="1" dirty="0" smtClean="0"/>
              <a:t> </a:t>
            </a:r>
            <a:r>
              <a:rPr lang="en-US" b="1" dirty="0" err="1" smtClean="0"/>
              <a:t>với</a:t>
            </a:r>
            <a:r>
              <a:rPr lang="en-US" b="1" dirty="0" smtClean="0"/>
              <a:t> shared memory</a:t>
            </a:r>
            <a:endParaRPr lang="en-US" dirty="0"/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mtClean="0"/>
              <a:t>T</a:t>
            </a:r>
            <a:r>
              <a:rPr lang="vi-VN" smtClean="0"/>
              <a:t>ạo </a:t>
            </a:r>
            <a:r>
              <a:rPr lang="en-US" smtClean="0"/>
              <a:t>shared memory</a:t>
            </a:r>
          </a:p>
          <a:p>
            <a:pPr lvl="1">
              <a:buFont typeface="Wingdings 2" pitchFamily="18" charset="2"/>
              <a:buNone/>
            </a:pPr>
            <a:r>
              <a:rPr lang="en-US" smtClean="0">
                <a:latin typeface="Courier" pitchFamily="49" charset="0"/>
              </a:rPr>
              <a:t>	</a:t>
            </a:r>
            <a:r>
              <a:rPr lang="en-US" b="1" smtClean="0">
                <a:latin typeface="Courier" pitchFamily="49" charset="0"/>
              </a:rPr>
              <a:t>shmget()</a:t>
            </a:r>
          </a:p>
          <a:p>
            <a:r>
              <a:rPr lang="en-US" smtClean="0"/>
              <a:t>L</a:t>
            </a:r>
            <a:r>
              <a:rPr lang="vi-VN" smtClean="0"/>
              <a:t>ấy hoặc thay đổi thuộc tính của </a:t>
            </a:r>
            <a:r>
              <a:rPr lang="en-US" smtClean="0"/>
              <a:t>shared memory</a:t>
            </a:r>
            <a:endParaRPr lang="vi-VN" smtClean="0"/>
          </a:p>
          <a:p>
            <a:pPr lvl="1">
              <a:buFont typeface="Wingdings 2" pitchFamily="18" charset="2"/>
              <a:buNone/>
            </a:pPr>
            <a:r>
              <a:rPr lang="en-US" smtClean="0">
                <a:latin typeface="Courier" pitchFamily="49" charset="0"/>
              </a:rPr>
              <a:t>	</a:t>
            </a:r>
            <a:r>
              <a:rPr lang="en-US" b="1" smtClean="0">
                <a:latin typeface="Courier" pitchFamily="49" charset="0"/>
              </a:rPr>
              <a:t>shmctl()</a:t>
            </a:r>
          </a:p>
          <a:p>
            <a:r>
              <a:rPr lang="en-US" smtClean="0"/>
              <a:t>Gắn shared memory vào address space của process</a:t>
            </a:r>
          </a:p>
          <a:p>
            <a:pPr lvl="1">
              <a:buFont typeface="Wingdings 2" pitchFamily="18" charset="2"/>
              <a:buNone/>
            </a:pPr>
            <a:r>
              <a:rPr lang="en-US" smtClean="0">
                <a:latin typeface="Courier" pitchFamily="49" charset="0"/>
              </a:rPr>
              <a:t>	</a:t>
            </a:r>
            <a:r>
              <a:rPr lang="en-US" b="1" smtClean="0">
                <a:latin typeface="Courier" pitchFamily="49" charset="0"/>
              </a:rPr>
              <a:t>shmat()</a:t>
            </a:r>
          </a:p>
          <a:p>
            <a:r>
              <a:rPr lang="vi-VN" smtClean="0"/>
              <a:t>Gỡ</a:t>
            </a:r>
            <a:r>
              <a:rPr lang="en-US" smtClean="0"/>
              <a:t> </a:t>
            </a:r>
            <a:r>
              <a:rPr lang="vi-VN" smtClean="0"/>
              <a:t>shared memory khỏi không gian địa chỉ</a:t>
            </a:r>
            <a:r>
              <a:rPr lang="en-US" smtClean="0"/>
              <a:t> </a:t>
            </a:r>
            <a:r>
              <a:rPr lang="vi-VN" smtClean="0"/>
              <a:t>của process</a:t>
            </a:r>
          </a:p>
          <a:p>
            <a:pPr lvl="1">
              <a:buFont typeface="Wingdings 2" pitchFamily="18" charset="2"/>
              <a:buNone/>
            </a:pPr>
            <a:r>
              <a:rPr lang="en-US" b="1" smtClean="0">
                <a:latin typeface="Courier" pitchFamily="49" charset="0"/>
              </a:rPr>
              <a:t>	shmdt()</a:t>
            </a:r>
          </a:p>
          <a:p>
            <a:endParaRPr lang="en-US" smtClean="0"/>
          </a:p>
          <a:p>
            <a:endParaRPr lang="en-US" smtClean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DB8B9-DC2F-4620-A553-0F3D33AA8466}" type="datetime1">
              <a:rPr lang="en-US" smtClean="0"/>
              <a:t>8/25/2016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973E31-8763-4DC8-A0C2-D15A197A913C}" type="slidenum">
              <a:rPr lang="en-US"/>
              <a:pPr>
                <a:defRPr/>
              </a:pPr>
              <a:t>26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FPT Software - Training C/C++ on Linux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Hàm shmget() </a:t>
            </a:r>
            <a:endParaRPr 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163"/>
            <a:ext cx="8458200" cy="4389437"/>
          </a:xfrm>
        </p:spPr>
        <p:txBody>
          <a:bodyPr>
            <a:normAutofit fontScale="92500" lnSpcReduction="10000"/>
          </a:bodyPr>
          <a:lstStyle/>
          <a:p>
            <a:pPr marL="274320" indent="-274320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shared memory</a:t>
            </a:r>
          </a:p>
          <a:p>
            <a:pPr lvl="2" indent="-246888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dirty="0" smtClean="0">
                <a:latin typeface="Courier" pitchFamily="49" charset="0"/>
              </a:rPr>
              <a:t>#include &lt;sys/</a:t>
            </a:r>
            <a:r>
              <a:rPr lang="en-US" dirty="0" err="1" smtClean="0">
                <a:latin typeface="Courier" pitchFamily="49" charset="0"/>
              </a:rPr>
              <a:t>types.h</a:t>
            </a:r>
            <a:r>
              <a:rPr lang="en-US" dirty="0" smtClean="0">
                <a:latin typeface="Courier" pitchFamily="49" charset="0"/>
              </a:rPr>
              <a:t>&gt; </a:t>
            </a:r>
          </a:p>
          <a:p>
            <a:pPr lvl="2" indent="-246888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dirty="0" smtClean="0">
                <a:latin typeface="Courier" pitchFamily="49" charset="0"/>
              </a:rPr>
              <a:t>#include &lt;sys/</a:t>
            </a:r>
            <a:r>
              <a:rPr lang="en-US" dirty="0" err="1" smtClean="0">
                <a:latin typeface="Courier" pitchFamily="49" charset="0"/>
              </a:rPr>
              <a:t>ipc.h</a:t>
            </a:r>
            <a:r>
              <a:rPr lang="en-US" dirty="0" smtClean="0">
                <a:latin typeface="Courier" pitchFamily="49" charset="0"/>
              </a:rPr>
              <a:t>&gt; </a:t>
            </a:r>
          </a:p>
          <a:p>
            <a:pPr lvl="2" indent="-246888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dirty="0" smtClean="0">
                <a:latin typeface="Courier" pitchFamily="49" charset="0"/>
              </a:rPr>
              <a:t>#include &lt;sys/</a:t>
            </a:r>
            <a:r>
              <a:rPr lang="en-US" dirty="0" err="1" smtClean="0">
                <a:latin typeface="Courier" pitchFamily="49" charset="0"/>
              </a:rPr>
              <a:t>shm.h</a:t>
            </a:r>
            <a:r>
              <a:rPr lang="en-US" dirty="0" smtClean="0">
                <a:latin typeface="Courier" pitchFamily="49" charset="0"/>
              </a:rPr>
              <a:t>&gt; </a:t>
            </a:r>
          </a:p>
          <a:p>
            <a:pPr marL="640080" lvl="1" indent="-246888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sz="2600" dirty="0" err="1" smtClean="0">
                <a:latin typeface="Courier" pitchFamily="49" charset="0"/>
              </a:rPr>
              <a:t>int</a:t>
            </a:r>
            <a:r>
              <a:rPr lang="en-US" sz="2600" dirty="0" smtClean="0">
                <a:latin typeface="Courier" pitchFamily="49" charset="0"/>
              </a:rPr>
              <a:t> </a:t>
            </a:r>
            <a:r>
              <a:rPr lang="en-US" sz="2600" b="1" dirty="0" err="1" smtClean="0">
                <a:latin typeface="Courier" pitchFamily="49" charset="0"/>
              </a:rPr>
              <a:t>shmget</a:t>
            </a:r>
            <a:r>
              <a:rPr lang="en-US" sz="2600" dirty="0" smtClean="0">
                <a:latin typeface="Courier" pitchFamily="49" charset="0"/>
              </a:rPr>
              <a:t>(</a:t>
            </a:r>
            <a:r>
              <a:rPr lang="en-US" sz="2600" b="1" dirty="0" err="1" smtClean="0">
                <a:latin typeface="Courier" pitchFamily="49" charset="0"/>
              </a:rPr>
              <a:t>key_t</a:t>
            </a:r>
            <a:r>
              <a:rPr lang="en-US" sz="2600" dirty="0" smtClean="0">
                <a:latin typeface="Courier" pitchFamily="49" charset="0"/>
              </a:rPr>
              <a:t> </a:t>
            </a:r>
            <a:r>
              <a:rPr lang="en-US" sz="2600" dirty="0" err="1" smtClean="0">
                <a:latin typeface="Courier" pitchFamily="49" charset="0"/>
              </a:rPr>
              <a:t>key,</a:t>
            </a:r>
            <a:r>
              <a:rPr lang="en-US" sz="2600" b="1" dirty="0" err="1" smtClean="0">
                <a:latin typeface="Courier" pitchFamily="49" charset="0"/>
              </a:rPr>
              <a:t>int</a:t>
            </a:r>
            <a:r>
              <a:rPr lang="en-US" sz="2600" dirty="0" smtClean="0">
                <a:latin typeface="Courier" pitchFamily="49" charset="0"/>
              </a:rPr>
              <a:t> </a:t>
            </a:r>
            <a:r>
              <a:rPr lang="en-US" sz="2600" dirty="0" err="1" smtClean="0">
                <a:latin typeface="Courier" pitchFamily="49" charset="0"/>
              </a:rPr>
              <a:t>size,</a:t>
            </a:r>
            <a:r>
              <a:rPr lang="en-US" sz="2600" b="1" dirty="0" err="1" smtClean="0">
                <a:latin typeface="Courier" pitchFamily="49" charset="0"/>
              </a:rPr>
              <a:t>int</a:t>
            </a:r>
            <a:r>
              <a:rPr lang="en-US" sz="2600" dirty="0" smtClean="0">
                <a:latin typeface="Courier" pitchFamily="49" charset="0"/>
              </a:rPr>
              <a:t> </a:t>
            </a:r>
            <a:r>
              <a:rPr lang="en-US" sz="2600" dirty="0" err="1" smtClean="0">
                <a:latin typeface="Courier" pitchFamily="49" charset="0"/>
              </a:rPr>
              <a:t>shmflg</a:t>
            </a:r>
            <a:r>
              <a:rPr lang="en-US" dirty="0" smtClean="0">
                <a:latin typeface="Courier" pitchFamily="49" charset="0"/>
              </a:rPr>
              <a:t>); </a:t>
            </a:r>
          </a:p>
          <a:p>
            <a:pPr lvl="2" indent="-246888" fontAlgn="auto"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US" dirty="0" smtClean="0"/>
              <a:t>key: key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shared memory</a:t>
            </a:r>
          </a:p>
          <a:p>
            <a:pPr lvl="2" indent="-246888" fontAlgn="auto"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vi-VN" dirty="0" smtClean="0"/>
              <a:t>size: kích thước (tính theo đơn vị</a:t>
            </a:r>
            <a:r>
              <a:rPr lang="en-US" dirty="0" smtClean="0"/>
              <a:t> </a:t>
            </a:r>
            <a:r>
              <a:rPr lang="vi-VN" dirty="0" smtClean="0"/>
              <a:t>byte)</a:t>
            </a:r>
          </a:p>
          <a:p>
            <a:pPr lvl="2" indent="-246888" fontAlgn="auto"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vi-VN" dirty="0" smtClean="0"/>
              <a:t>shmflg: tương tự như</a:t>
            </a:r>
            <a:r>
              <a:rPr lang="en-US" dirty="0" smtClean="0"/>
              <a:t> </a:t>
            </a:r>
            <a:r>
              <a:rPr lang="vi-VN" dirty="0" smtClean="0"/>
              <a:t>semflg</a:t>
            </a:r>
            <a:r>
              <a:rPr lang="en-US" dirty="0" smtClean="0"/>
              <a:t> </a:t>
            </a:r>
            <a:r>
              <a:rPr lang="vi-VN" dirty="0" smtClean="0"/>
              <a:t>của</a:t>
            </a:r>
            <a:r>
              <a:rPr lang="en-US" dirty="0" smtClean="0"/>
              <a:t> </a:t>
            </a:r>
            <a:r>
              <a:rPr lang="vi-VN" dirty="0" smtClean="0"/>
              <a:t>semget(), nhưng không có</a:t>
            </a:r>
            <a:r>
              <a:rPr lang="en-US" dirty="0" smtClean="0"/>
              <a:t> </a:t>
            </a:r>
            <a:r>
              <a:rPr lang="vi-VN" dirty="0" smtClean="0"/>
              <a:t>IPC_EXCL</a:t>
            </a:r>
          </a:p>
          <a:p>
            <a:pPr marL="274320" indent="-274320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endParaRPr lang="en-US" dirty="0" smtClean="0"/>
          </a:p>
          <a:p>
            <a:pPr lvl="2" indent="-246888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sz="2200" dirty="0" err="1" smtClean="0">
                <a:latin typeface="Courier" pitchFamily="49" charset="0"/>
              </a:rPr>
              <a:t>shm_id</a:t>
            </a:r>
            <a:r>
              <a:rPr lang="en-US" sz="2200" dirty="0" smtClean="0">
                <a:latin typeface="Courier" pitchFamily="49" charset="0"/>
              </a:rPr>
              <a:t> = </a:t>
            </a:r>
            <a:r>
              <a:rPr lang="en-US" sz="2200" dirty="0" err="1" smtClean="0">
                <a:latin typeface="Courier" pitchFamily="49" charset="0"/>
              </a:rPr>
              <a:t>shmget</a:t>
            </a:r>
            <a:r>
              <a:rPr lang="en-US" sz="2200" dirty="0" smtClean="0">
                <a:latin typeface="Courier" pitchFamily="49" charset="0"/>
              </a:rPr>
              <a:t>(123, 4096, IPC_CREAT | 0660)</a:t>
            </a:r>
            <a:r>
              <a:rPr lang="en-US" dirty="0" smtClean="0">
                <a:latin typeface="Courier" pitchFamily="49" charset="0"/>
              </a:rPr>
              <a:t> </a:t>
            </a:r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4896F-A314-46C3-B023-FDBD0F2B4B73}" type="datetime1">
              <a:rPr lang="en-US" smtClean="0"/>
              <a:t>8/25/2016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BC2829-D7C8-4C62-B3DB-DF0C616FC08A}" type="slidenum">
              <a:rPr lang="en-US"/>
              <a:pPr>
                <a:defRPr/>
              </a:pPr>
              <a:t>27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FPT Software - Training C/C++ on Linux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Hàm shmat() </a:t>
            </a:r>
            <a:endParaRPr lang="en-US" smtClean="0"/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mtClean="0"/>
              <a:t>Gắn shared memory vào address space của process</a:t>
            </a:r>
          </a:p>
          <a:p>
            <a:pPr lvl="1">
              <a:buFont typeface="Wingdings 2" pitchFamily="18" charset="2"/>
              <a:buNone/>
            </a:pPr>
            <a:r>
              <a:rPr lang="en-US" smtClean="0">
                <a:latin typeface="Courier" pitchFamily="49" charset="0"/>
              </a:rPr>
              <a:t>#include &lt;sys/types.h&gt; </a:t>
            </a:r>
          </a:p>
          <a:p>
            <a:pPr lvl="1">
              <a:buFont typeface="Wingdings 2" pitchFamily="18" charset="2"/>
              <a:buNone/>
            </a:pPr>
            <a:r>
              <a:rPr lang="en-US" smtClean="0">
                <a:latin typeface="Courier" pitchFamily="49" charset="0"/>
              </a:rPr>
              <a:t>#include &lt;sys/ipc.h&gt; </a:t>
            </a:r>
          </a:p>
          <a:p>
            <a:pPr lvl="1">
              <a:buFont typeface="Wingdings 2" pitchFamily="18" charset="2"/>
              <a:buNone/>
            </a:pPr>
            <a:r>
              <a:rPr lang="en-US" smtClean="0">
                <a:latin typeface="Courier" pitchFamily="49" charset="0"/>
              </a:rPr>
              <a:t>#include &lt;sys/shm.h&gt; </a:t>
            </a:r>
          </a:p>
          <a:p>
            <a:pPr lvl="1">
              <a:buFont typeface="Wingdings 2" pitchFamily="18" charset="2"/>
              <a:buNone/>
            </a:pPr>
            <a:r>
              <a:rPr lang="en-US" smtClean="0">
                <a:latin typeface="Courier" pitchFamily="49" charset="0"/>
              </a:rPr>
              <a:t>void </a:t>
            </a:r>
            <a:r>
              <a:rPr lang="en-US" b="1" smtClean="0">
                <a:latin typeface="Courier" pitchFamily="49" charset="0"/>
              </a:rPr>
              <a:t>*shmat</a:t>
            </a:r>
            <a:r>
              <a:rPr lang="en-US" smtClean="0">
                <a:latin typeface="Courier" pitchFamily="49" charset="0"/>
              </a:rPr>
              <a:t>(</a:t>
            </a:r>
            <a:r>
              <a:rPr lang="en-US" b="1" smtClean="0">
                <a:latin typeface="Courier" pitchFamily="49" charset="0"/>
              </a:rPr>
              <a:t>int</a:t>
            </a:r>
            <a:r>
              <a:rPr lang="en-US" smtClean="0">
                <a:latin typeface="Courier" pitchFamily="49" charset="0"/>
              </a:rPr>
              <a:t> shmid,</a:t>
            </a:r>
          </a:p>
          <a:p>
            <a:pPr lvl="1">
              <a:buFont typeface="Wingdings 2" pitchFamily="18" charset="2"/>
              <a:buNone/>
            </a:pPr>
            <a:r>
              <a:rPr lang="en-US" smtClean="0">
                <a:latin typeface="Courier" pitchFamily="49" charset="0"/>
              </a:rPr>
              <a:t>			    </a:t>
            </a:r>
            <a:r>
              <a:rPr lang="en-US" b="1" smtClean="0">
                <a:latin typeface="Courier" pitchFamily="49" charset="0"/>
              </a:rPr>
              <a:t>void</a:t>
            </a:r>
            <a:r>
              <a:rPr lang="en-US" smtClean="0">
                <a:latin typeface="Courier" pitchFamily="49" charset="0"/>
              </a:rPr>
              <a:t> *shmaddr,</a:t>
            </a:r>
          </a:p>
          <a:p>
            <a:pPr lvl="1">
              <a:buFont typeface="Wingdings 2" pitchFamily="18" charset="2"/>
              <a:buNone/>
            </a:pPr>
            <a:r>
              <a:rPr lang="en-US" smtClean="0">
                <a:latin typeface="Courier" pitchFamily="49" charset="0"/>
              </a:rPr>
              <a:t>			    </a:t>
            </a:r>
            <a:r>
              <a:rPr lang="en-US" b="1" smtClean="0">
                <a:latin typeface="Courier" pitchFamily="49" charset="0"/>
              </a:rPr>
              <a:t>int</a:t>
            </a:r>
            <a:r>
              <a:rPr lang="en-US" smtClean="0">
                <a:latin typeface="Courier" pitchFamily="49" charset="0"/>
              </a:rPr>
              <a:t> shmflg); </a:t>
            </a:r>
          </a:p>
          <a:p>
            <a:pPr lvl="2">
              <a:buFont typeface="Wingdings" pitchFamily="2" charset="2"/>
              <a:buChar char="Ø"/>
            </a:pPr>
            <a:r>
              <a:rPr lang="en-US" sz="2200" b="1" smtClean="0"/>
              <a:t>shmid</a:t>
            </a:r>
            <a:r>
              <a:rPr lang="en-US" sz="2200" smtClean="0"/>
              <a:t>: shared memory ID trả về từ hàm shmget()</a:t>
            </a:r>
          </a:p>
          <a:p>
            <a:pPr lvl="2">
              <a:buFont typeface="Wingdings" pitchFamily="2" charset="2"/>
              <a:buChar char="Ø"/>
            </a:pPr>
            <a:r>
              <a:rPr lang="vi-VN" sz="2200" b="1" smtClean="0"/>
              <a:t>shmaddr</a:t>
            </a:r>
            <a:r>
              <a:rPr lang="vi-VN" sz="2200" smtClean="0"/>
              <a:t>: địa chỉ nơi gắn vùng nhớ</a:t>
            </a:r>
            <a:r>
              <a:rPr lang="en-US" sz="2200" smtClean="0"/>
              <a:t> </a:t>
            </a:r>
            <a:r>
              <a:rPr lang="vi-VN" sz="2200" smtClean="0"/>
              <a:t>chia sẻ</a:t>
            </a:r>
          </a:p>
          <a:p>
            <a:pPr lvl="2">
              <a:buFont typeface="Wingdings" pitchFamily="2" charset="2"/>
              <a:buChar char="Ø"/>
            </a:pPr>
            <a:r>
              <a:rPr lang="en-US" sz="2200" b="1" smtClean="0"/>
              <a:t>shmflg</a:t>
            </a:r>
            <a:r>
              <a:rPr lang="en-US" sz="2200" smtClean="0"/>
              <a:t>: SHM_RDONLY (read-only) hoặc 0</a:t>
            </a:r>
          </a:p>
          <a:p>
            <a:endParaRPr lang="en-US" smtClean="0"/>
          </a:p>
          <a:p>
            <a:endParaRPr lang="en-US" smtClean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7691B-1038-405C-9F89-844A4B088142}" type="datetime1">
              <a:rPr lang="en-US" smtClean="0"/>
              <a:t>8/25/2016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780FAB-31B5-4BBC-8AC0-C4CE31090FB3}" type="slidenum">
              <a:rPr lang="en-US"/>
              <a:pPr>
                <a:defRPr/>
              </a:pPr>
              <a:t>28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FPT Software - Training C/C++ on Linux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Hàm shmdt()</a:t>
            </a:r>
            <a:endParaRPr lang="en-US" smtClean="0"/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smtClean="0"/>
              <a:t>Gỡ</a:t>
            </a:r>
            <a:r>
              <a:rPr lang="en-US" smtClean="0"/>
              <a:t> </a:t>
            </a:r>
            <a:r>
              <a:rPr lang="vi-VN" smtClean="0"/>
              <a:t>shared memory khỏi không gian địa chỉ</a:t>
            </a:r>
            <a:r>
              <a:rPr lang="en-US" smtClean="0"/>
              <a:t> </a:t>
            </a:r>
            <a:r>
              <a:rPr lang="vi-VN" smtClean="0"/>
              <a:t>của process</a:t>
            </a:r>
          </a:p>
          <a:p>
            <a:pPr lvl="1">
              <a:buFont typeface="Wingdings 2" pitchFamily="18" charset="2"/>
              <a:buNone/>
            </a:pPr>
            <a:r>
              <a:rPr lang="en-US" smtClean="0">
                <a:latin typeface="Courier" pitchFamily="49" charset="0"/>
              </a:rPr>
              <a:t>#include &lt;sys/types.h&gt; </a:t>
            </a:r>
          </a:p>
          <a:p>
            <a:pPr lvl="1">
              <a:buFont typeface="Wingdings 2" pitchFamily="18" charset="2"/>
              <a:buNone/>
            </a:pPr>
            <a:r>
              <a:rPr lang="en-US" smtClean="0">
                <a:latin typeface="Courier" pitchFamily="49" charset="0"/>
              </a:rPr>
              <a:t>#include &lt;sys/ipc.h&gt; </a:t>
            </a:r>
          </a:p>
          <a:p>
            <a:pPr lvl="1">
              <a:buFont typeface="Wingdings 2" pitchFamily="18" charset="2"/>
              <a:buNone/>
            </a:pPr>
            <a:r>
              <a:rPr lang="en-US" smtClean="0">
                <a:latin typeface="Courier" pitchFamily="49" charset="0"/>
              </a:rPr>
              <a:t>#include &lt;sys/shm.h&gt;</a:t>
            </a:r>
          </a:p>
          <a:p>
            <a:pPr lvl="1">
              <a:buFont typeface="Wingdings 2" pitchFamily="18" charset="2"/>
              <a:buNone/>
            </a:pPr>
            <a:r>
              <a:rPr lang="en-US" sz="2700" b="1" smtClean="0">
                <a:latin typeface="Courier" pitchFamily="49" charset="0"/>
              </a:rPr>
              <a:t>int shmdt(void *shmaddr);</a:t>
            </a:r>
          </a:p>
          <a:p>
            <a:pPr lvl="2">
              <a:buFont typeface="Wingdings" pitchFamily="2" charset="2"/>
              <a:buChar char="Ø"/>
            </a:pPr>
            <a:r>
              <a:rPr lang="vi-VN" sz="2200" b="1" smtClean="0"/>
              <a:t>shmaddr</a:t>
            </a:r>
            <a:r>
              <a:rPr lang="vi-VN" sz="2200" smtClean="0"/>
              <a:t>:</a:t>
            </a:r>
            <a:r>
              <a:rPr lang="en-US" sz="2200" smtClean="0"/>
              <a:t> </a:t>
            </a:r>
            <a:r>
              <a:rPr lang="vi-VN" sz="2200" smtClean="0"/>
              <a:t>địa chỉ nơi gắn vùng nhớ</a:t>
            </a:r>
            <a:r>
              <a:rPr lang="en-US" sz="2200" smtClean="0"/>
              <a:t> </a:t>
            </a:r>
            <a:r>
              <a:rPr lang="vi-VN" sz="2200" smtClean="0"/>
              <a:t>chia sẻ (chính là</a:t>
            </a:r>
            <a:r>
              <a:rPr lang="en-US" sz="2200" smtClean="0"/>
              <a:t> </a:t>
            </a:r>
            <a:r>
              <a:rPr lang="vi-VN" sz="2200" smtClean="0"/>
              <a:t>kết quả</a:t>
            </a:r>
            <a:r>
              <a:rPr lang="en-US" sz="2200" smtClean="0"/>
              <a:t> </a:t>
            </a:r>
            <a:r>
              <a:rPr lang="vi-VN" sz="2200" smtClean="0"/>
              <a:t>trả</a:t>
            </a:r>
            <a:r>
              <a:rPr lang="en-US" sz="2200" smtClean="0"/>
              <a:t> </a:t>
            </a:r>
            <a:r>
              <a:rPr lang="vi-VN" sz="2200" smtClean="0"/>
              <a:t>về</a:t>
            </a:r>
            <a:r>
              <a:rPr lang="en-US" sz="2200" smtClean="0"/>
              <a:t> </a:t>
            </a:r>
            <a:r>
              <a:rPr lang="vi-VN" sz="2200" smtClean="0"/>
              <a:t>từ</a:t>
            </a:r>
            <a:r>
              <a:rPr lang="en-US" sz="2200" smtClean="0"/>
              <a:t> </a:t>
            </a:r>
            <a:r>
              <a:rPr lang="vi-VN" sz="2200" smtClean="0"/>
              <a:t>hàm</a:t>
            </a:r>
            <a:r>
              <a:rPr lang="en-US" sz="2200" smtClean="0"/>
              <a:t> </a:t>
            </a:r>
            <a:r>
              <a:rPr lang="vi-VN" sz="2200" i="1" smtClean="0"/>
              <a:t>shmat()</a:t>
            </a:r>
            <a:r>
              <a:rPr lang="vi-VN" sz="2200" smtClean="0"/>
              <a:t>)</a:t>
            </a:r>
          </a:p>
          <a:p>
            <a:endParaRPr lang="en-US" smtClean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50040-542C-45CC-ABF5-890E43DA275E}" type="datetime1">
              <a:rPr lang="en-US" smtClean="0"/>
              <a:t>8/25/2016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C6318C-B20E-4CF0-8BE7-91A5F1D76EDC}" type="slidenum">
              <a:rPr lang="en-US"/>
              <a:pPr>
                <a:defRPr/>
              </a:pPr>
              <a:t>29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FPT Software - Training C/C++ on Linux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err="1" smtClean="0"/>
              <a:t>Nội</a:t>
            </a:r>
            <a:r>
              <a:rPr lang="en-US" sz="4800" dirty="0" smtClean="0"/>
              <a:t> dung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Giao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tiếp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giữa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các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tiến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trình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sử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dụng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theo</a:t>
            </a:r>
            <a:r>
              <a:rPr lang="en-US" dirty="0" smtClean="0">
                <a:solidFill>
                  <a:srgbClr val="FF0000"/>
                </a:solidFill>
              </a:rPr>
              <a:t> IPC UNIX System V</a:t>
            </a:r>
          </a:p>
          <a:p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đợi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điệp</a:t>
            </a:r>
            <a:endParaRPr lang="en-US" dirty="0" smtClean="0"/>
          </a:p>
          <a:p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đoạn</a:t>
            </a:r>
            <a:r>
              <a:rPr lang="en-US" dirty="0" smtClean="0"/>
              <a:t> </a:t>
            </a:r>
            <a:r>
              <a:rPr lang="en-US" dirty="0" err="1" smtClean="0"/>
              <a:t>nhớ</a:t>
            </a:r>
            <a:r>
              <a:rPr lang="en-US" dirty="0" smtClean="0"/>
              <a:t> </a:t>
            </a:r>
            <a:r>
              <a:rPr lang="en-US" dirty="0" err="1" smtClean="0"/>
              <a:t>chung</a:t>
            </a:r>
            <a:endParaRPr lang="en-US" dirty="0" smtClean="0"/>
          </a:p>
          <a:p>
            <a:r>
              <a:rPr lang="en-US" dirty="0" err="1" smtClean="0"/>
              <a:t>Đồng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tiến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semaphore</a:t>
            </a:r>
          </a:p>
          <a:p>
            <a:r>
              <a:rPr lang="en-US" dirty="0" smtClean="0"/>
              <a:t>Labs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8912C-7EB8-4D8E-B149-A8726BCA18D9}" type="datetime1">
              <a:rPr lang="en-US" smtClean="0"/>
              <a:t>8/25/2016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FPT Software - Training C/C++ on Linux</a:t>
            </a:r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Hàm shmctl()</a:t>
            </a:r>
            <a:endParaRPr lang="en-US" smtClean="0"/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457200" y="1935163"/>
            <a:ext cx="8686800" cy="4389437"/>
          </a:xfrm>
        </p:spPr>
        <p:txBody>
          <a:bodyPr>
            <a:normAutofit lnSpcReduction="10000"/>
          </a:bodyPr>
          <a:lstStyle/>
          <a:p>
            <a:r>
              <a:rPr lang="vi-VN" smtClean="0"/>
              <a:t>Lấy thông tin và thay đổi thuộc tính</a:t>
            </a:r>
          </a:p>
          <a:p>
            <a:pPr lvl="1">
              <a:buFont typeface="Wingdings 2" pitchFamily="18" charset="2"/>
              <a:buNone/>
            </a:pPr>
            <a:r>
              <a:rPr lang="en-US" smtClean="0">
                <a:latin typeface="Courier" pitchFamily="49" charset="0"/>
              </a:rPr>
              <a:t>#include &lt;sys/types.h&gt; </a:t>
            </a:r>
          </a:p>
          <a:p>
            <a:pPr lvl="1">
              <a:buFont typeface="Wingdings 2" pitchFamily="18" charset="2"/>
              <a:buNone/>
            </a:pPr>
            <a:r>
              <a:rPr lang="en-US" smtClean="0">
                <a:latin typeface="Courier" pitchFamily="49" charset="0"/>
              </a:rPr>
              <a:t>#include &lt;sys/ipc.h&gt; </a:t>
            </a:r>
          </a:p>
          <a:p>
            <a:pPr lvl="1">
              <a:buFont typeface="Wingdings 2" pitchFamily="18" charset="2"/>
              <a:buNone/>
            </a:pPr>
            <a:r>
              <a:rPr lang="en-US" smtClean="0">
                <a:latin typeface="Courier" pitchFamily="49" charset="0"/>
              </a:rPr>
              <a:t>#include &lt;sys/shm.h&gt; </a:t>
            </a:r>
          </a:p>
          <a:p>
            <a:pPr lvl="1">
              <a:buFont typeface="Wingdings 2" pitchFamily="18" charset="2"/>
              <a:buNone/>
            </a:pPr>
            <a:r>
              <a:rPr lang="en-US" b="1" smtClean="0">
                <a:latin typeface="Courier" pitchFamily="49" charset="0"/>
              </a:rPr>
              <a:t>int shmctl(int </a:t>
            </a:r>
            <a:r>
              <a:rPr lang="en-US" smtClean="0">
                <a:latin typeface="Courier" pitchFamily="49" charset="0"/>
              </a:rPr>
              <a:t>shmid,</a:t>
            </a:r>
          </a:p>
          <a:p>
            <a:pPr lvl="1">
              <a:buFont typeface="Wingdings 2" pitchFamily="18" charset="2"/>
              <a:buNone/>
            </a:pPr>
            <a:r>
              <a:rPr lang="en-US" smtClean="0">
                <a:latin typeface="Courier" pitchFamily="49" charset="0"/>
              </a:rPr>
              <a:t>			   </a:t>
            </a:r>
            <a:r>
              <a:rPr lang="en-US" b="1" smtClean="0">
                <a:latin typeface="Courier" pitchFamily="49" charset="0"/>
              </a:rPr>
              <a:t>int</a:t>
            </a:r>
            <a:r>
              <a:rPr lang="en-US" smtClean="0">
                <a:latin typeface="Courier" pitchFamily="49" charset="0"/>
              </a:rPr>
              <a:t> cmd,</a:t>
            </a:r>
          </a:p>
          <a:p>
            <a:pPr lvl="1">
              <a:buFont typeface="Wingdings 2" pitchFamily="18" charset="2"/>
              <a:buNone/>
            </a:pPr>
            <a:r>
              <a:rPr lang="en-US" smtClean="0">
                <a:latin typeface="Courier" pitchFamily="49" charset="0"/>
              </a:rPr>
              <a:t>			   </a:t>
            </a:r>
            <a:r>
              <a:rPr lang="en-US" b="1" smtClean="0">
                <a:latin typeface="Courier" pitchFamily="49" charset="0"/>
              </a:rPr>
              <a:t>struct</a:t>
            </a:r>
            <a:r>
              <a:rPr lang="en-US" smtClean="0">
                <a:latin typeface="Courier" pitchFamily="49" charset="0"/>
              </a:rPr>
              <a:t> </a:t>
            </a:r>
            <a:r>
              <a:rPr lang="en-US" b="1" smtClean="0">
                <a:latin typeface="Courier" pitchFamily="49" charset="0"/>
              </a:rPr>
              <a:t>shmid_ds</a:t>
            </a:r>
            <a:r>
              <a:rPr lang="en-US" smtClean="0">
                <a:latin typeface="Courier" pitchFamily="49" charset="0"/>
              </a:rPr>
              <a:t> *buf</a:t>
            </a:r>
            <a:r>
              <a:rPr lang="en-US" b="1" smtClean="0">
                <a:latin typeface="Courier" pitchFamily="49" charset="0"/>
              </a:rPr>
              <a:t>);</a:t>
            </a:r>
          </a:p>
          <a:p>
            <a:pPr lvl="2">
              <a:buFont typeface="Wingdings" pitchFamily="2" charset="2"/>
              <a:buChar char="Ø"/>
            </a:pPr>
            <a:r>
              <a:rPr lang="en-US" sz="2200" b="1" smtClean="0"/>
              <a:t>shmid</a:t>
            </a:r>
            <a:r>
              <a:rPr lang="en-US" sz="2200" smtClean="0"/>
              <a:t>: shared memory ID trả về từ hàm shmget().</a:t>
            </a:r>
          </a:p>
          <a:p>
            <a:pPr lvl="2">
              <a:buFont typeface="Wingdings" pitchFamily="2" charset="2"/>
              <a:buChar char="Ø"/>
            </a:pPr>
            <a:r>
              <a:rPr lang="en-US" sz="2200" b="1" smtClean="0"/>
              <a:t>cmd</a:t>
            </a:r>
            <a:r>
              <a:rPr lang="en-US" sz="2200" smtClean="0"/>
              <a:t>: IPC_STAT, IPC_SET and IPC_RMID</a:t>
            </a:r>
          </a:p>
          <a:p>
            <a:endParaRPr lang="en-US" smtClean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0B5EA-9166-482D-881B-C3F8A2741019}" type="datetime1">
              <a:rPr lang="en-US" smtClean="0"/>
              <a:t>8/25/2016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503171-3DB7-431C-91A2-283009141B3B}" type="slidenum">
              <a:rPr lang="en-US"/>
              <a:pPr>
                <a:defRPr/>
              </a:pPr>
              <a:t>30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FPT Software - Training C/C++ on Linux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Ví dụ</a:t>
            </a:r>
            <a:endParaRPr lang="en-US" smtClean="0"/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Tạo shared memory 128 bytes</a:t>
            </a:r>
          </a:p>
          <a:p>
            <a:r>
              <a:rPr lang="en-US" smtClean="0"/>
              <a:t>Hai process dùng chung shared memory</a:t>
            </a:r>
          </a:p>
          <a:p>
            <a:r>
              <a:rPr lang="en-US" smtClean="0"/>
              <a:t>Process thứ nhất ghi 2 integer vào shared memory</a:t>
            </a:r>
          </a:p>
          <a:p>
            <a:r>
              <a:rPr lang="vi-VN" smtClean="0"/>
              <a:t>Process thứ hai đọc từ</a:t>
            </a:r>
            <a:r>
              <a:rPr lang="en-US" smtClean="0"/>
              <a:t> </a:t>
            </a:r>
            <a:r>
              <a:rPr lang="vi-VN" smtClean="0"/>
              <a:t>shared meomory và</a:t>
            </a:r>
            <a:r>
              <a:rPr lang="en-US" smtClean="0"/>
              <a:t> </a:t>
            </a:r>
            <a:r>
              <a:rPr lang="vi-VN" smtClean="0"/>
              <a:t>ghi tổng hai số</a:t>
            </a:r>
            <a:r>
              <a:rPr lang="en-US" smtClean="0"/>
              <a:t> </a:t>
            </a:r>
            <a:r>
              <a:rPr lang="vi-VN" smtClean="0"/>
              <a:t>vào shared memory</a:t>
            </a:r>
          </a:p>
          <a:p>
            <a:r>
              <a:rPr lang="vi-VN" smtClean="0"/>
              <a:t>Process thứ</a:t>
            </a:r>
            <a:r>
              <a:rPr lang="en-US" smtClean="0"/>
              <a:t> </a:t>
            </a:r>
            <a:r>
              <a:rPr lang="vi-VN" smtClean="0"/>
              <a:t>nhất đọc tổng và</a:t>
            </a:r>
            <a:r>
              <a:rPr lang="en-US" smtClean="0"/>
              <a:t> </a:t>
            </a:r>
            <a:r>
              <a:rPr lang="vi-VN" smtClean="0"/>
              <a:t>hiển thị</a:t>
            </a:r>
            <a:r>
              <a:rPr lang="en-US" smtClean="0"/>
              <a:t> </a:t>
            </a:r>
            <a:r>
              <a:rPr lang="vi-VN" smtClean="0"/>
              <a:t>ra</a:t>
            </a:r>
          </a:p>
          <a:p>
            <a:endParaRPr lang="en-US" smtClean="0"/>
          </a:p>
          <a:p>
            <a:endParaRPr lang="en-US" smtClean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F84F1-478D-42E2-928E-C4FA25CABE9A}" type="datetime1">
              <a:rPr lang="en-US" smtClean="0"/>
              <a:t>8/25/2016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A0409F-75BA-41A7-9947-5C626842273E}" type="slidenum">
              <a:rPr lang="en-US"/>
              <a:pPr>
                <a:defRPr/>
              </a:pPr>
              <a:t>31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FPT Software - Training C/C++ on Linux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Ví dụ (shm.c)  </a:t>
            </a:r>
            <a:endParaRPr 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163"/>
            <a:ext cx="8686800" cy="4541837"/>
          </a:xfrm>
        </p:spPr>
        <p:txBody>
          <a:bodyPr>
            <a:normAutofit fontScale="85000" lnSpcReduction="20000"/>
          </a:bodyPr>
          <a:lstStyle/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en-US" dirty="0" err="1" smtClean="0">
                <a:latin typeface="Courier" pitchFamily="49" charset="0"/>
              </a:rPr>
              <a:t>int</a:t>
            </a:r>
            <a:r>
              <a:rPr lang="en-US" dirty="0" smtClean="0">
                <a:latin typeface="Courier" pitchFamily="49" charset="0"/>
              </a:rPr>
              <a:t> main() {</a:t>
            </a:r>
          </a:p>
          <a:p>
            <a:pPr marL="640080" lvl="1" indent="-246888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sz="2600" dirty="0" err="1" smtClean="0">
                <a:latin typeface="Courier" pitchFamily="49" charset="0"/>
              </a:rPr>
              <a:t>int</a:t>
            </a:r>
            <a:r>
              <a:rPr lang="en-US" sz="2600" dirty="0" smtClean="0">
                <a:latin typeface="Courier" pitchFamily="49" charset="0"/>
              </a:rPr>
              <a:t> *</a:t>
            </a:r>
            <a:r>
              <a:rPr lang="en-US" sz="2600" dirty="0" err="1" smtClean="0">
                <a:latin typeface="Courier" pitchFamily="49" charset="0"/>
              </a:rPr>
              <a:t>shm</a:t>
            </a:r>
            <a:r>
              <a:rPr lang="en-US" sz="2600" dirty="0" smtClean="0">
                <a:latin typeface="Courier" pitchFamily="49" charset="0"/>
              </a:rPr>
              <a:t>, </a:t>
            </a:r>
            <a:r>
              <a:rPr lang="en-US" sz="2600" dirty="0" err="1" smtClean="0">
                <a:latin typeface="Courier" pitchFamily="49" charset="0"/>
              </a:rPr>
              <a:t>shmid</a:t>
            </a:r>
            <a:r>
              <a:rPr lang="en-US" sz="2600" dirty="0" smtClean="0">
                <a:latin typeface="Courier" pitchFamily="49" charset="0"/>
              </a:rPr>
              <a:t>, k;</a:t>
            </a:r>
          </a:p>
          <a:p>
            <a:pPr marL="640080" lvl="1" indent="-246888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sz="2600" dirty="0" err="1" smtClean="0">
                <a:solidFill>
                  <a:srgbClr val="0000FF"/>
                </a:solidFill>
                <a:latin typeface="Courier" pitchFamily="49" charset="0"/>
              </a:rPr>
              <a:t>shmid</a:t>
            </a:r>
            <a:r>
              <a:rPr lang="en-US" sz="2600" dirty="0" smtClean="0">
                <a:solidFill>
                  <a:srgbClr val="0000FF"/>
                </a:solidFill>
                <a:latin typeface="Courier" pitchFamily="49" charset="0"/>
              </a:rPr>
              <a:t> = </a:t>
            </a:r>
            <a:r>
              <a:rPr lang="en-US" sz="2600" dirty="0" err="1" smtClean="0">
                <a:solidFill>
                  <a:srgbClr val="0000FF"/>
                </a:solidFill>
                <a:latin typeface="Courier" pitchFamily="49" charset="0"/>
              </a:rPr>
              <a:t>shmget</a:t>
            </a:r>
            <a:r>
              <a:rPr lang="en-US" sz="2600" dirty="0" smtClean="0">
                <a:solidFill>
                  <a:srgbClr val="0000FF"/>
                </a:solidFill>
                <a:latin typeface="Courier" pitchFamily="49" charset="0"/>
              </a:rPr>
              <a:t>(IPC_PRIVATE,128,IPC_CREAT|0666);</a:t>
            </a:r>
          </a:p>
          <a:p>
            <a:pPr marL="640080" lvl="1" indent="-246888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sz="2600" dirty="0" err="1" smtClean="0">
                <a:solidFill>
                  <a:srgbClr val="0000FF"/>
                </a:solidFill>
                <a:latin typeface="Courier" pitchFamily="49" charset="0"/>
              </a:rPr>
              <a:t>shm</a:t>
            </a:r>
            <a:r>
              <a:rPr lang="en-US" sz="2600" dirty="0" smtClean="0">
                <a:solidFill>
                  <a:srgbClr val="0000FF"/>
                </a:solidFill>
                <a:latin typeface="Courier" pitchFamily="49" charset="0"/>
              </a:rPr>
              <a:t> = (</a:t>
            </a:r>
            <a:r>
              <a:rPr lang="en-US" sz="2600" dirty="0" err="1" smtClean="0">
                <a:solidFill>
                  <a:srgbClr val="0000FF"/>
                </a:solidFill>
                <a:latin typeface="Courier" pitchFamily="49" charset="0"/>
              </a:rPr>
              <a:t>int</a:t>
            </a:r>
            <a:r>
              <a:rPr lang="en-US" sz="2600" dirty="0" smtClean="0">
                <a:solidFill>
                  <a:srgbClr val="0000FF"/>
                </a:solidFill>
                <a:latin typeface="Courier" pitchFamily="49" charset="0"/>
              </a:rPr>
              <a:t>*) </a:t>
            </a:r>
            <a:r>
              <a:rPr lang="en-US" sz="2600" dirty="0" err="1" smtClean="0">
                <a:solidFill>
                  <a:srgbClr val="0000FF"/>
                </a:solidFill>
                <a:latin typeface="Courier" pitchFamily="49" charset="0"/>
              </a:rPr>
              <a:t>shmat</a:t>
            </a:r>
            <a:r>
              <a:rPr lang="en-US" sz="2600" dirty="0" smtClean="0">
                <a:solidFill>
                  <a:srgbClr val="0000FF"/>
                </a:solidFill>
                <a:latin typeface="Courier" pitchFamily="49" charset="0"/>
              </a:rPr>
              <a:t>(shmid,0,0);</a:t>
            </a:r>
          </a:p>
          <a:p>
            <a:pPr marL="640080" lvl="1" indent="-246888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sz="2600" dirty="0" smtClean="0">
                <a:latin typeface="Courier" pitchFamily="49" charset="0"/>
              </a:rPr>
              <a:t>if(fork()==0) {	/*child*/</a:t>
            </a:r>
          </a:p>
          <a:p>
            <a:pPr lvl="2" indent="-246888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sz="2600" dirty="0" err="1" smtClean="0">
                <a:solidFill>
                  <a:srgbClr val="C00000"/>
                </a:solidFill>
                <a:latin typeface="Courier" pitchFamily="49" charset="0"/>
              </a:rPr>
              <a:t>shm</a:t>
            </a:r>
            <a:r>
              <a:rPr lang="en-US" sz="2600" dirty="0" smtClean="0">
                <a:solidFill>
                  <a:srgbClr val="C00000"/>
                </a:solidFill>
                <a:latin typeface="Courier" pitchFamily="49" charset="0"/>
              </a:rPr>
              <a:t>[0]=111;</a:t>
            </a:r>
          </a:p>
          <a:p>
            <a:pPr lvl="2" indent="-246888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sz="2600" dirty="0" err="1" smtClean="0">
                <a:solidFill>
                  <a:srgbClr val="C00000"/>
                </a:solidFill>
                <a:latin typeface="Courier" pitchFamily="49" charset="0"/>
              </a:rPr>
              <a:t>shm</a:t>
            </a:r>
            <a:r>
              <a:rPr lang="en-US" sz="2600" dirty="0" smtClean="0">
                <a:solidFill>
                  <a:srgbClr val="C00000"/>
                </a:solidFill>
                <a:latin typeface="Courier" pitchFamily="49" charset="0"/>
              </a:rPr>
              <a:t>[1]=999;</a:t>
            </a:r>
          </a:p>
          <a:p>
            <a:pPr lvl="2" indent="-246888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sz="2600" dirty="0" smtClean="0">
                <a:latin typeface="Courier" pitchFamily="49" charset="0"/>
              </a:rPr>
              <a:t>sleep(3);</a:t>
            </a:r>
          </a:p>
          <a:p>
            <a:pPr lvl="2" indent="-246888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sz="2600" dirty="0" err="1" smtClean="0">
                <a:latin typeface="Courier" pitchFamily="49" charset="0"/>
              </a:rPr>
              <a:t>pintf</a:t>
            </a:r>
            <a:r>
              <a:rPr lang="en-US" sz="2600" dirty="0" smtClean="0">
                <a:latin typeface="Courier" pitchFamily="49" charset="0"/>
              </a:rPr>
              <a:t>("Process %d reads: Sum = %d", 						</a:t>
            </a:r>
            <a:r>
              <a:rPr lang="en-US" sz="2600" dirty="0" err="1" smtClean="0">
                <a:latin typeface="Courier" pitchFamily="49" charset="0"/>
              </a:rPr>
              <a:t>getpid</a:t>
            </a:r>
            <a:r>
              <a:rPr lang="en-US" sz="2600" dirty="0" smtClean="0">
                <a:latin typeface="Courier" pitchFamily="49" charset="0"/>
              </a:rPr>
              <a:t>(),</a:t>
            </a:r>
            <a:r>
              <a:rPr lang="en-US" sz="2600" dirty="0" err="1" smtClean="0">
                <a:latin typeface="Courier" pitchFamily="49" charset="0"/>
              </a:rPr>
              <a:t>shm</a:t>
            </a:r>
            <a:r>
              <a:rPr lang="en-US" sz="2600" dirty="0" smtClean="0">
                <a:latin typeface="Courier" pitchFamily="49" charset="0"/>
              </a:rPr>
              <a:t>[2]);</a:t>
            </a:r>
          </a:p>
          <a:p>
            <a:pPr lvl="2" indent="-246888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sz="2600" dirty="0" err="1" smtClean="0">
                <a:latin typeface="Courier" pitchFamily="49" charset="0"/>
              </a:rPr>
              <a:t>shmdt</a:t>
            </a:r>
            <a:r>
              <a:rPr lang="en-US" sz="2600" dirty="0" smtClean="0">
                <a:latin typeface="Courier" pitchFamily="49" charset="0"/>
              </a:rPr>
              <a:t>((void *)</a:t>
            </a:r>
            <a:r>
              <a:rPr lang="en-US" sz="2600" dirty="0" err="1" smtClean="0">
                <a:latin typeface="Courier" pitchFamily="49" charset="0"/>
              </a:rPr>
              <a:t>shm</a:t>
            </a:r>
            <a:r>
              <a:rPr lang="en-US" sz="2600" dirty="0" smtClean="0">
                <a:latin typeface="Courier" pitchFamily="49" charset="0"/>
              </a:rPr>
              <a:t>);</a:t>
            </a:r>
          </a:p>
          <a:p>
            <a:pPr lvl="2" indent="-246888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sz="2600" dirty="0" err="1" smtClean="0">
                <a:latin typeface="Courier" pitchFamily="49" charset="0"/>
              </a:rPr>
              <a:t>shmctl</a:t>
            </a:r>
            <a:r>
              <a:rPr lang="en-US" sz="2600" dirty="0" smtClean="0">
                <a:latin typeface="Courier" pitchFamily="49" charset="0"/>
              </a:rPr>
              <a:t>(</a:t>
            </a:r>
            <a:r>
              <a:rPr lang="en-US" sz="2600" dirty="0" err="1" smtClean="0">
                <a:latin typeface="Courier" pitchFamily="49" charset="0"/>
              </a:rPr>
              <a:t>shmid</a:t>
            </a:r>
            <a:r>
              <a:rPr lang="en-US" sz="2600" dirty="0" smtClean="0">
                <a:latin typeface="Courier" pitchFamily="49" charset="0"/>
              </a:rPr>
              <a:t>, IPC_RMID, (</a:t>
            </a:r>
            <a:r>
              <a:rPr lang="en-US" sz="2600" dirty="0" err="1" smtClean="0">
                <a:latin typeface="Courier" pitchFamily="49" charset="0"/>
              </a:rPr>
              <a:t>struct</a:t>
            </a:r>
            <a:r>
              <a:rPr lang="en-US" sz="2600" dirty="0" smtClean="0">
                <a:latin typeface="Courier" pitchFamily="49" charset="0"/>
              </a:rPr>
              <a:t> </a:t>
            </a:r>
            <a:r>
              <a:rPr lang="en-US" sz="2600" dirty="0" err="1" smtClean="0">
                <a:latin typeface="Courier" pitchFamily="49" charset="0"/>
              </a:rPr>
              <a:t>shmid_ds</a:t>
            </a:r>
            <a:r>
              <a:rPr lang="en-US" sz="2600" dirty="0" smtClean="0">
                <a:latin typeface="Courier" pitchFamily="49" charset="0"/>
              </a:rPr>
              <a:t> *)0);</a:t>
            </a:r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1698F-BE0B-4253-A7AA-D98BCA8C9FB7}" type="datetime1">
              <a:rPr lang="en-US" smtClean="0"/>
              <a:t>8/25/2016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63919A-A865-43C9-9766-6AFF2CDCBF8B}" type="slidenum">
              <a:rPr lang="en-US"/>
              <a:pPr>
                <a:defRPr/>
              </a:pPr>
              <a:t>32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FPT Software - Training C/C++ on Linux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Ví dụ (shm.c)  </a:t>
            </a:r>
            <a:endParaRPr lang="en-US" smtClean="0"/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457200" y="1935163"/>
            <a:ext cx="8229600" cy="4541837"/>
          </a:xfrm>
        </p:spPr>
        <p:txBody>
          <a:bodyPr/>
          <a:lstStyle/>
          <a:p>
            <a:pPr lvl="1">
              <a:buFont typeface="Wingdings 2" pitchFamily="18" charset="2"/>
              <a:buNone/>
            </a:pPr>
            <a:r>
              <a:rPr lang="en-US" sz="2500" dirty="0" smtClean="0">
                <a:latin typeface="Courier" pitchFamily="49" charset="0"/>
              </a:rPr>
              <a:t>}</a:t>
            </a:r>
          </a:p>
          <a:p>
            <a:pPr lvl="1">
              <a:buFont typeface="Wingdings 2" pitchFamily="18" charset="2"/>
              <a:buNone/>
            </a:pPr>
            <a:r>
              <a:rPr lang="en-US" sz="2500" dirty="0" smtClean="0">
                <a:latin typeface="Courier" pitchFamily="49" charset="0"/>
              </a:rPr>
              <a:t>else {		/*parent*/</a:t>
            </a:r>
          </a:p>
          <a:p>
            <a:pPr lvl="2">
              <a:buFont typeface="Wingdings 2" pitchFamily="18" charset="2"/>
              <a:buNone/>
            </a:pPr>
            <a:r>
              <a:rPr lang="en-US" sz="2500" dirty="0" smtClean="0">
                <a:latin typeface="Courier" pitchFamily="49" charset="0"/>
              </a:rPr>
              <a:t>sleep(1);</a:t>
            </a:r>
          </a:p>
          <a:p>
            <a:pPr lvl="2">
              <a:buFont typeface="Wingdings 2" pitchFamily="18" charset="2"/>
              <a:buNone/>
            </a:pPr>
            <a:r>
              <a:rPr lang="en-US" sz="2500" dirty="0" err="1" smtClean="0">
                <a:latin typeface="Courier" pitchFamily="49" charset="0"/>
              </a:rPr>
              <a:t>printf</a:t>
            </a:r>
            <a:r>
              <a:rPr lang="en-US" sz="2500" dirty="0" smtClean="0">
                <a:latin typeface="Courier" pitchFamily="49" charset="0"/>
              </a:rPr>
              <a:t>("Process %d writes to shared memory ...\n", </a:t>
            </a:r>
            <a:r>
              <a:rPr lang="en-US" sz="2500" dirty="0" err="1" smtClean="0">
                <a:latin typeface="Courier" pitchFamily="49" charset="0"/>
              </a:rPr>
              <a:t>getpid</a:t>
            </a:r>
            <a:r>
              <a:rPr lang="en-US" sz="2500" dirty="0" smtClean="0">
                <a:latin typeface="Courier" pitchFamily="49" charset="0"/>
              </a:rPr>
              <a:t>());</a:t>
            </a:r>
          </a:p>
          <a:p>
            <a:pPr lvl="2">
              <a:buFont typeface="Wingdings 2" pitchFamily="18" charset="2"/>
              <a:buNone/>
            </a:pPr>
            <a:r>
              <a:rPr lang="en-US" sz="2500" dirty="0" err="1" smtClean="0">
                <a:solidFill>
                  <a:srgbClr val="C00000"/>
                </a:solidFill>
                <a:latin typeface="Courier" pitchFamily="49" charset="0"/>
              </a:rPr>
              <a:t>shm</a:t>
            </a:r>
            <a:r>
              <a:rPr lang="en-US" sz="2500" dirty="0" smtClean="0">
                <a:solidFill>
                  <a:srgbClr val="C00000"/>
                </a:solidFill>
                <a:latin typeface="Courier" pitchFamily="49" charset="0"/>
              </a:rPr>
              <a:t>[2]=</a:t>
            </a:r>
            <a:r>
              <a:rPr lang="en-US" sz="2500" dirty="0" err="1" smtClean="0">
                <a:solidFill>
                  <a:srgbClr val="C00000"/>
                </a:solidFill>
                <a:latin typeface="Courier" pitchFamily="49" charset="0"/>
              </a:rPr>
              <a:t>shm</a:t>
            </a:r>
            <a:r>
              <a:rPr lang="en-US" sz="2500" dirty="0" smtClean="0">
                <a:solidFill>
                  <a:srgbClr val="C00000"/>
                </a:solidFill>
                <a:latin typeface="Courier" pitchFamily="49" charset="0"/>
              </a:rPr>
              <a:t>[0]+</a:t>
            </a:r>
            <a:r>
              <a:rPr lang="en-US" sz="2500" dirty="0" err="1" smtClean="0">
                <a:solidFill>
                  <a:srgbClr val="C00000"/>
                </a:solidFill>
                <a:latin typeface="Courier" pitchFamily="49" charset="0"/>
              </a:rPr>
              <a:t>shm</a:t>
            </a:r>
            <a:r>
              <a:rPr lang="en-US" sz="2500" dirty="0" smtClean="0">
                <a:solidFill>
                  <a:srgbClr val="C00000"/>
                </a:solidFill>
                <a:latin typeface="Courier" pitchFamily="49" charset="0"/>
              </a:rPr>
              <a:t>[1];</a:t>
            </a:r>
          </a:p>
          <a:p>
            <a:pPr lvl="2">
              <a:buFont typeface="Wingdings 2" pitchFamily="18" charset="2"/>
              <a:buNone/>
            </a:pPr>
            <a:r>
              <a:rPr lang="en-US" sz="2500" dirty="0" err="1" smtClean="0">
                <a:latin typeface="Courier" pitchFamily="49" charset="0"/>
              </a:rPr>
              <a:t>shmdt</a:t>
            </a:r>
            <a:r>
              <a:rPr lang="en-US" sz="2500" dirty="0" smtClean="0">
                <a:latin typeface="Courier" pitchFamily="49" charset="0"/>
              </a:rPr>
              <a:t>((void *)</a:t>
            </a:r>
            <a:r>
              <a:rPr lang="en-US" sz="2500" dirty="0" err="1" smtClean="0">
                <a:latin typeface="Courier" pitchFamily="49" charset="0"/>
              </a:rPr>
              <a:t>shm</a:t>
            </a:r>
            <a:r>
              <a:rPr lang="en-US" sz="2500" dirty="0" smtClean="0">
                <a:latin typeface="Courier" pitchFamily="49" charset="0"/>
              </a:rPr>
              <a:t>);</a:t>
            </a:r>
          </a:p>
          <a:p>
            <a:pPr lvl="1">
              <a:buFont typeface="Wingdings 2" pitchFamily="18" charset="2"/>
              <a:buNone/>
            </a:pPr>
            <a:r>
              <a:rPr lang="en-US" sz="2500" dirty="0" smtClean="0">
                <a:latin typeface="Courier" pitchFamily="49" charset="0"/>
              </a:rPr>
              <a:t>}</a:t>
            </a:r>
          </a:p>
          <a:p>
            <a:pPr lvl="1">
              <a:buFont typeface="Wingdings 2" pitchFamily="18" charset="2"/>
              <a:buNone/>
            </a:pPr>
            <a:r>
              <a:rPr lang="en-US" sz="2500" dirty="0" smtClean="0">
                <a:latin typeface="Courier" pitchFamily="49" charset="0"/>
              </a:rPr>
              <a:t>return(0);</a:t>
            </a:r>
          </a:p>
          <a:p>
            <a:pPr>
              <a:buFont typeface="Wingdings 2" pitchFamily="18" charset="2"/>
              <a:buNone/>
            </a:pPr>
            <a:r>
              <a:rPr lang="en-US" sz="2500" dirty="0" smtClean="0">
                <a:latin typeface="Courier" pitchFamily="49" charset="0"/>
              </a:rPr>
              <a:t>} </a:t>
            </a:r>
          </a:p>
          <a:p>
            <a:endParaRPr lang="en-US" dirty="0" smtClean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ABEF6-D5A0-44A9-8B14-35051191F6AE}" type="datetime1">
              <a:rPr lang="en-US" smtClean="0"/>
              <a:t>8/25/2016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0BB52A-2F01-4314-A731-7B4A7A8853F8}" type="slidenum">
              <a:rPr lang="en-US"/>
              <a:pPr>
                <a:defRPr/>
              </a:pPr>
              <a:t>33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FPT Software - Training C/C++ on Linux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err="1" smtClean="0"/>
              <a:t>Nội</a:t>
            </a:r>
            <a:r>
              <a:rPr lang="en-US" sz="4800" dirty="0" smtClean="0"/>
              <a:t> dung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tiến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IPC UNIX System V</a:t>
            </a:r>
          </a:p>
          <a:p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đợi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điệp</a:t>
            </a:r>
            <a:endParaRPr lang="en-US" dirty="0" smtClean="0"/>
          </a:p>
          <a:p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đoạn</a:t>
            </a:r>
            <a:r>
              <a:rPr lang="en-US" dirty="0" smtClean="0"/>
              <a:t> </a:t>
            </a:r>
            <a:r>
              <a:rPr lang="en-US" dirty="0" err="1" smtClean="0"/>
              <a:t>nhớ</a:t>
            </a:r>
            <a:r>
              <a:rPr lang="en-US" dirty="0" smtClean="0"/>
              <a:t> </a:t>
            </a:r>
            <a:r>
              <a:rPr lang="en-US" dirty="0" err="1" smtClean="0"/>
              <a:t>chung</a:t>
            </a:r>
            <a:endParaRPr lang="en-US" dirty="0" smtClean="0"/>
          </a:p>
          <a:p>
            <a:r>
              <a:rPr lang="en-US" dirty="0" err="1" smtClean="0">
                <a:solidFill>
                  <a:srgbClr val="FF0000"/>
                </a:solidFill>
              </a:rPr>
              <a:t>Đồng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bộ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giao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tiếp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giữa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các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tiến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trình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sử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dụng</a:t>
            </a:r>
            <a:r>
              <a:rPr lang="en-US" dirty="0" smtClean="0">
                <a:solidFill>
                  <a:srgbClr val="FF0000"/>
                </a:solidFill>
              </a:rPr>
              <a:t> semaphore</a:t>
            </a:r>
          </a:p>
          <a:p>
            <a:r>
              <a:rPr lang="en-US" dirty="0" smtClean="0"/>
              <a:t>Labs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64537-7B17-4C1A-BCC8-42987935E774}" type="datetime1">
              <a:rPr lang="en-US" smtClean="0"/>
              <a:t>8/25/2016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FPT Software - Training C/C++ on Linux</a:t>
            </a:r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Semaphore </a:t>
            </a:r>
            <a:endParaRPr lang="en-US" dirty="0" smtClean="0"/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Đồng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process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semaphore</a:t>
            </a:r>
          </a:p>
          <a:p>
            <a:r>
              <a:rPr lang="en-US" dirty="0" err="1" smtClean="0"/>
              <a:t>Biến</a:t>
            </a:r>
            <a:r>
              <a:rPr lang="en-US" dirty="0" smtClean="0"/>
              <a:t> semaphore</a:t>
            </a:r>
          </a:p>
          <a:p>
            <a:pPr lvl="1"/>
            <a:r>
              <a:rPr lang="vi-VN" dirty="0" smtClean="0"/>
              <a:t>số</a:t>
            </a:r>
            <a:r>
              <a:rPr lang="en-US" dirty="0" smtClean="0"/>
              <a:t> </a:t>
            </a:r>
            <a:r>
              <a:rPr lang="vi-VN" dirty="0" smtClean="0"/>
              <a:t>nguyên, truy cập qua các hàm do hệ điều hành cung cấp: P (wait), V (signal)</a:t>
            </a:r>
          </a:p>
          <a:p>
            <a:r>
              <a:rPr lang="vi-VN" dirty="0" smtClean="0"/>
              <a:t>Đảm bảo loại trừ tương hỗ</a:t>
            </a:r>
          </a:p>
          <a:p>
            <a:r>
              <a:rPr lang="vi-VN" dirty="0" smtClean="0"/>
              <a:t>Trong UNIX System V, semaphore được dùng theo set –danh sách các semaphore.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E6AD36-5637-4B54-9668-18BED9528C7C}" type="slidenum">
              <a:rPr lang="en-US"/>
              <a:pPr>
                <a:defRPr/>
              </a:pPr>
              <a:t>35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7A58E-EB09-47EC-9F17-4F393D1FA77B}" type="datetime1">
              <a:rPr lang="en-US" smtClean="0"/>
              <a:t>8/25/2016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FPT Software - Training C/C++ on Linux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Semaphore</a:t>
            </a:r>
            <a:endParaRPr lang="en-US" dirty="0" smtClean="0"/>
          </a:p>
        </p:txBody>
      </p:sp>
      <p:sp>
        <p:nvSpPr>
          <p:cNvPr id="4198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mtClean="0"/>
              <a:t>Theo dõi trạng thái các IPC (gồm message queue, semaphore, shared memory)</a:t>
            </a:r>
          </a:p>
          <a:p>
            <a:pPr lvl="1"/>
            <a:r>
              <a:rPr lang="en-US" smtClean="0">
                <a:latin typeface="Courier" pitchFamily="49" charset="0"/>
              </a:rPr>
              <a:t>ipcs</a:t>
            </a:r>
            <a:r>
              <a:rPr lang="en-US" smtClean="0"/>
              <a:t> hoặc </a:t>
            </a:r>
            <a:r>
              <a:rPr lang="en-US" smtClean="0">
                <a:latin typeface="Courier" pitchFamily="49" charset="0"/>
              </a:rPr>
              <a:t>ipcs -a</a:t>
            </a:r>
          </a:p>
          <a:p>
            <a:r>
              <a:rPr lang="en-US" smtClean="0"/>
              <a:t>Theo dõi trạng thái các semaphore của hệ thống</a:t>
            </a:r>
          </a:p>
          <a:p>
            <a:pPr lvl="1"/>
            <a:r>
              <a:rPr lang="en-US" smtClean="0">
                <a:latin typeface="Courier" pitchFamily="49" charset="0"/>
              </a:rPr>
              <a:t>ipcs -s</a:t>
            </a:r>
          </a:p>
          <a:p>
            <a:r>
              <a:rPr lang="vi-VN" smtClean="0"/>
              <a:t>Loại bỏ</a:t>
            </a:r>
            <a:r>
              <a:rPr lang="en-US" smtClean="0"/>
              <a:t> </a:t>
            </a:r>
            <a:r>
              <a:rPr lang="vi-VN" smtClean="0"/>
              <a:t>một semaphore (phải đủ</a:t>
            </a:r>
            <a:r>
              <a:rPr lang="en-US" smtClean="0"/>
              <a:t> </a:t>
            </a:r>
            <a:r>
              <a:rPr lang="vi-VN" smtClean="0"/>
              <a:t>quyền hạn)</a:t>
            </a:r>
          </a:p>
          <a:p>
            <a:pPr lvl="1"/>
            <a:r>
              <a:rPr lang="pt-BR" smtClean="0">
                <a:latin typeface="Courier" pitchFamily="49" charset="0"/>
              </a:rPr>
              <a:t>ipcrm sem semid </a:t>
            </a:r>
            <a:r>
              <a:rPr lang="pt-BR" smtClean="0"/>
              <a:t>hoặc </a:t>
            </a:r>
            <a:r>
              <a:rPr lang="pt-BR" smtClean="0">
                <a:latin typeface="Courier" pitchFamily="49" charset="0"/>
              </a:rPr>
              <a:t>ipcrm -s semid</a:t>
            </a:r>
          </a:p>
          <a:p>
            <a:endParaRPr lang="en-US" smtClean="0"/>
          </a:p>
          <a:p>
            <a:endParaRPr lang="en-US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2ACDF8-30AE-4CDE-9502-2F3009727376}" type="slidenum">
              <a:rPr lang="en-US"/>
              <a:pPr>
                <a:defRPr/>
              </a:pPr>
              <a:t>36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2A645-5170-46BF-A171-217D5542D54D}" type="datetime1">
              <a:rPr lang="en-US" smtClean="0"/>
              <a:t>8/25/2016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FPT Software - Training C/C++ on Linux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 err="1" smtClean="0"/>
              <a:t>Cá</a:t>
            </a:r>
            <a:r>
              <a:rPr lang="vi-VN" b="1" dirty="0" smtClean="0"/>
              <a:t>c thao tác chủ yếu </a:t>
            </a:r>
            <a:r>
              <a:rPr lang="en-US" b="1" dirty="0" err="1" smtClean="0"/>
              <a:t>với</a:t>
            </a:r>
            <a:r>
              <a:rPr lang="en-US" b="1" dirty="0" smtClean="0"/>
              <a:t> semaphore</a:t>
            </a:r>
            <a:endParaRPr lang="en-US" dirty="0"/>
          </a:p>
        </p:txBody>
      </p:sp>
      <p:sp>
        <p:nvSpPr>
          <p:cNvPr id="4301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mtClean="0"/>
              <a:t>Tác vụ get</a:t>
            </a:r>
          </a:p>
          <a:p>
            <a:pPr lvl="1"/>
            <a:r>
              <a:rPr lang="vi-VN" smtClean="0"/>
              <a:t>tạo các đối tượng IPC.</a:t>
            </a:r>
            <a:endParaRPr lang="en-US" smtClean="0"/>
          </a:p>
          <a:p>
            <a:pPr lvl="2">
              <a:buFont typeface="Wingdings 2" pitchFamily="18" charset="2"/>
              <a:buNone/>
            </a:pPr>
            <a:r>
              <a:rPr lang="en-US" smtClean="0">
                <a:latin typeface="Courier" pitchFamily="49" charset="0"/>
              </a:rPr>
              <a:t>semget()</a:t>
            </a:r>
          </a:p>
          <a:p>
            <a:r>
              <a:rPr lang="vi-VN" smtClean="0"/>
              <a:t>Tác vụ điều khiển: </a:t>
            </a:r>
          </a:p>
          <a:p>
            <a:pPr lvl="1"/>
            <a:r>
              <a:rPr lang="vi-VN" smtClean="0"/>
              <a:t>lấy hoặc thay đổi thuộc tính của các đối tượng IPC </a:t>
            </a:r>
          </a:p>
          <a:p>
            <a:pPr lvl="2">
              <a:buFont typeface="Wingdings 2" pitchFamily="18" charset="2"/>
              <a:buNone/>
            </a:pPr>
            <a:r>
              <a:rPr lang="en-US" smtClean="0">
                <a:latin typeface="Courier" pitchFamily="49" charset="0"/>
              </a:rPr>
              <a:t>semctl()</a:t>
            </a:r>
          </a:p>
          <a:p>
            <a:r>
              <a:rPr lang="en-US" smtClean="0"/>
              <a:t>Specific operations</a:t>
            </a:r>
          </a:p>
          <a:p>
            <a:pPr lvl="1"/>
            <a:r>
              <a:rPr lang="vi-VN" smtClean="0"/>
              <a:t>thay đổi trạng thái hay nội dung của đối tượng IPC nhằm tương tác với quá</a:t>
            </a:r>
            <a:r>
              <a:rPr lang="en-US" smtClean="0"/>
              <a:t> </a:t>
            </a:r>
            <a:r>
              <a:rPr lang="vi-VN" smtClean="0"/>
              <a:t>trình khác.</a:t>
            </a:r>
          </a:p>
          <a:p>
            <a:pPr lvl="2">
              <a:buFont typeface="Wingdings 2" pitchFamily="18" charset="2"/>
              <a:buNone/>
            </a:pPr>
            <a:r>
              <a:rPr lang="en-US" smtClean="0">
                <a:latin typeface="Courier" pitchFamily="49" charset="0"/>
              </a:rPr>
              <a:t>semop()</a:t>
            </a:r>
          </a:p>
          <a:p>
            <a:endParaRPr lang="en-US" smtClean="0"/>
          </a:p>
          <a:p>
            <a:endParaRPr lang="en-US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F9267B-D2A7-4649-ABAD-05FC740F7049}" type="slidenum">
              <a:rPr lang="en-US"/>
              <a:pPr>
                <a:defRPr/>
              </a:pPr>
              <a:t>37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9F4C5-561C-4132-825F-2D7CC822965A}" type="datetime1">
              <a:rPr lang="en-US" smtClean="0"/>
              <a:t>8/25/2016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FPT Software - Training C/C++ on Linux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Hàm semget() </a:t>
            </a:r>
            <a:endParaRPr 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163"/>
            <a:ext cx="8382000" cy="4389437"/>
          </a:xfrm>
        </p:spPr>
        <p:txBody>
          <a:bodyPr>
            <a:normAutofit fontScale="70000" lnSpcReduction="20000"/>
          </a:bodyPr>
          <a:lstStyle/>
          <a:p>
            <a:pPr marL="274320" indent="-274320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err="1" smtClean="0"/>
              <a:t>Tạo</a:t>
            </a:r>
            <a:r>
              <a:rPr lang="en-US" dirty="0" smtClean="0"/>
              <a:t> semaphore:</a:t>
            </a:r>
          </a:p>
          <a:p>
            <a:pPr marL="640080" lvl="1" indent="-246888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dirty="0" smtClean="0"/>
              <a:t>	</a:t>
            </a:r>
            <a:r>
              <a:rPr lang="en-US" dirty="0" smtClean="0">
                <a:latin typeface="Courier" pitchFamily="49" charset="0"/>
              </a:rPr>
              <a:t>#include &lt;sys/</a:t>
            </a:r>
            <a:r>
              <a:rPr lang="en-US" dirty="0" err="1" smtClean="0">
                <a:latin typeface="Courier" pitchFamily="49" charset="0"/>
              </a:rPr>
              <a:t>types.h</a:t>
            </a:r>
            <a:r>
              <a:rPr lang="en-US" dirty="0" smtClean="0">
                <a:latin typeface="Courier" pitchFamily="49" charset="0"/>
              </a:rPr>
              <a:t>&gt;</a:t>
            </a:r>
          </a:p>
          <a:p>
            <a:pPr marL="640080" lvl="1" indent="-246888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dirty="0" smtClean="0">
                <a:latin typeface="Courier" pitchFamily="49" charset="0"/>
              </a:rPr>
              <a:t>	#include &lt;sys/</a:t>
            </a:r>
            <a:r>
              <a:rPr lang="en-US" dirty="0" err="1" smtClean="0">
                <a:latin typeface="Courier" pitchFamily="49" charset="0"/>
              </a:rPr>
              <a:t>ipc.h</a:t>
            </a:r>
            <a:r>
              <a:rPr lang="en-US" dirty="0" smtClean="0">
                <a:latin typeface="Courier" pitchFamily="49" charset="0"/>
              </a:rPr>
              <a:t>&gt;</a:t>
            </a:r>
          </a:p>
          <a:p>
            <a:pPr marL="640080" lvl="1" indent="-246888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dirty="0" smtClean="0">
                <a:latin typeface="Courier" pitchFamily="49" charset="0"/>
              </a:rPr>
              <a:t>	#include &lt;sys/</a:t>
            </a:r>
            <a:r>
              <a:rPr lang="en-US" dirty="0" err="1" smtClean="0">
                <a:latin typeface="Courier" pitchFamily="49" charset="0"/>
              </a:rPr>
              <a:t>sem.h</a:t>
            </a:r>
            <a:r>
              <a:rPr lang="en-US" dirty="0" smtClean="0">
                <a:latin typeface="Courier" pitchFamily="49" charset="0"/>
              </a:rPr>
              <a:t>&gt;</a:t>
            </a:r>
          </a:p>
          <a:p>
            <a:pPr marL="640080" lvl="1" indent="-246888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dirty="0" smtClean="0">
                <a:latin typeface="Courier" pitchFamily="49" charset="0"/>
              </a:rPr>
              <a:t>	</a:t>
            </a:r>
            <a:r>
              <a:rPr lang="en-US" dirty="0" err="1" smtClean="0">
                <a:latin typeface="Courier" pitchFamily="49" charset="0"/>
              </a:rPr>
              <a:t>int</a:t>
            </a:r>
            <a:r>
              <a:rPr lang="en-US" dirty="0" smtClean="0">
                <a:latin typeface="Courier" pitchFamily="49" charset="0"/>
              </a:rPr>
              <a:t> </a:t>
            </a:r>
            <a:r>
              <a:rPr lang="en-US" dirty="0" err="1" smtClean="0">
                <a:latin typeface="Courier" pitchFamily="49" charset="0"/>
              </a:rPr>
              <a:t>semget</a:t>
            </a:r>
            <a:r>
              <a:rPr lang="en-US" dirty="0" smtClean="0">
                <a:latin typeface="Courier" pitchFamily="49" charset="0"/>
              </a:rPr>
              <a:t>(</a:t>
            </a:r>
            <a:r>
              <a:rPr lang="en-US" dirty="0" err="1" smtClean="0">
                <a:latin typeface="Courier" pitchFamily="49" charset="0"/>
              </a:rPr>
              <a:t>key_t</a:t>
            </a:r>
            <a:r>
              <a:rPr lang="en-US" dirty="0" smtClean="0">
                <a:latin typeface="Courier" pitchFamily="49" charset="0"/>
              </a:rPr>
              <a:t> key, </a:t>
            </a:r>
            <a:r>
              <a:rPr lang="en-US" dirty="0" err="1" smtClean="0">
                <a:latin typeface="Courier" pitchFamily="49" charset="0"/>
              </a:rPr>
              <a:t>int</a:t>
            </a:r>
            <a:r>
              <a:rPr lang="en-US" dirty="0" smtClean="0">
                <a:latin typeface="Courier" pitchFamily="49" charset="0"/>
              </a:rPr>
              <a:t> </a:t>
            </a:r>
            <a:r>
              <a:rPr lang="en-US" dirty="0" err="1" smtClean="0">
                <a:latin typeface="Courier" pitchFamily="49" charset="0"/>
              </a:rPr>
              <a:t>nsems</a:t>
            </a:r>
            <a:r>
              <a:rPr lang="en-US" dirty="0" smtClean="0">
                <a:latin typeface="Courier" pitchFamily="49" charset="0"/>
              </a:rPr>
              <a:t>, </a:t>
            </a:r>
            <a:r>
              <a:rPr lang="en-US" dirty="0" err="1" smtClean="0">
                <a:latin typeface="Courier" pitchFamily="49" charset="0"/>
              </a:rPr>
              <a:t>int</a:t>
            </a:r>
            <a:r>
              <a:rPr lang="en-US" dirty="0" smtClean="0">
                <a:latin typeface="Courier" pitchFamily="49" charset="0"/>
              </a:rPr>
              <a:t> </a:t>
            </a:r>
            <a:r>
              <a:rPr lang="en-US" dirty="0" err="1" smtClean="0">
                <a:latin typeface="Courier" pitchFamily="49" charset="0"/>
              </a:rPr>
              <a:t>semflg</a:t>
            </a:r>
            <a:r>
              <a:rPr lang="en-US" dirty="0" smtClean="0">
                <a:latin typeface="Courier" pitchFamily="49" charset="0"/>
              </a:rPr>
              <a:t>);</a:t>
            </a:r>
            <a:endParaRPr lang="en-US" dirty="0" smtClean="0"/>
          </a:p>
          <a:p>
            <a:pPr lvl="2" indent="-246888" fontAlgn="auto"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vi-VN" b="1" dirty="0" smtClean="0"/>
              <a:t>key</a:t>
            </a:r>
            <a:r>
              <a:rPr lang="vi-VN" dirty="0" smtClean="0"/>
              <a:t>: giá</a:t>
            </a:r>
            <a:r>
              <a:rPr lang="en-US" dirty="0" smtClean="0"/>
              <a:t> </a:t>
            </a:r>
            <a:r>
              <a:rPr lang="vi-VN" dirty="0" smtClean="0"/>
              <a:t>trị</a:t>
            </a:r>
            <a:r>
              <a:rPr lang="en-US" dirty="0" smtClean="0"/>
              <a:t> </a:t>
            </a:r>
            <a:r>
              <a:rPr lang="vi-VN" dirty="0" smtClean="0"/>
              <a:t>key cho</a:t>
            </a:r>
            <a:r>
              <a:rPr lang="en-US" dirty="0" smtClean="0"/>
              <a:t> </a:t>
            </a:r>
            <a:r>
              <a:rPr lang="vi-VN" dirty="0" smtClean="0"/>
              <a:t>IPC object, nếu key=IPC_PRIVATE thì</a:t>
            </a:r>
            <a:r>
              <a:rPr lang="en-US" dirty="0" smtClean="0"/>
              <a:t> </a:t>
            </a:r>
            <a:r>
              <a:rPr lang="vi-VN" dirty="0" smtClean="0"/>
              <a:t>semaphore tạo ra chỉ được sử</a:t>
            </a:r>
            <a:r>
              <a:rPr lang="en-US" dirty="0" smtClean="0"/>
              <a:t> </a:t>
            </a:r>
            <a:r>
              <a:rPr lang="vi-VN" dirty="0" smtClean="0"/>
              <a:t>dụng trong nội bộ</a:t>
            </a:r>
            <a:r>
              <a:rPr lang="en-US" dirty="0" smtClean="0"/>
              <a:t> </a:t>
            </a:r>
            <a:r>
              <a:rPr lang="vi-VN" dirty="0" smtClean="0"/>
              <a:t>process.</a:t>
            </a:r>
          </a:p>
          <a:p>
            <a:pPr lvl="2" indent="-246888" fontAlgn="auto"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vi-VN" b="1" dirty="0" smtClean="0"/>
              <a:t>nsems</a:t>
            </a:r>
            <a:r>
              <a:rPr lang="vi-VN" dirty="0" smtClean="0"/>
              <a:t>: số lượng</a:t>
            </a:r>
            <a:r>
              <a:rPr lang="en-US" dirty="0" smtClean="0"/>
              <a:t> </a:t>
            </a:r>
            <a:r>
              <a:rPr lang="vi-VN" dirty="0" smtClean="0"/>
              <a:t>semaphore trong semaphore</a:t>
            </a:r>
            <a:r>
              <a:rPr lang="en-US" dirty="0" smtClean="0"/>
              <a:t> </a:t>
            </a:r>
            <a:r>
              <a:rPr lang="vi-VN" dirty="0" smtClean="0"/>
              <a:t>set, thông thường chỉ</a:t>
            </a:r>
            <a:r>
              <a:rPr lang="en-US" dirty="0" smtClean="0"/>
              <a:t> </a:t>
            </a:r>
            <a:r>
              <a:rPr lang="vi-VN" dirty="0" smtClean="0"/>
              <a:t>cần dùng 1 semaphore.</a:t>
            </a:r>
          </a:p>
          <a:p>
            <a:pPr lvl="2" indent="-246888" fontAlgn="auto"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vi-VN" b="1" dirty="0" smtClean="0"/>
              <a:t>semflag</a:t>
            </a:r>
            <a:r>
              <a:rPr lang="vi-VN" dirty="0" smtClean="0"/>
              <a:t>: IPC_CREAT,</a:t>
            </a:r>
            <a:r>
              <a:rPr lang="en-US" dirty="0" smtClean="0"/>
              <a:t> </a:t>
            </a:r>
            <a:r>
              <a:rPr lang="vi-VN" dirty="0" smtClean="0"/>
              <a:t>IPC_EXCL và</a:t>
            </a:r>
            <a:r>
              <a:rPr lang="en-US" dirty="0" smtClean="0"/>
              <a:t> </a:t>
            </a:r>
            <a:r>
              <a:rPr lang="vi-VN" dirty="0" smtClean="0"/>
              <a:t>có</a:t>
            </a:r>
            <a:r>
              <a:rPr lang="en-US" dirty="0" smtClean="0"/>
              <a:t> </a:t>
            </a:r>
            <a:r>
              <a:rPr lang="vi-VN" dirty="0" smtClean="0"/>
              <a:t>thể</a:t>
            </a:r>
            <a:r>
              <a:rPr lang="en-US" dirty="0" smtClean="0"/>
              <a:t> </a:t>
            </a:r>
            <a:r>
              <a:rPr lang="vi-VN" dirty="0" smtClean="0"/>
              <a:t>OR với giá</a:t>
            </a:r>
            <a:r>
              <a:rPr lang="en-US" dirty="0" smtClean="0"/>
              <a:t> </a:t>
            </a:r>
            <a:r>
              <a:rPr lang="vi-VN" dirty="0" smtClean="0"/>
              <a:t>trị</a:t>
            </a:r>
            <a:r>
              <a:rPr lang="en-US" dirty="0" smtClean="0"/>
              <a:t> </a:t>
            </a:r>
            <a:r>
              <a:rPr lang="vi-VN" dirty="0" smtClean="0"/>
              <a:t>ấn định quyền truy cập (tương tự</a:t>
            </a:r>
            <a:r>
              <a:rPr lang="en-US" dirty="0" smtClean="0"/>
              <a:t> </a:t>
            </a:r>
            <a:r>
              <a:rPr lang="vi-VN" dirty="0" smtClean="0"/>
              <a:t>quyền hạn trên một file). </a:t>
            </a:r>
          </a:p>
          <a:p>
            <a:pPr marL="274320" indent="-274320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 </a:t>
            </a:r>
          </a:p>
          <a:p>
            <a:pPr lvl="2" indent="-246888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dirty="0" smtClean="0">
                <a:latin typeface="Courier" pitchFamily="49" charset="0"/>
              </a:rPr>
              <a:t>sset1_id=</a:t>
            </a:r>
            <a:r>
              <a:rPr lang="en-US" dirty="0" err="1" smtClean="0">
                <a:latin typeface="Courier" pitchFamily="49" charset="0"/>
              </a:rPr>
              <a:t>semget</a:t>
            </a:r>
            <a:r>
              <a:rPr lang="en-US" dirty="0" smtClean="0">
                <a:latin typeface="Courier" pitchFamily="49" charset="0"/>
              </a:rPr>
              <a:t>(IPC_PRIVATE,1,IPC_CREAT|IPC_EXCL|0600);</a:t>
            </a:r>
          </a:p>
          <a:p>
            <a:pPr lvl="2" indent="-246888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dirty="0" smtClean="0">
                <a:latin typeface="Courier" pitchFamily="49" charset="0"/>
              </a:rPr>
              <a:t>sset2_id=</a:t>
            </a:r>
            <a:r>
              <a:rPr lang="en-US" dirty="0" err="1" smtClean="0">
                <a:latin typeface="Courier" pitchFamily="49" charset="0"/>
              </a:rPr>
              <a:t>semget</a:t>
            </a:r>
            <a:r>
              <a:rPr lang="en-US" dirty="0" smtClean="0">
                <a:latin typeface="Courier" pitchFamily="49" charset="0"/>
              </a:rPr>
              <a:t>(12345,1,IPC_CREAT|IPC_EXCL|0666);</a:t>
            </a:r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856842-6CA7-423C-9033-2AF9A73646E5}" type="slidenum">
              <a:rPr lang="en-US"/>
              <a:pPr>
                <a:defRPr/>
              </a:pPr>
              <a:t>38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F6B00-0C90-4471-9E86-FC4771ECB3DD}" type="datetime1">
              <a:rPr lang="en-US" smtClean="0"/>
              <a:t>8/25/2016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FPT Software - Training C/C++ on Linux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Tạo key cho IPC object </a:t>
            </a:r>
            <a:endParaRPr 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274320" indent="-274320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vi-VN" dirty="0" smtClean="0"/>
              <a:t>Mỗi IPC object (là</a:t>
            </a:r>
            <a:r>
              <a:rPr lang="en-US" dirty="0" smtClean="0"/>
              <a:t> </a:t>
            </a:r>
            <a:r>
              <a:rPr lang="vi-VN" dirty="0" smtClean="0"/>
              <a:t>một khối shared memory hoặc một semaphore) được xác định bởi số danh định gọi là</a:t>
            </a:r>
            <a:r>
              <a:rPr lang="en-US" dirty="0" smtClean="0"/>
              <a:t> </a:t>
            </a:r>
            <a:r>
              <a:rPr lang="vi-VN" dirty="0" smtClean="0"/>
              <a:t>key.</a:t>
            </a:r>
          </a:p>
          <a:p>
            <a:pPr marL="640080" lvl="1" indent="-246888" fontAlgn="auto"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US" dirty="0" smtClean="0"/>
              <a:t>key </a:t>
            </a:r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0000FF"/>
                </a:solidFill>
                <a:latin typeface="Courier" pitchFamily="49" charset="0"/>
              </a:rPr>
              <a:t>key_t</a:t>
            </a:r>
            <a:endParaRPr lang="en-US" dirty="0" smtClean="0">
              <a:solidFill>
                <a:srgbClr val="0000FF"/>
              </a:solidFill>
              <a:latin typeface="Courier" pitchFamily="49" charset="0"/>
            </a:endParaRPr>
          </a:p>
          <a:p>
            <a:pPr marL="274320" indent="-274320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vi-VN" dirty="0" smtClean="0"/>
              <a:t>Process truy cập một IPC_object thông qua key</a:t>
            </a:r>
            <a:r>
              <a:rPr lang="en-US" dirty="0" smtClean="0"/>
              <a:t> </a:t>
            </a:r>
            <a:r>
              <a:rPr lang="vi-VN" dirty="0" smtClean="0"/>
              <a:t>của đối tượng đó.</a:t>
            </a:r>
          </a:p>
          <a:p>
            <a:pPr marL="274320" indent="-274320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IPC key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0000FF"/>
                </a:solidFill>
              </a:rPr>
              <a:t>ftok</a:t>
            </a:r>
            <a:r>
              <a:rPr lang="en-US" dirty="0" smtClean="0">
                <a:solidFill>
                  <a:srgbClr val="0000FF"/>
                </a:solidFill>
              </a:rPr>
              <a:t>()</a:t>
            </a:r>
          </a:p>
          <a:p>
            <a:pPr lvl="2" indent="-246888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dirty="0" smtClean="0">
                <a:latin typeface="Courier" pitchFamily="49" charset="0"/>
              </a:rPr>
              <a:t>#include &lt;sys/</a:t>
            </a:r>
            <a:r>
              <a:rPr lang="en-US" dirty="0" err="1" smtClean="0">
                <a:latin typeface="Courier" pitchFamily="49" charset="0"/>
              </a:rPr>
              <a:t>types.h</a:t>
            </a:r>
            <a:r>
              <a:rPr lang="en-US" dirty="0" smtClean="0">
                <a:latin typeface="Courier" pitchFamily="49" charset="0"/>
              </a:rPr>
              <a:t>&gt;</a:t>
            </a:r>
          </a:p>
          <a:p>
            <a:pPr lvl="2" indent="-246888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dirty="0" smtClean="0">
                <a:latin typeface="Courier" pitchFamily="49" charset="0"/>
              </a:rPr>
              <a:t>#include &lt;sys/</a:t>
            </a:r>
            <a:r>
              <a:rPr lang="en-US" dirty="0" err="1" smtClean="0">
                <a:latin typeface="Courier" pitchFamily="49" charset="0"/>
              </a:rPr>
              <a:t>ipc.h</a:t>
            </a:r>
            <a:r>
              <a:rPr lang="en-US" dirty="0" smtClean="0">
                <a:latin typeface="Courier" pitchFamily="49" charset="0"/>
              </a:rPr>
              <a:t>&gt;</a:t>
            </a:r>
          </a:p>
          <a:p>
            <a:pPr lvl="2" indent="-246888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dirty="0" err="1" smtClean="0">
                <a:latin typeface="Courier" pitchFamily="49" charset="0"/>
              </a:rPr>
              <a:t>keyt_t</a:t>
            </a:r>
            <a:r>
              <a:rPr lang="en-US" dirty="0" smtClean="0">
                <a:latin typeface="Courier" pitchFamily="49" charset="0"/>
              </a:rPr>
              <a:t> key;</a:t>
            </a:r>
          </a:p>
          <a:p>
            <a:pPr lvl="2" indent="-246888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dirty="0" smtClean="0">
                <a:latin typeface="Courier" pitchFamily="49" charset="0"/>
              </a:rPr>
              <a:t>char *path;</a:t>
            </a:r>
          </a:p>
          <a:p>
            <a:pPr lvl="2" indent="-246888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dirty="0" err="1" smtClean="0">
                <a:latin typeface="Courier" pitchFamily="49" charset="0"/>
              </a:rPr>
              <a:t>int</a:t>
            </a:r>
            <a:r>
              <a:rPr lang="en-US" dirty="0" smtClean="0">
                <a:latin typeface="Courier" pitchFamily="49" charset="0"/>
              </a:rPr>
              <a:t> id=123;</a:t>
            </a:r>
          </a:p>
          <a:p>
            <a:pPr lvl="2" indent="-246888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dirty="0" smtClean="0">
                <a:latin typeface="Courier" pitchFamily="49" charset="0"/>
              </a:rPr>
              <a:t>...</a:t>
            </a:r>
          </a:p>
          <a:p>
            <a:pPr lvl="2" indent="-246888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dirty="0" smtClean="0">
                <a:latin typeface="Courier" pitchFamily="49" charset="0"/>
              </a:rPr>
              <a:t>key=</a:t>
            </a:r>
            <a:r>
              <a:rPr lang="en-US" dirty="0" err="1" smtClean="0">
                <a:latin typeface="Courier" pitchFamily="49" charset="0"/>
              </a:rPr>
              <a:t>ftok</a:t>
            </a:r>
            <a:r>
              <a:rPr lang="en-US" dirty="0" smtClean="0">
                <a:latin typeface="Courier" pitchFamily="49" charset="0"/>
              </a:rPr>
              <a:t>(</a:t>
            </a:r>
            <a:r>
              <a:rPr lang="en-US" dirty="0" err="1" smtClean="0">
                <a:latin typeface="Courier" pitchFamily="49" charset="0"/>
              </a:rPr>
              <a:t>path,id</a:t>
            </a:r>
            <a:r>
              <a:rPr lang="en-US" dirty="0" smtClean="0">
                <a:latin typeface="Courier" pitchFamily="49" charset="0"/>
              </a:rPr>
              <a:t>);</a:t>
            </a:r>
          </a:p>
          <a:p>
            <a:pPr marL="274320" indent="-274320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dirty="0" smtClean="0"/>
              <a:t>	</a:t>
            </a:r>
            <a:r>
              <a:rPr lang="vi-VN" dirty="0" smtClean="0"/>
              <a:t>⇒</a:t>
            </a:r>
            <a:r>
              <a:rPr lang="en-US" dirty="0" smtClean="0"/>
              <a:t> </a:t>
            </a:r>
            <a:r>
              <a:rPr lang="vi-VN" dirty="0" smtClean="0"/>
              <a:t>các process khác nhau chỉ</a:t>
            </a:r>
            <a:r>
              <a:rPr lang="en-US" dirty="0" smtClean="0"/>
              <a:t> </a:t>
            </a:r>
            <a:r>
              <a:rPr lang="vi-VN" dirty="0" smtClean="0"/>
              <a:t>cần cung cấp path</a:t>
            </a:r>
            <a:r>
              <a:rPr lang="en-US" dirty="0" smtClean="0"/>
              <a:t> </a:t>
            </a:r>
            <a:r>
              <a:rPr lang="vi-VN" dirty="0" smtClean="0"/>
              <a:t>và</a:t>
            </a:r>
            <a:r>
              <a:rPr lang="en-US" dirty="0" smtClean="0"/>
              <a:t> </a:t>
            </a:r>
            <a:r>
              <a:rPr lang="vi-VN" dirty="0" smtClean="0"/>
              <a:t>id</a:t>
            </a:r>
            <a:r>
              <a:rPr lang="en-US" dirty="0" smtClean="0"/>
              <a:t> </a:t>
            </a:r>
            <a:r>
              <a:rPr lang="vi-VN" dirty="0" smtClean="0"/>
              <a:t>giống nhau là</a:t>
            </a:r>
            <a:r>
              <a:rPr lang="en-US" dirty="0" smtClean="0"/>
              <a:t> </a:t>
            </a:r>
            <a:r>
              <a:rPr lang="vi-VN" dirty="0" smtClean="0"/>
              <a:t>có</a:t>
            </a:r>
            <a:r>
              <a:rPr lang="en-US" dirty="0" smtClean="0"/>
              <a:t> </a:t>
            </a:r>
            <a:r>
              <a:rPr lang="vi-VN" dirty="0" smtClean="0"/>
              <a:t>thể</a:t>
            </a:r>
            <a:r>
              <a:rPr lang="en-US" dirty="0" smtClean="0"/>
              <a:t> </a:t>
            </a:r>
            <a:r>
              <a:rPr lang="vi-VN" dirty="0" smtClean="0"/>
              <a:t>tạo đúng key truy cập đến cùng một IPC object.</a:t>
            </a:r>
          </a:p>
          <a:p>
            <a:pPr marL="274320" indent="-274320" fontAlgn="auto">
              <a:spcAft>
                <a:spcPts val="0"/>
              </a:spcAft>
              <a:buFont typeface="Wingdings 2"/>
              <a:buChar char=""/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2C21C5-5A0C-4A35-81AF-E8A35E35C55E}" type="slidenum">
              <a:rPr lang="en-US"/>
              <a:pPr>
                <a:defRPr/>
              </a:pPr>
              <a:t>39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6F71C-9875-45AE-B82E-C6CF802300E5}" type="datetime1">
              <a:rPr lang="en-US" smtClean="0"/>
              <a:t>8/25/2016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FPT Software - Training C/C++ on Linux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tiến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IPC UNIX System V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IPC System </a:t>
            </a:r>
            <a:r>
              <a:rPr lang="en-US" smtClean="0"/>
              <a:t>V cung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bạn</a:t>
            </a:r>
            <a:r>
              <a:rPr lang="en-US" dirty="0" smtClean="0"/>
              <a:t> 3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:</a:t>
            </a:r>
          </a:p>
          <a:p>
            <a:pPr lvl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dirty="0" err="1" smtClean="0"/>
              <a:t>Sử</a:t>
            </a:r>
            <a:r>
              <a:rPr lang="en-GB" dirty="0" smtClean="0"/>
              <a:t> </a:t>
            </a:r>
            <a:r>
              <a:rPr lang="en-GB" dirty="0" err="1" smtClean="0"/>
              <a:t>dụng</a:t>
            </a:r>
            <a:r>
              <a:rPr lang="en-GB" dirty="0" smtClean="0"/>
              <a:t> </a:t>
            </a:r>
            <a:r>
              <a:rPr lang="en-GB" dirty="0" err="1" smtClean="0"/>
              <a:t>hàng</a:t>
            </a:r>
            <a:r>
              <a:rPr lang="en-GB" dirty="0" smtClean="0"/>
              <a:t> </a:t>
            </a:r>
            <a:r>
              <a:rPr lang="en-GB" dirty="0" err="1" smtClean="0"/>
              <a:t>đợi</a:t>
            </a:r>
            <a:r>
              <a:rPr lang="en-GB" dirty="0" smtClean="0"/>
              <a:t> (message queue) </a:t>
            </a:r>
            <a:r>
              <a:rPr lang="en-GB" dirty="0" err="1" smtClean="0"/>
              <a:t>để</a:t>
            </a:r>
            <a:r>
              <a:rPr lang="en-GB" dirty="0" smtClean="0"/>
              <a:t> </a:t>
            </a:r>
            <a:r>
              <a:rPr lang="en-GB" dirty="0" err="1" smtClean="0"/>
              <a:t>lưu</a:t>
            </a:r>
            <a:r>
              <a:rPr lang="en-GB" dirty="0" smtClean="0"/>
              <a:t> </a:t>
            </a:r>
            <a:r>
              <a:rPr lang="en-GB" dirty="0" err="1" smtClean="0"/>
              <a:t>và</a:t>
            </a:r>
            <a:r>
              <a:rPr lang="en-GB" dirty="0" smtClean="0"/>
              <a:t> </a:t>
            </a:r>
            <a:r>
              <a:rPr lang="en-GB" dirty="0" err="1" smtClean="0"/>
              <a:t>nhận</a:t>
            </a:r>
            <a:r>
              <a:rPr lang="en-GB" dirty="0" smtClean="0"/>
              <a:t> </a:t>
            </a:r>
            <a:r>
              <a:rPr lang="en-GB" dirty="0" err="1" smtClean="0"/>
              <a:t>thông</a:t>
            </a:r>
            <a:r>
              <a:rPr lang="en-GB" dirty="0" smtClean="0"/>
              <a:t> </a:t>
            </a:r>
            <a:r>
              <a:rPr lang="en-GB" dirty="0" err="1" smtClean="0"/>
              <a:t>điệp</a:t>
            </a:r>
            <a:endParaRPr lang="en-GB" dirty="0" smtClean="0"/>
          </a:p>
          <a:p>
            <a:pPr lvl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dirty="0" err="1" smtClean="0"/>
              <a:t>Phân</a:t>
            </a:r>
            <a:r>
              <a:rPr lang="en-GB" dirty="0" smtClean="0"/>
              <a:t> </a:t>
            </a:r>
            <a:r>
              <a:rPr lang="en-GB" dirty="0" err="1" smtClean="0"/>
              <a:t>đoạn</a:t>
            </a:r>
            <a:r>
              <a:rPr lang="en-GB" dirty="0" smtClean="0"/>
              <a:t> </a:t>
            </a:r>
            <a:r>
              <a:rPr lang="en-GB" dirty="0" err="1" smtClean="0"/>
              <a:t>nhớ</a:t>
            </a:r>
            <a:r>
              <a:rPr lang="en-GB" dirty="0" smtClean="0"/>
              <a:t> </a:t>
            </a:r>
            <a:r>
              <a:rPr lang="en-GB" dirty="0" err="1" smtClean="0"/>
              <a:t>chung</a:t>
            </a:r>
            <a:r>
              <a:rPr lang="en-GB" dirty="0" smtClean="0"/>
              <a:t> (shared memory) </a:t>
            </a:r>
            <a:r>
              <a:rPr lang="en-GB" dirty="0" err="1" smtClean="0"/>
              <a:t>để</a:t>
            </a:r>
            <a:r>
              <a:rPr lang="en-GB" dirty="0" smtClean="0"/>
              <a:t> </a:t>
            </a:r>
            <a:r>
              <a:rPr lang="en-GB" dirty="0" err="1" smtClean="0"/>
              <a:t>trao</a:t>
            </a:r>
            <a:r>
              <a:rPr lang="en-GB" dirty="0" smtClean="0"/>
              <a:t> </a:t>
            </a:r>
            <a:r>
              <a:rPr lang="en-GB" dirty="0" err="1" smtClean="0"/>
              <a:t>đổi</a:t>
            </a:r>
            <a:r>
              <a:rPr lang="en-GB" dirty="0" smtClean="0"/>
              <a:t> </a:t>
            </a:r>
            <a:r>
              <a:rPr lang="en-GB" dirty="0" err="1" smtClean="0"/>
              <a:t>dữ</a:t>
            </a:r>
            <a:r>
              <a:rPr lang="en-GB" dirty="0" smtClean="0"/>
              <a:t> </a:t>
            </a:r>
            <a:r>
              <a:rPr lang="en-GB" dirty="0" err="1" smtClean="0"/>
              <a:t>liệu</a:t>
            </a:r>
            <a:r>
              <a:rPr lang="en-GB" dirty="0" smtClean="0"/>
              <a:t> </a:t>
            </a:r>
            <a:r>
              <a:rPr lang="en-GB" dirty="0" err="1" smtClean="0"/>
              <a:t>giữa</a:t>
            </a:r>
            <a:r>
              <a:rPr lang="en-GB" dirty="0" smtClean="0"/>
              <a:t> </a:t>
            </a:r>
            <a:r>
              <a:rPr lang="en-GB" dirty="0" err="1" smtClean="0"/>
              <a:t>các</a:t>
            </a:r>
            <a:r>
              <a:rPr lang="en-GB" dirty="0" smtClean="0"/>
              <a:t> </a:t>
            </a:r>
            <a:r>
              <a:rPr lang="en-GB" dirty="0" err="1" smtClean="0"/>
              <a:t>tiến</a:t>
            </a:r>
            <a:r>
              <a:rPr lang="en-GB" dirty="0" smtClean="0"/>
              <a:t> </a:t>
            </a:r>
            <a:r>
              <a:rPr lang="en-GB" dirty="0" err="1" smtClean="0"/>
              <a:t>trình</a:t>
            </a:r>
            <a:endParaRPr lang="en-GB" dirty="0" smtClean="0"/>
          </a:p>
          <a:p>
            <a:pPr lvl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dirty="0" smtClean="0"/>
              <a:t>Semaphores </a:t>
            </a:r>
            <a:r>
              <a:rPr lang="en-GB" dirty="0" err="1" smtClean="0"/>
              <a:t>thực</a:t>
            </a:r>
            <a:r>
              <a:rPr lang="en-GB" dirty="0" smtClean="0"/>
              <a:t> </a:t>
            </a:r>
            <a:r>
              <a:rPr lang="en-GB" dirty="0" err="1" smtClean="0"/>
              <a:t>hiện</a:t>
            </a:r>
            <a:r>
              <a:rPr lang="en-GB" dirty="0" smtClean="0"/>
              <a:t> </a:t>
            </a:r>
            <a:r>
              <a:rPr lang="en-GB" dirty="0" err="1" smtClean="0"/>
              <a:t>cơ</a:t>
            </a:r>
            <a:r>
              <a:rPr lang="en-GB" dirty="0" smtClean="0"/>
              <a:t> </a:t>
            </a:r>
            <a:r>
              <a:rPr lang="en-GB" dirty="0" err="1" smtClean="0"/>
              <a:t>chế</a:t>
            </a:r>
            <a:r>
              <a:rPr lang="en-GB" dirty="0" smtClean="0"/>
              <a:t> </a:t>
            </a:r>
            <a:r>
              <a:rPr lang="en-GB" dirty="0" err="1" smtClean="0"/>
              <a:t>đồng</a:t>
            </a:r>
            <a:r>
              <a:rPr lang="en-GB" dirty="0" smtClean="0"/>
              <a:t> </a:t>
            </a:r>
            <a:r>
              <a:rPr lang="en-GB" dirty="0" err="1" smtClean="0"/>
              <a:t>bộ</a:t>
            </a:r>
            <a:r>
              <a:rPr lang="en-GB" dirty="0" smtClean="0"/>
              <a:t> </a:t>
            </a:r>
            <a:r>
              <a:rPr lang="en-GB" dirty="0" err="1" smtClean="0"/>
              <a:t>hóa</a:t>
            </a:r>
            <a:r>
              <a:rPr lang="en-GB" dirty="0" smtClean="0"/>
              <a:t> </a:t>
            </a:r>
            <a:r>
              <a:rPr lang="en-GB" dirty="0" err="1" smtClean="0"/>
              <a:t>các</a:t>
            </a:r>
            <a:r>
              <a:rPr lang="en-GB" dirty="0" smtClean="0"/>
              <a:t> </a:t>
            </a:r>
            <a:r>
              <a:rPr lang="en-GB" dirty="0" err="1" smtClean="0"/>
              <a:t>tiến</a:t>
            </a:r>
            <a:r>
              <a:rPr lang="en-GB" dirty="0" smtClean="0"/>
              <a:t> </a:t>
            </a:r>
            <a:r>
              <a:rPr lang="en-GB" dirty="0" err="1" smtClean="0"/>
              <a:t>trình</a:t>
            </a:r>
            <a:r>
              <a:rPr lang="en-GB" dirty="0" smtClean="0"/>
              <a:t> </a:t>
            </a:r>
            <a:r>
              <a:rPr lang="en-GB" dirty="0" err="1" smtClean="0"/>
              <a:t>khi</a:t>
            </a:r>
            <a:r>
              <a:rPr lang="en-GB" dirty="0" smtClean="0"/>
              <a:t> </a:t>
            </a:r>
            <a:r>
              <a:rPr lang="en-GB" dirty="0" err="1" smtClean="0"/>
              <a:t>sử</a:t>
            </a:r>
            <a:r>
              <a:rPr lang="en-GB" dirty="0" smtClean="0"/>
              <a:t> </a:t>
            </a:r>
            <a:r>
              <a:rPr lang="en-GB" dirty="0" err="1" smtClean="0"/>
              <a:t>dụng</a:t>
            </a:r>
            <a:r>
              <a:rPr lang="en-GB" dirty="0" smtClean="0"/>
              <a:t> </a:t>
            </a:r>
            <a:r>
              <a:rPr lang="en-GB" dirty="0" err="1" smtClean="0"/>
              <a:t>tài</a:t>
            </a:r>
            <a:r>
              <a:rPr lang="en-GB" dirty="0" smtClean="0"/>
              <a:t> </a:t>
            </a:r>
            <a:r>
              <a:rPr lang="en-GB" dirty="0" err="1" smtClean="0"/>
              <a:t>nguyên</a:t>
            </a:r>
            <a:r>
              <a:rPr lang="en-GB" dirty="0" smtClean="0"/>
              <a:t> </a:t>
            </a:r>
            <a:r>
              <a:rPr lang="en-GB" dirty="0" err="1" smtClean="0"/>
              <a:t>chung</a:t>
            </a:r>
            <a:r>
              <a:rPr lang="en-GB" dirty="0" smtClean="0"/>
              <a:t> </a:t>
            </a:r>
            <a:r>
              <a:rPr lang="en-GB" dirty="0" err="1" smtClean="0"/>
              <a:t>của</a:t>
            </a:r>
            <a:r>
              <a:rPr lang="en-GB" dirty="0" smtClean="0"/>
              <a:t> </a:t>
            </a:r>
            <a:r>
              <a:rPr lang="en-GB" dirty="0" err="1" smtClean="0"/>
              <a:t>hệ</a:t>
            </a:r>
            <a:r>
              <a:rPr lang="en-GB" dirty="0" smtClean="0"/>
              <a:t> </a:t>
            </a:r>
            <a:r>
              <a:rPr lang="en-GB" dirty="0" err="1" smtClean="0"/>
              <a:t>thống</a:t>
            </a:r>
            <a:endParaRPr lang="en-GB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3AB4B-A99A-478D-8EE6-83649C592512}" type="datetime1">
              <a:rPr lang="en-US" smtClean="0"/>
              <a:t>8/25/2016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FPT Software - Training C/C++ on Linux</a:t>
            </a:r>
            <a:endParaRPr 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Hàm semop() </a:t>
            </a:r>
            <a:endParaRPr lang="en-US" smtClean="0"/>
          </a:p>
        </p:txBody>
      </p:sp>
      <p:sp>
        <p:nvSpPr>
          <p:cNvPr id="4608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mtClean="0"/>
              <a:t>Thực hiện các thao tác trên semaphore</a:t>
            </a:r>
          </a:p>
          <a:p>
            <a:pPr lvl="2">
              <a:buFont typeface="Wingdings 2" pitchFamily="18" charset="2"/>
              <a:buNone/>
            </a:pPr>
            <a:r>
              <a:rPr lang="en-US" smtClean="0">
                <a:latin typeface="Courier" pitchFamily="49" charset="0"/>
              </a:rPr>
              <a:t>#include &lt;sys/types.h&gt;</a:t>
            </a:r>
          </a:p>
          <a:p>
            <a:pPr lvl="2">
              <a:buFont typeface="Wingdings 2" pitchFamily="18" charset="2"/>
              <a:buNone/>
            </a:pPr>
            <a:r>
              <a:rPr lang="en-US" smtClean="0">
                <a:latin typeface="Courier" pitchFamily="49" charset="0"/>
              </a:rPr>
              <a:t>#include &lt;sys/ipc.h&gt;</a:t>
            </a:r>
          </a:p>
          <a:p>
            <a:pPr lvl="2">
              <a:buFont typeface="Wingdings 2" pitchFamily="18" charset="2"/>
              <a:buNone/>
            </a:pPr>
            <a:r>
              <a:rPr lang="en-US" smtClean="0">
                <a:latin typeface="Courier" pitchFamily="49" charset="0"/>
              </a:rPr>
              <a:t>#include &lt;sys/sem.h&gt;</a:t>
            </a:r>
          </a:p>
          <a:p>
            <a:pPr lvl="2">
              <a:buFont typeface="Wingdings 2" pitchFamily="18" charset="2"/>
              <a:buNone/>
            </a:pPr>
            <a:r>
              <a:rPr lang="en-US" smtClean="0">
                <a:latin typeface="Courier" pitchFamily="49" charset="0"/>
              </a:rPr>
              <a:t>int semop(int semid, struct sembuf *sops, size_t nsops);</a:t>
            </a:r>
          </a:p>
          <a:p>
            <a:pPr lvl="2">
              <a:buFont typeface="Wingdings" pitchFamily="2" charset="2"/>
              <a:buChar char="Ø"/>
            </a:pPr>
            <a:r>
              <a:rPr lang="en-US" b="1" smtClean="0"/>
              <a:t>semid</a:t>
            </a:r>
            <a:r>
              <a:rPr lang="en-US" smtClean="0"/>
              <a:t>: semaphore set ID do hàm semget() trảvề</a:t>
            </a:r>
          </a:p>
          <a:p>
            <a:pPr lvl="2">
              <a:buFont typeface="Wingdings" pitchFamily="2" charset="2"/>
              <a:buChar char="Ø"/>
            </a:pPr>
            <a:r>
              <a:rPr lang="en-US" b="1" smtClean="0"/>
              <a:t>nsops</a:t>
            </a:r>
            <a:r>
              <a:rPr lang="en-US" smtClean="0"/>
              <a:t>: số semaphores trong semaphore cần thao tác</a:t>
            </a:r>
          </a:p>
          <a:p>
            <a:pPr lvl="2">
              <a:buFont typeface="Wingdings" pitchFamily="2" charset="2"/>
              <a:buChar char="Ø"/>
            </a:pPr>
            <a:r>
              <a:rPr lang="vi-VN" b="1" smtClean="0"/>
              <a:t>sops</a:t>
            </a:r>
            <a:r>
              <a:rPr lang="vi-VN" smtClean="0"/>
              <a:t>:</a:t>
            </a:r>
            <a:r>
              <a:rPr lang="en-US" smtClean="0"/>
              <a:t> </a:t>
            </a:r>
            <a:r>
              <a:rPr lang="vi-VN" smtClean="0"/>
              <a:t>là</a:t>
            </a:r>
            <a:r>
              <a:rPr lang="en-US" smtClean="0"/>
              <a:t> </a:t>
            </a:r>
            <a:r>
              <a:rPr lang="vi-VN" smtClean="0"/>
              <a:t>danh sách gồm</a:t>
            </a:r>
            <a:r>
              <a:rPr lang="en-US" smtClean="0"/>
              <a:t> </a:t>
            </a:r>
            <a:r>
              <a:rPr lang="vi-VN" smtClean="0"/>
              <a:t>nsops</a:t>
            </a:r>
            <a:r>
              <a:rPr lang="en-US" smtClean="0"/>
              <a:t> </a:t>
            </a:r>
            <a:r>
              <a:rPr lang="vi-VN" smtClean="0"/>
              <a:t>cấu trúc sembuf định ra các thao tác cho từng semaphore trong tập semaphore.</a:t>
            </a:r>
          </a:p>
          <a:p>
            <a:endParaRPr lang="en-US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BF20BD-41B0-4011-996A-CB9B476A0229}" type="slidenum">
              <a:rPr lang="en-US"/>
              <a:pPr>
                <a:defRPr/>
              </a:pPr>
              <a:t>40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D8968-C982-4079-BA67-623EBB01EEDA}" type="datetime1">
              <a:rPr lang="en-US" smtClean="0"/>
              <a:t>8/25/2016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FPT Software - Training C/C++ on Linux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Hàm semop() (2)</a:t>
            </a:r>
            <a:endParaRPr 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274320" indent="-274320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sembuf</a:t>
            </a:r>
            <a:endParaRPr lang="en-US" dirty="0" smtClean="0"/>
          </a:p>
          <a:p>
            <a:pPr lvl="2" indent="-246888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dirty="0" err="1" smtClean="0">
                <a:latin typeface="Courier" pitchFamily="49" charset="0"/>
              </a:rPr>
              <a:t>struct</a:t>
            </a:r>
            <a:r>
              <a:rPr lang="en-US" dirty="0" smtClean="0">
                <a:latin typeface="Courier" pitchFamily="49" charset="0"/>
              </a:rPr>
              <a:t> </a:t>
            </a:r>
            <a:r>
              <a:rPr lang="en-US" dirty="0" err="1" smtClean="0">
                <a:latin typeface="Courier" pitchFamily="49" charset="0"/>
              </a:rPr>
              <a:t>sembuf</a:t>
            </a:r>
            <a:r>
              <a:rPr lang="en-US" dirty="0" smtClean="0">
                <a:latin typeface="Courier" pitchFamily="49" charset="0"/>
              </a:rPr>
              <a:t> {</a:t>
            </a:r>
          </a:p>
          <a:p>
            <a:pPr marL="1188720" lvl="3" indent="-210312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dirty="0" err="1" smtClean="0">
                <a:latin typeface="Courier" pitchFamily="49" charset="0"/>
              </a:rPr>
              <a:t>ushort</a:t>
            </a:r>
            <a:r>
              <a:rPr lang="en-US" dirty="0" smtClean="0">
                <a:latin typeface="Courier" pitchFamily="49" charset="0"/>
              </a:rPr>
              <a:t> </a:t>
            </a:r>
            <a:r>
              <a:rPr lang="en-US" dirty="0" err="1" smtClean="0">
                <a:latin typeface="Courier" pitchFamily="49" charset="0"/>
              </a:rPr>
              <a:t>sem_num</a:t>
            </a:r>
            <a:r>
              <a:rPr lang="en-US" dirty="0" smtClean="0">
                <a:latin typeface="Courier" pitchFamily="49" charset="0"/>
              </a:rPr>
              <a:t>;	/*semaphore </a:t>
            </a:r>
            <a:r>
              <a:rPr lang="en-US" dirty="0" err="1" smtClean="0">
                <a:latin typeface="Courier" pitchFamily="49" charset="0"/>
              </a:rPr>
              <a:t>thứ</a:t>
            </a:r>
            <a:r>
              <a:rPr lang="en-US" dirty="0" smtClean="0">
                <a:latin typeface="Courier" pitchFamily="49" charset="0"/>
              </a:rPr>
              <a:t> #*/</a:t>
            </a:r>
          </a:p>
          <a:p>
            <a:pPr marL="1188720" lvl="3" indent="-210312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dirty="0" smtClean="0">
                <a:latin typeface="Courier" pitchFamily="49" charset="0"/>
              </a:rPr>
              <a:t>short </a:t>
            </a:r>
            <a:r>
              <a:rPr lang="en-US" dirty="0" err="1" smtClean="0">
                <a:latin typeface="Courier" pitchFamily="49" charset="0"/>
              </a:rPr>
              <a:t>sem_op</a:t>
            </a:r>
            <a:r>
              <a:rPr lang="en-US" dirty="0" smtClean="0">
                <a:latin typeface="Courier" pitchFamily="49" charset="0"/>
              </a:rPr>
              <a:t>;	/*operation*/</a:t>
            </a:r>
          </a:p>
          <a:p>
            <a:pPr marL="1188720" lvl="3" indent="-210312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dirty="0" smtClean="0">
                <a:latin typeface="Courier" pitchFamily="49" charset="0"/>
              </a:rPr>
              <a:t>short </a:t>
            </a:r>
            <a:r>
              <a:rPr lang="en-US" dirty="0" err="1" smtClean="0">
                <a:latin typeface="Courier" pitchFamily="49" charset="0"/>
              </a:rPr>
              <a:t>sem_flg</a:t>
            </a:r>
            <a:r>
              <a:rPr lang="en-US" dirty="0" smtClean="0">
                <a:latin typeface="Courier" pitchFamily="49" charset="0"/>
              </a:rPr>
              <a:t>;	/*operation flags*/</a:t>
            </a:r>
          </a:p>
          <a:p>
            <a:pPr lvl="2" indent="-246888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dirty="0" smtClean="0">
                <a:latin typeface="Courier" pitchFamily="49" charset="0"/>
              </a:rPr>
              <a:t>}</a:t>
            </a:r>
          </a:p>
          <a:p>
            <a:pPr lvl="2" indent="-246888" fontAlgn="auto"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vi-VN" b="1" dirty="0" smtClean="0"/>
              <a:t>sem_num</a:t>
            </a:r>
            <a:r>
              <a:rPr lang="vi-VN" dirty="0" smtClean="0"/>
              <a:t>:</a:t>
            </a:r>
            <a:r>
              <a:rPr lang="en-US" dirty="0" smtClean="0"/>
              <a:t> </a:t>
            </a:r>
            <a:r>
              <a:rPr lang="vi-VN" dirty="0" smtClean="0"/>
              <a:t>chỉ</a:t>
            </a:r>
            <a:r>
              <a:rPr lang="en-US" dirty="0" smtClean="0"/>
              <a:t> </a:t>
            </a:r>
            <a:r>
              <a:rPr lang="vi-VN" dirty="0" smtClean="0"/>
              <a:t>số</a:t>
            </a:r>
            <a:r>
              <a:rPr lang="en-US" dirty="0" smtClean="0"/>
              <a:t> </a:t>
            </a:r>
            <a:r>
              <a:rPr lang="vi-VN" dirty="0" smtClean="0"/>
              <a:t>của semaphore</a:t>
            </a:r>
            <a:r>
              <a:rPr lang="en-US" dirty="0" smtClean="0"/>
              <a:t> </a:t>
            </a:r>
            <a:r>
              <a:rPr lang="vi-VN" dirty="0" smtClean="0"/>
              <a:t>trong</a:t>
            </a:r>
            <a:r>
              <a:rPr lang="en-US" dirty="0" smtClean="0"/>
              <a:t> </a:t>
            </a:r>
            <a:r>
              <a:rPr lang="vi-VN" dirty="0" smtClean="0"/>
              <a:t>semaphore set, chỉ</a:t>
            </a:r>
            <a:r>
              <a:rPr lang="en-US" dirty="0" smtClean="0"/>
              <a:t> </a:t>
            </a:r>
            <a:r>
              <a:rPr lang="vi-VN" dirty="0" smtClean="0"/>
              <a:t>số</a:t>
            </a:r>
            <a:r>
              <a:rPr lang="en-US" dirty="0" smtClean="0"/>
              <a:t> </a:t>
            </a:r>
            <a:r>
              <a:rPr lang="vi-VN" dirty="0" smtClean="0"/>
              <a:t>này bắt đầu từ</a:t>
            </a:r>
            <a:r>
              <a:rPr lang="en-US" dirty="0" smtClean="0"/>
              <a:t> </a:t>
            </a:r>
            <a:r>
              <a:rPr lang="vi-VN" dirty="0" smtClean="0"/>
              <a:t>0</a:t>
            </a:r>
          </a:p>
          <a:p>
            <a:pPr lvl="2" indent="-246888" fontAlgn="auto"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US" b="1" dirty="0" err="1" smtClean="0"/>
              <a:t>sem_op</a:t>
            </a:r>
            <a:r>
              <a:rPr lang="en-US" dirty="0" smtClean="0"/>
              <a:t>: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nguyên</a:t>
            </a:r>
            <a:endParaRPr lang="en-US" dirty="0" smtClean="0"/>
          </a:p>
          <a:p>
            <a:pPr marL="1188720" lvl="3" indent="-210312" fontAlgn="auto"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vi-VN" dirty="0" smtClean="0"/>
              <a:t>&gt;0: tăng giá</a:t>
            </a:r>
            <a:r>
              <a:rPr lang="en-US" dirty="0" smtClean="0"/>
              <a:t> </a:t>
            </a:r>
            <a:r>
              <a:rPr lang="vi-VN" dirty="0" smtClean="0"/>
              <a:t>trị</a:t>
            </a:r>
            <a:r>
              <a:rPr lang="en-US" dirty="0" smtClean="0"/>
              <a:t> </a:t>
            </a:r>
            <a:r>
              <a:rPr lang="vi-VN" dirty="0" smtClean="0"/>
              <a:t>semaphore</a:t>
            </a:r>
          </a:p>
          <a:p>
            <a:pPr marL="1188720" lvl="3" indent="-210312" fontAlgn="auto"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US" dirty="0" smtClean="0"/>
              <a:t>&lt;0: </a:t>
            </a:r>
            <a:r>
              <a:rPr lang="en-US" dirty="0" err="1" smtClean="0"/>
              <a:t>giảm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semaphore</a:t>
            </a:r>
          </a:p>
          <a:p>
            <a:pPr lvl="2" indent="-246888" fontAlgn="auto"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US" b="1" dirty="0" err="1" smtClean="0"/>
              <a:t>sem_flg</a:t>
            </a:r>
            <a:r>
              <a:rPr lang="en-US" dirty="0" smtClean="0"/>
              <a:t>: </a:t>
            </a:r>
          </a:p>
          <a:p>
            <a:pPr marL="1188720" lvl="3" indent="-210312" fontAlgn="auto"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US" dirty="0" smtClean="0"/>
              <a:t>IPC_NOWAIT: non-blocking mode</a:t>
            </a:r>
          </a:p>
          <a:p>
            <a:pPr marL="1188720" lvl="3" indent="-210312" fontAlgn="auto"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US" dirty="0" smtClean="0"/>
              <a:t>SEM_UNDO: undo operation</a:t>
            </a:r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7FA0B7-CCA3-45C6-B839-511C959272B2}" type="slidenum">
              <a:rPr lang="en-US"/>
              <a:pPr>
                <a:defRPr/>
              </a:pPr>
              <a:t>41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B2C29-7579-4363-829D-38ABBA0986C5}" type="datetime1">
              <a:rPr lang="en-US" smtClean="0"/>
              <a:t>8/25/2016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FPT Software - Training C/C++ on Linux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Hà</a:t>
            </a:r>
            <a:r>
              <a:rPr lang="sv-SE" b="1" smtClean="0"/>
              <a:t>nh vi của hàm semop() </a:t>
            </a:r>
            <a:endParaRPr 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274320" indent="-274320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err="1" smtClean="0"/>
              <a:t>semop</a:t>
            </a:r>
            <a:r>
              <a:rPr lang="en-US" dirty="0" smtClean="0"/>
              <a:t>&lt;0</a:t>
            </a:r>
          </a:p>
          <a:p>
            <a:pPr marL="640080" lvl="1" indent="-246888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err="1" smtClean="0"/>
              <a:t>semval</a:t>
            </a:r>
            <a:r>
              <a:rPr lang="en-US" dirty="0" smtClean="0"/>
              <a:t> ≥abs(</a:t>
            </a:r>
            <a:r>
              <a:rPr lang="en-US" dirty="0" err="1" smtClean="0"/>
              <a:t>semop</a:t>
            </a:r>
            <a:r>
              <a:rPr lang="en-US" dirty="0" smtClean="0"/>
              <a:t>)</a:t>
            </a:r>
          </a:p>
          <a:p>
            <a:pPr lvl="2" indent="-246888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dirty="0" smtClean="0"/>
              <a:t>	</a:t>
            </a:r>
            <a:r>
              <a:rPr lang="en-US" dirty="0" err="1" smtClean="0"/>
              <a:t>semval</a:t>
            </a:r>
            <a:r>
              <a:rPr lang="en-US" dirty="0" smtClean="0"/>
              <a:t>=</a:t>
            </a:r>
            <a:r>
              <a:rPr lang="en-US" dirty="0" err="1" smtClean="0"/>
              <a:t>semval</a:t>
            </a:r>
            <a:r>
              <a:rPr lang="en-US" dirty="0" smtClean="0"/>
              <a:t>-abs(</a:t>
            </a:r>
            <a:r>
              <a:rPr lang="en-US" dirty="0" err="1" smtClean="0"/>
              <a:t>semop</a:t>
            </a:r>
            <a:r>
              <a:rPr lang="en-US" dirty="0" smtClean="0"/>
              <a:t>)</a:t>
            </a:r>
          </a:p>
          <a:p>
            <a:pPr marL="640080" lvl="1" indent="-246888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err="1" smtClean="0"/>
              <a:t>semval</a:t>
            </a:r>
            <a:r>
              <a:rPr lang="en-US" dirty="0" smtClean="0"/>
              <a:t> ≥abs(</a:t>
            </a:r>
            <a:r>
              <a:rPr lang="en-US" dirty="0" err="1" smtClean="0"/>
              <a:t>semop</a:t>
            </a:r>
            <a:r>
              <a:rPr lang="en-US" dirty="0" smtClean="0"/>
              <a:t>) &amp; SEM_UNDO</a:t>
            </a:r>
          </a:p>
          <a:p>
            <a:pPr lvl="2" indent="-246888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dirty="0" smtClean="0"/>
              <a:t>	</a:t>
            </a:r>
            <a:r>
              <a:rPr lang="en-US" dirty="0" err="1" smtClean="0"/>
              <a:t>semval</a:t>
            </a:r>
            <a:r>
              <a:rPr lang="en-US" dirty="0" smtClean="0"/>
              <a:t>-=abs(</a:t>
            </a:r>
            <a:r>
              <a:rPr lang="en-US" dirty="0" err="1" smtClean="0"/>
              <a:t>semop</a:t>
            </a:r>
            <a:r>
              <a:rPr lang="en-US" dirty="0" smtClean="0"/>
              <a:t>) AND </a:t>
            </a:r>
            <a:r>
              <a:rPr lang="en-US" dirty="0" err="1" smtClean="0"/>
              <a:t>semadj</a:t>
            </a:r>
            <a:r>
              <a:rPr lang="en-US" dirty="0" smtClean="0"/>
              <a:t>+=abs(</a:t>
            </a:r>
            <a:r>
              <a:rPr lang="en-US" dirty="0" err="1" smtClean="0"/>
              <a:t>semop</a:t>
            </a:r>
            <a:r>
              <a:rPr lang="en-US" dirty="0" smtClean="0"/>
              <a:t>)</a:t>
            </a:r>
          </a:p>
          <a:p>
            <a:pPr marL="640080" lvl="1" indent="-246888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err="1" smtClean="0"/>
              <a:t>semval</a:t>
            </a:r>
            <a:r>
              <a:rPr lang="en-US" dirty="0" smtClean="0"/>
              <a:t>&lt;abs(</a:t>
            </a:r>
            <a:r>
              <a:rPr lang="en-US" dirty="0" err="1" smtClean="0"/>
              <a:t>semop</a:t>
            </a:r>
            <a:r>
              <a:rPr lang="en-US" dirty="0" smtClean="0"/>
              <a:t>)</a:t>
            </a:r>
          </a:p>
          <a:p>
            <a:pPr marL="1188720" lvl="3" indent="-210312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dirty="0" smtClean="0"/>
              <a:t>block until </a:t>
            </a:r>
            <a:r>
              <a:rPr lang="en-US" dirty="0" err="1" smtClean="0"/>
              <a:t>semval</a:t>
            </a:r>
            <a:r>
              <a:rPr lang="en-US" dirty="0" smtClean="0"/>
              <a:t> ≥abs(</a:t>
            </a:r>
            <a:r>
              <a:rPr lang="en-US" dirty="0" err="1" smtClean="0"/>
              <a:t>semop</a:t>
            </a:r>
            <a:r>
              <a:rPr lang="en-US" dirty="0" smtClean="0"/>
              <a:t>)</a:t>
            </a:r>
          </a:p>
          <a:p>
            <a:pPr marL="640080" lvl="1" indent="-246888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err="1" smtClean="0"/>
              <a:t>semval</a:t>
            </a:r>
            <a:r>
              <a:rPr lang="en-US" dirty="0" smtClean="0"/>
              <a:t>&lt;abs(</a:t>
            </a:r>
            <a:r>
              <a:rPr lang="en-US" dirty="0" err="1" smtClean="0"/>
              <a:t>semop</a:t>
            </a:r>
            <a:r>
              <a:rPr lang="en-US" dirty="0" smtClean="0"/>
              <a:t>) &amp; IPC_NOWAIT</a:t>
            </a:r>
          </a:p>
          <a:p>
            <a:pPr marL="1188720" lvl="3" indent="-210312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dirty="0" smtClean="0"/>
              <a:t>return -1, </a:t>
            </a:r>
            <a:r>
              <a:rPr lang="en-US" dirty="0" err="1" smtClean="0"/>
              <a:t>errno</a:t>
            </a:r>
            <a:r>
              <a:rPr lang="en-US" dirty="0" smtClean="0"/>
              <a:t>=EAGAIN</a:t>
            </a:r>
          </a:p>
          <a:p>
            <a:pPr marL="274320" indent="-274320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err="1" smtClean="0"/>
              <a:t>semop</a:t>
            </a:r>
            <a:r>
              <a:rPr lang="en-US" dirty="0" smtClean="0"/>
              <a:t>&gt;0</a:t>
            </a:r>
          </a:p>
          <a:p>
            <a:pPr marL="640080" lvl="1" indent="-246888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err="1" smtClean="0"/>
              <a:t>semval</a:t>
            </a:r>
            <a:r>
              <a:rPr lang="en-US" dirty="0" smtClean="0"/>
              <a:t>+=</a:t>
            </a:r>
            <a:r>
              <a:rPr lang="en-US" dirty="0" err="1" smtClean="0"/>
              <a:t>semop</a:t>
            </a:r>
            <a:endParaRPr lang="en-US" dirty="0" smtClean="0"/>
          </a:p>
          <a:p>
            <a:pPr marL="640080" lvl="1" indent="-246888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SEM_UNDO</a:t>
            </a:r>
          </a:p>
          <a:p>
            <a:pPr lvl="2" indent="-246888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err="1" smtClean="0"/>
              <a:t>semval</a:t>
            </a:r>
            <a:r>
              <a:rPr lang="en-US" dirty="0" smtClean="0"/>
              <a:t>+=</a:t>
            </a:r>
            <a:r>
              <a:rPr lang="en-US" dirty="0" err="1" smtClean="0"/>
              <a:t>semop</a:t>
            </a:r>
            <a:r>
              <a:rPr lang="en-US" dirty="0" smtClean="0"/>
              <a:t> AND </a:t>
            </a:r>
            <a:r>
              <a:rPr lang="en-US" dirty="0" err="1" smtClean="0"/>
              <a:t>semadj</a:t>
            </a:r>
            <a:r>
              <a:rPr lang="en-US" dirty="0" smtClean="0"/>
              <a:t>-=</a:t>
            </a:r>
            <a:r>
              <a:rPr lang="en-US" dirty="0" err="1" smtClean="0"/>
              <a:t>semop</a:t>
            </a:r>
            <a:endParaRPr lang="en-US" dirty="0" smtClean="0"/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DF0ABC-A7F7-49D2-A0AD-F2F914ABCE84}" type="slidenum">
              <a:rPr lang="en-US"/>
              <a:pPr>
                <a:defRPr/>
              </a:pPr>
              <a:t>42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06864-09E6-43CE-B0CF-0A07596D4DE7}" type="datetime1">
              <a:rPr lang="en-US" smtClean="0"/>
              <a:t>8/25/2016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FPT Software - Training C/C++ on Linux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Hàm</a:t>
            </a:r>
            <a:r>
              <a:rPr lang="en-US" smtClean="0"/>
              <a:t> </a:t>
            </a:r>
            <a:r>
              <a:rPr lang="en-US" b="1" smtClean="0"/>
              <a:t>semctl()</a:t>
            </a:r>
            <a:endParaRPr 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274320" indent="-274320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vi-VN" dirty="0" smtClean="0"/>
              <a:t>Thực hiện các tác vụ thay đổi trạng thái semaphore:</a:t>
            </a:r>
          </a:p>
          <a:p>
            <a:pPr lvl="2" indent="-246888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dirty="0" smtClean="0">
                <a:latin typeface="Courier" pitchFamily="49" charset="0"/>
              </a:rPr>
              <a:t>#include &lt;sys/</a:t>
            </a:r>
            <a:r>
              <a:rPr lang="en-US" dirty="0" err="1" smtClean="0">
                <a:latin typeface="Courier" pitchFamily="49" charset="0"/>
              </a:rPr>
              <a:t>types.h</a:t>
            </a:r>
            <a:r>
              <a:rPr lang="en-US" dirty="0" smtClean="0">
                <a:latin typeface="Courier" pitchFamily="49" charset="0"/>
              </a:rPr>
              <a:t>&gt; </a:t>
            </a:r>
          </a:p>
          <a:p>
            <a:pPr lvl="2" indent="-246888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dirty="0" smtClean="0">
                <a:latin typeface="Courier" pitchFamily="49" charset="0"/>
              </a:rPr>
              <a:t>#include &lt;sys/</a:t>
            </a:r>
            <a:r>
              <a:rPr lang="en-US" dirty="0" err="1" smtClean="0">
                <a:latin typeface="Courier" pitchFamily="49" charset="0"/>
              </a:rPr>
              <a:t>ipc.h</a:t>
            </a:r>
            <a:r>
              <a:rPr lang="en-US" dirty="0" smtClean="0">
                <a:latin typeface="Courier" pitchFamily="49" charset="0"/>
              </a:rPr>
              <a:t>&gt; </a:t>
            </a:r>
          </a:p>
          <a:p>
            <a:pPr lvl="2" indent="-246888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dirty="0" smtClean="0">
                <a:latin typeface="Courier" pitchFamily="49" charset="0"/>
              </a:rPr>
              <a:t>#include &lt;sys/</a:t>
            </a:r>
            <a:r>
              <a:rPr lang="en-US" dirty="0" err="1" smtClean="0">
                <a:latin typeface="Courier" pitchFamily="49" charset="0"/>
              </a:rPr>
              <a:t>sem.h</a:t>
            </a:r>
            <a:r>
              <a:rPr lang="en-US" dirty="0" smtClean="0">
                <a:latin typeface="Courier" pitchFamily="49" charset="0"/>
              </a:rPr>
              <a:t>&gt; </a:t>
            </a:r>
          </a:p>
          <a:p>
            <a:pPr lvl="2" indent="-246888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dirty="0" err="1" smtClean="0">
                <a:latin typeface="Courier" pitchFamily="49" charset="0"/>
              </a:rPr>
              <a:t>int</a:t>
            </a:r>
            <a:r>
              <a:rPr lang="en-US" dirty="0" smtClean="0">
                <a:latin typeface="Courier" pitchFamily="49" charset="0"/>
              </a:rPr>
              <a:t> </a:t>
            </a:r>
            <a:r>
              <a:rPr lang="en-US" dirty="0" err="1" smtClean="0">
                <a:latin typeface="Courier" pitchFamily="49" charset="0"/>
              </a:rPr>
              <a:t>semctl</a:t>
            </a:r>
            <a:r>
              <a:rPr lang="en-US" dirty="0" smtClean="0">
                <a:latin typeface="Courier" pitchFamily="49" charset="0"/>
              </a:rPr>
              <a:t>(</a:t>
            </a:r>
            <a:r>
              <a:rPr lang="en-US" dirty="0" err="1" smtClean="0">
                <a:latin typeface="Courier" pitchFamily="49" charset="0"/>
              </a:rPr>
              <a:t>int</a:t>
            </a:r>
            <a:r>
              <a:rPr lang="en-US" dirty="0" smtClean="0">
                <a:latin typeface="Courier" pitchFamily="49" charset="0"/>
              </a:rPr>
              <a:t> </a:t>
            </a:r>
            <a:r>
              <a:rPr lang="en-US" dirty="0" err="1" smtClean="0">
                <a:latin typeface="Courier" pitchFamily="49" charset="0"/>
              </a:rPr>
              <a:t>semid,int</a:t>
            </a:r>
            <a:r>
              <a:rPr lang="en-US" dirty="0" smtClean="0">
                <a:latin typeface="Courier" pitchFamily="49" charset="0"/>
              </a:rPr>
              <a:t> </a:t>
            </a:r>
            <a:r>
              <a:rPr lang="en-US" dirty="0" err="1" smtClean="0">
                <a:latin typeface="Courier" pitchFamily="49" charset="0"/>
              </a:rPr>
              <a:t>semnum,int</a:t>
            </a:r>
            <a:r>
              <a:rPr lang="en-US" dirty="0" smtClean="0">
                <a:latin typeface="Courier" pitchFamily="49" charset="0"/>
              </a:rPr>
              <a:t> </a:t>
            </a:r>
            <a:r>
              <a:rPr lang="en-US" dirty="0" err="1" smtClean="0">
                <a:latin typeface="Courier" pitchFamily="49" charset="0"/>
              </a:rPr>
              <a:t>cmd</a:t>
            </a:r>
            <a:r>
              <a:rPr lang="en-US" dirty="0" smtClean="0">
                <a:latin typeface="Courier" pitchFamily="49" charset="0"/>
              </a:rPr>
              <a:t>);</a:t>
            </a:r>
          </a:p>
          <a:p>
            <a:pPr lvl="2" indent="-246888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dirty="0" err="1" smtClean="0">
                <a:latin typeface="Courier" pitchFamily="49" charset="0"/>
              </a:rPr>
              <a:t>int</a:t>
            </a:r>
            <a:r>
              <a:rPr lang="en-US" dirty="0" smtClean="0">
                <a:latin typeface="Courier" pitchFamily="49" charset="0"/>
              </a:rPr>
              <a:t> </a:t>
            </a:r>
            <a:r>
              <a:rPr lang="en-US" dirty="0" err="1" smtClean="0">
                <a:latin typeface="Courier" pitchFamily="49" charset="0"/>
              </a:rPr>
              <a:t>semctl</a:t>
            </a:r>
            <a:r>
              <a:rPr lang="en-US" dirty="0" smtClean="0">
                <a:latin typeface="Courier" pitchFamily="49" charset="0"/>
              </a:rPr>
              <a:t>(</a:t>
            </a:r>
            <a:r>
              <a:rPr lang="en-US" dirty="0" err="1" smtClean="0">
                <a:latin typeface="Courier" pitchFamily="49" charset="0"/>
              </a:rPr>
              <a:t>int</a:t>
            </a:r>
            <a:r>
              <a:rPr lang="en-US" dirty="0" smtClean="0">
                <a:latin typeface="Courier" pitchFamily="49" charset="0"/>
              </a:rPr>
              <a:t> </a:t>
            </a:r>
            <a:r>
              <a:rPr lang="en-US" dirty="0" err="1" smtClean="0">
                <a:latin typeface="Courier" pitchFamily="49" charset="0"/>
              </a:rPr>
              <a:t>semid,int</a:t>
            </a:r>
            <a:r>
              <a:rPr lang="en-US" dirty="0" smtClean="0">
                <a:latin typeface="Courier" pitchFamily="49" charset="0"/>
              </a:rPr>
              <a:t> </a:t>
            </a:r>
            <a:r>
              <a:rPr lang="en-US" dirty="0" err="1" smtClean="0">
                <a:latin typeface="Courier" pitchFamily="49" charset="0"/>
              </a:rPr>
              <a:t>semnum,int</a:t>
            </a:r>
            <a:r>
              <a:rPr lang="en-US" dirty="0" smtClean="0">
                <a:latin typeface="Courier" pitchFamily="49" charset="0"/>
              </a:rPr>
              <a:t> </a:t>
            </a:r>
            <a:r>
              <a:rPr lang="en-US" dirty="0" err="1" smtClean="0">
                <a:latin typeface="Courier" pitchFamily="49" charset="0"/>
              </a:rPr>
              <a:t>cmd</a:t>
            </a:r>
            <a:r>
              <a:rPr lang="en-US" dirty="0" smtClean="0">
                <a:latin typeface="Courier" pitchFamily="49" charset="0"/>
              </a:rPr>
              <a:t>, </a:t>
            </a:r>
            <a:r>
              <a:rPr lang="en-US" dirty="0" err="1" smtClean="0">
                <a:latin typeface="Courier" pitchFamily="49" charset="0"/>
              </a:rPr>
              <a:t>unionsemun</a:t>
            </a:r>
            <a:r>
              <a:rPr lang="en-US" dirty="0" smtClean="0">
                <a:latin typeface="Courier" pitchFamily="49" charset="0"/>
              </a:rPr>
              <a:t> </a:t>
            </a:r>
            <a:r>
              <a:rPr lang="en-US" dirty="0" err="1" smtClean="0">
                <a:latin typeface="Courier" pitchFamily="49" charset="0"/>
              </a:rPr>
              <a:t>arg</a:t>
            </a:r>
            <a:r>
              <a:rPr lang="en-US" dirty="0" smtClean="0">
                <a:latin typeface="Courier" pitchFamily="49" charset="0"/>
              </a:rPr>
              <a:t>);</a:t>
            </a:r>
          </a:p>
          <a:p>
            <a:pPr lvl="2" indent="-246888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dirty="0" smtClean="0">
                <a:latin typeface="Courier" pitchFamily="49" charset="0"/>
              </a:rPr>
              <a:t>union </a:t>
            </a:r>
            <a:r>
              <a:rPr lang="en-US" dirty="0" err="1" smtClean="0">
                <a:latin typeface="Courier" pitchFamily="49" charset="0"/>
              </a:rPr>
              <a:t>semun</a:t>
            </a:r>
            <a:r>
              <a:rPr lang="en-US" dirty="0" smtClean="0">
                <a:latin typeface="Courier" pitchFamily="49" charset="0"/>
              </a:rPr>
              <a:t>{</a:t>
            </a:r>
          </a:p>
          <a:p>
            <a:pPr marL="1188720" lvl="3" indent="-210312" fontAlgn="auto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en-US" dirty="0" err="1" smtClean="0">
                <a:latin typeface="Courier" pitchFamily="49" charset="0"/>
              </a:rPr>
              <a:t>int</a:t>
            </a:r>
            <a:r>
              <a:rPr lang="en-US" dirty="0" smtClean="0">
                <a:latin typeface="Courier" pitchFamily="49" charset="0"/>
              </a:rPr>
              <a:t> </a:t>
            </a:r>
            <a:r>
              <a:rPr lang="en-US" dirty="0" err="1" smtClean="0">
                <a:latin typeface="Courier" pitchFamily="49" charset="0"/>
              </a:rPr>
              <a:t>val</a:t>
            </a:r>
            <a:r>
              <a:rPr lang="en-US" dirty="0" smtClean="0">
                <a:latin typeface="Courier" pitchFamily="49" charset="0"/>
              </a:rPr>
              <a:t>;</a:t>
            </a:r>
          </a:p>
          <a:p>
            <a:pPr marL="1188720" lvl="3" indent="-210312" fontAlgn="auto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en-US" dirty="0" err="1" smtClean="0">
                <a:latin typeface="Courier" pitchFamily="49" charset="0"/>
              </a:rPr>
              <a:t>struct</a:t>
            </a:r>
            <a:r>
              <a:rPr lang="en-US" dirty="0" smtClean="0">
                <a:latin typeface="Courier" pitchFamily="49" charset="0"/>
              </a:rPr>
              <a:t> </a:t>
            </a:r>
            <a:r>
              <a:rPr lang="en-US" dirty="0" err="1" smtClean="0">
                <a:latin typeface="Courier" pitchFamily="49" charset="0"/>
              </a:rPr>
              <a:t>semid_ds</a:t>
            </a:r>
            <a:r>
              <a:rPr lang="en-US" dirty="0" smtClean="0">
                <a:latin typeface="Courier" pitchFamily="49" charset="0"/>
              </a:rPr>
              <a:t> *</a:t>
            </a:r>
            <a:r>
              <a:rPr lang="en-US" dirty="0" err="1" smtClean="0">
                <a:latin typeface="Courier" pitchFamily="49" charset="0"/>
              </a:rPr>
              <a:t>buf</a:t>
            </a:r>
            <a:r>
              <a:rPr lang="en-US" dirty="0" smtClean="0">
                <a:latin typeface="Courier" pitchFamily="49" charset="0"/>
              </a:rPr>
              <a:t>;</a:t>
            </a:r>
          </a:p>
          <a:p>
            <a:pPr marL="1188720" lvl="3" indent="-210312" fontAlgn="auto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en-US" dirty="0" err="1" smtClean="0">
                <a:latin typeface="Courier" pitchFamily="49" charset="0"/>
              </a:rPr>
              <a:t>ushort</a:t>
            </a:r>
            <a:r>
              <a:rPr lang="en-US" dirty="0" smtClean="0">
                <a:latin typeface="Courier" pitchFamily="49" charset="0"/>
              </a:rPr>
              <a:t> *array; </a:t>
            </a:r>
          </a:p>
          <a:p>
            <a:pPr lvl="2" indent="-246888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dirty="0" smtClean="0">
                <a:latin typeface="Courier" pitchFamily="49" charset="0"/>
              </a:rPr>
              <a:t>}; </a:t>
            </a:r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F9B4D9-91AB-4C8D-9670-70DFF82B786D}" type="slidenum">
              <a:rPr lang="en-US"/>
              <a:pPr>
                <a:defRPr/>
              </a:pPr>
              <a:t>43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40EDA-02DC-4459-8139-B79E2ED8277F}" type="datetime1">
              <a:rPr lang="en-US" smtClean="0"/>
              <a:t>8/25/2016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FPT Software - Training C/C++ on Linux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 err="1" smtClean="0"/>
              <a:t>Hàm</a:t>
            </a:r>
            <a:r>
              <a:rPr lang="en-US" b="1" dirty="0" smtClean="0"/>
              <a:t> </a:t>
            </a:r>
            <a:r>
              <a:rPr lang="en-US" b="1" dirty="0" err="1" smtClean="0"/>
              <a:t>semctl</a:t>
            </a:r>
            <a:r>
              <a:rPr lang="en-US" b="1" dirty="0" smtClean="0"/>
              <a:t>() - </a:t>
            </a:r>
            <a:r>
              <a:rPr lang="en-US" b="1" dirty="0" err="1" smtClean="0"/>
              <a:t>tham</a:t>
            </a:r>
            <a:r>
              <a:rPr lang="en-US" b="1" dirty="0" smtClean="0"/>
              <a:t> </a:t>
            </a:r>
            <a:r>
              <a:rPr lang="en-US" b="1" dirty="0" err="1" smtClean="0"/>
              <a:t>số</a:t>
            </a:r>
            <a:r>
              <a:rPr lang="en-US" b="1" dirty="0" smtClean="0"/>
              <a:t> </a:t>
            </a:r>
            <a:r>
              <a:rPr lang="en-US" b="1" dirty="0" err="1" smtClean="0"/>
              <a:t>cmd</a:t>
            </a:r>
            <a:r>
              <a:rPr lang="en-US" b="1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274320" indent="-274320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vi-VN" dirty="0" smtClean="0"/>
              <a:t>Các thao tác thông thường</a:t>
            </a:r>
          </a:p>
          <a:p>
            <a:pPr marL="640080" lvl="1" indent="-246888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IPC_SET :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quyền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cập</a:t>
            </a:r>
            <a:endParaRPr lang="en-US" dirty="0" smtClean="0"/>
          </a:p>
          <a:p>
            <a:pPr marL="640080" lvl="1" indent="-246888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IPC_STAT: </a:t>
            </a:r>
            <a:r>
              <a:rPr lang="en-US" dirty="0" err="1" smtClean="0"/>
              <a:t>lấy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endParaRPr lang="en-US" dirty="0" smtClean="0"/>
          </a:p>
          <a:p>
            <a:pPr marL="640080" lvl="1" indent="-246888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IPC_RMID: </a:t>
            </a:r>
            <a:r>
              <a:rPr lang="en-US" dirty="0" err="1" smtClean="0"/>
              <a:t>xoá</a:t>
            </a:r>
            <a:r>
              <a:rPr lang="en-US" dirty="0" smtClean="0"/>
              <a:t> semaphore set</a:t>
            </a:r>
          </a:p>
          <a:p>
            <a:pPr marL="274320" indent="-274320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thao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từng</a:t>
            </a:r>
            <a:r>
              <a:rPr lang="en-US" dirty="0" smtClean="0"/>
              <a:t> semaphore </a:t>
            </a:r>
            <a:r>
              <a:rPr lang="en-US" dirty="0" err="1" smtClean="0"/>
              <a:t>riêng</a:t>
            </a:r>
            <a:r>
              <a:rPr lang="en-US" dirty="0" smtClean="0"/>
              <a:t> </a:t>
            </a:r>
            <a:r>
              <a:rPr lang="en-US" dirty="0" err="1" smtClean="0"/>
              <a:t>lẻ</a:t>
            </a:r>
            <a:endParaRPr lang="en-US" dirty="0" smtClean="0"/>
          </a:p>
          <a:p>
            <a:pPr marL="640080" lvl="1" indent="-246888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GETVAL: </a:t>
            </a:r>
            <a:r>
              <a:rPr lang="en-US" dirty="0" err="1" smtClean="0"/>
              <a:t>lấy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endParaRPr lang="en-US" dirty="0" smtClean="0"/>
          </a:p>
          <a:p>
            <a:pPr marL="640080" lvl="1" indent="-246888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vi-VN" dirty="0" smtClean="0"/>
              <a:t>SETVAL: thay đổi thuộc tính</a:t>
            </a:r>
          </a:p>
          <a:p>
            <a:pPr marL="640080" lvl="1" indent="-246888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GETPID: </a:t>
            </a:r>
            <a:r>
              <a:rPr lang="en-US" dirty="0" err="1" smtClean="0"/>
              <a:t>lấy</a:t>
            </a:r>
            <a:r>
              <a:rPr lang="en-US" dirty="0" smtClean="0"/>
              <a:t> PID </a:t>
            </a:r>
            <a:r>
              <a:rPr lang="en-US" dirty="0" err="1" smtClean="0"/>
              <a:t>của</a:t>
            </a:r>
            <a:r>
              <a:rPr lang="en-US" dirty="0" smtClean="0"/>
              <a:t> process </a:t>
            </a:r>
            <a:r>
              <a:rPr lang="en-US" dirty="0" err="1" smtClean="0"/>
              <a:t>vừa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cập</a:t>
            </a:r>
            <a:r>
              <a:rPr lang="en-US" dirty="0" smtClean="0"/>
              <a:t> semaphore</a:t>
            </a:r>
          </a:p>
          <a:p>
            <a:pPr marL="640080" lvl="1" indent="-246888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vi-VN" dirty="0" smtClean="0"/>
              <a:t>GETNCNT: lấy số</a:t>
            </a:r>
            <a:r>
              <a:rPr lang="en-US" dirty="0" smtClean="0"/>
              <a:t> </a:t>
            </a:r>
            <a:r>
              <a:rPr lang="vi-VN" dirty="0" smtClean="0"/>
              <a:t>process</a:t>
            </a:r>
            <a:r>
              <a:rPr lang="en-US" dirty="0" smtClean="0"/>
              <a:t> </a:t>
            </a:r>
            <a:r>
              <a:rPr lang="vi-VN" dirty="0" smtClean="0"/>
              <a:t>đang đợi</a:t>
            </a:r>
            <a:r>
              <a:rPr lang="en-US" dirty="0" smtClean="0"/>
              <a:t> </a:t>
            </a:r>
            <a:r>
              <a:rPr lang="vi-VN" b="1" dirty="0" smtClean="0"/>
              <a:t>semval</a:t>
            </a:r>
            <a:r>
              <a:rPr lang="en-US" b="1" dirty="0" smtClean="0"/>
              <a:t> </a:t>
            </a:r>
            <a:r>
              <a:rPr lang="vi-VN" dirty="0" smtClean="0"/>
              <a:t>tăng lên</a:t>
            </a:r>
          </a:p>
          <a:p>
            <a:pPr marL="640080" lvl="1" indent="-246888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vi-VN" dirty="0" smtClean="0"/>
              <a:t>GETZCNT: lấy số process đang đợi </a:t>
            </a:r>
            <a:r>
              <a:rPr lang="vi-VN" b="1" dirty="0" smtClean="0"/>
              <a:t>semval</a:t>
            </a:r>
            <a:r>
              <a:rPr lang="en-US" b="1" dirty="0" smtClean="0"/>
              <a:t> </a:t>
            </a:r>
            <a:r>
              <a:rPr lang="vi-VN" dirty="0" smtClean="0"/>
              <a:t>về</a:t>
            </a:r>
            <a:r>
              <a:rPr lang="en-US" dirty="0" smtClean="0"/>
              <a:t> </a:t>
            </a:r>
            <a:r>
              <a:rPr lang="vi-VN" dirty="0" smtClean="0"/>
              <a:t>0</a:t>
            </a:r>
          </a:p>
          <a:p>
            <a:pPr marL="274320" indent="-274320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thao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toàn</a:t>
            </a:r>
            <a:r>
              <a:rPr lang="en-US" dirty="0" smtClean="0"/>
              <a:t> semaphore set</a:t>
            </a:r>
          </a:p>
          <a:p>
            <a:pPr marL="640080" lvl="1" indent="-246888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SETALL: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endParaRPr lang="en-US" dirty="0" smtClean="0"/>
          </a:p>
          <a:p>
            <a:pPr marL="640080" lvl="1" indent="-246888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GETALL: </a:t>
            </a:r>
            <a:r>
              <a:rPr lang="en-US" dirty="0" err="1" smtClean="0"/>
              <a:t>lấy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endParaRPr lang="en-US" dirty="0" smtClean="0"/>
          </a:p>
          <a:p>
            <a:pPr marL="274320" indent="-274320" fontAlgn="auto">
              <a:spcAft>
                <a:spcPts val="0"/>
              </a:spcAft>
              <a:buFont typeface="Wingdings 2"/>
              <a:buChar char=""/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846ED0-FBA5-4F57-9DC6-7F0DDB6F174D}" type="slidenum">
              <a:rPr lang="en-US"/>
              <a:pPr>
                <a:defRPr/>
              </a:pPr>
              <a:t>44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A93A5-AE1F-4699-92E5-8E9B64DF73DD}" type="datetime1">
              <a:rPr lang="en-US" smtClean="0"/>
              <a:t>8/25/2016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FPT Software - Training C/C++ on Linux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Ví dụ</a:t>
            </a:r>
            <a:endParaRPr lang="en-US" smtClean="0"/>
          </a:p>
        </p:txBody>
      </p:sp>
      <p:sp>
        <p:nvSpPr>
          <p:cNvPr id="512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smtClean="0"/>
              <a:t>Hiện thực 4 hàm cơ bản của semaphore</a:t>
            </a:r>
          </a:p>
          <a:p>
            <a:pPr lvl="1"/>
            <a:r>
              <a:rPr lang="en-US" smtClean="0"/>
              <a:t>seminit: tạo binary semaphore</a:t>
            </a:r>
          </a:p>
          <a:p>
            <a:pPr lvl="1"/>
            <a:r>
              <a:rPr lang="en-US" smtClean="0"/>
              <a:t>p (wait)</a:t>
            </a:r>
          </a:p>
          <a:p>
            <a:pPr lvl="1"/>
            <a:r>
              <a:rPr lang="en-US" smtClean="0"/>
              <a:t>v (signal)</a:t>
            </a:r>
          </a:p>
          <a:p>
            <a:pPr lvl="1"/>
            <a:r>
              <a:rPr lang="en-US" smtClean="0"/>
              <a:t>semrel: xoá semaphore</a:t>
            </a:r>
          </a:p>
          <a:p>
            <a:r>
              <a:rPr lang="vi-VN" smtClean="0"/>
              <a:t>Viết chương trình giải quyết tranh chấp dùng semaphore</a:t>
            </a:r>
          </a:p>
          <a:p>
            <a:endParaRPr lang="en-US" smtClean="0"/>
          </a:p>
          <a:p>
            <a:endParaRPr lang="en-US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8D6551-010B-4CA8-90BF-120D89AA7C78}" type="slidenum">
              <a:rPr lang="en-US"/>
              <a:pPr>
                <a:defRPr/>
              </a:pPr>
              <a:t>45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2D3EF-03F3-4EC8-9AE9-9E21128BF34E}" type="datetime1">
              <a:rPr lang="en-US" smtClean="0"/>
              <a:t>8/25/2016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FPT Software - Training C/C++ on Linux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Ví dụ (sema.c) </a:t>
            </a:r>
            <a:endParaRPr 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en-US" dirty="0" smtClean="0">
                <a:latin typeface="Courier" pitchFamily="49" charset="0"/>
              </a:rPr>
              <a:t>#include &lt;sys/</a:t>
            </a:r>
            <a:r>
              <a:rPr lang="en-US" dirty="0" err="1" smtClean="0">
                <a:latin typeface="Courier" pitchFamily="49" charset="0"/>
              </a:rPr>
              <a:t>types.h</a:t>
            </a:r>
            <a:r>
              <a:rPr lang="en-US" dirty="0" smtClean="0">
                <a:latin typeface="Courier" pitchFamily="49" charset="0"/>
              </a:rPr>
              <a:t>&gt;</a:t>
            </a:r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en-US" dirty="0" smtClean="0">
                <a:latin typeface="Courier" pitchFamily="49" charset="0"/>
              </a:rPr>
              <a:t>#include &lt;sys/</a:t>
            </a:r>
            <a:r>
              <a:rPr lang="en-US" dirty="0" err="1" smtClean="0">
                <a:latin typeface="Courier" pitchFamily="49" charset="0"/>
              </a:rPr>
              <a:t>ipc.h</a:t>
            </a:r>
            <a:r>
              <a:rPr lang="en-US" dirty="0" smtClean="0">
                <a:latin typeface="Courier" pitchFamily="49" charset="0"/>
              </a:rPr>
              <a:t>&gt;</a:t>
            </a:r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en-US" dirty="0" smtClean="0">
                <a:latin typeface="Courier" pitchFamily="49" charset="0"/>
              </a:rPr>
              <a:t>#include &lt;sys/</a:t>
            </a:r>
            <a:r>
              <a:rPr lang="en-US" dirty="0" err="1" smtClean="0">
                <a:latin typeface="Courier" pitchFamily="49" charset="0"/>
              </a:rPr>
              <a:t>sem.h</a:t>
            </a:r>
            <a:r>
              <a:rPr lang="en-US" dirty="0" smtClean="0">
                <a:latin typeface="Courier" pitchFamily="49" charset="0"/>
              </a:rPr>
              <a:t>&gt;</a:t>
            </a:r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en-US" dirty="0" smtClean="0">
                <a:latin typeface="Courier" pitchFamily="49" charset="0"/>
              </a:rPr>
              <a:t>#include &lt;</a:t>
            </a:r>
            <a:r>
              <a:rPr lang="en-US" dirty="0" err="1" smtClean="0">
                <a:latin typeface="Courier" pitchFamily="49" charset="0"/>
              </a:rPr>
              <a:t>errno.h</a:t>
            </a:r>
            <a:r>
              <a:rPr lang="en-US" dirty="0" smtClean="0">
                <a:latin typeface="Courier" pitchFamily="49" charset="0"/>
              </a:rPr>
              <a:t>&gt;</a:t>
            </a:r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en-US" dirty="0" smtClean="0">
                <a:latin typeface="Courier" pitchFamily="49" charset="0"/>
              </a:rPr>
              <a:t>#include &lt;</a:t>
            </a:r>
            <a:r>
              <a:rPr lang="en-US" dirty="0" err="1" smtClean="0">
                <a:latin typeface="Courier" pitchFamily="49" charset="0"/>
              </a:rPr>
              <a:t>unistd.h</a:t>
            </a:r>
            <a:r>
              <a:rPr lang="en-US" dirty="0" smtClean="0">
                <a:latin typeface="Courier" pitchFamily="49" charset="0"/>
              </a:rPr>
              <a:t>&gt;</a:t>
            </a:r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en-US" dirty="0" smtClean="0">
                <a:latin typeface="Courier" pitchFamily="49" charset="0"/>
              </a:rPr>
              <a:t>union {</a:t>
            </a:r>
          </a:p>
          <a:p>
            <a:pPr marL="640080" lvl="1" indent="-246888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dirty="0" err="1" smtClean="0">
                <a:latin typeface="Courier" pitchFamily="49" charset="0"/>
              </a:rPr>
              <a:t>int</a:t>
            </a:r>
            <a:r>
              <a:rPr lang="en-US" dirty="0" smtClean="0">
                <a:latin typeface="Courier" pitchFamily="49" charset="0"/>
              </a:rPr>
              <a:t> </a:t>
            </a:r>
            <a:r>
              <a:rPr lang="en-US" dirty="0" err="1" smtClean="0">
                <a:latin typeface="Courier" pitchFamily="49" charset="0"/>
              </a:rPr>
              <a:t>val</a:t>
            </a:r>
            <a:r>
              <a:rPr lang="en-US" dirty="0" smtClean="0">
                <a:latin typeface="Courier" pitchFamily="49" charset="0"/>
              </a:rPr>
              <a:t>;</a:t>
            </a:r>
          </a:p>
          <a:p>
            <a:pPr marL="640080" lvl="1" indent="-246888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dirty="0" err="1" smtClean="0">
                <a:latin typeface="Courier" pitchFamily="49" charset="0"/>
              </a:rPr>
              <a:t>struct</a:t>
            </a:r>
            <a:r>
              <a:rPr lang="en-US" dirty="0" smtClean="0">
                <a:latin typeface="Courier" pitchFamily="49" charset="0"/>
              </a:rPr>
              <a:t> </a:t>
            </a:r>
            <a:r>
              <a:rPr lang="en-US" dirty="0" err="1" smtClean="0">
                <a:latin typeface="Courier" pitchFamily="49" charset="0"/>
              </a:rPr>
              <a:t>semid_ds</a:t>
            </a:r>
            <a:r>
              <a:rPr lang="en-US" dirty="0" smtClean="0">
                <a:latin typeface="Courier" pitchFamily="49" charset="0"/>
              </a:rPr>
              <a:t> *</a:t>
            </a:r>
            <a:r>
              <a:rPr lang="en-US" dirty="0" err="1" smtClean="0">
                <a:latin typeface="Courier" pitchFamily="49" charset="0"/>
              </a:rPr>
              <a:t>buf</a:t>
            </a:r>
            <a:r>
              <a:rPr lang="en-US" dirty="0" smtClean="0">
                <a:latin typeface="Courier" pitchFamily="49" charset="0"/>
              </a:rPr>
              <a:t>;</a:t>
            </a:r>
          </a:p>
          <a:p>
            <a:pPr marL="640080" lvl="1" indent="-246888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dirty="0" err="1" smtClean="0">
                <a:latin typeface="Courier" pitchFamily="49" charset="0"/>
              </a:rPr>
              <a:t>ushort</a:t>
            </a:r>
            <a:r>
              <a:rPr lang="en-US" dirty="0" smtClean="0">
                <a:latin typeface="Courier" pitchFamily="49" charset="0"/>
              </a:rPr>
              <a:t> *array;</a:t>
            </a:r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en-US" dirty="0" smtClean="0">
                <a:latin typeface="Courier" pitchFamily="49" charset="0"/>
              </a:rPr>
              <a:t>} </a:t>
            </a:r>
            <a:r>
              <a:rPr lang="en-US" dirty="0" err="1" smtClean="0">
                <a:latin typeface="Courier" pitchFamily="49" charset="0"/>
              </a:rPr>
              <a:t>carg</a:t>
            </a:r>
            <a:r>
              <a:rPr lang="en-US" dirty="0" smtClean="0">
                <a:latin typeface="Courier" pitchFamily="49" charset="0"/>
              </a:rPr>
              <a:t>;</a:t>
            </a:r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en-US" dirty="0" err="1" smtClean="0">
                <a:latin typeface="Courier" pitchFamily="49" charset="0"/>
              </a:rPr>
              <a:t>int</a:t>
            </a:r>
            <a:r>
              <a:rPr lang="en-US" dirty="0" smtClean="0">
                <a:latin typeface="Courier" pitchFamily="49" charset="0"/>
              </a:rPr>
              <a:t> </a:t>
            </a:r>
            <a:r>
              <a:rPr lang="en-US" dirty="0" err="1" smtClean="0">
                <a:latin typeface="Courier" pitchFamily="49" charset="0"/>
              </a:rPr>
              <a:t>seminit</a:t>
            </a:r>
            <a:r>
              <a:rPr lang="en-US" dirty="0" smtClean="0">
                <a:latin typeface="Courier" pitchFamily="49" charset="0"/>
              </a:rPr>
              <a:t>() {</a:t>
            </a:r>
          </a:p>
          <a:p>
            <a:pPr marL="640080" lvl="1" indent="-246888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dirty="0" err="1" smtClean="0">
                <a:latin typeface="Courier" pitchFamily="49" charset="0"/>
              </a:rPr>
              <a:t>int</a:t>
            </a:r>
            <a:r>
              <a:rPr lang="en-US" dirty="0" smtClean="0">
                <a:latin typeface="Courier" pitchFamily="49" charset="0"/>
              </a:rPr>
              <a:t> </a:t>
            </a:r>
            <a:r>
              <a:rPr lang="en-US" dirty="0" err="1" smtClean="0">
                <a:latin typeface="Courier" pitchFamily="49" charset="0"/>
              </a:rPr>
              <a:t>i</a:t>
            </a:r>
            <a:r>
              <a:rPr lang="en-US" dirty="0" smtClean="0">
                <a:latin typeface="Courier" pitchFamily="49" charset="0"/>
              </a:rPr>
              <a:t>, </a:t>
            </a:r>
            <a:r>
              <a:rPr lang="en-US" dirty="0" err="1" smtClean="0">
                <a:latin typeface="Courier" pitchFamily="49" charset="0"/>
              </a:rPr>
              <a:t>semid</a:t>
            </a:r>
            <a:r>
              <a:rPr lang="en-US" dirty="0" smtClean="0">
                <a:latin typeface="Courier" pitchFamily="49" charset="0"/>
              </a:rPr>
              <a:t>;</a:t>
            </a:r>
          </a:p>
          <a:p>
            <a:pPr marL="640080" lvl="1" indent="-246888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dirty="0" smtClean="0">
                <a:latin typeface="Courier" pitchFamily="49" charset="0"/>
              </a:rPr>
              <a:t>if (</a:t>
            </a:r>
            <a:r>
              <a:rPr lang="en-US" dirty="0" err="1" smtClean="0">
                <a:latin typeface="Courier" pitchFamily="49" charset="0"/>
              </a:rPr>
              <a:t>semid</a:t>
            </a:r>
            <a:r>
              <a:rPr lang="en-US" dirty="0" smtClean="0">
                <a:latin typeface="Courier" pitchFamily="49" charset="0"/>
              </a:rPr>
              <a:t>=</a:t>
            </a:r>
            <a:r>
              <a:rPr lang="en-US" dirty="0" err="1" smtClean="0">
                <a:latin typeface="Courier" pitchFamily="49" charset="0"/>
              </a:rPr>
              <a:t>semget</a:t>
            </a:r>
            <a:r>
              <a:rPr lang="en-US" dirty="0" smtClean="0">
                <a:latin typeface="Courier" pitchFamily="49" charset="0"/>
              </a:rPr>
              <a:t>(IPC_PRIVATE,1,0666|IPC_EXCL)==-1) return(-1);</a:t>
            </a:r>
          </a:p>
          <a:p>
            <a:pPr marL="640080" lvl="1" indent="-246888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dirty="0" smtClean="0">
                <a:solidFill>
                  <a:srgbClr val="0070C0"/>
                </a:solidFill>
                <a:latin typeface="Courier" pitchFamily="49" charset="0"/>
              </a:rPr>
              <a:t>carg.val=1;</a:t>
            </a:r>
          </a:p>
          <a:p>
            <a:pPr marL="640080" lvl="1" indent="-246888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dirty="0" smtClean="0">
                <a:latin typeface="Courier" pitchFamily="49" charset="0"/>
              </a:rPr>
              <a:t>if (</a:t>
            </a:r>
            <a:r>
              <a:rPr lang="en-US" dirty="0" err="1" smtClean="0">
                <a:latin typeface="Courier" pitchFamily="49" charset="0"/>
              </a:rPr>
              <a:t>semctl</a:t>
            </a:r>
            <a:r>
              <a:rPr lang="en-US" dirty="0" smtClean="0">
                <a:latin typeface="Courier" pitchFamily="49" charset="0"/>
              </a:rPr>
              <a:t>(semid,0,SETVAL,carg)==-1) return(-1);</a:t>
            </a:r>
          </a:p>
          <a:p>
            <a:pPr marL="640080" lvl="1" indent="-246888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dirty="0" smtClean="0">
                <a:latin typeface="Courier" pitchFamily="49" charset="0"/>
              </a:rPr>
              <a:t>return </a:t>
            </a:r>
            <a:r>
              <a:rPr lang="en-US" dirty="0" err="1" smtClean="0">
                <a:latin typeface="Courier" pitchFamily="49" charset="0"/>
              </a:rPr>
              <a:t>semid</a:t>
            </a:r>
            <a:r>
              <a:rPr lang="en-US" dirty="0" smtClean="0">
                <a:latin typeface="Courier" pitchFamily="49" charset="0"/>
              </a:rPr>
              <a:t>;</a:t>
            </a:r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en-US" dirty="0" smtClean="0">
                <a:latin typeface="Courier" pitchFamily="49" charset="0"/>
              </a:rPr>
              <a:t>}</a:t>
            </a:r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CFBAA9-7EE4-42FD-B16F-C49B125290E3}" type="slidenum">
              <a:rPr lang="en-US"/>
              <a:pPr>
                <a:defRPr/>
              </a:pPr>
              <a:t>46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5E3EC-5210-444F-B82C-18F1E6788339}" type="datetime1">
              <a:rPr lang="en-US" smtClean="0"/>
              <a:t>8/25/2016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FPT Software - Training C/C++ on Linux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Ví dụ (sema.c) (2)</a:t>
            </a:r>
            <a:endParaRPr lang="en-US" smtClean="0"/>
          </a:p>
        </p:txBody>
      </p:sp>
      <p:sp>
        <p:nvSpPr>
          <p:cNvPr id="532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 2" pitchFamily="18" charset="2"/>
              <a:buNone/>
            </a:pPr>
            <a:r>
              <a:rPr lang="en-US" sz="2100" smtClean="0">
                <a:latin typeface="Courier" pitchFamily="49" charset="0"/>
              </a:rPr>
              <a:t>void p(int sem){</a:t>
            </a:r>
          </a:p>
          <a:p>
            <a:pPr lvl="1">
              <a:buFont typeface="Wingdings 2" pitchFamily="18" charset="2"/>
              <a:buNone/>
            </a:pPr>
            <a:r>
              <a:rPr lang="en-US" sz="2100" smtClean="0">
                <a:latin typeface="Courier" pitchFamily="49" charset="0"/>
              </a:rPr>
              <a:t>struct sembuf pbuf;</a:t>
            </a:r>
          </a:p>
          <a:p>
            <a:pPr lvl="1">
              <a:buFont typeface="Wingdings 2" pitchFamily="18" charset="2"/>
              <a:buNone/>
            </a:pPr>
            <a:r>
              <a:rPr lang="en-US" sz="2100" smtClean="0">
                <a:latin typeface="Courier" pitchFamily="49" charset="0"/>
              </a:rPr>
              <a:t>pbuf.sem_num=0;</a:t>
            </a:r>
          </a:p>
          <a:p>
            <a:pPr lvl="1">
              <a:buFont typeface="Wingdings 2" pitchFamily="18" charset="2"/>
              <a:buNone/>
            </a:pPr>
            <a:r>
              <a:rPr lang="en-US" sz="2100" smtClean="0">
                <a:solidFill>
                  <a:srgbClr val="0070C0"/>
                </a:solidFill>
                <a:latin typeface="Courier" pitchFamily="49" charset="0"/>
              </a:rPr>
              <a:t>pbuf.sem_op=-1; </a:t>
            </a:r>
            <a:r>
              <a:rPr lang="en-US" sz="2100" smtClean="0">
                <a:latin typeface="Courier" pitchFamily="49" charset="0"/>
              </a:rPr>
              <a:t>/* giảm giá trị semaphore */</a:t>
            </a:r>
          </a:p>
          <a:p>
            <a:pPr lvl="1">
              <a:buFont typeface="Wingdings 2" pitchFamily="18" charset="2"/>
              <a:buNone/>
            </a:pPr>
            <a:r>
              <a:rPr lang="en-US" sz="2100" smtClean="0">
                <a:latin typeface="Courier" pitchFamily="49" charset="0"/>
              </a:rPr>
              <a:t>pbuf.sem_flg=SEM_UNDO;</a:t>
            </a:r>
          </a:p>
          <a:p>
            <a:pPr lvl="1">
              <a:buFont typeface="Wingdings 2" pitchFamily="18" charset="2"/>
              <a:buNone/>
            </a:pPr>
            <a:r>
              <a:rPr lang="en-US" sz="2100" smtClean="0">
                <a:latin typeface="Courier" pitchFamily="49" charset="0"/>
              </a:rPr>
              <a:t>if (</a:t>
            </a:r>
            <a:r>
              <a:rPr lang="en-US" sz="2100" smtClean="0">
                <a:solidFill>
                  <a:srgbClr val="0070C0"/>
                </a:solidFill>
                <a:latin typeface="Courier" pitchFamily="49" charset="0"/>
              </a:rPr>
              <a:t>semop(sem,&amp;pbuf,1)</a:t>
            </a:r>
            <a:r>
              <a:rPr lang="en-US" sz="2100" smtClean="0">
                <a:latin typeface="Courier" pitchFamily="49" charset="0"/>
              </a:rPr>
              <a:t>==-1) {</a:t>
            </a:r>
          </a:p>
          <a:p>
            <a:pPr lvl="2">
              <a:buFont typeface="Wingdings 2" pitchFamily="18" charset="2"/>
              <a:buNone/>
            </a:pPr>
            <a:r>
              <a:rPr lang="en-US" smtClean="0">
                <a:latin typeface="Courier" pitchFamily="49" charset="0"/>
              </a:rPr>
              <a:t>perror("semop");</a:t>
            </a:r>
          </a:p>
          <a:p>
            <a:pPr lvl="2">
              <a:buFont typeface="Wingdings 2" pitchFamily="18" charset="2"/>
              <a:buNone/>
            </a:pPr>
            <a:r>
              <a:rPr lang="en-US" smtClean="0">
                <a:latin typeface="Courier" pitchFamily="49" charset="0"/>
              </a:rPr>
              <a:t>exit(1);</a:t>
            </a:r>
          </a:p>
          <a:p>
            <a:pPr lvl="1">
              <a:buFont typeface="Wingdings 2" pitchFamily="18" charset="2"/>
              <a:buNone/>
            </a:pPr>
            <a:r>
              <a:rPr lang="en-US" sz="2100" smtClean="0">
                <a:latin typeface="Courier" pitchFamily="49" charset="0"/>
              </a:rPr>
              <a:t>}</a:t>
            </a:r>
          </a:p>
          <a:p>
            <a:pPr>
              <a:buFont typeface="Wingdings 2" pitchFamily="18" charset="2"/>
              <a:buNone/>
            </a:pPr>
            <a:r>
              <a:rPr lang="en-US" sz="2100" smtClean="0">
                <a:latin typeface="Courier" pitchFamily="49" charset="0"/>
              </a:rPr>
              <a:t>}</a:t>
            </a:r>
          </a:p>
          <a:p>
            <a:endParaRPr lang="en-US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42587D-7D40-41B4-A59A-ADBA92C35118}" type="slidenum">
              <a:rPr lang="en-US"/>
              <a:pPr>
                <a:defRPr/>
              </a:pPr>
              <a:t>47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1C075-5AED-4AB9-BBF4-5AB6F60A225D}" type="datetime1">
              <a:rPr lang="en-US" smtClean="0"/>
              <a:t>8/25/2016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FPT Software - Training C/C++ on Linux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Ví dụ (sema.c) (3)</a:t>
            </a:r>
            <a:endParaRPr 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en-US" sz="2100" dirty="0" smtClean="0">
                <a:latin typeface="Courier" pitchFamily="49" charset="0"/>
              </a:rPr>
              <a:t>void v(</a:t>
            </a:r>
            <a:r>
              <a:rPr lang="en-US" sz="2100" dirty="0" err="1" smtClean="0">
                <a:latin typeface="Courier" pitchFamily="49" charset="0"/>
              </a:rPr>
              <a:t>int</a:t>
            </a:r>
            <a:r>
              <a:rPr lang="en-US" sz="2100" dirty="0" smtClean="0">
                <a:latin typeface="Courier" pitchFamily="49" charset="0"/>
              </a:rPr>
              <a:t> </a:t>
            </a:r>
            <a:r>
              <a:rPr lang="en-US" sz="2100" dirty="0" err="1" smtClean="0">
                <a:latin typeface="Courier" pitchFamily="49" charset="0"/>
              </a:rPr>
              <a:t>sem</a:t>
            </a:r>
            <a:r>
              <a:rPr lang="en-US" sz="2100" dirty="0" smtClean="0">
                <a:latin typeface="Courier" pitchFamily="49" charset="0"/>
              </a:rPr>
              <a:t>){</a:t>
            </a:r>
          </a:p>
          <a:p>
            <a:pPr marL="640080" lvl="1" indent="-246888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sz="2100" dirty="0" err="1" smtClean="0">
                <a:latin typeface="Courier" pitchFamily="49" charset="0"/>
              </a:rPr>
              <a:t>struct</a:t>
            </a:r>
            <a:r>
              <a:rPr lang="en-US" sz="2100" dirty="0" smtClean="0">
                <a:latin typeface="Courier" pitchFamily="49" charset="0"/>
              </a:rPr>
              <a:t> </a:t>
            </a:r>
            <a:r>
              <a:rPr lang="en-US" sz="2100" dirty="0" err="1" smtClean="0">
                <a:latin typeface="Courier" pitchFamily="49" charset="0"/>
              </a:rPr>
              <a:t>sembuf</a:t>
            </a:r>
            <a:r>
              <a:rPr lang="en-US" sz="2100" dirty="0" smtClean="0">
                <a:latin typeface="Courier" pitchFamily="49" charset="0"/>
              </a:rPr>
              <a:t> </a:t>
            </a:r>
            <a:r>
              <a:rPr lang="en-US" sz="2100" dirty="0" err="1" smtClean="0">
                <a:latin typeface="Courier" pitchFamily="49" charset="0"/>
              </a:rPr>
              <a:t>vbuf</a:t>
            </a:r>
            <a:r>
              <a:rPr lang="en-US" sz="2100" dirty="0" smtClean="0">
                <a:latin typeface="Courier" pitchFamily="49" charset="0"/>
              </a:rPr>
              <a:t>;</a:t>
            </a:r>
          </a:p>
          <a:p>
            <a:pPr marL="640080" lvl="1" indent="-246888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sz="2100" dirty="0" err="1" smtClean="0">
                <a:latin typeface="Courier" pitchFamily="49" charset="0"/>
              </a:rPr>
              <a:t>vbuf.sem_num</a:t>
            </a:r>
            <a:r>
              <a:rPr lang="en-US" sz="2100" dirty="0" smtClean="0">
                <a:latin typeface="Courier" pitchFamily="49" charset="0"/>
              </a:rPr>
              <a:t>=0;</a:t>
            </a:r>
          </a:p>
          <a:p>
            <a:pPr marL="640080" lvl="1" indent="-246888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sz="2100" dirty="0" err="1" smtClean="0">
                <a:solidFill>
                  <a:srgbClr val="0070C0"/>
                </a:solidFill>
                <a:latin typeface="Courier" pitchFamily="49" charset="0"/>
              </a:rPr>
              <a:t>vbuf.sem_op</a:t>
            </a:r>
            <a:r>
              <a:rPr lang="en-US" sz="2100" dirty="0" smtClean="0">
                <a:solidFill>
                  <a:srgbClr val="0070C0"/>
                </a:solidFill>
                <a:latin typeface="Courier" pitchFamily="49" charset="0"/>
              </a:rPr>
              <a:t>=1;</a:t>
            </a:r>
          </a:p>
          <a:p>
            <a:pPr marL="640080" lvl="1" indent="-246888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sz="2100" dirty="0" err="1" smtClean="0">
                <a:latin typeface="Courier" pitchFamily="49" charset="0"/>
              </a:rPr>
              <a:t>vbuf.sem_flg</a:t>
            </a:r>
            <a:r>
              <a:rPr lang="en-US" sz="2100" dirty="0" smtClean="0">
                <a:latin typeface="Courier" pitchFamily="49" charset="0"/>
              </a:rPr>
              <a:t>=SEM_UNDO;</a:t>
            </a:r>
          </a:p>
          <a:p>
            <a:pPr marL="640080" lvl="1" indent="-246888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sz="2100" dirty="0" smtClean="0">
                <a:latin typeface="Courier" pitchFamily="49" charset="0"/>
              </a:rPr>
              <a:t>if (</a:t>
            </a:r>
            <a:r>
              <a:rPr lang="en-US" sz="2100" dirty="0" err="1" smtClean="0">
                <a:solidFill>
                  <a:srgbClr val="0070C0"/>
                </a:solidFill>
                <a:latin typeface="Courier" pitchFamily="49" charset="0"/>
              </a:rPr>
              <a:t>semop</a:t>
            </a:r>
            <a:r>
              <a:rPr lang="en-US" sz="2100" dirty="0" smtClean="0">
                <a:solidFill>
                  <a:srgbClr val="0070C0"/>
                </a:solidFill>
                <a:latin typeface="Courier" pitchFamily="49" charset="0"/>
              </a:rPr>
              <a:t>(sem,&amp;vbuf,1)</a:t>
            </a:r>
            <a:r>
              <a:rPr lang="en-US" sz="2100" dirty="0" smtClean="0">
                <a:latin typeface="Courier" pitchFamily="49" charset="0"/>
              </a:rPr>
              <a:t>==-1) {</a:t>
            </a:r>
          </a:p>
          <a:p>
            <a:pPr lvl="2" indent="-246888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dirty="0" err="1" smtClean="0">
                <a:latin typeface="Courier" pitchFamily="49" charset="0"/>
              </a:rPr>
              <a:t>perror</a:t>
            </a:r>
            <a:r>
              <a:rPr lang="en-US" dirty="0" smtClean="0">
                <a:latin typeface="Courier" pitchFamily="49" charset="0"/>
              </a:rPr>
              <a:t>("</a:t>
            </a:r>
            <a:r>
              <a:rPr lang="en-US" dirty="0" err="1" smtClean="0">
                <a:latin typeface="Courier" pitchFamily="49" charset="0"/>
              </a:rPr>
              <a:t>semop</a:t>
            </a:r>
            <a:r>
              <a:rPr lang="en-US" dirty="0" smtClean="0">
                <a:latin typeface="Courier" pitchFamily="49" charset="0"/>
              </a:rPr>
              <a:t>");</a:t>
            </a:r>
          </a:p>
          <a:p>
            <a:pPr lvl="2" indent="-246888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dirty="0" smtClean="0">
                <a:latin typeface="Courier" pitchFamily="49" charset="0"/>
              </a:rPr>
              <a:t>exit(1);</a:t>
            </a:r>
          </a:p>
          <a:p>
            <a:pPr marL="640080" lvl="1" indent="-246888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sz="2100" dirty="0" smtClean="0">
                <a:latin typeface="Courier" pitchFamily="49" charset="0"/>
              </a:rPr>
              <a:t>}</a:t>
            </a:r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en-US" sz="2100" dirty="0" smtClean="0">
                <a:latin typeface="Courier" pitchFamily="49" charset="0"/>
              </a:rPr>
              <a:t>}</a:t>
            </a:r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en-US" sz="2100" dirty="0" err="1" smtClean="0">
                <a:latin typeface="Courier" pitchFamily="49" charset="0"/>
              </a:rPr>
              <a:t>int</a:t>
            </a:r>
            <a:r>
              <a:rPr lang="en-US" sz="2100" dirty="0" smtClean="0">
                <a:latin typeface="Courier" pitchFamily="49" charset="0"/>
              </a:rPr>
              <a:t> </a:t>
            </a:r>
            <a:r>
              <a:rPr lang="en-US" sz="2100" dirty="0" err="1" smtClean="0">
                <a:latin typeface="Courier" pitchFamily="49" charset="0"/>
              </a:rPr>
              <a:t>semrel</a:t>
            </a:r>
            <a:r>
              <a:rPr lang="en-US" sz="2100" dirty="0" smtClean="0">
                <a:latin typeface="Courier" pitchFamily="49" charset="0"/>
              </a:rPr>
              <a:t>(</a:t>
            </a:r>
            <a:r>
              <a:rPr lang="en-US" sz="2100" dirty="0" err="1" smtClean="0">
                <a:latin typeface="Courier" pitchFamily="49" charset="0"/>
              </a:rPr>
              <a:t>int</a:t>
            </a:r>
            <a:r>
              <a:rPr lang="en-US" sz="2100" dirty="0" smtClean="0">
                <a:latin typeface="Courier" pitchFamily="49" charset="0"/>
              </a:rPr>
              <a:t> </a:t>
            </a:r>
            <a:r>
              <a:rPr lang="en-US" sz="2100" dirty="0" err="1" smtClean="0">
                <a:latin typeface="Courier" pitchFamily="49" charset="0"/>
              </a:rPr>
              <a:t>semid</a:t>
            </a:r>
            <a:r>
              <a:rPr lang="en-US" sz="2100" dirty="0" smtClean="0">
                <a:latin typeface="Courier" pitchFamily="49" charset="0"/>
              </a:rPr>
              <a:t>){</a:t>
            </a:r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en-US" sz="2100" dirty="0" smtClean="0">
                <a:latin typeface="Courier" pitchFamily="49" charset="0"/>
              </a:rPr>
              <a:t>	return </a:t>
            </a:r>
            <a:r>
              <a:rPr lang="en-US" sz="2100" dirty="0" err="1" smtClean="0">
                <a:solidFill>
                  <a:srgbClr val="0070C0"/>
                </a:solidFill>
                <a:latin typeface="Courier" pitchFamily="49" charset="0"/>
              </a:rPr>
              <a:t>semctl</a:t>
            </a:r>
            <a:r>
              <a:rPr lang="en-US" sz="2100" dirty="0" smtClean="0">
                <a:solidFill>
                  <a:srgbClr val="0070C0"/>
                </a:solidFill>
                <a:latin typeface="Courier" pitchFamily="49" charset="0"/>
              </a:rPr>
              <a:t>(semid,0,IPC_RMID,0)</a:t>
            </a:r>
            <a:r>
              <a:rPr lang="en-US" sz="2100" dirty="0" smtClean="0">
                <a:latin typeface="Courier" pitchFamily="49" charset="0"/>
              </a:rPr>
              <a:t>;</a:t>
            </a:r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en-US" sz="2100" dirty="0" smtClean="0">
                <a:latin typeface="Courier" pitchFamily="49" charset="0"/>
              </a:rPr>
              <a:t>}</a:t>
            </a:r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0518BA-7B0F-422E-B46F-8A038ED24F3A}" type="slidenum">
              <a:rPr lang="en-US"/>
              <a:pPr>
                <a:defRPr/>
              </a:pPr>
              <a:t>48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8585B-8467-43E5-9D8C-1BE0F5CCE728}" type="datetime1">
              <a:rPr lang="en-US" smtClean="0"/>
              <a:t>8/25/2016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FPT Software - Training C/C++ on Linux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Ví dụ (sema.c)</a:t>
            </a:r>
            <a:endParaRPr 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163"/>
            <a:ext cx="8229600" cy="4541837"/>
          </a:xfrm>
        </p:spPr>
        <p:txBody>
          <a:bodyPr>
            <a:normAutofit fontScale="62500" lnSpcReduction="20000"/>
          </a:bodyPr>
          <a:lstStyle/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en-US" sz="2900" dirty="0" smtClean="0">
                <a:latin typeface="Courier" pitchFamily="49" charset="0"/>
              </a:rPr>
              <a:t>void </a:t>
            </a:r>
            <a:r>
              <a:rPr lang="en-US" sz="2900" dirty="0" err="1" smtClean="0">
                <a:latin typeface="Courier" pitchFamily="49" charset="0"/>
              </a:rPr>
              <a:t>func</a:t>
            </a:r>
            <a:r>
              <a:rPr lang="en-US" sz="2900" dirty="0" smtClean="0">
                <a:latin typeface="Courier" pitchFamily="49" charset="0"/>
              </a:rPr>
              <a:t>(</a:t>
            </a:r>
            <a:r>
              <a:rPr lang="en-US" sz="2900" dirty="0" err="1" smtClean="0">
                <a:latin typeface="Courier" pitchFamily="49" charset="0"/>
              </a:rPr>
              <a:t>int</a:t>
            </a:r>
            <a:r>
              <a:rPr lang="en-US" sz="2900" dirty="0" smtClean="0">
                <a:latin typeface="Courier" pitchFamily="49" charset="0"/>
              </a:rPr>
              <a:t> </a:t>
            </a:r>
            <a:r>
              <a:rPr lang="en-US" sz="2900" dirty="0" err="1" smtClean="0">
                <a:latin typeface="Courier" pitchFamily="49" charset="0"/>
              </a:rPr>
              <a:t>sem</a:t>
            </a:r>
            <a:r>
              <a:rPr lang="en-US" sz="2900" dirty="0" smtClean="0">
                <a:latin typeface="Courier" pitchFamily="49" charset="0"/>
              </a:rPr>
              <a:t>) {</a:t>
            </a:r>
          </a:p>
          <a:p>
            <a:pPr marL="640080" lvl="1" indent="-246888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sz="2900" dirty="0" smtClean="0">
                <a:latin typeface="Courier" pitchFamily="49" charset="0"/>
              </a:rPr>
              <a:t>while(1) {</a:t>
            </a:r>
          </a:p>
          <a:p>
            <a:pPr lvl="2" indent="-246888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sz="2900" dirty="0" smtClean="0">
                <a:solidFill>
                  <a:srgbClr val="0070C0"/>
                </a:solidFill>
                <a:latin typeface="Courier" pitchFamily="49" charset="0"/>
              </a:rPr>
              <a:t>p(</a:t>
            </a:r>
            <a:r>
              <a:rPr lang="en-US" sz="2900" dirty="0" err="1" smtClean="0">
                <a:solidFill>
                  <a:srgbClr val="0070C0"/>
                </a:solidFill>
                <a:latin typeface="Courier" pitchFamily="49" charset="0"/>
              </a:rPr>
              <a:t>sem</a:t>
            </a:r>
            <a:r>
              <a:rPr lang="en-US" sz="2900" dirty="0" smtClean="0">
                <a:solidFill>
                  <a:srgbClr val="0070C0"/>
                </a:solidFill>
                <a:latin typeface="Courier" pitchFamily="49" charset="0"/>
              </a:rPr>
              <a:t>); </a:t>
            </a:r>
            <a:r>
              <a:rPr lang="en-US" sz="2900" dirty="0" smtClean="0">
                <a:latin typeface="Courier" pitchFamily="49" charset="0"/>
              </a:rPr>
              <a:t>	/* enter section */</a:t>
            </a:r>
          </a:p>
          <a:p>
            <a:pPr lvl="2" indent="-246888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sz="2900" dirty="0" err="1" smtClean="0">
                <a:latin typeface="Courier" pitchFamily="49" charset="0"/>
              </a:rPr>
              <a:t>printf</a:t>
            </a:r>
            <a:r>
              <a:rPr lang="en-US" sz="2900" dirty="0" smtClean="0">
                <a:latin typeface="Courier" pitchFamily="49" charset="0"/>
              </a:rPr>
              <a:t>("%d Do something in CS\</a:t>
            </a:r>
            <a:r>
              <a:rPr lang="en-US" sz="2900" dirty="0" err="1" smtClean="0">
                <a:latin typeface="Courier" pitchFamily="49" charset="0"/>
              </a:rPr>
              <a:t>n",getpid</a:t>
            </a:r>
            <a:r>
              <a:rPr lang="en-US" sz="2900" dirty="0" smtClean="0">
                <a:latin typeface="Courier" pitchFamily="49" charset="0"/>
              </a:rPr>
              <a:t>());</a:t>
            </a:r>
          </a:p>
          <a:p>
            <a:pPr lvl="2" indent="-246888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sz="2900" dirty="0" smtClean="0">
                <a:latin typeface="Courier" pitchFamily="49" charset="0"/>
              </a:rPr>
              <a:t>sleep(5);</a:t>
            </a:r>
          </a:p>
          <a:p>
            <a:pPr lvl="2" indent="-246888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sz="2900" dirty="0" smtClean="0">
                <a:solidFill>
                  <a:srgbClr val="0070C0"/>
                </a:solidFill>
                <a:latin typeface="Courier" pitchFamily="49" charset="0"/>
              </a:rPr>
              <a:t>v(</a:t>
            </a:r>
            <a:r>
              <a:rPr lang="en-US" sz="2900" dirty="0" err="1" smtClean="0">
                <a:solidFill>
                  <a:srgbClr val="0070C0"/>
                </a:solidFill>
                <a:latin typeface="Courier" pitchFamily="49" charset="0"/>
              </a:rPr>
              <a:t>sem</a:t>
            </a:r>
            <a:r>
              <a:rPr lang="en-US" sz="2900" dirty="0" smtClean="0">
                <a:solidFill>
                  <a:srgbClr val="0070C0"/>
                </a:solidFill>
                <a:latin typeface="Courier" pitchFamily="49" charset="0"/>
              </a:rPr>
              <a:t>); </a:t>
            </a:r>
            <a:r>
              <a:rPr lang="en-US" sz="2900" dirty="0" smtClean="0">
                <a:latin typeface="Courier" pitchFamily="49" charset="0"/>
              </a:rPr>
              <a:t>	/* exit section */</a:t>
            </a:r>
          </a:p>
          <a:p>
            <a:pPr lvl="2" indent="-246888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sz="2900" dirty="0" err="1" smtClean="0">
                <a:latin typeface="Courier" pitchFamily="49" charset="0"/>
              </a:rPr>
              <a:t>printf</a:t>
            </a:r>
            <a:r>
              <a:rPr lang="en-US" sz="2900" dirty="0" smtClean="0">
                <a:latin typeface="Courier" pitchFamily="49" charset="0"/>
              </a:rPr>
              <a:t>("\</a:t>
            </a:r>
            <a:r>
              <a:rPr lang="en-US" sz="2900" dirty="0" err="1" smtClean="0">
                <a:latin typeface="Courier" pitchFamily="49" charset="0"/>
              </a:rPr>
              <a:t>n%d</a:t>
            </a:r>
            <a:r>
              <a:rPr lang="en-US" sz="2900" dirty="0" smtClean="0">
                <a:latin typeface="Courier" pitchFamily="49" charset="0"/>
              </a:rPr>
              <a:t> Out of CS\</a:t>
            </a:r>
            <a:r>
              <a:rPr lang="en-US" sz="2900" dirty="0" err="1" smtClean="0">
                <a:latin typeface="Courier" pitchFamily="49" charset="0"/>
              </a:rPr>
              <a:t>n",getpid</a:t>
            </a:r>
            <a:r>
              <a:rPr lang="en-US" sz="2900" dirty="0" smtClean="0">
                <a:latin typeface="Courier" pitchFamily="49" charset="0"/>
              </a:rPr>
              <a:t>());</a:t>
            </a:r>
          </a:p>
          <a:p>
            <a:pPr lvl="2" indent="-246888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sz="2900" dirty="0" smtClean="0">
                <a:latin typeface="Courier" pitchFamily="49" charset="0"/>
              </a:rPr>
              <a:t>sleep(1);</a:t>
            </a:r>
          </a:p>
          <a:p>
            <a:pPr marL="640080" lvl="1" indent="-246888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sz="2900" dirty="0" smtClean="0">
                <a:latin typeface="Courier" pitchFamily="49" charset="0"/>
              </a:rPr>
              <a:t>}</a:t>
            </a:r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en-US" sz="2900" dirty="0" smtClean="0">
                <a:latin typeface="Courier" pitchFamily="49" charset="0"/>
              </a:rPr>
              <a:t>}</a:t>
            </a:r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en-US" sz="2900" smtClean="0">
                <a:latin typeface="Courier" pitchFamily="49" charset="0"/>
              </a:rPr>
              <a:t>void main</a:t>
            </a:r>
            <a:r>
              <a:rPr lang="en-US" sz="2900" dirty="0" smtClean="0">
                <a:latin typeface="Courier" pitchFamily="49" charset="0"/>
              </a:rPr>
              <a:t>() {</a:t>
            </a:r>
          </a:p>
          <a:p>
            <a:pPr marL="640080" lvl="1" indent="-246888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sz="2900" dirty="0" err="1" smtClean="0">
                <a:latin typeface="Courier" pitchFamily="49" charset="0"/>
              </a:rPr>
              <a:t>int</a:t>
            </a:r>
            <a:r>
              <a:rPr lang="en-US" sz="2900" dirty="0" smtClean="0">
                <a:latin typeface="Courier" pitchFamily="49" charset="0"/>
              </a:rPr>
              <a:t> </a:t>
            </a:r>
            <a:r>
              <a:rPr lang="en-US" sz="2900" dirty="0" err="1" smtClean="0">
                <a:latin typeface="Courier" pitchFamily="49" charset="0"/>
              </a:rPr>
              <a:t>sem</a:t>
            </a:r>
            <a:r>
              <a:rPr lang="en-US" sz="2900" dirty="0" smtClean="0">
                <a:latin typeface="Courier" pitchFamily="49" charset="0"/>
              </a:rPr>
              <a:t>;</a:t>
            </a:r>
          </a:p>
          <a:p>
            <a:pPr marL="640080" lvl="1" indent="-246888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sz="2900" dirty="0" err="1" smtClean="0">
                <a:latin typeface="Courier" pitchFamily="49" charset="0"/>
              </a:rPr>
              <a:t>sem</a:t>
            </a:r>
            <a:r>
              <a:rPr lang="en-US" sz="2900" dirty="0" smtClean="0">
                <a:latin typeface="Courier" pitchFamily="49" charset="0"/>
              </a:rPr>
              <a:t>=</a:t>
            </a:r>
            <a:r>
              <a:rPr lang="en-US" sz="2900" dirty="0" err="1" smtClean="0">
                <a:latin typeface="Courier" pitchFamily="49" charset="0"/>
              </a:rPr>
              <a:t>seminit</a:t>
            </a:r>
            <a:r>
              <a:rPr lang="en-US" sz="2900" dirty="0" smtClean="0">
                <a:latin typeface="Courier" pitchFamily="49" charset="0"/>
              </a:rPr>
              <a:t>();</a:t>
            </a:r>
          </a:p>
          <a:p>
            <a:pPr marL="640080" lvl="1" indent="-246888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sz="2900" dirty="0" smtClean="0">
                <a:latin typeface="Courier" pitchFamily="49" charset="0"/>
              </a:rPr>
              <a:t>if (fork()==0) </a:t>
            </a:r>
            <a:r>
              <a:rPr lang="en-US" sz="2900" dirty="0" err="1" smtClean="0">
                <a:latin typeface="Courier" pitchFamily="49" charset="0"/>
              </a:rPr>
              <a:t>func</a:t>
            </a:r>
            <a:r>
              <a:rPr lang="en-US" sz="2900" dirty="0" smtClean="0">
                <a:latin typeface="Courier" pitchFamily="49" charset="0"/>
              </a:rPr>
              <a:t>(</a:t>
            </a:r>
            <a:r>
              <a:rPr lang="en-US" sz="2900" dirty="0" err="1" smtClean="0">
                <a:latin typeface="Courier" pitchFamily="49" charset="0"/>
              </a:rPr>
              <a:t>sem</a:t>
            </a:r>
            <a:r>
              <a:rPr lang="en-US" sz="2900" dirty="0" smtClean="0">
                <a:latin typeface="Courier" pitchFamily="49" charset="0"/>
              </a:rPr>
              <a:t>);</a:t>
            </a:r>
          </a:p>
          <a:p>
            <a:pPr marL="640080" lvl="1" indent="-246888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sz="2900" dirty="0" smtClean="0">
                <a:latin typeface="Courier" pitchFamily="49" charset="0"/>
              </a:rPr>
              <a:t>else </a:t>
            </a:r>
            <a:r>
              <a:rPr lang="en-US" sz="2900" dirty="0" err="1" smtClean="0">
                <a:latin typeface="Courier" pitchFamily="49" charset="0"/>
              </a:rPr>
              <a:t>func</a:t>
            </a:r>
            <a:r>
              <a:rPr lang="en-US" sz="2900" dirty="0" smtClean="0">
                <a:latin typeface="Courier" pitchFamily="49" charset="0"/>
              </a:rPr>
              <a:t>(</a:t>
            </a:r>
            <a:r>
              <a:rPr lang="en-US" sz="2900" dirty="0" err="1" smtClean="0">
                <a:latin typeface="Courier" pitchFamily="49" charset="0"/>
              </a:rPr>
              <a:t>sem</a:t>
            </a:r>
            <a:r>
              <a:rPr lang="en-US" sz="2900" dirty="0" smtClean="0">
                <a:latin typeface="Courier" pitchFamily="49" charset="0"/>
              </a:rPr>
              <a:t>);</a:t>
            </a:r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en-US" sz="2900" dirty="0" smtClean="0">
                <a:latin typeface="Courier" pitchFamily="49" charset="0"/>
              </a:rPr>
              <a:t>}</a:t>
            </a:r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E1BC66-72CD-4791-8A36-E37B248EA94A}" type="slidenum">
              <a:rPr lang="en-US"/>
              <a:pPr>
                <a:defRPr/>
              </a:pPr>
              <a:t>49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B4C5D-CC0E-4C93-94B9-3A0DCE3B0397}" type="datetime1">
              <a:rPr lang="en-US" smtClean="0"/>
              <a:t>8/25/2016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FPT Software - Training C/C++ on Linux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tiến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IPC UNIX System V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4320" indent="-274320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400" dirty="0" err="1" smtClean="0"/>
              <a:t>Mỗi</a:t>
            </a:r>
            <a:r>
              <a:rPr lang="en-US" sz="2400" dirty="0" smtClean="0"/>
              <a:t> </a:t>
            </a:r>
            <a:r>
              <a:rPr lang="en-US" sz="2400" dirty="0" err="1" smtClean="0"/>
              <a:t>đối</a:t>
            </a:r>
            <a:r>
              <a:rPr lang="en-US" sz="2400" dirty="0" smtClean="0"/>
              <a:t> </a:t>
            </a:r>
            <a:r>
              <a:rPr lang="en-US" sz="2400" dirty="0" err="1" smtClean="0"/>
              <a:t>tượng</a:t>
            </a:r>
            <a:r>
              <a:rPr lang="en-US" sz="2400" dirty="0" smtClean="0"/>
              <a:t> IPC System V </a:t>
            </a:r>
            <a:r>
              <a:rPr lang="en-US" sz="2400" dirty="0" err="1" smtClean="0"/>
              <a:t>đều</a:t>
            </a:r>
            <a:r>
              <a:rPr lang="en-US" sz="2400" dirty="0" smtClean="0"/>
              <a:t> </a:t>
            </a:r>
            <a:r>
              <a:rPr lang="en-US" sz="2400" dirty="0" err="1" smtClean="0"/>
              <a:t>được</a:t>
            </a:r>
            <a:r>
              <a:rPr lang="en-US" sz="2400" dirty="0" smtClean="0"/>
              <a:t> </a:t>
            </a:r>
            <a:r>
              <a:rPr lang="en-US" sz="2400" dirty="0" err="1" smtClean="0"/>
              <a:t>hệ</a:t>
            </a:r>
            <a:r>
              <a:rPr lang="en-US" sz="2400" dirty="0" smtClean="0"/>
              <a:t> </a:t>
            </a:r>
            <a:r>
              <a:rPr lang="en-US" sz="2400" dirty="0" err="1" smtClean="0"/>
              <a:t>thống</a:t>
            </a:r>
            <a:r>
              <a:rPr lang="en-US" sz="2400" dirty="0" smtClean="0"/>
              <a:t> </a:t>
            </a:r>
            <a:r>
              <a:rPr lang="en-US" sz="2400" dirty="0" err="1" smtClean="0"/>
              <a:t>quản</a:t>
            </a:r>
            <a:r>
              <a:rPr lang="en-US" sz="2400" dirty="0" smtClean="0"/>
              <a:t> </a:t>
            </a:r>
            <a:r>
              <a:rPr lang="en-US" sz="2400" dirty="0" err="1" smtClean="0"/>
              <a:t>lý</a:t>
            </a:r>
            <a:r>
              <a:rPr lang="en-US" sz="2400" dirty="0" smtClean="0"/>
              <a:t> </a:t>
            </a:r>
            <a:r>
              <a:rPr lang="en-US" sz="2400" dirty="0" err="1" smtClean="0"/>
              <a:t>bằng</a:t>
            </a:r>
            <a:r>
              <a:rPr lang="en-US" sz="2400" dirty="0" smtClean="0"/>
              <a:t> </a:t>
            </a:r>
            <a:r>
              <a:rPr lang="en-US" sz="2400" dirty="0" err="1" smtClean="0"/>
              <a:t>một</a:t>
            </a:r>
            <a:r>
              <a:rPr lang="en-US" sz="2400" dirty="0" smtClean="0"/>
              <a:t> </a:t>
            </a:r>
            <a:r>
              <a:rPr lang="en-US" sz="2400" dirty="0" err="1" smtClean="0"/>
              <a:t>khóa</a:t>
            </a:r>
            <a:r>
              <a:rPr lang="en-US" sz="2400" dirty="0" smtClean="0"/>
              <a:t> (key). </a:t>
            </a:r>
            <a:r>
              <a:rPr lang="en-US" sz="2400" dirty="0" err="1" smtClean="0"/>
              <a:t>Bạn</a:t>
            </a:r>
            <a:r>
              <a:rPr lang="en-US" sz="2400" dirty="0" smtClean="0"/>
              <a:t> </a:t>
            </a:r>
            <a:r>
              <a:rPr lang="en-US" sz="2400" dirty="0" err="1" smtClean="0"/>
              <a:t>truy</a:t>
            </a:r>
            <a:r>
              <a:rPr lang="en-US" sz="2400" dirty="0" smtClean="0"/>
              <a:t> </a:t>
            </a:r>
            <a:r>
              <a:rPr lang="en-US" sz="2400" dirty="0" err="1" smtClean="0"/>
              <a:t>xuất</a:t>
            </a:r>
            <a:r>
              <a:rPr lang="en-US" sz="2400" dirty="0" smtClean="0"/>
              <a:t> </a:t>
            </a:r>
            <a:r>
              <a:rPr lang="en-US" sz="2400" dirty="0" err="1" smtClean="0"/>
              <a:t>tới</a:t>
            </a:r>
            <a:r>
              <a:rPr lang="en-US" sz="2400" dirty="0" smtClean="0"/>
              <a:t> </a:t>
            </a:r>
            <a:r>
              <a:rPr lang="en-US" sz="2400" dirty="0" err="1" smtClean="0"/>
              <a:t>đối</a:t>
            </a:r>
            <a:r>
              <a:rPr lang="en-US" sz="2400" dirty="0" smtClean="0"/>
              <a:t> </a:t>
            </a:r>
            <a:r>
              <a:rPr lang="en-US" sz="2400" dirty="0" err="1" smtClean="0"/>
              <a:t>tượng</a:t>
            </a:r>
            <a:r>
              <a:rPr lang="en-US" sz="2400" dirty="0" smtClean="0"/>
              <a:t> </a:t>
            </a:r>
            <a:r>
              <a:rPr lang="en-US" sz="2400" dirty="0" err="1" smtClean="0"/>
              <a:t>dựa</a:t>
            </a:r>
            <a:r>
              <a:rPr lang="en-US" sz="2400" dirty="0" smtClean="0"/>
              <a:t> </a:t>
            </a:r>
            <a:r>
              <a:rPr lang="en-US" sz="2400" dirty="0" err="1" smtClean="0"/>
              <a:t>vào</a:t>
            </a:r>
            <a:r>
              <a:rPr lang="en-US" sz="2400" dirty="0" smtClean="0"/>
              <a:t> </a:t>
            </a:r>
            <a:r>
              <a:rPr lang="en-US" sz="2400" dirty="0" err="1" smtClean="0"/>
              <a:t>khóa</a:t>
            </a:r>
            <a:endParaRPr lang="en-US" sz="2400" dirty="0" smtClean="0"/>
          </a:p>
          <a:p>
            <a:pPr marL="274320" indent="-274320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vi-VN" sz="2400" dirty="0" smtClean="0"/>
              <a:t>Có</a:t>
            </a:r>
            <a:r>
              <a:rPr lang="en-US" sz="2400" dirty="0" smtClean="0"/>
              <a:t> </a:t>
            </a:r>
            <a:r>
              <a:rPr lang="vi-VN" sz="2400" dirty="0" smtClean="0"/>
              <a:t>một số</a:t>
            </a:r>
            <a:r>
              <a:rPr lang="en-US" sz="2400" dirty="0" smtClean="0"/>
              <a:t> </a:t>
            </a:r>
            <a:r>
              <a:rPr lang="vi-VN" sz="2400" dirty="0" smtClean="0"/>
              <a:t>thuộc tính chung như</a:t>
            </a:r>
          </a:p>
          <a:p>
            <a:pPr marL="640080" lvl="1" indent="-246888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vi-VN" sz="2000" dirty="0" smtClean="0"/>
              <a:t>Người tạo, người sở</a:t>
            </a:r>
            <a:r>
              <a:rPr lang="en-US" sz="2000" dirty="0" smtClean="0"/>
              <a:t> </a:t>
            </a:r>
            <a:r>
              <a:rPr lang="vi-VN" sz="2000" dirty="0" smtClean="0"/>
              <a:t>hữu (owner), quyền truy cập (perms)</a:t>
            </a:r>
          </a:p>
          <a:p>
            <a:pPr marL="274320" indent="-274320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400" dirty="0" err="1" smtClean="0"/>
              <a:t>Có</a:t>
            </a:r>
            <a:r>
              <a:rPr lang="en-US" sz="2400" dirty="0" smtClean="0"/>
              <a:t> </a:t>
            </a:r>
            <a:r>
              <a:rPr lang="en-US" sz="2400" dirty="0" err="1" smtClean="0"/>
              <a:t>thể</a:t>
            </a:r>
            <a:r>
              <a:rPr lang="en-US" sz="2400" dirty="0" smtClean="0"/>
              <a:t> </a:t>
            </a:r>
            <a:r>
              <a:rPr lang="en-US" sz="2400" dirty="0" err="1" smtClean="0"/>
              <a:t>theo</a:t>
            </a:r>
            <a:r>
              <a:rPr lang="en-US" sz="2400" dirty="0" smtClean="0"/>
              <a:t> </a:t>
            </a:r>
            <a:r>
              <a:rPr lang="en-US" sz="2400" dirty="0" err="1" smtClean="0"/>
              <a:t>dõi</a:t>
            </a:r>
            <a:r>
              <a:rPr lang="en-US" sz="2400" dirty="0" smtClean="0"/>
              <a:t> </a:t>
            </a:r>
            <a:r>
              <a:rPr lang="en-US" sz="2400" dirty="0" err="1" smtClean="0"/>
              <a:t>trạng</a:t>
            </a:r>
            <a:r>
              <a:rPr lang="en-US" sz="2400" dirty="0" smtClean="0"/>
              <a:t> </a:t>
            </a:r>
            <a:r>
              <a:rPr lang="en-US" sz="2400" dirty="0" err="1" smtClean="0"/>
              <a:t>thái</a:t>
            </a:r>
            <a:r>
              <a:rPr lang="en-US" sz="2400" dirty="0" smtClean="0"/>
              <a:t> </a:t>
            </a:r>
            <a:r>
              <a:rPr lang="en-US" sz="2400" dirty="0" err="1" smtClean="0"/>
              <a:t>các</a:t>
            </a:r>
            <a:r>
              <a:rPr lang="en-US" sz="2400" dirty="0" smtClean="0"/>
              <a:t> IPC </a:t>
            </a:r>
            <a:r>
              <a:rPr lang="en-US" sz="2400" dirty="0" err="1" smtClean="0"/>
              <a:t>bằng</a:t>
            </a:r>
            <a:r>
              <a:rPr lang="en-US" sz="2400" dirty="0" smtClean="0"/>
              <a:t> </a:t>
            </a:r>
            <a:r>
              <a:rPr lang="en-US" sz="2400" dirty="0" err="1" smtClean="0"/>
              <a:t>lệnh</a:t>
            </a:r>
            <a:r>
              <a:rPr lang="en-US" sz="2400" dirty="0" smtClean="0"/>
              <a:t> </a:t>
            </a:r>
            <a:r>
              <a:rPr lang="en-US" sz="2400" dirty="0" err="1" smtClean="0"/>
              <a:t>ipcs</a:t>
            </a:r>
            <a:endParaRPr lang="en-US" sz="2400" dirty="0" smtClean="0"/>
          </a:p>
          <a:p>
            <a:endParaRPr lang="en-US" sz="24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8D4EE-8C51-4A2F-A548-CAAA25D7C70C}" type="datetime1">
              <a:rPr lang="en-US" smtClean="0"/>
              <a:t>8/25/2016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33400" y="3810000"/>
            <a:ext cx="8229600" cy="281940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7030A0"/>
                </a:solidFill>
                <a:latin typeface="Courier" pitchFamily="49" charset="0"/>
              </a:rPr>
              <a:t>$</a:t>
            </a:r>
            <a:r>
              <a:rPr lang="en-US" dirty="0" err="1">
                <a:solidFill>
                  <a:srgbClr val="7030A0"/>
                </a:solidFill>
                <a:latin typeface="Courier" pitchFamily="49" charset="0"/>
              </a:rPr>
              <a:t>ipcs</a:t>
            </a:r>
            <a:endParaRPr lang="en-US" dirty="0">
              <a:solidFill>
                <a:srgbClr val="7030A0"/>
              </a:solidFill>
              <a:latin typeface="Courier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7030A0"/>
                </a:solidFill>
                <a:latin typeface="Courier" pitchFamily="49" charset="0"/>
              </a:rPr>
              <a:t>------Shared Memory Segments --------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7030A0"/>
                </a:solidFill>
                <a:latin typeface="Courier" pitchFamily="49" charset="0"/>
              </a:rPr>
              <a:t>key 	     </a:t>
            </a:r>
            <a:r>
              <a:rPr lang="en-US" dirty="0" err="1">
                <a:solidFill>
                  <a:srgbClr val="7030A0"/>
                </a:solidFill>
                <a:latin typeface="Courier" pitchFamily="49" charset="0"/>
              </a:rPr>
              <a:t>shmid</a:t>
            </a:r>
            <a:r>
              <a:rPr lang="en-US" dirty="0">
                <a:solidFill>
                  <a:srgbClr val="7030A0"/>
                </a:solidFill>
                <a:latin typeface="Courier" pitchFamily="49" charset="0"/>
              </a:rPr>
              <a:t>  owner  perms   bytes   </a:t>
            </a:r>
            <a:r>
              <a:rPr lang="en-US" dirty="0" err="1">
                <a:solidFill>
                  <a:srgbClr val="7030A0"/>
                </a:solidFill>
                <a:latin typeface="Courier" pitchFamily="49" charset="0"/>
              </a:rPr>
              <a:t>nattch</a:t>
            </a:r>
            <a:r>
              <a:rPr lang="en-US" dirty="0">
                <a:solidFill>
                  <a:srgbClr val="7030A0"/>
                </a:solidFill>
                <a:latin typeface="Courier" pitchFamily="49" charset="0"/>
              </a:rPr>
              <a:t>  status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7030A0"/>
                </a:solidFill>
                <a:latin typeface="Courier" pitchFamily="49" charset="0"/>
              </a:rPr>
              <a:t>0x00000000  65536  root    644   110592     11     </a:t>
            </a:r>
            <a:r>
              <a:rPr lang="en-US" dirty="0" err="1">
                <a:solidFill>
                  <a:srgbClr val="7030A0"/>
                </a:solidFill>
                <a:latin typeface="Courier" pitchFamily="49" charset="0"/>
              </a:rPr>
              <a:t>dest</a:t>
            </a:r>
            <a:endParaRPr lang="en-US" dirty="0">
              <a:solidFill>
                <a:srgbClr val="7030A0"/>
              </a:solidFill>
              <a:latin typeface="Courier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7030A0"/>
              </a:solidFill>
              <a:latin typeface="Courier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7030A0"/>
                </a:solidFill>
                <a:latin typeface="Courier" pitchFamily="49" charset="0"/>
              </a:rPr>
              <a:t>------Semaphore Arrays --------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7030A0"/>
                </a:solidFill>
                <a:latin typeface="Courier" pitchFamily="49" charset="0"/>
              </a:rPr>
              <a:t>key         </a:t>
            </a:r>
            <a:r>
              <a:rPr lang="en-US" dirty="0" err="1">
                <a:solidFill>
                  <a:srgbClr val="7030A0"/>
                </a:solidFill>
                <a:latin typeface="Courier" pitchFamily="49" charset="0"/>
              </a:rPr>
              <a:t>semid</a:t>
            </a:r>
            <a:r>
              <a:rPr lang="en-US" dirty="0">
                <a:solidFill>
                  <a:srgbClr val="7030A0"/>
                </a:solidFill>
                <a:latin typeface="Courier" pitchFamily="49" charset="0"/>
              </a:rPr>
              <a:t>  owner  perms   </a:t>
            </a:r>
            <a:r>
              <a:rPr lang="en-US" dirty="0" err="1">
                <a:solidFill>
                  <a:srgbClr val="7030A0"/>
                </a:solidFill>
                <a:latin typeface="Courier" pitchFamily="49" charset="0"/>
              </a:rPr>
              <a:t>nsems</a:t>
            </a:r>
            <a:endParaRPr lang="en-US" dirty="0">
              <a:solidFill>
                <a:srgbClr val="7030A0"/>
              </a:solidFill>
              <a:latin typeface="Courier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7030A0"/>
              </a:solidFill>
              <a:latin typeface="Courier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7030A0"/>
                </a:solidFill>
                <a:latin typeface="Courier" pitchFamily="49" charset="0"/>
              </a:rPr>
              <a:t>------Message Queues --------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7030A0"/>
                </a:solidFill>
                <a:latin typeface="Courier" pitchFamily="49" charset="0"/>
              </a:rPr>
              <a:t>key         </a:t>
            </a:r>
            <a:r>
              <a:rPr lang="en-US" dirty="0" err="1">
                <a:solidFill>
                  <a:srgbClr val="7030A0"/>
                </a:solidFill>
                <a:latin typeface="Courier" pitchFamily="49" charset="0"/>
              </a:rPr>
              <a:t>msqid</a:t>
            </a:r>
            <a:r>
              <a:rPr lang="en-US" dirty="0">
                <a:solidFill>
                  <a:srgbClr val="7030A0"/>
                </a:solidFill>
                <a:latin typeface="Courier" pitchFamily="49" charset="0"/>
              </a:rPr>
              <a:t>  owner  perms   used-bytes    messages 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FPT Software - Training C/C++ on Linux</a:t>
            </a:r>
            <a:endParaRPr lang="en-US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err="1" smtClean="0"/>
              <a:t>Nội</a:t>
            </a:r>
            <a:r>
              <a:rPr lang="en-US" sz="4800" dirty="0" smtClean="0"/>
              <a:t> dung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tiến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IPC UNIX System V</a:t>
            </a:r>
          </a:p>
          <a:p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đợi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điệp</a:t>
            </a:r>
            <a:endParaRPr lang="en-US" dirty="0" smtClean="0"/>
          </a:p>
          <a:p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đoạn</a:t>
            </a:r>
            <a:r>
              <a:rPr lang="en-US" dirty="0" smtClean="0"/>
              <a:t> </a:t>
            </a:r>
            <a:r>
              <a:rPr lang="en-US" dirty="0" err="1" smtClean="0"/>
              <a:t>nhớ</a:t>
            </a:r>
            <a:r>
              <a:rPr lang="en-US" dirty="0" smtClean="0"/>
              <a:t> </a:t>
            </a:r>
            <a:r>
              <a:rPr lang="en-US" dirty="0" err="1" smtClean="0"/>
              <a:t>chung</a:t>
            </a:r>
            <a:endParaRPr lang="en-US" dirty="0" smtClean="0"/>
          </a:p>
          <a:p>
            <a:r>
              <a:rPr lang="en-US" dirty="0" err="1" smtClean="0"/>
              <a:t>Đồng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tiến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semaphore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Labs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F5B54-CCD4-4EA7-A6DE-8AB7F78821CB}" type="datetime1">
              <a:rPr lang="en-US" smtClean="0"/>
              <a:t>8/25/2016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FPT Software - Training C/C++ on Linux</a:t>
            </a:r>
            <a:endParaRPr lang="en-US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Lab 1: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hai</a:t>
            </a:r>
            <a:r>
              <a:rPr lang="en-US" dirty="0" smtClean="0"/>
              <a:t>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:</a:t>
            </a:r>
          </a:p>
          <a:p>
            <a:pPr>
              <a:buFontTx/>
              <a:buChar char="-"/>
            </a:pPr>
            <a:r>
              <a:rPr lang="en-US" dirty="0" smtClean="0"/>
              <a:t>sender: </a:t>
            </a:r>
            <a:r>
              <a:rPr lang="en-US" dirty="0" err="1" smtClean="0"/>
              <a:t>gửi</a:t>
            </a:r>
            <a:r>
              <a:rPr lang="en-US" dirty="0" smtClean="0"/>
              <a:t> 100 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điệp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mtype</a:t>
            </a:r>
            <a:r>
              <a:rPr lang="en-US" dirty="0" smtClean="0"/>
              <a:t> </a:t>
            </a:r>
            <a:r>
              <a:rPr lang="en-US" dirty="0" err="1" smtClean="0"/>
              <a:t>ngẫu</a:t>
            </a:r>
            <a:r>
              <a:rPr lang="en-US" dirty="0" smtClean="0"/>
              <a:t> </a:t>
            </a:r>
            <a:r>
              <a:rPr lang="en-US" dirty="0" err="1" smtClean="0"/>
              <a:t>nhiên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1 </a:t>
            </a:r>
            <a:r>
              <a:rPr lang="en-US" dirty="0" err="1" smtClean="0"/>
              <a:t>tới</a:t>
            </a:r>
            <a:r>
              <a:rPr lang="en-US" dirty="0" smtClean="0"/>
              <a:t> 3,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điệp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/>
              <a:t> </a:t>
            </a:r>
            <a:r>
              <a:rPr lang="en-US" dirty="0" smtClean="0"/>
              <a:t>“hello world – </a:t>
            </a:r>
            <a:r>
              <a:rPr lang="en-US" dirty="0" err="1" smtClean="0"/>
              <a:t>i</a:t>
            </a:r>
            <a:r>
              <a:rPr lang="en-US" dirty="0" smtClean="0"/>
              <a:t>”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thứ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điệp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gửi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/>
              <a:t>r</a:t>
            </a:r>
            <a:r>
              <a:rPr lang="en-US" dirty="0" smtClean="0"/>
              <a:t>eader: </a:t>
            </a:r>
            <a:r>
              <a:rPr lang="en-US" dirty="0" err="1" smtClean="0"/>
              <a:t>lấy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điệp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khỏi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đợi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msg_type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truyền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start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70FDD-0FA8-4AC8-B2C8-B37DCAEAB891}" type="datetime1">
              <a:rPr lang="en-US" smtClean="0"/>
              <a:t>8/25/2016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FPT Software - Training C/C++ on Linux</a:t>
            </a:r>
            <a:endParaRPr lang="en-US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Lab 2: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struct</a:t>
            </a:r>
            <a:r>
              <a:rPr lang="en-US" dirty="0" smtClean="0"/>
              <a:t> country{</a:t>
            </a:r>
          </a:p>
          <a:p>
            <a:pPr marL="0" indent="0">
              <a:buNone/>
            </a:pPr>
            <a:r>
              <a:rPr lang="en-US" dirty="0" smtClean="0"/>
              <a:t>		char </a:t>
            </a:r>
            <a:r>
              <a:rPr lang="en-US" dirty="0" err="1" smtClean="0"/>
              <a:t>nam</a:t>
            </a:r>
            <a:r>
              <a:rPr lang="en-US" dirty="0" smtClean="0"/>
              <a:t>[30];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char </a:t>
            </a:r>
            <a:r>
              <a:rPr lang="en-US" dirty="0" err="1" smtClean="0"/>
              <a:t>capital_city</a:t>
            </a:r>
            <a:r>
              <a:rPr lang="en-US" dirty="0" smtClean="0"/>
              <a:t>[30];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char currency[30];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population;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};</a:t>
            </a:r>
          </a:p>
          <a:p>
            <a:pPr marL="0" indent="0">
              <a:buNone/>
            </a:pPr>
            <a:r>
              <a:rPr lang="en-US" dirty="0" err="1" smtClean="0"/>
              <a:t>Viết</a:t>
            </a:r>
            <a:r>
              <a:rPr lang="en-US" dirty="0" smtClean="0"/>
              <a:t> </a:t>
            </a:r>
            <a:r>
              <a:rPr lang="en-US" dirty="0" err="1" smtClean="0"/>
              <a:t>hai</a:t>
            </a:r>
            <a:r>
              <a:rPr lang="en-US" dirty="0" smtClean="0"/>
              <a:t>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độc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:</a:t>
            </a:r>
          </a:p>
          <a:p>
            <a:pPr>
              <a:buFontTx/>
              <a:buChar char="-"/>
            </a:pPr>
            <a:r>
              <a:rPr lang="en-US" dirty="0" err="1" smtClean="0"/>
              <a:t>share_write</a:t>
            </a:r>
            <a:r>
              <a:rPr lang="en-US" dirty="0" smtClean="0"/>
              <a:t>: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ghi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country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vùng</a:t>
            </a:r>
            <a:r>
              <a:rPr lang="en-US" dirty="0" smtClean="0"/>
              <a:t> </a:t>
            </a:r>
            <a:r>
              <a:rPr lang="en-US" dirty="0" err="1" smtClean="0"/>
              <a:t>nhớ</a:t>
            </a:r>
            <a:r>
              <a:rPr lang="en-US" dirty="0" smtClean="0"/>
              <a:t> </a:t>
            </a:r>
            <a:r>
              <a:rPr lang="en-US" dirty="0" err="1" smtClean="0"/>
              <a:t>chung</a:t>
            </a:r>
            <a:r>
              <a:rPr lang="en-US" dirty="0" smtClean="0"/>
              <a:t> shared memory,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chờ</a:t>
            </a:r>
            <a:r>
              <a:rPr lang="en-US" dirty="0" smtClean="0"/>
              <a:t> </a:t>
            </a:r>
            <a:r>
              <a:rPr lang="en-US" dirty="0" err="1" smtClean="0"/>
              <a:t>tiến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share_read</a:t>
            </a:r>
            <a:r>
              <a:rPr lang="en-US" dirty="0" smtClean="0"/>
              <a:t> </a:t>
            </a:r>
            <a:r>
              <a:rPr lang="en-US" dirty="0" err="1" smtClean="0"/>
              <a:t>đọc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 err="1"/>
              <a:t>s</a:t>
            </a:r>
            <a:r>
              <a:rPr lang="en-US" dirty="0" err="1" smtClean="0"/>
              <a:t>hare_read</a:t>
            </a:r>
            <a:r>
              <a:rPr lang="en-US" dirty="0" smtClean="0"/>
              <a:t>: </a:t>
            </a:r>
            <a:r>
              <a:rPr lang="en-US" dirty="0" err="1" smtClean="0"/>
              <a:t>đọc</a:t>
            </a:r>
            <a:r>
              <a:rPr lang="en-US" dirty="0" smtClean="0"/>
              <a:t> </a:t>
            </a:r>
            <a:r>
              <a:rPr lang="en-US" dirty="0" err="1" smtClean="0"/>
              <a:t>xong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vùng</a:t>
            </a:r>
            <a:r>
              <a:rPr lang="en-US" dirty="0" smtClean="0"/>
              <a:t> </a:t>
            </a:r>
            <a:r>
              <a:rPr lang="en-US" dirty="0" err="1" smtClean="0"/>
              <a:t>nhớ</a:t>
            </a:r>
            <a:r>
              <a:rPr lang="en-US" dirty="0" smtClean="0"/>
              <a:t> </a:t>
            </a:r>
            <a:r>
              <a:rPr lang="en-US" dirty="0" err="1" smtClean="0"/>
              <a:t>chung</a:t>
            </a:r>
            <a:r>
              <a:rPr lang="en-US" dirty="0" smtClean="0"/>
              <a:t> ở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bật</a:t>
            </a:r>
            <a:r>
              <a:rPr lang="en-US" dirty="0" smtClean="0"/>
              <a:t> </a:t>
            </a:r>
            <a:r>
              <a:rPr lang="en-US" dirty="0" err="1" smtClean="0"/>
              <a:t>cờ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tiến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/>
              <a:t>share_write</a:t>
            </a:r>
            <a:r>
              <a:rPr lang="en-US" dirty="0"/>
              <a:t> </a:t>
            </a:r>
            <a:r>
              <a:rPr lang="en-US" dirty="0" smtClean="0"/>
              <a:t>stop.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0C7DF-63AB-4D60-A7A4-85C16D8B433E}" type="datetime1">
              <a:rPr lang="en-US" smtClean="0"/>
              <a:t>8/25/2016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FPT Software - Training C/C++ on Linux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15295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Lab 3: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lab2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:</a:t>
            </a:r>
          </a:p>
          <a:p>
            <a:pPr>
              <a:buFontTx/>
              <a:buChar char="-"/>
            </a:pPr>
            <a:r>
              <a:rPr lang="en-US" dirty="0" err="1" smtClean="0"/>
              <a:t>Cả</a:t>
            </a:r>
            <a:r>
              <a:rPr lang="en-US" dirty="0" smtClean="0"/>
              <a:t> </a:t>
            </a:r>
            <a:r>
              <a:rPr lang="en-US" dirty="0" err="1"/>
              <a:t>share_write</a:t>
            </a:r>
            <a:r>
              <a:rPr lang="en-US" dirty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/>
              <a:t>share_read</a:t>
            </a:r>
            <a:r>
              <a:rPr lang="en-US" dirty="0"/>
              <a:t> </a:t>
            </a:r>
            <a:r>
              <a:rPr lang="en-US" dirty="0" smtClean="0"/>
              <a:t>ở </a:t>
            </a:r>
            <a:r>
              <a:rPr lang="en-US" dirty="0" err="1" smtClean="0"/>
              <a:t>cùng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process</a:t>
            </a:r>
          </a:p>
          <a:p>
            <a:pPr>
              <a:buFontTx/>
              <a:buChar char="-"/>
            </a:pPr>
            <a:r>
              <a:rPr lang="en-US" dirty="0" err="1"/>
              <a:t>share_write</a:t>
            </a:r>
            <a:r>
              <a:rPr lang="en-US" dirty="0"/>
              <a:t> </a:t>
            </a:r>
            <a:r>
              <a:rPr lang="en-US" dirty="0" smtClean="0"/>
              <a:t>ở child process, </a:t>
            </a:r>
            <a:r>
              <a:rPr lang="en-US" dirty="0" err="1"/>
              <a:t>share_read</a:t>
            </a:r>
            <a:r>
              <a:rPr lang="en-US" dirty="0"/>
              <a:t> </a:t>
            </a:r>
            <a:r>
              <a:rPr lang="en-US" dirty="0" smtClean="0"/>
              <a:t>ở parent process</a:t>
            </a:r>
          </a:p>
          <a:p>
            <a:pPr>
              <a:buFontTx/>
              <a:buChar char="-"/>
            </a:pPr>
            <a:r>
              <a:rPr lang="en-US" dirty="0" err="1" smtClean="0"/>
              <a:t>Đồng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đọc</a:t>
            </a:r>
            <a:r>
              <a:rPr lang="en-US" dirty="0" smtClean="0"/>
              <a:t> </a:t>
            </a:r>
            <a:r>
              <a:rPr lang="en-US" dirty="0" err="1" smtClean="0"/>
              <a:t>ghi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</a:t>
            </a:r>
            <a:r>
              <a:rPr lang="en-US" dirty="0" err="1" smtClean="0"/>
              <a:t>hai</a:t>
            </a:r>
            <a:r>
              <a:rPr lang="en-US" dirty="0" smtClean="0"/>
              <a:t> process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semaphore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0C7DF-63AB-4D60-A7A4-85C16D8B433E}" type="datetime1">
              <a:rPr lang="en-US" smtClean="0"/>
              <a:t>8/25/2016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FPT Software - Training C/C++ on Linux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8289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tiến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IPC UNIX System V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IPC  System Calls</a:t>
            </a:r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96559-8754-48A1-9004-F83A71C71C60}" type="datetime1">
              <a:rPr lang="en-US" smtClean="0"/>
              <a:t>8/25/2016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graphicFrame>
        <p:nvGraphicFramePr>
          <p:cNvPr id="4" name="Group 1157"/>
          <p:cNvGraphicFramePr>
            <a:graphicFrameLocks noGrp="1"/>
          </p:cNvGraphicFramePr>
          <p:nvPr/>
        </p:nvGraphicFramePr>
        <p:xfrm>
          <a:off x="609600" y="2362200"/>
          <a:ext cx="8001000" cy="3738880"/>
        </p:xfrm>
        <a:graphic>
          <a:graphicData uri="http://schemas.openxmlformats.org/drawingml/2006/table">
            <a:tbl>
              <a:tblPr/>
              <a:tblGrid>
                <a:gridCol w="3505200"/>
                <a:gridCol w="1371600"/>
                <a:gridCol w="1676400"/>
                <a:gridCol w="1447800"/>
              </a:tblGrid>
              <a:tr h="965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Functionality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Message  Queue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Semaphore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Shared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2"/>
                      <a:srcRect/>
                      <a:tile tx="0" ty="0" sx="100000" sy="100000" flip="none" algn="tl"/>
                    </a:blip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Allocate IPC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msgget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semget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shmget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445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Access IPC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msgsnd msgrcv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semop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shmat shmdt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IPC Control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msgctl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semctl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shmctl</a:t>
                      </a:r>
                      <a:endParaRPr kumimoji="0" lang="en-US" sz="28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FPT Software - Training C/C++ on Linux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err="1" smtClean="0"/>
              <a:t>Nội</a:t>
            </a:r>
            <a:r>
              <a:rPr lang="en-US" sz="4800" dirty="0" smtClean="0"/>
              <a:t> dung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tiến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IPC UNIX System V</a:t>
            </a:r>
          </a:p>
          <a:p>
            <a:r>
              <a:rPr lang="en-US" dirty="0" err="1" smtClean="0">
                <a:solidFill>
                  <a:srgbClr val="FF0000"/>
                </a:solidFill>
              </a:rPr>
              <a:t>Giao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tiếp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bằng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hàng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đợi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thông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điệp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đoạn</a:t>
            </a:r>
            <a:r>
              <a:rPr lang="en-US" dirty="0" smtClean="0"/>
              <a:t> </a:t>
            </a:r>
            <a:r>
              <a:rPr lang="en-US" dirty="0" err="1" smtClean="0"/>
              <a:t>nhớ</a:t>
            </a:r>
            <a:r>
              <a:rPr lang="en-US" dirty="0" smtClean="0"/>
              <a:t> </a:t>
            </a:r>
            <a:r>
              <a:rPr lang="en-US" dirty="0" err="1" smtClean="0"/>
              <a:t>chung</a:t>
            </a:r>
            <a:endParaRPr lang="en-US" dirty="0" smtClean="0"/>
          </a:p>
          <a:p>
            <a:r>
              <a:rPr lang="en-US" dirty="0" err="1" smtClean="0"/>
              <a:t>Đồng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tiến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semaphore</a:t>
            </a:r>
          </a:p>
          <a:p>
            <a:r>
              <a:rPr lang="en-US" dirty="0" smtClean="0"/>
              <a:t>Labs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67698-5129-4879-8009-23A613D8B64E}" type="datetime1">
              <a:rPr lang="en-US" smtClean="0"/>
              <a:t>8/25/2016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FPT Software - Training C/C++ on Linux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ctr" rtl="0">
              <a:spcBef>
                <a:spcPct val="0"/>
              </a:spcBef>
            </a:pPr>
            <a:r>
              <a:rPr lang="en-US" sz="4800" dirty="0" err="1" smtClean="0"/>
              <a:t>Hàng</a:t>
            </a:r>
            <a:r>
              <a:rPr lang="en-US" sz="4800" dirty="0" smtClean="0"/>
              <a:t> </a:t>
            </a:r>
            <a:r>
              <a:rPr lang="en-US" sz="4800" dirty="0" err="1" smtClean="0"/>
              <a:t>đợi</a:t>
            </a:r>
            <a:r>
              <a:rPr lang="en-US" sz="4800" dirty="0" smtClean="0"/>
              <a:t> </a:t>
            </a:r>
            <a:r>
              <a:rPr lang="en-US" sz="4800" dirty="0" err="1" smtClean="0"/>
              <a:t>thông</a:t>
            </a:r>
            <a:r>
              <a:rPr lang="en-US" sz="4800" dirty="0" smtClean="0"/>
              <a:t> </a:t>
            </a:r>
            <a:r>
              <a:rPr lang="en-US" sz="4800" dirty="0" err="1" smtClean="0"/>
              <a:t>điệp</a:t>
            </a:r>
            <a:r>
              <a:rPr lang="en-US" sz="4800" dirty="0" smtClean="0"/>
              <a:t> </a:t>
            </a:r>
            <a:r>
              <a:rPr lang="en-US" sz="4800" dirty="0" err="1" smtClean="0"/>
              <a:t>là</a:t>
            </a:r>
            <a:r>
              <a:rPr lang="en-US" sz="4800" dirty="0" smtClean="0"/>
              <a:t> </a:t>
            </a:r>
            <a:r>
              <a:rPr lang="en-US" sz="4800" dirty="0" err="1" smtClean="0"/>
              <a:t>gì</a:t>
            </a:r>
            <a:r>
              <a:rPr lang="en-US" sz="4800" dirty="0" smtClean="0"/>
              <a:t>?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dirty="0" err="1" smtClean="0"/>
              <a:t>Hàng</a:t>
            </a:r>
            <a:r>
              <a:rPr lang="en-GB" dirty="0" smtClean="0"/>
              <a:t> </a:t>
            </a:r>
            <a:r>
              <a:rPr lang="en-GB" dirty="0" err="1" smtClean="0"/>
              <a:t>đợi</a:t>
            </a:r>
            <a:r>
              <a:rPr lang="en-GB" dirty="0" smtClean="0"/>
              <a:t> </a:t>
            </a:r>
            <a:r>
              <a:rPr lang="en-GB" dirty="0" err="1" smtClean="0"/>
              <a:t>thông</a:t>
            </a:r>
            <a:r>
              <a:rPr lang="en-GB" dirty="0" smtClean="0"/>
              <a:t> </a:t>
            </a:r>
            <a:r>
              <a:rPr lang="en-GB" dirty="0" err="1" smtClean="0"/>
              <a:t>điệp</a:t>
            </a:r>
            <a:r>
              <a:rPr lang="en-GB" dirty="0" smtClean="0"/>
              <a:t> (message queue) </a:t>
            </a:r>
            <a:r>
              <a:rPr lang="en-GB" dirty="0" err="1" smtClean="0"/>
              <a:t>làm</a:t>
            </a:r>
            <a:r>
              <a:rPr lang="en-GB" dirty="0" smtClean="0"/>
              <a:t> </a:t>
            </a:r>
            <a:r>
              <a:rPr lang="en-GB" dirty="0" err="1" smtClean="0"/>
              <a:t>việc</a:t>
            </a:r>
            <a:r>
              <a:rPr lang="en-GB" dirty="0" smtClean="0"/>
              <a:t> </a:t>
            </a:r>
            <a:r>
              <a:rPr lang="en-GB" dirty="0" err="1" smtClean="0"/>
              <a:t>giống</a:t>
            </a:r>
            <a:r>
              <a:rPr lang="en-GB" dirty="0" smtClean="0"/>
              <a:t> </a:t>
            </a:r>
            <a:r>
              <a:rPr lang="en-GB" dirty="0" err="1" smtClean="0"/>
              <a:t>như</a:t>
            </a:r>
            <a:r>
              <a:rPr lang="en-GB" dirty="0" smtClean="0"/>
              <a:t> </a:t>
            </a:r>
            <a:r>
              <a:rPr lang="en-GB" dirty="0" err="1" smtClean="0"/>
              <a:t>một</a:t>
            </a:r>
            <a:r>
              <a:rPr lang="en-GB" dirty="0" smtClean="0"/>
              <a:t> FIFO.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dirty="0" err="1" smtClean="0"/>
              <a:t>Một</a:t>
            </a:r>
            <a:r>
              <a:rPr lang="en-GB" dirty="0" smtClean="0"/>
              <a:t> </a:t>
            </a:r>
            <a:r>
              <a:rPr lang="en-GB" dirty="0" err="1" smtClean="0"/>
              <a:t>tiến</a:t>
            </a:r>
            <a:r>
              <a:rPr lang="en-GB" dirty="0" smtClean="0"/>
              <a:t> </a:t>
            </a:r>
            <a:r>
              <a:rPr lang="en-GB" dirty="0" err="1" smtClean="0"/>
              <a:t>trình</a:t>
            </a:r>
            <a:r>
              <a:rPr lang="en-GB" dirty="0" smtClean="0"/>
              <a:t> </a:t>
            </a:r>
            <a:r>
              <a:rPr lang="en-GB" dirty="0" err="1" smtClean="0"/>
              <a:t>có</a:t>
            </a:r>
            <a:r>
              <a:rPr lang="en-GB" dirty="0" smtClean="0"/>
              <a:t> </a:t>
            </a:r>
            <a:r>
              <a:rPr lang="en-GB" dirty="0" err="1" smtClean="0"/>
              <a:t>thể</a:t>
            </a:r>
            <a:r>
              <a:rPr lang="en-GB" dirty="0" smtClean="0"/>
              <a:t> </a:t>
            </a:r>
            <a:r>
              <a:rPr lang="en-GB" dirty="0" err="1" smtClean="0"/>
              <a:t>tạo</a:t>
            </a:r>
            <a:r>
              <a:rPr lang="en-GB" dirty="0" smtClean="0"/>
              <a:t> </a:t>
            </a:r>
            <a:r>
              <a:rPr lang="en-GB" dirty="0" err="1" smtClean="0"/>
              <a:t>một</a:t>
            </a:r>
            <a:r>
              <a:rPr lang="en-GB" dirty="0" smtClean="0"/>
              <a:t> </a:t>
            </a:r>
            <a:r>
              <a:rPr lang="en-GB" dirty="0" err="1" smtClean="0"/>
              <a:t>hàng</a:t>
            </a:r>
            <a:r>
              <a:rPr lang="en-GB" dirty="0" smtClean="0"/>
              <a:t> </a:t>
            </a:r>
            <a:r>
              <a:rPr lang="en-GB" dirty="0" err="1" smtClean="0"/>
              <a:t>đợi</a:t>
            </a:r>
            <a:r>
              <a:rPr lang="en-GB" dirty="0" smtClean="0"/>
              <a:t> </a:t>
            </a:r>
            <a:r>
              <a:rPr lang="en-GB" dirty="0" err="1" smtClean="0"/>
              <a:t>thông</a:t>
            </a:r>
            <a:r>
              <a:rPr lang="en-GB" dirty="0" smtClean="0"/>
              <a:t> </a:t>
            </a:r>
            <a:r>
              <a:rPr lang="en-GB" dirty="0" err="1" smtClean="0"/>
              <a:t>điệp</a:t>
            </a:r>
            <a:r>
              <a:rPr lang="en-GB" dirty="0" smtClean="0"/>
              <a:t> </a:t>
            </a:r>
            <a:r>
              <a:rPr lang="en-GB" dirty="0" err="1" smtClean="0"/>
              <a:t>mới</a:t>
            </a:r>
            <a:r>
              <a:rPr lang="en-GB" dirty="0" smtClean="0"/>
              <a:t> </a:t>
            </a:r>
            <a:r>
              <a:rPr lang="en-GB" dirty="0" err="1" smtClean="0"/>
              <a:t>hoặc</a:t>
            </a:r>
            <a:r>
              <a:rPr lang="en-GB" dirty="0" smtClean="0"/>
              <a:t> </a:t>
            </a:r>
            <a:r>
              <a:rPr lang="en-GB" dirty="0" err="1" smtClean="0"/>
              <a:t>có</a:t>
            </a:r>
            <a:r>
              <a:rPr lang="en-GB" dirty="0" smtClean="0"/>
              <a:t> </a:t>
            </a:r>
            <a:r>
              <a:rPr lang="en-GB" dirty="0" err="1" smtClean="0"/>
              <a:t>thể</a:t>
            </a:r>
            <a:r>
              <a:rPr lang="en-GB" dirty="0" smtClean="0"/>
              <a:t> </a:t>
            </a:r>
            <a:r>
              <a:rPr lang="en-GB" dirty="0" err="1" smtClean="0"/>
              <a:t>kết</a:t>
            </a:r>
            <a:r>
              <a:rPr lang="en-GB" dirty="0" smtClean="0"/>
              <a:t> </a:t>
            </a:r>
            <a:r>
              <a:rPr lang="en-GB" dirty="0" err="1" smtClean="0"/>
              <a:t>nối</a:t>
            </a:r>
            <a:r>
              <a:rPr lang="en-GB" dirty="0" smtClean="0"/>
              <a:t> </a:t>
            </a:r>
            <a:r>
              <a:rPr lang="en-GB" dirty="0" err="1" smtClean="0"/>
              <a:t>tới</a:t>
            </a:r>
            <a:r>
              <a:rPr lang="en-GB" dirty="0" smtClean="0"/>
              <a:t> </a:t>
            </a:r>
            <a:r>
              <a:rPr lang="en-GB" dirty="0" err="1" smtClean="0"/>
              <a:t>một</a:t>
            </a:r>
            <a:r>
              <a:rPr lang="en-GB" dirty="0" smtClean="0"/>
              <a:t> </a:t>
            </a:r>
            <a:r>
              <a:rPr lang="en-GB" dirty="0" err="1" smtClean="0"/>
              <a:t>hàng</a:t>
            </a:r>
            <a:r>
              <a:rPr lang="en-GB" dirty="0" smtClean="0"/>
              <a:t> </a:t>
            </a:r>
            <a:r>
              <a:rPr lang="en-GB" dirty="0" err="1" smtClean="0"/>
              <a:t>đợi</a:t>
            </a:r>
            <a:r>
              <a:rPr lang="en-GB" dirty="0" smtClean="0"/>
              <a:t> </a:t>
            </a:r>
            <a:r>
              <a:rPr lang="en-GB" dirty="0" err="1" smtClean="0"/>
              <a:t>thông</a:t>
            </a:r>
            <a:r>
              <a:rPr lang="en-GB" dirty="0" smtClean="0"/>
              <a:t> </a:t>
            </a:r>
            <a:r>
              <a:rPr lang="en-GB" dirty="0" err="1" smtClean="0"/>
              <a:t>điệp</a:t>
            </a:r>
            <a:r>
              <a:rPr lang="en-GB" dirty="0" smtClean="0"/>
              <a:t> </a:t>
            </a:r>
            <a:r>
              <a:rPr lang="en-GB" dirty="0" err="1" smtClean="0"/>
              <a:t>đã</a:t>
            </a:r>
            <a:r>
              <a:rPr lang="en-GB" dirty="0" smtClean="0"/>
              <a:t> </a:t>
            </a:r>
            <a:r>
              <a:rPr lang="en-GB" dirty="0" err="1" smtClean="0"/>
              <a:t>tồn</a:t>
            </a:r>
            <a:r>
              <a:rPr lang="en-GB" dirty="0" smtClean="0"/>
              <a:t> </a:t>
            </a:r>
            <a:r>
              <a:rPr lang="en-GB" dirty="0" err="1" smtClean="0"/>
              <a:t>tại</a:t>
            </a:r>
            <a:r>
              <a:rPr lang="en-GB" dirty="0" smtClean="0"/>
              <a:t>.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dirty="0" err="1" smtClean="0"/>
              <a:t>Khi</a:t>
            </a:r>
            <a:r>
              <a:rPr lang="en-GB" dirty="0" smtClean="0"/>
              <a:t> </a:t>
            </a:r>
            <a:r>
              <a:rPr lang="en-GB" dirty="0" err="1" smtClean="0"/>
              <a:t>bạn</a:t>
            </a:r>
            <a:r>
              <a:rPr lang="en-GB" dirty="0" smtClean="0"/>
              <a:t> </a:t>
            </a:r>
            <a:r>
              <a:rPr lang="en-GB" dirty="0" err="1" smtClean="0"/>
              <a:t>tạo</a:t>
            </a:r>
            <a:r>
              <a:rPr lang="en-GB" dirty="0" smtClean="0"/>
              <a:t> </a:t>
            </a:r>
            <a:r>
              <a:rPr lang="en-GB" dirty="0" err="1" smtClean="0"/>
              <a:t>một</a:t>
            </a:r>
            <a:r>
              <a:rPr lang="en-GB" dirty="0" smtClean="0"/>
              <a:t> </a:t>
            </a:r>
            <a:r>
              <a:rPr lang="en-GB" dirty="0" err="1" smtClean="0"/>
              <a:t>hàm</a:t>
            </a:r>
            <a:r>
              <a:rPr lang="en-GB" dirty="0" smtClean="0"/>
              <a:t> </a:t>
            </a:r>
            <a:r>
              <a:rPr lang="en-GB" dirty="0" err="1" smtClean="0"/>
              <a:t>đợi</a:t>
            </a:r>
            <a:r>
              <a:rPr lang="en-GB" dirty="0" smtClean="0"/>
              <a:t> </a:t>
            </a:r>
            <a:r>
              <a:rPr lang="en-GB" dirty="0" err="1" smtClean="0"/>
              <a:t>thông</a:t>
            </a:r>
            <a:r>
              <a:rPr lang="en-GB" dirty="0" smtClean="0"/>
              <a:t> </a:t>
            </a:r>
            <a:r>
              <a:rPr lang="en-GB" dirty="0" err="1" smtClean="0"/>
              <a:t>điệp</a:t>
            </a:r>
            <a:r>
              <a:rPr lang="en-GB" dirty="0" smtClean="0"/>
              <a:t>, </a:t>
            </a:r>
            <a:r>
              <a:rPr lang="en-GB" dirty="0" err="1" smtClean="0"/>
              <a:t>nó</a:t>
            </a:r>
            <a:r>
              <a:rPr lang="en-GB" dirty="0" smtClean="0"/>
              <a:t> </a:t>
            </a:r>
            <a:r>
              <a:rPr lang="en-GB" dirty="0" err="1" smtClean="0"/>
              <a:t>sẽ</a:t>
            </a:r>
            <a:r>
              <a:rPr lang="en-GB" dirty="0" smtClean="0"/>
              <a:t> </a:t>
            </a:r>
            <a:r>
              <a:rPr lang="en-GB" dirty="0" err="1" smtClean="0"/>
              <a:t>tốn</a:t>
            </a:r>
            <a:r>
              <a:rPr lang="en-GB" dirty="0" smtClean="0"/>
              <a:t> </a:t>
            </a:r>
            <a:r>
              <a:rPr lang="en-GB" dirty="0" err="1" smtClean="0"/>
              <a:t>tại</a:t>
            </a:r>
            <a:r>
              <a:rPr lang="en-GB" dirty="0" smtClean="0"/>
              <a:t> </a:t>
            </a:r>
            <a:r>
              <a:rPr lang="en-GB" dirty="0" err="1" smtClean="0"/>
              <a:t>cho</a:t>
            </a:r>
            <a:r>
              <a:rPr lang="en-GB" dirty="0" smtClean="0"/>
              <a:t> </a:t>
            </a:r>
            <a:r>
              <a:rPr lang="en-GB" dirty="0" err="1" smtClean="0"/>
              <a:t>đến</a:t>
            </a:r>
            <a:r>
              <a:rPr lang="en-GB" dirty="0" smtClean="0"/>
              <a:t> </a:t>
            </a:r>
            <a:r>
              <a:rPr lang="en-GB" dirty="0" err="1" smtClean="0"/>
              <a:t>khi</a:t>
            </a:r>
            <a:r>
              <a:rPr lang="en-GB" dirty="0" smtClean="0"/>
              <a:t> </a:t>
            </a:r>
            <a:r>
              <a:rPr lang="en-GB" dirty="0" err="1" smtClean="0"/>
              <a:t>bạn</a:t>
            </a:r>
            <a:r>
              <a:rPr lang="en-GB" dirty="0" smtClean="0"/>
              <a:t> </a:t>
            </a:r>
            <a:r>
              <a:rPr lang="en-GB" b="1" i="1" dirty="0" err="1" smtClean="0"/>
              <a:t>detroy</a:t>
            </a:r>
            <a:r>
              <a:rPr lang="en-GB" dirty="0" smtClean="0"/>
              <a:t> </a:t>
            </a:r>
            <a:r>
              <a:rPr lang="en-GB" dirty="0" err="1" smtClean="0"/>
              <a:t>nó</a:t>
            </a:r>
            <a:r>
              <a:rPr lang="en-GB" dirty="0" smtClean="0"/>
              <a:t>.</a:t>
            </a:r>
          </a:p>
          <a:p>
            <a:pPr lvl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dirty="0" err="1" smtClean="0"/>
              <a:t>Có</a:t>
            </a:r>
            <a:r>
              <a:rPr lang="en-GB" dirty="0" smtClean="0"/>
              <a:t> </a:t>
            </a:r>
            <a:r>
              <a:rPr lang="en-GB" dirty="0" err="1" smtClean="0"/>
              <a:t>thể</a:t>
            </a:r>
            <a:r>
              <a:rPr lang="en-GB" dirty="0" smtClean="0"/>
              <a:t> </a:t>
            </a:r>
            <a:r>
              <a:rPr lang="en-GB" dirty="0" err="1" smtClean="0"/>
              <a:t>sử</a:t>
            </a:r>
            <a:r>
              <a:rPr lang="en-GB" dirty="0" smtClean="0"/>
              <a:t> </a:t>
            </a:r>
            <a:r>
              <a:rPr lang="en-GB" dirty="0" err="1" smtClean="0"/>
              <a:t>dụng</a:t>
            </a:r>
            <a:r>
              <a:rPr lang="en-GB" dirty="0" smtClean="0"/>
              <a:t> </a:t>
            </a:r>
            <a:r>
              <a:rPr lang="en-GB" b="1" i="1" dirty="0" err="1" smtClean="0"/>
              <a:t>ipcs</a:t>
            </a:r>
            <a:r>
              <a:rPr lang="en-GB" dirty="0" smtClean="0"/>
              <a:t> command </a:t>
            </a:r>
            <a:r>
              <a:rPr lang="en-GB" dirty="0" err="1" smtClean="0"/>
              <a:t>để</a:t>
            </a:r>
            <a:r>
              <a:rPr lang="en-GB" dirty="0" smtClean="0"/>
              <a:t> </a:t>
            </a:r>
            <a:r>
              <a:rPr lang="en-GB" dirty="0" err="1" smtClean="0"/>
              <a:t>kiểm</a:t>
            </a:r>
            <a:r>
              <a:rPr lang="en-GB" dirty="0" smtClean="0"/>
              <a:t> </a:t>
            </a:r>
            <a:r>
              <a:rPr lang="en-GB" dirty="0" err="1" smtClean="0"/>
              <a:t>tra</a:t>
            </a:r>
            <a:r>
              <a:rPr lang="en-GB" dirty="0" smtClean="0"/>
              <a:t> </a:t>
            </a:r>
            <a:r>
              <a:rPr lang="en-GB" dirty="0" err="1" smtClean="0"/>
              <a:t>xem</a:t>
            </a:r>
            <a:r>
              <a:rPr lang="en-GB" dirty="0" smtClean="0"/>
              <a:t> </a:t>
            </a:r>
            <a:r>
              <a:rPr lang="en-GB" dirty="0" err="1" smtClean="0"/>
              <a:t>bất</a:t>
            </a:r>
            <a:r>
              <a:rPr lang="en-GB" dirty="0" smtClean="0"/>
              <a:t> </a:t>
            </a:r>
            <a:r>
              <a:rPr lang="en-GB" dirty="0" err="1" smtClean="0"/>
              <a:t>kỳ</a:t>
            </a:r>
            <a:r>
              <a:rPr lang="en-GB" dirty="0" smtClean="0"/>
              <a:t> </a:t>
            </a:r>
            <a:r>
              <a:rPr lang="en-GB" dirty="0" err="1" smtClean="0"/>
              <a:t>hàng</a:t>
            </a:r>
            <a:r>
              <a:rPr lang="en-GB" dirty="0" smtClean="0"/>
              <a:t> </a:t>
            </a:r>
            <a:r>
              <a:rPr lang="en-GB" dirty="0" err="1" smtClean="0"/>
              <a:t>đợi</a:t>
            </a:r>
            <a:r>
              <a:rPr lang="en-GB" dirty="0" smtClean="0"/>
              <a:t> </a:t>
            </a:r>
            <a:r>
              <a:rPr lang="en-GB" dirty="0" err="1" smtClean="0"/>
              <a:t>thông</a:t>
            </a:r>
            <a:r>
              <a:rPr lang="en-GB" dirty="0" smtClean="0"/>
              <a:t> </a:t>
            </a:r>
            <a:r>
              <a:rPr lang="en-GB" dirty="0" err="1" smtClean="0"/>
              <a:t>điệp</a:t>
            </a:r>
            <a:r>
              <a:rPr lang="en-GB" dirty="0" smtClean="0"/>
              <a:t> </a:t>
            </a:r>
            <a:r>
              <a:rPr lang="en-GB" dirty="0" err="1" smtClean="0"/>
              <a:t>nào</a:t>
            </a:r>
            <a:r>
              <a:rPr lang="en-GB" dirty="0" smtClean="0"/>
              <a:t> </a:t>
            </a:r>
            <a:r>
              <a:rPr lang="en-GB" dirty="0" err="1" smtClean="0"/>
              <a:t>không</a:t>
            </a:r>
            <a:r>
              <a:rPr lang="en-GB" dirty="0" smtClean="0"/>
              <a:t> </a:t>
            </a:r>
            <a:r>
              <a:rPr lang="en-GB" dirty="0" err="1" smtClean="0"/>
              <a:t>được</a:t>
            </a:r>
            <a:r>
              <a:rPr lang="en-GB" dirty="0" smtClean="0"/>
              <a:t> </a:t>
            </a:r>
            <a:r>
              <a:rPr lang="en-GB" dirty="0" err="1" smtClean="0"/>
              <a:t>sử</a:t>
            </a:r>
            <a:r>
              <a:rPr lang="en-GB" dirty="0" smtClean="0"/>
              <a:t> </a:t>
            </a:r>
            <a:r>
              <a:rPr lang="en-GB" dirty="0" err="1" smtClean="0"/>
              <a:t>dụng</a:t>
            </a:r>
            <a:r>
              <a:rPr lang="en-GB" dirty="0" smtClean="0"/>
              <a:t> </a:t>
            </a:r>
            <a:r>
              <a:rPr lang="en-GB" dirty="0" err="1" smtClean="0"/>
              <a:t>và</a:t>
            </a:r>
            <a:r>
              <a:rPr lang="en-GB" dirty="0" smtClean="0"/>
              <a:t> </a:t>
            </a:r>
            <a:r>
              <a:rPr lang="en-GB" dirty="0" err="1" smtClean="0"/>
              <a:t>đang</a:t>
            </a:r>
            <a:r>
              <a:rPr lang="en-GB" dirty="0" smtClean="0"/>
              <a:t> </a:t>
            </a:r>
            <a:r>
              <a:rPr lang="en-GB" dirty="0" err="1" smtClean="0"/>
              <a:t>lơ</a:t>
            </a:r>
            <a:r>
              <a:rPr lang="en-GB" dirty="0" smtClean="0"/>
              <a:t> </a:t>
            </a:r>
            <a:r>
              <a:rPr lang="en-GB" dirty="0" err="1" smtClean="0"/>
              <a:t>lửng</a:t>
            </a:r>
            <a:r>
              <a:rPr lang="en-GB" dirty="0" smtClean="0"/>
              <a:t> </a:t>
            </a:r>
            <a:r>
              <a:rPr lang="en-GB" dirty="0" err="1" smtClean="0"/>
              <a:t>xung</a:t>
            </a:r>
            <a:r>
              <a:rPr lang="en-GB" dirty="0" smtClean="0"/>
              <a:t> </a:t>
            </a:r>
            <a:r>
              <a:rPr lang="en-GB" dirty="0" err="1" smtClean="0"/>
              <a:t>quanh</a:t>
            </a:r>
            <a:r>
              <a:rPr lang="en-GB" dirty="0" smtClean="0"/>
              <a:t>.</a:t>
            </a:r>
          </a:p>
          <a:p>
            <a:pPr lvl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dirty="0" err="1" smtClean="0"/>
              <a:t>Có</a:t>
            </a:r>
            <a:r>
              <a:rPr lang="en-GB" dirty="0" smtClean="0"/>
              <a:t> </a:t>
            </a:r>
            <a:r>
              <a:rPr lang="en-GB" dirty="0" err="1" smtClean="0"/>
              <a:t>thể</a:t>
            </a:r>
            <a:r>
              <a:rPr lang="en-GB" dirty="0" smtClean="0"/>
              <a:t> </a:t>
            </a:r>
            <a:r>
              <a:rPr lang="en-GB" i="1" dirty="0" err="1" smtClean="0"/>
              <a:t>detroy</a:t>
            </a:r>
            <a:r>
              <a:rPr lang="en-GB" dirty="0" smtClean="0"/>
              <a:t> </a:t>
            </a:r>
            <a:r>
              <a:rPr lang="en-GB" dirty="0" err="1" smtClean="0"/>
              <a:t>hàng</a:t>
            </a:r>
            <a:r>
              <a:rPr lang="en-GB" dirty="0" smtClean="0"/>
              <a:t> </a:t>
            </a:r>
            <a:r>
              <a:rPr lang="en-GB" dirty="0" err="1" smtClean="0"/>
              <a:t>đợi</a:t>
            </a:r>
            <a:r>
              <a:rPr lang="en-GB" dirty="0" smtClean="0"/>
              <a:t> </a:t>
            </a:r>
            <a:r>
              <a:rPr lang="en-GB" dirty="0" err="1" smtClean="0"/>
              <a:t>thông</a:t>
            </a:r>
            <a:r>
              <a:rPr lang="en-GB" dirty="0" smtClean="0"/>
              <a:t> </a:t>
            </a:r>
            <a:r>
              <a:rPr lang="en-GB" dirty="0" err="1" smtClean="0"/>
              <a:t>điệp</a:t>
            </a:r>
            <a:r>
              <a:rPr lang="en-GB" dirty="0" smtClean="0"/>
              <a:t> </a:t>
            </a:r>
            <a:r>
              <a:rPr lang="en-GB" dirty="0" err="1" smtClean="0"/>
              <a:t>với</a:t>
            </a:r>
            <a:r>
              <a:rPr lang="en-GB" dirty="0" smtClean="0"/>
              <a:t> </a:t>
            </a:r>
            <a:r>
              <a:rPr lang="en-GB" b="1" i="1" dirty="0" err="1" smtClean="0"/>
              <a:t>ipcrm</a:t>
            </a:r>
            <a:r>
              <a:rPr lang="en-GB" dirty="0" smtClean="0"/>
              <a:t> command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EC319-80C8-4771-B2AB-D8156C4E4FBD}" type="datetime1">
              <a:rPr lang="en-US" smtClean="0"/>
              <a:t>8/25/2016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FPT Software - Training C/C++ on Linux</a:t>
            </a: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đợi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điệp</a:t>
            </a:r>
            <a:r>
              <a:rPr lang="en-US" dirty="0" smtClean="0"/>
              <a:t> (1/4)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31800" indent="-323850">
              <a:spcAft>
                <a:spcPts val="1413"/>
              </a:spcAft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dirty="0" err="1" smtClean="0"/>
              <a:t>Để</a:t>
            </a:r>
            <a:r>
              <a:rPr lang="en-GB" dirty="0" smtClean="0"/>
              <a:t> </a:t>
            </a:r>
            <a:r>
              <a:rPr lang="en-GB" dirty="0" err="1" smtClean="0"/>
              <a:t>tạo</a:t>
            </a:r>
            <a:r>
              <a:rPr lang="en-GB" dirty="0" smtClean="0"/>
              <a:t> </a:t>
            </a:r>
            <a:r>
              <a:rPr lang="en-GB" dirty="0" err="1" smtClean="0"/>
              <a:t>hàng</a:t>
            </a:r>
            <a:r>
              <a:rPr lang="en-GB" dirty="0" smtClean="0"/>
              <a:t> </a:t>
            </a:r>
            <a:r>
              <a:rPr lang="en-GB" dirty="0" err="1" smtClean="0"/>
              <a:t>đợi</a:t>
            </a:r>
            <a:r>
              <a:rPr lang="en-GB" dirty="0" smtClean="0"/>
              <a:t> </a:t>
            </a:r>
            <a:r>
              <a:rPr lang="en-GB" dirty="0" err="1" smtClean="0"/>
              <a:t>thông</a:t>
            </a:r>
            <a:r>
              <a:rPr lang="en-GB" dirty="0" smtClean="0"/>
              <a:t> </a:t>
            </a:r>
            <a:r>
              <a:rPr lang="en-GB" dirty="0" err="1" smtClean="0"/>
              <a:t>điệp</a:t>
            </a:r>
            <a:r>
              <a:rPr lang="en-GB" dirty="0" smtClean="0"/>
              <a:t>:</a:t>
            </a:r>
          </a:p>
          <a:p>
            <a:pPr marL="863600" lvl="1" indent="-287338">
              <a:spcAft>
                <a:spcPts val="1125"/>
              </a:spcAft>
              <a:buSzPct val="7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i="1" dirty="0" smtClean="0"/>
              <a:t>#include &lt;sys/</a:t>
            </a:r>
            <a:r>
              <a:rPr lang="en-US" i="1" dirty="0" err="1" smtClean="0"/>
              <a:t>types.h</a:t>
            </a:r>
            <a:r>
              <a:rPr lang="en-US" i="1" dirty="0" smtClean="0"/>
              <a:t>&gt; </a:t>
            </a:r>
          </a:p>
          <a:p>
            <a:pPr marL="863600" lvl="1" indent="-287338">
              <a:spcAft>
                <a:spcPts val="1125"/>
              </a:spcAft>
              <a:buSzPct val="7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i="1" dirty="0" smtClean="0"/>
              <a:t> #include &lt;sys/</a:t>
            </a:r>
            <a:r>
              <a:rPr lang="en-US" i="1" dirty="0" err="1" smtClean="0"/>
              <a:t>ipc.h</a:t>
            </a:r>
            <a:r>
              <a:rPr lang="en-US" i="1" dirty="0" smtClean="0"/>
              <a:t>&gt;  </a:t>
            </a:r>
          </a:p>
          <a:p>
            <a:pPr marL="863600" lvl="1" indent="-287338">
              <a:spcAft>
                <a:spcPts val="1125"/>
              </a:spcAft>
              <a:buSzPct val="7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i="1" dirty="0" smtClean="0"/>
              <a:t>#include  &lt;sys/</a:t>
            </a:r>
            <a:r>
              <a:rPr lang="en-US" i="1" dirty="0" err="1" smtClean="0"/>
              <a:t>msg.h</a:t>
            </a:r>
            <a:r>
              <a:rPr lang="en-US" i="1" dirty="0" smtClean="0"/>
              <a:t>&gt;</a:t>
            </a:r>
            <a:endParaRPr lang="en-GB" i="1" dirty="0" smtClean="0"/>
          </a:p>
          <a:p>
            <a:pPr marL="863600" lvl="1" indent="-287338">
              <a:spcAft>
                <a:spcPts val="1125"/>
              </a:spcAft>
              <a:buSzPct val="7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i="1" dirty="0" err="1" smtClean="0"/>
              <a:t>int</a:t>
            </a:r>
            <a:r>
              <a:rPr lang="en-GB" i="1" dirty="0" smtClean="0"/>
              <a:t> </a:t>
            </a:r>
            <a:r>
              <a:rPr lang="en-GB" i="1" dirty="0" err="1" smtClean="0"/>
              <a:t>msgget</a:t>
            </a:r>
            <a:r>
              <a:rPr lang="en-GB" i="1" dirty="0" smtClean="0"/>
              <a:t>(</a:t>
            </a:r>
            <a:r>
              <a:rPr lang="en-GB" i="1" dirty="0" err="1" smtClean="0"/>
              <a:t>key_t</a:t>
            </a:r>
            <a:r>
              <a:rPr lang="en-GB" i="1" dirty="0" smtClean="0"/>
              <a:t> key, </a:t>
            </a:r>
            <a:r>
              <a:rPr lang="en-GB" i="1" dirty="0" err="1" smtClean="0"/>
              <a:t>int</a:t>
            </a:r>
            <a:r>
              <a:rPr lang="en-GB" i="1" dirty="0" smtClean="0"/>
              <a:t> </a:t>
            </a:r>
            <a:r>
              <a:rPr lang="en-GB" i="1" dirty="0" err="1" smtClean="0"/>
              <a:t>msgflg</a:t>
            </a:r>
            <a:r>
              <a:rPr lang="en-GB" i="1" dirty="0" smtClean="0"/>
              <a:t>);</a:t>
            </a:r>
          </a:p>
          <a:p>
            <a:pPr marL="863600" lvl="1" indent="-287338">
              <a:spcAft>
                <a:spcPts val="1125"/>
              </a:spcAft>
              <a:buSzPct val="75000"/>
              <a:buFont typeface="StarSymbol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dirty="0" err="1" smtClean="0">
                <a:latin typeface="Nimbus Roman No9 L" pitchFamily="16" charset="0"/>
              </a:rPr>
              <a:t>msgget</a:t>
            </a:r>
            <a:r>
              <a:rPr lang="en-GB" dirty="0" smtClean="0">
                <a:latin typeface="Nimbus Roman No9 L" pitchFamily="16" charset="0"/>
              </a:rPr>
              <a:t>() </a:t>
            </a:r>
            <a:r>
              <a:rPr lang="en-GB" dirty="0" err="1" smtClean="0">
                <a:latin typeface="Nimbus Roman No9 L" pitchFamily="16" charset="0"/>
              </a:rPr>
              <a:t>trả</a:t>
            </a:r>
            <a:r>
              <a:rPr lang="en-GB" dirty="0" smtClean="0">
                <a:latin typeface="Nimbus Roman No9 L" pitchFamily="16" charset="0"/>
              </a:rPr>
              <a:t> </a:t>
            </a:r>
            <a:r>
              <a:rPr lang="en-GB" dirty="0" err="1" smtClean="0">
                <a:latin typeface="Nimbus Roman No9 L" pitchFamily="16" charset="0"/>
              </a:rPr>
              <a:t>lại</a:t>
            </a:r>
            <a:r>
              <a:rPr lang="en-GB" dirty="0" smtClean="0">
                <a:latin typeface="Nimbus Roman No9 L" pitchFamily="16" charset="0"/>
              </a:rPr>
              <a:t> ID </a:t>
            </a:r>
            <a:r>
              <a:rPr lang="en-GB" dirty="0" err="1" smtClean="0">
                <a:latin typeface="Nimbus Roman No9 L" pitchFamily="16" charset="0"/>
              </a:rPr>
              <a:t>của</a:t>
            </a:r>
            <a:r>
              <a:rPr lang="en-GB" dirty="0" smtClean="0">
                <a:latin typeface="Nimbus Roman No9 L" pitchFamily="16" charset="0"/>
              </a:rPr>
              <a:t> </a:t>
            </a:r>
            <a:r>
              <a:rPr lang="en-GB" dirty="0" err="1" smtClean="0">
                <a:latin typeface="Nimbus Roman No9 L" pitchFamily="16" charset="0"/>
              </a:rPr>
              <a:t>hàng</a:t>
            </a:r>
            <a:r>
              <a:rPr lang="en-GB" dirty="0" smtClean="0">
                <a:latin typeface="Nimbus Roman No9 L" pitchFamily="16" charset="0"/>
              </a:rPr>
              <a:t> </a:t>
            </a:r>
            <a:r>
              <a:rPr lang="en-GB" dirty="0" err="1" smtClean="0">
                <a:latin typeface="Nimbus Roman No9 L" pitchFamily="16" charset="0"/>
              </a:rPr>
              <a:t>đợi</a:t>
            </a:r>
            <a:r>
              <a:rPr lang="en-GB" dirty="0" smtClean="0">
                <a:latin typeface="Nimbus Roman No9 L" pitchFamily="16" charset="0"/>
              </a:rPr>
              <a:t> </a:t>
            </a:r>
            <a:r>
              <a:rPr lang="en-GB" dirty="0" err="1" smtClean="0">
                <a:latin typeface="Nimbus Roman No9 L" pitchFamily="16" charset="0"/>
              </a:rPr>
              <a:t>nếu</a:t>
            </a:r>
            <a:r>
              <a:rPr lang="en-GB" dirty="0" smtClean="0">
                <a:latin typeface="Nimbus Roman No9 L" pitchFamily="16" charset="0"/>
              </a:rPr>
              <a:t> </a:t>
            </a:r>
            <a:r>
              <a:rPr lang="en-GB" dirty="0" err="1" smtClean="0">
                <a:latin typeface="Nimbus Roman No9 L" pitchFamily="16" charset="0"/>
              </a:rPr>
              <a:t>thành</a:t>
            </a:r>
            <a:r>
              <a:rPr lang="en-GB" dirty="0" smtClean="0">
                <a:latin typeface="Nimbus Roman No9 L" pitchFamily="16" charset="0"/>
              </a:rPr>
              <a:t> </a:t>
            </a:r>
            <a:r>
              <a:rPr lang="en-GB" dirty="0" err="1" smtClean="0">
                <a:latin typeface="Nimbus Roman No9 L" pitchFamily="16" charset="0"/>
              </a:rPr>
              <a:t>công</a:t>
            </a:r>
            <a:r>
              <a:rPr lang="en-GB" dirty="0" smtClean="0">
                <a:latin typeface="Nimbus Roman No9 L" pitchFamily="16" charset="0"/>
              </a:rPr>
              <a:t>, </a:t>
            </a:r>
            <a:r>
              <a:rPr lang="en-GB" dirty="0" err="1" smtClean="0">
                <a:latin typeface="Nimbus Roman No9 L" pitchFamily="16" charset="0"/>
              </a:rPr>
              <a:t>hoặc</a:t>
            </a:r>
            <a:r>
              <a:rPr lang="en-GB" dirty="0" smtClean="0">
                <a:latin typeface="Nimbus Roman No9 L" pitchFamily="16" charset="0"/>
              </a:rPr>
              <a:t> -1 </a:t>
            </a:r>
            <a:r>
              <a:rPr lang="en-GB" dirty="0" err="1" smtClean="0">
                <a:latin typeface="Nimbus Roman No9 L" pitchFamily="16" charset="0"/>
              </a:rPr>
              <a:t>nếu</a:t>
            </a:r>
            <a:r>
              <a:rPr lang="en-GB" dirty="0" smtClean="0">
                <a:latin typeface="Nimbus Roman No9 L" pitchFamily="16" charset="0"/>
              </a:rPr>
              <a:t> </a:t>
            </a:r>
            <a:r>
              <a:rPr lang="en-GB" dirty="0" err="1" smtClean="0">
                <a:latin typeface="Nimbus Roman No9 L" pitchFamily="16" charset="0"/>
              </a:rPr>
              <a:t>thất</a:t>
            </a:r>
            <a:r>
              <a:rPr lang="en-GB" dirty="0" smtClean="0">
                <a:latin typeface="Nimbus Roman No9 L" pitchFamily="16" charset="0"/>
              </a:rPr>
              <a:t> </a:t>
            </a:r>
            <a:r>
              <a:rPr lang="en-GB" dirty="0" err="1" smtClean="0">
                <a:latin typeface="Nimbus Roman No9 L" pitchFamily="16" charset="0"/>
              </a:rPr>
              <a:t>bại</a:t>
            </a:r>
            <a:r>
              <a:rPr lang="en-GB" dirty="0" smtClean="0">
                <a:latin typeface="Nimbus Roman No9 L" pitchFamily="16" charset="0"/>
              </a:rPr>
              <a:t>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6E83D-868E-48E4-88CC-47E5DB25D285}" type="datetime1">
              <a:rPr lang="en-US" smtClean="0"/>
              <a:t>8/25/2016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FPT Software - Training C/C++ on Linux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799</TotalTime>
  <Words>3298</Words>
  <Application>Microsoft Office PowerPoint</Application>
  <PresentationFormat>On-screen Show (4:3)</PresentationFormat>
  <Paragraphs>644</Paragraphs>
  <Slides>53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4" baseType="lpstr">
      <vt:lpstr>Office Theme</vt:lpstr>
      <vt:lpstr>Giao tiếp giữa các tiến trình sử dụng IPC UNIX System V</vt:lpstr>
      <vt:lpstr>Nội dung</vt:lpstr>
      <vt:lpstr>Nội dung</vt:lpstr>
      <vt:lpstr>Giao tiếp giữa các tiến trình sử dụng theo IPC UNIX System V</vt:lpstr>
      <vt:lpstr>Giao tiếp giữa các tiến trình sử dụng theo IPC UNIX System V</vt:lpstr>
      <vt:lpstr>Giao tiếp giữa các tiến trình sử dụng theo IPC UNIX System V</vt:lpstr>
      <vt:lpstr>Nội dung</vt:lpstr>
      <vt:lpstr>Hàng đợi thông điệp là gì?</vt:lpstr>
      <vt:lpstr>Tạo hàng đợi thông điệp (1/4)</vt:lpstr>
      <vt:lpstr>Tạo hàng đợi thông điệp (2/4)</vt:lpstr>
      <vt:lpstr>Tạo hàng đợi thông điệp (3/4)</vt:lpstr>
      <vt:lpstr>Tạo hàng đợi thông điệp (4/4)</vt:lpstr>
      <vt:lpstr>Cấu trúc của thông điệp  (1/2)</vt:lpstr>
      <vt:lpstr>Cấu trúc của thông điệp  (2/2)</vt:lpstr>
      <vt:lpstr>Gửi thông điệp vào hàng đợi (1/2)</vt:lpstr>
      <vt:lpstr>Gửi thông điệp vào hàng đợi (2/2)</vt:lpstr>
      <vt:lpstr>Nhận và lấy thông điệp ra khỏi hàm đợi (1/3)</vt:lpstr>
      <vt:lpstr>Nhận và lấy thông điệp ra khỏi hàm đợi (2/3)</vt:lpstr>
      <vt:lpstr>Nhận và lấy thông điệp ra khỏi hàm đợi (3/3)</vt:lpstr>
      <vt:lpstr>Hủy hàng đợi thông điệp (1/2)</vt:lpstr>
      <vt:lpstr>Hủy hàng đợi thông điệp (2/2)</vt:lpstr>
      <vt:lpstr>Nội dung</vt:lpstr>
      <vt:lpstr>Shared memory</vt:lpstr>
      <vt:lpstr>Shared memory</vt:lpstr>
      <vt:lpstr>Shared memory </vt:lpstr>
      <vt:lpstr>Thao tác với shared memory</vt:lpstr>
      <vt:lpstr>Hàm shmget() </vt:lpstr>
      <vt:lpstr>Hàm shmat() </vt:lpstr>
      <vt:lpstr>Hàm shmdt()</vt:lpstr>
      <vt:lpstr>Hàm shmctl()</vt:lpstr>
      <vt:lpstr>Ví dụ</vt:lpstr>
      <vt:lpstr>Ví dụ (shm.c)  </vt:lpstr>
      <vt:lpstr>Ví dụ (shm.c)  </vt:lpstr>
      <vt:lpstr>Nội dung</vt:lpstr>
      <vt:lpstr>Semaphore </vt:lpstr>
      <vt:lpstr>Semaphore</vt:lpstr>
      <vt:lpstr>Các thao tác chủ yếu với semaphore</vt:lpstr>
      <vt:lpstr>Hàm semget() </vt:lpstr>
      <vt:lpstr>Tạo key cho IPC object </vt:lpstr>
      <vt:lpstr>Hàm semop() </vt:lpstr>
      <vt:lpstr>Hàm semop() (2)</vt:lpstr>
      <vt:lpstr>Hành vi của hàm semop() </vt:lpstr>
      <vt:lpstr>Hàm semctl()</vt:lpstr>
      <vt:lpstr>Hàm semctl() - tham số cmd </vt:lpstr>
      <vt:lpstr>Ví dụ</vt:lpstr>
      <vt:lpstr>Ví dụ (sema.c) </vt:lpstr>
      <vt:lpstr>Ví dụ (sema.c) (2)</vt:lpstr>
      <vt:lpstr>Ví dụ (sema.c) (3)</vt:lpstr>
      <vt:lpstr>Ví dụ (sema.c)</vt:lpstr>
      <vt:lpstr>Nội dung</vt:lpstr>
      <vt:lpstr>Labs </vt:lpstr>
      <vt:lpstr>Labs </vt:lpstr>
      <vt:lpstr>Labs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Xử lý tín hiệu giữa các tiến trình</dc:title>
  <dc:creator>Vu Anh Tuan (FSU11.BU13)</dc:creator>
  <cp:lastModifiedBy>Vu Anh Tuan (FSU11.BU13)</cp:lastModifiedBy>
  <cp:revision>104</cp:revision>
  <dcterms:created xsi:type="dcterms:W3CDTF">2006-08-16T00:00:00Z</dcterms:created>
  <dcterms:modified xsi:type="dcterms:W3CDTF">2016-08-25T03:12:08Z</dcterms:modified>
</cp:coreProperties>
</file>