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330" r:id="rId4"/>
    <p:sldId id="260" r:id="rId5"/>
    <p:sldId id="261" r:id="rId6"/>
    <p:sldId id="262" r:id="rId7"/>
    <p:sldId id="263" r:id="rId8"/>
    <p:sldId id="33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31" r:id="rId24"/>
    <p:sldId id="301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33" r:id="rId46"/>
    <p:sldId id="278" r:id="rId47"/>
    <p:sldId id="303" r:id="rId48"/>
    <p:sldId id="304" r:id="rId49"/>
    <p:sldId id="305" r:id="rId50"/>
    <p:sldId id="306" r:id="rId51"/>
    <p:sldId id="307" r:id="rId52"/>
    <p:sldId id="334" r:id="rId53"/>
    <p:sldId id="310" r:id="rId54"/>
    <p:sldId id="311" r:id="rId55"/>
    <p:sldId id="335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36" r:id="rId69"/>
    <p:sldId id="326" r:id="rId70"/>
    <p:sldId id="327" r:id="rId71"/>
    <p:sldId id="328" r:id="rId72"/>
    <p:sldId id="329" r:id="rId73"/>
    <p:sldId id="337" r:id="rId74"/>
    <p:sldId id="33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CFA5-919C-4161-AB5C-A2105964063D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032A8-9EF5-4202-B064-5B2FC5520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032A8-9EF5-4202-B064-5B2FC552001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B4FD-482C-4B1D-964C-2D293846CD5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21E-90B8-41F1-B339-64DD59A44FB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A0A-F460-42D2-A08D-B9834D2408C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BD90-8C4A-4DC5-9074-1083ABCFB6B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0F0-A6F4-4812-A3E9-985DD966F85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1A01-00DB-4A5D-94C9-B615C9552EE1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A7B-920E-401C-BB72-28F0685A2FC5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324C-BD32-4C5C-8ED3-561B0C1CBE54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44FC-6AE2-47CA-80A7-3CF6D5610EF9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3B1-1050-4EFD-8B87-9F9588C1C779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7C38-C909-4649-9E80-F77F05557908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7139-73B2-4F72-B4B7-651335B8C65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.uoc.gr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3581400" cy="1752600"/>
          </a:xfrm>
        </p:spPr>
        <p:txBody>
          <a:bodyPr/>
          <a:lstStyle/>
          <a:p>
            <a:pPr algn="l"/>
            <a:r>
              <a:rPr lang="en-US" dirty="0"/>
              <a:t>FPT Software</a:t>
            </a:r>
          </a:p>
          <a:p>
            <a:pPr algn="l"/>
            <a:r>
              <a:rPr lang="en-US" dirty="0" err="1"/>
              <a:t>Creater</a:t>
            </a:r>
            <a:r>
              <a:rPr lang="en-US" dirty="0"/>
              <a:t>: TuanVA6</a:t>
            </a:r>
          </a:p>
          <a:p>
            <a:pPr algn="l"/>
            <a:r>
              <a:rPr lang="en-US" dirty="0"/>
              <a:t>Date</a:t>
            </a:r>
            <a:r>
              <a:rPr lang="en-US"/>
              <a:t>: </a:t>
            </a:r>
            <a:r>
              <a:rPr lang="en-US" smtClean="0"/>
              <a:t>25/08/2016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F4FC-33FF-4145-B50D-31972681E18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11D2-48DC-440D-998F-52A30A04170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337" y="1943100"/>
            <a:ext cx="75533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0" y="1295400"/>
            <a:ext cx="4193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spc="-5" dirty="0" smtClean="0">
                <a:solidFill>
                  <a:srgbClr val="FF0000"/>
                </a:solidFill>
              </a:rPr>
              <a:t>Sockets -</a:t>
            </a:r>
            <a:r>
              <a:rPr lang="en-US" sz="3600" spc="-55" dirty="0" smtClean="0">
                <a:solidFill>
                  <a:srgbClr val="FF0000"/>
                </a:solidFill>
              </a:rPr>
              <a:t> </a:t>
            </a:r>
            <a:r>
              <a:rPr lang="en-US" sz="3600" spc="-5" dirty="0" smtClean="0">
                <a:solidFill>
                  <a:srgbClr val="FF0000"/>
                </a:solidFill>
              </a:rPr>
              <a:t>Procedures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C374-F35F-41FC-A6CF-CBB22C7A87E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1687"/>
            <a:ext cx="8229600" cy="450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socket: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b="1" i="1" dirty="0" err="1" smtClean="0">
                <a:latin typeface="Courier New"/>
                <a:cs typeface="Courier New"/>
              </a:rPr>
              <a:t>int</a:t>
            </a:r>
            <a:r>
              <a:rPr lang="en-US" b="1" i="1" dirty="0" smtClean="0">
                <a:latin typeface="Courier New"/>
                <a:cs typeface="Courier New"/>
              </a:rPr>
              <a:t> </a:t>
            </a:r>
            <a:r>
              <a:rPr lang="en-US" b="1" i="1" dirty="0" err="1" smtClean="0">
                <a:solidFill>
                  <a:srgbClr val="3B822F"/>
                </a:solidFill>
                <a:latin typeface="Courier New"/>
                <a:cs typeface="Courier New"/>
              </a:rPr>
              <a:t>sockid</a:t>
            </a:r>
            <a:r>
              <a:rPr lang="en-US" b="1" i="1" dirty="0" smtClean="0">
                <a:solidFill>
                  <a:srgbClr val="3B822F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latin typeface="Courier New"/>
                <a:cs typeface="Courier New"/>
              </a:rPr>
              <a:t>= socket(</a:t>
            </a:r>
            <a:r>
              <a:rPr lang="en-US" b="1" i="1" dirty="0" err="1" smtClean="0">
                <a:latin typeface="Courier New"/>
                <a:cs typeface="Courier New"/>
              </a:rPr>
              <a:t>int</a:t>
            </a:r>
            <a:r>
              <a:rPr lang="en-US" b="1" i="1" dirty="0" smtClean="0"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rgbClr val="9A6500"/>
                </a:solidFill>
                <a:latin typeface="Courier New"/>
                <a:cs typeface="Courier New"/>
              </a:rPr>
              <a:t>family</a:t>
            </a:r>
            <a:r>
              <a:rPr lang="en-US" b="1" i="1" dirty="0" smtClean="0">
                <a:latin typeface="Courier New"/>
                <a:cs typeface="Courier New"/>
              </a:rPr>
              <a:t>, </a:t>
            </a:r>
            <a:r>
              <a:rPr lang="en-US" b="1" i="1" dirty="0" err="1" smtClean="0">
                <a:latin typeface="Courier New"/>
                <a:cs typeface="Courier New"/>
              </a:rPr>
              <a:t>int</a:t>
            </a:r>
            <a:r>
              <a:rPr lang="en-US" b="1" i="1" dirty="0" smtClean="0"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rgbClr val="CC9A00"/>
                </a:solidFill>
                <a:latin typeface="Courier New"/>
                <a:cs typeface="Courier New"/>
              </a:rPr>
              <a:t>type</a:t>
            </a:r>
            <a:r>
              <a:rPr lang="en-US" b="1" i="1" dirty="0" smtClean="0">
                <a:latin typeface="Courier New"/>
                <a:cs typeface="Courier New"/>
              </a:rPr>
              <a:t>,</a:t>
            </a:r>
            <a:r>
              <a:rPr lang="en-US" b="1" i="1" spc="-45" dirty="0" smtClean="0">
                <a:latin typeface="Courier New"/>
                <a:cs typeface="Courier New"/>
              </a:rPr>
              <a:t> </a:t>
            </a:r>
            <a:r>
              <a:rPr lang="en-US" b="1" i="1" spc="-45" dirty="0" err="1" smtClean="0">
                <a:latin typeface="Courier New"/>
                <a:cs typeface="Courier New"/>
              </a:rPr>
              <a:t>int</a:t>
            </a:r>
            <a:r>
              <a:rPr lang="en-US" b="1" i="1" spc="-45" dirty="0" smtClean="0"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rgbClr val="CA6800"/>
                </a:solidFill>
                <a:latin typeface="Courier New"/>
                <a:cs typeface="Courier New"/>
              </a:rPr>
              <a:t>protocol</a:t>
            </a:r>
            <a:r>
              <a:rPr lang="en-US" b="1" i="1" dirty="0" smtClean="0">
                <a:latin typeface="Courier New"/>
                <a:cs typeface="Courier New"/>
              </a:rPr>
              <a:t>);</a:t>
            </a:r>
            <a:endParaRPr lang="en-US" i="1" dirty="0" smtClean="0">
              <a:latin typeface="Courier New"/>
              <a:cs typeface="Courier New"/>
            </a:endParaRPr>
          </a:p>
          <a:p>
            <a:pPr marL="756920" lvl="1">
              <a:spcBef>
                <a:spcPts val="305"/>
              </a:spcBef>
            </a:pPr>
            <a:r>
              <a:rPr lang="en-US" b="1" spc="10" dirty="0" err="1" smtClean="0">
                <a:solidFill>
                  <a:srgbClr val="3B822F"/>
                </a:solidFill>
                <a:latin typeface="Sylfaen"/>
                <a:cs typeface="Sylfaen"/>
              </a:rPr>
              <a:t>sockid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smtClean="0">
                <a:latin typeface="Sylfaen"/>
                <a:cs typeface="Sylfaen"/>
              </a:rPr>
              <a:t>socket descriptor, </a:t>
            </a:r>
            <a:r>
              <a:rPr lang="en-US" spc="-5" dirty="0" err="1" smtClean="0">
                <a:latin typeface="Sylfaen"/>
                <a:cs typeface="Sylfaen"/>
              </a:rPr>
              <a:t>là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một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số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nguyên</a:t>
            </a:r>
            <a:r>
              <a:rPr lang="en-US" spc="-5" dirty="0" smtClean="0">
                <a:latin typeface="Sylfaen"/>
                <a:cs typeface="Sylfaen"/>
              </a:rPr>
              <a:t>(</a:t>
            </a:r>
            <a:r>
              <a:rPr lang="en-US" spc="-5" dirty="0" err="1" smtClean="0">
                <a:latin typeface="Sylfaen"/>
                <a:cs typeface="Sylfaen"/>
              </a:rPr>
              <a:t>giống</a:t>
            </a:r>
            <a:r>
              <a:rPr lang="en-US" spc="-5" dirty="0" smtClean="0">
                <a:latin typeface="Sylfaen"/>
                <a:cs typeface="Sylfaen"/>
              </a:rPr>
              <a:t> file-handle)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240"/>
              </a:spcBef>
            </a:pPr>
            <a:r>
              <a:rPr lang="en-US" b="1" spc="10" dirty="0" smtClean="0">
                <a:solidFill>
                  <a:srgbClr val="9A6500"/>
                </a:solidFill>
                <a:latin typeface="Sylfaen"/>
                <a:cs typeface="Sylfaen"/>
              </a:rPr>
              <a:t>family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số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nguyên</a:t>
            </a:r>
            <a:r>
              <a:rPr lang="en-US" spc="-5" dirty="0" smtClean="0">
                <a:latin typeface="Sylfaen"/>
                <a:cs typeface="Sylfaen"/>
              </a:rPr>
              <a:t>, </a:t>
            </a:r>
            <a:r>
              <a:rPr lang="en-US" spc="-5" dirty="0" err="1" smtClean="0">
                <a:latin typeface="Sylfaen"/>
                <a:cs typeface="Sylfaen"/>
              </a:rPr>
              <a:t>họ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địa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chỉ</a:t>
            </a:r>
            <a:endParaRPr lang="en-US" dirty="0" smtClean="0">
              <a:latin typeface="Sylfaen"/>
              <a:cs typeface="Sylfaen"/>
            </a:endParaRPr>
          </a:p>
          <a:p>
            <a:pPr marL="1435100" lvl="1" indent="-351155">
              <a:spcBef>
                <a:spcPts val="23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400" dirty="0" smtClean="0">
                <a:latin typeface="Sylfaen"/>
                <a:cs typeface="Sylfaen"/>
              </a:rPr>
              <a:t>PF_INET: IPv4 </a:t>
            </a:r>
            <a:r>
              <a:rPr lang="en-US" sz="2400" spc="-5" dirty="0" smtClean="0">
                <a:latin typeface="Sylfaen"/>
                <a:cs typeface="Sylfaen"/>
              </a:rPr>
              <a:t>protocols, </a:t>
            </a:r>
            <a:r>
              <a:rPr lang="en-US" sz="2400" dirty="0" smtClean="0">
                <a:latin typeface="Sylfaen"/>
                <a:cs typeface="Sylfaen"/>
              </a:rPr>
              <a:t>Internet addresses (typically</a:t>
            </a:r>
            <a:r>
              <a:rPr lang="en-US" sz="2400" spc="-60" dirty="0" smtClean="0">
                <a:latin typeface="Sylfaen"/>
                <a:cs typeface="Sylfaen"/>
              </a:rPr>
              <a:t> </a:t>
            </a:r>
            <a:r>
              <a:rPr lang="en-US" sz="2400" dirty="0" smtClean="0">
                <a:latin typeface="Sylfaen"/>
                <a:cs typeface="Sylfaen"/>
              </a:rPr>
              <a:t>used)</a:t>
            </a:r>
          </a:p>
          <a:p>
            <a:pPr marL="1435100" lvl="1" indent="-351155">
              <a:spcBef>
                <a:spcPts val="22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400" dirty="0" smtClean="0">
                <a:latin typeface="Sylfaen"/>
                <a:cs typeface="Sylfaen"/>
              </a:rPr>
              <a:t>PF_UNIX: Local communication, </a:t>
            </a:r>
            <a:r>
              <a:rPr lang="en-US" sz="2400" spc="-5" dirty="0" smtClean="0">
                <a:latin typeface="Sylfaen"/>
                <a:cs typeface="Sylfaen"/>
              </a:rPr>
              <a:t>File</a:t>
            </a:r>
            <a:r>
              <a:rPr lang="en-US" sz="2400" spc="-114" dirty="0" smtClean="0">
                <a:latin typeface="Sylfaen"/>
                <a:cs typeface="Sylfaen"/>
              </a:rPr>
              <a:t> </a:t>
            </a:r>
            <a:r>
              <a:rPr lang="en-US" sz="2400" spc="-5" dirty="0" smtClean="0">
                <a:latin typeface="Sylfaen"/>
                <a:cs typeface="Sylfaen"/>
              </a:rPr>
              <a:t>addresses</a:t>
            </a:r>
            <a:endParaRPr lang="en-US" sz="2400" dirty="0" smtClean="0">
              <a:latin typeface="Sylfaen"/>
              <a:cs typeface="Sylfaen"/>
            </a:endParaRPr>
          </a:p>
          <a:p>
            <a:pPr marL="756920" lvl="1">
              <a:spcBef>
                <a:spcPts val="225"/>
              </a:spcBef>
            </a:pPr>
            <a:r>
              <a:rPr lang="en-US" b="1" spc="15" dirty="0" smtClean="0">
                <a:solidFill>
                  <a:srgbClr val="CC9A00"/>
                </a:solidFill>
                <a:latin typeface="Sylfaen"/>
                <a:cs typeface="Sylfaen"/>
              </a:rPr>
              <a:t>type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loại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giao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tiếp</a:t>
            </a:r>
            <a:endParaRPr lang="en-US" dirty="0" smtClean="0">
              <a:latin typeface="Sylfaen"/>
              <a:cs typeface="Sylfaen"/>
            </a:endParaRPr>
          </a:p>
          <a:p>
            <a:pPr marL="1435100" lvl="1" indent="-351155">
              <a:spcBef>
                <a:spcPts val="23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400" dirty="0" smtClean="0">
                <a:latin typeface="Sylfaen"/>
                <a:cs typeface="Sylfaen"/>
              </a:rPr>
              <a:t>SOCK_STREAM – </a:t>
            </a:r>
            <a:r>
              <a:rPr lang="en-US" sz="2400" dirty="0" err="1" smtClean="0">
                <a:latin typeface="Sylfaen"/>
                <a:cs typeface="Sylfaen"/>
              </a:rPr>
              <a:t>đáng</a:t>
            </a:r>
            <a:r>
              <a:rPr lang="en-US" sz="2400" dirty="0" smtClean="0">
                <a:latin typeface="Sylfaen"/>
                <a:cs typeface="Sylfaen"/>
              </a:rPr>
              <a:t> tin </a:t>
            </a:r>
            <a:r>
              <a:rPr lang="en-US" sz="2400" dirty="0" err="1" smtClean="0">
                <a:latin typeface="Sylfaen"/>
                <a:cs typeface="Sylfaen"/>
              </a:rPr>
              <a:t>cậy</a:t>
            </a:r>
            <a:r>
              <a:rPr lang="en-US" sz="2400" dirty="0" smtClean="0">
                <a:latin typeface="Sylfaen"/>
                <a:cs typeface="Sylfaen"/>
              </a:rPr>
              <a:t>, 2 </a:t>
            </a:r>
            <a:r>
              <a:rPr lang="en-US" sz="2400" dirty="0" err="1" smtClean="0">
                <a:latin typeface="Sylfaen"/>
                <a:cs typeface="Sylfaen"/>
              </a:rPr>
              <a:t>chiều</a:t>
            </a:r>
            <a:r>
              <a:rPr lang="en-US" sz="2400" dirty="0" smtClean="0">
                <a:latin typeface="Sylfaen"/>
                <a:cs typeface="Sylfaen"/>
              </a:rPr>
              <a:t>, connection-based</a:t>
            </a:r>
            <a:r>
              <a:rPr lang="en-US" sz="2400" spc="-125" dirty="0" smtClean="0">
                <a:latin typeface="Sylfaen"/>
                <a:cs typeface="Sylfaen"/>
              </a:rPr>
              <a:t> </a:t>
            </a:r>
            <a:r>
              <a:rPr lang="en-US" sz="2400" dirty="0" smtClean="0">
                <a:latin typeface="Sylfaen"/>
                <a:cs typeface="Sylfaen"/>
              </a:rPr>
              <a:t>service</a:t>
            </a:r>
          </a:p>
          <a:p>
            <a:pPr marL="1435100" lvl="1" indent="-351155">
              <a:spcBef>
                <a:spcPts val="22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400" spc="-5" dirty="0" smtClean="0">
                <a:latin typeface="Sylfaen"/>
                <a:cs typeface="Sylfaen"/>
              </a:rPr>
              <a:t>SOCK_DGRAM </a:t>
            </a:r>
            <a:r>
              <a:rPr lang="en-US" sz="2400" dirty="0" smtClean="0">
                <a:latin typeface="Sylfaen"/>
                <a:cs typeface="Sylfaen"/>
              </a:rPr>
              <a:t>– </a:t>
            </a:r>
            <a:r>
              <a:rPr lang="en-US" sz="2400" dirty="0" err="1" smtClean="0">
                <a:latin typeface="Sylfaen"/>
                <a:cs typeface="Sylfaen"/>
              </a:rPr>
              <a:t>kém</a:t>
            </a:r>
            <a:r>
              <a:rPr lang="en-US" sz="2400" dirty="0" smtClean="0">
                <a:latin typeface="Sylfaen"/>
                <a:cs typeface="Sylfaen"/>
              </a:rPr>
              <a:t> tin </a:t>
            </a:r>
            <a:r>
              <a:rPr lang="en-US" sz="2400" dirty="0" err="1" smtClean="0">
                <a:latin typeface="Sylfaen"/>
                <a:cs typeface="Sylfaen"/>
              </a:rPr>
              <a:t>cậy</a:t>
            </a:r>
            <a:r>
              <a:rPr lang="en-US" sz="2400" spc="-5" dirty="0" smtClean="0">
                <a:latin typeface="Sylfaen"/>
                <a:cs typeface="Sylfaen"/>
              </a:rPr>
              <a:t>, connectionless, </a:t>
            </a:r>
            <a:r>
              <a:rPr lang="en-US" sz="2400" spc="-5" dirty="0" err="1" smtClean="0">
                <a:latin typeface="Sylfaen"/>
                <a:cs typeface="Sylfaen"/>
              </a:rPr>
              <a:t>giới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hạn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chiều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dài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bản</a:t>
            </a:r>
            <a:r>
              <a:rPr lang="en-US" sz="2400" spc="-5" dirty="0" smtClean="0">
                <a:latin typeface="Sylfaen"/>
                <a:cs typeface="Sylfaen"/>
              </a:rPr>
              <a:t> tin</a:t>
            </a:r>
            <a:endParaRPr lang="en-US" sz="2400" dirty="0" smtClean="0">
              <a:latin typeface="Sylfaen"/>
              <a:cs typeface="Sylfaen"/>
            </a:endParaRPr>
          </a:p>
          <a:p>
            <a:pPr marL="756920" lvl="1">
              <a:spcBef>
                <a:spcPts val="229"/>
              </a:spcBef>
            </a:pPr>
            <a:r>
              <a:rPr lang="en-US" b="1" spc="10" dirty="0" smtClean="0">
                <a:solidFill>
                  <a:srgbClr val="CA6800"/>
                </a:solidFill>
                <a:latin typeface="Sylfaen"/>
                <a:cs typeface="Sylfaen"/>
              </a:rPr>
              <a:t>protocol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chỉ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ra</a:t>
            </a:r>
            <a:r>
              <a:rPr lang="en-US" spc="-5" dirty="0" smtClean="0">
                <a:latin typeface="Sylfaen"/>
                <a:cs typeface="Sylfaen"/>
              </a:rPr>
              <a:t> protocol</a:t>
            </a:r>
            <a:endParaRPr lang="en-US" dirty="0" smtClean="0">
              <a:latin typeface="Sylfaen"/>
              <a:cs typeface="Sylfaen"/>
            </a:endParaRPr>
          </a:p>
          <a:p>
            <a:pPr marL="1435100" lvl="1" indent="-351155">
              <a:spcBef>
                <a:spcPts val="23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400" dirty="0" smtClean="0">
                <a:latin typeface="Sylfaen"/>
                <a:cs typeface="Sylfaen"/>
              </a:rPr>
              <a:t>IPPROTO_TCP,</a:t>
            </a:r>
            <a:r>
              <a:rPr lang="en-US" sz="2400" spc="350" dirty="0" smtClean="0">
                <a:latin typeface="Sylfaen"/>
                <a:cs typeface="Sylfaen"/>
              </a:rPr>
              <a:t> </a:t>
            </a:r>
            <a:r>
              <a:rPr lang="en-US" sz="2400" dirty="0" smtClean="0">
                <a:latin typeface="Sylfaen"/>
                <a:cs typeface="Sylfaen"/>
              </a:rPr>
              <a:t>IPPROTO_UDP</a:t>
            </a:r>
          </a:p>
          <a:p>
            <a:pPr marL="1435100" lvl="1" indent="-351155">
              <a:spcBef>
                <a:spcPts val="22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400" dirty="0" err="1" smtClean="0">
                <a:latin typeface="Sylfaen"/>
                <a:cs typeface="Sylfaen"/>
              </a:rPr>
              <a:t>Thường</a:t>
            </a:r>
            <a:r>
              <a:rPr lang="en-US" sz="2400" dirty="0" smtClean="0">
                <a:latin typeface="Sylfaen"/>
                <a:cs typeface="Sylfaen"/>
              </a:rPr>
              <a:t> set </a:t>
            </a:r>
            <a:r>
              <a:rPr lang="en-US" sz="2400" dirty="0" err="1" smtClean="0">
                <a:latin typeface="Sylfaen"/>
                <a:cs typeface="Sylfaen"/>
              </a:rPr>
              <a:t>tới</a:t>
            </a:r>
            <a:r>
              <a:rPr lang="en-US" sz="2400" dirty="0" smtClean="0">
                <a:latin typeface="Sylfaen"/>
                <a:cs typeface="Sylfaen"/>
              </a:rPr>
              <a:t> 0 </a:t>
            </a:r>
            <a:r>
              <a:rPr lang="en-US" sz="2400" spc="-5" dirty="0" smtClean="0">
                <a:latin typeface="Sylfaen"/>
                <a:cs typeface="Sylfaen"/>
              </a:rPr>
              <a:t>(i.e., </a:t>
            </a:r>
            <a:r>
              <a:rPr lang="en-US" sz="2400" dirty="0" smtClean="0">
                <a:latin typeface="Sylfaen"/>
                <a:cs typeface="Sylfaen"/>
              </a:rPr>
              <a:t>use default</a:t>
            </a:r>
            <a:r>
              <a:rPr lang="en-US" sz="2400" spc="-90" dirty="0" smtClean="0">
                <a:latin typeface="Sylfaen"/>
                <a:cs typeface="Sylfaen"/>
              </a:rPr>
              <a:t> </a:t>
            </a:r>
            <a:r>
              <a:rPr lang="en-US" sz="2400" dirty="0" smtClean="0">
                <a:latin typeface="Sylfaen"/>
                <a:cs typeface="Sylfaen"/>
              </a:rPr>
              <a:t>protocol)</a:t>
            </a:r>
          </a:p>
          <a:p>
            <a:pPr marL="756920" lvl="1">
              <a:lnSpc>
                <a:spcPts val="2325"/>
              </a:lnSpc>
              <a:spcBef>
                <a:spcPts val="225"/>
              </a:spcBef>
            </a:pP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fail, return -1</a:t>
            </a:r>
            <a:endParaRPr lang="en-US" dirty="0" smtClean="0">
              <a:latin typeface="Sylfaen"/>
              <a:cs typeface="Sylfae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1232-489C-4C7B-AA37-EEA138AB624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socket, socket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:</a:t>
            </a:r>
          </a:p>
          <a:p>
            <a:pPr marL="355600"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3600" b="1" dirty="0" smtClean="0">
                <a:solidFill>
                  <a:srgbClr val="CC9A00"/>
                </a:solidFill>
                <a:latin typeface="Courier New"/>
                <a:cs typeface="Courier New"/>
              </a:rPr>
              <a:t>status </a:t>
            </a:r>
            <a:r>
              <a:rPr lang="en-US" sz="3600" b="1" dirty="0" smtClean="0">
                <a:latin typeface="Courier New"/>
                <a:cs typeface="Courier New"/>
              </a:rPr>
              <a:t>=</a:t>
            </a:r>
            <a:r>
              <a:rPr lang="en-US" sz="3600" b="1" spc="-80" dirty="0" smtClean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close(</a:t>
            </a:r>
            <a:r>
              <a:rPr lang="en-US" sz="3600" b="1" dirty="0" err="1" smtClean="0">
                <a:solidFill>
                  <a:srgbClr val="9A6500"/>
                </a:solidFill>
                <a:latin typeface="Courier New"/>
                <a:cs typeface="Courier New"/>
              </a:rPr>
              <a:t>sockid</a:t>
            </a:r>
            <a:r>
              <a:rPr lang="en-US" sz="3600" b="1" dirty="0" smtClean="0">
                <a:latin typeface="Courier New"/>
                <a:cs typeface="Courier New"/>
              </a:rPr>
              <a:t>);</a:t>
            </a:r>
            <a:endParaRPr lang="en-US" sz="3600" dirty="0" smtClean="0">
              <a:latin typeface="Courier New"/>
              <a:cs typeface="Courier New"/>
            </a:endParaRPr>
          </a:p>
          <a:p>
            <a:pPr marL="756920" lvl="1">
              <a:spcBef>
                <a:spcPts val="570"/>
              </a:spcBef>
            </a:pPr>
            <a:r>
              <a:rPr lang="en-US" b="1" spc="10" dirty="0" err="1" smtClean="0">
                <a:solidFill>
                  <a:srgbClr val="9A6500"/>
                </a:solidFill>
                <a:latin typeface="Sylfaen"/>
                <a:cs typeface="Sylfaen"/>
              </a:rPr>
              <a:t>sockid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smtClean="0">
                <a:latin typeface="Sylfaen"/>
                <a:cs typeface="Sylfaen"/>
              </a:rPr>
              <a:t>file descriptor </a:t>
            </a:r>
            <a:r>
              <a:rPr lang="en-US" spc="-10" dirty="0" smtClean="0">
                <a:latin typeface="Sylfaen"/>
                <a:cs typeface="Sylfaen"/>
              </a:rPr>
              <a:t>(socket </a:t>
            </a:r>
            <a:r>
              <a:rPr lang="en-US" spc="-5" dirty="0" err="1" smtClean="0">
                <a:latin typeface="Sylfaen"/>
                <a:cs typeface="Sylfaen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close)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70"/>
              </a:spcBef>
            </a:pPr>
            <a:r>
              <a:rPr lang="en-US" b="1" spc="15" dirty="0" smtClean="0">
                <a:solidFill>
                  <a:srgbClr val="CC9A00"/>
                </a:solidFill>
                <a:latin typeface="Sylfaen"/>
                <a:cs typeface="Sylfaen"/>
              </a:rPr>
              <a:t>status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spc="-5" dirty="0" smtClean="0">
                <a:latin typeface="Sylfaen"/>
                <a:cs typeface="Sylfaen"/>
              </a:rPr>
              <a:t>0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thành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công</a:t>
            </a:r>
            <a:r>
              <a:rPr lang="en-US" spc="-5" dirty="0" smtClean="0">
                <a:latin typeface="Sylfaen"/>
                <a:cs typeface="Sylfaen"/>
              </a:rPr>
              <a:t>, -1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thất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bại</a:t>
            </a:r>
            <a:endParaRPr lang="en-US" sz="4400" dirty="0" smtClean="0">
              <a:latin typeface="Times New Roman"/>
              <a:cs typeface="Times New Roman"/>
            </a:endParaRPr>
          </a:p>
          <a:p>
            <a:pPr marL="355600"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 err="1" smtClean="0">
                <a:latin typeface="Sylfaen"/>
                <a:cs typeface="Sylfaen"/>
              </a:rPr>
              <a:t>Đóng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một</a:t>
            </a:r>
            <a:r>
              <a:rPr lang="en-US" sz="3600" spc="-5" dirty="0" smtClean="0">
                <a:latin typeface="Sylfaen"/>
                <a:cs typeface="Sylfaen"/>
              </a:rPr>
              <a:t> socket:</a:t>
            </a:r>
            <a:endParaRPr lang="en-US" sz="3600" dirty="0" smtClean="0">
              <a:latin typeface="Sylfaen"/>
              <a:cs typeface="Sylfaen"/>
            </a:endParaRPr>
          </a:p>
          <a:p>
            <a:pPr marL="756920" lvl="1">
              <a:spcBef>
                <a:spcPts val="490"/>
              </a:spcBef>
            </a:pPr>
            <a:r>
              <a:rPr lang="en-US" spc="-5" dirty="0" err="1" smtClean="0">
                <a:latin typeface="Sylfaen"/>
                <a:cs typeface="Sylfaen"/>
              </a:rPr>
              <a:t>Đóng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một</a:t>
            </a:r>
            <a:r>
              <a:rPr lang="en-US" spc="-5" dirty="0" smtClean="0">
                <a:latin typeface="Sylfaen"/>
                <a:cs typeface="Sylfaen"/>
              </a:rPr>
              <a:t> connection (</a:t>
            </a:r>
            <a:r>
              <a:rPr lang="en-US" spc="-5" dirty="0" err="1" smtClean="0">
                <a:latin typeface="Sylfaen"/>
                <a:cs typeface="Sylfaen"/>
              </a:rPr>
              <a:t>cho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10" dirty="0" smtClean="0">
                <a:latin typeface="Sylfaen"/>
                <a:cs typeface="Sylfaen"/>
              </a:rPr>
              <a:t>stream</a:t>
            </a:r>
            <a:r>
              <a:rPr lang="en-US" spc="-229" dirty="0" smtClean="0">
                <a:latin typeface="Sylfaen"/>
                <a:cs typeface="Sylfaen"/>
              </a:rPr>
              <a:t> </a:t>
            </a:r>
            <a:r>
              <a:rPr lang="en-US" spc="-10" dirty="0" smtClean="0">
                <a:latin typeface="Sylfaen"/>
                <a:cs typeface="Sylfaen"/>
              </a:rPr>
              <a:t>socket)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80"/>
              </a:spcBef>
            </a:pPr>
            <a:r>
              <a:rPr lang="en-US" spc="-5" dirty="0" err="1" smtClean="0">
                <a:latin typeface="Sylfaen"/>
                <a:cs typeface="Sylfaen"/>
              </a:rPr>
              <a:t>Giải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phóng</a:t>
            </a:r>
            <a:r>
              <a:rPr lang="en-US" spc="-5" dirty="0" smtClean="0">
                <a:latin typeface="Sylfaen"/>
                <a:cs typeface="Sylfaen"/>
              </a:rPr>
              <a:t> port </a:t>
            </a:r>
            <a:r>
              <a:rPr lang="en-US" spc="-5" dirty="0" err="1" smtClean="0">
                <a:latin typeface="Sylfaen"/>
                <a:cs typeface="Sylfaen"/>
              </a:rPr>
              <a:t>sử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dụng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bởi</a:t>
            </a:r>
            <a:r>
              <a:rPr lang="en-US" spc="-5" dirty="0" smtClean="0">
                <a:latin typeface="Sylfaen"/>
                <a:cs typeface="Sylfaen"/>
              </a:rPr>
              <a:t> socket</a:t>
            </a:r>
            <a:endParaRPr lang="en-US" dirty="0" smtClean="0">
              <a:latin typeface="Sylfaen"/>
              <a:cs typeface="Sylfae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9EB-8ED1-4985-9DA6-1078826A36E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40000" lnSpcReduction="20000"/>
          </a:bodyPr>
          <a:lstStyle/>
          <a:p>
            <a:pPr marL="355600">
              <a:buSzPct val="63636"/>
              <a:tabLst>
                <a:tab pos="354965" algn="l"/>
                <a:tab pos="355600" algn="l"/>
              </a:tabLst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Socket API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định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nghĩa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một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loại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dữ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liệu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chung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địa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chỉ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4000" i="1" dirty="0" smtClean="0">
                <a:latin typeface="Calibri" pitchFamily="34" charset="0"/>
                <a:cs typeface="Calibri" pitchFamily="34" charset="0"/>
              </a:rPr>
              <a:t>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struct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sockaddr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unsigned short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sa_family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; /* Address family (e.g. AF_INET) */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char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sa_data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[14];   /* Family-specific address information */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5000" dirty="0" smtClean="0">
              <a:latin typeface="Calibri" pitchFamily="34" charset="0"/>
              <a:cs typeface="Calibri" pitchFamily="34" charset="0"/>
            </a:endParaRPr>
          </a:p>
          <a:p>
            <a:pPr marL="355600">
              <a:buClr>
                <a:srgbClr val="9A6500"/>
              </a:buClr>
              <a:buSzPct val="63636"/>
              <a:tabLst>
                <a:tab pos="354965" algn="l"/>
                <a:tab pos="355600" algn="l"/>
              </a:tabLst>
            </a:pP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Dạng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cụ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b="1" i="1" dirty="0" err="1" smtClean="0">
                <a:latin typeface="Calibri" pitchFamily="34" charset="0"/>
                <a:cs typeface="Calibri" pitchFamily="34" charset="0"/>
              </a:rPr>
              <a:t>sockaddr</a:t>
            </a:r>
            <a:r>
              <a:rPr lang="en-US" sz="60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TCP/IP addresses: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struct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in_addr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unsigned long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s_addr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;  /* Internet address (32 bits) */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struct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sockaddr_in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unsigned short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sin_family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;  /* Internet protocol (AF_INET) */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unsigned short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sin_port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;  /* Address port (16 bits) */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struct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in_addr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sin_addr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;  /* Internet address (32 bits) */</a:t>
            </a:r>
          </a:p>
          <a:p>
            <a:pPr marL="1155700" lvl="2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char </a:t>
            </a:r>
            <a:r>
              <a:rPr lang="en-US" sz="5000" i="1" dirty="0" err="1" smtClean="0">
                <a:latin typeface="Calibri" pitchFamily="34" charset="0"/>
                <a:cs typeface="Calibri" pitchFamily="34" charset="0"/>
              </a:rPr>
              <a:t>sin_zero</a:t>
            </a: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[8];    /* Not used */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5000" i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55600">
              <a:buClr>
                <a:srgbClr val="9A6500"/>
              </a:buClr>
              <a:buSzPct val="63636"/>
              <a:tabLst>
                <a:tab pos="354965" algn="l"/>
                <a:tab pos="355600" algn="l"/>
              </a:tabLst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sockaddr_in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casted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tới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một</a:t>
            </a:r>
            <a:r>
              <a:rPr lang="en-US" sz="6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sockaddr</a:t>
            </a:r>
            <a:endParaRPr lang="en-US" sz="6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684F-9DC9-44E7-B581-D2652926FAC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socket: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socket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port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i="1" dirty="0" err="1" smtClean="0">
                <a:cs typeface="Courier New"/>
              </a:rPr>
              <a:t>int</a:t>
            </a:r>
            <a:r>
              <a:rPr lang="en-US" i="1" dirty="0" smtClean="0">
                <a:cs typeface="Courier New"/>
              </a:rPr>
              <a:t> bind(</a:t>
            </a:r>
            <a:r>
              <a:rPr lang="en-US" i="1" dirty="0" err="1" smtClean="0">
                <a:cs typeface="Courier New"/>
              </a:rPr>
              <a:t>int</a:t>
            </a:r>
            <a:r>
              <a:rPr lang="en-US" i="1" dirty="0" smtClean="0">
                <a:cs typeface="Courier New"/>
              </a:rPr>
              <a:t> </a:t>
            </a:r>
            <a:r>
              <a:rPr lang="en-US" i="1" dirty="0" err="1" smtClean="0">
                <a:cs typeface="Courier New"/>
              </a:rPr>
              <a:t>sockfd</a:t>
            </a:r>
            <a:r>
              <a:rPr lang="en-US" i="1" dirty="0" smtClean="0">
                <a:cs typeface="Courier New"/>
              </a:rPr>
              <a:t>, </a:t>
            </a:r>
            <a:r>
              <a:rPr lang="en-US" i="1" dirty="0" err="1" smtClean="0">
                <a:cs typeface="Courier New"/>
              </a:rPr>
              <a:t>struct</a:t>
            </a:r>
            <a:r>
              <a:rPr lang="en-US" i="1" dirty="0" smtClean="0">
                <a:cs typeface="Courier New"/>
              </a:rPr>
              <a:t> </a:t>
            </a:r>
            <a:r>
              <a:rPr lang="en-US" i="1" dirty="0" err="1" smtClean="0">
                <a:cs typeface="Courier New"/>
              </a:rPr>
              <a:t>sockaddr</a:t>
            </a:r>
            <a:r>
              <a:rPr lang="en-US" i="1" dirty="0" smtClean="0">
                <a:cs typeface="Courier New"/>
              </a:rPr>
              <a:t> *</a:t>
            </a:r>
            <a:r>
              <a:rPr lang="en-US" i="1" dirty="0" err="1" smtClean="0">
                <a:cs typeface="Courier New"/>
              </a:rPr>
              <a:t>my_addr</a:t>
            </a:r>
            <a:r>
              <a:rPr lang="en-US" i="1" dirty="0" smtClean="0">
                <a:cs typeface="Courier New"/>
              </a:rPr>
              <a:t>, </a:t>
            </a:r>
            <a:r>
              <a:rPr lang="en-US" i="1" dirty="0" err="1" smtClean="0">
                <a:cs typeface="Courier New"/>
              </a:rPr>
              <a:t>int</a:t>
            </a:r>
            <a:r>
              <a:rPr lang="en-US" i="1" dirty="0" smtClean="0">
                <a:cs typeface="Courier New"/>
              </a:rPr>
              <a:t> </a:t>
            </a:r>
            <a:r>
              <a:rPr lang="en-US" i="1" dirty="0" err="1" smtClean="0">
                <a:cs typeface="Courier New"/>
              </a:rPr>
              <a:t>addrlen</a:t>
            </a:r>
            <a:r>
              <a:rPr lang="en-US" i="1" dirty="0" smtClean="0">
                <a:cs typeface="Courier New"/>
              </a:rPr>
              <a:t>);</a:t>
            </a:r>
          </a:p>
          <a:p>
            <a:pPr marL="356870">
              <a:lnSpc>
                <a:spcPct val="100000"/>
              </a:lnSpc>
              <a:spcBef>
                <a:spcPts val="570"/>
              </a:spcBef>
            </a:pPr>
            <a:r>
              <a:rPr lang="en-US" b="1" i="1" dirty="0" err="1" smtClean="0">
                <a:cs typeface="Sylfaen"/>
              </a:rPr>
              <a:t>sockfd</a:t>
            </a:r>
            <a:r>
              <a:rPr lang="en-US" dirty="0" smtClean="0">
                <a:cs typeface="Sylfaen"/>
              </a:rPr>
              <a:t>: </a:t>
            </a:r>
            <a:r>
              <a:rPr lang="en-US" dirty="0" err="1" smtClean="0">
                <a:cs typeface="Sylfaen"/>
              </a:rPr>
              <a:t>là</a:t>
            </a:r>
            <a:r>
              <a:rPr lang="en-US" dirty="0" smtClean="0">
                <a:cs typeface="Sylfaen"/>
              </a:rPr>
              <a:t> socket file descriptor </a:t>
            </a:r>
            <a:r>
              <a:rPr lang="en-US" dirty="0" err="1" smtClean="0">
                <a:cs typeface="Sylfaen"/>
              </a:rPr>
              <a:t>trả</a:t>
            </a:r>
            <a:r>
              <a:rPr lang="en-US" dirty="0" smtClean="0">
                <a:cs typeface="Sylfaen"/>
              </a:rPr>
              <a:t> </a:t>
            </a:r>
            <a:r>
              <a:rPr lang="en-US" dirty="0" err="1" smtClean="0">
                <a:cs typeface="Sylfaen"/>
              </a:rPr>
              <a:t>về</a:t>
            </a:r>
            <a:r>
              <a:rPr lang="en-US" dirty="0" smtClean="0">
                <a:cs typeface="Sylfaen"/>
              </a:rPr>
              <a:t> </a:t>
            </a:r>
            <a:r>
              <a:rPr lang="en-US" dirty="0" err="1" smtClean="0">
                <a:cs typeface="Sylfaen"/>
              </a:rPr>
              <a:t>từ</a:t>
            </a:r>
            <a:r>
              <a:rPr lang="en-US" dirty="0" smtClean="0">
                <a:cs typeface="Sylfaen"/>
              </a:rPr>
              <a:t> </a:t>
            </a:r>
            <a:r>
              <a:rPr lang="en-US" dirty="0" err="1" smtClean="0">
                <a:cs typeface="Sylfaen"/>
              </a:rPr>
              <a:t>hàm</a:t>
            </a:r>
            <a:r>
              <a:rPr lang="en-US" dirty="0" smtClean="0">
                <a:cs typeface="Sylfaen"/>
              </a:rPr>
              <a:t> socket</a:t>
            </a: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lang="en-US" b="1" i="1" dirty="0" err="1" smtClean="0">
                <a:cs typeface="Courier New"/>
              </a:rPr>
              <a:t>my_addr</a:t>
            </a:r>
            <a:r>
              <a:rPr lang="en-US" i="1" dirty="0" smtClean="0">
                <a:cs typeface="Courier New"/>
              </a:rPr>
              <a:t> </a:t>
            </a:r>
            <a:r>
              <a:rPr lang="en-US" spc="10" dirty="0" smtClean="0">
                <a:cs typeface="Sylfaen"/>
              </a:rPr>
              <a:t>: </a:t>
            </a:r>
            <a:r>
              <a:rPr lang="en-US" spc="-5" dirty="0" err="1" smtClean="0">
                <a:cs typeface="Sylfaen"/>
              </a:rPr>
              <a:t>struct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10" dirty="0" err="1" smtClean="0">
                <a:cs typeface="Sylfaen"/>
              </a:rPr>
              <a:t>sockaddr</a:t>
            </a:r>
            <a:r>
              <a:rPr lang="en-US" spc="-10" dirty="0" smtClean="0">
                <a:cs typeface="Sylfaen"/>
              </a:rPr>
              <a:t>, </a:t>
            </a:r>
            <a:r>
              <a:rPr lang="en-US" spc="-5" dirty="0" err="1" smtClean="0">
                <a:cs typeface="Sylfaen"/>
              </a:rPr>
              <a:t>chứa</a:t>
            </a:r>
            <a:r>
              <a:rPr lang="en-US" spc="-5" dirty="0" smtClean="0">
                <a:cs typeface="Sylfaen"/>
              </a:rPr>
              <a:t>: address, port and IP address </a:t>
            </a:r>
            <a:endParaRPr lang="en-US" dirty="0" smtClean="0">
              <a:cs typeface="Sylfaen"/>
            </a:endParaRPr>
          </a:p>
          <a:p>
            <a:pPr marL="1035050" marR="5080" indent="-351155">
              <a:lnSpc>
                <a:spcPct val="100000"/>
              </a:lnSpc>
              <a:spcBef>
                <a:spcPts val="450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1035050" algn="l"/>
                <a:tab pos="1035685" algn="l"/>
              </a:tabLst>
            </a:pPr>
            <a:r>
              <a:rPr lang="en-US" sz="2800" dirty="0" smtClean="0">
                <a:cs typeface="Sylfaen"/>
              </a:rPr>
              <a:t>TCP/IP server, </a:t>
            </a:r>
            <a:r>
              <a:rPr lang="en-US" sz="2800" spc="-5" dirty="0" smtClean="0">
                <a:cs typeface="Sylfaen"/>
              </a:rPr>
              <a:t>internet </a:t>
            </a:r>
            <a:r>
              <a:rPr lang="en-US" sz="2800" dirty="0" smtClean="0">
                <a:cs typeface="Sylfaen"/>
              </a:rPr>
              <a:t>address </a:t>
            </a:r>
            <a:r>
              <a:rPr lang="en-US" sz="2800" dirty="0" err="1" smtClean="0">
                <a:cs typeface="Sylfaen"/>
              </a:rPr>
              <a:t>thường</a:t>
            </a:r>
            <a:r>
              <a:rPr lang="en-US" sz="2800" dirty="0" smtClean="0">
                <a:cs typeface="Sylfaen"/>
              </a:rPr>
              <a:t> set </a:t>
            </a:r>
            <a:r>
              <a:rPr lang="en-US" sz="2800" dirty="0" err="1" smtClean="0">
                <a:cs typeface="Sylfaen"/>
              </a:rPr>
              <a:t>tới</a:t>
            </a:r>
            <a:r>
              <a:rPr lang="en-US" sz="2800" dirty="0" smtClean="0">
                <a:cs typeface="Sylfaen"/>
              </a:rPr>
              <a:t> INADDR_ANY,</a:t>
            </a:r>
            <a:r>
              <a:rPr lang="en-US" sz="2800" spc="-105" dirty="0" smtClean="0">
                <a:cs typeface="Sylfaen"/>
              </a:rPr>
              <a:t> </a:t>
            </a:r>
            <a:r>
              <a:rPr lang="en-US" sz="2800" dirty="0" smtClean="0">
                <a:cs typeface="Sylfaen"/>
              </a:rPr>
              <a:t>i.e.,  </a:t>
            </a:r>
            <a:r>
              <a:rPr lang="en-US" sz="2800" dirty="0" err="1" smtClean="0">
                <a:cs typeface="Sylfaen"/>
              </a:rPr>
              <a:t>chọn</a:t>
            </a:r>
            <a:r>
              <a:rPr lang="en-US" sz="2800" dirty="0" smtClean="0">
                <a:cs typeface="Sylfaen"/>
              </a:rPr>
              <a:t> </a:t>
            </a:r>
            <a:r>
              <a:rPr lang="en-US" sz="2800" dirty="0" err="1" smtClean="0">
                <a:cs typeface="Sylfaen"/>
              </a:rPr>
              <a:t>bất</a:t>
            </a:r>
            <a:r>
              <a:rPr lang="en-US" sz="2800" dirty="0" smtClean="0">
                <a:cs typeface="Sylfaen"/>
              </a:rPr>
              <a:t> </a:t>
            </a:r>
            <a:r>
              <a:rPr lang="en-US" sz="2800" dirty="0" err="1" smtClean="0">
                <a:cs typeface="Sylfaen"/>
              </a:rPr>
              <a:t>kỳ</a:t>
            </a:r>
            <a:r>
              <a:rPr lang="en-US" sz="2800" dirty="0" smtClean="0">
                <a:cs typeface="Sylfaen"/>
              </a:rPr>
              <a:t> </a:t>
            </a:r>
            <a:r>
              <a:rPr lang="en-US" sz="2800" spc="-5" dirty="0" smtClean="0">
                <a:cs typeface="Sylfaen"/>
              </a:rPr>
              <a:t>incoming</a:t>
            </a:r>
            <a:r>
              <a:rPr lang="en-US" sz="2800" spc="-105" dirty="0" smtClean="0">
                <a:cs typeface="Sylfaen"/>
              </a:rPr>
              <a:t> </a:t>
            </a:r>
            <a:r>
              <a:rPr lang="en-US" sz="2800" spc="-5" dirty="0" smtClean="0">
                <a:cs typeface="Sylfaen"/>
              </a:rPr>
              <a:t>interface</a:t>
            </a:r>
            <a:endParaRPr lang="en-US" sz="2800" dirty="0" smtClean="0"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59"/>
              </a:spcBef>
            </a:pPr>
            <a:r>
              <a:rPr lang="en-US" b="1" i="1" spc="10" dirty="0" smtClean="0">
                <a:cs typeface="Sylfaen"/>
              </a:rPr>
              <a:t>size</a:t>
            </a:r>
            <a:r>
              <a:rPr lang="en-US" spc="10" dirty="0" smtClean="0">
                <a:cs typeface="Sylfaen"/>
              </a:rPr>
              <a:t>: </a:t>
            </a:r>
            <a:r>
              <a:rPr lang="en-US" spc="-5" dirty="0" err="1" smtClean="0">
                <a:cs typeface="Sylfaen"/>
              </a:rPr>
              <a:t>sizeof</a:t>
            </a:r>
            <a:r>
              <a:rPr lang="en-US" spc="-5" dirty="0" smtClean="0">
                <a:cs typeface="Sylfaen"/>
              </a:rPr>
              <a:t>(</a:t>
            </a:r>
            <a:r>
              <a:rPr lang="en-US" spc="-5" dirty="0" err="1" smtClean="0">
                <a:cs typeface="Sylfaen"/>
              </a:rPr>
              <a:t>struct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sockaddr</a:t>
            </a:r>
            <a:r>
              <a:rPr lang="en-US" spc="-5" dirty="0" smtClean="0">
                <a:cs typeface="Sylfaen"/>
              </a:rPr>
              <a:t>)</a:t>
            </a:r>
            <a:endParaRPr lang="en-US" dirty="0" smtClean="0"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lang="en-US" spc="15" dirty="0" err="1" smtClean="0">
                <a:cs typeface="Sylfaen"/>
              </a:rPr>
              <a:t>Trả</a:t>
            </a:r>
            <a:r>
              <a:rPr lang="en-US" spc="15" dirty="0" smtClean="0">
                <a:cs typeface="Sylfaen"/>
              </a:rPr>
              <a:t> </a:t>
            </a:r>
            <a:r>
              <a:rPr lang="en-US" spc="15" dirty="0" err="1" smtClean="0">
                <a:cs typeface="Sylfaen"/>
              </a:rPr>
              <a:t>lại</a:t>
            </a:r>
            <a:r>
              <a:rPr lang="en-US" spc="15" dirty="0" smtClean="0">
                <a:cs typeface="Sylfaen"/>
              </a:rPr>
              <a:t> -1 </a:t>
            </a:r>
            <a:r>
              <a:rPr lang="en-US" spc="15" dirty="0" err="1" smtClean="0">
                <a:cs typeface="Sylfaen"/>
              </a:rPr>
              <a:t>nếu</a:t>
            </a:r>
            <a:r>
              <a:rPr lang="en-US" spc="15" dirty="0" smtClean="0">
                <a:cs typeface="Sylfaen"/>
              </a:rPr>
              <a:t> </a:t>
            </a:r>
            <a:r>
              <a:rPr lang="en-US" spc="15" dirty="0" err="1" smtClean="0">
                <a:cs typeface="Sylfaen"/>
              </a:rPr>
              <a:t>thất</a:t>
            </a:r>
            <a:r>
              <a:rPr lang="en-US" spc="15" dirty="0" smtClean="0">
                <a:cs typeface="Sylfaen"/>
              </a:rPr>
              <a:t> </a:t>
            </a:r>
            <a:r>
              <a:rPr lang="en-US" spc="15" dirty="0" err="1" smtClean="0">
                <a:cs typeface="Sylfaen"/>
              </a:rPr>
              <a:t>bại</a:t>
            </a:r>
            <a:r>
              <a:rPr lang="en-US" spc="15" dirty="0" smtClean="0">
                <a:cs typeface="Sylfaen"/>
              </a:rPr>
              <a:t>, 0 </a:t>
            </a:r>
            <a:r>
              <a:rPr lang="en-US" spc="15" dirty="0" err="1" smtClean="0">
                <a:cs typeface="Sylfaen"/>
              </a:rPr>
              <a:t>nếu</a:t>
            </a:r>
            <a:r>
              <a:rPr lang="en-US" spc="15" dirty="0" smtClean="0">
                <a:cs typeface="Sylfaen"/>
              </a:rPr>
              <a:t> </a:t>
            </a:r>
            <a:r>
              <a:rPr lang="en-US" spc="15" dirty="0" err="1" smtClean="0">
                <a:cs typeface="Sylfaen"/>
              </a:rPr>
              <a:t>thành</a:t>
            </a:r>
            <a:r>
              <a:rPr lang="en-US" spc="15" dirty="0" smtClean="0">
                <a:cs typeface="Sylfaen"/>
              </a:rPr>
              <a:t> </a:t>
            </a:r>
            <a:r>
              <a:rPr lang="en-US" spc="15" dirty="0" err="1" smtClean="0">
                <a:cs typeface="Sylfaen"/>
              </a:rPr>
              <a:t>công</a:t>
            </a:r>
            <a:endParaRPr lang="en-US" dirty="0" smtClean="0">
              <a:cs typeface="Sylfae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53BD-961F-4256-8623-6E4B0D385E9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 smtClean="0">
                <a:latin typeface="Courier New"/>
                <a:cs typeface="Courier New"/>
              </a:rPr>
              <a:t>bind()</a:t>
            </a:r>
            <a:r>
              <a:rPr lang="en-US" spc="-5" dirty="0" smtClean="0">
                <a:latin typeface="Sylfaen"/>
                <a:cs typeface="Sylfaen"/>
              </a:rPr>
              <a:t>- </a:t>
            </a:r>
            <a:r>
              <a:rPr lang="en-US" spc="-5" dirty="0" err="1" smtClean="0">
                <a:latin typeface="Sylfaen"/>
                <a:cs typeface="Sylfaen"/>
              </a:rPr>
              <a:t>ví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dụ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với</a:t>
            </a:r>
            <a:r>
              <a:rPr lang="en-US" spc="-55" dirty="0" smtClean="0">
                <a:latin typeface="Sylfaen"/>
                <a:cs typeface="Sylfaen"/>
              </a:rPr>
              <a:t> </a:t>
            </a:r>
            <a:r>
              <a:rPr lang="en-US" spc="-5" dirty="0" smtClean="0">
                <a:latin typeface="Sylfaen"/>
                <a:cs typeface="Sylfaen"/>
              </a:rPr>
              <a:t>TCP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C6B-40F9-4F12-81C5-A4BDAABDC55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722769" y="2634615"/>
            <a:ext cx="7863840" cy="2394585"/>
          </a:xfrm>
          <a:prstGeom prst="rect">
            <a:avLst/>
          </a:prstGeom>
          <a:ln w="19050">
            <a:solidFill>
              <a:srgbClr val="9966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Courier New"/>
                <a:cs typeface="Courier New"/>
              </a:rPr>
              <a:t>int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sockid</a:t>
            </a:r>
            <a:r>
              <a:rPr sz="1400" b="1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urier New"/>
                <a:cs typeface="Courier New"/>
              </a:rPr>
              <a:t>struct sockaddr_in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addrport</a:t>
            </a:r>
            <a:r>
              <a:rPr sz="1400" b="1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solidFill>
                  <a:srgbClr val="CC9A00"/>
                </a:solidFill>
                <a:latin typeface="Courier New"/>
                <a:cs typeface="Courier New"/>
              </a:rPr>
              <a:t>sockid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socket</a:t>
            </a:r>
            <a:r>
              <a:rPr sz="1400" b="1" spc="-10" dirty="0">
                <a:latin typeface="Courier New"/>
                <a:cs typeface="Courier New"/>
              </a:rPr>
              <a:t>(PF_INET, SOCK_STREAM,</a:t>
            </a:r>
            <a:r>
              <a:rPr sz="1400" b="1" spc="4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91440" marR="2958465">
              <a:lnSpc>
                <a:spcPct val="119800"/>
              </a:lnSpc>
            </a:pP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addrport</a:t>
            </a:r>
            <a:r>
              <a:rPr sz="1400" b="1" spc="-10" dirty="0">
                <a:latin typeface="Courier New"/>
                <a:cs typeface="Courier New"/>
              </a:rPr>
              <a:t>.sin_family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AF_INET;  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addrport</a:t>
            </a:r>
            <a:r>
              <a:rPr sz="1400" b="1" spc="-10" dirty="0">
                <a:latin typeface="Courier New"/>
                <a:cs typeface="Courier New"/>
              </a:rPr>
              <a:t>.sin_port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htons(5100);  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addrport</a:t>
            </a:r>
            <a:r>
              <a:rPr sz="1400" b="1" spc="-10" dirty="0">
                <a:latin typeface="Courier New"/>
                <a:cs typeface="Courier New"/>
              </a:rPr>
              <a:t>.sin_addr.s_addr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htonl(INADDR_ANY);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latin typeface="Courier New"/>
                <a:cs typeface="Courier New"/>
              </a:rPr>
              <a:t>if(</a:t>
            </a:r>
            <a:r>
              <a:rPr sz="1400" b="1" spc="-5" dirty="0">
                <a:solidFill>
                  <a:srgbClr val="006533"/>
                </a:solidFill>
                <a:latin typeface="Courier New"/>
                <a:cs typeface="Courier New"/>
              </a:rPr>
              <a:t>bind</a:t>
            </a:r>
            <a:r>
              <a:rPr sz="1400" b="1" spc="-5" dirty="0"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CC9A00"/>
                </a:solidFill>
                <a:latin typeface="Courier New"/>
                <a:cs typeface="Courier New"/>
              </a:rPr>
              <a:t>sockid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r>
              <a:rPr sz="1400" b="1" spc="-10" dirty="0">
                <a:latin typeface="Courier New"/>
                <a:cs typeface="Courier New"/>
              </a:rPr>
              <a:t>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addrport</a:t>
            </a:r>
            <a:r>
              <a:rPr sz="1400" b="1" spc="-10" dirty="0">
                <a:latin typeface="Courier New"/>
                <a:cs typeface="Courier New"/>
              </a:rPr>
              <a:t>, sizeof(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addrport</a:t>
            </a:r>
            <a:r>
              <a:rPr sz="1400" b="1" spc="-10" dirty="0">
                <a:latin typeface="Courier New"/>
                <a:cs typeface="Courier New"/>
              </a:rPr>
              <a:t>))!= </a:t>
            </a:r>
            <a:r>
              <a:rPr sz="1400" b="1" spc="-5" dirty="0">
                <a:latin typeface="Courier New"/>
                <a:cs typeface="Courier New"/>
              </a:rPr>
              <a:t>-1)</a:t>
            </a:r>
            <a:r>
              <a:rPr sz="1400" b="1" spc="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…}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>
              <a:buSzPct val="63636"/>
              <a:tabLst>
                <a:tab pos="354965" algn="l"/>
                <a:tab pos="355600" algn="l"/>
              </a:tabLst>
            </a:pPr>
            <a:r>
              <a:rPr lang="en-US" sz="3600" dirty="0" err="1" smtClean="0">
                <a:cs typeface="Sylfaen"/>
              </a:rPr>
              <a:t>Có</a:t>
            </a:r>
            <a:r>
              <a:rPr lang="en-US" sz="3600" dirty="0" smtClean="0">
                <a:cs typeface="Sylfaen"/>
              </a:rPr>
              <a:t> </a:t>
            </a:r>
            <a:r>
              <a:rPr lang="en-US" sz="3600" dirty="0" err="1" smtClean="0">
                <a:cs typeface="Sylfaen"/>
              </a:rPr>
              <a:t>thể</a:t>
            </a:r>
            <a:r>
              <a:rPr lang="en-US" sz="3600" dirty="0" smtClean="0">
                <a:cs typeface="Sylfaen"/>
              </a:rPr>
              <a:t> </a:t>
            </a:r>
            <a:r>
              <a:rPr lang="en-US" sz="3600" dirty="0" err="1" smtClean="0">
                <a:cs typeface="Sylfaen"/>
              </a:rPr>
              <a:t>bỏ</a:t>
            </a:r>
            <a:r>
              <a:rPr lang="en-US" sz="3600" dirty="0" smtClean="0">
                <a:cs typeface="Sylfaen"/>
              </a:rPr>
              <a:t> qua bind </a:t>
            </a:r>
            <a:r>
              <a:rPr lang="en-US" sz="3600" dirty="0" err="1" smtClean="0">
                <a:cs typeface="Sylfaen"/>
              </a:rPr>
              <a:t>cho</a:t>
            </a:r>
            <a:r>
              <a:rPr lang="en-US" sz="3600" dirty="0" smtClean="0">
                <a:cs typeface="Sylfaen"/>
              </a:rPr>
              <a:t> </a:t>
            </a:r>
            <a:r>
              <a:rPr lang="en-US" sz="3600" dirty="0" err="1" smtClean="0">
                <a:cs typeface="Sylfaen"/>
              </a:rPr>
              <a:t>cả</a:t>
            </a:r>
            <a:r>
              <a:rPr lang="en-US" sz="3600" dirty="0" smtClean="0">
                <a:cs typeface="Sylfaen"/>
              </a:rPr>
              <a:t> </a:t>
            </a:r>
            <a:r>
              <a:rPr lang="en-US" sz="3600" dirty="0" err="1" smtClean="0">
                <a:cs typeface="Sylfaen"/>
              </a:rPr>
              <a:t>hai</a:t>
            </a:r>
            <a:r>
              <a:rPr lang="en-US" sz="3600" dirty="0" smtClean="0">
                <a:cs typeface="Sylfaen"/>
              </a:rPr>
              <a:t> </a:t>
            </a:r>
            <a:r>
              <a:rPr lang="en-US" sz="3600" dirty="0" err="1" smtClean="0">
                <a:cs typeface="Sylfaen"/>
              </a:rPr>
              <a:t>loại</a:t>
            </a:r>
            <a:r>
              <a:rPr lang="en-US" sz="3600" dirty="0" smtClean="0">
                <a:cs typeface="Sylfaen"/>
              </a:rPr>
              <a:t> socket</a:t>
            </a:r>
            <a:endParaRPr lang="en-US" sz="4400" dirty="0" smtClean="0">
              <a:cs typeface="Times New Roman"/>
            </a:endParaRPr>
          </a:p>
          <a:p>
            <a:pPr marL="355600">
              <a:spcBef>
                <a:spcPts val="5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cs typeface="Sylfaen"/>
              </a:rPr>
              <a:t>Datagram</a:t>
            </a:r>
            <a:r>
              <a:rPr lang="en-US" sz="3600" spc="-90" dirty="0" smtClean="0">
                <a:cs typeface="Sylfaen"/>
              </a:rPr>
              <a:t> </a:t>
            </a:r>
            <a:r>
              <a:rPr lang="en-US" sz="3600" spc="-5" dirty="0" smtClean="0">
                <a:cs typeface="Sylfaen"/>
              </a:rPr>
              <a:t>socket:</a:t>
            </a:r>
          </a:p>
          <a:p>
            <a:pPr marL="755650" lvl="1">
              <a:spcBef>
                <a:spcPts val="5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pc="-5" dirty="0" err="1" smtClean="0">
                <a:cs typeface="Sylfaen"/>
              </a:rPr>
              <a:t>Nếu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chỉ</a:t>
            </a:r>
            <a:r>
              <a:rPr lang="en-US" spc="-5" dirty="0" smtClean="0">
                <a:cs typeface="Sylfaen"/>
              </a:rPr>
              <a:t> send data, </a:t>
            </a:r>
            <a:r>
              <a:rPr lang="en-US" spc="-5" dirty="0" err="1" smtClean="0">
                <a:cs typeface="Sylfaen"/>
              </a:rPr>
              <a:t>không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cần</a:t>
            </a:r>
            <a:r>
              <a:rPr lang="en-US" spc="-5" dirty="0" smtClean="0">
                <a:cs typeface="Sylfaen"/>
              </a:rPr>
              <a:t> bind. </a:t>
            </a:r>
            <a:r>
              <a:rPr lang="en-US" spc="-5" dirty="0" err="1" smtClean="0">
                <a:cs typeface="Sylfaen"/>
              </a:rPr>
              <a:t>Hệ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điều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hành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tìm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cho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nó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một</a:t>
            </a:r>
            <a:r>
              <a:rPr lang="en-US" spc="-5" dirty="0" smtClean="0">
                <a:cs typeface="Sylfaen"/>
              </a:rPr>
              <a:t> port </a:t>
            </a:r>
            <a:r>
              <a:rPr lang="en-US" spc="-5" dirty="0" err="1" smtClean="0">
                <a:cs typeface="Sylfaen"/>
              </a:rPr>
              <a:t>mỗi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lần</a:t>
            </a:r>
            <a:r>
              <a:rPr lang="en-US" spc="-5" dirty="0" smtClean="0">
                <a:cs typeface="Sylfaen"/>
              </a:rPr>
              <a:t> socket send data</a:t>
            </a:r>
          </a:p>
          <a:p>
            <a:pPr marL="755650" lvl="1">
              <a:spcBef>
                <a:spcPts val="5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pc="-5" dirty="0" err="1" smtClean="0">
                <a:cs typeface="Sylfaen"/>
              </a:rPr>
              <a:t>Nếu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nhận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thì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cần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phải</a:t>
            </a:r>
            <a:r>
              <a:rPr lang="en-US" spc="-5" dirty="0" smtClean="0">
                <a:cs typeface="Sylfaen"/>
              </a:rPr>
              <a:t> bind</a:t>
            </a:r>
            <a:endParaRPr lang="en-US" dirty="0" smtClean="0">
              <a:cs typeface="Sylfaen"/>
            </a:endParaRPr>
          </a:p>
          <a:p>
            <a:pPr marL="355600">
              <a:spcBef>
                <a:spcPts val="500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cs typeface="Sylfaen"/>
              </a:rPr>
              <a:t>Stream</a:t>
            </a:r>
            <a:r>
              <a:rPr lang="en-US" sz="3600" spc="-95" dirty="0" smtClean="0">
                <a:cs typeface="Sylfaen"/>
              </a:rPr>
              <a:t> </a:t>
            </a:r>
            <a:r>
              <a:rPr lang="en-US" sz="3600" spc="-5" dirty="0" smtClean="0">
                <a:cs typeface="Sylfaen"/>
              </a:rPr>
              <a:t>socket:</a:t>
            </a:r>
          </a:p>
          <a:p>
            <a:pPr marL="755650" lvl="1">
              <a:spcBef>
                <a:spcPts val="500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pc="-5" dirty="0" err="1" smtClean="0">
                <a:cs typeface="Sylfaen"/>
              </a:rPr>
              <a:t>Xác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định</a:t>
            </a:r>
            <a:r>
              <a:rPr lang="en-US" spc="-5" dirty="0" smtClean="0">
                <a:cs typeface="Sylfaen"/>
              </a:rPr>
              <a:t> socket server </a:t>
            </a:r>
            <a:r>
              <a:rPr lang="en-US" spc="-5" dirty="0" err="1" smtClean="0">
                <a:cs typeface="Sylfaen"/>
              </a:rPr>
              <a:t>trong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suốt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quá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trình</a:t>
            </a:r>
            <a:r>
              <a:rPr lang="en-US" spc="-5" dirty="0" smtClean="0">
                <a:cs typeface="Sylfaen"/>
              </a:rPr>
              <a:t> connect</a:t>
            </a:r>
          </a:p>
          <a:p>
            <a:pPr marL="755650" lvl="1">
              <a:spcBef>
                <a:spcPts val="500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Sylfaen"/>
              </a:rPr>
              <a:t>Server </a:t>
            </a:r>
            <a:r>
              <a:rPr lang="en-US" spc="-5" dirty="0" err="1" smtClean="0">
                <a:cs typeface="Sylfaen"/>
              </a:rPr>
              <a:t>không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cần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biết</a:t>
            </a:r>
            <a:r>
              <a:rPr lang="en-US" spc="-5" dirty="0" smtClean="0">
                <a:cs typeface="Sylfaen"/>
              </a:rPr>
              <a:t> port </a:t>
            </a:r>
            <a:r>
              <a:rPr lang="en-US" spc="-5" dirty="0" err="1" smtClean="0">
                <a:cs typeface="Sylfaen"/>
              </a:rPr>
              <a:t>của</a:t>
            </a:r>
            <a:r>
              <a:rPr lang="en-US" spc="-5" dirty="0" smtClean="0">
                <a:cs typeface="Sylfaen"/>
              </a:rPr>
              <a:t> client </a:t>
            </a:r>
            <a:r>
              <a:rPr lang="en-US" spc="-5" dirty="0" err="1" smtClean="0">
                <a:cs typeface="Sylfaen"/>
              </a:rPr>
              <a:t>trong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suốt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quá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trình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tạo</a:t>
            </a:r>
            <a:r>
              <a:rPr lang="en-US" spc="-5" dirty="0" smtClean="0">
                <a:cs typeface="Sylfaen"/>
              </a:rPr>
              <a:t> connect, </a:t>
            </a:r>
            <a:r>
              <a:rPr lang="en-US" spc="-5" dirty="0" err="1" smtClean="0">
                <a:cs typeface="Sylfaen"/>
              </a:rPr>
              <a:t>chỉ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được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thông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báo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khi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sau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khi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nhận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được</a:t>
            </a:r>
            <a:r>
              <a:rPr lang="en-US" spc="-5" dirty="0" smtClean="0">
                <a:cs typeface="Sylfaen"/>
              </a:rPr>
              <a:t> connect </a:t>
            </a:r>
            <a:r>
              <a:rPr lang="en-US" spc="-5" dirty="0" err="1" smtClean="0">
                <a:cs typeface="Sylfaen"/>
              </a:rPr>
              <a:t>từ</a:t>
            </a:r>
            <a:r>
              <a:rPr lang="en-US" spc="-5" dirty="0" smtClean="0">
                <a:cs typeface="Sylfaen"/>
              </a:rPr>
              <a:t> client</a:t>
            </a:r>
            <a:endParaRPr lang="en-US" dirty="0" smtClean="0">
              <a:cs typeface="Sylfae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00BF-3561-4C2A-8F93-6A9768ACDFB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connection </a:t>
            </a:r>
            <a:r>
              <a:rPr lang="en-US" dirty="0" err="1" smtClean="0"/>
              <a:t>đến</a:t>
            </a:r>
            <a:r>
              <a:rPr lang="en-US" dirty="0" smtClean="0"/>
              <a:t> :</a:t>
            </a:r>
          </a:p>
          <a:p>
            <a:pPr lvl="1">
              <a:buNone/>
            </a:pPr>
            <a:r>
              <a:rPr lang="vi-VN" i="1" dirty="0" smtClean="0"/>
              <a:t>int listen(int sockfd, int backlog);</a:t>
            </a:r>
          </a:p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Trong đó:</a:t>
            </a:r>
          </a:p>
          <a:p>
            <a:pPr lvl="1"/>
            <a:r>
              <a:rPr lang="vi-VN" b="1" i="1" dirty="0" smtClean="0">
                <a:latin typeface="Calibri" pitchFamily="34" charset="0"/>
                <a:cs typeface="Calibri" pitchFamily="34" charset="0"/>
              </a:rPr>
              <a:t>sockfd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là socket file descriptor. </a:t>
            </a:r>
          </a:p>
          <a:p>
            <a:pPr lvl="1"/>
            <a:r>
              <a:rPr lang="vi-VN" b="1" i="1" dirty="0" smtClean="0">
                <a:latin typeface="Calibri" pitchFamily="34" charset="0"/>
                <a:cs typeface="Calibri" pitchFamily="34" charset="0"/>
              </a:rPr>
              <a:t>backlog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là số kết nối cho phép của hàng đợi.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Các yêu cầu connect 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đối tác sẽ được lưu trong queue cho tới khi được accept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-1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non-blocking: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FE-7F29-49F8-A870-C83C74642CF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connection:</a:t>
            </a:r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connection </a:t>
            </a:r>
            <a:r>
              <a:rPr lang="en-US" dirty="0" err="1" smtClean="0"/>
              <a:t>với</a:t>
            </a:r>
            <a:r>
              <a:rPr lang="en-US" dirty="0" smtClean="0"/>
              <a:t> server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connect()</a:t>
            </a:r>
          </a:p>
          <a:p>
            <a:pPr lvl="1">
              <a:buNone/>
            </a:pPr>
            <a:r>
              <a:rPr lang="vi-VN" i="1" dirty="0" smtClean="0"/>
              <a:t>int connect(int sockfd, struct sockaddr *serv_addr, int addrlen);</a:t>
            </a:r>
          </a:p>
          <a:p>
            <a:r>
              <a:rPr lang="vi-VN" dirty="0" smtClean="0"/>
              <a:t>Trong đó:</a:t>
            </a:r>
          </a:p>
          <a:p>
            <a:pPr lvl="1"/>
            <a:r>
              <a:rPr lang="vi-VN" b="1" i="1" dirty="0" smtClean="0"/>
              <a:t>sockfd</a:t>
            </a:r>
            <a:r>
              <a:rPr lang="vi-VN" dirty="0" smtClean="0"/>
              <a:t> là socket file descriptor.</a:t>
            </a:r>
          </a:p>
          <a:p>
            <a:pPr lvl="1"/>
            <a:r>
              <a:rPr lang="vi-VN" b="1" i="1" dirty="0" smtClean="0"/>
              <a:t>serv_addr</a:t>
            </a:r>
            <a:r>
              <a:rPr lang="vi-VN" dirty="0" smtClean="0"/>
              <a:t> là struct sockaddr chứa port &amp; IP address đích</a:t>
            </a:r>
          </a:p>
          <a:p>
            <a:pPr lvl="1"/>
            <a:r>
              <a:rPr lang="vi-VN" b="1" i="1" dirty="0" smtClean="0"/>
              <a:t>addrlen</a:t>
            </a:r>
            <a:r>
              <a:rPr lang="vi-VN" dirty="0" smtClean="0"/>
              <a:t> = sizeof(struct sockaddr).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-1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 smtClean="0"/>
          </a:p>
          <a:p>
            <a:pPr lvl="1"/>
            <a:r>
              <a:rPr lang="en-US" dirty="0" smtClean="0"/>
              <a:t>Connect() </a:t>
            </a:r>
            <a:r>
              <a:rPr lang="en-US" dirty="0" err="1" smtClean="0"/>
              <a:t>là</a:t>
            </a:r>
            <a:r>
              <a:rPr lang="en-US" dirty="0" smtClean="0"/>
              <a:t> blocking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596C-0CE2-4042-8366-966B9EF5241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socket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client –server</a:t>
            </a:r>
          </a:p>
          <a:p>
            <a:pPr lvl="1"/>
            <a:r>
              <a:rPr lang="en-US" spc="-5" dirty="0"/>
              <a:t>Example </a:t>
            </a:r>
            <a:r>
              <a:rPr lang="en-US" sz="2000" dirty="0"/>
              <a:t>–</a:t>
            </a:r>
            <a:r>
              <a:rPr lang="en-US" sz="2000" spc="-75" dirty="0"/>
              <a:t> </a:t>
            </a:r>
            <a:r>
              <a:rPr lang="en-US" sz="2000" spc="-5" dirty="0"/>
              <a:t>Echo</a:t>
            </a:r>
          </a:p>
          <a:p>
            <a:pPr lvl="1"/>
            <a:r>
              <a:rPr lang="en-US" spc="-5" dirty="0"/>
              <a:t>Constructing </a:t>
            </a:r>
            <a:r>
              <a:rPr lang="en-US" spc="-10" dirty="0"/>
              <a:t>Messages</a:t>
            </a:r>
          </a:p>
          <a:p>
            <a:pPr lvl="1"/>
            <a:r>
              <a:rPr lang="en-US" spc="-5" dirty="0"/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3419-7F34-4999-B0DC-BCCF7E086F5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Server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nhận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connection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đến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client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hàm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accept()</a:t>
            </a:r>
          </a:p>
          <a:p>
            <a:pPr lvl="1">
              <a:buNone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int accept(int sockfd, void *addr, int *addrlen);</a:t>
            </a:r>
          </a:p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Trong đó:</a:t>
            </a:r>
          </a:p>
          <a:p>
            <a:pPr lvl="1"/>
            <a:r>
              <a:rPr lang="vi-VN" b="1" i="1" dirty="0" smtClean="0">
                <a:latin typeface="Calibri" pitchFamily="34" charset="0"/>
                <a:cs typeface="Calibri" pitchFamily="34" charset="0"/>
              </a:rPr>
              <a:t>sockfd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là socket file descriptor. </a:t>
            </a:r>
          </a:p>
          <a:p>
            <a:pPr lvl="1"/>
            <a:r>
              <a:rPr lang="vi-VN" b="1" i="1" dirty="0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là pointer trỏ tới sockaddr_in. Xác định ai kết nối tới, kết nối từ port nào. </a:t>
            </a:r>
          </a:p>
          <a:p>
            <a:pPr lvl="1"/>
            <a:r>
              <a:rPr lang="vi-VN" b="1" i="1" dirty="0" smtClean="0">
                <a:latin typeface="Calibri" pitchFamily="34" charset="0"/>
                <a:cs typeface="Calibri" pitchFamily="34" charset="0"/>
              </a:rPr>
              <a:t>addrlen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là biến int = sizeof(struct sockaddr_in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socket file descriptor,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server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connection </a:t>
            </a:r>
            <a:r>
              <a:rPr lang="en-US" dirty="0" err="1" smtClean="0"/>
              <a:t>từ</a:t>
            </a:r>
            <a:r>
              <a:rPr lang="en-US" dirty="0" smtClean="0"/>
              <a:t> client qua socket file descriptor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accept() </a:t>
            </a:r>
            <a:r>
              <a:rPr lang="en-US" dirty="0" err="1" smtClean="0"/>
              <a:t>là</a:t>
            </a:r>
            <a:r>
              <a:rPr lang="en-US" dirty="0" smtClean="0"/>
              <a:t> blocking: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connection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connection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err="1" smtClean="0"/>
              <a:t>sockfd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9B5-AD93-4A73-96E9-F7AB10C247C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err="1" smtClean="0"/>
              <a:t>Trao</a:t>
            </a:r>
            <a:r>
              <a:rPr lang="en-US" sz="5100" dirty="0" smtClean="0"/>
              <a:t> </a:t>
            </a:r>
            <a:r>
              <a:rPr lang="en-US" sz="5100" dirty="0" err="1" smtClean="0"/>
              <a:t>đổi</a:t>
            </a:r>
            <a:r>
              <a:rPr lang="en-US" sz="5100" dirty="0" smtClean="0"/>
              <a:t> </a:t>
            </a:r>
            <a:r>
              <a:rPr lang="en-US" sz="5100" dirty="0" err="1" smtClean="0"/>
              <a:t>dữ</a:t>
            </a:r>
            <a:r>
              <a:rPr lang="en-US" sz="5100" dirty="0" smtClean="0"/>
              <a:t> </a:t>
            </a:r>
            <a:r>
              <a:rPr lang="en-US" sz="5100" dirty="0" err="1" smtClean="0"/>
              <a:t>liệu</a:t>
            </a:r>
            <a:r>
              <a:rPr lang="en-US" sz="5100" dirty="0" smtClean="0"/>
              <a:t> </a:t>
            </a:r>
            <a:r>
              <a:rPr lang="en-US" sz="5100" dirty="0" err="1" smtClean="0"/>
              <a:t>giữa</a:t>
            </a:r>
            <a:r>
              <a:rPr lang="en-US" sz="5100" dirty="0" smtClean="0"/>
              <a:t> stream socket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send(</a:t>
            </a: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</a:t>
            </a:r>
            <a:r>
              <a:rPr lang="en-US" sz="3300" i="1" dirty="0" err="1" smtClean="0">
                <a:latin typeface="Courier New"/>
                <a:cs typeface="Courier New"/>
              </a:rPr>
              <a:t>sockfd</a:t>
            </a:r>
            <a:r>
              <a:rPr lang="en-US" sz="3300" i="1" dirty="0" smtClean="0">
                <a:latin typeface="Courier New"/>
                <a:cs typeface="Courier New"/>
              </a:rPr>
              <a:t>, const void *</a:t>
            </a:r>
            <a:r>
              <a:rPr lang="en-US" sz="3300" i="1" dirty="0" err="1" smtClean="0">
                <a:latin typeface="Courier New"/>
                <a:cs typeface="Courier New"/>
              </a:rPr>
              <a:t>msg</a:t>
            </a:r>
            <a:r>
              <a:rPr lang="en-US" sz="3300" i="1" dirty="0" smtClean="0">
                <a:latin typeface="Courier New"/>
                <a:cs typeface="Courier New"/>
              </a:rPr>
              <a:t>, </a:t>
            </a: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</a:t>
            </a:r>
            <a:r>
              <a:rPr lang="en-US" sz="3300" i="1" dirty="0" err="1" smtClean="0">
                <a:latin typeface="Courier New"/>
                <a:cs typeface="Courier New"/>
              </a:rPr>
              <a:t>len</a:t>
            </a:r>
            <a:r>
              <a:rPr lang="en-US" sz="3300" i="1" dirty="0" smtClean="0">
                <a:latin typeface="Courier New"/>
                <a:cs typeface="Courier New"/>
              </a:rPr>
              <a:t>, </a:t>
            </a: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flags);</a:t>
            </a:r>
          </a:p>
          <a:p>
            <a:pPr marL="756920" lvl="1">
              <a:spcBef>
                <a:spcPts val="570"/>
              </a:spcBef>
            </a:pPr>
            <a:r>
              <a:rPr lang="en-US" sz="3300" spc="-5" dirty="0" err="1" smtClean="0">
                <a:solidFill>
                  <a:srgbClr val="CC9A00"/>
                </a:solidFill>
                <a:latin typeface="Sylfaen"/>
                <a:cs typeface="Sylfaen"/>
              </a:rPr>
              <a:t>msg</a:t>
            </a:r>
            <a:r>
              <a:rPr lang="en-US" sz="3300" spc="-5" dirty="0" smtClean="0">
                <a:latin typeface="Sylfaen"/>
                <a:cs typeface="Sylfaen"/>
              </a:rPr>
              <a:t>: const void[], message </a:t>
            </a:r>
            <a:r>
              <a:rPr lang="en-US" sz="3300" spc="-5" dirty="0" err="1" smtClean="0">
                <a:latin typeface="Sylfaen"/>
                <a:cs typeface="Sylfaen"/>
              </a:rPr>
              <a:t>được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truyền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endParaRPr lang="en-US" sz="3300" dirty="0" smtClean="0">
              <a:latin typeface="Sylfaen"/>
              <a:cs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sz="3300" spc="-5" dirty="0" err="1" smtClean="0">
                <a:solidFill>
                  <a:srgbClr val="A50021"/>
                </a:solidFill>
                <a:latin typeface="Sylfaen"/>
                <a:cs typeface="Sylfaen"/>
              </a:rPr>
              <a:t>len</a:t>
            </a:r>
            <a:r>
              <a:rPr lang="en-US" sz="3300" spc="-5" dirty="0" smtClean="0">
                <a:latin typeface="Sylfaen"/>
                <a:cs typeface="Sylfaen"/>
              </a:rPr>
              <a:t>: </a:t>
            </a:r>
            <a:r>
              <a:rPr lang="en-US" sz="3300" spc="-5" dirty="0" err="1" smtClean="0">
                <a:latin typeface="Sylfaen"/>
                <a:cs typeface="Sylfaen"/>
              </a:rPr>
              <a:t>chiều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dài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của</a:t>
            </a:r>
            <a:r>
              <a:rPr lang="en-US" sz="3300" spc="-5" dirty="0" smtClean="0">
                <a:latin typeface="Sylfaen"/>
                <a:cs typeface="Sylfaen"/>
              </a:rPr>
              <a:t> message (bytes) </a:t>
            </a:r>
            <a:r>
              <a:rPr lang="en-US" sz="3300" spc="-5" dirty="0" err="1" smtClean="0">
                <a:latin typeface="Sylfaen"/>
                <a:cs typeface="Sylfaen"/>
              </a:rPr>
              <a:t>được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truyền</a:t>
            </a:r>
            <a:endParaRPr lang="en-US" sz="3300" dirty="0" smtClean="0">
              <a:latin typeface="Sylfaen"/>
              <a:cs typeface="Sylfaen"/>
            </a:endParaRPr>
          </a:p>
          <a:p>
            <a:pPr marL="756920" lvl="1">
              <a:spcBef>
                <a:spcPts val="470"/>
              </a:spcBef>
            </a:pPr>
            <a:r>
              <a:rPr lang="en-US" sz="3300" spc="-5" dirty="0" smtClean="0">
                <a:solidFill>
                  <a:srgbClr val="CA6800"/>
                </a:solidFill>
                <a:latin typeface="Sylfaen"/>
                <a:cs typeface="Sylfaen"/>
              </a:rPr>
              <a:t>flags</a:t>
            </a:r>
            <a:r>
              <a:rPr lang="en-US" sz="3300" spc="-5" dirty="0" smtClean="0">
                <a:latin typeface="Sylfaen"/>
                <a:cs typeface="Sylfaen"/>
              </a:rPr>
              <a:t>: </a:t>
            </a:r>
            <a:r>
              <a:rPr lang="en-US" sz="3300" spc="-5" dirty="0" err="1" smtClean="0">
                <a:latin typeface="Sylfaen"/>
                <a:cs typeface="Sylfaen"/>
              </a:rPr>
              <a:t>chỉ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ra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tùy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chọn</a:t>
            </a:r>
            <a:r>
              <a:rPr lang="en-US" sz="3300" spc="-5" dirty="0" smtClean="0">
                <a:latin typeface="Sylfaen"/>
                <a:cs typeface="Sylfaen"/>
              </a:rPr>
              <a:t>, </a:t>
            </a:r>
            <a:r>
              <a:rPr lang="en-US" sz="3300" spc="-5" dirty="0" err="1" smtClean="0">
                <a:latin typeface="Sylfaen"/>
                <a:cs typeface="Sylfaen"/>
              </a:rPr>
              <a:t>thường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là</a:t>
            </a:r>
            <a:r>
              <a:rPr lang="en-US" sz="3300" spc="-5" dirty="0" smtClean="0">
                <a:latin typeface="Sylfaen"/>
                <a:cs typeface="Sylfaen"/>
              </a:rPr>
              <a:t> 0</a:t>
            </a:r>
            <a:endParaRPr lang="en-US" sz="3300" dirty="0" smtClean="0">
              <a:latin typeface="Sylfaen"/>
              <a:cs typeface="Sylfaen"/>
            </a:endParaRPr>
          </a:p>
          <a:p>
            <a:pPr marL="756920" lvl="1">
              <a:spcBef>
                <a:spcPts val="470"/>
              </a:spcBef>
            </a:pPr>
            <a:r>
              <a:rPr lang="en-US" sz="3300" spc="-5" dirty="0" err="1" smtClean="0">
                <a:latin typeface="Sylfaen"/>
                <a:cs typeface="Sylfaen"/>
              </a:rPr>
              <a:t>Trả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lại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số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bài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được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truyền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đi</a:t>
            </a:r>
            <a:r>
              <a:rPr lang="en-US" sz="3300" spc="-5" dirty="0" smtClean="0">
                <a:latin typeface="Sylfaen"/>
                <a:cs typeface="Sylfaen"/>
              </a:rPr>
              <a:t>, -1 </a:t>
            </a:r>
            <a:r>
              <a:rPr lang="en-US" sz="3300" spc="-5" dirty="0" err="1" smtClean="0">
                <a:latin typeface="Sylfaen"/>
                <a:cs typeface="Sylfaen"/>
              </a:rPr>
              <a:t>nếu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thất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bại</a:t>
            </a:r>
            <a:endParaRPr lang="en-US" sz="3300" dirty="0" smtClean="0">
              <a:latin typeface="Times New Roman"/>
              <a:cs typeface="Times New Roman"/>
            </a:endParaRP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</a:t>
            </a:r>
            <a:r>
              <a:rPr lang="en-US" sz="3300" i="1" dirty="0" err="1" smtClean="0">
                <a:latin typeface="Courier New"/>
                <a:cs typeface="Courier New"/>
              </a:rPr>
              <a:t>recv</a:t>
            </a:r>
            <a:r>
              <a:rPr lang="en-US" sz="3300" i="1" dirty="0" smtClean="0">
                <a:latin typeface="Courier New"/>
                <a:cs typeface="Courier New"/>
              </a:rPr>
              <a:t>(</a:t>
            </a: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</a:t>
            </a:r>
            <a:r>
              <a:rPr lang="en-US" sz="3300" i="1" dirty="0" err="1" smtClean="0">
                <a:latin typeface="Courier New"/>
                <a:cs typeface="Courier New"/>
              </a:rPr>
              <a:t>sockfd</a:t>
            </a:r>
            <a:r>
              <a:rPr lang="en-US" sz="3300" i="1" dirty="0" smtClean="0">
                <a:latin typeface="Courier New"/>
                <a:cs typeface="Courier New"/>
              </a:rPr>
              <a:t>, void *</a:t>
            </a:r>
            <a:r>
              <a:rPr lang="en-US" sz="3300" i="1" dirty="0" err="1" smtClean="0">
                <a:latin typeface="Courier New"/>
                <a:cs typeface="Courier New"/>
              </a:rPr>
              <a:t>buf</a:t>
            </a:r>
            <a:r>
              <a:rPr lang="en-US" sz="3300" i="1" dirty="0" smtClean="0">
                <a:latin typeface="Courier New"/>
                <a:cs typeface="Courier New"/>
              </a:rPr>
              <a:t>, </a:t>
            </a: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</a:t>
            </a:r>
            <a:r>
              <a:rPr lang="en-US" sz="3300" i="1" dirty="0" err="1" smtClean="0">
                <a:latin typeface="Courier New"/>
                <a:cs typeface="Courier New"/>
              </a:rPr>
              <a:t>len</a:t>
            </a:r>
            <a:r>
              <a:rPr lang="en-US" sz="3300" i="1" dirty="0" smtClean="0">
                <a:latin typeface="Courier New"/>
                <a:cs typeface="Courier New"/>
              </a:rPr>
              <a:t>, unsigned </a:t>
            </a:r>
            <a:r>
              <a:rPr lang="en-US" sz="3300" i="1" dirty="0" err="1" smtClean="0">
                <a:latin typeface="Courier New"/>
                <a:cs typeface="Courier New"/>
              </a:rPr>
              <a:t>int</a:t>
            </a:r>
            <a:r>
              <a:rPr lang="en-US" sz="3300" i="1" dirty="0" smtClean="0">
                <a:latin typeface="Courier New"/>
                <a:cs typeface="Courier New"/>
              </a:rPr>
              <a:t> flags);</a:t>
            </a:r>
          </a:p>
          <a:p>
            <a:pPr marL="756920" lvl="1">
              <a:spcBef>
                <a:spcPts val="490"/>
              </a:spcBef>
            </a:pPr>
            <a:r>
              <a:rPr lang="en-US" sz="3300" spc="-10" dirty="0" err="1" smtClean="0">
                <a:solidFill>
                  <a:srgbClr val="CC9A00"/>
                </a:solidFill>
                <a:latin typeface="Sylfaen"/>
                <a:cs typeface="Sylfaen"/>
              </a:rPr>
              <a:t>buf</a:t>
            </a:r>
            <a:r>
              <a:rPr lang="en-US" sz="3300" spc="-10" dirty="0" smtClean="0">
                <a:latin typeface="Sylfaen"/>
                <a:cs typeface="Sylfaen"/>
              </a:rPr>
              <a:t>: </a:t>
            </a:r>
            <a:r>
              <a:rPr lang="en-US" sz="3300" spc="-5" dirty="0" smtClean="0">
                <a:latin typeface="Sylfaen"/>
                <a:cs typeface="Sylfaen"/>
              </a:rPr>
              <a:t>con </a:t>
            </a:r>
            <a:r>
              <a:rPr lang="en-US" sz="3300" spc="-5" dirty="0" err="1" smtClean="0">
                <a:latin typeface="Sylfaen"/>
                <a:cs typeface="Sylfaen"/>
              </a:rPr>
              <a:t>trỏ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lưu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dữ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liệu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nhận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được</a:t>
            </a:r>
            <a:endParaRPr lang="en-US" sz="3300" dirty="0" smtClean="0">
              <a:latin typeface="Sylfaen"/>
              <a:cs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sz="3300" spc="-5" dirty="0" err="1" smtClean="0">
                <a:solidFill>
                  <a:srgbClr val="A50021"/>
                </a:solidFill>
                <a:latin typeface="Sylfaen"/>
                <a:cs typeface="Sylfaen"/>
              </a:rPr>
              <a:t>len</a:t>
            </a:r>
            <a:r>
              <a:rPr lang="en-US" sz="3300" spc="-5" dirty="0" smtClean="0">
                <a:latin typeface="Sylfaen"/>
                <a:cs typeface="Sylfaen"/>
              </a:rPr>
              <a:t>: </a:t>
            </a:r>
            <a:r>
              <a:rPr lang="en-US" sz="3300" spc="-5" dirty="0" err="1" smtClean="0">
                <a:latin typeface="Sylfaen"/>
                <a:cs typeface="Sylfaen"/>
              </a:rPr>
              <a:t>số</a:t>
            </a:r>
            <a:r>
              <a:rPr lang="en-US" sz="3300" spc="-5" dirty="0" smtClean="0">
                <a:latin typeface="Sylfaen"/>
                <a:cs typeface="Sylfaen"/>
              </a:rPr>
              <a:t> byte </a:t>
            </a:r>
            <a:r>
              <a:rPr lang="en-US" sz="3300" spc="-5" dirty="0" err="1" smtClean="0">
                <a:latin typeface="Sylfaen"/>
                <a:cs typeface="Sylfaen"/>
              </a:rPr>
              <a:t>nhận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được</a:t>
            </a:r>
            <a:endParaRPr lang="en-US" sz="3300" dirty="0" smtClean="0">
              <a:latin typeface="Sylfaen"/>
              <a:cs typeface="Sylfaen"/>
            </a:endParaRPr>
          </a:p>
          <a:p>
            <a:pPr marL="756920" lvl="1">
              <a:spcBef>
                <a:spcPts val="470"/>
              </a:spcBef>
            </a:pPr>
            <a:r>
              <a:rPr lang="en-US" sz="3300" spc="-5" dirty="0" smtClean="0">
                <a:solidFill>
                  <a:srgbClr val="CA6800"/>
                </a:solidFill>
                <a:latin typeface="Sylfaen"/>
                <a:cs typeface="Sylfaen"/>
              </a:rPr>
              <a:t>flags</a:t>
            </a:r>
            <a:r>
              <a:rPr lang="en-US" sz="3300" spc="-5" dirty="0" smtClean="0">
                <a:latin typeface="Sylfaen"/>
                <a:cs typeface="Sylfaen"/>
              </a:rPr>
              <a:t>: </a:t>
            </a:r>
            <a:r>
              <a:rPr lang="en-US" sz="3300" spc="-5" dirty="0" err="1" smtClean="0">
                <a:latin typeface="Sylfaen"/>
                <a:cs typeface="Sylfaen"/>
              </a:rPr>
              <a:t>chỉ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ra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tùy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chọn</a:t>
            </a:r>
            <a:r>
              <a:rPr lang="en-US" sz="3300" spc="-5" dirty="0" smtClean="0">
                <a:latin typeface="Sylfaen"/>
                <a:cs typeface="Sylfaen"/>
              </a:rPr>
              <a:t>, </a:t>
            </a:r>
            <a:r>
              <a:rPr lang="en-US" sz="3300" spc="-5" dirty="0" err="1" smtClean="0">
                <a:latin typeface="Sylfaen"/>
                <a:cs typeface="Sylfaen"/>
              </a:rPr>
              <a:t>thường</a:t>
            </a:r>
            <a:r>
              <a:rPr lang="en-US" sz="3300" spc="-5" dirty="0" smtClean="0">
                <a:latin typeface="Sylfaen"/>
                <a:cs typeface="Sylfaen"/>
              </a:rPr>
              <a:t> </a:t>
            </a:r>
            <a:r>
              <a:rPr lang="en-US" sz="3300" spc="-5" dirty="0" err="1" smtClean="0">
                <a:latin typeface="Sylfaen"/>
                <a:cs typeface="Sylfaen"/>
              </a:rPr>
              <a:t>là</a:t>
            </a:r>
            <a:r>
              <a:rPr lang="en-US" sz="3300" spc="-5" dirty="0" smtClean="0">
                <a:latin typeface="Sylfaen"/>
                <a:cs typeface="Sylfaen"/>
              </a:rPr>
              <a:t> 0</a:t>
            </a:r>
            <a:endParaRPr lang="en-US" sz="3300" dirty="0" smtClean="0">
              <a:latin typeface="Sylfaen"/>
              <a:cs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sz="3300" spc="-5" dirty="0" smtClean="0">
                <a:latin typeface="Sylfaen"/>
                <a:cs typeface="Sylfaen"/>
              </a:rPr>
              <a:t>count: # bytes received (-1 if</a:t>
            </a:r>
            <a:r>
              <a:rPr lang="en-US" sz="3300" spc="-204" dirty="0" smtClean="0">
                <a:latin typeface="Sylfaen"/>
                <a:cs typeface="Sylfaen"/>
              </a:rPr>
              <a:t> </a:t>
            </a:r>
            <a:r>
              <a:rPr lang="en-US" sz="3300" spc="-5" dirty="0" smtClean="0">
                <a:latin typeface="Sylfaen"/>
                <a:cs typeface="Sylfaen"/>
              </a:rPr>
              <a:t>error)</a:t>
            </a:r>
            <a:endParaRPr lang="en-US" sz="3300" dirty="0" smtClean="0">
              <a:latin typeface="Times New Roman"/>
              <a:cs typeface="Times New Roman"/>
            </a:endParaRPr>
          </a:p>
          <a:p>
            <a:pPr marL="355600">
              <a:buClr>
                <a:srgbClr val="9A6500"/>
              </a:buClr>
              <a:buSzPct val="63636"/>
              <a:tabLst>
                <a:tab pos="354965" algn="l"/>
                <a:tab pos="355600" algn="l"/>
              </a:tabLst>
            </a:pPr>
            <a:r>
              <a:rPr lang="en-US" sz="5100" spc="-5" dirty="0" err="1" smtClean="0">
                <a:cs typeface="Sylfaen"/>
              </a:rPr>
              <a:t>Ngoài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ra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chúng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ta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có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thể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sử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dụng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hàm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hệ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thống</a:t>
            </a:r>
            <a:r>
              <a:rPr lang="en-US" sz="5100" spc="-5" dirty="0" smtClean="0">
                <a:cs typeface="Sylfaen"/>
              </a:rPr>
              <a:t> system call </a:t>
            </a:r>
            <a:r>
              <a:rPr lang="en-US" sz="5100" spc="-5" dirty="0" err="1" smtClean="0">
                <a:cs typeface="Sylfaen"/>
              </a:rPr>
              <a:t>để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truyền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nhận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dữ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liệu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trên</a:t>
            </a:r>
            <a:r>
              <a:rPr lang="en-US" sz="5100" spc="-5" dirty="0" smtClean="0">
                <a:cs typeface="Sylfaen"/>
              </a:rPr>
              <a:t> socket: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3300" i="1" spc="-5" dirty="0" err="1" smtClean="0">
                <a:latin typeface="Sylfaen"/>
                <a:cs typeface="Sylfaen"/>
              </a:rPr>
              <a:t>int</a:t>
            </a:r>
            <a:r>
              <a:rPr lang="en-US" sz="3300" i="1" spc="-5" dirty="0" smtClean="0">
                <a:latin typeface="Sylfaen"/>
                <a:cs typeface="Sylfaen"/>
              </a:rPr>
              <a:t> read(</a:t>
            </a:r>
            <a:r>
              <a:rPr lang="en-US" sz="3300" i="1" spc="-5" dirty="0" err="1" smtClean="0">
                <a:latin typeface="Sylfaen"/>
                <a:cs typeface="Sylfaen"/>
              </a:rPr>
              <a:t>int</a:t>
            </a:r>
            <a:r>
              <a:rPr lang="en-US" sz="3300" i="1" spc="-5" dirty="0" smtClean="0">
                <a:latin typeface="Sylfaen"/>
                <a:cs typeface="Sylfaen"/>
              </a:rPr>
              <a:t> </a:t>
            </a:r>
            <a:r>
              <a:rPr lang="en-US" sz="3300" i="1" spc="-5" dirty="0" err="1" smtClean="0">
                <a:latin typeface="Sylfaen"/>
                <a:cs typeface="Sylfaen"/>
              </a:rPr>
              <a:t>sockfd</a:t>
            </a:r>
            <a:r>
              <a:rPr lang="en-US" sz="3300" i="1" spc="-5" dirty="0" smtClean="0">
                <a:latin typeface="Sylfaen"/>
                <a:cs typeface="Sylfaen"/>
              </a:rPr>
              <a:t>, const void *</a:t>
            </a:r>
            <a:r>
              <a:rPr lang="en-US" sz="3300" i="1" spc="-5" dirty="0" err="1" smtClean="0">
                <a:latin typeface="Sylfaen"/>
                <a:cs typeface="Sylfaen"/>
              </a:rPr>
              <a:t>buf</a:t>
            </a:r>
            <a:r>
              <a:rPr lang="en-US" sz="3300" i="1" spc="-5" dirty="0" smtClean="0">
                <a:latin typeface="Sylfaen"/>
                <a:cs typeface="Sylfaen"/>
              </a:rPr>
              <a:t>, </a:t>
            </a:r>
            <a:r>
              <a:rPr lang="en-US" sz="3300" i="1" spc="-5" dirty="0" err="1" smtClean="0">
                <a:latin typeface="Sylfaen"/>
                <a:cs typeface="Sylfaen"/>
              </a:rPr>
              <a:t>int</a:t>
            </a:r>
            <a:r>
              <a:rPr lang="en-US" sz="3300" i="1" spc="-5" dirty="0" smtClean="0">
                <a:latin typeface="Sylfaen"/>
                <a:cs typeface="Sylfaen"/>
              </a:rPr>
              <a:t> </a:t>
            </a:r>
            <a:r>
              <a:rPr lang="en-US" sz="3300" i="1" spc="-5" dirty="0" err="1" smtClean="0">
                <a:latin typeface="Sylfaen"/>
                <a:cs typeface="Sylfaen"/>
              </a:rPr>
              <a:t>len</a:t>
            </a:r>
            <a:r>
              <a:rPr lang="en-US" sz="3300" i="1" spc="-5" dirty="0" smtClean="0">
                <a:latin typeface="Sylfaen"/>
                <a:cs typeface="Sylfaen"/>
              </a:rPr>
              <a:t>);</a:t>
            </a:r>
          </a:p>
          <a:p>
            <a:pPr marL="75565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sz="3300" i="1" spc="-5" dirty="0" err="1" smtClean="0">
                <a:latin typeface="Sylfaen"/>
                <a:cs typeface="Sylfaen"/>
              </a:rPr>
              <a:t>int</a:t>
            </a:r>
            <a:r>
              <a:rPr lang="en-US" sz="3300" i="1" spc="-5" dirty="0" smtClean="0">
                <a:latin typeface="Sylfaen"/>
                <a:cs typeface="Sylfaen"/>
              </a:rPr>
              <a:t> write(</a:t>
            </a:r>
            <a:r>
              <a:rPr lang="en-US" sz="3300" i="1" spc="-5" dirty="0" err="1" smtClean="0">
                <a:latin typeface="Sylfaen"/>
                <a:cs typeface="Sylfaen"/>
              </a:rPr>
              <a:t>int</a:t>
            </a:r>
            <a:r>
              <a:rPr lang="en-US" sz="3300" i="1" spc="-5" dirty="0" smtClean="0">
                <a:latin typeface="Sylfaen"/>
                <a:cs typeface="Sylfaen"/>
              </a:rPr>
              <a:t> </a:t>
            </a:r>
            <a:r>
              <a:rPr lang="en-US" sz="3300" i="1" spc="-5" dirty="0" err="1" smtClean="0">
                <a:latin typeface="Sylfaen"/>
                <a:cs typeface="Sylfaen"/>
              </a:rPr>
              <a:t>sockfd</a:t>
            </a:r>
            <a:r>
              <a:rPr lang="en-US" sz="3300" i="1" spc="-5" dirty="0" smtClean="0">
                <a:latin typeface="Sylfaen"/>
                <a:cs typeface="Sylfaen"/>
              </a:rPr>
              <a:t>, const void *</a:t>
            </a:r>
            <a:r>
              <a:rPr lang="en-US" sz="3300" i="1" spc="-5" dirty="0" err="1" smtClean="0">
                <a:latin typeface="Sylfaen"/>
                <a:cs typeface="Sylfaen"/>
              </a:rPr>
              <a:t>buf</a:t>
            </a:r>
            <a:r>
              <a:rPr lang="en-US" sz="3300" i="1" spc="-5" dirty="0" smtClean="0">
                <a:latin typeface="Sylfaen"/>
                <a:cs typeface="Sylfaen"/>
              </a:rPr>
              <a:t>, </a:t>
            </a:r>
            <a:r>
              <a:rPr lang="en-US" sz="3300" i="1" spc="-5" dirty="0" err="1" smtClean="0">
                <a:latin typeface="Sylfaen"/>
                <a:cs typeface="Sylfaen"/>
              </a:rPr>
              <a:t>int</a:t>
            </a:r>
            <a:r>
              <a:rPr lang="en-US" sz="3300" i="1" spc="-5" dirty="0" smtClean="0">
                <a:latin typeface="Sylfaen"/>
                <a:cs typeface="Sylfaen"/>
              </a:rPr>
              <a:t> </a:t>
            </a:r>
            <a:r>
              <a:rPr lang="en-US" sz="3300" i="1" spc="-5" dirty="0" err="1" smtClean="0">
                <a:latin typeface="Sylfaen"/>
                <a:cs typeface="Sylfaen"/>
              </a:rPr>
              <a:t>len</a:t>
            </a:r>
            <a:r>
              <a:rPr lang="en-US" sz="3300" i="1" spc="-5" dirty="0" smtClean="0">
                <a:latin typeface="Sylfaen"/>
                <a:cs typeface="Sylfaen"/>
              </a:rPr>
              <a:t>);</a:t>
            </a:r>
          </a:p>
          <a:p>
            <a:pPr marL="355600">
              <a:buClr>
                <a:srgbClr val="9A6500"/>
              </a:buClr>
              <a:buSzPct val="63636"/>
              <a:tabLst>
                <a:tab pos="354965" algn="l"/>
                <a:tab pos="355600" algn="l"/>
              </a:tabLst>
            </a:pPr>
            <a:r>
              <a:rPr lang="en-US" sz="5100" spc="-5" dirty="0" err="1" smtClean="0">
                <a:cs typeface="Sylfaen"/>
              </a:rPr>
              <a:t>Các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hàm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trên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là</a:t>
            </a:r>
            <a:r>
              <a:rPr lang="en-US" sz="5100" spc="-5" dirty="0" smtClean="0">
                <a:cs typeface="Sylfaen"/>
              </a:rPr>
              <a:t> blocking, </a:t>
            </a:r>
            <a:r>
              <a:rPr lang="en-US" sz="5100" spc="-5" dirty="0" err="1" smtClean="0">
                <a:cs typeface="Sylfaen"/>
              </a:rPr>
              <a:t>chỉ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trả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lại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khi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dữ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liệu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được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truyền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hoặc</a:t>
            </a:r>
            <a:r>
              <a:rPr lang="en-US" sz="5100" spc="-5" dirty="0" smtClean="0">
                <a:cs typeface="Sylfaen"/>
              </a:rPr>
              <a:t> </a:t>
            </a:r>
            <a:r>
              <a:rPr lang="en-US" sz="5100" spc="-5" dirty="0" err="1" smtClean="0">
                <a:cs typeface="Sylfaen"/>
              </a:rPr>
              <a:t>nhận</a:t>
            </a:r>
            <a:r>
              <a:rPr lang="en-US" sz="5100" spc="-5" dirty="0" smtClean="0">
                <a:cs typeface="Sylfaen"/>
              </a:rPr>
              <a:t> </a:t>
            </a:r>
            <a:endParaRPr lang="en-US" sz="5100" dirty="0" smtClean="0">
              <a:cs typeface="Sylfae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9070-5426-4E68-9742-25A1D8A6BF15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client 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diagram socket</a:t>
            </a:r>
          </a:p>
          <a:p>
            <a:pPr marL="755650" marR="5080" lvl="1"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sendto</a:t>
            </a:r>
            <a:r>
              <a:rPr lang="en-US" i="1" dirty="0" smtClean="0">
                <a:latin typeface="Courier New"/>
                <a:cs typeface="Courier New"/>
              </a:rPr>
              <a:t>(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sockfd</a:t>
            </a:r>
            <a:r>
              <a:rPr lang="en-US" i="1" dirty="0" smtClean="0">
                <a:latin typeface="Courier New"/>
                <a:cs typeface="Courier New"/>
              </a:rPr>
              <a:t>, const void *</a:t>
            </a:r>
            <a:r>
              <a:rPr lang="en-US" i="1" dirty="0" err="1" smtClean="0">
                <a:latin typeface="Courier New"/>
                <a:cs typeface="Courier New"/>
              </a:rPr>
              <a:t>msg</a:t>
            </a:r>
            <a:r>
              <a:rPr lang="en-US" i="1" dirty="0" smtClean="0">
                <a:latin typeface="Courier New"/>
                <a:cs typeface="Courier New"/>
              </a:rPr>
              <a:t>, 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len</a:t>
            </a:r>
            <a:r>
              <a:rPr lang="en-US" i="1" dirty="0" smtClean="0">
                <a:latin typeface="Courier New"/>
                <a:cs typeface="Courier New"/>
              </a:rPr>
              <a:t>, unsigned 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flags, const </a:t>
            </a:r>
            <a:r>
              <a:rPr lang="en-US" i="1" dirty="0" err="1" smtClean="0">
                <a:latin typeface="Courier New"/>
                <a:cs typeface="Courier New"/>
              </a:rPr>
              <a:t>struct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sockaddr</a:t>
            </a:r>
            <a:r>
              <a:rPr lang="en-US" i="1" dirty="0" smtClean="0">
                <a:latin typeface="Courier New"/>
                <a:cs typeface="Courier New"/>
              </a:rPr>
              <a:t> *to, 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tolen</a:t>
            </a:r>
            <a:r>
              <a:rPr lang="en-US" i="1" dirty="0" smtClean="0">
                <a:latin typeface="Courier New"/>
                <a:cs typeface="Courier New"/>
              </a:rPr>
              <a:t>);</a:t>
            </a:r>
          </a:p>
          <a:p>
            <a:pPr marL="756920" lvl="1">
              <a:spcBef>
                <a:spcPts val="570"/>
              </a:spcBef>
            </a:pPr>
            <a:r>
              <a:rPr lang="en-US" sz="2400" spc="-5" dirty="0" err="1" smtClean="0">
                <a:solidFill>
                  <a:srgbClr val="CC9A00"/>
                </a:solidFill>
                <a:latin typeface="Sylfaen"/>
                <a:cs typeface="Sylfaen"/>
              </a:rPr>
              <a:t>msg</a:t>
            </a:r>
            <a:r>
              <a:rPr lang="en-US" sz="2400" spc="-5" dirty="0" smtClean="0">
                <a:latin typeface="Sylfaen"/>
                <a:cs typeface="Sylfaen"/>
              </a:rPr>
              <a:t>, </a:t>
            </a:r>
            <a:r>
              <a:rPr lang="en-US" sz="2400" spc="-10" dirty="0" err="1" smtClean="0">
                <a:solidFill>
                  <a:srgbClr val="A50021"/>
                </a:solidFill>
                <a:latin typeface="Sylfaen"/>
                <a:cs typeface="Sylfaen"/>
              </a:rPr>
              <a:t>len</a:t>
            </a:r>
            <a:r>
              <a:rPr lang="en-US" sz="2400" spc="-10" dirty="0" smtClean="0">
                <a:solidFill>
                  <a:srgbClr val="A50021"/>
                </a:solidFill>
                <a:latin typeface="Sylfaen"/>
                <a:cs typeface="Sylfaen"/>
              </a:rPr>
              <a:t>, </a:t>
            </a:r>
            <a:r>
              <a:rPr lang="en-US" sz="2400" spc="-5" dirty="0" smtClean="0">
                <a:solidFill>
                  <a:srgbClr val="CA6800"/>
                </a:solidFill>
                <a:latin typeface="Sylfaen"/>
                <a:cs typeface="Sylfaen"/>
              </a:rPr>
              <a:t>flags</a:t>
            </a:r>
            <a:r>
              <a:rPr lang="en-US" sz="2400" spc="-5" dirty="0" smtClean="0">
                <a:latin typeface="Sylfaen"/>
                <a:cs typeface="Sylfaen"/>
              </a:rPr>
              <a:t>, count: </a:t>
            </a:r>
            <a:r>
              <a:rPr lang="en-US" sz="2400" spc="-5" dirty="0" err="1" smtClean="0">
                <a:latin typeface="Sylfaen"/>
                <a:cs typeface="Sylfaen"/>
              </a:rPr>
              <a:t>tương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tự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với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smtClean="0">
                <a:latin typeface="Courier New"/>
                <a:cs typeface="Courier New"/>
              </a:rPr>
              <a:t>send()</a:t>
            </a:r>
            <a:endParaRPr lang="en-US" sz="2400" dirty="0" smtClean="0">
              <a:latin typeface="Courier New"/>
              <a:cs typeface="Courier New"/>
            </a:endParaRPr>
          </a:p>
          <a:p>
            <a:pPr marL="756920" lvl="1">
              <a:spcBef>
                <a:spcPts val="470"/>
              </a:spcBef>
            </a:pPr>
            <a:r>
              <a:rPr lang="en-US" sz="2400" b="1" spc="15" dirty="0" smtClean="0">
                <a:solidFill>
                  <a:srgbClr val="006533"/>
                </a:solidFill>
                <a:latin typeface="Sylfaen"/>
                <a:cs typeface="Sylfaen"/>
              </a:rPr>
              <a:t>to</a:t>
            </a:r>
            <a:r>
              <a:rPr lang="en-US" sz="2400" spc="15" dirty="0" smtClean="0">
                <a:latin typeface="Sylfaen"/>
                <a:cs typeface="Sylfaen"/>
              </a:rPr>
              <a:t>: </a:t>
            </a:r>
            <a:r>
              <a:rPr lang="en-US" sz="2400" spc="-5" dirty="0" err="1" smtClean="0">
                <a:latin typeface="Sylfaen"/>
                <a:cs typeface="Sylfaen"/>
              </a:rPr>
              <a:t>địa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chỉ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tới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đích</a:t>
            </a:r>
            <a:endParaRPr lang="en-US" sz="2400" dirty="0" smtClean="0">
              <a:latin typeface="Sylfaen"/>
              <a:cs typeface="Sylfaen"/>
            </a:endParaRPr>
          </a:p>
          <a:p>
            <a:pPr marL="756920" lvl="1">
              <a:spcBef>
                <a:spcPts val="480"/>
              </a:spcBef>
            </a:pPr>
            <a:r>
              <a:rPr lang="en-US" sz="2400" b="1" spc="15" dirty="0" err="1" smtClean="0">
                <a:solidFill>
                  <a:srgbClr val="AFBF39"/>
                </a:solidFill>
                <a:latin typeface="Sylfaen"/>
                <a:cs typeface="Sylfaen"/>
              </a:rPr>
              <a:t>tolen</a:t>
            </a:r>
            <a:r>
              <a:rPr lang="en-US" sz="2400" spc="15" dirty="0" smtClean="0">
                <a:latin typeface="Sylfaen"/>
                <a:cs typeface="Sylfaen"/>
              </a:rPr>
              <a:t>:</a:t>
            </a:r>
            <a:r>
              <a:rPr lang="en-US" sz="2400" spc="-229" dirty="0" smtClean="0">
                <a:latin typeface="Sylfaen"/>
                <a:cs typeface="Sylfaen"/>
              </a:rPr>
              <a:t>  </a:t>
            </a:r>
            <a:r>
              <a:rPr lang="en-US" sz="2400" spc="-5" dirty="0" err="1" smtClean="0">
                <a:latin typeface="Sylfaen"/>
                <a:cs typeface="Sylfaen"/>
              </a:rPr>
              <a:t>sizeof</a:t>
            </a:r>
            <a:r>
              <a:rPr lang="en-US" sz="2400" spc="-5" dirty="0" smtClean="0">
                <a:latin typeface="Sylfaen"/>
                <a:cs typeface="Sylfaen"/>
              </a:rPr>
              <a:t>(</a:t>
            </a:r>
            <a:r>
              <a:rPr lang="en-US" sz="2400" spc="-5" dirty="0" err="1" smtClean="0">
                <a:latin typeface="Sylfaen"/>
                <a:cs typeface="Sylfaen"/>
              </a:rPr>
              <a:t>sockaddr</a:t>
            </a:r>
            <a:r>
              <a:rPr lang="en-US" sz="2400" spc="-5" dirty="0" smtClean="0">
                <a:latin typeface="Sylfaen"/>
                <a:cs typeface="Sylfaen"/>
              </a:rPr>
              <a:t>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55650" marR="173355" lvl="1">
              <a:lnSpc>
                <a:spcPct val="102899"/>
              </a:lnSpc>
              <a:buClr>
                <a:srgbClr val="9A6500"/>
              </a:buClr>
              <a:buSzPct val="63636"/>
              <a:buNone/>
              <a:tabLst>
                <a:tab pos="354965" algn="l"/>
                <a:tab pos="355600" algn="l"/>
              </a:tabLst>
            </a:pP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recvfrom</a:t>
            </a:r>
            <a:r>
              <a:rPr lang="en-US" i="1" dirty="0" smtClean="0">
                <a:latin typeface="Courier New"/>
                <a:cs typeface="Courier New"/>
              </a:rPr>
              <a:t>(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sockfd</a:t>
            </a:r>
            <a:r>
              <a:rPr lang="en-US" i="1" dirty="0" smtClean="0">
                <a:latin typeface="Courier New"/>
                <a:cs typeface="Courier New"/>
              </a:rPr>
              <a:t>, void *</a:t>
            </a:r>
            <a:r>
              <a:rPr lang="en-US" i="1" dirty="0" err="1" smtClean="0">
                <a:latin typeface="Courier New"/>
                <a:cs typeface="Courier New"/>
              </a:rPr>
              <a:t>buf</a:t>
            </a:r>
            <a:r>
              <a:rPr lang="en-US" i="1" dirty="0" smtClean="0">
                <a:latin typeface="Courier New"/>
                <a:cs typeface="Courier New"/>
              </a:rPr>
              <a:t>, 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len</a:t>
            </a:r>
            <a:r>
              <a:rPr lang="en-US" i="1" dirty="0" smtClean="0">
                <a:latin typeface="Courier New"/>
                <a:cs typeface="Courier New"/>
              </a:rPr>
              <a:t>, unsigned 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flags, </a:t>
            </a:r>
            <a:r>
              <a:rPr lang="en-US" i="1" dirty="0" err="1" smtClean="0">
                <a:latin typeface="Courier New"/>
                <a:cs typeface="Courier New"/>
              </a:rPr>
              <a:t>struct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latin typeface="Courier New"/>
                <a:cs typeface="Courier New"/>
              </a:rPr>
              <a:t>sockaddr</a:t>
            </a:r>
            <a:r>
              <a:rPr lang="en-US" i="1" dirty="0" smtClean="0">
                <a:latin typeface="Courier New"/>
                <a:cs typeface="Courier New"/>
              </a:rPr>
              <a:t> *from, </a:t>
            </a:r>
            <a:r>
              <a:rPr lang="en-US" i="1" dirty="0" err="1" smtClean="0">
                <a:latin typeface="Courier New"/>
                <a:cs typeface="Courier New"/>
              </a:rPr>
              <a:t>int</a:t>
            </a:r>
            <a:r>
              <a:rPr lang="en-US" i="1" dirty="0" smtClean="0">
                <a:latin typeface="Courier New"/>
                <a:cs typeface="Courier New"/>
              </a:rPr>
              <a:t> *</a:t>
            </a:r>
            <a:r>
              <a:rPr lang="en-US" i="1" dirty="0" err="1" smtClean="0">
                <a:latin typeface="Courier New"/>
                <a:cs typeface="Courier New"/>
              </a:rPr>
              <a:t>fromlen</a:t>
            </a:r>
            <a:r>
              <a:rPr lang="en-US" i="1" dirty="0" smtClean="0">
                <a:latin typeface="Courier New"/>
                <a:cs typeface="Courier New"/>
              </a:rPr>
              <a:t>);</a:t>
            </a:r>
          </a:p>
          <a:p>
            <a:pPr marL="756920" marR="2177415" lvl="1">
              <a:lnSpc>
                <a:spcPct val="119700"/>
              </a:lnSpc>
              <a:spcBef>
                <a:spcPts val="20"/>
              </a:spcBef>
            </a:pPr>
            <a:r>
              <a:rPr lang="en-US" sz="2400" spc="-10" dirty="0" err="1" smtClean="0">
                <a:solidFill>
                  <a:srgbClr val="CC9A00"/>
                </a:solidFill>
                <a:latin typeface="Sylfaen"/>
                <a:cs typeface="Sylfaen"/>
              </a:rPr>
              <a:t>buf</a:t>
            </a:r>
            <a:r>
              <a:rPr lang="en-US" sz="2400" spc="-10" dirty="0" smtClean="0">
                <a:latin typeface="Sylfaen"/>
                <a:cs typeface="Sylfaen"/>
              </a:rPr>
              <a:t>, </a:t>
            </a:r>
            <a:r>
              <a:rPr lang="en-US" sz="2400" spc="-5" dirty="0" err="1" smtClean="0">
                <a:solidFill>
                  <a:srgbClr val="A50021"/>
                </a:solidFill>
                <a:latin typeface="Sylfaen"/>
                <a:cs typeface="Sylfaen"/>
              </a:rPr>
              <a:t>len</a:t>
            </a:r>
            <a:r>
              <a:rPr lang="en-US" sz="2400" spc="-5" dirty="0" smtClean="0">
                <a:latin typeface="Sylfaen"/>
                <a:cs typeface="Sylfaen"/>
              </a:rPr>
              <a:t>, </a:t>
            </a:r>
            <a:r>
              <a:rPr lang="en-US" sz="2400" spc="-5" dirty="0" smtClean="0">
                <a:solidFill>
                  <a:srgbClr val="CA6800"/>
                </a:solidFill>
                <a:latin typeface="Sylfaen"/>
                <a:cs typeface="Sylfaen"/>
              </a:rPr>
              <a:t>flags</a:t>
            </a:r>
            <a:r>
              <a:rPr lang="en-US" sz="2400" spc="-5" dirty="0" smtClean="0">
                <a:latin typeface="Sylfaen"/>
                <a:cs typeface="Sylfaen"/>
              </a:rPr>
              <a:t>, count: </a:t>
            </a:r>
            <a:r>
              <a:rPr lang="en-US" sz="2400" spc="-5" dirty="0" err="1" smtClean="0">
                <a:latin typeface="Sylfaen"/>
                <a:cs typeface="Sylfaen"/>
              </a:rPr>
              <a:t>tương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tự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với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Courier New"/>
                <a:cs typeface="Courier New"/>
              </a:rPr>
              <a:t>recv</a:t>
            </a:r>
            <a:r>
              <a:rPr lang="en-US" sz="2400" spc="-5" dirty="0" smtClean="0">
                <a:latin typeface="Courier New"/>
                <a:cs typeface="Courier New"/>
              </a:rPr>
              <a:t>() </a:t>
            </a:r>
          </a:p>
          <a:p>
            <a:pPr marL="756920" marR="2177415" lvl="1">
              <a:lnSpc>
                <a:spcPct val="119700"/>
              </a:lnSpc>
              <a:spcBef>
                <a:spcPts val="20"/>
              </a:spcBef>
            </a:pPr>
            <a:r>
              <a:rPr lang="en-US" sz="2400" b="1" spc="15" dirty="0" smtClean="0">
                <a:solidFill>
                  <a:srgbClr val="006533"/>
                </a:solidFill>
                <a:latin typeface="Sylfaen"/>
                <a:cs typeface="Sylfaen"/>
              </a:rPr>
              <a:t>from</a:t>
            </a:r>
            <a:r>
              <a:rPr lang="en-US" sz="2400" spc="15" dirty="0" smtClean="0">
                <a:latin typeface="Sylfaen"/>
                <a:cs typeface="Sylfaen"/>
              </a:rPr>
              <a:t>: </a:t>
            </a:r>
            <a:r>
              <a:rPr lang="en-US" sz="2400" spc="-5" dirty="0" err="1" smtClean="0">
                <a:latin typeface="Sylfaen"/>
                <a:cs typeface="Sylfaen"/>
              </a:rPr>
              <a:t>địa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chỉ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của</a:t>
            </a:r>
            <a:r>
              <a:rPr lang="en-US" sz="2400" spc="-5" dirty="0" smtClean="0">
                <a:latin typeface="Sylfaen"/>
                <a:cs typeface="Sylfaen"/>
              </a:rPr>
              <a:t> client</a:t>
            </a:r>
          </a:p>
          <a:p>
            <a:pPr marL="756920" marR="2177415" lvl="1">
              <a:lnSpc>
                <a:spcPct val="119700"/>
              </a:lnSpc>
              <a:spcBef>
                <a:spcPts val="20"/>
              </a:spcBef>
            </a:pPr>
            <a:r>
              <a:rPr lang="en-US" sz="2400" b="1" spc="15" dirty="0" err="1" smtClean="0">
                <a:solidFill>
                  <a:srgbClr val="AFBF39"/>
                </a:solidFill>
                <a:latin typeface="Sylfaen"/>
                <a:cs typeface="Sylfaen"/>
              </a:rPr>
              <a:t>fromlen</a:t>
            </a:r>
            <a:r>
              <a:rPr lang="en-US" sz="2400" spc="15" dirty="0" smtClean="0">
                <a:latin typeface="Sylfaen"/>
                <a:cs typeface="Sylfaen"/>
              </a:rPr>
              <a:t>:</a:t>
            </a:r>
            <a:r>
              <a:rPr lang="en-US" sz="2400" spc="-23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sizeof</a:t>
            </a:r>
            <a:r>
              <a:rPr lang="en-US" sz="2400" spc="-5" dirty="0" smtClean="0">
                <a:latin typeface="Sylfaen"/>
                <a:cs typeface="Sylfaen"/>
              </a:rPr>
              <a:t>(</a:t>
            </a:r>
            <a:r>
              <a:rPr lang="en-US" sz="2400" spc="-5" dirty="0" err="1" smtClean="0">
                <a:latin typeface="Sylfaen"/>
                <a:cs typeface="Sylfaen"/>
              </a:rPr>
              <a:t>sockaddr</a:t>
            </a:r>
            <a:r>
              <a:rPr lang="en-US" sz="2400" spc="-5" dirty="0" smtClean="0">
                <a:latin typeface="Sylfaen"/>
                <a:cs typeface="Sylfae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>
              <a:buClr>
                <a:srgbClr val="9A6500"/>
              </a:buClr>
              <a:buSzPct val="63636"/>
              <a:tabLst>
                <a:tab pos="354965" algn="l"/>
                <a:tab pos="355600" algn="l"/>
              </a:tabLst>
            </a:pPr>
            <a:r>
              <a:rPr lang="en-US" spc="-5" dirty="0" err="1" smtClean="0">
                <a:cs typeface="Sylfaen"/>
              </a:rPr>
              <a:t>Các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hàm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trên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là</a:t>
            </a:r>
            <a:r>
              <a:rPr lang="en-US" spc="-5" dirty="0" smtClean="0">
                <a:cs typeface="Sylfaen"/>
              </a:rPr>
              <a:t> blocking, </a:t>
            </a:r>
            <a:r>
              <a:rPr lang="en-US" spc="-5" dirty="0" err="1" smtClean="0">
                <a:cs typeface="Sylfaen"/>
              </a:rPr>
              <a:t>chỉ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trả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lại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khi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dữ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liệu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được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truyền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hoặc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nhận</a:t>
            </a:r>
            <a:r>
              <a:rPr lang="en-US" spc="-5" dirty="0" smtClean="0">
                <a:cs typeface="Sylfaen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533-236C-4B6D-A6B5-D8E8D0A13F8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socket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client –server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Example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spc="-75" dirty="0">
                <a:solidFill>
                  <a:srgbClr val="FF0000"/>
                </a:solidFill>
              </a:rPr>
              <a:t> </a:t>
            </a:r>
            <a:r>
              <a:rPr lang="en-US" sz="2000" spc="-5" dirty="0">
                <a:solidFill>
                  <a:srgbClr val="FF0000"/>
                </a:solidFill>
              </a:rPr>
              <a:t>Echo</a:t>
            </a:r>
          </a:p>
          <a:p>
            <a:pPr lvl="1"/>
            <a:r>
              <a:rPr lang="en-US" spc="-5" dirty="0"/>
              <a:t>Constructing </a:t>
            </a:r>
            <a:r>
              <a:rPr lang="en-US" spc="-10" dirty="0"/>
              <a:t>Messages</a:t>
            </a:r>
          </a:p>
          <a:p>
            <a:pPr lvl="1"/>
            <a:r>
              <a:rPr lang="en-US" spc="-5" dirty="0"/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DBF4-D551-4266-9EC3-5779E12F077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Example </a:t>
            </a:r>
            <a:r>
              <a:rPr lang="en-US" sz="3600" dirty="0" smtClean="0"/>
              <a:t>-</a:t>
            </a:r>
            <a:r>
              <a:rPr lang="en-US" sz="3600" spc="-75" dirty="0" smtClean="0"/>
              <a:t> </a:t>
            </a:r>
            <a:r>
              <a:rPr lang="en-US" sz="3600" spc="-5" dirty="0" smtClean="0"/>
              <a:t>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418" indent="-343689">
              <a:buClr>
                <a:srgbClr val="9A6500"/>
              </a:buClr>
              <a:buSzPct val="66666"/>
              <a:buFont typeface="Meiryo"/>
              <a:buChar char="■"/>
              <a:tabLst>
                <a:tab pos="355781" algn="l"/>
                <a:tab pos="356418" algn="l"/>
              </a:tabLst>
            </a:pPr>
            <a:r>
              <a:rPr lang="en-US" dirty="0" err="1" smtClean="0">
                <a:latin typeface="Sylfaen"/>
                <a:cs typeface="Sylfaen"/>
              </a:rPr>
              <a:t>Một</a:t>
            </a:r>
            <a:r>
              <a:rPr lang="en-US" dirty="0" smtClean="0">
                <a:latin typeface="Sylfaen"/>
                <a:cs typeface="Sylfaen"/>
              </a:rPr>
              <a:t> client </a:t>
            </a:r>
            <a:r>
              <a:rPr lang="en-US" dirty="0" err="1" smtClean="0">
                <a:latin typeface="Sylfaen"/>
                <a:cs typeface="Sylfaen"/>
              </a:rPr>
              <a:t>giao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tiếp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với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một</a:t>
            </a:r>
            <a:r>
              <a:rPr lang="en-US" dirty="0" smtClean="0">
                <a:latin typeface="Sylfaen"/>
                <a:cs typeface="Sylfaen"/>
              </a:rPr>
              <a:t> “echo”</a:t>
            </a:r>
            <a:r>
              <a:rPr lang="en-US" spc="-105" dirty="0" smtClean="0">
                <a:latin typeface="Sylfaen"/>
                <a:cs typeface="Sylfaen"/>
              </a:rPr>
              <a:t> </a:t>
            </a:r>
            <a:r>
              <a:rPr lang="en-US" dirty="0" smtClean="0">
                <a:latin typeface="Sylfaen"/>
                <a:cs typeface="Sylfaen"/>
              </a:rPr>
              <a:t>server</a:t>
            </a:r>
          </a:p>
          <a:p>
            <a:pPr marL="356418" indent="-343689">
              <a:spcBef>
                <a:spcPts val="571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355781" algn="l"/>
                <a:tab pos="356418" algn="l"/>
              </a:tabLst>
            </a:pPr>
            <a:r>
              <a:rPr lang="en-US" dirty="0" smtClean="0">
                <a:latin typeface="Sylfaen"/>
                <a:cs typeface="Sylfaen"/>
              </a:rPr>
              <a:t>Server </a:t>
            </a:r>
            <a:r>
              <a:rPr lang="en-US" dirty="0" err="1" smtClean="0">
                <a:latin typeface="Sylfaen"/>
                <a:cs typeface="Sylfaen"/>
              </a:rPr>
              <a:t>đơn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giản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là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là</a:t>
            </a:r>
            <a:r>
              <a:rPr lang="en-US" dirty="0" smtClean="0">
                <a:latin typeface="Sylfaen"/>
                <a:cs typeface="Sylfaen"/>
              </a:rPr>
              <a:t> echo </a:t>
            </a:r>
            <a:r>
              <a:rPr lang="en-US" dirty="0" err="1" smtClean="0">
                <a:latin typeface="Sylfaen"/>
                <a:cs typeface="Sylfaen"/>
              </a:rPr>
              <a:t>trở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lại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tới</a:t>
            </a:r>
            <a:r>
              <a:rPr lang="en-US" dirty="0" smtClean="0">
                <a:latin typeface="Sylfaen"/>
                <a:cs typeface="Sylfaen"/>
              </a:rPr>
              <a:t> client </a:t>
            </a:r>
            <a:r>
              <a:rPr lang="en-US" dirty="0" err="1" smtClean="0">
                <a:latin typeface="Sylfaen"/>
                <a:cs typeface="Sylfaen"/>
              </a:rPr>
              <a:t>mỗi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khi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nó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nhận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được</a:t>
            </a:r>
            <a:r>
              <a:rPr lang="en-US" dirty="0" smtClean="0">
                <a:latin typeface="Sylfaen"/>
                <a:cs typeface="Sylfaen"/>
              </a:rPr>
              <a:t> echo </a:t>
            </a:r>
            <a:r>
              <a:rPr lang="en-US" dirty="0" err="1" smtClean="0">
                <a:latin typeface="Sylfaen"/>
                <a:cs typeface="Sylfaen"/>
              </a:rPr>
              <a:t>từ</a:t>
            </a:r>
            <a:r>
              <a:rPr lang="en-US" dirty="0" smtClean="0">
                <a:latin typeface="Sylfaen"/>
                <a:cs typeface="Sylfaen"/>
              </a:rPr>
              <a:t> client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30D8-E164-42BF-BDFD-C2416A11423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822"/>
            <a:r>
              <a:rPr spc="-5" dirty="0"/>
              <a:t>Example </a:t>
            </a:r>
            <a:r>
              <a:rPr sz="3600" dirty="0"/>
              <a:t>- </a:t>
            </a:r>
            <a:r>
              <a:rPr sz="3600" spc="-5"/>
              <a:t>Echo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sz="3600" smtClean="0"/>
              <a:t>stream</a:t>
            </a:r>
            <a:r>
              <a:rPr sz="3600" spc="-80" smtClean="0"/>
              <a:t> </a:t>
            </a:r>
            <a:r>
              <a:rPr sz="3600" dirty="0"/>
              <a:t>socket</a:t>
            </a:r>
            <a:endParaRPr sz="3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161805"/>
            <a:ext cx="2598017" cy="1810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35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6"/>
              </a:spcBef>
            </a:pPr>
            <a:r>
              <a:rPr sz="2000" spc="-5" dirty="0">
                <a:latin typeface="Arial"/>
                <a:cs typeface="Arial"/>
              </a:rPr>
              <a:t>Set socket 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626"/>
              </a:spcBef>
            </a:pPr>
            <a:r>
              <a:rPr sz="2000" spc="-5" dirty="0">
                <a:latin typeface="Arial"/>
                <a:cs typeface="Arial"/>
              </a:rPr>
              <a:t>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724" y="2100914"/>
            <a:ext cx="8428909" cy="355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300" spc="-5" dirty="0" smtClean="0">
                <a:solidFill>
                  <a:srgbClr val="A50021"/>
                </a:solidFill>
                <a:latin typeface="Tahoma"/>
                <a:cs typeface="Tahoma"/>
              </a:rPr>
              <a:t>The server starts by getting ready to receive client</a:t>
            </a:r>
            <a:r>
              <a:rPr lang="en-US" sz="2300" spc="185" dirty="0" smtClean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lang="en-US" sz="2300" spc="-5" dirty="0" smtClean="0">
                <a:solidFill>
                  <a:srgbClr val="A50021"/>
                </a:solidFill>
                <a:latin typeface="Tahoma"/>
                <a:cs typeface="Tahoma"/>
              </a:rPr>
              <a:t>connections…</a:t>
            </a:r>
            <a:endParaRPr lang="en-US" sz="2300" dirty="0">
              <a:latin typeface="Tahoma"/>
              <a:cs typeface="Tahoma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B41-FEA3-42F7-AF6F-E77F607B3649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sz="4000" spc="-5" dirty="0"/>
              <a:t>Example </a:t>
            </a:r>
            <a:r>
              <a:rPr sz="400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836309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Create a TCP socket  </a:t>
            </a:r>
            <a:r>
              <a:rPr sz="2000" spc="-1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280" y="1288133"/>
            <a:ext cx="8420631" cy="757301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8457" rIns="0" bIns="0" rtlCol="0">
            <a:spAutoFit/>
          </a:bodyPr>
          <a:lstStyle/>
          <a:p>
            <a:pPr marL="162934">
              <a:spcBef>
                <a:spcPts val="145"/>
              </a:spcBef>
            </a:pPr>
            <a:r>
              <a:rPr sz="1600" spc="-5" dirty="0">
                <a:latin typeface="Sylfaen"/>
                <a:cs typeface="Sylfaen"/>
              </a:rPr>
              <a:t>/* Create socket for incoming </a:t>
            </a:r>
            <a:r>
              <a:rPr sz="1600" dirty="0">
                <a:latin typeface="Sylfaen"/>
                <a:cs typeface="Sylfaen"/>
              </a:rPr>
              <a:t>connections</a:t>
            </a:r>
            <a:r>
              <a:rPr sz="1600" spc="-20" dirty="0">
                <a:latin typeface="Sylfaen"/>
                <a:cs typeface="Sylfaen"/>
              </a:rPr>
              <a:t> </a:t>
            </a:r>
            <a:r>
              <a:rPr sz="1600" spc="-5" dirty="0">
                <a:latin typeface="Sylfaen"/>
                <a:cs typeface="Sylfaen"/>
              </a:rPr>
              <a:t>*/</a:t>
            </a:r>
            <a:endParaRPr sz="1600">
              <a:latin typeface="Sylfaen"/>
              <a:cs typeface="Sylfaen"/>
            </a:endParaRPr>
          </a:p>
          <a:p>
            <a:pPr marL="783483" marR="491984" indent="-612911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if ((</a:t>
            </a:r>
            <a:r>
              <a:rPr sz="1600" b="1" dirty="0">
                <a:solidFill>
                  <a:srgbClr val="9A6500"/>
                </a:solidFill>
                <a:latin typeface="Courier New"/>
                <a:cs typeface="Courier New"/>
              </a:rPr>
              <a:t>servSock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/>
                <a:cs typeface="Courier New"/>
              </a:rPr>
              <a:t>socket</a:t>
            </a:r>
            <a:r>
              <a:rPr sz="1600" b="1" dirty="0">
                <a:latin typeface="Courier New"/>
                <a:cs typeface="Courier New"/>
              </a:rPr>
              <a:t>(PF_INET, SOCK_STREAM, IPPROTO_TCP)) &lt; 0)  DieWithError("socket()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failed");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AE2A-4746-47E9-8814-6C4DFBF50C62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161805"/>
            <a:ext cx="2838715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1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Assign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 port to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 marR="682286">
              <a:lnSpc>
                <a:spcPts val="3027"/>
              </a:lnSpc>
              <a:spcBef>
                <a:spcPts val="60"/>
              </a:spcBef>
            </a:pPr>
            <a:r>
              <a:rPr sz="2000" spc="-5" dirty="0">
                <a:latin typeface="Arial"/>
                <a:cs typeface="Arial"/>
              </a:rPr>
              <a:t>Set socket 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316" y="1288132"/>
            <a:ext cx="8684253" cy="1392276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98651" rIns="0" bIns="0" rtlCol="0">
            <a:spAutoFit/>
          </a:bodyPr>
          <a:lstStyle/>
          <a:p>
            <a:pPr marL="117108" marR="1115715" algn="just">
              <a:spcBef>
                <a:spcPts val="777"/>
              </a:spcBef>
              <a:tabLst>
                <a:tab pos="5446829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.sin_family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AF_INET;	</a:t>
            </a:r>
            <a:r>
              <a:rPr sz="1400" spc="-5" dirty="0">
                <a:latin typeface="Sylfaen"/>
                <a:cs typeface="Sylfaen"/>
              </a:rPr>
              <a:t>/* Internet address</a:t>
            </a:r>
            <a:r>
              <a:rPr sz="1400" spc="-25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family</a:t>
            </a:r>
            <a:r>
              <a:rPr sz="1400" spc="-1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.sin_addr.s_addr </a:t>
            </a:r>
            <a:r>
              <a:rPr sz="1400" b="1" spc="-5" dirty="0">
                <a:latin typeface="Courier New"/>
                <a:cs typeface="Courier New"/>
              </a:rPr>
              <a:t>= htonl(INADDR_ANY</a:t>
            </a:r>
            <a:r>
              <a:rPr sz="1400" b="1" spc="-5" dirty="0">
                <a:latin typeface="Sylfaen"/>
                <a:cs typeface="Sylfaen"/>
              </a:rPr>
              <a:t>); </a:t>
            </a:r>
            <a:r>
              <a:rPr sz="1400" spc="-5" dirty="0">
                <a:latin typeface="Sylfaen"/>
                <a:cs typeface="Sylfaen"/>
              </a:rPr>
              <a:t>/* Any incoming interface */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.sin_port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htons(echoServPort);      </a:t>
            </a:r>
            <a:r>
              <a:rPr sz="1400" spc="-5" dirty="0">
                <a:latin typeface="Sylfaen"/>
                <a:cs typeface="Sylfaen"/>
              </a:rPr>
              <a:t>/* Local port</a:t>
            </a:r>
            <a:r>
              <a:rPr sz="1400" spc="17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542901" marR="5092" indent="-426429"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bind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 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, 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)) </a:t>
            </a:r>
            <a:r>
              <a:rPr sz="1400" b="1" spc="-5" dirty="0">
                <a:latin typeface="Courier New"/>
                <a:cs typeface="Courier New"/>
              </a:rPr>
              <a:t>&lt; </a:t>
            </a:r>
            <a:r>
              <a:rPr sz="1400" b="1" spc="-10" dirty="0">
                <a:latin typeface="Courier New"/>
                <a:cs typeface="Courier New"/>
              </a:rPr>
              <a:t>0)  DieWithError("bind()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63B2-9FCC-414E-836E-D14FCF0382C2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161805"/>
            <a:ext cx="2598017" cy="1810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35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6"/>
              </a:spcBef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Set </a:t>
            </a: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socket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000" b="1" spc="-3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listen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626"/>
              </a:spcBef>
            </a:pPr>
            <a:r>
              <a:rPr sz="2000" spc="-5" dirty="0">
                <a:latin typeface="Arial"/>
                <a:cs typeface="Arial"/>
              </a:rPr>
              <a:t>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427" y="1552275"/>
            <a:ext cx="6248612" cy="8882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59190" rIns="0" bIns="0" rtlCol="0">
            <a:spAutoFit/>
          </a:bodyPr>
          <a:lstStyle/>
          <a:p>
            <a:pPr marL="104379">
              <a:spcBef>
                <a:spcPts val="465"/>
              </a:spcBef>
            </a:pPr>
            <a:r>
              <a:rPr dirty="0">
                <a:latin typeface="Sylfaen"/>
                <a:cs typeface="Sylfaen"/>
              </a:rPr>
              <a:t>/* Mark the socket so </a:t>
            </a:r>
            <a:r>
              <a:rPr spc="-5" dirty="0">
                <a:latin typeface="Sylfaen"/>
                <a:cs typeface="Sylfaen"/>
              </a:rPr>
              <a:t>it </a:t>
            </a:r>
            <a:r>
              <a:rPr dirty="0">
                <a:latin typeface="Sylfaen"/>
                <a:cs typeface="Sylfaen"/>
              </a:rPr>
              <a:t>will listen for </a:t>
            </a:r>
            <a:r>
              <a:rPr spc="-5" dirty="0">
                <a:latin typeface="Sylfaen"/>
                <a:cs typeface="Sylfaen"/>
              </a:rPr>
              <a:t>incoming connections</a:t>
            </a:r>
            <a:r>
              <a:rPr spc="-114" dirty="0">
                <a:latin typeface="Sylfaen"/>
                <a:cs typeface="Sylfaen"/>
              </a:rPr>
              <a:t> </a:t>
            </a:r>
            <a:r>
              <a:rPr spc="-5" dirty="0">
                <a:latin typeface="Sylfaen"/>
                <a:cs typeface="Sylfaen"/>
              </a:rPr>
              <a:t>*/</a:t>
            </a:r>
            <a:endParaRPr>
              <a:latin typeface="Sylfaen"/>
              <a:cs typeface="Sylfaen"/>
            </a:endParaRPr>
          </a:p>
          <a:p>
            <a:pPr marL="971239" marR="864313" indent="-809578">
              <a:lnSpc>
                <a:spcPts val="2125"/>
              </a:lnSpc>
              <a:spcBef>
                <a:spcPts val="114"/>
              </a:spcBef>
            </a:pPr>
            <a:r>
              <a:rPr b="1" spc="-5" dirty="0">
                <a:latin typeface="Courier New"/>
                <a:cs typeface="Courier New"/>
              </a:rPr>
              <a:t>if </a:t>
            </a:r>
            <a:r>
              <a:rPr b="1" spc="-10" dirty="0">
                <a:latin typeface="Courier New"/>
                <a:cs typeface="Courier New"/>
              </a:rPr>
              <a:t>(</a:t>
            </a:r>
            <a:r>
              <a:rPr b="1" spc="-10" dirty="0">
                <a:solidFill>
                  <a:srgbClr val="006533"/>
                </a:solidFill>
                <a:latin typeface="Courier New"/>
                <a:cs typeface="Courier New"/>
              </a:rPr>
              <a:t>listen</a:t>
            </a:r>
            <a:r>
              <a:rPr b="1" spc="-10" dirty="0">
                <a:latin typeface="Courier New"/>
                <a:cs typeface="Courier New"/>
              </a:rPr>
              <a:t>(</a:t>
            </a:r>
            <a:r>
              <a:rPr b="1" spc="-10" dirty="0">
                <a:solidFill>
                  <a:srgbClr val="9A6500"/>
                </a:solidFill>
                <a:latin typeface="Courier New"/>
                <a:cs typeface="Courier New"/>
              </a:rPr>
              <a:t>servSock</a:t>
            </a:r>
            <a:r>
              <a:rPr b="1" spc="-10" dirty="0">
                <a:latin typeface="Courier New"/>
                <a:cs typeface="Courier New"/>
              </a:rPr>
              <a:t>, </a:t>
            </a:r>
            <a:r>
              <a:rPr b="1" spc="-5" dirty="0">
                <a:latin typeface="Courier New"/>
                <a:cs typeface="Courier New"/>
              </a:rPr>
              <a:t>MAXPENDING) &lt; </a:t>
            </a:r>
            <a:r>
              <a:rPr b="1" spc="-10" dirty="0">
                <a:latin typeface="Courier New"/>
                <a:cs typeface="Courier New"/>
              </a:rPr>
              <a:t>0)  </a:t>
            </a:r>
            <a:r>
              <a:rPr b="1" spc="-5" dirty="0">
                <a:latin typeface="Courier New"/>
                <a:cs typeface="Courier New"/>
              </a:rPr>
              <a:t>DieWithError("listen()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failed");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D4F0-1085-4A8B-B137-E6C68E6197AD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914593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376" y="1154536"/>
            <a:ext cx="8714181" cy="1553699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29913" rIns="0" bIns="0" rtlCol="0">
            <a:spAutoFit/>
          </a:bodyPr>
          <a:lstStyle/>
          <a:p>
            <a:pPr marL="41370">
              <a:lnSpc>
                <a:spcPts val="1679"/>
              </a:lnSpc>
              <a:spcBef>
                <a:spcPts val="235"/>
              </a:spcBef>
            </a:pPr>
            <a:r>
              <a:rPr sz="1400" b="1" spc="-5" dirty="0">
                <a:latin typeface="Courier New"/>
                <a:cs typeface="Courier New"/>
              </a:rPr>
              <a:t>for (;;) /* Run </a:t>
            </a:r>
            <a:r>
              <a:rPr sz="1400" b="1" spc="-10" dirty="0">
                <a:latin typeface="Courier New"/>
                <a:cs typeface="Courier New"/>
              </a:rPr>
              <a:t>forever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41370">
              <a:lnSpc>
                <a:spcPts val="1679"/>
              </a:lnSpc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55221"/>
            <a:r>
              <a:rPr sz="1400" b="1" spc="-10" dirty="0">
                <a:latin typeface="Courier New"/>
                <a:cs typeface="Courier New"/>
              </a:rPr>
              <a:t>clntLen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sizeof(echoClntAddr);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81013" marR="109471" indent="-426429"/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accept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,(struct sockaddr *)&amp;echoClntAddr,&amp;clntLen))&lt;0)  DieWithError("accept()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  <a:p>
            <a:pPr marL="255221">
              <a:lnSpc>
                <a:spcPts val="1679"/>
              </a:lnSpc>
            </a:pPr>
            <a:r>
              <a:rPr sz="1400" b="1" spc="-10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E66-C581-43A0-AC00-195ADC95ECB3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socket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socket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client –server</a:t>
            </a:r>
          </a:p>
          <a:p>
            <a:pPr lvl="1"/>
            <a:r>
              <a:rPr lang="en-US" spc="-5" dirty="0"/>
              <a:t>Example </a:t>
            </a:r>
            <a:r>
              <a:rPr lang="en-US" sz="2000" dirty="0"/>
              <a:t>–</a:t>
            </a:r>
            <a:r>
              <a:rPr lang="en-US" sz="2000" spc="-75" dirty="0"/>
              <a:t> </a:t>
            </a:r>
            <a:r>
              <a:rPr lang="en-US" sz="2000" spc="-5" dirty="0"/>
              <a:t>Echo</a:t>
            </a:r>
          </a:p>
          <a:p>
            <a:pPr lvl="1"/>
            <a:r>
              <a:rPr lang="en-US" spc="-5" dirty="0"/>
              <a:t>Constructing </a:t>
            </a:r>
            <a:r>
              <a:rPr lang="en-US" spc="-10" dirty="0"/>
              <a:t>Messages</a:t>
            </a:r>
          </a:p>
          <a:p>
            <a:pPr lvl="1"/>
            <a:r>
              <a:rPr lang="en-US" spc="-5" dirty="0"/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32A9-D083-4ABF-876C-C129C3CF900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011" y="1731677"/>
            <a:ext cx="7855817" cy="110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A50021"/>
                </a:solidFill>
                <a:latin typeface="Tahoma"/>
                <a:cs typeface="Tahoma"/>
              </a:rPr>
              <a:t>Server is now blocked waiting for connection from </a:t>
            </a:r>
            <a:r>
              <a:rPr sz="2400" dirty="0">
                <a:solidFill>
                  <a:srgbClr val="A50021"/>
                </a:solidFill>
                <a:latin typeface="Tahoma"/>
                <a:cs typeface="Tahoma"/>
              </a:rPr>
              <a:t>a</a:t>
            </a:r>
            <a:r>
              <a:rPr sz="2400" spc="170" dirty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A50021"/>
                </a:solidFill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82"/>
              </a:lnSpc>
            </a:pPr>
            <a:r>
              <a:rPr sz="2400" spc="-5" dirty="0">
                <a:solidFill>
                  <a:srgbClr val="A50021"/>
                </a:solidFill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82"/>
              </a:lnSpc>
            </a:pPr>
            <a:r>
              <a:rPr sz="2400" dirty="0">
                <a:solidFill>
                  <a:srgbClr val="CA6800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CA6800"/>
                </a:solidFill>
                <a:latin typeface="Tahoma"/>
                <a:cs typeface="Tahoma"/>
              </a:rPr>
              <a:t>client decides to talk to the</a:t>
            </a:r>
            <a:r>
              <a:rPr sz="2400" spc="55" dirty="0">
                <a:solidFill>
                  <a:srgbClr val="CA68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A6800"/>
                </a:solidFill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47C-EBE6-47CE-87FA-2BC5BE472539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87219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Create a TCP</a:t>
            </a:r>
            <a:r>
              <a:rPr sz="2000" b="1" spc="-35" dirty="0">
                <a:solidFill>
                  <a:srgbClr val="CA68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280" y="1288133"/>
            <a:ext cx="8420631" cy="757301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8457" rIns="0" bIns="0" rtlCol="0">
            <a:spAutoFit/>
          </a:bodyPr>
          <a:lstStyle/>
          <a:p>
            <a:pPr marL="162934">
              <a:spcBef>
                <a:spcPts val="145"/>
              </a:spcBef>
            </a:pPr>
            <a:r>
              <a:rPr sz="1600" spc="-5" dirty="0">
                <a:latin typeface="Sylfaen"/>
                <a:cs typeface="Sylfaen"/>
              </a:rPr>
              <a:t>/* </a:t>
            </a:r>
            <a:r>
              <a:rPr sz="1600" dirty="0">
                <a:latin typeface="Sylfaen"/>
                <a:cs typeface="Sylfaen"/>
              </a:rPr>
              <a:t>Create a reliable, stream socket using TCP</a:t>
            </a:r>
            <a:r>
              <a:rPr sz="1600" spc="-65" dirty="0">
                <a:latin typeface="Sylfaen"/>
                <a:cs typeface="Sylfaen"/>
              </a:rPr>
              <a:t> </a:t>
            </a:r>
            <a:r>
              <a:rPr sz="1600" dirty="0">
                <a:latin typeface="Sylfaen"/>
                <a:cs typeface="Sylfaen"/>
              </a:rPr>
              <a:t>*/</a:t>
            </a:r>
            <a:endParaRPr sz="1600">
              <a:latin typeface="Sylfaen"/>
              <a:cs typeface="Sylfaen"/>
            </a:endParaRPr>
          </a:p>
          <a:p>
            <a:pPr marL="783483" marR="248220" indent="-612911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if ((</a:t>
            </a:r>
            <a:r>
              <a:rPr sz="1600" b="1" dirty="0">
                <a:solidFill>
                  <a:srgbClr val="CC9A00"/>
                </a:solidFill>
                <a:latin typeface="Courier New"/>
                <a:cs typeface="Courier New"/>
              </a:rPr>
              <a:t>clientSock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/>
                <a:cs typeface="Courier New"/>
              </a:rPr>
              <a:t>socket</a:t>
            </a:r>
            <a:r>
              <a:rPr sz="1600" b="1" dirty="0">
                <a:latin typeface="Courier New"/>
                <a:cs typeface="Courier New"/>
              </a:rPr>
              <a:t>(PF_INET, SOCK_STREAM, IPPROTO_TCP)) &lt; 0)  DieWithError("socket()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failed");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B05-D440-4C8D-A0A8-3A401B72FA57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61805"/>
            <a:ext cx="2585918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1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Establish</a:t>
            </a:r>
            <a:r>
              <a:rPr sz="2000" b="1" spc="-30" dirty="0">
                <a:solidFill>
                  <a:srgbClr val="CA68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81"/>
              </a:spcBef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316" y="1288133"/>
            <a:ext cx="8684253" cy="1628238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98651" rIns="0" bIns="0" rtlCol="0">
            <a:spAutoFit/>
          </a:bodyPr>
          <a:lstStyle/>
          <a:p>
            <a:pPr marL="117108" marR="741476">
              <a:spcBef>
                <a:spcPts val="777"/>
              </a:spcBef>
              <a:tabLst>
                <a:tab pos="5835070" algn="l"/>
                <a:tab pos="5873257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.sin_family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AF_INET;		</a:t>
            </a:r>
            <a:r>
              <a:rPr sz="1400" spc="-5" dirty="0">
                <a:latin typeface="Sylfaen"/>
                <a:cs typeface="Sylfaen"/>
              </a:rPr>
              <a:t>/* Internet address</a:t>
            </a:r>
            <a:r>
              <a:rPr sz="1400" spc="-25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family</a:t>
            </a:r>
            <a:r>
              <a:rPr sz="1400" spc="-15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 </a:t>
            </a:r>
            <a:r>
              <a:rPr sz="1400" spc="-5" dirty="0">
                <a:latin typeface="Sylfaen"/>
                <a:cs typeface="Sylfaen"/>
              </a:rPr>
              <a:t>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.sin_addr.s_addr</a:t>
            </a:r>
            <a:r>
              <a:rPr sz="1400" b="1" spc="7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inet_addr(echoservIP</a:t>
            </a:r>
            <a:r>
              <a:rPr sz="1400" b="1" spc="-10" dirty="0">
                <a:latin typeface="Sylfaen"/>
                <a:cs typeface="Sylfaen"/>
              </a:rPr>
              <a:t>);	</a:t>
            </a:r>
            <a:r>
              <a:rPr sz="1400" spc="-5" dirty="0">
                <a:latin typeface="Sylfaen"/>
                <a:cs typeface="Sylfaen"/>
              </a:rPr>
              <a:t>/* Server</a:t>
            </a:r>
            <a:r>
              <a:rPr sz="1400" spc="-1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IP</a:t>
            </a:r>
            <a:r>
              <a:rPr sz="1400" spc="-1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address*/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.sin_port</a:t>
            </a:r>
            <a:r>
              <a:rPr sz="1400" b="1" spc="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htons(echoServPort);		</a:t>
            </a:r>
            <a:r>
              <a:rPr sz="1400" spc="-5" dirty="0">
                <a:latin typeface="Sylfaen"/>
                <a:cs typeface="Sylfaen"/>
              </a:rPr>
              <a:t>/* Server port</a:t>
            </a:r>
            <a:r>
              <a:rPr sz="1400" spc="-80" dirty="0">
                <a:latin typeface="Sylfaen"/>
                <a:cs typeface="Sylfaen"/>
              </a:rPr>
              <a:t> </a:t>
            </a:r>
            <a:r>
              <a:rPr sz="1400" spc="-10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17108">
              <a:lnSpc>
                <a:spcPts val="1679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3B822F"/>
                </a:solidFill>
                <a:latin typeface="Courier New"/>
                <a:cs typeface="Courier New"/>
              </a:rPr>
              <a:t>connect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, (struct sockaddr </a:t>
            </a:r>
            <a:r>
              <a:rPr sz="1400" b="1" spc="-5" dirty="0">
                <a:latin typeface="Courier New"/>
                <a:cs typeface="Courier New"/>
              </a:rPr>
              <a:t>*)</a:t>
            </a:r>
            <a:r>
              <a:rPr sz="1400" b="1" spc="1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542901" marR="3202669" indent="2131506">
              <a:lnSpc>
                <a:spcPts val="1684"/>
              </a:lnSpc>
              <a:spcBef>
                <a:spcPts val="50"/>
              </a:spcBef>
            </a:pPr>
            <a:r>
              <a:rPr sz="1400" b="1" spc="-10" dirty="0">
                <a:latin typeface="Courier New"/>
                <a:cs typeface="Courier New"/>
              </a:rPr>
              <a:t>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)) </a:t>
            </a:r>
            <a:r>
              <a:rPr sz="1400" b="1" spc="-5" dirty="0">
                <a:latin typeface="Courier New"/>
                <a:cs typeface="Courier New"/>
              </a:rPr>
              <a:t>&lt; </a:t>
            </a:r>
            <a:r>
              <a:rPr sz="1400" b="1" spc="-10" dirty="0">
                <a:latin typeface="Courier New"/>
                <a:cs typeface="Courier New"/>
              </a:rPr>
              <a:t>0)  DieWithError("connect()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B545-611C-4FCD-B13C-F57A146E44C3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61805"/>
            <a:ext cx="2585918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1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Establish</a:t>
            </a:r>
            <a:r>
              <a:rPr sz="2000" b="1" spc="-30" dirty="0">
                <a:solidFill>
                  <a:srgbClr val="CA68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81"/>
              </a:spcBef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376" y="1432419"/>
            <a:ext cx="8714181" cy="1556907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0550" rIns="0" bIns="0" rtlCol="0">
            <a:spAutoFit/>
          </a:bodyPr>
          <a:lstStyle/>
          <a:p>
            <a:pPr marL="41370">
              <a:lnSpc>
                <a:spcPts val="1679"/>
              </a:lnSpc>
              <a:spcBef>
                <a:spcPts val="241"/>
              </a:spcBef>
            </a:pPr>
            <a:r>
              <a:rPr sz="1400" b="1" spc="-5" dirty="0">
                <a:latin typeface="Courier New"/>
                <a:cs typeface="Courier New"/>
              </a:rPr>
              <a:t>for (;;) /* Run </a:t>
            </a:r>
            <a:r>
              <a:rPr sz="1400" b="1" spc="-10" dirty="0">
                <a:latin typeface="Courier New"/>
                <a:cs typeface="Courier New"/>
              </a:rPr>
              <a:t>forever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41370">
              <a:lnSpc>
                <a:spcPts val="1679"/>
              </a:lnSpc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55221">
              <a:lnSpc>
                <a:spcPts val="1679"/>
              </a:lnSpc>
            </a:pPr>
            <a:r>
              <a:rPr sz="1400" b="1" spc="-10" dirty="0">
                <a:latin typeface="Courier New"/>
                <a:cs typeface="Courier New"/>
              </a:rPr>
              <a:t>clntLen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sizeof(echoClntAddr);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75360" marR="109471" indent="-320140"/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accept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,(struct sockaddr *)&amp;echoClntAddr,&amp;clntLen))&lt;0)  DieWithError("accept()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  <a:p>
            <a:pPr marL="255221">
              <a:lnSpc>
                <a:spcPts val="1679"/>
              </a:lnSpc>
            </a:pPr>
            <a:r>
              <a:rPr sz="1400" b="1" spc="-10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426" y="1041284"/>
            <a:ext cx="7997179" cy="311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2000" spc="-5" dirty="0">
                <a:solidFill>
                  <a:srgbClr val="A50021"/>
                </a:solidFill>
                <a:latin typeface="Tahoma"/>
                <a:cs typeface="Tahoma"/>
              </a:rPr>
              <a:t>Server’s accept procedure in now unblocked and returns client’s</a:t>
            </a:r>
            <a:r>
              <a:rPr sz="2000" spc="150" dirty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A50021"/>
                </a:solidFill>
                <a:latin typeface="Tahoma"/>
                <a:cs typeface="Tahoma"/>
              </a:rPr>
              <a:t>socket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EBF0-73CB-4C02-94BA-6C95E8C4B08A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1679"/>
            <a:ext cx="2401892" cy="185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891681">
              <a:lnSpc>
                <a:spcPct val="1179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Communicate  </a:t>
            </a: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301" y="1456594"/>
            <a:ext cx="8000363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050435" algn="l"/>
              </a:tabLst>
            </a:pPr>
            <a:r>
              <a:rPr sz="1400" b="1" spc="-10" dirty="0">
                <a:latin typeface="Courier New"/>
                <a:cs typeface="Courier New"/>
              </a:rPr>
              <a:t>echoStringLen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strlen(echoString);	</a:t>
            </a:r>
            <a:r>
              <a:rPr sz="1400" spc="-5" dirty="0">
                <a:latin typeface="Sylfaen"/>
                <a:cs typeface="Sylfaen"/>
              </a:rPr>
              <a:t>/* </a:t>
            </a:r>
            <a:r>
              <a:rPr sz="1400" spc="-10" dirty="0">
                <a:latin typeface="Sylfaen"/>
                <a:cs typeface="Sylfaen"/>
              </a:rPr>
              <a:t>Determine </a:t>
            </a:r>
            <a:r>
              <a:rPr sz="1400" spc="-5" dirty="0">
                <a:latin typeface="Sylfaen"/>
                <a:cs typeface="Sylfaen"/>
              </a:rPr>
              <a:t>input length</a:t>
            </a:r>
            <a:r>
              <a:rPr sz="1400" spc="-50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ts val="1668"/>
              </a:lnSpc>
            </a:pPr>
            <a:r>
              <a:rPr sz="1400" spc="-5" dirty="0">
                <a:latin typeface="Sylfaen"/>
                <a:cs typeface="Sylfaen"/>
              </a:rPr>
              <a:t>/* Send the string to the server</a:t>
            </a:r>
            <a:r>
              <a:rPr sz="1400" spc="1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532717" indent="-533354">
              <a:lnSpc>
                <a:spcPts val="1674"/>
              </a:lnSpc>
              <a:spcBef>
                <a:spcPts val="45"/>
              </a:spcBef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send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, echoString, echoStringLen, </a:t>
            </a:r>
            <a:r>
              <a:rPr sz="1400" b="1" spc="-5" dirty="0">
                <a:latin typeface="Courier New"/>
                <a:cs typeface="Courier New"/>
              </a:rPr>
              <a:t>0) != </a:t>
            </a:r>
            <a:r>
              <a:rPr sz="1400" b="1" spc="-10" dirty="0">
                <a:latin typeface="Courier New"/>
                <a:cs typeface="Courier New"/>
              </a:rPr>
              <a:t>echoStringLen)  DieWithError("send() </a:t>
            </a:r>
            <a:r>
              <a:rPr sz="1400" b="1" spc="-5" dirty="0">
                <a:latin typeface="Courier New"/>
                <a:cs typeface="Courier New"/>
              </a:rPr>
              <a:t>sent a </a:t>
            </a:r>
            <a:r>
              <a:rPr sz="1400" b="1" spc="-10" dirty="0">
                <a:latin typeface="Courier New"/>
                <a:cs typeface="Courier New"/>
              </a:rPr>
              <a:t>different number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bytes </a:t>
            </a:r>
            <a:r>
              <a:rPr sz="1400" b="1" spc="-5" dirty="0">
                <a:latin typeface="Courier New"/>
                <a:cs typeface="Courier New"/>
              </a:rPr>
              <a:t>than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expected");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0131" y="1432419"/>
            <a:ext cx="8281178" cy="1190289"/>
          </a:xfrm>
          <a:custGeom>
            <a:avLst/>
            <a:gdLst/>
            <a:ahLst/>
            <a:cxnLst/>
            <a:rect l="l" t="t" r="r" b="b"/>
            <a:pathLst>
              <a:path w="8258175" h="1188085">
                <a:moveTo>
                  <a:pt x="0" y="0"/>
                </a:moveTo>
                <a:lnTo>
                  <a:pt x="0" y="1187958"/>
                </a:lnTo>
                <a:lnTo>
                  <a:pt x="8257794" y="1187958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56EA-20B6-4984-BAB9-9CB0568730E7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729021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4095460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46113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82680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201686"/>
            <a:ext cx="2401892" cy="185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891681">
              <a:lnSpc>
                <a:spcPct val="1179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Communicate  </a:t>
            </a: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729021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4095460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46113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845895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196647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122506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067" y="1106950"/>
            <a:ext cx="791822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02">
              <a:lnSpc>
                <a:spcPts val="1679"/>
              </a:lnSpc>
            </a:pPr>
            <a:r>
              <a:rPr sz="1400" spc="-5" dirty="0">
                <a:latin typeface="Sylfaen"/>
                <a:cs typeface="Sylfaen"/>
              </a:rPr>
              <a:t>/* Receive message from client</a:t>
            </a:r>
            <a:r>
              <a:rPr sz="1400" spc="1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438521" marR="645371" indent="-426429">
              <a:lnSpc>
                <a:spcPts val="1674"/>
              </a:lnSpc>
              <a:spcBef>
                <a:spcPts val="60"/>
              </a:spcBef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((recvMsgSize </a:t>
            </a:r>
            <a:r>
              <a:rPr sz="1400" b="1" spc="-5">
                <a:latin typeface="Courier New"/>
                <a:cs typeface="Courier New"/>
              </a:rPr>
              <a:t>= </a:t>
            </a:r>
            <a:r>
              <a:rPr sz="1400" b="1" spc="-10" smtClean="0">
                <a:solidFill>
                  <a:srgbClr val="006533"/>
                </a:solidFill>
                <a:latin typeface="Courier New"/>
                <a:cs typeface="Courier New"/>
              </a:rPr>
              <a:t>recv</a:t>
            </a:r>
            <a:r>
              <a:rPr sz="1400" b="1" spc="-10" smtClean="0">
                <a:latin typeface="Courier New"/>
                <a:cs typeface="Courier New"/>
              </a:rPr>
              <a:t>(cl</a:t>
            </a:r>
            <a:r>
              <a:rPr lang="en-US" sz="1400" b="1" spc="-10" dirty="0" err="1" smtClean="0">
                <a:latin typeface="Courier New"/>
                <a:cs typeface="Courier New"/>
              </a:rPr>
              <a:t>ie</a:t>
            </a:r>
            <a:r>
              <a:rPr sz="1400" b="1" spc="-10" smtClean="0">
                <a:latin typeface="Courier New"/>
                <a:cs typeface="Courier New"/>
              </a:rPr>
              <a:t>ntSocket</a:t>
            </a:r>
            <a:r>
              <a:rPr sz="1400" b="1" spc="-10" dirty="0">
                <a:latin typeface="Courier New"/>
                <a:cs typeface="Courier New"/>
              </a:rPr>
              <a:t>, echoBuffer, RCVBUFSIZE, </a:t>
            </a:r>
            <a:r>
              <a:rPr sz="1400" b="1" spc="-5" dirty="0">
                <a:latin typeface="Courier New"/>
                <a:cs typeface="Courier New"/>
              </a:rPr>
              <a:t>0)) &lt; </a:t>
            </a:r>
            <a:r>
              <a:rPr sz="1400" b="1" spc="-10" dirty="0">
                <a:latin typeface="Courier New"/>
                <a:cs typeface="Courier New"/>
              </a:rPr>
              <a:t>0)  DieWithError("recv()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  <a:p>
            <a:pPr marL="12729">
              <a:lnSpc>
                <a:spcPts val="1643"/>
              </a:lnSpc>
            </a:pPr>
            <a:r>
              <a:rPr sz="1400" spc="-5" dirty="0">
                <a:latin typeface="Sylfaen"/>
                <a:cs typeface="Sylfaen"/>
              </a:rPr>
              <a:t>/* Send received string and receive again until end of transmission</a:t>
            </a:r>
            <a:r>
              <a:rPr sz="1400" spc="12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12729">
              <a:lnSpc>
                <a:spcPts val="1664"/>
              </a:lnSpc>
            </a:pPr>
            <a:r>
              <a:rPr sz="1400" b="1" spc="-10" dirty="0">
                <a:latin typeface="Courier New"/>
                <a:cs typeface="Courier New"/>
              </a:rPr>
              <a:t>while (recvMsgSize </a:t>
            </a:r>
            <a:r>
              <a:rPr sz="1400" b="1" spc="-5" dirty="0">
                <a:latin typeface="Courier New"/>
                <a:cs typeface="Courier New"/>
              </a:rPr>
              <a:t>&gt; 0) { </a:t>
            </a:r>
            <a:r>
              <a:rPr sz="1400" spc="-5" dirty="0">
                <a:latin typeface="Sylfaen"/>
                <a:cs typeface="Sylfaen"/>
              </a:rPr>
              <a:t>/* zero indicates end of transmission</a:t>
            </a:r>
            <a:r>
              <a:rPr sz="1400" spc="12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651736" marR="539719" indent="-319503">
              <a:lnSpc>
                <a:spcPts val="1684"/>
              </a:lnSpc>
              <a:spcBef>
                <a:spcPts val="40"/>
              </a:spcBef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(send(clientSocket, echobuffer, recvMsgSize, </a:t>
            </a:r>
            <a:r>
              <a:rPr sz="1400" b="1" spc="-5" dirty="0">
                <a:latin typeface="Courier New"/>
                <a:cs typeface="Courier New"/>
              </a:rPr>
              <a:t>0) != </a:t>
            </a:r>
            <a:r>
              <a:rPr sz="1400" b="1" spc="-10" dirty="0">
                <a:latin typeface="Courier New"/>
                <a:cs typeface="Courier New"/>
              </a:rPr>
              <a:t>recvMsgSize)  DieWithError(“send()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failed”);</a:t>
            </a:r>
            <a:endParaRPr sz="1400">
              <a:latin typeface="Courier New"/>
              <a:cs typeface="Courier New"/>
            </a:endParaRPr>
          </a:p>
          <a:p>
            <a:pPr marL="651736" marR="5092" indent="-319503">
              <a:lnSpc>
                <a:spcPts val="1674"/>
              </a:lnSpc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((recvMsgSize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recv(clientSocket, echoBuffer, RECVBUFSIZE, </a:t>
            </a:r>
            <a:r>
              <a:rPr sz="1400" b="1" spc="-5" dirty="0">
                <a:latin typeface="Courier New"/>
                <a:cs typeface="Courier New"/>
              </a:rPr>
              <a:t>0)) &lt; </a:t>
            </a:r>
            <a:r>
              <a:rPr sz="1400" b="1" spc="-10" dirty="0">
                <a:latin typeface="Courier New"/>
                <a:cs typeface="Courier New"/>
              </a:rPr>
              <a:t>0)  DieWithError(“recv()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failed”);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067" y="3024264"/>
            <a:ext cx="13244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376" y="1076668"/>
            <a:ext cx="8714181" cy="2211355"/>
          </a:xfrm>
          <a:custGeom>
            <a:avLst/>
            <a:gdLst/>
            <a:ahLst/>
            <a:cxnLst/>
            <a:rect l="l" t="t" r="r" b="b"/>
            <a:pathLst>
              <a:path w="8689975" h="2207260">
                <a:moveTo>
                  <a:pt x="0" y="0"/>
                </a:moveTo>
                <a:lnTo>
                  <a:pt x="0" y="2206752"/>
                </a:lnTo>
                <a:lnTo>
                  <a:pt x="8689848" y="2206752"/>
                </a:lnTo>
                <a:lnTo>
                  <a:pt x="868984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915B-AAFD-483F-AD89-46C2B8B9EF11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1679"/>
            <a:ext cx="2401892" cy="185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891681">
              <a:lnSpc>
                <a:spcPct val="1179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Communicate  </a:t>
            </a: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809" y="1731677"/>
            <a:ext cx="7175748" cy="37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2400" spc="-5" dirty="0">
                <a:solidFill>
                  <a:srgbClr val="CA6800"/>
                </a:solidFill>
                <a:latin typeface="Tahoma"/>
                <a:cs typeface="Tahoma"/>
              </a:rPr>
              <a:t>Similarly, the client receives the data from the</a:t>
            </a:r>
            <a:r>
              <a:rPr sz="2400" spc="155" dirty="0">
                <a:solidFill>
                  <a:srgbClr val="CA68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A6800"/>
                </a:solidFill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EE7-A612-4662-99FE-3577AAE150DD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826" y="3103694"/>
            <a:ext cx="2599927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217033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Close the</a:t>
            </a:r>
            <a:r>
              <a:rPr sz="2000" b="1" spc="-35" dirty="0">
                <a:solidFill>
                  <a:srgbClr val="CA68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A6800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7499" y="5022498"/>
            <a:ext cx="310361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Accept 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Close the</a:t>
            </a:r>
            <a:r>
              <a:rPr sz="2000" b="1" spc="-3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980" y="2251307"/>
            <a:ext cx="1945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close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5002" y="2251307"/>
            <a:ext cx="1945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clos</a:t>
            </a:r>
            <a:r>
              <a:rPr sz="1400" b="1" spc="-5" dirty="0">
                <a:solidFill>
                  <a:srgbClr val="006533"/>
                </a:solidFill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</a:t>
            </a:r>
            <a:r>
              <a:rPr sz="1400" b="1" spc="-5" dirty="0">
                <a:solidFill>
                  <a:srgbClr val="CC9A00"/>
                </a:solidFill>
                <a:latin typeface="Courier New"/>
                <a:cs typeface="Courier New"/>
              </a:rPr>
              <a:t>k</a:t>
            </a:r>
            <a:r>
              <a:rPr sz="1400" b="1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9927-3672-4DA8-B0CA-0ABE4405951F}" type="datetime1">
              <a:rPr lang="en-US" smtClean="0"/>
              <a:t>8/25/2016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stream</a:t>
            </a:r>
            <a:r>
              <a:rPr lang="en-US" sz="4000" spc="-80" dirty="0" smtClean="0"/>
              <a:t> </a:t>
            </a:r>
            <a:r>
              <a:rPr lang="en-US" sz="4000" dirty="0" smtClean="0"/>
              <a:t>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946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46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46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46" y="472680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826" y="3103694"/>
            <a:ext cx="2401892" cy="1850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19094" indent="891681">
              <a:lnSpc>
                <a:spcPct val="117300"/>
              </a:lnSpc>
            </a:pPr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Establish connection  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025" y="36290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025" y="39946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025" y="436112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025" y="47458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911" y="3096640"/>
            <a:ext cx="2598017" cy="18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1046978">
              <a:lnSpc>
                <a:spcPct val="1194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TCP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Set socket to listen  Repeatedly: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499" y="5022498"/>
            <a:ext cx="3328391" cy="102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981" indent="-458252"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476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470981" indent="-458252">
              <a:spcBef>
                <a:spcPts val="321"/>
              </a:spcBef>
              <a:buClr>
                <a:srgbClr val="006533"/>
              </a:buClr>
              <a:buSzPct val="60000"/>
              <a:buAutoNum type="alphaLcPeriod"/>
              <a:tabLst>
                <a:tab pos="470344" algn="l"/>
                <a:tab pos="470981" algn="l"/>
              </a:tabLst>
            </a:pPr>
            <a:r>
              <a:rPr sz="2000" spc="-1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011" y="1731678"/>
            <a:ext cx="7855817" cy="73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A50021"/>
                </a:solidFill>
                <a:latin typeface="Tahoma"/>
                <a:cs typeface="Tahoma"/>
              </a:rPr>
              <a:t>Server is now blocked waiting for connection from </a:t>
            </a:r>
            <a:r>
              <a:rPr sz="2400" dirty="0">
                <a:solidFill>
                  <a:srgbClr val="A50021"/>
                </a:solidFill>
                <a:latin typeface="Tahoma"/>
                <a:cs typeface="Tahoma"/>
              </a:rPr>
              <a:t>a</a:t>
            </a:r>
            <a:r>
              <a:rPr sz="2400" spc="170" dirty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A50021"/>
                </a:solidFill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A50021"/>
                </a:solidFill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73B4-9402-40DC-A4AE-642878A95AD0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458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datagram 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555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55" y="465198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55" y="501766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5" y="538333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428" y="3818341"/>
            <a:ext cx="2598017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40"/>
              </a:spcBef>
            </a:pP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Create a UDP socket  </a:t>
            </a:r>
            <a:r>
              <a:rPr sz="2000" spc="-1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1"/>
              </a:spcBef>
            </a:pPr>
            <a:r>
              <a:rPr sz="2000" spc="-5" dirty="0">
                <a:latin typeface="Arial"/>
                <a:cs typeface="Arial"/>
              </a:rPr>
              <a:t>Close 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629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8629" y="467107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629" y="503674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103" y="5397335"/>
            <a:ext cx="897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100" spc="-601" dirty="0">
                <a:solidFill>
                  <a:srgbClr val="3B822F"/>
                </a:solidFill>
                <a:latin typeface="Meiryo"/>
                <a:cs typeface="Meiryo"/>
              </a:rPr>
              <a:t>▪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514" y="3753512"/>
            <a:ext cx="2598017" cy="1840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836309">
              <a:lnSpc>
                <a:spcPct val="119300"/>
              </a:lnSpc>
            </a:pPr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 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Create a UDP socket  </a:t>
            </a:r>
            <a:r>
              <a:rPr sz="2000" spc="-1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394606">
              <a:spcBef>
                <a:spcPts val="431"/>
              </a:spcBef>
            </a:pPr>
            <a:r>
              <a:rPr spc="-10" dirty="0">
                <a:latin typeface="Arial"/>
                <a:cs typeface="Arial"/>
              </a:rPr>
              <a:t>Communicate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280" y="1288133"/>
            <a:ext cx="8420631" cy="757301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8457" rIns="0" bIns="0" rtlCol="0">
            <a:spAutoFit/>
          </a:bodyPr>
          <a:lstStyle/>
          <a:p>
            <a:pPr marL="162934">
              <a:spcBef>
                <a:spcPts val="145"/>
              </a:spcBef>
            </a:pPr>
            <a:r>
              <a:rPr sz="1600" spc="-5" dirty="0">
                <a:latin typeface="Sylfaen"/>
                <a:cs typeface="Sylfaen"/>
              </a:rPr>
              <a:t>/* </a:t>
            </a:r>
            <a:r>
              <a:rPr sz="1600" dirty="0">
                <a:latin typeface="Sylfaen"/>
                <a:cs typeface="Sylfaen"/>
              </a:rPr>
              <a:t>Create socket for sending/receiving datagrams</a:t>
            </a:r>
            <a:r>
              <a:rPr sz="1600" spc="-50" dirty="0">
                <a:latin typeface="Sylfaen"/>
                <a:cs typeface="Sylfaen"/>
              </a:rPr>
              <a:t> </a:t>
            </a:r>
            <a:r>
              <a:rPr sz="1600" spc="-5" dirty="0">
                <a:latin typeface="Sylfaen"/>
                <a:cs typeface="Sylfaen"/>
              </a:rPr>
              <a:t>*/</a:t>
            </a:r>
            <a:endParaRPr sz="1600">
              <a:latin typeface="Sylfaen"/>
              <a:cs typeface="Sylfaen"/>
            </a:endParaRPr>
          </a:p>
          <a:p>
            <a:pPr marL="783483" marR="616094" indent="-612911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if ((</a:t>
            </a:r>
            <a:r>
              <a:rPr sz="1600" b="1" dirty="0">
                <a:solidFill>
                  <a:srgbClr val="9A6500"/>
                </a:solidFill>
                <a:latin typeface="Courier New"/>
                <a:cs typeface="Courier New"/>
              </a:rPr>
              <a:t>servSock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/>
                <a:cs typeface="Courier New"/>
              </a:rPr>
              <a:t>socket</a:t>
            </a:r>
            <a:r>
              <a:rPr sz="1600" b="1" dirty="0">
                <a:latin typeface="Courier New"/>
                <a:cs typeface="Courier New"/>
              </a:rPr>
              <a:t>(PF_INET, SOCK_DGRAM, IPPROTO_UDP)) &lt; 0)  DieWithError("socket()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failed");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818" y="2461501"/>
            <a:ext cx="8421904" cy="758586"/>
          </a:xfrm>
          <a:prstGeom prst="rect">
            <a:avLst/>
          </a:prstGeom>
          <a:ln w="22224">
            <a:solidFill>
              <a:srgbClr val="996600"/>
            </a:solidFill>
          </a:ln>
        </p:spPr>
        <p:txBody>
          <a:bodyPr vert="horz" wrap="square" lIns="0" tIns="19730" rIns="0" bIns="0" rtlCol="0">
            <a:spAutoFit/>
          </a:bodyPr>
          <a:lstStyle/>
          <a:p>
            <a:pPr marL="162934">
              <a:spcBef>
                <a:spcPts val="155"/>
              </a:spcBef>
            </a:pPr>
            <a:r>
              <a:rPr sz="1600" dirty="0">
                <a:latin typeface="Sylfaen"/>
                <a:cs typeface="Sylfaen"/>
              </a:rPr>
              <a:t>/* Create a datagram/UDP socket</a:t>
            </a:r>
            <a:r>
              <a:rPr sz="1600" spc="-80" dirty="0">
                <a:latin typeface="Sylfaen"/>
                <a:cs typeface="Sylfaen"/>
              </a:rPr>
              <a:t> </a:t>
            </a:r>
            <a:r>
              <a:rPr sz="1600" dirty="0">
                <a:latin typeface="Sylfaen"/>
                <a:cs typeface="Sylfaen"/>
              </a:rPr>
              <a:t>*/</a:t>
            </a:r>
            <a:endParaRPr sz="1600">
              <a:latin typeface="Sylfaen"/>
              <a:cs typeface="Sylfaen"/>
            </a:endParaRPr>
          </a:p>
          <a:p>
            <a:pPr marL="783483" marR="371693" indent="-612911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if ((</a:t>
            </a:r>
            <a:r>
              <a:rPr sz="1600" b="1" dirty="0">
                <a:solidFill>
                  <a:srgbClr val="CC9A00"/>
                </a:solidFill>
                <a:latin typeface="Courier New"/>
                <a:cs typeface="Courier New"/>
              </a:rPr>
              <a:t>clientSock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/>
                <a:cs typeface="Courier New"/>
              </a:rPr>
              <a:t>socket</a:t>
            </a:r>
            <a:r>
              <a:rPr sz="1600" b="1" dirty="0">
                <a:latin typeface="Courier New"/>
                <a:cs typeface="Courier New"/>
              </a:rPr>
              <a:t>(PF_INET, SOCK_DGRAM, IPPROTO_UDP)) &lt; 0)  DieWithError("socket()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failed");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B6-2DDA-441F-AB9D-C012416DD6BE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0866-6F09-4C94-9022-B89033683BB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6248400"/>
            <a:ext cx="83058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Layers of the IP Protocol Suite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2099" y="1600200"/>
            <a:ext cx="73398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74638"/>
            <a:ext cx="8534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datagram 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40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555" y="467565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55" y="5041330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55" y="540700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5" y="577344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428" y="4208445"/>
            <a:ext cx="2838715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35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b="1" spc="-10" dirty="0">
                <a:solidFill>
                  <a:srgbClr val="CA6800"/>
                </a:solidFill>
                <a:latin typeface="Arial"/>
                <a:cs typeface="Arial"/>
              </a:rPr>
              <a:t>Assign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a port to </a:t>
            </a:r>
            <a:r>
              <a:rPr sz="2000" b="1" spc="-10" dirty="0">
                <a:solidFill>
                  <a:srgbClr val="CA6800"/>
                </a:solidFill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6"/>
              </a:spcBef>
            </a:pPr>
            <a:r>
              <a:rPr sz="2000" spc="-5" dirty="0">
                <a:latin typeface="Arial"/>
                <a:cs typeface="Arial"/>
              </a:rPr>
              <a:t>Close 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629" y="467565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8629" y="5060415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629" y="54260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103" y="5787439"/>
            <a:ext cx="897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100" spc="-601" dirty="0">
                <a:solidFill>
                  <a:srgbClr val="3B822F"/>
                </a:solidFill>
                <a:latin typeface="Meiryo"/>
                <a:cs typeface="Meiryo"/>
              </a:rPr>
              <a:t>▪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515" y="4208446"/>
            <a:ext cx="2838715" cy="177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1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626"/>
              </a:spcBef>
            </a:pP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Assign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 port to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1"/>
              </a:spcBef>
            </a:pPr>
            <a:r>
              <a:rPr sz="2000" spc="-5" dirty="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394606">
              <a:spcBef>
                <a:spcPts val="441"/>
              </a:spcBef>
            </a:pPr>
            <a:r>
              <a:rPr spc="-10" dirty="0">
                <a:latin typeface="Arial"/>
                <a:cs typeface="Arial"/>
              </a:rPr>
              <a:t>Communicate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316" y="1065217"/>
            <a:ext cx="8684253" cy="1392276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98651" rIns="0" bIns="0" rtlCol="0">
            <a:spAutoFit/>
          </a:bodyPr>
          <a:lstStyle/>
          <a:p>
            <a:pPr marL="117108" marR="1115715" algn="just">
              <a:spcBef>
                <a:spcPts val="777"/>
              </a:spcBef>
              <a:tabLst>
                <a:tab pos="5446829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.sin_family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AF_INET;	</a:t>
            </a:r>
            <a:r>
              <a:rPr sz="1400" spc="-5" dirty="0">
                <a:latin typeface="Sylfaen"/>
                <a:cs typeface="Sylfaen"/>
              </a:rPr>
              <a:t>/* Internet address</a:t>
            </a:r>
            <a:r>
              <a:rPr sz="1400" spc="-25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family</a:t>
            </a:r>
            <a:r>
              <a:rPr sz="1400" spc="-1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.sin_addr.s_addr </a:t>
            </a:r>
            <a:r>
              <a:rPr sz="1400" b="1" spc="-5" dirty="0">
                <a:latin typeface="Courier New"/>
                <a:cs typeface="Courier New"/>
              </a:rPr>
              <a:t>= htonl(INADDR_ANY</a:t>
            </a:r>
            <a:r>
              <a:rPr sz="1400" b="1" spc="-5" dirty="0">
                <a:latin typeface="Sylfaen"/>
                <a:cs typeface="Sylfaen"/>
              </a:rPr>
              <a:t>); </a:t>
            </a:r>
            <a:r>
              <a:rPr sz="1400" spc="-5" dirty="0">
                <a:latin typeface="Sylfaen"/>
                <a:cs typeface="Sylfaen"/>
              </a:rPr>
              <a:t>/* Any incoming interface */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.sin_port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htons(echoServPort);      </a:t>
            </a:r>
            <a:r>
              <a:rPr sz="1400" spc="-5" dirty="0">
                <a:latin typeface="Sylfaen"/>
                <a:cs typeface="Sylfaen"/>
              </a:rPr>
              <a:t>/* Local port</a:t>
            </a:r>
            <a:r>
              <a:rPr sz="1400" spc="17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542901" marR="5092" indent="-426429"/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bind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 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, 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)) </a:t>
            </a:r>
            <a:r>
              <a:rPr sz="1400" b="1" spc="-5" dirty="0">
                <a:latin typeface="Courier New"/>
                <a:cs typeface="Courier New"/>
              </a:rPr>
              <a:t>&lt; </a:t>
            </a:r>
            <a:r>
              <a:rPr sz="1400" b="1" spc="-10" dirty="0">
                <a:latin typeface="Courier New"/>
                <a:cs typeface="Courier New"/>
              </a:rPr>
              <a:t>0)  DieWithError("bind()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316" y="2612655"/>
            <a:ext cx="8684253" cy="1392276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98651" rIns="0" bIns="0" rtlCol="0">
            <a:spAutoFit/>
          </a:bodyPr>
          <a:lstStyle/>
          <a:p>
            <a:pPr marL="116472" marR="5728">
              <a:spcBef>
                <a:spcPts val="777"/>
              </a:spcBef>
              <a:tabLst>
                <a:tab pos="5658770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.sin_family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AF_INET;	</a:t>
            </a:r>
            <a:r>
              <a:rPr sz="1400" spc="-5" dirty="0">
                <a:latin typeface="Sylfaen"/>
                <a:cs typeface="Sylfaen"/>
              </a:rPr>
              <a:t>/* Internet address</a:t>
            </a:r>
            <a:r>
              <a:rPr sz="1400" spc="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family</a:t>
            </a:r>
            <a:r>
              <a:rPr sz="1400" spc="-10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 </a:t>
            </a:r>
            <a:r>
              <a:rPr sz="1400" spc="-5" dirty="0">
                <a:latin typeface="Sylfaen"/>
                <a:cs typeface="Sylfaen"/>
              </a:rPr>
              <a:t>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.sin_addr.s_addr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htonl(INADDR_ANY</a:t>
            </a:r>
            <a:r>
              <a:rPr sz="1400" b="1" spc="-5" dirty="0">
                <a:latin typeface="Sylfaen"/>
                <a:cs typeface="Sylfaen"/>
              </a:rPr>
              <a:t>);	</a:t>
            </a:r>
            <a:r>
              <a:rPr sz="1400" spc="-5" dirty="0">
                <a:latin typeface="Sylfaen"/>
                <a:cs typeface="Sylfaen"/>
              </a:rPr>
              <a:t>/* Any incoming</a:t>
            </a:r>
            <a:r>
              <a:rPr sz="1400" spc="1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interface</a:t>
            </a:r>
            <a:r>
              <a:rPr sz="140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.sin_port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htons(echoClientPort);	</a:t>
            </a:r>
            <a:r>
              <a:rPr sz="1400" spc="-5" dirty="0">
                <a:latin typeface="Sylfaen"/>
                <a:cs typeface="Sylfaen"/>
              </a:rPr>
              <a:t>/* Local port</a:t>
            </a:r>
            <a:r>
              <a:rPr sz="1400" spc="-70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542264" marR="5728" indent="-426429"/>
            <a:r>
              <a:rPr sz="1400" b="1" spc="-10" dirty="0">
                <a:latin typeface="Courier New"/>
                <a:cs typeface="Courier New"/>
              </a:rPr>
              <a:t>if(</a:t>
            </a:r>
            <a:r>
              <a:rPr sz="1400" b="1" spc="-10" dirty="0">
                <a:solidFill>
                  <a:srgbClr val="3B822F"/>
                </a:solidFill>
                <a:latin typeface="Courier New"/>
                <a:cs typeface="Courier New"/>
              </a:rPr>
              <a:t>bind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,(struct sockaddr *)&amp;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,sizeof(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))&lt;0)  DieWithError("connect()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416-611F-4135-A969-121B9931446B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74638"/>
            <a:ext cx="8458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datagram socket</a:t>
            </a:r>
            <a:endParaRPr sz="40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555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55" y="465198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55" y="501766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5" y="538333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428" y="3818341"/>
            <a:ext cx="2598017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40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1"/>
              </a:spcBef>
            </a:pPr>
            <a:r>
              <a:rPr sz="2000" spc="-5" dirty="0">
                <a:latin typeface="Arial"/>
                <a:cs typeface="Arial"/>
              </a:rPr>
              <a:t>Close 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629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8629" y="467107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629" y="503674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103" y="5397335"/>
            <a:ext cx="897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100" spc="-601" dirty="0">
                <a:solidFill>
                  <a:srgbClr val="3B822F"/>
                </a:solidFill>
                <a:latin typeface="Meiryo"/>
                <a:cs typeface="Meiryo"/>
              </a:rPr>
              <a:t>▪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515" y="3818342"/>
            <a:ext cx="2838715" cy="177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6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621"/>
              </a:spcBef>
            </a:pP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Assign </a:t>
            </a: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a port to</a:t>
            </a:r>
            <a:r>
              <a:rPr sz="2000" b="1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spc="-5" dirty="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394606">
              <a:spcBef>
                <a:spcPts val="431"/>
              </a:spcBef>
            </a:pPr>
            <a:r>
              <a:rPr spc="-10" dirty="0">
                <a:latin typeface="Arial"/>
                <a:cs typeface="Arial"/>
              </a:rPr>
              <a:t>Communicate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566" y="1324523"/>
            <a:ext cx="5568543" cy="66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 marR="5092" indent="-636"/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.sin_family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AF_INET;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.sin_addr.s_addr </a:t>
            </a:r>
            <a:r>
              <a:rPr sz="1400" b="1" spc="-5" dirty="0">
                <a:latin typeface="Courier New"/>
                <a:cs typeface="Courier New"/>
              </a:rPr>
              <a:t>= inet_addr(echoservIP</a:t>
            </a:r>
            <a:r>
              <a:rPr sz="1400" b="1" spc="-5" dirty="0">
                <a:latin typeface="Sylfaen"/>
                <a:cs typeface="Sylfaen"/>
              </a:rPr>
              <a:t>);  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.sin_port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htons(echoServPort);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4621" y="1324524"/>
            <a:ext cx="2099427" cy="666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80">
              <a:lnSpc>
                <a:spcPts val="1679"/>
              </a:lnSpc>
            </a:pPr>
            <a:r>
              <a:rPr sz="1400" spc="-5" dirty="0">
                <a:latin typeface="Sylfaen"/>
                <a:cs typeface="Sylfaen"/>
              </a:rPr>
              <a:t>/* </a:t>
            </a:r>
            <a:r>
              <a:rPr sz="1400" spc="-10" dirty="0">
                <a:latin typeface="Sylfaen"/>
                <a:cs typeface="Sylfaen"/>
              </a:rPr>
              <a:t>Internet </a:t>
            </a:r>
            <a:r>
              <a:rPr sz="1400" spc="-5" dirty="0">
                <a:latin typeface="Sylfaen"/>
                <a:cs typeface="Sylfaen"/>
              </a:rPr>
              <a:t>address </a:t>
            </a:r>
            <a:r>
              <a:rPr sz="1400" dirty="0">
                <a:latin typeface="Sylfaen"/>
                <a:cs typeface="Sylfaen"/>
              </a:rPr>
              <a:t>family</a:t>
            </a:r>
            <a:r>
              <a:rPr sz="1400" spc="-20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12729">
              <a:lnSpc>
                <a:spcPts val="1679"/>
              </a:lnSpc>
            </a:pPr>
            <a:r>
              <a:rPr sz="1400" spc="-5" dirty="0">
                <a:latin typeface="Sylfaen"/>
                <a:cs typeface="Sylfaen"/>
              </a:rPr>
              <a:t>/* Server IP</a:t>
            </a:r>
            <a:r>
              <a:rPr sz="1400" spc="-25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address*/</a:t>
            </a:r>
            <a:endParaRPr sz="1400">
              <a:latin typeface="Sylfaen"/>
              <a:cs typeface="Sylfaen"/>
            </a:endParaRPr>
          </a:p>
          <a:p>
            <a:pPr marL="50917">
              <a:lnSpc>
                <a:spcPts val="1679"/>
              </a:lnSpc>
            </a:pPr>
            <a:r>
              <a:rPr sz="1400" spc="-5" dirty="0">
                <a:latin typeface="Sylfaen"/>
                <a:cs typeface="Sylfaen"/>
              </a:rPr>
              <a:t>/* Server port</a:t>
            </a:r>
            <a:r>
              <a:rPr sz="1400" spc="-100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923" y="2176365"/>
            <a:ext cx="6153097" cy="874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>
              <a:tabLst>
                <a:tab pos="4063164" algn="l"/>
              </a:tabLst>
            </a:pPr>
            <a:r>
              <a:rPr sz="1400" b="1" spc="-10" dirty="0">
                <a:latin typeface="Courier New"/>
                <a:cs typeface="Courier New"/>
              </a:rPr>
              <a:t>echoStringLen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strlen(echoString);	</a:t>
            </a:r>
            <a:r>
              <a:rPr sz="1400" spc="-5" dirty="0">
                <a:latin typeface="Sylfaen"/>
                <a:cs typeface="Sylfaen"/>
              </a:rPr>
              <a:t>/* </a:t>
            </a:r>
            <a:r>
              <a:rPr sz="1400" spc="-10" dirty="0">
                <a:latin typeface="Sylfaen"/>
                <a:cs typeface="Sylfaen"/>
              </a:rPr>
              <a:t>Determine </a:t>
            </a:r>
            <a:r>
              <a:rPr sz="1400" spc="-5" dirty="0">
                <a:latin typeface="Sylfaen"/>
                <a:cs typeface="Sylfaen"/>
              </a:rPr>
              <a:t>input length</a:t>
            </a:r>
            <a:r>
              <a:rPr sz="1400" spc="-50" dirty="0">
                <a:latin typeface="Sylfaen"/>
                <a:cs typeface="Sylfaen"/>
              </a:rPr>
              <a:t> </a:t>
            </a:r>
            <a:r>
              <a:rPr sz="1400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29">
              <a:lnSpc>
                <a:spcPts val="1668"/>
              </a:lnSpc>
            </a:pPr>
            <a:r>
              <a:rPr sz="1400" spc="-5" dirty="0">
                <a:latin typeface="Sylfaen"/>
                <a:cs typeface="Sylfaen"/>
              </a:rPr>
              <a:t>/* Send the string to the server</a:t>
            </a:r>
            <a:r>
              <a:rPr sz="1400" spc="1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12729">
              <a:lnSpc>
                <a:spcPts val="1668"/>
              </a:lnSpc>
            </a:pPr>
            <a:r>
              <a:rPr sz="1400" b="1" spc="-5" dirty="0">
                <a:latin typeface="Courier New"/>
                <a:cs typeface="Courier New"/>
              </a:rPr>
              <a:t>if (</a:t>
            </a:r>
            <a:r>
              <a:rPr sz="1400" b="1" spc="-5" dirty="0">
                <a:solidFill>
                  <a:srgbClr val="006533"/>
                </a:solidFill>
                <a:latin typeface="Courier New"/>
                <a:cs typeface="Courier New"/>
              </a:rPr>
              <a:t>sendto</a:t>
            </a:r>
            <a:r>
              <a:rPr sz="1400" b="1" spc="-5" dirty="0">
                <a:latin typeface="Courier New"/>
                <a:cs typeface="Courier New"/>
              </a:rPr>
              <a:t>( 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, echoString, echoStringLen,</a:t>
            </a:r>
            <a:r>
              <a:rPr sz="1400" b="1" spc="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5809" y="3025904"/>
            <a:ext cx="2692258" cy="66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008">
              <a:lnSpc>
                <a:spcPts val="1679"/>
              </a:lnSpc>
            </a:pPr>
            <a:r>
              <a:rPr sz="1400" b="1" spc="-10" dirty="0">
                <a:latin typeface="Courier New"/>
                <a:cs typeface="Courier New"/>
              </a:rPr>
              <a:t>(struct sockaddr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*)</a:t>
            </a:r>
            <a:endParaRPr sz="1400">
              <a:latin typeface="Courier New"/>
              <a:cs typeface="Courier New"/>
            </a:endParaRPr>
          </a:p>
          <a:p>
            <a:pPr marL="12729" marR="5092" indent="425792">
              <a:lnSpc>
                <a:spcPts val="1674"/>
              </a:lnSpc>
              <a:spcBef>
                <a:spcPts val="60"/>
              </a:spcBef>
            </a:pPr>
            <a:r>
              <a:rPr sz="1400" b="1" spc="-5" dirty="0">
                <a:latin typeface="Courier New"/>
                <a:cs typeface="Courier New"/>
              </a:rPr>
              <a:t>!= </a:t>
            </a:r>
            <a:r>
              <a:rPr sz="1400" b="1" spc="-10" dirty="0">
                <a:latin typeface="Courier New"/>
                <a:cs typeface="Courier New"/>
              </a:rPr>
              <a:t>echoStringLen)  DieWithError("send()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821" y="3025904"/>
            <a:ext cx="4719730" cy="66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,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29"/>
            <a:r>
              <a:rPr sz="1400" b="1" spc="-5" dirty="0">
                <a:latin typeface="Courier New"/>
                <a:cs typeface="Courier New"/>
              </a:rPr>
              <a:t>a </a:t>
            </a:r>
            <a:r>
              <a:rPr sz="1400" b="1" spc="-10" dirty="0">
                <a:latin typeface="Courier New"/>
                <a:cs typeface="Courier New"/>
              </a:rPr>
              <a:t>different number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bytes </a:t>
            </a:r>
            <a:r>
              <a:rPr sz="1400" b="1" spc="-5" dirty="0">
                <a:latin typeface="Courier New"/>
                <a:cs typeface="Courier New"/>
              </a:rPr>
              <a:t>than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expected");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0131" y="1087355"/>
            <a:ext cx="8281178" cy="2673857"/>
          </a:xfrm>
          <a:custGeom>
            <a:avLst/>
            <a:gdLst/>
            <a:ahLst/>
            <a:cxnLst/>
            <a:rect l="l" t="t" r="r" b="b"/>
            <a:pathLst>
              <a:path w="8258175" h="2668904">
                <a:moveTo>
                  <a:pt x="0" y="0"/>
                </a:moveTo>
                <a:lnTo>
                  <a:pt x="0" y="2668524"/>
                </a:lnTo>
                <a:lnTo>
                  <a:pt x="8257794" y="2668524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F7-BC3F-4040-AA89-F113E1C8126B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534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datagram socket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555" y="4797801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55" y="516423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55" y="552991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5" y="589558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428" y="4330590"/>
            <a:ext cx="2598017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87"/>
              </a:lnSpc>
              <a:spcBef>
                <a:spcPts val="25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296"/>
              </a:spcBef>
            </a:pP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1"/>
              </a:spcBef>
            </a:pPr>
            <a:r>
              <a:rPr sz="2000" spc="-5" dirty="0">
                <a:latin typeface="Arial"/>
                <a:cs typeface="Arial"/>
              </a:rPr>
              <a:t>Close 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629" y="4797801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8629" y="5183325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629" y="554899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103" y="5909585"/>
            <a:ext cx="897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100" spc="-601" dirty="0">
                <a:solidFill>
                  <a:srgbClr val="3B822F"/>
                </a:solidFill>
                <a:latin typeface="Meiryo"/>
                <a:cs typeface="Meiryo"/>
              </a:rPr>
              <a:t>▪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514" y="4330591"/>
            <a:ext cx="2598017" cy="177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1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 marR="5092">
              <a:lnSpc>
                <a:spcPct val="119800"/>
              </a:lnSpc>
              <a:spcBef>
                <a:spcPts val="155"/>
              </a:spcBef>
            </a:pPr>
            <a:r>
              <a:rPr sz="2000" spc="-1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394606">
              <a:spcBef>
                <a:spcPts val="431"/>
              </a:spcBef>
            </a:pPr>
            <a:r>
              <a:rPr b="1" spc="-10" dirty="0">
                <a:solidFill>
                  <a:srgbClr val="A50021"/>
                </a:solidFill>
                <a:latin typeface="Arial"/>
                <a:cs typeface="Arial"/>
              </a:rPr>
              <a:t>Communicate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031" y="1154535"/>
            <a:ext cx="8281178" cy="3168167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25383" rIns="0" bIns="0" rtlCol="0">
            <a:spAutoFit/>
          </a:bodyPr>
          <a:lstStyle/>
          <a:p>
            <a:pPr marL="61100">
              <a:lnSpc>
                <a:spcPts val="1668"/>
              </a:lnSpc>
              <a:spcBef>
                <a:spcPts val="987"/>
              </a:spcBef>
            </a:pPr>
            <a:r>
              <a:rPr sz="1400" b="1" spc="-5" dirty="0">
                <a:latin typeface="Courier New"/>
                <a:cs typeface="Courier New"/>
              </a:rPr>
              <a:t>for (;;) </a:t>
            </a:r>
            <a:r>
              <a:rPr sz="1400" spc="-5" dirty="0">
                <a:latin typeface="Sylfaen"/>
                <a:cs typeface="Sylfaen"/>
              </a:rPr>
              <a:t>/* Run forever</a:t>
            </a:r>
            <a:r>
              <a:rPr sz="1400" spc="-50" dirty="0">
                <a:latin typeface="Sylfaen"/>
                <a:cs typeface="Sylfaen"/>
              </a:rPr>
              <a:t> </a:t>
            </a:r>
            <a:r>
              <a:rPr sz="1400" spc="-5" dirty="0">
                <a:latin typeface="Sylfaen"/>
                <a:cs typeface="Sylfaen"/>
              </a:rPr>
              <a:t>*/</a:t>
            </a:r>
            <a:endParaRPr sz="1400">
              <a:latin typeface="Sylfaen"/>
              <a:cs typeface="Sylfaen"/>
            </a:endParaRPr>
          </a:p>
          <a:p>
            <a:pPr marL="61100">
              <a:lnSpc>
                <a:spcPts val="1668"/>
              </a:lnSpc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81240">
              <a:spcBef>
                <a:spcPts val="20"/>
              </a:spcBef>
              <a:tabLst>
                <a:tab pos="4644889" algn="l"/>
              </a:tabLst>
            </a:pPr>
            <a:r>
              <a:rPr sz="1400" b="1" spc="-10" dirty="0">
                <a:latin typeface="Courier New"/>
                <a:cs typeface="Courier New"/>
              </a:rPr>
              <a:t>clientAddrLen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sizeof(echoClientAddr)	</a:t>
            </a:r>
            <a:r>
              <a:rPr sz="1600" dirty="0">
                <a:latin typeface="Sylfaen"/>
                <a:cs typeface="Sylfaen"/>
              </a:rPr>
              <a:t>/* Set the size of the </a:t>
            </a:r>
            <a:r>
              <a:rPr sz="1600" spc="-5" dirty="0">
                <a:latin typeface="Sylfaen"/>
                <a:cs typeface="Sylfaen"/>
              </a:rPr>
              <a:t>in-out </a:t>
            </a:r>
            <a:r>
              <a:rPr sz="1600" dirty="0">
                <a:latin typeface="Sylfaen"/>
                <a:cs typeface="Sylfaen"/>
              </a:rPr>
              <a:t>parameter</a:t>
            </a:r>
            <a:r>
              <a:rPr sz="1600" spc="-65" dirty="0">
                <a:latin typeface="Sylfaen"/>
                <a:cs typeface="Sylfaen"/>
              </a:rPr>
              <a:t> </a:t>
            </a:r>
            <a:r>
              <a:rPr sz="1600" dirty="0">
                <a:latin typeface="Sylfaen"/>
                <a:cs typeface="Sylfaen"/>
              </a:rPr>
              <a:t>*/</a:t>
            </a:r>
            <a:endParaRPr sz="1600">
              <a:latin typeface="Sylfaen"/>
              <a:cs typeface="Sylfaen"/>
            </a:endParaRPr>
          </a:p>
          <a:p>
            <a:pPr marL="367238">
              <a:spcBef>
                <a:spcPts val="5"/>
              </a:spcBef>
            </a:pPr>
            <a:r>
              <a:rPr sz="1600" spc="-5" dirty="0">
                <a:latin typeface="Sylfaen"/>
                <a:cs typeface="Sylfaen"/>
              </a:rPr>
              <a:t>/*Block until </a:t>
            </a:r>
            <a:r>
              <a:rPr sz="1600" dirty="0">
                <a:latin typeface="Sylfaen"/>
                <a:cs typeface="Sylfaen"/>
              </a:rPr>
              <a:t>receive message from</a:t>
            </a:r>
            <a:r>
              <a:rPr sz="1600" spc="-55" dirty="0">
                <a:latin typeface="Sylfaen"/>
                <a:cs typeface="Sylfaen"/>
              </a:rPr>
              <a:t> </a:t>
            </a:r>
            <a:r>
              <a:rPr sz="1600" dirty="0">
                <a:latin typeface="Sylfaen"/>
                <a:cs typeface="Sylfaen"/>
              </a:rPr>
              <a:t>client*/</a:t>
            </a:r>
            <a:endParaRPr sz="1600">
              <a:latin typeface="Sylfaen"/>
              <a:cs typeface="Sylfaen"/>
            </a:endParaRPr>
          </a:p>
          <a:p>
            <a:pPr marL="427701">
              <a:spcBef>
                <a:spcPts val="155"/>
              </a:spcBef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((recvMsgSize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recvfrom(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 echoBuffer, ECHOMAX,</a:t>
            </a:r>
            <a:r>
              <a:rPr sz="1400" b="1" spc="10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0),</a:t>
            </a:r>
            <a:endParaRPr sz="1400">
              <a:latin typeface="Courier New"/>
              <a:cs typeface="Courier New"/>
            </a:endParaRPr>
          </a:p>
          <a:p>
            <a:pPr marL="913957" marR="297227">
              <a:spcBef>
                <a:spcPts val="65"/>
              </a:spcBef>
            </a:pPr>
            <a:r>
              <a:rPr sz="1400" b="1" spc="-10" dirty="0">
                <a:latin typeface="Courier New"/>
                <a:cs typeface="Courier New"/>
              </a:rPr>
              <a:t>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, 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))) </a:t>
            </a:r>
            <a:r>
              <a:rPr sz="1400" b="1" spc="-5" dirty="0">
                <a:latin typeface="Courier New"/>
                <a:cs typeface="Courier New"/>
              </a:rPr>
              <a:t>&lt; </a:t>
            </a:r>
            <a:r>
              <a:rPr sz="1400" b="1" spc="-10" dirty="0">
                <a:latin typeface="Courier New"/>
                <a:cs typeface="Courier New"/>
              </a:rPr>
              <a:t>0)  DieWithError(“recvfrom()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80603"/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(sendto(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 echobuffer, recvMsgSize,</a:t>
            </a:r>
            <a:r>
              <a:rPr sz="1400" b="1" spc="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1447311">
              <a:lnSpc>
                <a:spcPts val="1679"/>
              </a:lnSpc>
            </a:pPr>
            <a:r>
              <a:rPr sz="1400" b="1" spc="-10" dirty="0">
                <a:latin typeface="Courier New"/>
                <a:cs typeface="Courier New"/>
              </a:rPr>
              <a:t>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,</a:t>
            </a:r>
            <a:r>
              <a:rPr sz="1400" b="1" spc="1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</a:t>
            </a:r>
            <a:r>
              <a:rPr sz="1400" b="1" spc="-10" dirty="0">
                <a:solidFill>
                  <a:srgbClr val="AFBF39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  <a:p>
            <a:pPr marL="913957" marR="4134447" indent="212578">
              <a:lnSpc>
                <a:spcPts val="1674"/>
              </a:lnSpc>
              <a:spcBef>
                <a:spcPts val="60"/>
              </a:spcBef>
            </a:pPr>
            <a:r>
              <a:rPr sz="1400" b="1" spc="-5" dirty="0">
                <a:latin typeface="Courier New"/>
                <a:cs typeface="Courier New"/>
              </a:rPr>
              <a:t>!= </a:t>
            </a:r>
            <a:r>
              <a:rPr sz="1400" b="1" spc="-10" dirty="0">
                <a:latin typeface="Courier New"/>
                <a:cs typeface="Courier New"/>
              </a:rPr>
              <a:t>recvMsgSize)  DieWithError(“send()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failed”);</a:t>
            </a:r>
            <a:endParaRPr sz="1400">
              <a:latin typeface="Courier New"/>
              <a:cs typeface="Courier New"/>
            </a:endParaRPr>
          </a:p>
          <a:p>
            <a:pPr marL="60464">
              <a:lnSpc>
                <a:spcPts val="1624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D7F6-D259-464E-9E68-5630A435D032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datagram socket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555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55" y="465198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55" y="501766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5" y="538333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428" y="3818341"/>
            <a:ext cx="2598017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40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1"/>
              </a:spcBef>
            </a:pPr>
            <a:r>
              <a:rPr sz="2000" spc="-5" dirty="0">
                <a:latin typeface="Arial"/>
                <a:cs typeface="Arial"/>
              </a:rPr>
              <a:t>Close 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629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8629" y="467107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629" y="503674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103" y="5397335"/>
            <a:ext cx="897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100" spc="-601" dirty="0">
                <a:solidFill>
                  <a:srgbClr val="3B822F"/>
                </a:solidFill>
                <a:latin typeface="Meiryo"/>
                <a:cs typeface="Meiryo"/>
              </a:rPr>
              <a:t>▪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514" y="3818342"/>
            <a:ext cx="2598017" cy="177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6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 marR="5092">
              <a:lnSpc>
                <a:spcPct val="119800"/>
              </a:lnSpc>
              <a:spcBef>
                <a:spcPts val="145"/>
              </a:spcBef>
            </a:pPr>
            <a:r>
              <a:rPr sz="2000" spc="-1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394606">
              <a:spcBef>
                <a:spcPts val="431"/>
              </a:spcBef>
            </a:pPr>
            <a:r>
              <a:rPr b="1" spc="-10" dirty="0">
                <a:solidFill>
                  <a:srgbClr val="A50021"/>
                </a:solidFill>
                <a:latin typeface="Arial"/>
                <a:cs typeface="Arial"/>
              </a:rPr>
              <a:t>Communicate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809" y="1731677"/>
            <a:ext cx="7175748" cy="37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2400" spc="-5" dirty="0">
                <a:solidFill>
                  <a:srgbClr val="CA6800"/>
                </a:solidFill>
                <a:latin typeface="Tahoma"/>
                <a:cs typeface="Tahoma"/>
              </a:rPr>
              <a:t>Similarly, the client receives the data from the</a:t>
            </a:r>
            <a:r>
              <a:rPr sz="2400" spc="155" dirty="0">
                <a:solidFill>
                  <a:srgbClr val="CA68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A6800"/>
                </a:solidFill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522E-374E-4146-A0E9-CCBD1FDAC3B7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67195"/>
            <a:ext cx="86867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lang="en-US" sz="4000" spc="-5" dirty="0" smtClean="0"/>
              <a:t>Example </a:t>
            </a:r>
            <a:r>
              <a:rPr lang="en-US" sz="4000" dirty="0" smtClean="0"/>
              <a:t>- </a:t>
            </a:r>
            <a:r>
              <a:rPr lang="en-US" sz="4000" spc="-5" dirty="0" smtClean="0"/>
              <a:t>Echo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datagram socket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8">
              <a:lnSpc>
                <a:spcPts val="1213"/>
              </a:lnSpc>
            </a:pPr>
            <a:fld id="{81D60167-4931-47E6-BA6A-407CBD079E47}" type="slidenum">
              <a:rPr dirty="0"/>
              <a:pPr marL="25458">
                <a:lnSpc>
                  <a:spcPts val="1213"/>
                </a:lnSpc>
              </a:pPr>
              <a:t>44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1980" y="2203976"/>
            <a:ext cx="1945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400" b="1" spc="-10" dirty="0">
                <a:solidFill>
                  <a:srgbClr val="006533"/>
                </a:solidFill>
                <a:latin typeface="Courier New"/>
                <a:cs typeface="Courier New"/>
              </a:rPr>
              <a:t>close</a:t>
            </a:r>
            <a:r>
              <a:rPr sz="1400" b="1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55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5" y="465198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555" y="501766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555" y="5383339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428" y="3818341"/>
            <a:ext cx="2598017" cy="179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410"/>
            <a:r>
              <a:rPr sz="2200" b="1" dirty="0">
                <a:solidFill>
                  <a:srgbClr val="006533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12729" marR="5092">
              <a:lnSpc>
                <a:spcPts val="2877"/>
              </a:lnSpc>
              <a:spcBef>
                <a:spcPts val="40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 </a:t>
            </a:r>
            <a:r>
              <a:rPr sz="2000" spc="-10" dirty="0">
                <a:latin typeface="Arial"/>
                <a:cs typeface="Arial"/>
              </a:rPr>
              <a:t>socket  Assign </a:t>
            </a:r>
            <a:r>
              <a:rPr sz="2000" spc="-5" dirty="0">
                <a:latin typeface="Arial"/>
                <a:cs typeface="Arial"/>
              </a:rPr>
              <a:t>a port to </a:t>
            </a:r>
            <a:r>
              <a:rPr sz="2000" spc="-10" dirty="0">
                <a:latin typeface="Arial"/>
                <a:cs typeface="Arial"/>
              </a:rPr>
              <a:t>socket  </a:t>
            </a:r>
            <a:r>
              <a:rPr sz="2000" spc="-5" dirty="0"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301"/>
              </a:spcBef>
            </a:pPr>
            <a:r>
              <a:rPr sz="2000" b="1" spc="-5" dirty="0">
                <a:solidFill>
                  <a:srgbClr val="CA6800"/>
                </a:solidFill>
                <a:latin typeface="Arial"/>
                <a:cs typeface="Arial"/>
              </a:rPr>
              <a:t>Close the</a:t>
            </a:r>
            <a:r>
              <a:rPr sz="2000" b="1" spc="-65" dirty="0">
                <a:solidFill>
                  <a:srgbClr val="CA68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A6800"/>
                </a:solidFill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629" y="4286314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8629" y="4671073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dirty="0">
                <a:solidFill>
                  <a:srgbClr val="CC9A00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8629" y="5036748"/>
            <a:ext cx="16428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300" b="1" dirty="0">
                <a:solidFill>
                  <a:srgbClr val="CC9A00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03" y="5397335"/>
            <a:ext cx="897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9"/>
            <a:r>
              <a:rPr sz="1100" spc="-601" dirty="0">
                <a:solidFill>
                  <a:srgbClr val="3B822F"/>
                </a:solidFill>
                <a:latin typeface="Meiryo"/>
                <a:cs typeface="Meiryo"/>
              </a:rPr>
              <a:t>▪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3514" y="3818342"/>
            <a:ext cx="2598017" cy="177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038"/>
            <a:r>
              <a:rPr sz="2200" b="1" spc="-5" dirty="0">
                <a:solidFill>
                  <a:srgbClr val="006533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12729">
              <a:spcBef>
                <a:spcPts val="336"/>
              </a:spcBef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spc="-5" dirty="0">
                <a:latin typeface="Arial"/>
                <a:cs typeface="Arial"/>
              </a:rPr>
              <a:t>a UDP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621"/>
              </a:spcBef>
            </a:pPr>
            <a:r>
              <a:rPr sz="2000" spc="-1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a port 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socket</a:t>
            </a:r>
            <a:endParaRPr sz="2000">
              <a:latin typeface="Arial"/>
              <a:cs typeface="Arial"/>
            </a:endParaRPr>
          </a:p>
          <a:p>
            <a:pPr marL="12729">
              <a:spcBef>
                <a:spcPts val="476"/>
              </a:spcBef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394606">
              <a:spcBef>
                <a:spcPts val="431"/>
              </a:spcBef>
            </a:pPr>
            <a:r>
              <a:rPr spc="-10" dirty="0">
                <a:latin typeface="Arial"/>
                <a:cs typeface="Arial"/>
              </a:rPr>
              <a:t>Communicate</a:t>
            </a:r>
            <a:endParaRPr>
              <a:latin typeface="Arial"/>
              <a:cs typeface="Arial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CFDB-CF3B-40EE-B946-F3AAB614B14A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socket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client –server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Example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spc="-75" dirty="0">
                <a:solidFill>
                  <a:srgbClr val="FF0000"/>
                </a:solidFill>
              </a:rPr>
              <a:t> </a:t>
            </a:r>
            <a:r>
              <a:rPr lang="en-US" sz="2000" spc="-5" dirty="0">
                <a:solidFill>
                  <a:srgbClr val="FF0000"/>
                </a:solidFill>
              </a:rPr>
              <a:t>Echo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Constructing </a:t>
            </a:r>
            <a:r>
              <a:rPr lang="en-US" spc="-10" dirty="0">
                <a:solidFill>
                  <a:srgbClr val="FF0000"/>
                </a:solidFill>
              </a:rPr>
              <a:t>Messages</a:t>
            </a:r>
          </a:p>
          <a:p>
            <a:pPr lvl="1"/>
            <a:r>
              <a:rPr lang="en-US" spc="-5" dirty="0"/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E67A-F8D3-414A-9B88-36E4AB3A7B1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Constructing Messages </a:t>
            </a:r>
            <a:r>
              <a:rPr lang="en-US" sz="3200" spc="-5" dirty="0" smtClean="0"/>
              <a:t>- </a:t>
            </a:r>
            <a:r>
              <a:rPr lang="en-US" sz="3200" dirty="0" smtClean="0"/>
              <a:t>Byte</a:t>
            </a:r>
            <a:r>
              <a:rPr lang="en-US" sz="3200" spc="10" dirty="0" smtClean="0"/>
              <a:t> </a:t>
            </a:r>
            <a:r>
              <a:rPr lang="en-US" sz="3200" spc="-5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Byte</a:t>
            </a:r>
            <a:r>
              <a:rPr lang="en-US" spc="10" dirty="0" smtClean="0"/>
              <a:t> </a:t>
            </a:r>
            <a:r>
              <a:rPr lang="en-US" spc="-5" dirty="0" smtClean="0"/>
              <a:t>Ordering:</a:t>
            </a:r>
          </a:p>
          <a:p>
            <a:pPr lvl="1"/>
            <a:r>
              <a:rPr lang="en-US" spc="-5" dirty="0" err="1" smtClean="0">
                <a:cs typeface="Sylfaen"/>
              </a:rPr>
              <a:t>Địa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chỉ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và</a:t>
            </a:r>
            <a:r>
              <a:rPr lang="en-US" spc="-5" dirty="0" smtClean="0">
                <a:cs typeface="Sylfaen"/>
              </a:rPr>
              <a:t> port </a:t>
            </a:r>
            <a:r>
              <a:rPr lang="en-US" spc="-5" dirty="0" err="1" smtClean="0">
                <a:cs typeface="Sylfaen"/>
              </a:rPr>
              <a:t>được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lưu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như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một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số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nguyên</a:t>
            </a:r>
            <a:endParaRPr lang="en-US" spc="-5" dirty="0" smtClean="0">
              <a:cs typeface="Sylfaen"/>
            </a:endParaRPr>
          </a:p>
          <a:p>
            <a:pPr lvl="2"/>
            <a:r>
              <a:rPr lang="en-US" spc="-5" dirty="0" err="1" smtClean="0">
                <a:cs typeface="Sylfaen"/>
              </a:rPr>
              <a:t>u_short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sin_port</a:t>
            </a:r>
            <a:r>
              <a:rPr lang="en-US" spc="-5" dirty="0" smtClean="0">
                <a:cs typeface="Sylfaen"/>
              </a:rPr>
              <a:t>; (16</a:t>
            </a:r>
            <a:r>
              <a:rPr lang="en-US" spc="-229" dirty="0" smtClean="0">
                <a:cs typeface="Sylfaen"/>
              </a:rPr>
              <a:t> </a:t>
            </a:r>
            <a:r>
              <a:rPr lang="en-US" spc="-5" dirty="0" smtClean="0">
                <a:cs typeface="Sylfaen"/>
              </a:rPr>
              <a:t>bit)</a:t>
            </a:r>
          </a:p>
          <a:p>
            <a:pPr lvl="2"/>
            <a:r>
              <a:rPr lang="en-US" spc="-5" dirty="0" err="1" smtClean="0">
                <a:cs typeface="Sylfaen"/>
              </a:rPr>
              <a:t>in_addr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sin_addr</a:t>
            </a:r>
            <a:r>
              <a:rPr lang="en-US" spc="-5" dirty="0" smtClean="0">
                <a:cs typeface="Sylfaen"/>
              </a:rPr>
              <a:t>; (32</a:t>
            </a:r>
            <a:r>
              <a:rPr lang="en-US" spc="-250" dirty="0" smtClean="0">
                <a:cs typeface="Sylfaen"/>
              </a:rPr>
              <a:t> </a:t>
            </a:r>
            <a:r>
              <a:rPr lang="en-US" spc="-5" dirty="0" smtClean="0">
                <a:cs typeface="Sylfaen"/>
              </a:rPr>
              <a:t>bit)</a:t>
            </a:r>
          </a:p>
          <a:p>
            <a:pPr lvl="1"/>
            <a:r>
              <a:rPr lang="en-US" dirty="0" smtClean="0">
                <a:cs typeface="Sylfaen"/>
              </a:rPr>
              <a:t>Problem:</a:t>
            </a:r>
          </a:p>
          <a:p>
            <a:pPr lvl="2"/>
            <a:r>
              <a:rPr lang="en-US" spc="-5" dirty="0" err="1" smtClean="0">
                <a:cs typeface="Sylfaen"/>
              </a:rPr>
              <a:t>Khác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nhau</a:t>
            </a:r>
            <a:r>
              <a:rPr lang="en-US" spc="-5" dirty="0" smtClean="0">
                <a:cs typeface="Sylfaen"/>
              </a:rPr>
              <a:t> byte ordering </a:t>
            </a:r>
            <a:r>
              <a:rPr lang="en-US" spc="-5" dirty="0" err="1" smtClean="0">
                <a:cs typeface="Sylfaen"/>
              </a:rPr>
              <a:t>giữa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các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máy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và</a:t>
            </a:r>
            <a:r>
              <a:rPr lang="en-US" spc="-5" dirty="0" smtClean="0">
                <a:cs typeface="Sylfaen"/>
              </a:rPr>
              <a:t> OS</a:t>
            </a:r>
            <a:endParaRPr lang="en-US" dirty="0" smtClean="0">
              <a:cs typeface="Sylfaen"/>
            </a:endParaRPr>
          </a:p>
          <a:p>
            <a:pPr marL="1612900" lvl="3" indent="-229235">
              <a:spcBef>
                <a:spcPts val="450"/>
              </a:spcBef>
              <a:tabLst>
                <a:tab pos="1155065" algn="l"/>
                <a:tab pos="1155700" algn="l"/>
              </a:tabLst>
            </a:pPr>
            <a:r>
              <a:rPr lang="en-US" dirty="0" smtClean="0">
                <a:cs typeface="Sylfaen"/>
              </a:rPr>
              <a:t>little-endian: lower bytes</a:t>
            </a:r>
            <a:r>
              <a:rPr lang="en-US" spc="-100" dirty="0" smtClean="0">
                <a:cs typeface="Sylfaen"/>
              </a:rPr>
              <a:t> </a:t>
            </a:r>
            <a:r>
              <a:rPr lang="en-US" dirty="0" smtClean="0">
                <a:cs typeface="Sylfaen"/>
              </a:rPr>
              <a:t>first</a:t>
            </a:r>
          </a:p>
          <a:p>
            <a:pPr marL="1612900" lvl="3" indent="-229235">
              <a:spcBef>
                <a:spcPts val="445"/>
              </a:spcBef>
              <a:tabLst>
                <a:tab pos="1155065" algn="l"/>
                <a:tab pos="1155700" algn="l"/>
              </a:tabLst>
            </a:pPr>
            <a:r>
              <a:rPr lang="en-US" spc="-5" dirty="0" smtClean="0">
                <a:cs typeface="Sylfaen"/>
              </a:rPr>
              <a:t>big-endian: </a:t>
            </a:r>
            <a:r>
              <a:rPr lang="en-US" dirty="0" smtClean="0">
                <a:cs typeface="Sylfaen"/>
              </a:rPr>
              <a:t>higher bytes</a:t>
            </a:r>
            <a:r>
              <a:rPr lang="en-US" spc="-55" dirty="0" smtClean="0">
                <a:cs typeface="Sylfaen"/>
              </a:rPr>
              <a:t> </a:t>
            </a:r>
            <a:r>
              <a:rPr lang="en-US" dirty="0" smtClean="0">
                <a:cs typeface="Sylfaen"/>
              </a:rPr>
              <a:t>first</a:t>
            </a:r>
          </a:p>
          <a:p>
            <a:pPr lvl="2"/>
            <a:r>
              <a:rPr lang="en-US" spc="-5" dirty="0" err="1" smtClean="0">
                <a:cs typeface="Sylfaen"/>
              </a:rPr>
              <a:t>Những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máy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này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có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thể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giao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tiếp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với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một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máy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khác</a:t>
            </a:r>
            <a:r>
              <a:rPr lang="en-US" spc="-5" dirty="0" smtClean="0">
                <a:cs typeface="Sylfaen"/>
              </a:rPr>
              <a:t> qua </a:t>
            </a:r>
            <a:r>
              <a:rPr lang="en-US" spc="-5" dirty="0" err="1" smtClean="0">
                <a:cs typeface="Sylfaen"/>
              </a:rPr>
              <a:t>mạng</a:t>
            </a:r>
            <a:r>
              <a:rPr lang="en-US" spc="-5" dirty="0" smtClean="0">
                <a:cs typeface="Sylfaen"/>
              </a:rPr>
              <a:t> </a:t>
            </a:r>
            <a:endParaRPr lang="en-US" dirty="0" smtClean="0">
              <a:cs typeface="Sylfae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877F-C2D5-4A9F-A682-9984C67015A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4686300"/>
            <a:ext cx="8734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Constructing Messages </a:t>
            </a:r>
            <a:r>
              <a:rPr lang="en-US" sz="3200" spc="-5" dirty="0" smtClean="0"/>
              <a:t>- </a:t>
            </a:r>
            <a:r>
              <a:rPr lang="en-US" sz="3200" dirty="0" smtClean="0"/>
              <a:t>Byte</a:t>
            </a:r>
            <a:r>
              <a:rPr lang="en-US" sz="3200" spc="10" dirty="0" smtClean="0"/>
              <a:t> </a:t>
            </a:r>
            <a:r>
              <a:rPr lang="en-US" sz="3200" spc="-5" dirty="0" smtClean="0"/>
              <a:t>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8FC7-516E-4EB6-BD02-CCF8E716298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2177797" y="1550924"/>
            <a:ext cx="5975603" cy="183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2103121" y="4074667"/>
            <a:ext cx="5987796" cy="1859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893313" y="1196847"/>
            <a:ext cx="1758314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200" dirty="0">
                <a:latin typeface="Sylfaen"/>
                <a:cs typeface="Sylfaen"/>
              </a:rPr>
              <a:t>Big-Endian:</a:t>
            </a:r>
            <a:endParaRPr sz="2200">
              <a:latin typeface="Sylfaen"/>
              <a:cs typeface="Sylfae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893313" y="3607054"/>
            <a:ext cx="200215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200" spc="-5" dirty="0">
                <a:latin typeface="Sylfaen"/>
                <a:cs typeface="Sylfaen"/>
              </a:rPr>
              <a:t>Little-Endian:</a:t>
            </a:r>
            <a:endParaRPr sz="2200">
              <a:latin typeface="Sylfaen"/>
              <a:cs typeface="Sylfae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Messages - Byte Ordering -Solution: Network Byte 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8DA1-6B03-438B-8CE7-4BE0F25B598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524141" y="1511554"/>
            <a:ext cx="8315059" cy="1541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400" b="1" spc="15" smtClean="0">
                <a:solidFill>
                  <a:srgbClr val="A50021"/>
                </a:solidFill>
                <a:latin typeface="Sylfaen"/>
                <a:cs typeface="Sylfaen"/>
              </a:rPr>
              <a:t>Host </a:t>
            </a:r>
            <a:r>
              <a:rPr sz="2400" b="1" spc="15" dirty="0">
                <a:solidFill>
                  <a:srgbClr val="A50021"/>
                </a:solidFill>
                <a:latin typeface="Sylfaen"/>
                <a:cs typeface="Sylfaen"/>
              </a:rPr>
              <a:t>Byte-Ordering</a:t>
            </a:r>
            <a:r>
              <a:rPr sz="2400" spc="15">
                <a:latin typeface="Sylfaen"/>
                <a:cs typeface="Sylfaen"/>
              </a:rPr>
              <a:t>: </a:t>
            </a:r>
            <a:r>
              <a:rPr sz="2400" spc="-5" smtClean="0">
                <a:latin typeface="Sylfaen"/>
                <a:cs typeface="Sylfaen"/>
              </a:rPr>
              <a:t>byte </a:t>
            </a:r>
            <a:r>
              <a:rPr sz="2400" spc="-5">
                <a:latin typeface="Sylfaen"/>
                <a:cs typeface="Sylfaen"/>
              </a:rPr>
              <a:t>ordering </a:t>
            </a:r>
            <a:r>
              <a:rPr lang="en-US" sz="2400" spc="-5" dirty="0" err="1" smtClean="0">
                <a:latin typeface="Sylfaen"/>
                <a:cs typeface="Sylfaen"/>
              </a:rPr>
              <a:t>sử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dụng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bởi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một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sz="2400" spc="-5" smtClean="0">
                <a:latin typeface="Sylfaen"/>
                <a:cs typeface="Sylfaen"/>
              </a:rPr>
              <a:t>host </a:t>
            </a:r>
            <a:r>
              <a:rPr sz="2400" spc="-5" dirty="0">
                <a:latin typeface="Sylfaen"/>
                <a:cs typeface="Sylfaen"/>
              </a:rPr>
              <a:t>(</a:t>
            </a:r>
            <a:r>
              <a:rPr sz="2400" spc="-5">
                <a:latin typeface="Sylfaen"/>
                <a:cs typeface="Sylfaen"/>
              </a:rPr>
              <a:t>big </a:t>
            </a:r>
            <a:r>
              <a:rPr lang="en-US" sz="2400" spc="-5" dirty="0" err="1" smtClean="0">
                <a:latin typeface="Sylfaen"/>
                <a:cs typeface="Sylfaen"/>
              </a:rPr>
              <a:t>hoặc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sz="2400" spc="-5" smtClean="0">
                <a:latin typeface="Sylfaen"/>
                <a:cs typeface="Sylfaen"/>
              </a:rPr>
              <a:t>little</a:t>
            </a:r>
            <a:r>
              <a:rPr sz="2400" spc="-5" dirty="0">
                <a:latin typeface="Sylfaen"/>
                <a:cs typeface="Sylfaen"/>
              </a:rPr>
              <a:t>)</a:t>
            </a:r>
            <a:endParaRPr sz="2400">
              <a:latin typeface="Sylfaen"/>
              <a:cs typeface="Sylfaen"/>
            </a:endParaRPr>
          </a:p>
          <a:p>
            <a:pPr marL="354965" marR="101600" indent="-34226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400" b="1" spc="15" dirty="0">
                <a:solidFill>
                  <a:srgbClr val="9A6500"/>
                </a:solidFill>
                <a:latin typeface="Sylfaen"/>
                <a:cs typeface="Sylfaen"/>
              </a:rPr>
              <a:t>Network Byte-Ordering</a:t>
            </a:r>
            <a:r>
              <a:rPr sz="2400" spc="15">
                <a:latin typeface="Sylfaen"/>
                <a:cs typeface="Sylfaen"/>
              </a:rPr>
              <a:t>: </a:t>
            </a:r>
            <a:r>
              <a:rPr sz="2400" spc="-5" smtClean="0">
                <a:latin typeface="Sylfaen"/>
                <a:cs typeface="Sylfaen"/>
              </a:rPr>
              <a:t>byte </a:t>
            </a:r>
            <a:r>
              <a:rPr sz="2400" spc="-5">
                <a:latin typeface="Sylfaen"/>
                <a:cs typeface="Sylfaen"/>
              </a:rPr>
              <a:t>ordering </a:t>
            </a:r>
            <a:r>
              <a:rPr lang="en-US" sz="2400" spc="-5" dirty="0" err="1" smtClean="0">
                <a:latin typeface="Sylfaen"/>
                <a:cs typeface="Sylfaen"/>
              </a:rPr>
              <a:t>sử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dụng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bởi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sz="2400" spc="-10" smtClean="0">
                <a:latin typeface="Sylfaen"/>
                <a:cs typeface="Sylfaen"/>
              </a:rPr>
              <a:t>network </a:t>
            </a:r>
            <a:r>
              <a:rPr sz="2400" spc="-5">
                <a:latin typeface="Sylfaen"/>
                <a:cs typeface="Sylfaen"/>
              </a:rPr>
              <a:t>–  </a:t>
            </a:r>
            <a:r>
              <a:rPr lang="en-US" sz="2400" spc="-5" dirty="0" err="1" smtClean="0">
                <a:latin typeface="Sylfaen"/>
                <a:cs typeface="Sylfaen"/>
              </a:rPr>
              <a:t>luôn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luôn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là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sz="2400" spc="-5" smtClean="0">
                <a:latin typeface="Sylfaen"/>
                <a:cs typeface="Sylfaen"/>
              </a:rPr>
              <a:t>big-endian</a:t>
            </a:r>
            <a:endParaRPr sz="2400">
              <a:latin typeface="Sylfaen"/>
              <a:cs typeface="Sylfae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92137" y="3329940"/>
            <a:ext cx="378206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/>
                <a:cs typeface="Courier New"/>
              </a:rPr>
              <a:t>u_long </a:t>
            </a:r>
            <a:r>
              <a:rPr sz="1800" b="1" spc="-10" dirty="0">
                <a:solidFill>
                  <a:srgbClr val="3B822F"/>
                </a:solidFill>
                <a:latin typeface="Courier New"/>
                <a:cs typeface="Courier New"/>
              </a:rPr>
              <a:t>htonl</a:t>
            </a:r>
            <a:r>
              <a:rPr sz="1800" b="1" spc="-10" dirty="0">
                <a:latin typeface="Courier New"/>
                <a:cs typeface="Courier New"/>
              </a:rPr>
              <a:t>(u_long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x);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CC9A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/>
                <a:cs typeface="Courier New"/>
              </a:rPr>
              <a:t>u_short </a:t>
            </a:r>
            <a:r>
              <a:rPr sz="1800" b="1" spc="-10" dirty="0">
                <a:solidFill>
                  <a:srgbClr val="3B822F"/>
                </a:solidFill>
                <a:latin typeface="Courier New"/>
                <a:cs typeface="Courier New"/>
              </a:rPr>
              <a:t>htons</a:t>
            </a:r>
            <a:r>
              <a:rPr sz="1800" b="1" spc="-10" dirty="0">
                <a:latin typeface="Courier New"/>
                <a:cs typeface="Courier New"/>
              </a:rPr>
              <a:t>(u_short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x);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606925" y="3329940"/>
            <a:ext cx="378206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/>
                <a:cs typeface="Courier New"/>
              </a:rPr>
              <a:t>u_long </a:t>
            </a:r>
            <a:r>
              <a:rPr sz="1800" b="1" spc="-10" dirty="0">
                <a:solidFill>
                  <a:srgbClr val="3B822F"/>
                </a:solidFill>
                <a:latin typeface="Courier New"/>
                <a:cs typeface="Courier New"/>
              </a:rPr>
              <a:t>ntohl</a:t>
            </a:r>
            <a:r>
              <a:rPr sz="1800" b="1" spc="-10" dirty="0">
                <a:latin typeface="Courier New"/>
                <a:cs typeface="Courier New"/>
              </a:rPr>
              <a:t>(u_long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x);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CC9A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/>
                <a:cs typeface="Courier New"/>
              </a:rPr>
              <a:t>u_short </a:t>
            </a:r>
            <a:r>
              <a:rPr sz="1800" b="1" spc="-10" dirty="0">
                <a:solidFill>
                  <a:srgbClr val="3B822F"/>
                </a:solidFill>
                <a:latin typeface="Courier New"/>
                <a:cs typeface="Courier New"/>
              </a:rPr>
              <a:t>ntohs</a:t>
            </a:r>
            <a:r>
              <a:rPr sz="1800" b="1" spc="-10" dirty="0">
                <a:latin typeface="Courier New"/>
                <a:cs typeface="Courier New"/>
              </a:rPr>
              <a:t>(u_short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x);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4267200"/>
            <a:ext cx="8905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Messages - Byte Ordering -Example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D5D-EE00-4E37-A0F0-5E829E39A2C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498741" y="1649602"/>
            <a:ext cx="8258175" cy="2184400"/>
          </a:xfrm>
          <a:custGeom>
            <a:avLst/>
            <a:gdLst/>
            <a:ahLst/>
            <a:cxnLst/>
            <a:rect l="l" t="t" r="r" b="b"/>
            <a:pathLst>
              <a:path w="8258175" h="2184400">
                <a:moveTo>
                  <a:pt x="0" y="0"/>
                </a:moveTo>
                <a:lnTo>
                  <a:pt x="0" y="2183892"/>
                </a:lnTo>
                <a:lnTo>
                  <a:pt x="8257794" y="2183892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481469" y="1332610"/>
            <a:ext cx="6159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9A6500"/>
                </a:solidFill>
                <a:latin typeface="Sylfaen"/>
                <a:cs typeface="Sylfaen"/>
              </a:rPr>
              <a:t>Client</a:t>
            </a:r>
            <a:endParaRPr sz="1800">
              <a:latin typeface="Sylfaen"/>
              <a:cs typeface="Sylfae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17791" y="4313555"/>
            <a:ext cx="8258175" cy="2011045"/>
          </a:xfrm>
          <a:prstGeom prst="rect">
            <a:avLst/>
          </a:prstGeom>
          <a:ln w="22225">
            <a:solidFill>
              <a:srgbClr val="A50021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3350" marR="4159885">
              <a:lnSpc>
                <a:spcPct val="100000"/>
              </a:lnSpc>
              <a:spcBef>
                <a:spcPts val="70"/>
              </a:spcBef>
            </a:pPr>
            <a:r>
              <a:rPr sz="1400" b="1" spc="-10" dirty="0">
                <a:latin typeface="Courier New"/>
                <a:cs typeface="Courier New"/>
              </a:rPr>
              <a:t>unsigned short clientPort, rcvBuffer;  unsigned </a:t>
            </a: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10" dirty="0">
                <a:latin typeface="Courier New"/>
                <a:cs typeface="Courier New"/>
              </a:rPr>
              <a:t>recvMsgSize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 ( </a:t>
            </a:r>
            <a:r>
              <a:rPr sz="1400" b="1" spc="-10" dirty="0">
                <a:latin typeface="Courier New"/>
                <a:cs typeface="Courier New"/>
              </a:rPr>
              <a:t>recvfrom(</a:t>
            </a:r>
            <a:r>
              <a:rPr sz="1400" b="1" spc="-10" dirty="0">
                <a:solidFill>
                  <a:srgbClr val="A50021"/>
                </a:solidFill>
                <a:latin typeface="Courier New"/>
                <a:cs typeface="Courier New"/>
              </a:rPr>
              <a:t>servSock</a:t>
            </a:r>
            <a:r>
              <a:rPr sz="1400" b="1" spc="-10" dirty="0">
                <a:latin typeface="Courier New"/>
                <a:cs typeface="Courier New"/>
              </a:rPr>
              <a:t>, &amp;rcvBuffer, sizeof(unsigned int),</a:t>
            </a:r>
            <a:r>
              <a:rPr sz="1400" b="1" spc="1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0),</a:t>
            </a:r>
            <a:endParaRPr sz="1400">
              <a:latin typeface="Courier New"/>
              <a:cs typeface="Courier New"/>
            </a:endParaRPr>
          </a:p>
          <a:p>
            <a:pPr marL="664845" marR="64960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CA6800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, sizeof(</a:t>
            </a:r>
            <a:r>
              <a:rPr sz="1400" b="1" spc="-10" dirty="0">
                <a:solidFill>
                  <a:srgbClr val="CA6800"/>
                </a:solidFill>
                <a:latin typeface="Courier New"/>
                <a:cs typeface="Courier New"/>
              </a:rPr>
              <a:t>echoClientAddr</a:t>
            </a:r>
            <a:r>
              <a:rPr sz="1400" b="1" spc="-10" dirty="0">
                <a:latin typeface="Courier New"/>
                <a:cs typeface="Courier New"/>
              </a:rPr>
              <a:t>)) </a:t>
            </a:r>
            <a:r>
              <a:rPr sz="1400" b="1" spc="-5" dirty="0">
                <a:latin typeface="Courier New"/>
                <a:cs typeface="Courier New"/>
              </a:rPr>
              <a:t>&lt; </a:t>
            </a:r>
            <a:r>
              <a:rPr sz="1400" b="1" spc="-10" dirty="0">
                <a:latin typeface="Courier New"/>
                <a:cs typeface="Courier New"/>
              </a:rPr>
              <a:t>0)  DieWithError(“recvfrom()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failed");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ts val="1675"/>
              </a:lnSpc>
            </a:pPr>
            <a:r>
              <a:rPr sz="1400" b="1" spc="-10" dirty="0">
                <a:latin typeface="Courier New"/>
                <a:cs typeface="Courier New"/>
              </a:rPr>
              <a:t>clientPort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B822F"/>
                </a:solidFill>
                <a:latin typeface="Courier New"/>
                <a:cs typeface="Courier New"/>
              </a:rPr>
              <a:t>ntohs</a:t>
            </a:r>
            <a:r>
              <a:rPr sz="1400" b="1" spc="-10" dirty="0">
                <a:latin typeface="Courier New"/>
                <a:cs typeface="Courier New"/>
              </a:rPr>
              <a:t>(rcvBuffer);</a:t>
            </a:r>
            <a:endParaRPr sz="1400">
              <a:latin typeface="Courier New"/>
              <a:cs typeface="Courier New"/>
            </a:endParaRPr>
          </a:p>
          <a:p>
            <a:pPr marL="133350">
              <a:lnSpc>
                <a:spcPts val="1675"/>
              </a:lnSpc>
            </a:pPr>
            <a:r>
              <a:rPr sz="1400" b="1" spc="-10" dirty="0">
                <a:latin typeface="Courier New"/>
                <a:cs typeface="Courier New"/>
              </a:rPr>
              <a:t>printf (“Client’s port: </a:t>
            </a:r>
            <a:r>
              <a:rPr sz="1400" b="1" spc="-5" dirty="0">
                <a:latin typeface="Courier New"/>
                <a:cs typeface="Courier New"/>
              </a:rPr>
              <a:t>%d”,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clientPort);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00519" y="1669922"/>
            <a:ext cx="8121015" cy="26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ct val="100000"/>
              </a:lnSpc>
              <a:tabLst>
                <a:tab pos="4183379" algn="l"/>
              </a:tabLst>
            </a:pPr>
            <a:r>
              <a:rPr sz="1400" b="1" spc="-10" dirty="0">
                <a:latin typeface="Courier New"/>
                <a:cs typeface="Courier New"/>
              </a:rPr>
              <a:t>unsigned short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clientPort,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message;	</a:t>
            </a:r>
            <a:r>
              <a:rPr sz="1400" b="1" spc="-5" dirty="0">
                <a:latin typeface="Courier New"/>
                <a:cs typeface="Courier New"/>
              </a:rPr>
              <a:t>unsigned int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messageLenth;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servPort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1111;</a:t>
            </a:r>
            <a:endParaRPr sz="1400">
              <a:latin typeface="Courier New"/>
              <a:cs typeface="Courier New"/>
            </a:endParaRPr>
          </a:p>
          <a:p>
            <a:pPr marL="142875" marR="456692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message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3B822F"/>
                </a:solidFill>
                <a:latin typeface="Courier New"/>
                <a:cs typeface="Courier New"/>
              </a:rPr>
              <a:t>htons</a:t>
            </a:r>
            <a:r>
              <a:rPr sz="1400" b="1" spc="-10" dirty="0">
                <a:latin typeface="Courier New"/>
                <a:cs typeface="Courier New"/>
              </a:rPr>
              <a:t>(clientPort);  messageLength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sizeof(message);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42875">
              <a:lnSpc>
                <a:spcPts val="1675"/>
              </a:lnSpc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(sendto( </a:t>
            </a:r>
            <a:r>
              <a:rPr sz="1400" b="1" spc="-10" dirty="0">
                <a:solidFill>
                  <a:srgbClr val="9A6500"/>
                </a:solidFill>
                <a:latin typeface="Courier New"/>
                <a:cs typeface="Courier New"/>
              </a:rPr>
              <a:t>clientSock</a:t>
            </a:r>
            <a:r>
              <a:rPr sz="1400" b="1" spc="-10" dirty="0">
                <a:latin typeface="Courier New"/>
                <a:cs typeface="Courier New"/>
              </a:rPr>
              <a:t>, message, messageLength,</a:t>
            </a:r>
            <a:r>
              <a:rPr sz="1400" b="1" spc="8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1313180">
              <a:lnSpc>
                <a:spcPts val="1675"/>
              </a:lnSpc>
            </a:pPr>
            <a:r>
              <a:rPr sz="1400" b="1" spc="-10" dirty="0">
                <a:latin typeface="Courier New"/>
                <a:cs typeface="Courier New"/>
              </a:rPr>
              <a:t>(struct sockaddr </a:t>
            </a:r>
            <a:r>
              <a:rPr sz="1400" b="1" spc="-5" dirty="0">
                <a:latin typeface="Courier New"/>
                <a:cs typeface="Courier New"/>
              </a:rPr>
              <a:t>*) </a:t>
            </a:r>
            <a:r>
              <a:rPr sz="1400" b="1" spc="-10" dirty="0">
                <a:latin typeface="Courier New"/>
                <a:cs typeface="Courier New"/>
              </a:rPr>
              <a:t>&amp;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,</a:t>
            </a:r>
            <a:r>
              <a:rPr sz="1400" b="1" spc="10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sizeof(</a:t>
            </a:r>
            <a:r>
              <a:rPr sz="1400" b="1" spc="-10" dirty="0">
                <a:solidFill>
                  <a:srgbClr val="CC9A00"/>
                </a:solidFill>
                <a:latin typeface="Courier New"/>
                <a:cs typeface="Courier New"/>
              </a:rPr>
              <a:t>echoServAddr</a:t>
            </a:r>
            <a:r>
              <a:rPr sz="1400" b="1" spc="-10" dirty="0"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  <a:p>
            <a:pPr marL="1099185">
              <a:lnSpc>
                <a:spcPts val="1675"/>
              </a:lnSpc>
            </a:pP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messageLength)</a:t>
            </a:r>
            <a:endParaRPr sz="1400">
              <a:latin typeface="Courier New"/>
              <a:cs typeface="Courier New"/>
            </a:endParaRPr>
          </a:p>
          <a:p>
            <a:pPr marL="67437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DieWithError("send() </a:t>
            </a:r>
            <a:r>
              <a:rPr sz="1400" b="1" spc="-5" dirty="0">
                <a:latin typeface="Courier New"/>
                <a:cs typeface="Courier New"/>
              </a:rPr>
              <a:t>sent a </a:t>
            </a:r>
            <a:r>
              <a:rPr sz="1400" b="1" spc="-10" dirty="0">
                <a:latin typeface="Courier New"/>
                <a:cs typeface="Courier New"/>
              </a:rPr>
              <a:t>different number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bytes </a:t>
            </a:r>
            <a:r>
              <a:rPr sz="1400" b="1" spc="-5" dirty="0">
                <a:latin typeface="Courier New"/>
                <a:cs typeface="Courier New"/>
              </a:rPr>
              <a:t>than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expected");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" dirty="0">
                <a:solidFill>
                  <a:srgbClr val="A50021"/>
                </a:solidFill>
                <a:latin typeface="Sylfaen"/>
                <a:cs typeface="Sylfaen"/>
              </a:rPr>
              <a:t>Server</a:t>
            </a:r>
            <a:endParaRPr sz="1800">
              <a:latin typeface="Sylfaen"/>
              <a:cs typeface="Sylfae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FA-916C-4940-B526-1F08DC33A0A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6137275"/>
            <a:ext cx="83820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Protocol Suite Location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9121" y="1600200"/>
            <a:ext cx="70057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spc="-5" dirty="0" smtClean="0"/>
              <a:t>Constructing </a:t>
            </a:r>
            <a:r>
              <a:rPr lang="en-US" sz="4000" spc="-10" dirty="0" smtClean="0"/>
              <a:t>Messages </a:t>
            </a:r>
            <a:r>
              <a:rPr lang="en-US" sz="4000" dirty="0" smtClean="0"/>
              <a:t>- </a:t>
            </a:r>
            <a:r>
              <a:rPr lang="en-US" sz="4000" spc="-5" dirty="0" smtClean="0"/>
              <a:t>Alignment and</a:t>
            </a:r>
            <a:r>
              <a:rPr lang="en-US" sz="4000" spc="90" dirty="0" smtClean="0"/>
              <a:t> </a:t>
            </a:r>
            <a:r>
              <a:rPr lang="en-US" sz="4000" spc="-5" dirty="0" smtClean="0"/>
              <a:t>Padding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EF7-9DCE-472C-A76A-3A4BE6851AD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533400" y="1219200"/>
            <a:ext cx="41998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A65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1800" spc="-5" dirty="0" err="1" smtClean="0">
                <a:latin typeface="Sylfaen"/>
                <a:cs typeface="Sylfaen"/>
              </a:rPr>
              <a:t>Giả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sử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struct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dưới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đây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có</a:t>
            </a:r>
            <a:r>
              <a:rPr lang="en-US" sz="1800" spc="-5" dirty="0" smtClean="0">
                <a:latin typeface="Sylfaen"/>
                <a:cs typeface="Sylfaen"/>
              </a:rPr>
              <a:t> size </a:t>
            </a:r>
            <a:r>
              <a:rPr lang="en-US" sz="1800" spc="-5" dirty="0" err="1" smtClean="0">
                <a:latin typeface="Sylfaen"/>
                <a:cs typeface="Sylfaen"/>
              </a:rPr>
              <a:t>là</a:t>
            </a:r>
            <a:r>
              <a:rPr lang="en-US" sz="1800" spc="-5" dirty="0" smtClean="0">
                <a:latin typeface="Sylfaen"/>
                <a:cs typeface="Sylfaen"/>
              </a:rPr>
              <a:t> 12 byte</a:t>
            </a:r>
            <a:endParaRPr sz="1800">
              <a:latin typeface="Sylfaen"/>
              <a:cs typeface="Sylfae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33400" y="2686050"/>
            <a:ext cx="8610600" cy="17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A65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1800" dirty="0" err="1" smtClean="0">
                <a:latin typeface="Sylfaen"/>
                <a:cs typeface="Sylfaen"/>
              </a:rPr>
              <a:t>Sau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khi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biên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dịch</a:t>
            </a:r>
            <a:r>
              <a:rPr lang="en-US" sz="1800" dirty="0" smtClean="0">
                <a:latin typeface="Sylfaen"/>
                <a:cs typeface="Sylfaen"/>
              </a:rPr>
              <a:t>, </a:t>
            </a:r>
            <a:r>
              <a:rPr lang="en-US" sz="1800" dirty="0" err="1" smtClean="0">
                <a:latin typeface="Sylfaen"/>
                <a:cs typeface="Sylfaen"/>
              </a:rPr>
              <a:t>nó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sẽ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là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struct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có</a:t>
            </a:r>
            <a:r>
              <a:rPr lang="en-US" sz="1800" dirty="0" smtClean="0">
                <a:latin typeface="Sylfaen"/>
                <a:cs typeface="Sylfaen"/>
              </a:rPr>
              <a:t> size </a:t>
            </a:r>
            <a:r>
              <a:rPr lang="en-US" sz="1800" dirty="0" err="1" smtClean="0">
                <a:latin typeface="Sylfaen"/>
                <a:cs typeface="Sylfaen"/>
              </a:rPr>
              <a:t>là</a:t>
            </a:r>
            <a:r>
              <a:rPr lang="en-US" sz="1800" dirty="0" smtClean="0">
                <a:latin typeface="Sylfaen"/>
                <a:cs typeface="Sylfaen"/>
              </a:rPr>
              <a:t> 14 byte</a:t>
            </a:r>
            <a:endParaRPr sz="1800">
              <a:latin typeface="Sylfaen"/>
              <a:cs typeface="Sylfae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1800" spc="-5" dirty="0" err="1" smtClean="0">
                <a:latin typeface="Sylfaen"/>
                <a:cs typeface="Sylfaen"/>
              </a:rPr>
              <a:t>Tại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sao</a:t>
            </a:r>
            <a:r>
              <a:rPr sz="1800" spc="-5" smtClean="0">
                <a:latin typeface="Sylfaen"/>
                <a:cs typeface="Sylfaen"/>
              </a:rPr>
              <a:t>?</a:t>
            </a:r>
            <a:r>
              <a:rPr sz="1800" spc="-220" smtClean="0">
                <a:latin typeface="Meiryo"/>
                <a:cs typeface="Meiryo"/>
              </a:rPr>
              <a:t> </a:t>
            </a:r>
            <a:r>
              <a:rPr sz="1800" b="1" spc="10" dirty="0">
                <a:solidFill>
                  <a:srgbClr val="A50021"/>
                </a:solidFill>
                <a:latin typeface="Sylfaen"/>
                <a:cs typeface="Sylfaen"/>
              </a:rPr>
              <a:t>Alignment</a:t>
            </a:r>
            <a:r>
              <a:rPr sz="1800" spc="10" dirty="0">
                <a:latin typeface="Sylfaen"/>
                <a:cs typeface="Sylfaen"/>
              </a:rPr>
              <a:t>!</a:t>
            </a:r>
            <a:endParaRPr sz="1800">
              <a:latin typeface="Sylfaen"/>
              <a:cs typeface="Sylfae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A65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1800" dirty="0" err="1" smtClean="0">
                <a:latin typeface="Sylfaen"/>
                <a:cs typeface="Sylfaen"/>
              </a:rPr>
              <a:t>Nhớ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quy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tắc</a:t>
            </a:r>
            <a:r>
              <a:rPr lang="en-US" sz="1800" dirty="0" smtClean="0">
                <a:latin typeface="Sylfaen"/>
                <a:cs typeface="Sylfaen"/>
              </a:rPr>
              <a:t> </a:t>
            </a:r>
            <a:r>
              <a:rPr lang="en-US" sz="1800" dirty="0" err="1" smtClean="0">
                <a:latin typeface="Sylfaen"/>
                <a:cs typeface="Sylfaen"/>
              </a:rPr>
              <a:t>sau</a:t>
            </a:r>
            <a:r>
              <a:rPr sz="1800" smtClean="0">
                <a:latin typeface="Sylfaen"/>
                <a:cs typeface="Sylfaen"/>
              </a:rPr>
              <a:t>:</a:t>
            </a:r>
            <a:endParaRPr sz="18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  <a:tabLst>
                <a:tab pos="681990" algn="l"/>
              </a:tabLst>
            </a:pPr>
            <a:r>
              <a:rPr sz="1000" spc="130" dirty="0">
                <a:solidFill>
                  <a:srgbClr val="9A6500"/>
                </a:solidFill>
                <a:latin typeface="Meiryo"/>
                <a:cs typeface="Meiryo"/>
              </a:rPr>
              <a:t>Q	</a:t>
            </a:r>
            <a:r>
              <a:rPr sz="1600" dirty="0">
                <a:latin typeface="Sylfaen"/>
                <a:cs typeface="Sylfaen"/>
              </a:rPr>
              <a:t>data </a:t>
            </a:r>
            <a:r>
              <a:rPr sz="1600">
                <a:latin typeface="Sylfaen"/>
                <a:cs typeface="Sylfaen"/>
              </a:rPr>
              <a:t>structures </a:t>
            </a:r>
            <a:r>
              <a:rPr lang="en-US" sz="1600" dirty="0" err="1" smtClean="0">
                <a:latin typeface="Sylfaen"/>
                <a:cs typeface="Sylfaen"/>
              </a:rPr>
              <a:t>được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aligned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cực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đại</a:t>
            </a:r>
            <a:r>
              <a:rPr sz="1600" smtClean="0">
                <a:latin typeface="Sylfaen"/>
                <a:cs typeface="Sylfaen"/>
              </a:rPr>
              <a:t>, </a:t>
            </a:r>
            <a:r>
              <a:rPr lang="en-US" sz="1600" spc="-5" dirty="0" err="1" smtClean="0">
                <a:latin typeface="Sylfaen"/>
                <a:cs typeface="Sylfaen"/>
              </a:rPr>
              <a:t>tùy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lang="en-US" sz="1600" spc="-5" dirty="0" err="1" smtClean="0">
                <a:latin typeface="Sylfaen"/>
                <a:cs typeface="Sylfaen"/>
              </a:rPr>
              <a:t>theo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lang="en-US" sz="1600" spc="-5" dirty="0" err="1" smtClean="0">
                <a:latin typeface="Sylfaen"/>
                <a:cs typeface="Sylfaen"/>
              </a:rPr>
              <a:t>kích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lang="en-US" sz="1600" spc="-5" dirty="0" err="1" smtClean="0">
                <a:latin typeface="Sylfaen"/>
                <a:cs typeface="Sylfaen"/>
              </a:rPr>
              <a:t>thước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lang="en-US" sz="1600" spc="-5" dirty="0" err="1" smtClean="0">
                <a:latin typeface="Sylfaen"/>
                <a:cs typeface="Sylfaen"/>
              </a:rPr>
              <a:t>của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native</a:t>
            </a:r>
            <a:r>
              <a:rPr sz="1600" spc="-10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integer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rộng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nhất</a:t>
            </a:r>
            <a:endParaRPr sz="1600">
              <a:latin typeface="Sylfaen"/>
              <a:cs typeface="Sylfaen"/>
            </a:endParaRPr>
          </a:p>
          <a:p>
            <a:pPr marL="681990" marR="5080" indent="-325755">
              <a:lnSpc>
                <a:spcPct val="100000"/>
              </a:lnSpc>
              <a:spcBef>
                <a:spcPts val="395"/>
              </a:spcBef>
              <a:tabLst>
                <a:tab pos="681990" algn="l"/>
              </a:tabLst>
            </a:pPr>
            <a:r>
              <a:rPr sz="1000" spc="130" dirty="0">
                <a:solidFill>
                  <a:srgbClr val="9A6500"/>
                </a:solidFill>
                <a:latin typeface="Meiryo"/>
                <a:cs typeface="Meiryo"/>
              </a:rPr>
              <a:t>Q</a:t>
            </a:r>
            <a:r>
              <a:rPr sz="1000" spc="130">
                <a:solidFill>
                  <a:srgbClr val="9A6500"/>
                </a:solidFill>
                <a:latin typeface="Meiryo"/>
                <a:cs typeface="Meiryo"/>
              </a:rPr>
              <a:t>	</a:t>
            </a:r>
            <a:r>
              <a:rPr lang="en-US" sz="1600" dirty="0" err="1" smtClean="0">
                <a:latin typeface="Sylfaen"/>
                <a:cs typeface="Sylfaen"/>
              </a:rPr>
              <a:t>những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trường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multibyte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khác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được</a:t>
            </a:r>
            <a:r>
              <a:rPr sz="1600" smtClean="0">
                <a:latin typeface="Sylfaen"/>
                <a:cs typeface="Sylfaen"/>
              </a:rPr>
              <a:t> </a:t>
            </a:r>
            <a:r>
              <a:rPr sz="1600">
                <a:latin typeface="Sylfaen"/>
                <a:cs typeface="Sylfaen"/>
              </a:rPr>
              <a:t>aligned </a:t>
            </a:r>
            <a:r>
              <a:rPr lang="en-US" sz="1600" spc="-5" dirty="0" err="1" smtClean="0">
                <a:latin typeface="Sylfaen"/>
                <a:cs typeface="Sylfaen"/>
              </a:rPr>
              <a:t>theo</a:t>
            </a:r>
            <a:r>
              <a:rPr sz="1600" spc="-5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size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của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chúng</a:t>
            </a:r>
            <a:r>
              <a:rPr sz="1600" smtClean="0">
                <a:latin typeface="Sylfaen"/>
                <a:cs typeface="Sylfaen"/>
              </a:rPr>
              <a:t>, </a:t>
            </a:r>
            <a:r>
              <a:rPr lang="en-US" sz="1600" dirty="0" err="1" smtClean="0">
                <a:latin typeface="Sylfaen"/>
                <a:cs typeface="Sylfaen"/>
              </a:rPr>
              <a:t>ví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dụ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địa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chỉ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của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một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số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nguyên</a:t>
            </a:r>
            <a:r>
              <a:rPr lang="en-US" sz="1600" dirty="0" smtClean="0">
                <a:latin typeface="Sylfaen"/>
                <a:cs typeface="Sylfaen"/>
              </a:rPr>
              <a:t> 4 bytes </a:t>
            </a:r>
            <a:r>
              <a:rPr lang="en-US" sz="1600" dirty="0" err="1" smtClean="0">
                <a:latin typeface="Sylfaen"/>
                <a:cs typeface="Sylfaen"/>
              </a:rPr>
              <a:t>sẽ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chia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hết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cho</a:t>
            </a:r>
            <a:r>
              <a:rPr lang="en-US" sz="1600" dirty="0" smtClean="0">
                <a:latin typeface="Sylfaen"/>
                <a:cs typeface="Sylfaen"/>
              </a:rPr>
              <a:t> 4</a:t>
            </a:r>
            <a:endParaRPr sz="1600">
              <a:latin typeface="Sylfaen"/>
              <a:cs typeface="Sylfae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51490" y="1607820"/>
            <a:ext cx="1781175" cy="10287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43840" marR="440690" indent="-153035">
              <a:lnSpc>
                <a:spcPct val="100000"/>
              </a:lnSpc>
              <a:spcBef>
                <a:spcPts val="260"/>
              </a:spcBef>
            </a:pPr>
            <a:r>
              <a:rPr sz="1000" b="1" spc="-5" dirty="0">
                <a:latin typeface="Courier New"/>
                <a:cs typeface="Courier New"/>
              </a:rPr>
              <a:t>typedef struct </a:t>
            </a:r>
            <a:r>
              <a:rPr sz="1000" b="1" dirty="0">
                <a:latin typeface="Courier New"/>
                <a:cs typeface="Courier New"/>
              </a:rPr>
              <a:t>{  </a:t>
            </a:r>
            <a:r>
              <a:rPr sz="1000" b="1" spc="-5" dirty="0">
                <a:latin typeface="Courier New"/>
                <a:cs typeface="Courier New"/>
              </a:rPr>
              <a:t>int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243840" marR="82105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short x2;  int y;  short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y2;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}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msgStruct;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9" name="object 7"/>
          <p:cNvGraphicFramePr>
            <a:graphicFrameLocks noGrp="1"/>
          </p:cNvGraphicFramePr>
          <p:nvPr/>
        </p:nvGraphicFramePr>
        <p:xfrm>
          <a:off x="933774" y="4568762"/>
          <a:ext cx="3133343" cy="27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876"/>
                <a:gridCol w="653796"/>
                <a:gridCol w="912875"/>
                <a:gridCol w="653796"/>
              </a:tblGrid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y2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533400" y="4897629"/>
            <a:ext cx="3507104" cy="139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725">
              <a:lnSpc>
                <a:spcPct val="100000"/>
              </a:lnSpc>
              <a:tabLst>
                <a:tab pos="1377950" algn="l"/>
                <a:tab pos="2160270" algn="l"/>
                <a:tab pos="2944495" algn="l"/>
              </a:tabLst>
            </a:pPr>
            <a:r>
              <a:rPr sz="1000" dirty="0">
                <a:latin typeface="Courier New"/>
                <a:cs typeface="Courier New"/>
              </a:rPr>
              <a:t>4 </a:t>
            </a:r>
            <a:r>
              <a:rPr sz="1000" spc="-5" dirty="0">
                <a:latin typeface="Courier New"/>
                <a:cs typeface="Courier New"/>
              </a:rPr>
              <a:t>bytes	</a:t>
            </a:r>
            <a:r>
              <a:rPr sz="1000" dirty="0">
                <a:latin typeface="Courier New"/>
                <a:cs typeface="Courier New"/>
              </a:rPr>
              <a:t>2 </a:t>
            </a:r>
            <a:r>
              <a:rPr sz="1000" spc="-5" dirty="0">
                <a:latin typeface="Courier New"/>
                <a:cs typeface="Courier New"/>
              </a:rPr>
              <a:t>bytes	</a:t>
            </a:r>
            <a:r>
              <a:rPr sz="1000" dirty="0">
                <a:latin typeface="Courier New"/>
                <a:cs typeface="Courier New"/>
              </a:rPr>
              <a:t>4 </a:t>
            </a:r>
            <a:r>
              <a:rPr sz="1000" spc="-5" dirty="0">
                <a:latin typeface="Courier New"/>
                <a:cs typeface="Courier New"/>
              </a:rPr>
              <a:t>bytes	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A6500"/>
              </a:buClr>
              <a:buSzPct val="6666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dirty="0" err="1" smtClean="0">
                <a:latin typeface="Sylfaen"/>
                <a:cs typeface="Sylfaen"/>
              </a:rPr>
              <a:t>Điều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này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có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thể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tránh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được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nếu</a:t>
            </a:r>
            <a:r>
              <a:rPr lang="en-US" dirty="0" smtClean="0">
                <a:latin typeface="Sylfaen"/>
                <a:cs typeface="Sylfaen"/>
              </a:rPr>
              <a:t>:</a:t>
            </a:r>
            <a:endParaRPr sz="18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  <a:tabLst>
                <a:tab pos="681990" algn="l"/>
              </a:tabLst>
            </a:pPr>
            <a:r>
              <a:rPr sz="1000" spc="130" dirty="0">
                <a:solidFill>
                  <a:srgbClr val="9A6500"/>
                </a:solidFill>
                <a:latin typeface="Meiryo"/>
                <a:cs typeface="Meiryo"/>
              </a:rPr>
              <a:t>Q</a:t>
            </a:r>
            <a:r>
              <a:rPr sz="1000" spc="130">
                <a:solidFill>
                  <a:srgbClr val="9A6500"/>
                </a:solidFill>
                <a:latin typeface="Meiryo"/>
                <a:cs typeface="Meiryo"/>
              </a:rPr>
              <a:t>	</a:t>
            </a:r>
            <a:r>
              <a:rPr lang="en-US" sz="1600" spc="-5" dirty="0" err="1" smtClean="0">
                <a:latin typeface="Sylfaen"/>
                <a:cs typeface="Sylfaen"/>
              </a:rPr>
              <a:t>bao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lang="en-US" sz="1600" spc="-5" dirty="0" err="1" smtClean="0">
                <a:latin typeface="Sylfaen"/>
                <a:cs typeface="Sylfaen"/>
              </a:rPr>
              <a:t>gồm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padding </a:t>
            </a:r>
            <a:r>
              <a:rPr lang="en-US" sz="1600" spc="-5" dirty="0" err="1" smtClean="0">
                <a:latin typeface="Sylfaen"/>
                <a:cs typeface="Sylfaen"/>
              </a:rPr>
              <a:t>tới</a:t>
            </a:r>
            <a:r>
              <a:rPr lang="en-US" sz="1600" spc="-5" dirty="0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data</a:t>
            </a:r>
            <a:r>
              <a:rPr sz="1600" spc="-50" smtClean="0">
                <a:latin typeface="Sylfaen"/>
                <a:cs typeface="Sylfaen"/>
              </a:rPr>
              <a:t> </a:t>
            </a:r>
            <a:r>
              <a:rPr sz="1600" dirty="0">
                <a:latin typeface="Sylfaen"/>
                <a:cs typeface="Sylfaen"/>
              </a:rPr>
              <a:t>structure</a:t>
            </a:r>
            <a:endParaRPr sz="16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395"/>
              </a:spcBef>
              <a:tabLst>
                <a:tab pos="681990" algn="l"/>
              </a:tabLst>
            </a:pPr>
            <a:r>
              <a:rPr sz="1000" spc="130" dirty="0">
                <a:solidFill>
                  <a:srgbClr val="9A6500"/>
                </a:solidFill>
                <a:latin typeface="Meiryo"/>
                <a:cs typeface="Meiryo"/>
              </a:rPr>
              <a:t>Q</a:t>
            </a:r>
            <a:r>
              <a:rPr sz="1000" spc="130">
                <a:solidFill>
                  <a:srgbClr val="9A6500"/>
                </a:solidFill>
                <a:latin typeface="Meiryo"/>
                <a:cs typeface="Meiryo"/>
              </a:rPr>
              <a:t>	</a:t>
            </a:r>
            <a:r>
              <a:rPr lang="en-US" sz="1600" dirty="0" err="1" smtClean="0">
                <a:latin typeface="Sylfaen"/>
                <a:cs typeface="Sylfaen"/>
              </a:rPr>
              <a:t>sắp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xếp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lại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lang="en-US" sz="1600" dirty="0" err="1" smtClean="0">
                <a:latin typeface="Sylfaen"/>
                <a:cs typeface="Sylfaen"/>
              </a:rPr>
              <a:t>các</a:t>
            </a:r>
            <a:r>
              <a:rPr lang="en-US" sz="1600" dirty="0" smtClean="0">
                <a:latin typeface="Sylfaen"/>
                <a:cs typeface="Sylfaen"/>
              </a:rPr>
              <a:t> </a:t>
            </a:r>
            <a:r>
              <a:rPr sz="1600" smtClean="0">
                <a:latin typeface="Sylfaen"/>
                <a:cs typeface="Sylfaen"/>
              </a:rPr>
              <a:t>fields</a:t>
            </a:r>
            <a:endParaRPr sz="1600">
              <a:latin typeface="Sylfaen"/>
              <a:cs typeface="Sylfaen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314958" y="4696969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79654" y="38100"/>
                </a:moveTo>
                <a:lnTo>
                  <a:pt x="278130" y="35051"/>
                </a:lnTo>
                <a:lnTo>
                  <a:pt x="27508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275082" y="43434"/>
                </a:lnTo>
                <a:lnTo>
                  <a:pt x="278130" y="41910"/>
                </a:lnTo>
                <a:lnTo>
                  <a:pt x="279654" y="38100"/>
                </a:lnTo>
                <a:close/>
              </a:path>
              <a:path w="338454" h="76200">
                <a:moveTo>
                  <a:pt x="338328" y="38100"/>
                </a:moveTo>
                <a:lnTo>
                  <a:pt x="262128" y="0"/>
                </a:lnTo>
                <a:lnTo>
                  <a:pt x="262128" y="33527"/>
                </a:lnTo>
                <a:lnTo>
                  <a:pt x="275082" y="33527"/>
                </a:lnTo>
                <a:lnTo>
                  <a:pt x="278130" y="35051"/>
                </a:lnTo>
                <a:lnTo>
                  <a:pt x="279654" y="38100"/>
                </a:lnTo>
                <a:lnTo>
                  <a:pt x="279654" y="67437"/>
                </a:lnTo>
                <a:lnTo>
                  <a:pt x="338328" y="38100"/>
                </a:lnTo>
                <a:close/>
              </a:path>
              <a:path w="338454" h="76200">
                <a:moveTo>
                  <a:pt x="279654" y="67437"/>
                </a:moveTo>
                <a:lnTo>
                  <a:pt x="279654" y="38100"/>
                </a:lnTo>
                <a:lnTo>
                  <a:pt x="278130" y="41910"/>
                </a:lnTo>
                <a:lnTo>
                  <a:pt x="275082" y="43434"/>
                </a:lnTo>
                <a:lnTo>
                  <a:pt x="262128" y="43434"/>
                </a:lnTo>
                <a:lnTo>
                  <a:pt x="262128" y="76200"/>
                </a:lnTo>
                <a:lnTo>
                  <a:pt x="27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4924800" y="4916679"/>
            <a:ext cx="5588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4</a:t>
            </a:r>
            <a:r>
              <a:rPr sz="1000" spc="-1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13" name="object 11"/>
          <p:cNvGraphicFramePr>
            <a:graphicFrameLocks noGrp="1"/>
          </p:cNvGraphicFramePr>
          <p:nvPr/>
        </p:nvGraphicFramePr>
        <p:xfrm>
          <a:off x="4743774" y="4587812"/>
          <a:ext cx="3790948" cy="27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876"/>
                <a:gridCol w="655313"/>
                <a:gridCol w="656081"/>
                <a:gridCol w="912882"/>
                <a:gridCol w="653796"/>
              </a:tblGrid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Sylfaen"/>
                          <a:cs typeface="Sylfaen"/>
                        </a:rPr>
                        <a:t>[pad]</a:t>
                      </a:r>
                      <a:endParaRPr sz="1400">
                        <a:latin typeface="Sylfaen"/>
                        <a:cs typeface="Sylfae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y2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14" name="object 12"/>
          <p:cNvSpPr txBox="1"/>
          <p:nvPr/>
        </p:nvSpPr>
        <p:spPr>
          <a:xfrm>
            <a:off x="5708821" y="4916679"/>
            <a:ext cx="278320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52245" algn="l"/>
                <a:tab pos="2236470" algn="l"/>
              </a:tabLst>
            </a:pPr>
            <a:r>
              <a:rPr sz="1000" dirty="0">
                <a:latin typeface="Courier New"/>
                <a:cs typeface="Courier New"/>
              </a:rPr>
              <a:t>2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r>
              <a:rPr sz="1000" spc="38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 </a:t>
            </a:r>
            <a:r>
              <a:rPr sz="1000" spc="-5" dirty="0">
                <a:latin typeface="Courier New"/>
                <a:cs typeface="Courier New"/>
              </a:rPr>
              <a:t>bytes	</a:t>
            </a:r>
            <a:r>
              <a:rPr sz="1000" dirty="0">
                <a:latin typeface="Courier New"/>
                <a:cs typeface="Courier New"/>
              </a:rPr>
              <a:t>4 </a:t>
            </a:r>
            <a:r>
              <a:rPr sz="1000" spc="-5" dirty="0">
                <a:latin typeface="Courier New"/>
                <a:cs typeface="Courier New"/>
              </a:rPr>
              <a:t>bytes	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575562" y="5253229"/>
            <a:ext cx="1781175" cy="11811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43840" marR="440690" indent="-152400">
              <a:lnSpc>
                <a:spcPct val="100000"/>
              </a:lnSpc>
              <a:spcBef>
                <a:spcPts val="260"/>
              </a:spcBef>
            </a:pPr>
            <a:r>
              <a:rPr sz="1000" b="1" spc="-5" dirty="0">
                <a:latin typeface="Courier New"/>
                <a:cs typeface="Courier New"/>
              </a:rPr>
              <a:t>typedef struct </a:t>
            </a:r>
            <a:r>
              <a:rPr sz="1000" b="1" dirty="0">
                <a:latin typeface="Courier New"/>
                <a:cs typeface="Courier New"/>
              </a:rPr>
              <a:t>{  </a:t>
            </a:r>
            <a:r>
              <a:rPr sz="1000" b="1" spc="-5" dirty="0">
                <a:latin typeface="Courier New"/>
                <a:cs typeface="Courier New"/>
              </a:rPr>
              <a:t>int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243840" marR="59245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short x2;  char pad[2];  int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y;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short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y2;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}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msgStruct;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6710674" y="5316475"/>
            <a:ext cx="1781175" cy="10287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43840" marR="439420" indent="-152400">
              <a:lnSpc>
                <a:spcPct val="100000"/>
              </a:lnSpc>
              <a:spcBef>
                <a:spcPts val="260"/>
              </a:spcBef>
            </a:pPr>
            <a:r>
              <a:rPr sz="1000" b="1" spc="-5" dirty="0">
                <a:latin typeface="Courier New"/>
                <a:cs typeface="Courier New"/>
              </a:rPr>
              <a:t>typedef struct </a:t>
            </a:r>
            <a:r>
              <a:rPr sz="1000" b="1" dirty="0">
                <a:latin typeface="Courier New"/>
                <a:cs typeface="Courier New"/>
              </a:rPr>
              <a:t>{  </a:t>
            </a:r>
            <a:r>
              <a:rPr sz="1000" b="1" spc="-5" dirty="0">
                <a:latin typeface="Courier New"/>
                <a:cs typeface="Courier New"/>
              </a:rPr>
              <a:t>int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243840" marR="82105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int y;  short x2;  short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y2;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}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msgStruct;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Constructing </a:t>
            </a:r>
            <a:r>
              <a:rPr lang="en-US" spc="-10" dirty="0" smtClean="0"/>
              <a:t>Messages </a:t>
            </a:r>
            <a:r>
              <a:rPr lang="en-US" sz="3200" dirty="0" smtClean="0"/>
              <a:t>- </a:t>
            </a:r>
            <a:r>
              <a:rPr lang="en-US" sz="3200" spc="-5" dirty="0" smtClean="0"/>
              <a:t>Framing and</a:t>
            </a:r>
            <a:r>
              <a:rPr lang="en-US" sz="3200" spc="85" dirty="0" smtClean="0"/>
              <a:t> </a:t>
            </a:r>
            <a:r>
              <a:rPr lang="en-US" sz="3200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marR="212725"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b="1" spc="15" dirty="0" smtClean="0">
                <a:solidFill>
                  <a:srgbClr val="9A6500"/>
                </a:solidFill>
                <a:latin typeface="Sylfaen"/>
                <a:cs typeface="Sylfaen"/>
              </a:rPr>
              <a:t>Framing </a:t>
            </a:r>
            <a:r>
              <a:rPr lang="en-US" spc="-5" dirty="0" err="1" smtClean="0">
                <a:latin typeface="Sylfaen"/>
                <a:cs typeface="Sylfaen"/>
              </a:rPr>
              <a:t>là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vấn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đề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định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dạng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của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thông</a:t>
            </a:r>
            <a:r>
              <a:rPr lang="en-US" spc="-5" dirty="0" smtClean="0">
                <a:latin typeface="Sylfaen"/>
                <a:cs typeface="Sylfaen"/>
              </a:rPr>
              <a:t> tin </a:t>
            </a:r>
            <a:r>
              <a:rPr lang="en-US" spc="-5" dirty="0" err="1" smtClean="0">
                <a:latin typeface="Sylfaen"/>
                <a:cs typeface="Sylfaen"/>
              </a:rPr>
              <a:t>mà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bộ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nhận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có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thể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b="1" spc="15" dirty="0" smtClean="0">
                <a:solidFill>
                  <a:srgbClr val="CC9A00"/>
                </a:solidFill>
                <a:latin typeface="Sylfaen"/>
                <a:cs typeface="Sylfaen"/>
              </a:rPr>
              <a:t>parse</a:t>
            </a:r>
            <a:r>
              <a:rPr lang="en-US" b="1" spc="-70" dirty="0" smtClean="0">
                <a:solidFill>
                  <a:srgbClr val="CC9A00"/>
                </a:solidFill>
                <a:latin typeface="Sylfaen"/>
                <a:cs typeface="Sylfaen"/>
              </a:rPr>
              <a:t> </a:t>
            </a:r>
            <a:r>
              <a:rPr lang="en-US" spc="-5" dirty="0" smtClean="0">
                <a:latin typeface="Sylfaen"/>
                <a:cs typeface="Sylfaen"/>
              </a:rPr>
              <a:t>messages</a:t>
            </a:r>
            <a:endParaRPr lang="en-US" dirty="0" smtClean="0">
              <a:latin typeface="Sylfaen"/>
              <a:cs typeface="Sylfaen"/>
            </a:endParaRPr>
          </a:p>
          <a:p>
            <a:pPr marL="355600">
              <a:spcBef>
                <a:spcPts val="520"/>
              </a:spcBef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b="1" spc="15" dirty="0" smtClean="0">
                <a:solidFill>
                  <a:srgbClr val="CC9A00"/>
                </a:solidFill>
                <a:latin typeface="Sylfaen"/>
                <a:cs typeface="Sylfaen"/>
              </a:rPr>
              <a:t>Parse </a:t>
            </a:r>
            <a:r>
              <a:rPr lang="en-US" dirty="0" err="1" smtClean="0">
                <a:latin typeface="Sylfaen"/>
                <a:cs typeface="Sylfaen"/>
              </a:rPr>
              <a:t>nghĩa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là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chỉ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ra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bắt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đầu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và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kết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thúc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của</a:t>
            </a:r>
            <a:r>
              <a:rPr lang="en-US" dirty="0" smtClean="0">
                <a:latin typeface="Sylfaen"/>
                <a:cs typeface="Sylfaen"/>
              </a:rPr>
              <a:t> </a:t>
            </a:r>
            <a:r>
              <a:rPr lang="en-US" dirty="0" err="1" smtClean="0">
                <a:latin typeface="Sylfaen"/>
                <a:cs typeface="Sylfaen"/>
              </a:rPr>
              <a:t>một</a:t>
            </a:r>
            <a:r>
              <a:rPr lang="en-US" dirty="0" smtClean="0">
                <a:latin typeface="Sylfaen"/>
                <a:cs typeface="Sylfaen"/>
              </a:rPr>
              <a:t> message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355600">
              <a:spcBef>
                <a:spcPts val="5"/>
              </a:spcBef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pc="-5" dirty="0" err="1" smtClean="0">
                <a:latin typeface="Sylfaen"/>
                <a:cs typeface="Sylfaen"/>
              </a:rPr>
              <a:t>Điều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này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thật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dễ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dàng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message </a:t>
            </a:r>
            <a:r>
              <a:rPr lang="en-US" spc="-5" dirty="0" err="1" smtClean="0">
                <a:latin typeface="Sylfaen"/>
                <a:cs typeface="Sylfaen"/>
              </a:rPr>
              <a:t>của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bạn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có</a:t>
            </a:r>
            <a:r>
              <a:rPr lang="en-US" spc="-5" dirty="0" smtClean="0">
                <a:latin typeface="Sylfaen"/>
                <a:cs typeface="Sylfaen"/>
              </a:rPr>
              <a:t> fixed size</a:t>
            </a:r>
            <a:endParaRPr lang="en-US" dirty="0" smtClean="0">
              <a:latin typeface="Sylfaen"/>
              <a:cs typeface="Sylfaen"/>
            </a:endParaRPr>
          </a:p>
          <a:p>
            <a:pPr marL="355600">
              <a:spcBef>
                <a:spcPts val="500"/>
              </a:spcBef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pc="-5" dirty="0" err="1" smtClean="0">
                <a:latin typeface="Sylfaen"/>
                <a:cs typeface="Sylfaen"/>
              </a:rPr>
              <a:t>Nhưng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biểu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diễn</a:t>
            </a:r>
            <a:r>
              <a:rPr lang="en-US" spc="-5" dirty="0" smtClean="0">
                <a:latin typeface="Sylfaen"/>
                <a:cs typeface="Sylfaen"/>
              </a:rPr>
              <a:t> text-string </a:t>
            </a:r>
            <a:r>
              <a:rPr lang="en-US" spc="-5" dirty="0" err="1" smtClean="0">
                <a:latin typeface="Sylfaen"/>
                <a:cs typeface="Sylfaen"/>
              </a:rPr>
              <a:t>là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khó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hơn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90"/>
              </a:spcBef>
            </a:pPr>
            <a:r>
              <a:rPr lang="en-US" sz="2400" spc="-5" dirty="0" smtClean="0">
                <a:latin typeface="Sylfaen"/>
                <a:cs typeface="Sylfaen"/>
              </a:rPr>
              <a:t>Solution: </a:t>
            </a:r>
            <a:r>
              <a:rPr lang="en-US" sz="2400" spc="-5" dirty="0" err="1" smtClean="0">
                <a:latin typeface="Sylfaen"/>
                <a:cs typeface="Sylfaen"/>
              </a:rPr>
              <a:t>sử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dụng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dấu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phân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cách</a:t>
            </a:r>
            <a:endParaRPr lang="en-US" sz="2400" spc="-5" dirty="0" smtClean="0">
              <a:latin typeface="Sylfaen"/>
              <a:cs typeface="Sylfaen"/>
            </a:endParaRPr>
          </a:p>
          <a:p>
            <a:pPr marL="756920" lvl="1">
              <a:spcBef>
                <a:spcPts val="490"/>
              </a:spcBef>
            </a:pPr>
            <a:r>
              <a:rPr lang="en-US" sz="2400" spc="-5" dirty="0" err="1" smtClean="0">
                <a:latin typeface="Sylfaen"/>
                <a:cs typeface="Sylfaen"/>
              </a:rPr>
              <a:t>Nguyên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nhân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là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khi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gọi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Courier New"/>
                <a:cs typeface="Courier New"/>
              </a:rPr>
              <a:t>recv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có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thể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trả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lại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một</a:t>
            </a:r>
            <a:r>
              <a:rPr lang="en-US" sz="2400" spc="-5" dirty="0" smtClean="0">
                <a:latin typeface="Sylfaen"/>
                <a:cs typeface="Sylfaen"/>
              </a:rPr>
              <a:t> messages </a:t>
            </a:r>
            <a:r>
              <a:rPr lang="en-US" sz="2400" spc="-5" dirty="0" err="1" smtClean="0">
                <a:latin typeface="Sylfaen"/>
                <a:cs typeface="Sylfaen"/>
              </a:rPr>
              <a:t>được</a:t>
            </a:r>
            <a:r>
              <a:rPr lang="en-US" sz="2400" spc="-5" dirty="0" smtClean="0">
                <a:latin typeface="Sylfaen"/>
                <a:cs typeface="Sylfaen"/>
              </a:rPr>
              <a:t> send </a:t>
            </a:r>
            <a:r>
              <a:rPr lang="en-US" sz="2400" spc="-5" dirty="0" err="1" smtClean="0">
                <a:latin typeface="Sylfaen"/>
                <a:cs typeface="Sylfaen"/>
              </a:rPr>
              <a:t>bởi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nhiều</a:t>
            </a:r>
            <a:r>
              <a:rPr lang="en-US" sz="2400" spc="-5" dirty="0" smtClean="0">
                <a:latin typeface="Sylfaen"/>
                <a:cs typeface="Sylfaen"/>
              </a:rPr>
              <a:t> </a:t>
            </a:r>
            <a:r>
              <a:rPr lang="en-US" sz="2400" spc="-5" dirty="0" err="1" smtClean="0">
                <a:latin typeface="Sylfaen"/>
                <a:cs typeface="Sylfaen"/>
              </a:rPr>
              <a:t>lần</a:t>
            </a:r>
            <a:r>
              <a:rPr lang="en-US" sz="2400" spc="-5" dirty="0" smtClean="0">
                <a:latin typeface="Sylfaen"/>
                <a:cs typeface="Sylfaen"/>
              </a:rPr>
              <a:t> calls</a:t>
            </a:r>
            <a:r>
              <a:rPr lang="en-US" sz="2400" spc="-25" dirty="0" smtClean="0">
                <a:latin typeface="Sylfaen"/>
                <a:cs typeface="Sylfaen"/>
              </a:rPr>
              <a:t> </a:t>
            </a:r>
            <a:r>
              <a:rPr lang="en-US" sz="2000" spc="-10" dirty="0" smtClean="0">
                <a:latin typeface="Courier New"/>
                <a:cs typeface="Courier New"/>
              </a:rPr>
              <a:t>send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8E38-3C81-4291-89C6-5BA72D4EEBC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socket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client –server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Example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spc="-75" dirty="0">
                <a:solidFill>
                  <a:srgbClr val="FF0000"/>
                </a:solidFill>
              </a:rPr>
              <a:t> </a:t>
            </a:r>
            <a:r>
              <a:rPr lang="en-US" sz="2000" spc="-5" dirty="0">
                <a:solidFill>
                  <a:srgbClr val="FF0000"/>
                </a:solidFill>
              </a:rPr>
              <a:t>Echo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Constructing </a:t>
            </a:r>
            <a:r>
              <a:rPr lang="en-US" spc="-10" dirty="0">
                <a:solidFill>
                  <a:srgbClr val="FF0000"/>
                </a:solidFill>
              </a:rPr>
              <a:t>Messages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7515-4462-43B7-9361-E4B1EAC1CD2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5600" marR="5080">
              <a:buClr>
                <a:srgbClr val="CC9A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 err="1" smtClean="0">
                <a:latin typeface="Sylfaen"/>
                <a:cs typeface="Sylfaen"/>
              </a:rPr>
              <a:t>Nhiều</a:t>
            </a:r>
            <a:r>
              <a:rPr lang="en-US" sz="3600" spc="-5" dirty="0" smtClean="0">
                <a:latin typeface="Sylfaen"/>
                <a:cs typeface="Sylfaen"/>
              </a:rPr>
              <a:t> function </a:t>
            </a:r>
            <a:r>
              <a:rPr lang="en-US" sz="3600" spc="-5" dirty="0" err="1" smtClean="0">
                <a:latin typeface="Sylfaen"/>
                <a:cs typeface="Sylfaen"/>
              </a:rPr>
              <a:t>chúng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ta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thấy</a:t>
            </a:r>
            <a:r>
              <a:rPr lang="en-US" sz="3600" spc="-5" dirty="0" smtClean="0">
                <a:latin typeface="Sylfaen"/>
                <a:cs typeface="Sylfaen"/>
              </a:rPr>
              <a:t> block (default) </a:t>
            </a:r>
            <a:r>
              <a:rPr lang="en-US" sz="3600" spc="-5" dirty="0" err="1" smtClean="0">
                <a:latin typeface="Sylfaen"/>
                <a:cs typeface="Sylfaen"/>
              </a:rPr>
              <a:t>cho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tới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khi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một</a:t>
            </a:r>
            <a:r>
              <a:rPr lang="en-US" sz="3600" spc="-5" dirty="0" smtClean="0">
                <a:latin typeface="Sylfaen"/>
                <a:cs typeface="Sylfaen"/>
              </a:rPr>
              <a:t> event </a:t>
            </a:r>
            <a:r>
              <a:rPr lang="en-US" sz="3600" spc="-5" dirty="0" err="1" smtClean="0">
                <a:latin typeface="Sylfaen"/>
                <a:cs typeface="Sylfaen"/>
              </a:rPr>
              <a:t>sảy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ra</a:t>
            </a:r>
            <a:r>
              <a:rPr lang="en-US" sz="3600" spc="-5" dirty="0" smtClean="0">
                <a:latin typeface="Sylfaen"/>
                <a:cs typeface="Sylfaen"/>
              </a:rPr>
              <a:t>:</a:t>
            </a:r>
            <a:endParaRPr lang="en-US" sz="3600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95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b="1" spc="10" dirty="0" smtClean="0">
                <a:latin typeface="Sylfaen"/>
                <a:cs typeface="Sylfaen"/>
              </a:rPr>
              <a:t>accept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cho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tới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khi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một</a:t>
            </a:r>
            <a:r>
              <a:rPr lang="en-US" spc="-5" dirty="0" smtClean="0">
                <a:latin typeface="Sylfaen"/>
                <a:cs typeface="Sylfaen"/>
              </a:rPr>
              <a:t> connection </a:t>
            </a:r>
            <a:r>
              <a:rPr lang="en-US" spc="-5" dirty="0" err="1" smtClean="0">
                <a:latin typeface="Sylfaen"/>
                <a:cs typeface="Sylfaen"/>
              </a:rPr>
              <a:t>đến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b="1" spc="10" dirty="0" smtClean="0">
                <a:latin typeface="Sylfaen"/>
                <a:cs typeface="Sylfaen"/>
              </a:rPr>
              <a:t>connect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cho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tới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khi</a:t>
            </a:r>
            <a:r>
              <a:rPr lang="en-US" spc="-5" dirty="0" smtClean="0">
                <a:latin typeface="Sylfaen"/>
                <a:cs typeface="Sylfaen"/>
              </a:rPr>
              <a:t> connection </a:t>
            </a:r>
            <a:r>
              <a:rPr lang="en-US" spc="-5" dirty="0" err="1" smtClean="0">
                <a:latin typeface="Sylfaen"/>
                <a:cs typeface="Sylfaen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khởi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tạo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b="1" spc="10" dirty="0" err="1" smtClean="0">
                <a:latin typeface="Sylfaen"/>
                <a:cs typeface="Sylfaen"/>
              </a:rPr>
              <a:t>recv</a:t>
            </a:r>
            <a:r>
              <a:rPr lang="en-US" spc="10" dirty="0" smtClean="0">
                <a:latin typeface="Sylfaen"/>
                <a:cs typeface="Sylfaen"/>
              </a:rPr>
              <a:t>, </a:t>
            </a:r>
            <a:r>
              <a:rPr lang="en-US" b="1" spc="10" dirty="0" err="1" smtClean="0">
                <a:latin typeface="Sylfaen"/>
                <a:cs typeface="Sylfaen"/>
              </a:rPr>
              <a:t>recvfrom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cho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tới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khi</a:t>
            </a:r>
            <a:r>
              <a:rPr lang="en-US" spc="-5" dirty="0" smtClean="0">
                <a:latin typeface="Sylfaen"/>
                <a:cs typeface="Sylfaen"/>
              </a:rPr>
              <a:t> message </a:t>
            </a:r>
            <a:r>
              <a:rPr lang="en-US" spc="-5" dirty="0" err="1" smtClean="0">
                <a:latin typeface="Sylfaen"/>
                <a:cs typeface="Sylfaen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nhận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59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b="1" spc="15" dirty="0" smtClean="0">
                <a:latin typeface="Sylfaen"/>
                <a:cs typeface="Sylfaen"/>
              </a:rPr>
              <a:t>send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spc="15" dirty="0" err="1" smtClean="0">
                <a:latin typeface="Sylfaen"/>
                <a:cs typeface="Sylfaen"/>
              </a:rPr>
              <a:t>cho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tới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khi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dữ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liệu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được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đẩy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vào</a:t>
            </a:r>
            <a:r>
              <a:rPr lang="en-US" spc="15" dirty="0" smtClean="0">
                <a:latin typeface="Sylfaen"/>
                <a:cs typeface="Sylfaen"/>
              </a:rPr>
              <a:t> </a:t>
            </a:r>
            <a:r>
              <a:rPr lang="en-US" spc="15" dirty="0" err="1" smtClean="0">
                <a:latin typeface="Sylfaen"/>
                <a:cs typeface="Sylfaen"/>
              </a:rPr>
              <a:t>trong</a:t>
            </a:r>
            <a:r>
              <a:rPr lang="en-US" spc="15" dirty="0" smtClean="0">
                <a:latin typeface="Sylfaen"/>
                <a:cs typeface="Sylfaen"/>
              </a:rPr>
              <a:t> buffer </a:t>
            </a:r>
            <a:r>
              <a:rPr lang="en-US" spc="15" dirty="0" err="1" smtClean="0">
                <a:latin typeface="Sylfaen"/>
                <a:cs typeface="Sylfaen"/>
              </a:rPr>
              <a:t>của</a:t>
            </a:r>
            <a:r>
              <a:rPr lang="en-US" spc="15" dirty="0" smtClean="0">
                <a:latin typeface="Sylfaen"/>
                <a:cs typeface="Sylfaen"/>
              </a:rPr>
              <a:t> socket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b="1" spc="15" dirty="0" err="1" smtClean="0">
                <a:latin typeface="Sylfaen"/>
                <a:cs typeface="Sylfaen"/>
              </a:rPr>
              <a:t>sendto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spc="-5" dirty="0" err="1" smtClean="0">
                <a:latin typeface="Sylfaen"/>
                <a:cs typeface="Sylfaen"/>
              </a:rPr>
              <a:t>cho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tới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khi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dữ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liệu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đưa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vào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trong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hệ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thống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mạng</a:t>
            </a:r>
            <a:endParaRPr lang="en-US" dirty="0" smtClean="0">
              <a:latin typeface="Sylfaen"/>
              <a:cs typeface="Sylfaen"/>
            </a:endParaRPr>
          </a:p>
          <a:p>
            <a:pPr marL="355600">
              <a:spcBef>
                <a:spcPts val="500"/>
              </a:spcBef>
              <a:buClr>
                <a:srgbClr val="CC9A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latin typeface="Sylfaen"/>
                <a:cs typeface="Sylfaen"/>
              </a:rPr>
              <a:t>Cho </a:t>
            </a:r>
            <a:r>
              <a:rPr lang="en-US" sz="3600" spc="-5" dirty="0" err="1" smtClean="0">
                <a:latin typeface="Sylfaen"/>
                <a:cs typeface="Sylfaen"/>
              </a:rPr>
              <a:t>một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chương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trình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đơn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giản</a:t>
            </a:r>
            <a:r>
              <a:rPr lang="en-US" sz="3600" spc="-5" dirty="0" smtClean="0">
                <a:latin typeface="Sylfaen"/>
                <a:cs typeface="Sylfaen"/>
              </a:rPr>
              <a:t>, blocking </a:t>
            </a:r>
            <a:r>
              <a:rPr lang="en-US" sz="3600" spc="-5" dirty="0" err="1" smtClean="0">
                <a:latin typeface="Sylfaen"/>
                <a:cs typeface="Sylfaen"/>
              </a:rPr>
              <a:t>là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tiện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lợi</a:t>
            </a:r>
            <a:endParaRPr lang="en-US" sz="3600" dirty="0" smtClean="0">
              <a:latin typeface="Sylfaen"/>
              <a:cs typeface="Sylfaen"/>
            </a:endParaRPr>
          </a:p>
          <a:p>
            <a:pPr marL="355600">
              <a:spcBef>
                <a:spcPts val="520"/>
              </a:spcBef>
              <a:buClr>
                <a:srgbClr val="CC9A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 err="1" smtClean="0">
                <a:latin typeface="Sylfaen"/>
                <a:cs typeface="Sylfaen"/>
              </a:rPr>
              <a:t>Vấn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đề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đối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với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chương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trình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phức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tạp</a:t>
            </a:r>
            <a:r>
              <a:rPr lang="en-US" sz="3600" spc="-5" dirty="0" smtClean="0">
                <a:latin typeface="Sylfaen"/>
                <a:cs typeface="Sylfaen"/>
              </a:rPr>
              <a:t> </a:t>
            </a:r>
            <a:r>
              <a:rPr lang="en-US" sz="3600" spc="-5" dirty="0" err="1" smtClean="0">
                <a:latin typeface="Sylfaen"/>
                <a:cs typeface="Sylfaen"/>
              </a:rPr>
              <a:t>hơn</a:t>
            </a:r>
            <a:r>
              <a:rPr lang="en-US" sz="3600" spc="10" dirty="0" smtClean="0">
                <a:latin typeface="Sylfaen"/>
                <a:cs typeface="Sylfaen"/>
              </a:rPr>
              <a:t>?</a:t>
            </a:r>
            <a:endParaRPr lang="en-US" sz="3600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500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spc="-5" dirty="0" err="1" smtClean="0">
                <a:latin typeface="Sylfaen"/>
                <a:cs typeface="Sylfaen"/>
              </a:rPr>
              <a:t>nhiều</a:t>
            </a:r>
            <a:r>
              <a:rPr lang="en-US" spc="-5" dirty="0" smtClean="0">
                <a:latin typeface="Sylfaen"/>
                <a:cs typeface="Sylfaen"/>
              </a:rPr>
              <a:t> connections </a:t>
            </a:r>
            <a:r>
              <a:rPr lang="en-US" spc="-5" dirty="0" err="1" smtClean="0">
                <a:latin typeface="Sylfaen"/>
                <a:cs typeface="Sylfaen"/>
              </a:rPr>
              <a:t>hơn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spc="-5" dirty="0" err="1" smtClean="0">
                <a:latin typeface="Sylfaen"/>
                <a:cs typeface="Sylfaen"/>
              </a:rPr>
              <a:t>hoat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động</a:t>
            </a:r>
            <a:r>
              <a:rPr lang="en-US" spc="-5" dirty="0" smtClean="0">
                <a:latin typeface="Sylfaen"/>
                <a:cs typeface="Sylfaen"/>
              </a:rPr>
              <a:t> sends </a:t>
            </a:r>
            <a:r>
              <a:rPr lang="en-US" spc="-5" dirty="0" err="1" smtClean="0">
                <a:latin typeface="Sylfaen"/>
                <a:cs typeface="Sylfaen"/>
              </a:rPr>
              <a:t>và</a:t>
            </a:r>
            <a:r>
              <a:rPr lang="en-US" spc="-5" dirty="0" smtClean="0">
                <a:latin typeface="Sylfaen"/>
                <a:cs typeface="Sylfaen"/>
              </a:rPr>
              <a:t> receives </a:t>
            </a:r>
            <a:r>
              <a:rPr lang="en-US" spc="-5" dirty="0" err="1" smtClean="0">
                <a:latin typeface="Sylfaen"/>
                <a:cs typeface="Sylfaen"/>
              </a:rPr>
              <a:t>đồng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thời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lang="en-US" sz="1800" spc="150" dirty="0" smtClean="0">
                <a:solidFill>
                  <a:srgbClr val="3B822F"/>
                </a:solidFill>
                <a:latin typeface="Meiryo"/>
                <a:cs typeface="Meiryo"/>
              </a:rPr>
              <a:t>Q  </a:t>
            </a:r>
            <a:r>
              <a:rPr lang="en-US" spc="-5" dirty="0" err="1" smtClean="0">
                <a:latin typeface="Sylfaen"/>
                <a:cs typeface="Sylfaen"/>
              </a:rPr>
              <a:t>làm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đồng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thời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những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xử</a:t>
            </a:r>
            <a:r>
              <a:rPr lang="en-US" spc="-5" dirty="0" smtClean="0">
                <a:latin typeface="Sylfaen"/>
                <a:cs typeface="Sylfaen"/>
              </a:rPr>
              <a:t> non-networking</a:t>
            </a:r>
            <a:endParaRPr lang="en-US" dirty="0" smtClean="0">
              <a:latin typeface="Sylfaen"/>
              <a:cs typeface="Sylfae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ED2-9884-4624-8691-E27C899E9EC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Non-blocking</a:t>
            </a:r>
            <a:r>
              <a:rPr lang="en-US" spc="-100" dirty="0" smtClean="0"/>
              <a:t> </a:t>
            </a:r>
            <a:r>
              <a:rPr lang="en-US" spc="-5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55600" marR="12065"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3800" spc="-5" smtClean="0">
                <a:latin typeface="Sylfaen"/>
                <a:cs typeface="Sylfaen"/>
              </a:rPr>
              <a:t>Hoạt động có thể hoàn thành ngay lập tức, giá trị thành công được trả lại, ngược lại -1 được trả lại</a:t>
            </a:r>
            <a:endParaRPr lang="en-US" sz="3800" dirty="0" smtClean="0">
              <a:latin typeface="Sylfaen"/>
              <a:cs typeface="Sylfaen"/>
            </a:endParaRPr>
          </a:p>
          <a:p>
            <a:r>
              <a:rPr lang="en-US" sz="3800" smtClean="0">
                <a:solidFill>
                  <a:srgbClr val="006533"/>
                </a:solidFill>
                <a:latin typeface="Sylfaen"/>
                <a:cs typeface="Sylfaen"/>
              </a:rPr>
              <a:t>1</a:t>
            </a:r>
            <a:r>
              <a:rPr lang="en-US" sz="3800" baseline="25925" smtClean="0">
                <a:solidFill>
                  <a:srgbClr val="006533"/>
                </a:solidFill>
                <a:latin typeface="Sylfaen"/>
                <a:cs typeface="Sylfaen"/>
              </a:rPr>
              <a:t>st</a:t>
            </a:r>
            <a:r>
              <a:rPr lang="en-US" sz="3800" spc="-127" baseline="25925" smtClean="0">
                <a:solidFill>
                  <a:srgbClr val="006533"/>
                </a:solidFill>
                <a:latin typeface="Sylfaen"/>
                <a:cs typeface="Sylfaen"/>
              </a:rPr>
              <a:t> </a:t>
            </a:r>
            <a:r>
              <a:rPr lang="en-US" sz="3800" spc="-5" dirty="0" smtClean="0">
                <a:solidFill>
                  <a:srgbClr val="006533"/>
                </a:solidFill>
                <a:latin typeface="Sylfaen"/>
                <a:cs typeface="Sylfaen"/>
              </a:rPr>
              <a:t>Solution</a:t>
            </a:r>
            <a:r>
              <a:rPr lang="en-US" sz="3800" spc="-5" dirty="0" smtClean="0">
                <a:latin typeface="Sylfaen"/>
                <a:cs typeface="Sylfaen"/>
              </a:rPr>
              <a:t>: </a:t>
            </a:r>
            <a:r>
              <a:rPr lang="en-US" sz="3800" b="1" dirty="0" err="1" smtClean="0">
                <a:latin typeface="Courier New"/>
                <a:cs typeface="Courier New"/>
              </a:rPr>
              <a:t>int</a:t>
            </a:r>
            <a:r>
              <a:rPr lang="en-US" sz="3800" b="1" dirty="0" smtClean="0">
                <a:latin typeface="Courier New"/>
                <a:cs typeface="Courier New"/>
              </a:rPr>
              <a:t> </a:t>
            </a:r>
            <a:r>
              <a:rPr lang="en-US" sz="3800" b="1" dirty="0" err="1" smtClean="0">
                <a:latin typeface="Courier New"/>
                <a:cs typeface="Courier New"/>
              </a:rPr>
              <a:t>fcntl</a:t>
            </a:r>
            <a:r>
              <a:rPr lang="en-US" sz="3800" b="1" dirty="0" smtClean="0">
                <a:latin typeface="Courier New"/>
                <a:cs typeface="Courier New"/>
              </a:rPr>
              <a:t> (</a:t>
            </a:r>
            <a:r>
              <a:rPr lang="en-US" sz="3800" b="1" dirty="0" err="1" smtClean="0">
                <a:solidFill>
                  <a:srgbClr val="9A6500"/>
                </a:solidFill>
                <a:latin typeface="Courier New"/>
                <a:cs typeface="Courier New"/>
              </a:rPr>
              <a:t>sockid</a:t>
            </a:r>
            <a:r>
              <a:rPr lang="en-US" sz="3800" b="1" dirty="0" smtClean="0">
                <a:latin typeface="Courier New"/>
                <a:cs typeface="Courier New"/>
              </a:rPr>
              <a:t>, </a:t>
            </a:r>
            <a:r>
              <a:rPr lang="en-US" sz="3800" b="1" dirty="0" smtClean="0">
                <a:solidFill>
                  <a:srgbClr val="CC9A00"/>
                </a:solidFill>
                <a:latin typeface="Courier New"/>
                <a:cs typeface="Courier New"/>
              </a:rPr>
              <a:t>command</a:t>
            </a:r>
            <a:r>
              <a:rPr lang="en-US" sz="3800" b="1" dirty="0" smtClean="0">
                <a:latin typeface="Courier New"/>
                <a:cs typeface="Courier New"/>
              </a:rPr>
              <a:t>,</a:t>
            </a:r>
            <a:r>
              <a:rPr lang="en-US" sz="3800" b="1" spc="-50" dirty="0" smtClean="0">
                <a:latin typeface="Courier New"/>
                <a:cs typeface="Courier New"/>
              </a:rPr>
              <a:t> </a:t>
            </a:r>
            <a:r>
              <a:rPr lang="en-US" sz="3800" b="1" dirty="0" smtClean="0">
                <a:solidFill>
                  <a:srgbClr val="A50021"/>
                </a:solidFill>
                <a:latin typeface="Courier New"/>
                <a:cs typeface="Courier New"/>
              </a:rPr>
              <a:t>argument</a:t>
            </a:r>
            <a:r>
              <a:rPr lang="en-US" sz="3800" b="1" dirty="0" smtClean="0">
                <a:latin typeface="Courier New"/>
                <a:cs typeface="Courier New"/>
              </a:rPr>
              <a:t>);</a:t>
            </a:r>
            <a:endParaRPr lang="en-US" sz="3800" dirty="0" smtClean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b="1" spc="10" dirty="0" err="1" smtClean="0">
                <a:solidFill>
                  <a:srgbClr val="9A6500"/>
                </a:solidFill>
                <a:latin typeface="Sylfaen"/>
                <a:cs typeface="Sylfaen"/>
              </a:rPr>
              <a:t>sockid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10" dirty="0" smtClean="0">
                <a:latin typeface="Sylfaen"/>
                <a:cs typeface="Sylfaen"/>
              </a:rPr>
              <a:t>integer, </a:t>
            </a:r>
            <a:r>
              <a:rPr lang="en-US" spc="-5" dirty="0" smtClean="0">
                <a:latin typeface="Sylfaen"/>
                <a:cs typeface="Sylfaen"/>
              </a:rPr>
              <a:t>socket</a:t>
            </a:r>
            <a:r>
              <a:rPr lang="en-US" spc="-225" dirty="0" smtClean="0">
                <a:latin typeface="Sylfaen"/>
                <a:cs typeface="Sylfaen"/>
              </a:rPr>
              <a:t> </a:t>
            </a:r>
            <a:r>
              <a:rPr lang="en-US" spc="-10" dirty="0" smtClean="0">
                <a:latin typeface="Sylfaen"/>
                <a:cs typeface="Sylfaen"/>
              </a:rPr>
              <a:t>descriptor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b="1" spc="10" dirty="0" smtClean="0">
                <a:solidFill>
                  <a:srgbClr val="CC9A00"/>
                </a:solidFill>
                <a:latin typeface="Sylfaen"/>
                <a:cs typeface="Sylfaen"/>
              </a:rPr>
              <a:t>command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spc="-10" dirty="0" smtClean="0">
                <a:latin typeface="Sylfaen"/>
                <a:cs typeface="Sylfaen"/>
              </a:rPr>
              <a:t>integer</a:t>
            </a:r>
            <a:r>
              <a:rPr lang="en-US" spc="-10" smtClean="0">
                <a:latin typeface="Sylfaen"/>
                <a:cs typeface="Sylfaen"/>
              </a:rPr>
              <a:t>, </a:t>
            </a:r>
            <a:r>
              <a:rPr lang="en-US" spc="-5" smtClean="0">
                <a:latin typeface="Sylfaen"/>
                <a:cs typeface="Sylfaen"/>
              </a:rPr>
              <a:t>toán hạng được thực thi</a:t>
            </a:r>
            <a:r>
              <a:rPr lang="en-US" spc="-10" smtClean="0">
                <a:latin typeface="Sylfaen"/>
                <a:cs typeface="Sylfaen"/>
              </a:rPr>
              <a:t>(</a:t>
            </a:r>
            <a:r>
              <a:rPr lang="en-US" sz="2800" b="1" spc="-10" smtClean="0">
                <a:solidFill>
                  <a:srgbClr val="CC9A00"/>
                </a:solidFill>
                <a:latin typeface="Courier New"/>
                <a:cs typeface="Courier New"/>
              </a:rPr>
              <a:t>F_GETFL</a:t>
            </a:r>
            <a:r>
              <a:rPr lang="en-US" spc="-10" dirty="0" smtClean="0">
                <a:latin typeface="Sylfaen"/>
                <a:cs typeface="Sylfaen"/>
              </a:rPr>
              <a:t>,</a:t>
            </a:r>
            <a:r>
              <a:rPr lang="en-US" spc="-114" dirty="0" smtClean="0">
                <a:latin typeface="Sylfaen"/>
                <a:cs typeface="Sylfaen"/>
              </a:rPr>
              <a:t> </a:t>
            </a:r>
            <a:r>
              <a:rPr lang="en-US" b="1" spc="-5" dirty="0" smtClean="0">
                <a:solidFill>
                  <a:srgbClr val="CC9A00"/>
                </a:solidFill>
                <a:latin typeface="Courier New"/>
                <a:cs typeface="Courier New"/>
              </a:rPr>
              <a:t>F_SETFL</a:t>
            </a:r>
            <a:r>
              <a:rPr lang="en-US" spc="-5" dirty="0" smtClean="0">
                <a:latin typeface="Sylfaen"/>
                <a:cs typeface="Sylfaen"/>
              </a:rPr>
              <a:t>)</a:t>
            </a:r>
            <a:endParaRPr lang="en-US" dirty="0" smtClean="0">
              <a:latin typeface="Sylfaen"/>
              <a:cs typeface="Sylfaen"/>
            </a:endParaRPr>
          </a:p>
          <a:p>
            <a:pPr marL="356870">
              <a:lnSpc>
                <a:spcPts val="2395"/>
              </a:lnSpc>
              <a:spcBef>
                <a:spcPts val="470"/>
              </a:spcBef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b="1" spc="15" dirty="0" smtClean="0">
                <a:solidFill>
                  <a:srgbClr val="A50021"/>
                </a:solidFill>
                <a:latin typeface="Sylfaen"/>
                <a:cs typeface="Sylfaen"/>
              </a:rPr>
              <a:t>argument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spc="-5" dirty="0" smtClean="0">
                <a:latin typeface="Sylfaen"/>
                <a:cs typeface="Sylfaen"/>
              </a:rPr>
              <a:t>long, e.g</a:t>
            </a:r>
            <a:r>
              <a:rPr lang="en-US" spc="-5" smtClean="0">
                <a:latin typeface="Sylfaen"/>
                <a:cs typeface="Sylfaen"/>
              </a:rPr>
              <a:t>.</a:t>
            </a:r>
            <a:r>
              <a:rPr lang="en-US" spc="-260" smtClean="0">
                <a:latin typeface="Sylfaen"/>
                <a:cs typeface="Sylfaen"/>
              </a:rPr>
              <a:t> </a:t>
            </a:r>
            <a:r>
              <a:rPr lang="en-US" sz="2800" b="1" spc="-10" smtClean="0">
                <a:solidFill>
                  <a:srgbClr val="A50021"/>
                </a:solidFill>
                <a:latin typeface="Courier New"/>
                <a:cs typeface="Courier New"/>
              </a:rPr>
              <a:t>O_NONBLOCK</a:t>
            </a:r>
            <a:r>
              <a:rPr lang="en-US" sz="3600" spc="1105" dirty="0" smtClean="0">
                <a:solidFill>
                  <a:srgbClr val="9A6500"/>
                </a:solidFill>
                <a:latin typeface="Meiryo"/>
                <a:cs typeface="Meiryo"/>
              </a:rPr>
              <a:t>	</a:t>
            </a:r>
            <a:r>
              <a:rPr lang="en-US" sz="3600" spc="-300" smtClean="0">
                <a:solidFill>
                  <a:srgbClr val="9A6500"/>
                </a:solidFill>
                <a:latin typeface="Meiryo"/>
                <a:cs typeface="Meiryo"/>
              </a:rPr>
              <a:t> </a:t>
            </a:r>
          </a:p>
          <a:p>
            <a:pPr marL="356870">
              <a:lnSpc>
                <a:spcPts val="2635"/>
              </a:lnSpc>
              <a:buNone/>
            </a:pPr>
            <a:r>
              <a:rPr lang="en-US" sz="2800" b="1" i="1" spc="-10" smtClean="0">
                <a:latin typeface="Courier New"/>
                <a:cs typeface="Courier New"/>
              </a:rPr>
              <a:t>	int flags = fcntl </a:t>
            </a:r>
            <a:r>
              <a:rPr lang="en-US" sz="2800" b="1" i="1" spc="-5" dirty="0" smtClean="0">
                <a:latin typeface="Courier New"/>
                <a:cs typeface="Courier New"/>
              </a:rPr>
              <a:t>(</a:t>
            </a:r>
            <a:r>
              <a:rPr lang="en-US" sz="2800" b="1" i="1" spc="-5" dirty="0" err="1" smtClean="0">
                <a:solidFill>
                  <a:srgbClr val="9A6500"/>
                </a:solidFill>
                <a:latin typeface="Courier New"/>
                <a:cs typeface="Courier New"/>
              </a:rPr>
              <a:t>sockid</a:t>
            </a:r>
            <a:r>
              <a:rPr lang="en-US" sz="2800" b="1" i="1" spc="-5" smtClean="0">
                <a:latin typeface="Courier New"/>
                <a:cs typeface="Courier New"/>
              </a:rPr>
              <a:t>, </a:t>
            </a:r>
            <a:r>
              <a:rPr lang="en-US" sz="2800" b="1" i="1" spc="-10" smtClean="0">
                <a:solidFill>
                  <a:srgbClr val="CC9A00"/>
                </a:solidFill>
                <a:latin typeface="Courier New"/>
                <a:cs typeface="Courier New"/>
              </a:rPr>
              <a:t>F_GETFL</a:t>
            </a:r>
            <a:r>
              <a:rPr lang="en-US" sz="2800" b="1" i="1" spc="-10" smtClean="0">
                <a:latin typeface="Courier New"/>
                <a:cs typeface="Courier New"/>
              </a:rPr>
              <a:t>, </a:t>
            </a:r>
            <a:r>
              <a:rPr lang="en-US" sz="2800" b="1" i="1" spc="-10" smtClean="0">
                <a:solidFill>
                  <a:srgbClr val="A50021"/>
                </a:solidFill>
                <a:latin typeface="Courier New"/>
                <a:cs typeface="Courier New"/>
              </a:rPr>
              <a:t>0</a:t>
            </a:r>
            <a:r>
              <a:rPr lang="en-US" sz="2800" b="1" i="1" spc="-10" smtClean="0">
                <a:latin typeface="Courier New"/>
                <a:cs typeface="Courier New"/>
              </a:rPr>
              <a:t>);</a:t>
            </a:r>
          </a:p>
          <a:p>
            <a:pPr marL="356870">
              <a:lnSpc>
                <a:spcPts val="2635"/>
              </a:lnSpc>
              <a:buNone/>
            </a:pPr>
            <a:r>
              <a:rPr lang="en-US" sz="2800" b="1" i="1" spc="-10" smtClean="0">
                <a:latin typeface="Courier New"/>
                <a:cs typeface="Courier New"/>
              </a:rPr>
              <a:t>	fcntl </a:t>
            </a:r>
            <a:r>
              <a:rPr lang="en-US" sz="2800" b="1" i="1" spc="-5" smtClean="0">
                <a:latin typeface="Courier New"/>
                <a:cs typeface="Courier New"/>
              </a:rPr>
              <a:t>(</a:t>
            </a:r>
            <a:r>
              <a:rPr lang="en-US" sz="2800" b="1" i="1" spc="-5" smtClean="0">
                <a:solidFill>
                  <a:srgbClr val="9A6500"/>
                </a:solidFill>
                <a:latin typeface="Courier New"/>
                <a:cs typeface="Courier New"/>
              </a:rPr>
              <a:t>sockid</a:t>
            </a:r>
            <a:r>
              <a:rPr lang="en-US" sz="2800" b="1" i="1" spc="-5" smtClean="0">
                <a:latin typeface="Courier New"/>
                <a:cs typeface="Courier New"/>
              </a:rPr>
              <a:t>, </a:t>
            </a:r>
            <a:r>
              <a:rPr lang="en-US" sz="2800" b="1" i="1" spc="-10" smtClean="0">
                <a:solidFill>
                  <a:srgbClr val="CC9A00"/>
                </a:solidFill>
                <a:latin typeface="Courier New"/>
                <a:cs typeface="Courier New"/>
              </a:rPr>
              <a:t>F_SETFL</a:t>
            </a:r>
            <a:r>
              <a:rPr lang="en-US" sz="2800" b="1" i="1" spc="-10" smtClean="0">
                <a:latin typeface="Courier New"/>
                <a:cs typeface="Courier New"/>
              </a:rPr>
              <a:t>, </a:t>
            </a:r>
            <a:r>
              <a:rPr lang="en-US" sz="2800" b="1" i="1" spc="-10" smtClean="0">
                <a:solidFill>
                  <a:srgbClr val="A50021"/>
                </a:solidFill>
                <a:latin typeface="Courier New"/>
                <a:cs typeface="Courier New"/>
              </a:rPr>
              <a:t>O_NONBLOCK | flags</a:t>
            </a:r>
            <a:r>
              <a:rPr lang="en-US" sz="2800" b="1" i="1" spc="-10" smtClean="0">
                <a:latin typeface="Courier New"/>
                <a:cs typeface="Courier New"/>
              </a:rPr>
              <a:t>);</a:t>
            </a:r>
            <a:endParaRPr lang="en-US" sz="2800" i="1" dirty="0" smtClean="0">
              <a:latin typeface="Courier New"/>
              <a:cs typeface="Courier New"/>
            </a:endParaRPr>
          </a:p>
          <a:p>
            <a:pPr marL="355600">
              <a:spcBef>
                <a:spcPts val="1625"/>
              </a:spcBef>
              <a:buClr>
                <a:srgbClr val="9A6500"/>
              </a:buClr>
              <a:buSzPct val="63636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sz="4400" spc="-5" dirty="0" smtClean="0">
                <a:solidFill>
                  <a:srgbClr val="006533"/>
                </a:solidFill>
                <a:latin typeface="Sylfaen"/>
                <a:cs typeface="Sylfaen"/>
              </a:rPr>
              <a:t>2</a:t>
            </a:r>
            <a:r>
              <a:rPr lang="en-US" sz="4400" spc="-7" baseline="25925" dirty="0" smtClean="0">
                <a:solidFill>
                  <a:srgbClr val="006533"/>
                </a:solidFill>
                <a:latin typeface="Sylfaen"/>
                <a:cs typeface="Sylfaen"/>
              </a:rPr>
              <a:t>nd </a:t>
            </a:r>
            <a:r>
              <a:rPr lang="en-US" sz="4400" spc="-5" smtClean="0">
                <a:solidFill>
                  <a:srgbClr val="006533"/>
                </a:solidFill>
                <a:latin typeface="Sylfaen"/>
                <a:cs typeface="Sylfaen"/>
              </a:rPr>
              <a:t>Solution</a:t>
            </a:r>
            <a:r>
              <a:rPr lang="en-US" sz="4400" spc="-5" smtClean="0">
                <a:latin typeface="Sylfaen"/>
                <a:cs typeface="Sylfaen"/>
              </a:rPr>
              <a:t>: set tham số flags của </a:t>
            </a:r>
            <a:r>
              <a:rPr lang="en-US" sz="4400" spc="-5" smtClean="0">
                <a:latin typeface="Courier New"/>
                <a:cs typeface="Courier New"/>
              </a:rPr>
              <a:t>send</a:t>
            </a:r>
            <a:r>
              <a:rPr lang="en-US" sz="4400" spc="-5" dirty="0" smtClean="0">
                <a:latin typeface="Sylfaen"/>
                <a:cs typeface="Sylfaen"/>
              </a:rPr>
              <a:t>, </a:t>
            </a:r>
            <a:r>
              <a:rPr lang="en-US" sz="4400" spc="-5" dirty="0" err="1" smtClean="0">
                <a:latin typeface="Courier New"/>
                <a:cs typeface="Courier New"/>
              </a:rPr>
              <a:t>recv</a:t>
            </a:r>
            <a:r>
              <a:rPr lang="en-US" sz="4400" spc="-5" dirty="0" smtClean="0">
                <a:latin typeface="Sylfaen"/>
                <a:cs typeface="Sylfaen"/>
              </a:rPr>
              <a:t>, </a:t>
            </a:r>
            <a:r>
              <a:rPr lang="en-US" sz="4400" spc="-5" dirty="0" err="1" smtClean="0">
                <a:latin typeface="Courier New"/>
                <a:cs typeface="Courier New"/>
              </a:rPr>
              <a:t>sendto</a:t>
            </a:r>
            <a:r>
              <a:rPr lang="en-US" sz="4400" spc="-5" dirty="0" smtClean="0">
                <a:latin typeface="Sylfaen"/>
                <a:cs typeface="Sylfaen"/>
              </a:rPr>
              <a:t>,</a:t>
            </a:r>
            <a:r>
              <a:rPr lang="en-US" sz="4400" spc="55" dirty="0" smtClean="0">
                <a:latin typeface="Sylfaen"/>
                <a:cs typeface="Sylfaen"/>
              </a:rPr>
              <a:t> </a:t>
            </a:r>
            <a:r>
              <a:rPr lang="en-US" sz="4400" spc="-5" dirty="0" err="1" smtClean="0">
                <a:latin typeface="Courier New"/>
                <a:cs typeface="Courier New"/>
              </a:rPr>
              <a:t>recvfrom</a:t>
            </a:r>
            <a:endParaRPr lang="en-US" sz="4400" dirty="0" smtClean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lang="en-US" sz="1600" spc="135" dirty="0" smtClean="0">
                <a:solidFill>
                  <a:srgbClr val="9A6500"/>
                </a:solidFill>
                <a:latin typeface="Meiryo"/>
                <a:cs typeface="Meiryo"/>
              </a:rPr>
              <a:t>Q</a:t>
            </a:r>
            <a:r>
              <a:rPr lang="en-US" sz="1600" spc="550" dirty="0" smtClean="0">
                <a:solidFill>
                  <a:srgbClr val="9A6500"/>
                </a:solidFill>
                <a:latin typeface="Meiryo"/>
                <a:cs typeface="Meiryo"/>
              </a:rPr>
              <a:t> </a:t>
            </a:r>
            <a:r>
              <a:rPr lang="en-US" sz="2800" b="1" spc="-15" dirty="0" smtClean="0">
                <a:solidFill>
                  <a:srgbClr val="CA6800"/>
                </a:solidFill>
                <a:latin typeface="Courier New"/>
                <a:cs typeface="Courier New"/>
              </a:rPr>
              <a:t>MSG_DONTWAIT</a:t>
            </a:r>
            <a:endParaRPr lang="en-US" sz="2800" dirty="0" smtClean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65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0CA6-182E-4B57-9BAC-9AF6263D504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socket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client –server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Example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spc="-75" dirty="0">
                <a:solidFill>
                  <a:srgbClr val="FF0000"/>
                </a:solidFill>
              </a:rPr>
              <a:t> </a:t>
            </a:r>
            <a:r>
              <a:rPr lang="en-US" sz="2000" spc="-5" dirty="0">
                <a:solidFill>
                  <a:srgbClr val="FF0000"/>
                </a:solidFill>
              </a:rPr>
              <a:t>Echo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Constructing </a:t>
            </a:r>
            <a:r>
              <a:rPr lang="en-US" spc="-10" dirty="0">
                <a:solidFill>
                  <a:srgbClr val="FF0000"/>
                </a:solidFill>
              </a:rPr>
              <a:t>Messages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Blocking and Non-blocking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08D-B0C4-48D4-B9BA-B6E51F8B6C6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</a:t>
            </a:r>
            <a:r>
              <a:rPr lang="en-US" dirty="0" smtClean="0"/>
              <a:t>- Per-Client</a:t>
            </a:r>
            <a:r>
              <a:rPr lang="en-US" spc="-60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connect </a:t>
            </a:r>
            <a:r>
              <a:rPr lang="en-US" dirty="0" err="1" smtClean="0"/>
              <a:t>từ</a:t>
            </a:r>
            <a:r>
              <a:rPr lang="en-US" dirty="0" smtClean="0"/>
              <a:t> client,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handle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D180-6F69-4D54-B3DE-5B9CA9ECDD2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</a:t>
            </a:r>
            <a:r>
              <a:rPr lang="en-US" dirty="0" smtClean="0"/>
              <a:t>- Per-Client</a:t>
            </a:r>
            <a:r>
              <a:rPr lang="en-US" spc="-60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CFD5-6997-4172-8498-C5746F41A05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0600" y="11824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pc="-5" dirty="0" smtClean="0">
                <a:solidFill>
                  <a:srgbClr val="006533"/>
                </a:solidFill>
                <a:latin typeface="Garamond"/>
                <a:cs typeface="Garamond"/>
              </a:rPr>
              <a:t>Example: </a:t>
            </a:r>
            <a:r>
              <a:rPr lang="en-US" dirty="0" smtClean="0">
                <a:solidFill>
                  <a:srgbClr val="006533"/>
                </a:solidFill>
                <a:latin typeface="Garamond"/>
                <a:cs typeface="Garamond"/>
              </a:rPr>
              <a:t>echo </a:t>
            </a:r>
            <a:r>
              <a:rPr lang="en-US" spc="-5" dirty="0" smtClean="0">
                <a:solidFill>
                  <a:srgbClr val="006533"/>
                </a:solidFill>
                <a:latin typeface="Garamond"/>
                <a:cs typeface="Garamond"/>
              </a:rPr>
              <a:t>using </a:t>
            </a:r>
            <a:r>
              <a:rPr lang="en-US" dirty="0" smtClean="0">
                <a:solidFill>
                  <a:srgbClr val="006533"/>
                </a:solidFill>
                <a:latin typeface="Garamond"/>
                <a:cs typeface="Garamond"/>
              </a:rPr>
              <a:t>stream</a:t>
            </a:r>
            <a:r>
              <a:rPr lang="en-US" spc="-5" dirty="0" smtClean="0">
                <a:solidFill>
                  <a:srgbClr val="006533"/>
                </a:solidFill>
                <a:latin typeface="Garamond"/>
                <a:cs typeface="Garamond"/>
              </a:rPr>
              <a:t> socket</a:t>
            </a:r>
            <a:endParaRPr lang="en-US" dirty="0" smtClean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85913"/>
            <a:ext cx="8082294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</a:t>
            </a:r>
            <a:r>
              <a:rPr lang="en-US" dirty="0" smtClean="0"/>
              <a:t>- Per-Client</a:t>
            </a:r>
            <a:r>
              <a:rPr lang="en-US" spc="-60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418D-CE62-4428-A1CC-BE6DAA15EBF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1824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pc="-5" dirty="0" smtClean="0">
                <a:solidFill>
                  <a:srgbClr val="006533"/>
                </a:solidFill>
                <a:latin typeface="Garamond"/>
                <a:cs typeface="Garamond"/>
              </a:rPr>
              <a:t>Example: </a:t>
            </a:r>
            <a:r>
              <a:rPr lang="en-US" dirty="0" smtClean="0">
                <a:solidFill>
                  <a:srgbClr val="006533"/>
                </a:solidFill>
                <a:latin typeface="Garamond"/>
                <a:cs typeface="Garamond"/>
              </a:rPr>
              <a:t>echo </a:t>
            </a:r>
            <a:r>
              <a:rPr lang="en-US" spc="-5" dirty="0" smtClean="0">
                <a:solidFill>
                  <a:srgbClr val="006533"/>
                </a:solidFill>
                <a:latin typeface="Garamond"/>
                <a:cs typeface="Garamond"/>
              </a:rPr>
              <a:t>using </a:t>
            </a:r>
            <a:r>
              <a:rPr lang="en-US" dirty="0" smtClean="0">
                <a:solidFill>
                  <a:srgbClr val="006533"/>
                </a:solidFill>
                <a:latin typeface="Garamond"/>
                <a:cs typeface="Garamond"/>
              </a:rPr>
              <a:t>stream</a:t>
            </a:r>
            <a:r>
              <a:rPr lang="en-US" spc="-5" dirty="0" smtClean="0">
                <a:solidFill>
                  <a:srgbClr val="006533"/>
                </a:solidFill>
                <a:latin typeface="Garamond"/>
                <a:cs typeface="Garamond"/>
              </a:rPr>
              <a:t> socket</a:t>
            </a:r>
            <a:endParaRPr lang="en-US" dirty="0" smtClean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" y="1828800"/>
            <a:ext cx="7977188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</a:t>
            </a:r>
            <a:r>
              <a:rPr lang="en-US" dirty="0" smtClean="0"/>
              <a:t>- Per-Client</a:t>
            </a:r>
            <a:r>
              <a:rPr lang="en-US" spc="-60" dirty="0" smtClean="0"/>
              <a:t>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process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connect </a:t>
            </a:r>
            <a:r>
              <a:rPr lang="en-US" dirty="0" err="1" smtClean="0"/>
              <a:t>từ</a:t>
            </a:r>
            <a:r>
              <a:rPr lang="en-US" dirty="0" smtClean="0"/>
              <a:t> client,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handle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C20-86C4-4251-B9AE-7B552ACA7F6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(API)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API </a:t>
            </a:r>
            <a:r>
              <a:rPr lang="en-US" sz="2800" dirty="0" err="1" smtClean="0">
                <a:solidFill>
                  <a:srgbClr val="FF0000"/>
                </a:solidFill>
              </a:rPr>
              <a:t>được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đĩnh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nghĩa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function, data structures, </a:t>
            </a:r>
            <a:r>
              <a:rPr lang="en-US" sz="2800" dirty="0" err="1" smtClean="0"/>
              <a:t>và</a:t>
            </a:r>
            <a:r>
              <a:rPr lang="en-US" sz="2800" dirty="0" smtClean="0"/>
              <a:t> constants</a:t>
            </a:r>
          </a:p>
          <a:p>
            <a:pPr marL="514350" indent="-514350">
              <a:lnSpc>
                <a:spcPct val="90000"/>
              </a:lnSpc>
              <a:defRPr/>
            </a:pPr>
            <a:r>
              <a:rPr lang="en-US" sz="2800" dirty="0" err="1" smtClean="0">
                <a:solidFill>
                  <a:srgbClr val="FF0000"/>
                </a:solidFill>
              </a:rPr>
              <a:t>Đặc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điểm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(API):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500" dirty="0" err="1" smtClean="0"/>
              <a:t>Đơn</a:t>
            </a:r>
            <a:r>
              <a:rPr lang="en-US" sz="2500" dirty="0" smtClean="0"/>
              <a:t> </a:t>
            </a:r>
            <a:r>
              <a:rPr lang="en-US" sz="2500" dirty="0" err="1" smtClean="0"/>
              <a:t>giản</a:t>
            </a:r>
            <a:r>
              <a:rPr lang="en-US" sz="2500" dirty="0" smtClean="0"/>
              <a:t> </a:t>
            </a:r>
            <a:r>
              <a:rPr lang="en-US" sz="2500" dirty="0" err="1" smtClean="0"/>
              <a:t>để</a:t>
            </a:r>
            <a:r>
              <a:rPr lang="en-US" sz="2500" dirty="0" smtClean="0"/>
              <a:t> </a:t>
            </a:r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endParaRPr lang="en-US" sz="2500" dirty="0" smtClean="0"/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500" dirty="0" err="1" smtClean="0"/>
              <a:t>Linh</a:t>
            </a:r>
            <a:r>
              <a:rPr lang="en-US" sz="2500" dirty="0" smtClean="0"/>
              <a:t> </a:t>
            </a:r>
            <a:r>
              <a:rPr lang="en-US" sz="2500" dirty="0" err="1" smtClean="0"/>
              <a:t>hoạt</a:t>
            </a:r>
            <a:endParaRPr lang="en-US" sz="2500" dirty="0" smtClean="0"/>
          </a:p>
          <a:p>
            <a:pPr marL="1371600" lvl="2" indent="-457200">
              <a:lnSpc>
                <a:spcPct val="90000"/>
              </a:lnSpc>
              <a:defRPr/>
            </a:pPr>
            <a:r>
              <a:rPr lang="en-US" sz="2100" dirty="0" err="1" smtClean="0"/>
              <a:t>Độc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bất</a:t>
            </a:r>
            <a:r>
              <a:rPr lang="en-US" sz="2100" dirty="0" smtClean="0"/>
              <a:t> </a:t>
            </a:r>
            <a:r>
              <a:rPr lang="en-US" sz="2100" dirty="0" err="1" smtClean="0"/>
              <a:t>kỳ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endParaRPr lang="en-US" sz="2100" dirty="0" smtClean="0"/>
          </a:p>
          <a:p>
            <a:pPr marL="1371600" lvl="2" indent="-457200">
              <a:lnSpc>
                <a:spcPct val="90000"/>
              </a:lnSpc>
              <a:defRPr/>
            </a:pPr>
            <a:r>
              <a:rPr lang="en-US" sz="2100" dirty="0" smtClean="0"/>
              <a:t>Cho </a:t>
            </a:r>
            <a:r>
              <a:rPr lang="en-US" sz="2100" dirty="0" err="1" smtClean="0"/>
              <a:t>phép</a:t>
            </a:r>
            <a:r>
              <a:rPr lang="en-US" sz="2100" dirty="0" smtClean="0"/>
              <a:t> </a:t>
            </a:r>
            <a:r>
              <a:rPr lang="en-US" sz="2100" dirty="0" err="1" smtClean="0"/>
              <a:t>người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tất</a:t>
            </a:r>
            <a:r>
              <a:rPr lang="en-US" sz="2100" dirty="0" smtClean="0"/>
              <a:t> </a:t>
            </a:r>
            <a:r>
              <a:rPr lang="en-US" sz="2100" dirty="0" err="1" smtClean="0"/>
              <a:t>cả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chức</a:t>
            </a:r>
            <a:r>
              <a:rPr lang="en-US" sz="2100" dirty="0" smtClean="0"/>
              <a:t> </a:t>
            </a:r>
            <a:r>
              <a:rPr lang="en-US" sz="2100" dirty="0" err="1" smtClean="0"/>
              <a:t>năng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mạng</a:t>
            </a:r>
            <a:endParaRPr lang="en-US" sz="2100" dirty="0" smtClean="0"/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500" dirty="0" err="1" smtClean="0"/>
              <a:t>Chuẩn</a:t>
            </a:r>
            <a:r>
              <a:rPr lang="en-US" sz="2500" dirty="0" smtClean="0"/>
              <a:t> </a:t>
            </a:r>
            <a:r>
              <a:rPr lang="en-US" sz="2500" dirty="0" err="1" smtClean="0"/>
              <a:t>hóa</a:t>
            </a:r>
            <a:endParaRPr lang="en-US" sz="2500" dirty="0" smtClean="0"/>
          </a:p>
          <a:p>
            <a:pPr marL="1371600" lvl="2" indent="-457200">
              <a:lnSpc>
                <a:spcPct val="90000"/>
              </a:lnSpc>
              <a:defRPr/>
            </a:pPr>
            <a:r>
              <a:rPr lang="en-US" sz="2100" dirty="0" smtClean="0"/>
              <a:t>Cho </a:t>
            </a:r>
            <a:r>
              <a:rPr lang="en-US" sz="2100" dirty="0" err="1" smtClean="0"/>
              <a:t>phép</a:t>
            </a:r>
            <a:r>
              <a:rPr lang="en-US" sz="2100" dirty="0" smtClean="0"/>
              <a:t> </a:t>
            </a:r>
            <a:r>
              <a:rPr lang="en-US" sz="2100" dirty="0" err="1" smtClean="0"/>
              <a:t>người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học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lần</a:t>
            </a:r>
            <a:r>
              <a:rPr lang="en-US" sz="2100" dirty="0" smtClean="0"/>
              <a:t>, </a:t>
            </a:r>
            <a:r>
              <a:rPr lang="en-US" sz="2100" dirty="0" err="1" smtClean="0"/>
              <a:t>viết</a:t>
            </a:r>
            <a:r>
              <a:rPr lang="en-US" sz="2100" dirty="0" smtClean="0"/>
              <a:t> </a:t>
            </a:r>
            <a:r>
              <a:rPr lang="en-US" sz="2100" dirty="0" err="1" smtClean="0"/>
              <a:t>bất</a:t>
            </a:r>
            <a:r>
              <a:rPr lang="en-US" sz="2100" dirty="0" smtClean="0"/>
              <a:t> </a:t>
            </a:r>
            <a:r>
              <a:rPr lang="en-US" sz="2100" dirty="0" err="1" smtClean="0"/>
              <a:t>kỳ</a:t>
            </a:r>
            <a:r>
              <a:rPr lang="en-US" sz="2100" dirty="0" smtClean="0"/>
              <a:t> </a:t>
            </a:r>
            <a:r>
              <a:rPr lang="en-US" sz="2100" dirty="0" err="1" smtClean="0"/>
              <a:t>đâu</a:t>
            </a:r>
            <a:endParaRPr lang="en-US" sz="2100" dirty="0" smtClean="0"/>
          </a:p>
          <a:p>
            <a:pPr marL="514350" indent="-514350">
              <a:lnSpc>
                <a:spcPct val="90000"/>
              </a:lnSpc>
              <a:defRPr/>
            </a:pPr>
            <a:r>
              <a:rPr lang="en-US" sz="2800" dirty="0" smtClean="0"/>
              <a:t>Application Programming Interface (API) 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socket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2662-A3D2-49CE-99D8-FC250A5EFB0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Multitasking </a:t>
            </a:r>
            <a:r>
              <a:rPr lang="en-US" dirty="0" smtClean="0"/>
              <a:t>- Per-Client</a:t>
            </a:r>
            <a:r>
              <a:rPr lang="en-US" spc="-60" dirty="0" smtClean="0"/>
              <a:t> </a:t>
            </a:r>
            <a:r>
              <a:rPr lang="en-US" dirty="0" smtClean="0"/>
              <a:t>Thread- Example: echo using stream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CDF4-9049-4A12-A626-F79C2749CFE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478155"/>
            <a:ext cx="7696200" cy="49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Multitasking </a:t>
            </a:r>
            <a:r>
              <a:rPr lang="en-US" dirty="0" smtClean="0"/>
              <a:t>- Per-Client</a:t>
            </a:r>
            <a:r>
              <a:rPr lang="en-US" spc="-60" dirty="0" smtClean="0"/>
              <a:t> </a:t>
            </a:r>
            <a:r>
              <a:rPr lang="en-US" dirty="0" smtClean="0"/>
              <a:t>Thread- Example: echo using stream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8585-DD2C-43A9-BF40-8E414CC87FA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4095" y="2590800"/>
            <a:ext cx="7992450" cy="213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– 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select()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(file descriptors)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socket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select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socket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hay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A87C-E52F-4365-827E-D57D403FE33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– 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select(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nfds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fd_set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*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readfds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fd_set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*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writefds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fd_set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*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exceptfds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struct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timeval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*timeout);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nfds</a:t>
            </a:r>
            <a:r>
              <a:rPr lang="en-US" dirty="0" smtClean="0"/>
              <a:t>: 1 + file descriptor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check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readfds</a:t>
            </a:r>
            <a:r>
              <a:rPr lang="en-US" dirty="0" smtClean="0"/>
              <a:t>: list </a:t>
            </a:r>
            <a:r>
              <a:rPr lang="en-US" dirty="0" err="1" smtClean="0"/>
              <a:t>của</a:t>
            </a:r>
            <a:r>
              <a:rPr lang="en-US" dirty="0" smtClean="0"/>
              <a:t> file descriptors </a:t>
            </a:r>
            <a:r>
              <a:rPr lang="en-US" dirty="0" err="1" smtClean="0"/>
              <a:t>để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writefds</a:t>
            </a:r>
            <a:r>
              <a:rPr lang="en-US" dirty="0" smtClean="0"/>
              <a:t>: list </a:t>
            </a:r>
            <a:r>
              <a:rPr lang="en-US" dirty="0" err="1" smtClean="0"/>
              <a:t>của</a:t>
            </a:r>
            <a:r>
              <a:rPr lang="en-US" dirty="0" smtClean="0"/>
              <a:t> file descriptors </a:t>
            </a:r>
            <a:r>
              <a:rPr lang="en-US" dirty="0" err="1" smtClean="0"/>
              <a:t>để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exceptfds</a:t>
            </a:r>
            <a:r>
              <a:rPr lang="en-US" dirty="0" smtClean="0"/>
              <a:t>: list </a:t>
            </a:r>
            <a:r>
              <a:rPr lang="en-US" dirty="0" err="1" smtClean="0"/>
              <a:t>của</a:t>
            </a:r>
            <a:r>
              <a:rPr lang="en-US" dirty="0" smtClean="0"/>
              <a:t> file descriptors </a:t>
            </a:r>
            <a:r>
              <a:rPr lang="en-US" dirty="0" err="1" smtClean="0"/>
              <a:t>để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exception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/>
          </a:p>
          <a:p>
            <a:pPr lvl="1">
              <a:lnSpc>
                <a:spcPct val="60000"/>
              </a:lnSpc>
              <a:spcBef>
                <a:spcPct val="60000"/>
              </a:spcBef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timeout</a:t>
            </a:r>
            <a:r>
              <a:rPr lang="en-US" dirty="0" smtClean="0"/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block </a:t>
            </a:r>
            <a:r>
              <a:rPr lang="en-US" dirty="0" err="1" smtClean="0"/>
              <a:t>hàm</a:t>
            </a:r>
            <a:r>
              <a:rPr lang="en-US" dirty="0" smtClean="0"/>
              <a:t> select()</a:t>
            </a:r>
          </a:p>
          <a:p>
            <a:pPr lvl="1">
              <a:lnSpc>
                <a:spcPct val="60000"/>
              </a:lnSpc>
              <a:spcBef>
                <a:spcPct val="60000"/>
              </a:spcBef>
            </a:pPr>
            <a:endParaRPr lang="en-US" dirty="0" smtClean="0"/>
          </a:p>
          <a:p>
            <a:pPr lvl="1">
              <a:lnSpc>
                <a:spcPct val="60000"/>
              </a:lnSpc>
              <a:spcBef>
                <a:spcPct val="6000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2854-8C8B-48FE-9CC4-D50C6DFF2EF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– 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marR="460375">
              <a:lnSpc>
                <a:spcPts val="2400"/>
              </a:lnSpc>
              <a:spcBef>
                <a:spcPts val="40"/>
              </a:spcBef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select (</a:t>
            </a: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smtClean="0">
                <a:solidFill>
                  <a:srgbClr val="9A6500"/>
                </a:solidFill>
                <a:latin typeface="Courier New"/>
                <a:cs typeface="Courier New"/>
              </a:rPr>
              <a:t>maxDescPlus1</a:t>
            </a:r>
            <a:r>
              <a:rPr lang="en-US" b="1" spc="-5" dirty="0" smtClean="0">
                <a:latin typeface="Courier New"/>
                <a:cs typeface="Courier New"/>
              </a:rPr>
              <a:t>, </a:t>
            </a:r>
            <a:r>
              <a:rPr lang="en-US" b="1" spc="-5" dirty="0" err="1" smtClean="0">
                <a:latin typeface="Courier New"/>
                <a:cs typeface="Courier New"/>
              </a:rPr>
              <a:t>fd_set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err="1" smtClean="0">
                <a:solidFill>
                  <a:srgbClr val="CC9A00"/>
                </a:solidFill>
                <a:latin typeface="Courier New"/>
                <a:cs typeface="Courier New"/>
              </a:rPr>
              <a:t>readDescs</a:t>
            </a:r>
            <a:r>
              <a:rPr lang="en-US" b="1" spc="-5" dirty="0" smtClean="0">
                <a:latin typeface="Courier New"/>
                <a:cs typeface="Courier New"/>
              </a:rPr>
              <a:t>, </a:t>
            </a:r>
            <a:r>
              <a:rPr lang="en-US" b="1" spc="-5" dirty="0" err="1" smtClean="0">
                <a:latin typeface="Courier New"/>
                <a:cs typeface="Courier New"/>
              </a:rPr>
              <a:t>fd_set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err="1" smtClean="0">
                <a:solidFill>
                  <a:srgbClr val="A50021"/>
                </a:solidFill>
                <a:latin typeface="Courier New"/>
                <a:cs typeface="Courier New"/>
              </a:rPr>
              <a:t>writeDescs</a:t>
            </a:r>
            <a:r>
              <a:rPr lang="en-US" b="1" spc="-5" dirty="0" smtClean="0">
                <a:latin typeface="Courier New"/>
                <a:cs typeface="Courier New"/>
              </a:rPr>
              <a:t>,  </a:t>
            </a:r>
            <a:r>
              <a:rPr lang="en-US" b="1" spc="-5" dirty="0" err="1" smtClean="0">
                <a:latin typeface="Courier New"/>
                <a:cs typeface="Courier New"/>
              </a:rPr>
              <a:t>fd_set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err="1" smtClean="0">
                <a:solidFill>
                  <a:srgbClr val="CA6800"/>
                </a:solidFill>
                <a:latin typeface="Courier New"/>
                <a:cs typeface="Courier New"/>
              </a:rPr>
              <a:t>exceptionDescs</a:t>
            </a:r>
            <a:r>
              <a:rPr lang="en-US" b="1" spc="-5" dirty="0" smtClean="0">
                <a:latin typeface="Courier New"/>
                <a:cs typeface="Courier New"/>
              </a:rPr>
              <a:t>,</a:t>
            </a:r>
            <a:r>
              <a:rPr lang="en-US" b="1" spc="-10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struct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timeval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smtClean="0">
                <a:solidFill>
                  <a:srgbClr val="006533"/>
                </a:solidFill>
                <a:latin typeface="Courier New"/>
                <a:cs typeface="Courier New"/>
              </a:rPr>
              <a:t>timeout</a:t>
            </a:r>
            <a:r>
              <a:rPr lang="en-US" b="1" spc="-5" dirty="0" smtClean="0">
                <a:latin typeface="Courier New"/>
                <a:cs typeface="Courier New"/>
              </a:rPr>
              <a:t>);</a:t>
            </a:r>
            <a:endParaRPr lang="en-US" dirty="0" smtClean="0">
              <a:latin typeface="Courier New"/>
              <a:cs typeface="Courier New"/>
            </a:endParaRPr>
          </a:p>
          <a:p>
            <a:pPr marL="756920" lvl="1">
              <a:spcBef>
                <a:spcPts val="465"/>
              </a:spcBef>
            </a:pPr>
            <a:r>
              <a:rPr lang="en-US" b="1" spc="15" dirty="0" smtClean="0">
                <a:solidFill>
                  <a:srgbClr val="9A6500"/>
                </a:solidFill>
                <a:latin typeface="Sylfaen"/>
                <a:cs typeface="Sylfaen"/>
              </a:rPr>
              <a:t>maxDescsPlus1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dirty="0" smtClean="0"/>
              <a:t>1 + file descriptor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check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b="1" spc="15" dirty="0" err="1" smtClean="0">
                <a:solidFill>
                  <a:srgbClr val="CC9A00"/>
                </a:solidFill>
                <a:latin typeface="Sylfaen"/>
                <a:cs typeface="Sylfaen"/>
              </a:rPr>
              <a:t>readDescs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dirty="0" smtClean="0"/>
              <a:t>list </a:t>
            </a:r>
            <a:r>
              <a:rPr lang="en-US" dirty="0" err="1" smtClean="0"/>
              <a:t>của</a:t>
            </a:r>
            <a:r>
              <a:rPr lang="en-US" dirty="0" smtClean="0"/>
              <a:t> file descriptors </a:t>
            </a:r>
            <a:r>
              <a:rPr lang="en-US" dirty="0" err="1" smtClean="0"/>
              <a:t>để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70"/>
              </a:spcBef>
            </a:pPr>
            <a:r>
              <a:rPr lang="en-US" b="1" spc="10" dirty="0" err="1" smtClean="0">
                <a:solidFill>
                  <a:srgbClr val="A50021"/>
                </a:solidFill>
                <a:latin typeface="Sylfaen"/>
                <a:cs typeface="Sylfaen"/>
              </a:rPr>
              <a:t>writeDescs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dirty="0" smtClean="0"/>
              <a:t>list </a:t>
            </a:r>
            <a:r>
              <a:rPr lang="en-US" dirty="0" err="1" smtClean="0"/>
              <a:t>của</a:t>
            </a:r>
            <a:r>
              <a:rPr lang="en-US" dirty="0" smtClean="0"/>
              <a:t> file descriptors </a:t>
            </a:r>
            <a:r>
              <a:rPr lang="en-US" dirty="0" err="1" smtClean="0"/>
              <a:t>để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80"/>
              </a:spcBef>
            </a:pPr>
            <a:r>
              <a:rPr lang="en-US" b="1" spc="15" dirty="0" err="1" smtClean="0">
                <a:solidFill>
                  <a:srgbClr val="CA6800"/>
                </a:solidFill>
                <a:latin typeface="Sylfaen"/>
                <a:cs typeface="Sylfaen"/>
              </a:rPr>
              <a:t>exceptionDescs</a:t>
            </a:r>
            <a:r>
              <a:rPr lang="en-US" spc="15" dirty="0" smtClean="0">
                <a:latin typeface="Sylfaen"/>
                <a:cs typeface="Sylfaen"/>
              </a:rPr>
              <a:t>: </a:t>
            </a:r>
            <a:r>
              <a:rPr lang="en-US" dirty="0" smtClean="0"/>
              <a:t>list </a:t>
            </a:r>
            <a:r>
              <a:rPr lang="en-US" dirty="0" err="1" smtClean="0"/>
              <a:t>của</a:t>
            </a:r>
            <a:r>
              <a:rPr lang="en-US" dirty="0" smtClean="0"/>
              <a:t> file descriptors </a:t>
            </a:r>
            <a:r>
              <a:rPr lang="en-US" dirty="0" err="1" smtClean="0"/>
              <a:t>để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exception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>
              <a:latin typeface="Sylfaen"/>
              <a:cs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b="1" spc="10" dirty="0" smtClean="0">
                <a:solidFill>
                  <a:srgbClr val="006533"/>
                </a:solidFill>
                <a:latin typeface="Sylfaen"/>
                <a:cs typeface="Sylfaen"/>
              </a:rPr>
              <a:t>timeout</a:t>
            </a:r>
            <a:r>
              <a:rPr lang="en-US" spc="10" dirty="0" smtClean="0">
                <a:latin typeface="Sylfaen"/>
                <a:cs typeface="Sylfaen"/>
              </a:rPr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block </a:t>
            </a:r>
            <a:r>
              <a:rPr lang="en-US" dirty="0" err="1" smtClean="0"/>
              <a:t>hàm</a:t>
            </a:r>
            <a:r>
              <a:rPr lang="en-US" dirty="0" smtClean="0"/>
              <a:t> select()</a:t>
            </a:r>
            <a:endParaRPr lang="en-US" dirty="0" smtClean="0">
              <a:latin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b="1" spc="10" dirty="0" smtClean="0">
                <a:latin typeface="Sylfaen"/>
                <a:cs typeface="Sylfaen"/>
              </a:rPr>
              <a:t>returns </a:t>
            </a:r>
            <a:r>
              <a:rPr lang="en-US" spc="-5" dirty="0" err="1" smtClean="0">
                <a:latin typeface="Sylfaen"/>
                <a:cs typeface="Sylfaen"/>
              </a:rPr>
              <a:t>tổng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số</a:t>
            </a:r>
            <a:r>
              <a:rPr lang="en-US" spc="-5" dirty="0" smtClean="0">
                <a:latin typeface="Sylfaen"/>
                <a:cs typeface="Sylfaen"/>
              </a:rPr>
              <a:t> descriptors </a:t>
            </a:r>
            <a:r>
              <a:rPr lang="en-US" spc="-5" dirty="0" err="1" smtClean="0">
                <a:latin typeface="Sylfaen"/>
                <a:cs typeface="Sylfaen"/>
              </a:rPr>
              <a:t>sẵn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sàng</a:t>
            </a:r>
            <a:r>
              <a:rPr lang="en-US" spc="-5" dirty="0" smtClean="0">
                <a:latin typeface="Sylfaen"/>
                <a:cs typeface="Sylfaen"/>
              </a:rPr>
              <a:t>, -1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error</a:t>
            </a:r>
            <a:endParaRPr lang="en-US" dirty="0" smtClean="0">
              <a:latin typeface="Sylfaen"/>
              <a:cs typeface="Sylfae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1C5-B729-49F9-BAD7-E7E6849B155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Multitasking – 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FD_ZERO (</a:t>
            </a:r>
            <a:r>
              <a:rPr lang="en-US" sz="2400" i="1" dirty="0" err="1" smtClean="0"/>
              <a:t>fd_set</a:t>
            </a:r>
            <a:r>
              <a:rPr lang="en-US" sz="2400" i="1" dirty="0" smtClean="0"/>
              <a:t> *</a:t>
            </a:r>
            <a:r>
              <a:rPr lang="en-US" sz="2400" i="1" dirty="0" err="1" smtClean="0"/>
              <a:t>descriptorVector</a:t>
            </a:r>
            <a:r>
              <a:rPr lang="en-US" sz="2400" i="1" dirty="0" smtClean="0"/>
              <a:t>);  /* removes all descriptors from vector */</a:t>
            </a:r>
          </a:p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FD_CLR 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descriptor, </a:t>
            </a:r>
            <a:r>
              <a:rPr lang="en-US" sz="2400" i="1" dirty="0" err="1" smtClean="0"/>
              <a:t>fd_set</a:t>
            </a:r>
            <a:r>
              <a:rPr lang="en-US" sz="2400" i="1" dirty="0" smtClean="0"/>
              <a:t> *</a:t>
            </a:r>
            <a:r>
              <a:rPr lang="en-US" sz="2400" i="1" dirty="0" err="1" smtClean="0"/>
              <a:t>descriptorVector</a:t>
            </a:r>
            <a:r>
              <a:rPr lang="en-US" sz="2400" i="1" dirty="0" smtClean="0"/>
              <a:t>); /* remove descriptor from vector */</a:t>
            </a:r>
          </a:p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FD_SET 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descriptor, </a:t>
            </a:r>
            <a:r>
              <a:rPr lang="en-US" sz="2400" i="1" dirty="0" err="1" smtClean="0"/>
              <a:t>fd_set</a:t>
            </a:r>
            <a:r>
              <a:rPr lang="en-US" sz="2400" i="1" dirty="0" smtClean="0"/>
              <a:t> *</a:t>
            </a:r>
            <a:r>
              <a:rPr lang="en-US" sz="2400" i="1" dirty="0" err="1" smtClean="0"/>
              <a:t>descriptorVector</a:t>
            </a:r>
            <a:r>
              <a:rPr lang="en-US" sz="2400" i="1" dirty="0" smtClean="0"/>
              <a:t>); /* add descriptor to vector */</a:t>
            </a:r>
          </a:p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FD_ISSET 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descriptor, </a:t>
            </a:r>
            <a:r>
              <a:rPr lang="en-US" sz="2400" i="1" dirty="0" err="1" smtClean="0"/>
              <a:t>fd_set</a:t>
            </a:r>
            <a:r>
              <a:rPr lang="en-US" sz="2400" i="1" dirty="0" smtClean="0"/>
              <a:t> *</a:t>
            </a:r>
            <a:r>
              <a:rPr lang="en-US" sz="2400" i="1" dirty="0" err="1" smtClean="0"/>
              <a:t>descriptorVector</a:t>
            </a:r>
            <a:r>
              <a:rPr lang="en-US" sz="2400" i="1" dirty="0" smtClean="0"/>
              <a:t>); /* vector membership check */</a:t>
            </a:r>
          </a:p>
          <a:p>
            <a:pPr marL="492125" lvl="1">
              <a:spcBef>
                <a:spcPts val="235"/>
              </a:spcBef>
              <a:buNone/>
            </a:pPr>
            <a:r>
              <a:rPr lang="en-US" sz="2000" b="1" i="1" dirty="0" err="1" smtClean="0">
                <a:latin typeface="Courier New"/>
                <a:cs typeface="Courier New"/>
              </a:rPr>
              <a:t>struct</a:t>
            </a:r>
            <a:r>
              <a:rPr lang="en-US" sz="2000" b="1" i="1" dirty="0" smtClean="0">
                <a:latin typeface="Courier New"/>
                <a:cs typeface="Courier New"/>
              </a:rPr>
              <a:t> </a:t>
            </a:r>
            <a:r>
              <a:rPr lang="en-US" sz="2000" b="1" i="1" dirty="0" err="1" smtClean="0">
                <a:latin typeface="Courier New"/>
                <a:cs typeface="Courier New"/>
              </a:rPr>
              <a:t>timeval</a:t>
            </a:r>
            <a:r>
              <a:rPr lang="en-US" sz="2000" b="1" i="1" spc="-25" dirty="0" smtClean="0">
                <a:latin typeface="Courier New"/>
                <a:cs typeface="Courier New"/>
              </a:rPr>
              <a:t> </a:t>
            </a:r>
            <a:r>
              <a:rPr lang="en-US" sz="2000" b="1" i="1" spc="-5" dirty="0" smtClean="0">
                <a:latin typeface="Courier New"/>
                <a:cs typeface="Courier New"/>
              </a:rPr>
              <a:t>{</a:t>
            </a:r>
            <a:endParaRPr lang="en-US" sz="2000" i="1" dirty="0" smtClean="0">
              <a:latin typeface="Courier New"/>
              <a:cs typeface="Courier New"/>
            </a:endParaRPr>
          </a:p>
          <a:p>
            <a:pPr marL="1168400" marR="192405" lvl="2">
              <a:buNone/>
              <a:tabLst>
                <a:tab pos="1920875" algn="l"/>
              </a:tabLst>
            </a:pPr>
            <a:r>
              <a:rPr lang="en-US" sz="1600" b="1" i="1" dirty="0" err="1" smtClean="0">
                <a:latin typeface="Courier New"/>
                <a:cs typeface="Courier New"/>
              </a:rPr>
              <a:t>time_t</a:t>
            </a:r>
            <a:r>
              <a:rPr lang="en-US" sz="1600" b="1" i="1" spc="35" dirty="0" smtClean="0">
                <a:latin typeface="Courier New"/>
                <a:cs typeface="Courier New"/>
              </a:rPr>
              <a:t> </a:t>
            </a:r>
            <a:r>
              <a:rPr lang="en-US" sz="1600" b="1" i="1" dirty="0" err="1" smtClean="0">
                <a:latin typeface="Courier New"/>
                <a:cs typeface="Courier New"/>
              </a:rPr>
              <a:t>tv_sec</a:t>
            </a:r>
            <a:r>
              <a:rPr lang="en-US" sz="1600" b="1" i="1" dirty="0" smtClean="0">
                <a:latin typeface="Courier New"/>
                <a:cs typeface="Courier New"/>
              </a:rPr>
              <a:t>;		/*</a:t>
            </a:r>
            <a:r>
              <a:rPr lang="en-US" sz="1600" b="1" i="1" spc="-25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latin typeface="Courier New"/>
                <a:cs typeface="Courier New"/>
              </a:rPr>
              <a:t>seconds</a:t>
            </a:r>
            <a:r>
              <a:rPr lang="en-US" sz="1600" b="1" i="1" spc="-25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latin typeface="Courier New"/>
                <a:cs typeface="Courier New"/>
              </a:rPr>
              <a:t>*/  </a:t>
            </a:r>
          </a:p>
          <a:p>
            <a:pPr marL="1168400" marR="192405" lvl="2">
              <a:buNone/>
              <a:tabLst>
                <a:tab pos="1920875" algn="l"/>
              </a:tabLst>
            </a:pPr>
            <a:r>
              <a:rPr lang="en-US" sz="1600" b="1" i="1" dirty="0" err="1" smtClean="0">
                <a:latin typeface="Courier New"/>
                <a:cs typeface="Courier New"/>
              </a:rPr>
              <a:t>time_t</a:t>
            </a:r>
            <a:r>
              <a:rPr lang="en-US" sz="1600" b="1" i="1" spc="40" dirty="0" smtClean="0">
                <a:latin typeface="Courier New"/>
                <a:cs typeface="Courier New"/>
              </a:rPr>
              <a:t> </a:t>
            </a:r>
            <a:r>
              <a:rPr lang="en-US" sz="1600" b="1" i="1" dirty="0" err="1" smtClean="0">
                <a:latin typeface="Courier New"/>
                <a:cs typeface="Courier New"/>
              </a:rPr>
              <a:t>tv_usec</a:t>
            </a:r>
            <a:r>
              <a:rPr lang="en-US" sz="1600" b="1" i="1" dirty="0" smtClean="0">
                <a:latin typeface="Courier New"/>
                <a:cs typeface="Courier New"/>
              </a:rPr>
              <a:t>;	/* microseconds</a:t>
            </a:r>
            <a:r>
              <a:rPr lang="en-US" sz="1600" b="1" i="1" spc="-25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latin typeface="Courier New"/>
                <a:cs typeface="Courier New"/>
              </a:rPr>
              <a:t>*/</a:t>
            </a:r>
            <a:endParaRPr lang="en-US" sz="1600" i="1" dirty="0" smtClean="0">
              <a:latin typeface="Courier New"/>
              <a:cs typeface="Courier New"/>
            </a:endParaRPr>
          </a:p>
          <a:p>
            <a:pPr marL="492125" lvl="1">
              <a:lnSpc>
                <a:spcPts val="1435"/>
              </a:lnSpc>
              <a:buNone/>
            </a:pPr>
            <a:r>
              <a:rPr lang="en-US" sz="2000" b="1" i="1" dirty="0" smtClean="0">
                <a:latin typeface="Courier New"/>
                <a:cs typeface="Courier New"/>
              </a:rPr>
              <a:t>};</a:t>
            </a:r>
            <a:endParaRPr lang="en-US" sz="2000" i="1" dirty="0" smtClean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EF79-2154-459A-856D-DF307CE1E5A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Multitasking – select()</a:t>
            </a:r>
            <a:br>
              <a:rPr lang="en-US" spc="-5" dirty="0" smtClean="0"/>
            </a:br>
            <a:r>
              <a:rPr lang="en-US" dirty="0" smtClean="0"/>
              <a:t>Example: echo using stream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EABB-6DCB-47CD-80F7-9FA1132159C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01000" cy="481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Multitasking – select()</a:t>
            </a:r>
            <a:br>
              <a:rPr lang="en-US" spc="-5" dirty="0" smtClean="0"/>
            </a:br>
            <a:r>
              <a:rPr lang="en-US" dirty="0" smtClean="0"/>
              <a:t>Example: echo using stream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A68-255A-4D94-BD59-C1857C23841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18851"/>
            <a:ext cx="8001000" cy="482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socket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client –server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Example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spc="-75" dirty="0">
                <a:solidFill>
                  <a:srgbClr val="FF0000"/>
                </a:solidFill>
              </a:rPr>
              <a:t> </a:t>
            </a:r>
            <a:r>
              <a:rPr lang="en-US" sz="2000" spc="-5" dirty="0">
                <a:solidFill>
                  <a:srgbClr val="FF0000"/>
                </a:solidFill>
              </a:rPr>
              <a:t>Echo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Constructing </a:t>
            </a:r>
            <a:r>
              <a:rPr lang="en-US" spc="-10" dirty="0">
                <a:solidFill>
                  <a:srgbClr val="FF0000"/>
                </a:solidFill>
              </a:rPr>
              <a:t>Messages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Blocking and Non-blocking</a:t>
            </a:r>
          </a:p>
          <a:p>
            <a:pPr lvl="1"/>
            <a:r>
              <a:rPr lang="en-US" spc="-5" dirty="0">
                <a:solidFill>
                  <a:srgbClr val="FF0000"/>
                </a:solidFill>
              </a:rPr>
              <a:t>Multitasking</a:t>
            </a:r>
          </a:p>
          <a:p>
            <a:pPr lvl="1"/>
            <a:r>
              <a:rPr lang="en-US" spc="-5" dirty="0" err="1">
                <a:solidFill>
                  <a:srgbClr val="FF0000"/>
                </a:solidFill>
              </a:rPr>
              <a:t>Thông</a:t>
            </a:r>
            <a:r>
              <a:rPr lang="en-US" spc="-5" dirty="0">
                <a:solidFill>
                  <a:srgbClr val="FF0000"/>
                </a:solidFill>
              </a:rPr>
              <a:t> tin </a:t>
            </a:r>
            <a:r>
              <a:rPr lang="en-US" spc="-5" dirty="0" err="1">
                <a:solidFill>
                  <a:srgbClr val="FF0000"/>
                </a:solidFill>
              </a:rPr>
              <a:t>về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mạng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và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một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số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hàm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hữu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5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C3D3-7257-4975-B2D4-0F387477C0E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hữu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80B3-9606-4C4A-9DF7-17D1D9FC99C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" name="object 4"/>
          <p:cNvSpPr txBox="1"/>
          <p:nvPr/>
        </p:nvSpPr>
        <p:spPr>
          <a:xfrm>
            <a:off x="401453" y="1371600"/>
            <a:ext cx="8140065" cy="347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int </a:t>
            </a:r>
            <a:r>
              <a:rPr sz="2000" b="1" spc="-5" dirty="0">
                <a:solidFill>
                  <a:srgbClr val="006533"/>
                </a:solidFill>
                <a:latin typeface="Courier New"/>
                <a:cs typeface="Courier New"/>
              </a:rPr>
              <a:t>atoi</a:t>
            </a:r>
            <a:r>
              <a:rPr sz="2000" b="1" spc="-5" dirty="0">
                <a:latin typeface="Courier New"/>
                <a:cs typeface="Courier New"/>
              </a:rPr>
              <a:t>(const char *nptr);</a:t>
            </a:r>
            <a:endParaRPr sz="20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525"/>
              </a:spcBef>
            </a:pPr>
            <a:r>
              <a:rPr sz="1100" spc="135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1800">
                <a:latin typeface="Sylfaen"/>
                <a:cs typeface="Sylfaen"/>
              </a:rPr>
              <a:t>converts </a:t>
            </a:r>
            <a:r>
              <a:rPr lang="en-US" sz="1800" spc="-5" dirty="0" smtClean="0">
                <a:latin typeface="Sylfaen"/>
                <a:cs typeface="Sylfaen"/>
              </a:rPr>
              <a:t>string </a:t>
            </a:r>
            <a:r>
              <a:rPr sz="1800" b="1" i="1" spc="-5" smtClean="0">
                <a:latin typeface="Courier New"/>
                <a:cs typeface="Courier New"/>
              </a:rPr>
              <a:t>nptr</a:t>
            </a:r>
            <a:r>
              <a:rPr sz="1800" spc="-5" smtClean="0">
                <a:latin typeface="Courier New"/>
                <a:cs typeface="Courier New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tới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một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số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lang="en-US" sz="1800" spc="-5" dirty="0" err="1" smtClean="0">
                <a:latin typeface="Sylfaen"/>
                <a:cs typeface="Sylfaen"/>
              </a:rPr>
              <a:t>nguyên</a:t>
            </a:r>
            <a:r>
              <a:rPr lang="en-US" sz="1800" spc="-5" dirty="0" smtClean="0">
                <a:latin typeface="Sylfaen"/>
                <a:cs typeface="Sylfaen"/>
              </a:rPr>
              <a:t> </a:t>
            </a:r>
            <a:r>
              <a:rPr sz="1800" b="1" i="1" spc="-5" smtClean="0">
                <a:latin typeface="Sylfaen"/>
                <a:cs typeface="Sylfaen"/>
              </a:rPr>
              <a:t>int</a:t>
            </a:r>
            <a:endParaRPr sz="1800" b="1" i="1">
              <a:latin typeface="Sylfaen"/>
              <a:cs typeface="Sylfae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int </a:t>
            </a:r>
            <a:r>
              <a:rPr sz="2000" b="1" spc="-5" dirty="0">
                <a:solidFill>
                  <a:srgbClr val="9A6500"/>
                </a:solidFill>
                <a:latin typeface="Courier New"/>
                <a:cs typeface="Courier New"/>
              </a:rPr>
              <a:t>inet_aton</a:t>
            </a:r>
            <a:r>
              <a:rPr sz="2000" b="1" spc="-5" dirty="0">
                <a:latin typeface="Courier New"/>
                <a:cs typeface="Courier New"/>
              </a:rPr>
              <a:t>(const char *cp, struct in_addr</a:t>
            </a:r>
            <a:r>
              <a:rPr sz="2000" b="1" spc="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*inp);</a:t>
            </a:r>
            <a:endParaRPr sz="2000">
              <a:latin typeface="Courier New"/>
              <a:cs typeface="Courier New"/>
            </a:endParaRPr>
          </a:p>
          <a:p>
            <a:pPr marL="681990" marR="367030" indent="-325120">
              <a:lnSpc>
                <a:spcPct val="100000"/>
              </a:lnSpc>
              <a:spcBef>
                <a:spcPts val="545"/>
              </a:spcBef>
            </a:pPr>
            <a:r>
              <a:rPr sz="1200" spc="150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2000" spc="-5">
                <a:latin typeface="Sylfaen"/>
                <a:cs typeface="Sylfaen"/>
              </a:rPr>
              <a:t>converts </a:t>
            </a:r>
            <a:r>
              <a:rPr lang="en-US" sz="2000" spc="-5" dirty="0" err="1" smtClean="0">
                <a:latin typeface="Sylfaen"/>
                <a:cs typeface="Sylfaen"/>
              </a:rPr>
              <a:t>địa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chỉ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10" smtClean="0">
                <a:latin typeface="Sylfaen"/>
                <a:cs typeface="Sylfaen"/>
              </a:rPr>
              <a:t>Internet </a:t>
            </a:r>
            <a:r>
              <a:rPr sz="2000" spc="-5">
                <a:latin typeface="Sylfaen"/>
                <a:cs typeface="Sylfaen"/>
              </a:rPr>
              <a:t>host </a:t>
            </a:r>
            <a:r>
              <a:rPr sz="2000" spc="-5" smtClean="0">
                <a:latin typeface="Courier New"/>
                <a:cs typeface="Courier New"/>
              </a:rPr>
              <a:t>cp </a:t>
            </a:r>
            <a:r>
              <a:rPr lang="en-US" sz="2000" spc="-5" dirty="0" err="1" smtClean="0">
                <a:latin typeface="Sylfaen"/>
                <a:cs typeface="Sylfaen"/>
              </a:rPr>
              <a:t>từ</a:t>
            </a:r>
            <a:r>
              <a:rPr lang="en-US" sz="2000" spc="-5" dirty="0" smtClean="0">
                <a:latin typeface="Sylfaen"/>
                <a:cs typeface="Sylfaen"/>
              </a:rPr>
              <a:t> string </a:t>
            </a:r>
            <a:r>
              <a:rPr lang="en-US" sz="2000" spc="-5" dirty="0" err="1" smtClean="0">
                <a:latin typeface="Sylfaen"/>
                <a:cs typeface="Sylfaen"/>
              </a:rPr>
              <a:t>dạng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IPv4 </a:t>
            </a:r>
            <a:r>
              <a:rPr sz="2000" spc="-5" dirty="0">
                <a:latin typeface="Sylfaen"/>
                <a:cs typeface="Sylfaen"/>
              </a:rPr>
              <a:t>numbers-and-  dots </a:t>
            </a:r>
            <a:r>
              <a:rPr sz="2000" spc="-5">
                <a:latin typeface="Sylfaen"/>
                <a:cs typeface="Sylfaen"/>
              </a:rPr>
              <a:t>notation </a:t>
            </a:r>
            <a:r>
              <a:rPr lang="en-US" sz="2000" spc="-5" dirty="0" err="1" smtClean="0">
                <a:latin typeface="Sylfaen"/>
                <a:cs typeface="Sylfaen"/>
              </a:rPr>
              <a:t>vào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trong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dạng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sz="2000" smtClean="0">
                <a:latin typeface="Sylfaen"/>
                <a:cs typeface="Sylfaen"/>
              </a:rPr>
              <a:t>binary</a:t>
            </a:r>
            <a:r>
              <a:rPr sz="2000" spc="-5" smtClean="0">
                <a:latin typeface="Sylfaen"/>
                <a:cs typeface="Sylfaen"/>
              </a:rPr>
              <a:t>(network </a:t>
            </a:r>
            <a:r>
              <a:rPr sz="2000" spc="-5" dirty="0">
                <a:latin typeface="Sylfaen"/>
                <a:cs typeface="Sylfaen"/>
              </a:rPr>
              <a:t>byte</a:t>
            </a:r>
            <a:r>
              <a:rPr sz="2000" spc="30" dirty="0">
                <a:latin typeface="Sylfaen"/>
                <a:cs typeface="Sylfaen"/>
              </a:rPr>
              <a:t> </a:t>
            </a:r>
            <a:r>
              <a:rPr sz="2000" spc="-5" dirty="0">
                <a:latin typeface="Sylfaen"/>
                <a:cs typeface="Sylfaen"/>
              </a:rPr>
              <a:t>order)</a:t>
            </a:r>
            <a:endParaRPr sz="20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sz="1200" spc="15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lang="en-US" sz="2000" spc="-5" dirty="0" err="1" smtClean="0">
                <a:latin typeface="Sylfaen"/>
                <a:cs typeface="Sylfaen"/>
              </a:rPr>
              <a:t>lưu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nó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vào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trong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struct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cái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mà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sz="2000" b="1" i="1" spc="-5" smtClean="0">
                <a:latin typeface="Courier New"/>
                <a:cs typeface="Courier New"/>
              </a:rPr>
              <a:t>inp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trỏ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tới</a:t>
            </a:r>
            <a:r>
              <a:rPr sz="2000" spc="-5" smtClean="0">
                <a:latin typeface="Sylfaen"/>
                <a:cs typeface="Sylfaen"/>
              </a:rPr>
              <a:t>.</a:t>
            </a:r>
            <a:endParaRPr sz="20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1200" spc="15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sz="2000" spc="-5" dirty="0" err="1" smtClean="0">
                <a:latin typeface="Sylfaen"/>
                <a:cs typeface="Sylfaen"/>
              </a:rPr>
              <a:t>trả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lại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sz="2000" spc="-5">
                <a:latin typeface="Sylfaen"/>
                <a:cs typeface="Sylfaen"/>
              </a:rPr>
              <a:t>nonzero </a:t>
            </a:r>
            <a:r>
              <a:rPr lang="en-US" sz="2000" spc="-5" dirty="0" err="1" smtClean="0">
                <a:latin typeface="Sylfaen"/>
                <a:cs typeface="Sylfaen"/>
              </a:rPr>
              <a:t>nếu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địa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chỉ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là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hợp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lệ</a:t>
            </a:r>
            <a:r>
              <a:rPr sz="2000" spc="-5" smtClean="0">
                <a:latin typeface="Sylfaen"/>
                <a:cs typeface="Sylfaen"/>
              </a:rPr>
              <a:t>, </a:t>
            </a:r>
            <a:r>
              <a:rPr lang="en-US" sz="2000" spc="-5" dirty="0" err="1" smtClean="0">
                <a:latin typeface="Sylfaen"/>
                <a:cs typeface="Sylfaen"/>
              </a:rPr>
              <a:t>trả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lại</a:t>
            </a:r>
            <a:r>
              <a:rPr lang="en-US" sz="2000" spc="-5" dirty="0" smtClean="0">
                <a:latin typeface="Sylfaen"/>
                <a:cs typeface="Sylfaen"/>
              </a:rPr>
              <a:t> 0 </a:t>
            </a:r>
            <a:r>
              <a:rPr lang="en-US" sz="2000" spc="-5" dirty="0" err="1" smtClean="0">
                <a:latin typeface="Sylfaen"/>
                <a:cs typeface="Sylfaen"/>
              </a:rPr>
              <a:t>nếu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không</a:t>
            </a:r>
            <a:endParaRPr sz="2000">
              <a:latin typeface="Sylfaen"/>
              <a:cs typeface="Sylfaen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char *</a:t>
            </a:r>
            <a:r>
              <a:rPr sz="2000" b="1" spc="-5" dirty="0">
                <a:solidFill>
                  <a:srgbClr val="9A6500"/>
                </a:solidFill>
                <a:latin typeface="Courier New"/>
                <a:cs typeface="Courier New"/>
              </a:rPr>
              <a:t>inet_ntoa</a:t>
            </a:r>
            <a:r>
              <a:rPr sz="2000" b="1" spc="-5" dirty="0">
                <a:latin typeface="Courier New"/>
                <a:cs typeface="Courier New"/>
              </a:rPr>
              <a:t>(struct in_addr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in);</a:t>
            </a:r>
            <a:endParaRPr sz="2000">
              <a:latin typeface="Courier New"/>
              <a:cs typeface="Courier New"/>
            </a:endParaRPr>
          </a:p>
          <a:p>
            <a:pPr marL="681990" marR="27305" indent="-325755">
              <a:lnSpc>
                <a:spcPct val="100000"/>
              </a:lnSpc>
              <a:spcBef>
                <a:spcPts val="545"/>
              </a:spcBef>
            </a:pPr>
            <a:r>
              <a:rPr sz="1200" spc="150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2000" spc="-5">
                <a:latin typeface="Sylfaen"/>
                <a:cs typeface="Sylfaen"/>
              </a:rPr>
              <a:t>converts </a:t>
            </a:r>
            <a:r>
              <a:rPr lang="en-US" sz="2000" spc="-5" dirty="0" err="1" smtClean="0">
                <a:latin typeface="Sylfaen"/>
                <a:cs typeface="Sylfaen"/>
              </a:rPr>
              <a:t>địa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chỉ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10" smtClean="0">
                <a:latin typeface="Sylfaen"/>
                <a:cs typeface="Sylfaen"/>
              </a:rPr>
              <a:t>Internet </a:t>
            </a:r>
            <a:r>
              <a:rPr sz="2000" spc="-5">
                <a:latin typeface="Sylfaen"/>
                <a:cs typeface="Sylfaen"/>
              </a:rPr>
              <a:t>host </a:t>
            </a:r>
            <a:r>
              <a:rPr sz="2000" b="1" i="1" spc="-5" smtClean="0">
                <a:latin typeface="Courier New"/>
                <a:cs typeface="Courier New"/>
              </a:rPr>
              <a:t>in</a:t>
            </a:r>
            <a:r>
              <a:rPr sz="2000" spc="-5">
                <a:latin typeface="Sylfaen"/>
                <a:cs typeface="Sylfaen"/>
              </a:rPr>
              <a:t>, </a:t>
            </a:r>
            <a:r>
              <a:rPr lang="en-US" sz="2000" spc="-5" dirty="0" err="1" smtClean="0">
                <a:latin typeface="Sylfaen"/>
                <a:cs typeface="Sylfaen"/>
              </a:rPr>
              <a:t>cho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trong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dạng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network </a:t>
            </a:r>
            <a:r>
              <a:rPr sz="2000" spc="-5" dirty="0">
                <a:latin typeface="Sylfaen"/>
                <a:cs typeface="Sylfaen"/>
              </a:rPr>
              <a:t>byte order</a:t>
            </a:r>
            <a:r>
              <a:rPr sz="2000" spc="-5">
                <a:latin typeface="Sylfaen"/>
                <a:cs typeface="Sylfaen"/>
              </a:rPr>
              <a:t>, </a:t>
            </a:r>
            <a:r>
              <a:rPr lang="en-US" sz="2000" spc="-10" dirty="0" err="1" smtClean="0">
                <a:latin typeface="Sylfaen"/>
                <a:cs typeface="Sylfaen"/>
              </a:rPr>
              <a:t>tới</a:t>
            </a:r>
            <a:r>
              <a:rPr lang="en-US" sz="2000" spc="-10" dirty="0" smtClean="0">
                <a:latin typeface="Sylfaen"/>
                <a:cs typeface="Sylfaen"/>
              </a:rPr>
              <a:t> </a:t>
            </a:r>
            <a:r>
              <a:rPr lang="en-US" sz="2000" spc="-10" dirty="0" err="1" smtClean="0">
                <a:latin typeface="Sylfaen"/>
                <a:cs typeface="Sylfaen"/>
              </a:rPr>
              <a:t>một</a:t>
            </a:r>
            <a:r>
              <a:rPr lang="en-US" sz="2000" spc="-10" dirty="0" smtClean="0">
                <a:latin typeface="Sylfaen"/>
                <a:cs typeface="Sylfaen"/>
              </a:rPr>
              <a:t> string </a:t>
            </a:r>
            <a:r>
              <a:rPr lang="en-US" sz="2000" spc="-10" dirty="0" err="1" smtClean="0">
                <a:latin typeface="Sylfaen"/>
                <a:cs typeface="Sylfaen"/>
              </a:rPr>
              <a:t>dạng</a:t>
            </a:r>
            <a:r>
              <a:rPr lang="en-US" sz="2000" spc="-10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IPv4 </a:t>
            </a:r>
            <a:r>
              <a:rPr sz="2000" spc="-5" dirty="0">
                <a:latin typeface="Sylfaen"/>
                <a:cs typeface="Sylfaen"/>
              </a:rPr>
              <a:t>dotted-decimal</a:t>
            </a:r>
            <a:r>
              <a:rPr sz="2000" spc="45" dirty="0">
                <a:latin typeface="Sylfaen"/>
                <a:cs typeface="Sylfaen"/>
              </a:rPr>
              <a:t> </a:t>
            </a:r>
            <a:r>
              <a:rPr sz="2000" spc="-5" dirty="0">
                <a:latin typeface="Sylfaen"/>
                <a:cs typeface="Sylfaen"/>
              </a:rPr>
              <a:t>notation</a:t>
            </a:r>
            <a:endParaRPr sz="2000">
              <a:latin typeface="Sylfaen"/>
              <a:cs typeface="Sylfaen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2400693" y="5081270"/>
            <a:ext cx="3676650" cy="133667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latin typeface="Courier New"/>
                <a:cs typeface="Courier New"/>
              </a:rPr>
              <a:t>typedef uint32_t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in_addr_t;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57834" marR="1109345" indent="-36703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struct in_addr {  in_addr_t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s_addr;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305-0819-41CF-A8F2-B5F082624DF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2099" y="2027237"/>
            <a:ext cx="73398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685800" y="1295400"/>
            <a:ext cx="5257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loại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cơ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bản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của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hữu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marR="421640"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solidFill>
                  <a:srgbClr val="CC9A00"/>
                </a:solidFill>
                <a:latin typeface="Courier New"/>
                <a:cs typeface="Courier New"/>
              </a:rPr>
              <a:t>getpeername</a:t>
            </a:r>
            <a:r>
              <a:rPr lang="en-US" b="1" spc="-5" dirty="0" smtClean="0">
                <a:latin typeface="Courier New"/>
                <a:cs typeface="Courier New"/>
              </a:rPr>
              <a:t>(</a:t>
            </a: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sockfd</a:t>
            </a:r>
            <a:r>
              <a:rPr lang="en-US" b="1" spc="-5" dirty="0" smtClean="0">
                <a:latin typeface="Courier New"/>
                <a:cs typeface="Courier New"/>
              </a:rPr>
              <a:t>, </a:t>
            </a:r>
            <a:r>
              <a:rPr lang="en-US" b="1" spc="-5" dirty="0" err="1" smtClean="0">
                <a:latin typeface="Courier New"/>
                <a:cs typeface="Courier New"/>
              </a:rPr>
              <a:t>struct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sockaddr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err="1" smtClean="0">
                <a:latin typeface="Courier New"/>
                <a:cs typeface="Courier New"/>
              </a:rPr>
              <a:t>addr</a:t>
            </a:r>
            <a:r>
              <a:rPr lang="en-US" b="1" spc="-5" dirty="0" smtClean="0">
                <a:latin typeface="Courier New"/>
                <a:cs typeface="Courier New"/>
              </a:rPr>
              <a:t>,  </a:t>
            </a:r>
            <a:r>
              <a:rPr lang="en-US" b="1" spc="-5" dirty="0" err="1" smtClean="0">
                <a:latin typeface="Courier New"/>
                <a:cs typeface="Courier New"/>
              </a:rPr>
              <a:t>socklen_t</a:t>
            </a:r>
            <a:r>
              <a:rPr lang="en-US" b="1" spc="-35" dirty="0" smtClean="0">
                <a:latin typeface="Courier New"/>
                <a:cs typeface="Courier New"/>
              </a:rPr>
              <a:t> </a:t>
            </a:r>
            <a:r>
              <a:rPr lang="en-US" b="1" spc="-5" dirty="0" smtClean="0">
                <a:latin typeface="Courier New"/>
                <a:cs typeface="Courier New"/>
              </a:rPr>
              <a:t>*</a:t>
            </a:r>
            <a:r>
              <a:rPr lang="en-US" b="1" spc="-5" dirty="0" err="1" smtClean="0">
                <a:latin typeface="Courier New"/>
                <a:cs typeface="Courier New"/>
              </a:rPr>
              <a:t>addrlen</a:t>
            </a:r>
            <a:r>
              <a:rPr lang="en-US" b="1" spc="-5" dirty="0" smtClean="0">
                <a:latin typeface="Courier New"/>
                <a:cs typeface="Courier New"/>
              </a:rPr>
              <a:t>);</a:t>
            </a:r>
            <a:endParaRPr lang="en-US" dirty="0" smtClean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spc="-5" dirty="0" smtClean="0">
                <a:latin typeface="Sylfaen"/>
                <a:cs typeface="Sylfaen"/>
              </a:rPr>
              <a:t>returns </a:t>
            </a:r>
            <a:r>
              <a:rPr lang="en-US" spc="-5" dirty="0" err="1" smtClean="0">
                <a:latin typeface="Sylfaen"/>
                <a:cs typeface="Sylfaen"/>
              </a:rPr>
              <a:t>địa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chỉ</a:t>
            </a:r>
            <a:r>
              <a:rPr lang="en-US" spc="-5" dirty="0" smtClean="0">
                <a:latin typeface="Sylfaen"/>
                <a:cs typeface="Sylfaen"/>
              </a:rPr>
              <a:t> (IP </a:t>
            </a:r>
            <a:r>
              <a:rPr lang="en-US" spc="-5" dirty="0" err="1" smtClean="0">
                <a:latin typeface="Sylfaen"/>
                <a:cs typeface="Sylfaen"/>
              </a:rPr>
              <a:t>và</a:t>
            </a:r>
            <a:r>
              <a:rPr lang="en-US" spc="-5" dirty="0" smtClean="0">
                <a:latin typeface="Sylfaen"/>
                <a:cs typeface="Sylfaen"/>
              </a:rPr>
              <a:t> port) client socket </a:t>
            </a:r>
            <a:r>
              <a:rPr lang="en-US" spc="-5" dirty="0" err="1" smtClean="0">
                <a:latin typeface="Sylfaen"/>
                <a:cs typeface="Sylfaen"/>
              </a:rPr>
              <a:t>kết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nối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tới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Courier New"/>
                <a:cs typeface="Courier New"/>
              </a:rPr>
              <a:t>sockfd</a:t>
            </a:r>
            <a:r>
              <a:rPr lang="en-US" spc="-5" dirty="0" smtClean="0">
                <a:latin typeface="Sylfaen"/>
                <a:cs typeface="Sylfaen"/>
              </a:rPr>
              <a:t>, </a:t>
            </a:r>
            <a:r>
              <a:rPr lang="en-US" spc="-5" dirty="0" err="1" smtClean="0">
                <a:latin typeface="Sylfaen"/>
                <a:cs typeface="Sylfaen"/>
              </a:rPr>
              <a:t>trong</a:t>
            </a:r>
            <a:r>
              <a:rPr lang="en-US" spc="-5" dirty="0" smtClean="0">
                <a:latin typeface="Sylfaen"/>
                <a:cs typeface="Sylfaen"/>
              </a:rPr>
              <a:t> buffer </a:t>
            </a:r>
            <a:r>
              <a:rPr lang="en-US" spc="-5" dirty="0" err="1" smtClean="0">
                <a:latin typeface="Sylfaen"/>
                <a:cs typeface="Sylfaen"/>
              </a:rPr>
              <a:t>trỏ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bởi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Courier New"/>
                <a:cs typeface="Courier New"/>
              </a:rPr>
              <a:t>addr</a:t>
            </a:r>
            <a:endParaRPr lang="en-US" dirty="0" smtClean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spc="-5" dirty="0" smtClean="0">
                <a:latin typeface="Sylfaen"/>
                <a:cs typeface="Sylfaen"/>
              </a:rPr>
              <a:t>0 </a:t>
            </a:r>
            <a:r>
              <a:rPr lang="en-US" spc="-5" dirty="0" err="1" smtClean="0">
                <a:latin typeface="Sylfaen"/>
                <a:cs typeface="Sylfaen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trả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lại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success; -1</a:t>
            </a:r>
            <a:r>
              <a:rPr lang="en-US" spc="-22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fail</a:t>
            </a: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355600" marR="421640">
              <a:spcBef>
                <a:spcPts val="5"/>
              </a:spcBef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solidFill>
                  <a:srgbClr val="CC9A00"/>
                </a:solidFill>
                <a:latin typeface="Courier New"/>
                <a:cs typeface="Courier New"/>
              </a:rPr>
              <a:t>getsockname</a:t>
            </a:r>
            <a:r>
              <a:rPr lang="en-US" b="1" spc="-5" dirty="0" smtClean="0">
                <a:latin typeface="Courier New"/>
                <a:cs typeface="Courier New"/>
              </a:rPr>
              <a:t>(</a:t>
            </a: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sockfd</a:t>
            </a:r>
            <a:r>
              <a:rPr lang="en-US" b="1" spc="-5" dirty="0" smtClean="0">
                <a:latin typeface="Courier New"/>
                <a:cs typeface="Courier New"/>
              </a:rPr>
              <a:t>, </a:t>
            </a:r>
            <a:r>
              <a:rPr lang="en-US" b="1" spc="-5" dirty="0" err="1" smtClean="0">
                <a:latin typeface="Courier New"/>
                <a:cs typeface="Courier New"/>
              </a:rPr>
              <a:t>struct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sockaddr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err="1" smtClean="0">
                <a:latin typeface="Courier New"/>
                <a:cs typeface="Courier New"/>
              </a:rPr>
              <a:t>addr</a:t>
            </a:r>
            <a:r>
              <a:rPr lang="en-US" b="1" spc="-5" dirty="0" smtClean="0">
                <a:latin typeface="Courier New"/>
                <a:cs typeface="Courier New"/>
              </a:rPr>
              <a:t>,  </a:t>
            </a:r>
            <a:r>
              <a:rPr lang="en-US" b="1" spc="-5" dirty="0" err="1" smtClean="0">
                <a:latin typeface="Courier New"/>
                <a:cs typeface="Courier New"/>
              </a:rPr>
              <a:t>socklen_t</a:t>
            </a:r>
            <a:r>
              <a:rPr lang="en-US" b="1" spc="-35" dirty="0" smtClean="0">
                <a:latin typeface="Courier New"/>
                <a:cs typeface="Courier New"/>
              </a:rPr>
              <a:t> </a:t>
            </a:r>
            <a:r>
              <a:rPr lang="en-US" b="1" spc="-5" dirty="0" smtClean="0">
                <a:latin typeface="Courier New"/>
                <a:cs typeface="Courier New"/>
              </a:rPr>
              <a:t>*</a:t>
            </a:r>
            <a:r>
              <a:rPr lang="en-US" b="1" spc="-5" dirty="0" err="1" smtClean="0">
                <a:latin typeface="Courier New"/>
                <a:cs typeface="Courier New"/>
              </a:rPr>
              <a:t>addrlen</a:t>
            </a:r>
            <a:r>
              <a:rPr lang="en-US" b="1" spc="-5" dirty="0" smtClean="0">
                <a:latin typeface="Courier New"/>
                <a:cs typeface="Courier New"/>
              </a:rPr>
              <a:t>);</a:t>
            </a:r>
            <a:endParaRPr lang="en-US" dirty="0" smtClean="0">
              <a:latin typeface="Courier New"/>
              <a:cs typeface="Courier New"/>
            </a:endParaRPr>
          </a:p>
          <a:p>
            <a:pPr marL="681990" marR="5080" indent="-325755">
              <a:lnSpc>
                <a:spcPct val="100000"/>
              </a:lnSpc>
              <a:spcBef>
                <a:spcPts val="545"/>
              </a:spcBef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lang="en-US" spc="-5" dirty="0" smtClean="0">
                <a:latin typeface="Sylfaen"/>
                <a:cs typeface="Sylfaen"/>
              </a:rPr>
              <a:t>returns </a:t>
            </a:r>
            <a:r>
              <a:rPr lang="en-US" spc="-5" dirty="0" err="1" smtClean="0">
                <a:latin typeface="Sylfaen"/>
                <a:cs typeface="Sylfaen"/>
              </a:rPr>
              <a:t>địa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chỉ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hiện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tại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của</a:t>
            </a:r>
            <a:r>
              <a:rPr lang="en-US" spc="-5" dirty="0" smtClean="0">
                <a:latin typeface="Sylfaen"/>
                <a:cs typeface="Sylfaen"/>
              </a:rPr>
              <a:t> socket </a:t>
            </a:r>
            <a:r>
              <a:rPr lang="en-US" spc="-5" dirty="0" err="1" smtClean="0">
                <a:latin typeface="Courier New"/>
                <a:cs typeface="Courier New"/>
              </a:rPr>
              <a:t>sockfd</a:t>
            </a:r>
            <a:r>
              <a:rPr lang="en-US" spc="-5" dirty="0" smtClean="0">
                <a:latin typeface="Courier New"/>
                <a:cs typeface="Courier New"/>
              </a:rPr>
              <a:t> </a:t>
            </a:r>
            <a:r>
              <a:rPr lang="en-US" spc="-5" dirty="0" err="1" smtClean="0">
                <a:latin typeface="Sylfaen"/>
                <a:cs typeface="Courier New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bound, ở </a:t>
            </a:r>
            <a:r>
              <a:rPr lang="en-US" spc="-5" dirty="0" err="1" smtClean="0">
                <a:latin typeface="Sylfaen"/>
                <a:cs typeface="Sylfaen"/>
              </a:rPr>
              <a:t>trong</a:t>
            </a:r>
            <a:r>
              <a:rPr lang="en-US" spc="-5" dirty="0" smtClean="0">
                <a:latin typeface="Sylfaen"/>
                <a:cs typeface="Sylfaen"/>
              </a:rPr>
              <a:t> buffer </a:t>
            </a:r>
            <a:r>
              <a:rPr lang="en-US" spc="-5" dirty="0" err="1" smtClean="0">
                <a:latin typeface="Sylfaen"/>
                <a:cs typeface="Sylfaen"/>
              </a:rPr>
              <a:t>trở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bởi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Courier New"/>
                <a:cs typeface="Courier New"/>
              </a:rPr>
              <a:t>addr</a:t>
            </a:r>
            <a:endParaRPr lang="en-US" dirty="0" smtClean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lang="en-US" sz="1800" spc="150" dirty="0" smtClean="0">
                <a:solidFill>
                  <a:srgbClr val="9A6500"/>
                </a:solidFill>
                <a:latin typeface="Meiryo"/>
                <a:cs typeface="Meiryo"/>
              </a:rPr>
              <a:t>Q  </a:t>
            </a:r>
            <a:r>
              <a:rPr lang="en-US" spc="-5" dirty="0" smtClean="0">
                <a:latin typeface="Sylfaen"/>
                <a:cs typeface="Sylfaen"/>
              </a:rPr>
              <a:t>0 </a:t>
            </a:r>
            <a:r>
              <a:rPr lang="en-US" spc="-5" dirty="0" err="1" smtClean="0">
                <a:latin typeface="Sylfaen"/>
                <a:cs typeface="Sylfaen"/>
              </a:rPr>
              <a:t>được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trả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lại</a:t>
            </a:r>
            <a:r>
              <a:rPr lang="en-US" spc="-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success; -1</a:t>
            </a:r>
            <a:r>
              <a:rPr lang="en-US" spc="-225" dirty="0" smtClean="0">
                <a:latin typeface="Sylfaen"/>
                <a:cs typeface="Sylfaen"/>
              </a:rPr>
              <a:t> </a:t>
            </a:r>
            <a:r>
              <a:rPr lang="en-US" spc="-5" dirty="0" err="1" smtClean="0">
                <a:latin typeface="Sylfaen"/>
                <a:cs typeface="Sylfaen"/>
              </a:rPr>
              <a:t>nếu</a:t>
            </a:r>
            <a:r>
              <a:rPr lang="en-US" spc="-5" dirty="0" smtClean="0">
                <a:latin typeface="Sylfaen"/>
                <a:cs typeface="Sylfaen"/>
              </a:rPr>
              <a:t> fail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B2D8-DA5B-46EF-AF99-9879D72376A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hữu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DE8A-D1D5-4016-BA35-29C4418E5CD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401453" y="1166114"/>
            <a:ext cx="8513948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struct hostent *</a:t>
            </a:r>
            <a:r>
              <a:rPr sz="2000" b="1" spc="-5" dirty="0">
                <a:solidFill>
                  <a:srgbClr val="CA6800"/>
                </a:solidFill>
                <a:latin typeface="Courier New"/>
                <a:cs typeface="Courier New"/>
              </a:rPr>
              <a:t>gethostbyname</a:t>
            </a:r>
            <a:r>
              <a:rPr sz="2000" b="1" spc="-5" dirty="0">
                <a:latin typeface="Courier New"/>
                <a:cs typeface="Courier New"/>
              </a:rPr>
              <a:t>(const char</a:t>
            </a:r>
            <a:r>
              <a:rPr sz="2000" b="1" spc="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*name);</a:t>
            </a:r>
            <a:endParaRPr sz="20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550"/>
              </a:spcBef>
            </a:pPr>
            <a:r>
              <a:rPr sz="1200" spc="150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2000" spc="-5">
                <a:latin typeface="Sylfaen"/>
                <a:cs typeface="Sylfaen"/>
              </a:rPr>
              <a:t>returns </a:t>
            </a:r>
            <a:r>
              <a:rPr lang="en-US" sz="2000" spc="-5" dirty="0" err="1" smtClean="0">
                <a:latin typeface="Sylfaen"/>
                <a:cs typeface="Sylfaen"/>
              </a:rPr>
              <a:t>một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sz="2000" spc="-5">
                <a:latin typeface="Sylfaen"/>
                <a:cs typeface="Sylfaen"/>
              </a:rPr>
              <a:t>structure </a:t>
            </a:r>
            <a:r>
              <a:rPr lang="en-US" sz="2000" spc="-5" dirty="0" err="1" smtClean="0">
                <a:latin typeface="Sylfaen"/>
                <a:cs typeface="Sylfaen"/>
              </a:rPr>
              <a:t>loại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b="1" i="1" spc="-5" smtClean="0">
                <a:latin typeface="Courier New"/>
                <a:cs typeface="Courier New"/>
              </a:rPr>
              <a:t>hostent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bởi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host</a:t>
            </a:r>
            <a:r>
              <a:rPr sz="2000" spc="-270" smtClean="0">
                <a:latin typeface="Sylfaen"/>
                <a:cs typeface="Sylfaen"/>
              </a:rPr>
              <a:t> </a:t>
            </a:r>
            <a:r>
              <a:rPr sz="2000" b="1" i="1" spc="-5" dirty="0">
                <a:latin typeface="Sylfaen"/>
                <a:cs typeface="Sylfaen"/>
              </a:rPr>
              <a:t>name</a:t>
            </a:r>
            <a:endParaRPr sz="2000" b="1" i="1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sz="1200" spc="150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2000" b="1" i="1" spc="-5">
                <a:latin typeface="Courier New"/>
                <a:cs typeface="Courier New"/>
              </a:rPr>
              <a:t>name</a:t>
            </a:r>
            <a:r>
              <a:rPr sz="2000" spc="-5">
                <a:latin typeface="Courier New"/>
                <a:cs typeface="Courier New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là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một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hostname</a:t>
            </a:r>
            <a:r>
              <a:rPr sz="2000" spc="-5">
                <a:latin typeface="Sylfaen"/>
                <a:cs typeface="Sylfaen"/>
              </a:rPr>
              <a:t>, </a:t>
            </a:r>
            <a:r>
              <a:rPr lang="en-US" sz="2000" spc="-5" dirty="0" err="1" smtClean="0">
                <a:latin typeface="Sylfaen"/>
                <a:cs typeface="Sylfaen"/>
              </a:rPr>
              <a:t>hoặc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một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địa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chỉ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IPv4 </a:t>
            </a:r>
            <a:r>
              <a:rPr lang="en-US" sz="2000" spc="-5" dirty="0" err="1" smtClean="0">
                <a:latin typeface="Sylfaen"/>
                <a:cs typeface="Sylfaen"/>
              </a:rPr>
              <a:t>trong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chuẩn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dot</a:t>
            </a:r>
            <a:r>
              <a:rPr sz="2000" spc="-270" smtClean="0">
                <a:latin typeface="Sylfaen"/>
                <a:cs typeface="Sylfaen"/>
              </a:rPr>
              <a:t> </a:t>
            </a:r>
            <a:r>
              <a:rPr sz="2000" spc="-5" dirty="0">
                <a:latin typeface="Sylfaen"/>
                <a:cs typeface="Sylfaen"/>
              </a:rPr>
              <a:t>notation</a:t>
            </a:r>
            <a:endParaRPr sz="2000">
              <a:latin typeface="Sylfaen"/>
              <a:cs typeface="Sylfae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45947" y="2270899"/>
            <a:ext cx="38989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e.g.</a:t>
            </a:r>
            <a:endParaRPr sz="2000">
              <a:latin typeface="Sylfaen"/>
              <a:cs typeface="Sylfae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299844" y="2296414"/>
            <a:ext cx="43942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  <a:hlinkClick r:id="rId2"/>
              </a:rPr>
              <a:t>gethostbyname(“www.csd.uoc.gr”);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472833" y="4131310"/>
            <a:ext cx="7981950" cy="2193290"/>
          </a:xfrm>
          <a:custGeom>
            <a:avLst/>
            <a:gdLst/>
            <a:ahLst/>
            <a:cxnLst/>
            <a:rect l="l" t="t" r="r" b="b"/>
            <a:pathLst>
              <a:path w="7981950" h="2193290">
                <a:moveTo>
                  <a:pt x="0" y="0"/>
                </a:moveTo>
                <a:lnTo>
                  <a:pt x="0" y="2193036"/>
                </a:lnTo>
                <a:lnTo>
                  <a:pt x="7981950" y="2193036"/>
                </a:lnTo>
                <a:lnTo>
                  <a:pt x="7981950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401453" y="2773172"/>
            <a:ext cx="7966709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40055" indent="-342900">
              <a:lnSpc>
                <a:spcPct val="100000"/>
              </a:lnSpc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struct hostent *</a:t>
            </a:r>
            <a:r>
              <a:rPr sz="2000" b="1" spc="-5" dirty="0">
                <a:solidFill>
                  <a:srgbClr val="CA6800"/>
                </a:solidFill>
                <a:latin typeface="Courier New"/>
                <a:cs typeface="Courier New"/>
              </a:rPr>
              <a:t>gethostbyaddr</a:t>
            </a:r>
            <a:r>
              <a:rPr sz="2000" b="1" spc="-5" dirty="0">
                <a:latin typeface="Courier New"/>
                <a:cs typeface="Courier New"/>
              </a:rPr>
              <a:t>(const void *addr,  socklen_t len, int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type);</a:t>
            </a:r>
            <a:endParaRPr sz="2000">
              <a:latin typeface="Courier New"/>
              <a:cs typeface="Courier New"/>
            </a:endParaRPr>
          </a:p>
          <a:p>
            <a:pPr marL="681990" marR="5080" indent="-325755">
              <a:lnSpc>
                <a:spcPct val="100000"/>
              </a:lnSpc>
              <a:spcBef>
                <a:spcPts val="545"/>
              </a:spcBef>
            </a:pPr>
            <a:r>
              <a:rPr sz="1200" spc="150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2000" spc="-5">
                <a:latin typeface="Sylfaen"/>
                <a:cs typeface="Sylfaen"/>
              </a:rPr>
              <a:t>returns </a:t>
            </a:r>
            <a:r>
              <a:rPr lang="en-US" sz="2000" spc="-5" dirty="0" err="1" smtClean="0">
                <a:latin typeface="Sylfaen"/>
                <a:cs typeface="Sylfaen"/>
              </a:rPr>
              <a:t>một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sz="2000" spc="-5">
                <a:latin typeface="Sylfaen"/>
                <a:cs typeface="Sylfaen"/>
              </a:rPr>
              <a:t>structure </a:t>
            </a:r>
            <a:r>
              <a:rPr lang="en-US" sz="2000" spc="-5" dirty="0" err="1" smtClean="0">
                <a:latin typeface="Sylfaen"/>
                <a:cs typeface="Sylfaen"/>
              </a:rPr>
              <a:t>loại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b="1" i="1" spc="-5" smtClean="0">
                <a:latin typeface="Sylfaen"/>
                <a:cs typeface="Sylfaen"/>
              </a:rPr>
              <a:t>hostent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bởi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địa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chỉ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host </a:t>
            </a:r>
            <a:r>
              <a:rPr sz="2000" b="1" i="1" spc="-5" smtClean="0">
                <a:latin typeface="Sylfaen"/>
                <a:cs typeface="Sylfaen"/>
              </a:rPr>
              <a:t>addr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có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chiều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dài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len </a:t>
            </a:r>
            <a:r>
              <a:rPr lang="en-US" sz="2000" spc="-5" dirty="0" err="1" smtClean="0">
                <a:latin typeface="Sylfaen"/>
                <a:cs typeface="Sylfaen"/>
              </a:rPr>
              <a:t>và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địa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chỉ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loại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b="1" i="1" spc="-10" smtClean="0">
                <a:latin typeface="Courier New"/>
                <a:cs typeface="Courier New"/>
              </a:rPr>
              <a:t>type</a:t>
            </a:r>
            <a:endParaRPr sz="2000" b="1" i="1">
              <a:latin typeface="Courier New"/>
              <a:cs typeface="Courier New"/>
            </a:endParaRPr>
          </a:p>
          <a:p>
            <a:pPr marL="174625">
              <a:lnSpc>
                <a:spcPct val="100000"/>
              </a:lnSpc>
              <a:spcBef>
                <a:spcPts val="850"/>
              </a:spcBef>
            </a:pPr>
            <a:r>
              <a:rPr sz="1600" b="1" dirty="0">
                <a:latin typeface="Courier New"/>
                <a:cs typeface="Courier New"/>
              </a:rPr>
              <a:t>struct hostent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1" name="object 9"/>
          <p:cNvGraphicFramePr>
            <a:graphicFrameLocks noGrp="1"/>
          </p:cNvGraphicFramePr>
          <p:nvPr/>
        </p:nvGraphicFramePr>
        <p:xfrm>
          <a:off x="920661" y="4452196"/>
          <a:ext cx="6950698" cy="1266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466"/>
                <a:gridCol w="1895598"/>
                <a:gridCol w="4482634"/>
              </a:tblGrid>
              <a:tr h="243870">
                <a:tc>
                  <a:txBody>
                    <a:bodyPr/>
                    <a:lstStyle/>
                    <a:p>
                      <a:pPr marL="22225">
                        <a:lnSpc>
                          <a:spcPts val="16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6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*h_name;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45"/>
                        </a:lnSpc>
                      </a:pPr>
                      <a:r>
                        <a:rPr sz="1600" dirty="0">
                          <a:latin typeface="Sylfaen"/>
                          <a:cs typeface="Sylfaen"/>
                        </a:rPr>
                        <a:t>/* official name of host</a:t>
                      </a:r>
                      <a:r>
                        <a:rPr sz="1600" spc="-10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244551">
                <a:tc>
                  <a:txBody>
                    <a:bodyPr/>
                    <a:lstStyle/>
                    <a:p>
                      <a:pPr marL="2222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**h_aliases;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0"/>
                        </a:lnSpc>
                      </a:pPr>
                      <a:r>
                        <a:rPr sz="1600" dirty="0">
                          <a:latin typeface="Sylfaen"/>
                          <a:cs typeface="Sylfaen"/>
                        </a:rPr>
                        <a:t>/* alias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list (strings)</a:t>
                      </a:r>
                      <a:r>
                        <a:rPr sz="1600" spc="-65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244551">
                <a:tc>
                  <a:txBody>
                    <a:bodyPr/>
                    <a:lstStyle/>
                    <a:p>
                      <a:pPr marL="2222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h_addrtype;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Sylfaen"/>
                          <a:cs typeface="Sylfaen"/>
                        </a:rPr>
                        <a:t>/*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host address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type (AF_INET)</a:t>
                      </a:r>
                      <a:r>
                        <a:rPr sz="1600" spc="-45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244551">
                <a:tc>
                  <a:txBody>
                    <a:bodyPr/>
                    <a:lstStyle/>
                    <a:p>
                      <a:pPr marL="2222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h_length;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Sylfaen"/>
                          <a:cs typeface="Sylfaen"/>
                        </a:rPr>
                        <a:t>/* length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of address</a:t>
                      </a:r>
                      <a:r>
                        <a:rPr sz="1600" spc="-6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288625">
                <a:tc>
                  <a:txBody>
                    <a:bodyPr/>
                    <a:lstStyle/>
                    <a:p>
                      <a:pPr marL="2222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**h_addr_list;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Sylfaen"/>
                          <a:cs typeface="Sylfaen"/>
                        </a:rPr>
                        <a:t>/* list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of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addresses (binary in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network byte order)</a:t>
                      </a:r>
                      <a:r>
                        <a:rPr sz="1600" spc="-2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0"/>
          <p:cNvSpPr txBox="1"/>
          <p:nvPr/>
        </p:nvSpPr>
        <p:spPr>
          <a:xfrm>
            <a:off x="563765" y="5636158"/>
            <a:ext cx="636333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b="1" dirty="0">
                <a:latin typeface="Courier New"/>
                <a:cs typeface="Courier New"/>
              </a:rPr>
              <a:t>#define h_addr h_addr_list[0] </a:t>
            </a:r>
            <a:r>
              <a:rPr sz="1600" dirty="0">
                <a:latin typeface="Sylfaen"/>
                <a:cs typeface="Sylfaen"/>
              </a:rPr>
              <a:t>/* for backward compatibility</a:t>
            </a:r>
            <a:r>
              <a:rPr sz="1600" spc="-55" dirty="0">
                <a:latin typeface="Sylfaen"/>
                <a:cs typeface="Sylfaen"/>
              </a:rPr>
              <a:t> </a:t>
            </a:r>
            <a:r>
              <a:rPr sz="1600" dirty="0">
                <a:latin typeface="Sylfaen"/>
                <a:cs typeface="Sylfaen"/>
              </a:rPr>
              <a:t>*/</a:t>
            </a:r>
            <a:endParaRPr sz="1600">
              <a:latin typeface="Sylfaen"/>
              <a:cs typeface="Sylfae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hữu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8C09-6F48-494E-8E86-3F97FD26079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object 4"/>
          <p:cNvSpPr/>
          <p:nvPr/>
        </p:nvSpPr>
        <p:spPr>
          <a:xfrm>
            <a:off x="641350" y="4819650"/>
            <a:ext cx="8045450" cy="1581150"/>
          </a:xfrm>
          <a:custGeom>
            <a:avLst/>
            <a:gdLst/>
            <a:ahLst/>
            <a:cxnLst/>
            <a:rect l="l" t="t" r="r" b="b"/>
            <a:pathLst>
              <a:path w="8045450" h="1581150">
                <a:moveTo>
                  <a:pt x="0" y="0"/>
                </a:moveTo>
                <a:lnTo>
                  <a:pt x="0" y="1581150"/>
                </a:lnTo>
                <a:lnTo>
                  <a:pt x="8045195" y="1581150"/>
                </a:lnTo>
                <a:lnTo>
                  <a:pt x="8045195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547110" y="1132077"/>
            <a:ext cx="8368290" cy="400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1645" indent="-342900">
              <a:lnSpc>
                <a:spcPct val="100000"/>
              </a:lnSpc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struct servent *</a:t>
            </a:r>
            <a:r>
              <a:rPr sz="2000" b="1" spc="-5" dirty="0">
                <a:solidFill>
                  <a:srgbClr val="A50021"/>
                </a:solidFill>
                <a:latin typeface="Courier New"/>
                <a:cs typeface="Courier New"/>
              </a:rPr>
              <a:t>getservbyname</a:t>
            </a:r>
            <a:r>
              <a:rPr sz="2000" b="1" spc="-5" dirty="0">
                <a:latin typeface="Courier New"/>
                <a:cs typeface="Courier New"/>
              </a:rPr>
              <a:t>(const char *name,  const char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*proto);</a:t>
            </a:r>
            <a:endParaRPr sz="2000">
              <a:latin typeface="Courier New"/>
              <a:cs typeface="Courier New"/>
            </a:endParaRPr>
          </a:p>
          <a:p>
            <a:pPr marL="681990" marR="354965" indent="-325755">
              <a:lnSpc>
                <a:spcPct val="100000"/>
              </a:lnSpc>
              <a:spcBef>
                <a:spcPts val="545"/>
              </a:spcBef>
            </a:pPr>
            <a:r>
              <a:rPr sz="1200" spc="150" dirty="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sz="2000" spc="-5">
                <a:latin typeface="Sylfaen"/>
                <a:cs typeface="Sylfaen"/>
              </a:rPr>
              <a:t>returns </a:t>
            </a:r>
            <a:r>
              <a:rPr lang="en-US" sz="2000" spc="-5" dirty="0" err="1" smtClean="0">
                <a:latin typeface="Sylfaen"/>
                <a:cs typeface="Sylfaen"/>
              </a:rPr>
              <a:t>một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struct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loại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Courier New"/>
                <a:cs typeface="Courier New"/>
              </a:rPr>
              <a:t>servent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cho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đầu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vào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dạng</a:t>
            </a:r>
            <a:r>
              <a:rPr lang="en-US" sz="2000" spc="-5" dirty="0" smtClean="0">
                <a:latin typeface="Sylfaen"/>
                <a:cs typeface="Sylfaen"/>
              </a:rPr>
              <a:t> database </a:t>
            </a:r>
            <a:r>
              <a:rPr lang="en-US" sz="2000" spc="-5" dirty="0" err="1" smtClean="0">
                <a:latin typeface="Sylfaen"/>
                <a:cs typeface="Sylfaen"/>
              </a:rPr>
              <a:t>cái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mà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khớp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với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sz="2000" spc="-5">
                <a:latin typeface="Sylfaen"/>
                <a:cs typeface="Sylfaen"/>
              </a:rPr>
              <a:t>service </a:t>
            </a:r>
            <a:r>
              <a:rPr sz="2000" b="1" i="1" spc="-5" smtClean="0">
                <a:latin typeface="Sylfaen"/>
                <a:cs typeface="Sylfaen"/>
              </a:rPr>
              <a:t>name</a:t>
            </a:r>
            <a:r>
              <a:rPr lang="en-US" sz="2000" b="1" i="1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sử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dụng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protocol</a:t>
            </a:r>
            <a:r>
              <a:rPr sz="2000" spc="15" smtClean="0">
                <a:latin typeface="Sylfaen"/>
                <a:cs typeface="Sylfaen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proto</a:t>
            </a:r>
            <a:r>
              <a:rPr sz="2000" spc="-5" dirty="0">
                <a:latin typeface="Sylfaen"/>
                <a:cs typeface="Sylfaen"/>
              </a:rPr>
              <a:t>.</a:t>
            </a:r>
            <a:endParaRPr sz="20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475"/>
              </a:spcBef>
            </a:pPr>
            <a:r>
              <a:rPr sz="1200" spc="15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lang="en-US" sz="2000" spc="-5" dirty="0" err="1" smtClean="0">
                <a:latin typeface="Sylfaen"/>
                <a:cs typeface="Sylfaen"/>
              </a:rPr>
              <a:t>Nếu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Courier New"/>
                <a:cs typeface="Courier New"/>
              </a:rPr>
              <a:t>proto </a:t>
            </a:r>
            <a:r>
              <a:rPr lang="en-US" sz="2000" spc="-5" dirty="0" err="1" smtClean="0">
                <a:latin typeface="Sylfaen"/>
                <a:cs typeface="Sylfaen"/>
              </a:rPr>
              <a:t>là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NULL</a:t>
            </a:r>
            <a:r>
              <a:rPr sz="2000" spc="-5">
                <a:latin typeface="Sylfaen"/>
                <a:cs typeface="Sylfaen"/>
              </a:rPr>
              <a:t>, </a:t>
            </a:r>
            <a:r>
              <a:rPr lang="en-US" sz="2000" spc="-5" dirty="0" err="1" smtClean="0">
                <a:latin typeface="Sylfaen"/>
                <a:cs typeface="Sylfaen"/>
              </a:rPr>
              <a:t>bất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kỳ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sz="2000" spc="-5" smtClean="0">
                <a:latin typeface="Sylfaen"/>
                <a:cs typeface="Sylfaen"/>
              </a:rPr>
              <a:t>protocol </a:t>
            </a:r>
            <a:r>
              <a:rPr lang="en-US" sz="2000" spc="-5" dirty="0" err="1" smtClean="0">
                <a:latin typeface="Sylfaen"/>
                <a:cs typeface="Sylfaen"/>
              </a:rPr>
              <a:t>sẽ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được</a:t>
            </a:r>
            <a:r>
              <a:rPr lang="en-US" sz="2000" spc="-5" dirty="0" smtClean="0">
                <a:latin typeface="Sylfaen"/>
                <a:cs typeface="Sylfaen"/>
              </a:rPr>
              <a:t> </a:t>
            </a:r>
            <a:r>
              <a:rPr lang="en-US" sz="2000" spc="-5" dirty="0" err="1" smtClean="0">
                <a:latin typeface="Sylfaen"/>
                <a:cs typeface="Sylfaen"/>
              </a:rPr>
              <a:t>khớp</a:t>
            </a:r>
            <a:r>
              <a:rPr sz="2000" spc="-5" smtClean="0">
                <a:latin typeface="Sylfaen"/>
                <a:cs typeface="Sylfaen"/>
              </a:rPr>
              <a:t>.</a:t>
            </a:r>
            <a:endParaRPr sz="2000">
              <a:latin typeface="Sylfaen"/>
              <a:cs typeface="Sylfaen"/>
            </a:endParaRPr>
          </a:p>
          <a:p>
            <a:pPr marL="35687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sz="2200" dirty="0">
                <a:latin typeface="Sylfaen"/>
                <a:cs typeface="Sylfaen"/>
              </a:rPr>
              <a:t>e.g.	</a:t>
            </a:r>
            <a:r>
              <a:rPr sz="1800" b="1" spc="-5" dirty="0">
                <a:latin typeface="Courier New"/>
                <a:cs typeface="Courier New"/>
              </a:rPr>
              <a:t>getservbyname(“echo”, “tcp”)</a:t>
            </a:r>
            <a:r>
              <a:rPr sz="1800" b="1" spc="-735" dirty="0">
                <a:latin typeface="Courier New"/>
                <a:cs typeface="Courier New"/>
              </a:rPr>
              <a:t> </a:t>
            </a:r>
            <a:r>
              <a:rPr sz="2200" dirty="0">
                <a:latin typeface="Sylfaen"/>
                <a:cs typeface="Sylfaen"/>
              </a:rPr>
              <a:t>;</a:t>
            </a:r>
            <a:endParaRPr sz="2200">
              <a:latin typeface="Sylfaen"/>
              <a:cs typeface="Sylfaen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Clr>
                <a:srgbClr val="9A6500"/>
              </a:buClr>
              <a:buSzPct val="65000"/>
              <a:buFont typeface="Meiryo"/>
              <a:buChar char="■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struct servent *</a:t>
            </a:r>
            <a:r>
              <a:rPr sz="2000" b="1" spc="-5" dirty="0">
                <a:solidFill>
                  <a:srgbClr val="A50021"/>
                </a:solidFill>
                <a:latin typeface="Courier New"/>
                <a:cs typeface="Courier New"/>
              </a:rPr>
              <a:t>getservbyport</a:t>
            </a:r>
            <a:r>
              <a:rPr sz="2000" b="1" spc="-5" dirty="0">
                <a:latin typeface="Courier New"/>
                <a:cs typeface="Courier New"/>
              </a:rPr>
              <a:t>(int port, const</a:t>
            </a:r>
            <a:r>
              <a:rPr sz="2000" b="1" spc="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*proto);</a:t>
            </a:r>
            <a:endParaRPr sz="2000">
              <a:latin typeface="Courier New"/>
              <a:cs typeface="Courier New"/>
            </a:endParaRPr>
          </a:p>
          <a:p>
            <a:pPr marL="681990" marR="354965" indent="-325755">
              <a:lnSpc>
                <a:spcPct val="100000"/>
              </a:lnSpc>
              <a:spcBef>
                <a:spcPts val="545"/>
              </a:spcBef>
            </a:pPr>
            <a:r>
              <a:rPr sz="1200" spc="150">
                <a:solidFill>
                  <a:srgbClr val="9A6500"/>
                </a:solidFill>
                <a:latin typeface="Meiryo"/>
                <a:cs typeface="Meiryo"/>
              </a:rPr>
              <a:t>Q </a:t>
            </a:r>
            <a:r>
              <a:rPr lang="vi-VN" sz="2000" spc="-5" dirty="0" smtClean="0">
                <a:latin typeface="Sylfaen"/>
                <a:cs typeface="Sylfaen"/>
              </a:rPr>
              <a:t>returns một struct loại </a:t>
            </a:r>
            <a:r>
              <a:rPr lang="vi-VN" sz="2000" spc="-5" dirty="0" smtClean="0">
                <a:latin typeface="Courier New"/>
                <a:cs typeface="Courier New"/>
              </a:rPr>
              <a:t>servent </a:t>
            </a:r>
            <a:r>
              <a:rPr lang="vi-VN" sz="2000" spc="-5" dirty="0" smtClean="0">
                <a:latin typeface="Sylfaen"/>
                <a:cs typeface="Sylfaen"/>
              </a:rPr>
              <a:t>cho đầu vào dạng database cái mà khớp với service sử dụng </a:t>
            </a:r>
            <a:r>
              <a:rPr lang="en-US" sz="2000" spc="-5" dirty="0" smtClean="0">
                <a:latin typeface="Sylfaen"/>
                <a:cs typeface="Sylfaen"/>
              </a:rPr>
              <a:t> port </a:t>
            </a:r>
            <a:r>
              <a:rPr sz="2000" b="1" i="1" spc="-5" smtClean="0">
                <a:latin typeface="Courier New"/>
                <a:cs typeface="Courier New"/>
              </a:rPr>
              <a:t>port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000" spc="-5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000" spc="-5" dirty="0" smtClean="0">
                <a:cs typeface="Courier New"/>
              </a:rPr>
              <a:t>protocol</a:t>
            </a:r>
            <a:r>
              <a:rPr lang="en-US" sz="2000" spc="-5" dirty="0" smtClean="0">
                <a:latin typeface="Courier New"/>
                <a:cs typeface="Courier New"/>
              </a:rPr>
              <a:t> </a:t>
            </a:r>
            <a:r>
              <a:rPr lang="en-US" sz="2000" b="1" i="1" spc="-5" dirty="0" smtClean="0">
                <a:latin typeface="Courier New"/>
                <a:cs typeface="Courier New"/>
              </a:rPr>
              <a:t>proto</a:t>
            </a:r>
            <a:endParaRPr sz="2000" b="1" i="1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  <a:spcBef>
                <a:spcPts val="1455"/>
              </a:spcBef>
            </a:pPr>
            <a:r>
              <a:rPr sz="1600" b="1" dirty="0">
                <a:latin typeface="Courier New"/>
                <a:cs typeface="Courier New"/>
              </a:rPr>
              <a:t>struct servent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6"/>
          <p:cNvGraphicFramePr>
            <a:graphicFrameLocks noGrp="1"/>
          </p:cNvGraphicFramePr>
          <p:nvPr/>
        </p:nvGraphicFramePr>
        <p:xfrm>
          <a:off x="699770" y="5140536"/>
          <a:ext cx="5928706" cy="126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152"/>
                <a:gridCol w="1773301"/>
                <a:gridCol w="3194253"/>
              </a:tblGrid>
              <a:tr h="243870">
                <a:tc>
                  <a:txBody>
                    <a:bodyPr/>
                    <a:lstStyle/>
                    <a:p>
                      <a:pPr marL="410845">
                        <a:lnSpc>
                          <a:spcPts val="16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6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*s_name;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645"/>
                        </a:lnSpc>
                      </a:pPr>
                      <a:r>
                        <a:rPr sz="1600" dirty="0">
                          <a:latin typeface="Sylfaen"/>
                          <a:cs typeface="Sylfaen"/>
                        </a:rPr>
                        <a:t>/* official service name</a:t>
                      </a:r>
                      <a:r>
                        <a:rPr sz="1600" spc="-9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244144">
                <a:tc>
                  <a:txBody>
                    <a:bodyPr/>
                    <a:lstStyle/>
                    <a:p>
                      <a:pPr marL="41084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**s_aliases;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650"/>
                        </a:lnSpc>
                      </a:pPr>
                      <a:r>
                        <a:rPr sz="1600" dirty="0">
                          <a:latin typeface="Sylfaen"/>
                          <a:cs typeface="Sylfaen"/>
                        </a:rPr>
                        <a:t>/*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list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of alternate names</a:t>
                      </a:r>
                      <a:r>
                        <a:rPr sz="1600" spc="-7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(strings)*/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244144">
                <a:tc>
                  <a:txBody>
                    <a:bodyPr/>
                    <a:lstStyle/>
                    <a:p>
                      <a:pPr marL="410845">
                        <a:lnSpc>
                          <a:spcPts val="16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ts val="16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s_port;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645"/>
                        </a:lnSpc>
                      </a:pPr>
                      <a:r>
                        <a:rPr sz="1600" spc="-5" dirty="0">
                          <a:latin typeface="Sylfaen"/>
                          <a:cs typeface="Sylfaen"/>
                        </a:rPr>
                        <a:t>/* service port number</a:t>
                      </a:r>
                      <a:r>
                        <a:rPr sz="1600" spc="-6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spc="-5" dirty="0">
                          <a:latin typeface="Sylfaen"/>
                          <a:cs typeface="Sylfaen"/>
                        </a:rPr>
                        <a:t>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  <a:tr h="528102">
                <a:tc>
                  <a:txBody>
                    <a:bodyPr/>
                    <a:lstStyle/>
                    <a:p>
                      <a:pPr marL="410845">
                        <a:lnSpc>
                          <a:spcPts val="1639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4450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*s_proto;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Sylfaen"/>
                          <a:cs typeface="Sylfaen"/>
                        </a:rPr>
                        <a:t>/* protocol to use (“tcp”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or</a:t>
                      </a:r>
                      <a:r>
                        <a:rPr sz="1600" spc="-50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dirty="0">
                          <a:latin typeface="Sylfaen"/>
                          <a:cs typeface="Sylfaen"/>
                        </a:rPr>
                        <a:t>“udp”)*/</a:t>
                      </a:r>
                      <a:endParaRPr sz="1600">
                        <a:latin typeface="Sylfaen"/>
                        <a:cs typeface="Sylfae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socket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client –server</a:t>
            </a:r>
          </a:p>
          <a:p>
            <a:pPr lvl="1"/>
            <a:r>
              <a:rPr lang="en-US" spc="-5" dirty="0"/>
              <a:t>Example </a:t>
            </a:r>
            <a:r>
              <a:rPr lang="en-US" sz="2000" dirty="0"/>
              <a:t>–</a:t>
            </a:r>
            <a:r>
              <a:rPr lang="en-US" sz="2000" spc="-75" dirty="0"/>
              <a:t> </a:t>
            </a:r>
            <a:r>
              <a:rPr lang="en-US" sz="2000" spc="-5" dirty="0"/>
              <a:t>Echo</a:t>
            </a:r>
          </a:p>
          <a:p>
            <a:pPr lvl="1"/>
            <a:r>
              <a:rPr lang="en-US" spc="-5" dirty="0"/>
              <a:t>Constructing </a:t>
            </a:r>
            <a:r>
              <a:rPr lang="en-US" spc="-10" dirty="0"/>
              <a:t>Messages</a:t>
            </a:r>
          </a:p>
          <a:p>
            <a:pPr lvl="1"/>
            <a:r>
              <a:rPr lang="en-US" spc="-5" dirty="0"/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A5A-6891-489E-B65B-28BEBE5CA67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socket server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Bind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local loop: 127.0.0.1</a:t>
            </a:r>
          </a:p>
          <a:p>
            <a:pPr lvl="1"/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text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, convert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 </a:t>
            </a:r>
            <a:endParaRPr lang="en-US" dirty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socket client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Connet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server ở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smtClean="0"/>
              <a:t>text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Chạy</a:t>
            </a:r>
            <a:r>
              <a:rPr lang="en-US" dirty="0" smtClean="0"/>
              <a:t> socket server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socket client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process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multi-connection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thread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multi-connection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select()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smtClean="0"/>
              <a:t> multi-connection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1B6-7BC3-4AD1-8081-B305C34BB30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</a:t>
            </a:r>
          </a:p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socket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client –server</a:t>
            </a:r>
          </a:p>
          <a:p>
            <a:pPr lvl="1"/>
            <a:r>
              <a:rPr lang="en-US" spc="-5" dirty="0"/>
              <a:t>Example </a:t>
            </a:r>
            <a:r>
              <a:rPr lang="en-US" sz="2000" dirty="0"/>
              <a:t>–</a:t>
            </a:r>
            <a:r>
              <a:rPr lang="en-US" sz="2000" spc="-75" dirty="0"/>
              <a:t> </a:t>
            </a:r>
            <a:r>
              <a:rPr lang="en-US" sz="2000" spc="-5" dirty="0"/>
              <a:t>Echo</a:t>
            </a:r>
          </a:p>
          <a:p>
            <a:pPr lvl="1"/>
            <a:r>
              <a:rPr lang="en-US" spc="-5" dirty="0"/>
              <a:t>Constructing </a:t>
            </a:r>
            <a:r>
              <a:rPr lang="en-US" spc="-10" dirty="0"/>
              <a:t>Messages</a:t>
            </a:r>
          </a:p>
          <a:p>
            <a:pPr lvl="1"/>
            <a:r>
              <a:rPr lang="en-US" spc="-5" dirty="0"/>
              <a:t>Blocking and Non-blocking</a:t>
            </a:r>
          </a:p>
          <a:p>
            <a:pPr lvl="1"/>
            <a:r>
              <a:rPr lang="en-US" spc="-5" dirty="0"/>
              <a:t>Multitasking</a:t>
            </a:r>
          </a:p>
          <a:p>
            <a:pPr lvl="1"/>
            <a:r>
              <a:rPr lang="en-US" spc="-5" dirty="0" err="1"/>
              <a:t>Thông</a:t>
            </a:r>
            <a:r>
              <a:rPr lang="en-US" spc="-5" dirty="0"/>
              <a:t> tin </a:t>
            </a:r>
            <a:r>
              <a:rPr lang="en-US" spc="-5" dirty="0" err="1"/>
              <a:t>về</a:t>
            </a:r>
            <a:r>
              <a:rPr lang="en-US" spc="-5" dirty="0"/>
              <a:t> </a:t>
            </a:r>
            <a:r>
              <a:rPr lang="en-US" spc="-5" dirty="0" err="1"/>
              <a:t>mạng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một</a:t>
            </a:r>
            <a:r>
              <a:rPr lang="en-US" spc="-5" dirty="0"/>
              <a:t> </a:t>
            </a:r>
            <a:r>
              <a:rPr lang="en-US" spc="-5" dirty="0" err="1"/>
              <a:t>số</a:t>
            </a:r>
            <a:r>
              <a:rPr lang="en-US" spc="-5" dirty="0"/>
              <a:t> </a:t>
            </a:r>
            <a:r>
              <a:rPr lang="en-US" spc="-5" dirty="0" err="1"/>
              <a:t>hàm</a:t>
            </a:r>
            <a:r>
              <a:rPr lang="en-US" spc="-5" dirty="0"/>
              <a:t> </a:t>
            </a:r>
            <a:r>
              <a:rPr lang="en-US" spc="-5" dirty="0" err="1"/>
              <a:t>hữu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endParaRPr lang="en-US" dirty="0"/>
          </a:p>
          <a:p>
            <a:r>
              <a:rPr lang="en-US" dirty="0" smtClean="0"/>
              <a:t>Labs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25CA-7717-4DA0-AA3D-6B095745D80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Giao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tiếp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client –server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SzPct val="63636"/>
              <a:tabLst>
                <a:tab pos="354965" algn="l"/>
                <a:tab pos="355600" algn="l"/>
              </a:tabLst>
            </a:pPr>
            <a:r>
              <a:rPr lang="en-US" sz="3600" b="1" spc="15" dirty="0" smtClean="0">
                <a:solidFill>
                  <a:srgbClr val="3B822F"/>
                </a:solidFill>
                <a:cs typeface="Sylfaen"/>
              </a:rPr>
              <a:t>Server</a:t>
            </a:r>
            <a:endParaRPr lang="en-US" sz="3600" dirty="0" smtClean="0">
              <a:cs typeface="Sylfaen"/>
            </a:endParaRPr>
          </a:p>
          <a:p>
            <a:pPr marL="756920" lvl="1">
              <a:spcBef>
                <a:spcPts val="490"/>
              </a:spcBef>
            </a:pPr>
            <a:r>
              <a:rPr lang="en-US" spc="-5" dirty="0" err="1" smtClean="0">
                <a:cs typeface="Sylfaen"/>
              </a:rPr>
              <a:t>Bị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động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đợi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trả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lời</a:t>
            </a:r>
            <a:r>
              <a:rPr lang="en-US" spc="-5" dirty="0" smtClean="0">
                <a:cs typeface="Sylfaen"/>
              </a:rPr>
              <a:t> </a:t>
            </a:r>
            <a:r>
              <a:rPr lang="en-US" spc="-5" dirty="0" err="1" smtClean="0">
                <a:cs typeface="Sylfaen"/>
              </a:rPr>
              <a:t>từ</a:t>
            </a:r>
            <a:r>
              <a:rPr lang="en-US" spc="-5" dirty="0" smtClean="0">
                <a:cs typeface="Sylfaen"/>
              </a:rPr>
              <a:t> client</a:t>
            </a:r>
            <a:endParaRPr lang="en-US" dirty="0" smtClean="0">
              <a:cs typeface="Sylfaen"/>
            </a:endParaRPr>
          </a:p>
          <a:p>
            <a:pPr marL="756920" lvl="1">
              <a:spcBef>
                <a:spcPts val="470"/>
              </a:spcBef>
            </a:pPr>
            <a:r>
              <a:rPr lang="en-US" spc="150" dirty="0" smtClean="0">
                <a:cs typeface="Meiryo"/>
              </a:rPr>
              <a:t>Socket </a:t>
            </a:r>
            <a:r>
              <a:rPr lang="en-US" spc="150" dirty="0" err="1" smtClean="0">
                <a:cs typeface="Meiryo"/>
              </a:rPr>
              <a:t>bị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động</a:t>
            </a:r>
            <a:endParaRPr lang="en-US" dirty="0" smtClean="0">
              <a:cs typeface="Sylfaen"/>
            </a:endParaRPr>
          </a:p>
          <a:p>
            <a:pPr marL="355600">
              <a:spcBef>
                <a:spcPts val="500"/>
              </a:spcBef>
              <a:buSzPct val="63636"/>
              <a:tabLst>
                <a:tab pos="354965" algn="l"/>
                <a:tab pos="355600" algn="l"/>
              </a:tabLst>
            </a:pPr>
            <a:r>
              <a:rPr lang="en-US" sz="3600" b="1" spc="15" dirty="0" smtClean="0">
                <a:solidFill>
                  <a:srgbClr val="CA6800"/>
                </a:solidFill>
                <a:cs typeface="Sylfaen"/>
              </a:rPr>
              <a:t>Client</a:t>
            </a:r>
            <a:endParaRPr lang="en-US" sz="3600" dirty="0" smtClean="0">
              <a:cs typeface="Sylfaen"/>
            </a:endParaRPr>
          </a:p>
          <a:p>
            <a:pPr marL="756920" lvl="1">
              <a:spcBef>
                <a:spcPts val="490"/>
              </a:spcBef>
            </a:pPr>
            <a:r>
              <a:rPr lang="en-US" spc="150" dirty="0" err="1" smtClean="0">
                <a:cs typeface="Meiryo"/>
              </a:rPr>
              <a:t>Khởi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tạo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kết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nối</a:t>
            </a:r>
            <a:r>
              <a:rPr lang="en-US" spc="150" dirty="0" smtClean="0">
                <a:cs typeface="Meiryo"/>
              </a:rPr>
              <a:t> </a:t>
            </a:r>
            <a:endParaRPr lang="en-US" dirty="0" smtClean="0">
              <a:cs typeface="Sylfaen"/>
            </a:endParaRPr>
          </a:p>
          <a:p>
            <a:pPr marL="756920" lvl="1">
              <a:spcBef>
                <a:spcPts val="480"/>
              </a:spcBef>
            </a:pPr>
            <a:r>
              <a:rPr lang="en-US" spc="150" dirty="0" err="1" smtClean="0">
                <a:cs typeface="Meiryo"/>
              </a:rPr>
              <a:t>Phải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biết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địa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chỉ</a:t>
            </a:r>
            <a:r>
              <a:rPr lang="en-US" spc="150" dirty="0" smtClean="0">
                <a:cs typeface="Meiryo"/>
              </a:rPr>
              <a:t> address </a:t>
            </a:r>
            <a:r>
              <a:rPr lang="en-US" spc="150" dirty="0" err="1" smtClean="0">
                <a:cs typeface="Meiryo"/>
              </a:rPr>
              <a:t>và</a:t>
            </a:r>
            <a:r>
              <a:rPr lang="en-US" spc="150" dirty="0" smtClean="0">
                <a:cs typeface="Meiryo"/>
              </a:rPr>
              <a:t> port </a:t>
            </a:r>
            <a:r>
              <a:rPr lang="en-US" spc="150" dirty="0" err="1" smtClean="0">
                <a:cs typeface="Meiryo"/>
              </a:rPr>
              <a:t>của</a:t>
            </a:r>
            <a:r>
              <a:rPr lang="en-US" spc="150" dirty="0" smtClean="0">
                <a:cs typeface="Meiryo"/>
              </a:rPr>
              <a:t> server</a:t>
            </a:r>
            <a:endParaRPr lang="en-US" dirty="0" smtClean="0">
              <a:cs typeface="Sylfaen"/>
            </a:endParaRPr>
          </a:p>
          <a:p>
            <a:pPr marL="756920" lvl="1">
              <a:spcBef>
                <a:spcPts val="475"/>
              </a:spcBef>
            </a:pPr>
            <a:r>
              <a:rPr lang="en-US" spc="150" dirty="0" smtClean="0">
                <a:cs typeface="Meiryo"/>
              </a:rPr>
              <a:t>Socket </a:t>
            </a:r>
            <a:r>
              <a:rPr lang="en-US" spc="150" dirty="0" err="1" smtClean="0">
                <a:cs typeface="Meiryo"/>
              </a:rPr>
              <a:t>chủ</a:t>
            </a:r>
            <a:r>
              <a:rPr lang="en-US" spc="150" dirty="0" smtClean="0">
                <a:cs typeface="Meiryo"/>
              </a:rPr>
              <a:t> </a:t>
            </a:r>
            <a:r>
              <a:rPr lang="en-US" spc="150" dirty="0" err="1" smtClean="0">
                <a:cs typeface="Meiryo"/>
              </a:rPr>
              <a:t>động</a:t>
            </a:r>
            <a:endParaRPr lang="en-US" dirty="0" smtClean="0">
              <a:cs typeface="Sylfae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E3F-B9AA-46D9-9894-0B7A199B2F1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5546</Words>
  <Application>Microsoft Office PowerPoint</Application>
  <PresentationFormat>On-screen Show (4:3)</PresentationFormat>
  <Paragraphs>1096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Lập trình mạng với socket</vt:lpstr>
      <vt:lpstr>Nội dung</vt:lpstr>
      <vt:lpstr>Nội dung</vt:lpstr>
      <vt:lpstr>Giới thiệu về socket</vt:lpstr>
      <vt:lpstr>Giới thiệu về socket</vt:lpstr>
      <vt:lpstr>Giới thiệu về socket</vt:lpstr>
      <vt:lpstr>Giới thiệu về socket</vt:lpstr>
      <vt:lpstr>Nội dung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Giao tiếp client –server</vt:lpstr>
      <vt:lpstr>Nội dung</vt:lpstr>
      <vt:lpstr>Example - Echo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stream socket</vt:lpstr>
      <vt:lpstr>Example - Echo sử dụng datagram socket</vt:lpstr>
      <vt:lpstr>Example - Echo sử dụng datagram socket</vt:lpstr>
      <vt:lpstr>Example - Echo sử dụng datagram socket</vt:lpstr>
      <vt:lpstr>Example - Echo sử dụng datagram socket</vt:lpstr>
      <vt:lpstr>Example - Echo sử dụng datagram socket</vt:lpstr>
      <vt:lpstr>Example - Echo sử dụng datagram socket</vt:lpstr>
      <vt:lpstr>Nội dung</vt:lpstr>
      <vt:lpstr>Constructing Messages - Byte Ordering</vt:lpstr>
      <vt:lpstr>Constructing Messages - Byte Ordering</vt:lpstr>
      <vt:lpstr>Constructing Messages - Byte Ordering -Solution: Network Byte Ordering</vt:lpstr>
      <vt:lpstr>Constructing Messages - Byte Ordering -Example</vt:lpstr>
      <vt:lpstr>Constructing Messages - Alignment and Padding</vt:lpstr>
      <vt:lpstr>Constructing Messages - Framing and Parsing</vt:lpstr>
      <vt:lpstr>Nội dung</vt:lpstr>
      <vt:lpstr>Blocking</vt:lpstr>
      <vt:lpstr>Non-blocking Sockets</vt:lpstr>
      <vt:lpstr>Nội dung</vt:lpstr>
      <vt:lpstr>Multitasking - Per-Client Process</vt:lpstr>
      <vt:lpstr>Multitasking - Per-Client Process</vt:lpstr>
      <vt:lpstr>Multitasking - Per-Client Process</vt:lpstr>
      <vt:lpstr>Multitasking - Per-Client Thread</vt:lpstr>
      <vt:lpstr>Multitasking - Per-Client Thread- Example: echo using stream socket</vt:lpstr>
      <vt:lpstr>Multitasking - Per-Client Thread- Example: echo using stream socket</vt:lpstr>
      <vt:lpstr>Multitasking – select()</vt:lpstr>
      <vt:lpstr>Multitasking – select()</vt:lpstr>
      <vt:lpstr>Multitasking – select()</vt:lpstr>
      <vt:lpstr>Multitasking – select()</vt:lpstr>
      <vt:lpstr>Multitasking – select() Example: echo using stream socket</vt:lpstr>
      <vt:lpstr>Multitasking – select() Example: echo using stream socket</vt:lpstr>
      <vt:lpstr>Nội dung</vt:lpstr>
      <vt:lpstr>Thông tin về mạng và một số hàm hữu dụng</vt:lpstr>
      <vt:lpstr>Thông tin về mạng và một số hàm hữu dụng</vt:lpstr>
      <vt:lpstr>Thông tin về mạng và một số hàm hữu dụng</vt:lpstr>
      <vt:lpstr>Thông tin về mạng và một số hàm hữu dụng</vt:lpstr>
      <vt:lpstr>Nội dung</vt:lpstr>
      <vt:lpstr>Labs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tín hiệu giữa các tiến trình</dc:title>
  <dc:creator>Vu Anh Tuan (FSU11.BU13)</dc:creator>
  <cp:lastModifiedBy>Vu Anh Tuan (FSU11.BU13)</cp:lastModifiedBy>
  <cp:revision>152</cp:revision>
  <dcterms:created xsi:type="dcterms:W3CDTF">2006-08-16T00:00:00Z</dcterms:created>
  <dcterms:modified xsi:type="dcterms:W3CDTF">2016-08-25T03:12:16Z</dcterms:modified>
</cp:coreProperties>
</file>