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4" r:id="rId2"/>
    <p:sldId id="266" r:id="rId3"/>
    <p:sldId id="268" r:id="rId4"/>
    <p:sldId id="269" r:id="rId5"/>
    <p:sldId id="270" r:id="rId6"/>
    <p:sldId id="271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3" r:id="rId24"/>
    <p:sldId id="294" r:id="rId25"/>
    <p:sldId id="295" r:id="rId26"/>
    <p:sldId id="296" r:id="rId27"/>
    <p:sldId id="290" r:id="rId28"/>
    <p:sldId id="291" r:id="rId29"/>
    <p:sldId id="292" r:id="rId30"/>
    <p:sldId id="297" r:id="rId31"/>
    <p:sldId id="298" r:id="rId32"/>
    <p:sldId id="299" r:id="rId33"/>
    <p:sldId id="300" r:id="rId34"/>
    <p:sldId id="301" r:id="rId35"/>
    <p:sldId id="303" r:id="rId3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EF7E-6F35-4301-A88D-2277B1B09290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4BF9-C0C2-4EDC-BE90-677B1BBED5BC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1718EA-D702-4E65-ABC6-904E2BB5D2F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0B2B0E-A148-476F-805D-B46A43F755FD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DF0DDC-D029-4D31-81AA-E4F16B84577C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34D64A-616C-4AA0-B7A1-4B1E694B20E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CFAB84-2A6D-463A-9867-5A8151D4C75E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15BB82-56FD-4F24-8467-A7BDA7C2127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37BFE1-D7A3-4E01-B4AB-AFED50245C4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EC0EC6-0353-445E-9E4F-2C9D53BF771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455417-1CF0-494F-9FBC-921C13A42B1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DD19ED-A610-4DF2-9582-49895FFF47F6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B4A164-BCE7-49B4-98E1-66E2E1B94F6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1B8EE5-CECA-411B-A67F-3ABA561B0D0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29C228-6C47-46A6-96C4-8CFFE5E215B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4DEACB-17B9-493B-AE54-953D7EA6001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3E17AF-381A-4DCF-B765-18CB208454E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42AE6F-41A1-4194-9CB9-7609169FD00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EA5DFA-3F8E-40D6-8B26-424F7F3332E8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9E4716-3C85-46FE-9CB5-279E973DF92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1577-3C09-40CA-BD66-C5E44A03E2A5}" type="datetimeFigureOut">
              <a:rPr lang="vi-VN" smtClean="0"/>
              <a:pPr/>
              <a:t>25/03/2014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81C0-03FF-4138-801E-3D31AEC7DD3D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752" y="304800"/>
            <a:ext cx="8586448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  <a:sym typeface="Wingdings"/>
              </a:rPr>
              <a:t>ĐẠI HỌC KHOA HỌC TỰ NHIÊN HÀ NỘI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  <a:sym typeface="Wingdings"/>
              </a:rPr>
              <a:t></a:t>
            </a:r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1143000"/>
            <a:ext cx="2819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1143000"/>
            <a:ext cx="2819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447800"/>
            <a:ext cx="74676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THIẾT KẾ VÀ ĐÁNH GIÁ THUẬT TOÁN</a:t>
            </a: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GIẢI THUẬT ĐỆ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Quyên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Mai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: 	A3K55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Nội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85800" y="3657600"/>
            <a:ext cx="2133600" cy="2057400"/>
            <a:chOff x="685800" y="3276600"/>
            <a:chExt cx="2133600" cy="2057400"/>
          </a:xfrm>
        </p:grpSpPr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837406" y="4191000"/>
              <a:ext cx="1829594" cy="794"/>
            </a:xfrm>
            <a:prstGeom prst="straightConnector1">
              <a:avLst/>
            </a:prstGeom>
            <a:ln>
              <a:solidFill>
                <a:srgbClr val="FFC000"/>
              </a:solidFill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685800" y="5105400"/>
              <a:ext cx="2133600" cy="228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685800" y="5791200"/>
            <a:ext cx="21336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Cột nguồn A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276600" y="5791200"/>
            <a:ext cx="21336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Cột trung gian B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791200" y="5791200"/>
            <a:ext cx="21336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Cột </a:t>
            </a:r>
            <a:r>
              <a:rPr lang="vi-VN">
                <a:solidFill>
                  <a:srgbClr val="FF0000"/>
                </a:solidFill>
              </a:rPr>
              <a:t>đí</a:t>
            </a:r>
            <a:r>
              <a:rPr lang="en-US">
                <a:solidFill>
                  <a:srgbClr val="FF0000"/>
                </a:solidFill>
              </a:rPr>
              <a:t>ch C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276600" y="3657600"/>
            <a:ext cx="2133600" cy="2057400"/>
            <a:chOff x="3276600" y="3276600"/>
            <a:chExt cx="2133600" cy="2057400"/>
          </a:xfrm>
        </p:grpSpPr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3428206" y="4191000"/>
              <a:ext cx="1829594" cy="794"/>
            </a:xfrm>
            <a:prstGeom prst="straightConnector1">
              <a:avLst/>
            </a:prstGeom>
            <a:ln>
              <a:solidFill>
                <a:srgbClr val="FFC000"/>
              </a:solidFill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3276600" y="5105400"/>
              <a:ext cx="2133600" cy="228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791200" y="3657600"/>
            <a:ext cx="2133600" cy="2057400"/>
            <a:chOff x="5791200" y="3276600"/>
            <a:chExt cx="2133600" cy="2057400"/>
          </a:xfrm>
        </p:grpSpPr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5942806" y="4191000"/>
              <a:ext cx="1829594" cy="794"/>
            </a:xfrm>
            <a:prstGeom prst="straightConnector1">
              <a:avLst/>
            </a:prstGeom>
            <a:ln>
              <a:solidFill>
                <a:srgbClr val="FFC000"/>
              </a:solidFill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7" name="AutoShape 6"/>
            <p:cNvSpPr>
              <a:spLocks noChangeArrowheads="1"/>
            </p:cNvSpPr>
            <p:nvPr/>
          </p:nvSpPr>
          <p:spPr bwMode="gray">
            <a:xfrm>
              <a:off x="5791200" y="5105400"/>
              <a:ext cx="2133600" cy="228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1524000" y="3886200"/>
            <a:ext cx="457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1295400" y="42672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1066800" y="4648200"/>
            <a:ext cx="1371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N-1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066800" y="3886200"/>
            <a:ext cx="1371600" cy="1143000"/>
            <a:chOff x="1066800" y="3505200"/>
            <a:chExt cx="1371600" cy="1143000"/>
          </a:xfrm>
        </p:grpSpPr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524000" y="3505200"/>
              <a:ext cx="4572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/>
                <a:t>1</a:t>
              </a: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1295400" y="3886200"/>
              <a:ext cx="9144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/>
                <a:t>…</a:t>
              </a: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066800" y="4267200"/>
              <a:ext cx="13716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/>
                <a:t>N-1</a:t>
              </a: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838200" y="5029200"/>
            <a:ext cx="1828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</a:t>
            </a:r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26670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N-1 </a:t>
            </a: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B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6858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N </a:t>
            </a: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C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66294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N-1 </a:t>
            </a: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B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C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46482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N A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C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286000" y="1600200"/>
            <a:ext cx="3048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4267200" y="1600200"/>
            <a:ext cx="3048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6248400" y="1600200"/>
            <a:ext cx="3048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667000" y="16002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4209E-6 L 3.33333E-6 -0.2497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24976 L 0.28333 -0.2497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0.24995 L 0.28333 0.05554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1 L 3.33333E-6 -0.36069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6069 L 0.55833 -0.36069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0.36102 L 0.55833 0.00024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0.05549 L 0.28333 -0.24971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0.24971 L 0.55833 -0.24971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0.24988 L 0.55885 0.00069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7" grpId="0" animBg="1"/>
      <p:bldP spid="7" grpId="1" animBg="1"/>
      <p:bldP spid="7" grpId="2" animBg="1"/>
      <p:bldP spid="7" grpId="3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2819400" y="3657600"/>
            <a:ext cx="2667000" cy="2667000"/>
            <a:chOff x="2819400" y="3657600"/>
            <a:chExt cx="2667000" cy="2667000"/>
          </a:xfrm>
        </p:grpSpPr>
        <p:sp>
          <p:nvSpPr>
            <p:cNvPr id="77" name="Rectangle 76"/>
            <p:cNvSpPr/>
            <p:nvPr/>
          </p:nvSpPr>
          <p:spPr>
            <a:xfrm>
              <a:off x="2819400" y="4191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52800" y="4191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86200" y="4191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19600" y="4191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53000" y="4191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19400" y="4724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52800" y="4724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86200" y="4724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19600" y="4724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53000" y="4724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19400" y="5257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52800" y="5257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86200" y="5257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19600" y="5257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953000" y="5257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19400" y="3657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52800" y="3657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3657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419600" y="3657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53000" y="3657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19400" y="5791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52800" y="5791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86200" y="5791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53000" y="5791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2271" name="Picture 116" descr="Horse.bmp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40026" y="4756299"/>
              <a:ext cx="4476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2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Mã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tuần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Mô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2"/>
                </a:solidFill>
              </a:rPr>
              <a:t>Cho </a:t>
            </a:r>
            <a:r>
              <a:rPr lang="en-US" dirty="0" err="1" smtClean="0">
                <a:solidFill>
                  <a:schemeClr val="tx2"/>
                </a:solidFill>
              </a:rPr>
              <a:t>bàn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cờ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vua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kích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</a:t>
            </a:r>
            <a:r>
              <a:rPr lang="vi-VN" dirty="0" smtClean="0">
                <a:solidFill>
                  <a:schemeClr val="tx2"/>
                </a:solidFill>
              </a:rPr>
              <a:t>ướ</a:t>
            </a:r>
            <a:r>
              <a:rPr lang="en-US" dirty="0" smtClean="0">
                <a:solidFill>
                  <a:schemeClr val="tx2"/>
                </a:solidFill>
              </a:rPr>
              <a:t>c 8x8 (64 ô)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Hãy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con </a:t>
            </a:r>
            <a:r>
              <a:rPr lang="en-US" dirty="0" err="1" smtClean="0">
                <a:solidFill>
                  <a:schemeClr val="tx2"/>
                </a:solidFill>
              </a:rPr>
              <a:t>mã</a:t>
            </a:r>
            <a:r>
              <a:rPr lang="en-US" dirty="0" smtClean="0">
                <a:solidFill>
                  <a:schemeClr val="tx2"/>
                </a:solidFill>
              </a:rPr>
              <a:t> 64 n</a:t>
            </a:r>
            <a:r>
              <a:rPr lang="vi-VN" dirty="0" smtClean="0">
                <a:solidFill>
                  <a:schemeClr val="tx2"/>
                </a:solidFill>
              </a:rPr>
              <a:t>ướ</a:t>
            </a:r>
            <a:r>
              <a:rPr lang="en-US" dirty="0" smtClean="0">
                <a:solidFill>
                  <a:schemeClr val="tx2"/>
                </a:solidFill>
              </a:rPr>
              <a:t>c </a:t>
            </a:r>
            <a:r>
              <a:rPr lang="en-US" dirty="0" err="1" smtClean="0">
                <a:solidFill>
                  <a:schemeClr val="tx2"/>
                </a:solidFill>
              </a:rPr>
              <a:t>sao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mỗi</a:t>
            </a:r>
            <a:r>
              <a:rPr lang="en-US" dirty="0" smtClean="0">
                <a:solidFill>
                  <a:schemeClr val="tx2"/>
                </a:solidFill>
              </a:rPr>
              <a:t> ô </a:t>
            </a:r>
            <a:r>
              <a:rPr lang="en-US" dirty="0" err="1" smtClean="0">
                <a:solidFill>
                  <a:schemeClr val="tx2"/>
                </a:solidFill>
              </a:rPr>
              <a:t>chỉ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qua 1 </a:t>
            </a:r>
            <a:r>
              <a:rPr lang="en-US" dirty="0" err="1" smtClean="0">
                <a:solidFill>
                  <a:schemeClr val="tx2"/>
                </a:solidFill>
              </a:rPr>
              <a:t>lần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xuất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phát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từ</a:t>
            </a:r>
            <a:r>
              <a:rPr lang="en-US" dirty="0" smtClean="0">
                <a:solidFill>
                  <a:schemeClr val="tx2"/>
                </a:solidFill>
              </a:rPr>
              <a:t> ô </a:t>
            </a:r>
            <a:r>
              <a:rPr lang="en-US" dirty="0" err="1" smtClean="0">
                <a:solidFill>
                  <a:schemeClr val="tx2"/>
                </a:solidFill>
              </a:rPr>
              <a:t>bất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kỳ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  <a:r>
              <a:rPr lang="en-US" dirty="0" err="1" smtClean="0">
                <a:solidFill>
                  <a:schemeClr val="tx2"/>
                </a:solidFill>
              </a:rPr>
              <a:t>theo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luật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819400" y="4191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953000" y="4191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819400" y="5257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953000" y="5257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352800" y="36576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19600" y="36576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352800" y="5791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419600" y="5791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16200000" flipH="1">
            <a:off x="3924300" y="5219700"/>
            <a:ext cx="9144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3429000" y="5257800"/>
            <a:ext cx="9144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 flipV="1">
            <a:off x="3200400" y="5029200"/>
            <a:ext cx="9144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>
            <a:off x="3200400" y="4495800"/>
            <a:ext cx="9144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V="1">
            <a:off x="3390900" y="4305300"/>
            <a:ext cx="9906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3886200" y="4267200"/>
            <a:ext cx="9906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4114800" y="4495800"/>
            <a:ext cx="9906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114800" y="5029200"/>
            <a:ext cx="9906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Tám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Mô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2"/>
                </a:solidFill>
              </a:rPr>
              <a:t>Cho </a:t>
            </a:r>
            <a:r>
              <a:rPr lang="en-US" dirty="0" err="1" smtClean="0">
                <a:solidFill>
                  <a:schemeClr val="tx2"/>
                </a:solidFill>
              </a:rPr>
              <a:t>bàn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cờ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vua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kích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</a:t>
            </a:r>
            <a:r>
              <a:rPr lang="vi-VN" dirty="0" smtClean="0">
                <a:solidFill>
                  <a:schemeClr val="tx2"/>
                </a:solidFill>
              </a:rPr>
              <a:t>ướ</a:t>
            </a:r>
            <a:r>
              <a:rPr lang="en-US" dirty="0" smtClean="0">
                <a:solidFill>
                  <a:schemeClr val="tx2"/>
                </a:solidFill>
              </a:rPr>
              <a:t>c 8x8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Hãy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đặ</a:t>
            </a:r>
            <a:r>
              <a:rPr lang="en-US" dirty="0" smtClean="0">
                <a:solidFill>
                  <a:schemeClr val="tx2"/>
                </a:solidFill>
              </a:rPr>
              <a:t>t 8 </a:t>
            </a:r>
            <a:r>
              <a:rPr lang="en-US" dirty="0" err="1" smtClean="0">
                <a:solidFill>
                  <a:schemeClr val="tx2"/>
                </a:solidFill>
              </a:rPr>
              <a:t>hoàng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cờ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này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hoàng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nào</a:t>
            </a:r>
            <a:r>
              <a:rPr lang="en-US" dirty="0" smtClean="0">
                <a:solidFill>
                  <a:schemeClr val="tx2"/>
                </a:solidFill>
              </a:rPr>
              <a:t> “</a:t>
            </a:r>
            <a:r>
              <a:rPr lang="vi-VN" dirty="0" smtClean="0">
                <a:solidFill>
                  <a:schemeClr val="tx2"/>
                </a:solidFill>
              </a:rPr>
              <a:t>ă</a:t>
            </a:r>
            <a:r>
              <a:rPr lang="en-US" dirty="0" smtClean="0">
                <a:solidFill>
                  <a:schemeClr val="tx2"/>
                </a:solidFill>
              </a:rPr>
              <a:t>n” </a:t>
            </a:r>
            <a:r>
              <a:rPr lang="en-US" dirty="0" err="1" smtClean="0">
                <a:solidFill>
                  <a:schemeClr val="tx2"/>
                </a:solidFill>
              </a:rPr>
              <a:t>nhau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nằm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cùng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dòng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cùng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endParaRPr lang="en-US" dirty="0" smtClean="0">
              <a:solidFill>
                <a:schemeClr val="tx2"/>
              </a:solidFill>
            </a:endParaRPr>
          </a:p>
          <a:p>
            <a:pPr lvl="2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nằm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cùng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đườ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chéo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xuôi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vi-VN" dirty="0" smtClean="0">
                <a:solidFill>
                  <a:schemeClr val="tx2"/>
                </a:solidFill>
              </a:rPr>
              <a:t>ượ</a:t>
            </a:r>
            <a:r>
              <a:rPr lang="en-US" dirty="0" smtClean="0">
                <a:solidFill>
                  <a:schemeClr val="tx2"/>
                </a:solidFill>
              </a:rPr>
              <a:t>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Tám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dòng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/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>
            <a:off x="1600200" y="20288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600200" y="25622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600200" y="30956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600200" y="36290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600200" y="41624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600200" y="46958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600200" y="52292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1600200" y="57626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143000" y="1752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143000" y="2286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143000" y="2819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143000" y="3352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143000" y="3886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143000" y="4419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143000" y="4953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143000" y="5486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120" name="AutoShape 6"/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121" name="Explosion 2 120"/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Tám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/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rot="5400000">
            <a:off x="-113506" y="3734594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>
            <a:off x="4198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>
            <a:off x="9532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14866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>
            <a:off x="20200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>
            <a:off x="2555082" y="3733006"/>
            <a:ext cx="4572000" cy="158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5400000">
            <a:off x="3088482" y="3733006"/>
            <a:ext cx="4572000" cy="158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5400000">
            <a:off x="3621882" y="3733006"/>
            <a:ext cx="4572000" cy="158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050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4384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5052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0386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5720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1054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6388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169" name="AutoShape 6"/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170" name="Explosion 2 169"/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Tám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đườn</a:t>
            </a:r>
            <a:r>
              <a:rPr lang="en-US" dirty="0" smtClean="0">
                <a:solidFill>
                  <a:schemeClr val="tx2"/>
                </a:solidFill>
              </a:rPr>
              <a:t>g </a:t>
            </a:r>
            <a:r>
              <a:rPr lang="en-US" dirty="0" err="1" smtClean="0">
                <a:solidFill>
                  <a:schemeClr val="tx2"/>
                </a:solidFill>
              </a:rPr>
              <a:t>chéo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xuôi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/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rot="16200000" flipH="1">
            <a:off x="1905000" y="1752600"/>
            <a:ext cx="4572000" cy="4572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400800" y="2438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400800" y="2971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6400800" y="3505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6400800" y="4038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400800" y="4572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400800" y="5105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400800" y="5638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400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16200000" flipH="1">
            <a:off x="2438400" y="17526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H="1">
            <a:off x="2971800" y="17526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H="1">
            <a:off x="3505200" y="17526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6200000" flipH="1">
            <a:off x="4038600" y="17526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6200000" flipH="1">
            <a:off x="4572000" y="1752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6200000" flipH="1">
            <a:off x="5105400" y="17526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6200000" flipH="1">
            <a:off x="5638800" y="17526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1905000" y="54864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16200000" flipH="1">
            <a:off x="1905000" y="22860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6200000" flipH="1">
            <a:off x="1905000" y="28194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16200000" flipH="1">
            <a:off x="1905000" y="33528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rot="16200000" flipH="1">
            <a:off x="1905000" y="38862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16200000" flipH="1">
            <a:off x="1905000" y="4419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16200000" flipH="1">
            <a:off x="1905000" y="49530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5867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334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8006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2672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733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200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202" name="AutoShape 6"/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2n-1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203" name="Explosion 2 202"/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93" grpId="0"/>
      <p:bldP spid="194" grpId="0"/>
      <p:bldP spid="195" grpId="0"/>
      <p:bldP spid="196" grpId="0"/>
      <p:bldP spid="197" grpId="0"/>
      <p:bldP spid="198" grpId="0"/>
      <p:bldP spid="1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Tám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đườn</a:t>
            </a:r>
            <a:r>
              <a:rPr lang="en-US" dirty="0" smtClean="0">
                <a:solidFill>
                  <a:schemeClr val="tx2"/>
                </a:solidFill>
              </a:rPr>
              <a:t>g </a:t>
            </a:r>
            <a:r>
              <a:rPr lang="en-US" dirty="0" err="1" smtClean="0">
                <a:solidFill>
                  <a:schemeClr val="tx2"/>
                </a:solidFill>
              </a:rPr>
              <a:t>chéo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vi-VN" dirty="0" smtClean="0">
                <a:solidFill>
                  <a:schemeClr val="tx2"/>
                </a:solidFill>
              </a:rPr>
              <a:t>ượ</a:t>
            </a:r>
            <a:r>
              <a:rPr lang="en-US" dirty="0" smtClean="0">
                <a:solidFill>
                  <a:schemeClr val="tx2"/>
                </a:solidFill>
              </a:rPr>
              <a:t>c</a:t>
            </a:r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/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rot="5400000">
            <a:off x="1600200" y="1752600"/>
            <a:ext cx="4572000" cy="4572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143000" y="2438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143000" y="2971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143000" y="3505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143000" y="4038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143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1600200" y="17526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>
            <a:off x="1600200" y="17526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1600200" y="17526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1600200" y="17526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1600200" y="1752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>
            <a:off x="1600200" y="17526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>
            <a:off x="1600200" y="17526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5400000">
            <a:off x="5334000" y="54864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>
            <a:off x="2133600" y="22860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5400000">
            <a:off x="2667000" y="28194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5400000">
            <a:off x="3200400" y="33528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rot="5400000">
            <a:off x="3733800" y="38862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>
            <a:off x="4267200" y="4419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>
            <a:off x="4800600" y="49530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4857752" y="6324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343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810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2766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7432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209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676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120" name="AutoShape 6"/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2n-1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126" name="Explosion 2 125"/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93" grpId="0"/>
      <p:bldP spid="194" grpId="0"/>
      <p:bldP spid="195" grpId="0"/>
      <p:bldP spid="196" grpId="0"/>
      <p:bldP spid="197" grpId="0"/>
      <p:bldP spid="198" grpId="0"/>
      <p:bldP spid="1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Tám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hậu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dòng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/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1600200" y="36290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09600" y="3352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j = 3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5400000">
            <a:off x="9532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743200" y="990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i = 2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rot="16200000" flipH="1">
            <a:off x="1905000" y="22860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867400" y="6172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j-i+n-1=8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57200" y="510540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j+i=5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1600200" y="17526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Queen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6725" y="3387725"/>
            <a:ext cx="447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3" grpId="0"/>
      <p:bldP spid="125" grpId="0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8000" lvl="1" indent="-217488"/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Xác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định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quan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hệ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truy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hồi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trong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phép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400" dirty="0" err="1" smtClean="0">
                <a:solidFill>
                  <a:schemeClr val="tx2"/>
                </a:solidFill>
                <a:ea typeface="MS PGothic" pitchFamily="34" charset="-128"/>
              </a:rPr>
              <a:t>đệ</a:t>
            </a:r>
            <a:r>
              <a:rPr lang="en-US" altLang="ja-JP" sz="2400" dirty="0" smtClean="0">
                <a:solidFill>
                  <a:schemeClr val="tx2"/>
                </a:solidFill>
                <a:ea typeface="MS PGothic" pitchFamily="34" charset="-128"/>
              </a:rPr>
              <a:t> qui</a:t>
            </a:r>
          </a:p>
          <a:p>
            <a:pPr marL="908050" lvl="2" indent="-217488"/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Gọi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là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độ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phức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tạp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của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giải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thuật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đệ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qui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với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kích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thước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bài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toán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</a:p>
          <a:p>
            <a:pPr marL="908050" lvl="2" indent="-217488"/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c = const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là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độ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phức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tạp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thuật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toán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trong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trường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hợp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suy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biến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khi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=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baseline="-25000" dirty="0" smtClean="0">
                <a:solidFill>
                  <a:schemeClr val="tx2"/>
                </a:solidFill>
                <a:ea typeface="MS PGothic" pitchFamily="34" charset="-128"/>
              </a:rPr>
              <a:t>0</a:t>
            </a:r>
          </a:p>
          <a:p>
            <a:pPr marL="908050" lvl="2" indent="-217488">
              <a:buFontTx/>
              <a:buNone/>
            </a:pP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i="1" baseline="-25000" dirty="0" smtClean="0">
                <a:solidFill>
                  <a:schemeClr val="tx2"/>
                </a:solidFill>
                <a:ea typeface="MS PGothic" pitchFamily="34" charset="-128"/>
              </a:rPr>
              <a:t>0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=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c   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  </a:t>
            </a:r>
            <a:endParaRPr lang="en-US" altLang="ja-JP" sz="2000" baseline="-25000" dirty="0" smtClean="0">
              <a:solidFill>
                <a:schemeClr val="tx2"/>
              </a:solidFill>
              <a:ea typeface="MS PGothic" pitchFamily="34" charset="-128"/>
            </a:endParaRPr>
          </a:p>
          <a:p>
            <a:pPr marL="908050" lvl="2" indent="-217488"/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Với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f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là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hàm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biến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đổi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tham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số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n,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nếu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giải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thuật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được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thực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hiện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a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lần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bài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toán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con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với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tham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số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f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thì</a:t>
            </a:r>
            <a:endParaRPr lang="en-US" altLang="ja-JP" sz="2000" dirty="0" smtClean="0">
              <a:solidFill>
                <a:schemeClr val="tx2"/>
              </a:solidFill>
              <a:ea typeface="MS PGothic" pitchFamily="34" charset="-128"/>
            </a:endParaRPr>
          </a:p>
          <a:p>
            <a:pPr marL="908050" lvl="2" indent="-217488">
              <a:buFontTx/>
              <a:buNone/>
            </a:pP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= </a:t>
            </a:r>
            <a:r>
              <a:rPr lang="en-US" altLang="ja-JP" sz="2000" i="1" dirty="0" err="1" smtClean="0">
                <a:solidFill>
                  <a:schemeClr val="tx2"/>
                </a:solidFill>
                <a:ea typeface="MS PGothic" pitchFamily="34" charset="-128"/>
              </a:rPr>
              <a:t>a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.</a:t>
            </a:r>
            <a:r>
              <a:rPr lang="en-US" altLang="ja-JP" sz="2000" i="1" dirty="0" err="1" smtClean="0">
                <a:solidFill>
                  <a:schemeClr val="tx2"/>
                </a:solidFill>
                <a:ea typeface="MS PGothic" pitchFamily="34" charset="-128"/>
              </a:rPr>
              <a:t>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f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)) +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g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 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với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g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(</a:t>
            </a:r>
            <a:r>
              <a:rPr lang="en-US" altLang="ja-JP" sz="2000" i="1" dirty="0" smtClean="0">
                <a:solidFill>
                  <a:schemeClr val="tx2"/>
                </a:solidFill>
                <a:ea typeface="MS PGothic" pitchFamily="34" charset="-128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)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là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độ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phức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tạp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các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thao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tác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ngoài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lời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gọi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đệ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qui</a:t>
            </a:r>
          </a:p>
          <a:p>
            <a:pPr marL="508000" lvl="1" indent="-217488"/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Công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thức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truy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hồi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xác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định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độ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phức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tạp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giải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thuật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2000" dirty="0" err="1" smtClean="0">
                <a:solidFill>
                  <a:schemeClr val="tx2"/>
                </a:solidFill>
                <a:ea typeface="MS PGothic" pitchFamily="34" charset="-128"/>
              </a:rPr>
              <a:t>đệ</a:t>
            </a:r>
            <a:r>
              <a:rPr lang="en-US" altLang="ja-JP" sz="2000" dirty="0" smtClean="0">
                <a:solidFill>
                  <a:schemeClr val="tx2"/>
                </a:solidFill>
                <a:ea typeface="MS PGothic" pitchFamily="34" charset="-128"/>
              </a:rPr>
              <a:t> qui</a:t>
            </a:r>
          </a:p>
          <a:p>
            <a:pPr marL="508000" lvl="1" indent="-217488"/>
            <a:endParaRPr lang="en-US" sz="2000" dirty="0" smtClean="0">
              <a:solidFill>
                <a:schemeClr val="tx2"/>
              </a:solidFill>
              <a:ea typeface="MS PGothic" pitchFamily="34" charset="-128"/>
            </a:endParaRPr>
          </a:p>
          <a:p>
            <a:pPr marL="508000" lvl="1" indent="-217488">
              <a:buNone/>
            </a:pPr>
            <a:r>
              <a:rPr lang="en-US" sz="2000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ea typeface="MS PGothic" pitchFamily="34" charset="-128"/>
              </a:rPr>
              <a:t>                                                                      </a:t>
            </a:r>
            <a:r>
              <a:rPr lang="en-US" sz="2000" dirty="0" err="1" smtClean="0">
                <a:solidFill>
                  <a:schemeClr val="tx2"/>
                </a:solidFill>
                <a:ea typeface="MS PGothic" pitchFamily="34" charset="-128"/>
              </a:rPr>
              <a:t>trường</a:t>
            </a:r>
            <a:r>
              <a:rPr lang="en-US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ea typeface="MS PGothic" pitchFamily="34" charset="-128"/>
              </a:rPr>
              <a:t>hợp</a:t>
            </a:r>
            <a:r>
              <a:rPr lang="en-US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ea typeface="MS PGothic" pitchFamily="34" charset="-128"/>
              </a:rPr>
              <a:t>ngược</a:t>
            </a:r>
            <a:r>
              <a:rPr lang="en-US" sz="2000" dirty="0" smtClean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ea typeface="MS PGothic" pitchFamily="34" charset="-128"/>
              </a:rPr>
              <a:t>lại</a:t>
            </a:r>
            <a:endParaRPr lang="en-US" sz="2000" dirty="0">
              <a:solidFill>
                <a:schemeClr val="tx2"/>
              </a:solidFill>
              <a:ea typeface="MS PGothic" pitchFamily="34" charset="-128"/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143108" y="5072074"/>
          <a:ext cx="2624667" cy="762000"/>
        </p:xfrm>
        <a:graphic>
          <a:graphicData uri="http://schemas.openxmlformats.org/presentationml/2006/ole">
            <p:oleObj spid="_x0000_s1026" name="Equation" r:id="rId3" imgW="15746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n! </a:t>
            </a:r>
            <a:r>
              <a:rPr lang="en-US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T(1) </a:t>
            </a:r>
            <a:r>
              <a:rPr lang="en-US" i="1" dirty="0" smtClean="0">
                <a:solidFill>
                  <a:schemeClr val="tx2"/>
                </a:solidFill>
              </a:rPr>
              <a:t>    = </a:t>
            </a:r>
            <a:r>
              <a:rPr lang="en-US" i="1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T(n)  </a:t>
            </a:r>
            <a:r>
              <a:rPr lang="en-US" i="1" dirty="0" smtClean="0">
                <a:solidFill>
                  <a:schemeClr val="tx2"/>
                </a:solidFill>
              </a:rPr>
              <a:t>   = </a:t>
            </a:r>
            <a:r>
              <a:rPr lang="en-US" i="1" dirty="0">
                <a:solidFill>
                  <a:schemeClr val="tx2"/>
                </a:solidFill>
              </a:rPr>
              <a:t>T (n-1) +1 n&gt;1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    = 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 (n-1) + 1 + 1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    = 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 (n-3) + 1 + 1 + 1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= …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= T (n – (n-1)) + 1 + ...+1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= 1 + 1 + …+ 1 = n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=&gt; T(n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 = O (n)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1993107" y="2001045"/>
            <a:ext cx="3986213" cy="3946524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362200" y="44196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Các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loại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590800" y="3733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Độ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phức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tạp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của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giải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thuật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514600" y="2971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Phương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pháp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thiết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kế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và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lược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đồ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209800" y="2286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Nhận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dạng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bài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toán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600200" y="1524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Khái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niệm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219200" y="1600200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828800" y="2362200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33600" y="3048000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2209800" y="381000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057400" y="4495800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" name="AutoShape 49"/>
          <p:cNvSpPr>
            <a:spLocks noChangeArrowheads="1"/>
          </p:cNvSpPr>
          <p:nvPr/>
        </p:nvSpPr>
        <p:spPr bwMode="gray">
          <a:xfrm>
            <a:off x="2133600" y="51054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Ưu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nhược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điểm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828800" y="5181600"/>
            <a:ext cx="355600" cy="381000"/>
            <a:chOff x="2078" y="1680"/>
            <a:chExt cx="1615" cy="1615"/>
          </a:xfrm>
        </p:grpSpPr>
        <p:sp>
          <p:nvSpPr>
            <p:cNvPr id="51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C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AutoShape 49"/>
          <p:cNvSpPr>
            <a:spLocks noChangeArrowheads="1"/>
          </p:cNvSpPr>
          <p:nvPr/>
        </p:nvSpPr>
        <p:spPr bwMode="gray">
          <a:xfrm>
            <a:off x="1371600" y="5791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Khử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đệ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quy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066800" y="5867400"/>
            <a:ext cx="355600" cy="381000"/>
            <a:chOff x="2078" y="1680"/>
            <a:chExt cx="1615" cy="1615"/>
          </a:xfrm>
        </p:grpSpPr>
        <p:sp>
          <p:nvSpPr>
            <p:cNvPr id="59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206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10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Nội</a:t>
            </a:r>
            <a:r>
              <a:rPr lang="en-US" dirty="0" smtClean="0">
                <a:solidFill>
                  <a:schemeClr val="tx2"/>
                </a:solidFill>
              </a:rPr>
              <a:t> Dung</a:t>
            </a:r>
            <a:endParaRPr lang="vi-V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0" grpId="0" animBg="1"/>
      <p:bldP spid="69681" grpId="0" animBg="1"/>
      <p:bldP spid="69682" grpId="0" animBg="1"/>
      <p:bldP spid="69683" grpId="0" animBg="1"/>
      <p:bldP spid="69684" grpId="0" animBg="1"/>
      <p:bldP spid="49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Fibonaci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n &gt;2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T(1) = 1, T(2) = 1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T(n) 	</a:t>
            </a:r>
            <a:r>
              <a:rPr lang="en-US" i="1" dirty="0" smtClean="0">
                <a:solidFill>
                  <a:schemeClr val="tx2"/>
                </a:solidFill>
              </a:rPr>
              <a:t>= </a:t>
            </a:r>
            <a:r>
              <a:rPr lang="en-US" i="1" dirty="0">
                <a:solidFill>
                  <a:schemeClr val="tx2"/>
                </a:solidFill>
              </a:rPr>
              <a:t>(T (n – </a:t>
            </a:r>
            <a:r>
              <a:rPr lang="en-US" i="1" dirty="0" smtClean="0">
                <a:solidFill>
                  <a:schemeClr val="tx2"/>
                </a:solidFill>
              </a:rPr>
              <a:t>1) </a:t>
            </a:r>
            <a:r>
              <a:rPr lang="en-US" i="1" dirty="0">
                <a:solidFill>
                  <a:schemeClr val="tx2"/>
                </a:solidFill>
              </a:rPr>
              <a:t>+ T (n – </a:t>
            </a:r>
            <a:r>
              <a:rPr lang="en-US" i="1" dirty="0" smtClean="0">
                <a:solidFill>
                  <a:schemeClr val="tx2"/>
                </a:solidFill>
              </a:rPr>
              <a:t>2))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i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= 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(T (n – 2) + T (n – 3))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i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+ (T (n – 3) + T (n – 4)) 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 T(n – 2) + 2T(n –3) + T(n -4) 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= …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c/m 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Fibonaci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thứ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n </a:t>
            </a:r>
            <a:r>
              <a:rPr lang="en-US" i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	F(n)  = 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T(n) = O 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495800" y="5029200"/>
          <a:ext cx="2072309" cy="685800"/>
        </p:xfrm>
        <a:graphic>
          <a:graphicData uri="http://schemas.openxmlformats.org/presentationml/2006/ole">
            <p:oleObj spid="_x0000_s2050" name="Equation" r:id="rId3" imgW="1765080" imgH="583920" progId="Equation.3">
              <p:embed/>
            </p:oleObj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057400" y="5486399"/>
          <a:ext cx="838200" cy="612019"/>
        </p:xfrm>
        <a:graphic>
          <a:graphicData uri="http://schemas.openxmlformats.org/presentationml/2006/ole">
            <p:oleObj spid="_x0000_s2051" name="Equation" r:id="rId4" imgW="79992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Tháp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Hà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Nội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T(1) = 1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T(n) 		= 2T(n – 1) + 1 </a:t>
            </a:r>
            <a:r>
              <a:rPr lang="en-US" dirty="0" err="1">
                <a:solidFill>
                  <a:schemeClr val="tx2"/>
                </a:solidFill>
              </a:rPr>
              <a:t>khi</a:t>
            </a:r>
            <a:r>
              <a:rPr lang="en-US" dirty="0">
                <a:solidFill>
                  <a:schemeClr val="tx2"/>
                </a:solidFill>
              </a:rPr>
              <a:t> n&gt;1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		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endParaRPr lang="en-US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=&gt;T(n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=0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3352800" y="2930387"/>
          <a:ext cx="2514600" cy="1967948"/>
        </p:xfrm>
        <a:graphic>
          <a:graphicData uri="http://schemas.openxmlformats.org/presentationml/2006/ole">
            <p:oleObj spid="_x0000_s3074" name="Equation" r:id="rId3" imgW="1460160" imgH="1143000" progId="Equation.3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071670" y="5500702"/>
          <a:ext cx="876300" cy="457200"/>
        </p:xfrm>
        <a:graphic>
          <a:graphicData uri="http://schemas.openxmlformats.org/presentationml/2006/ole">
            <p:oleObj spid="_x0000_s3075" name="Equation" r:id="rId4" imgW="291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Phân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loại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91" name="Freeform 2"/>
          <p:cNvSpPr>
            <a:spLocks/>
          </p:cNvSpPr>
          <p:nvPr/>
        </p:nvSpPr>
        <p:spPr bwMode="gray">
          <a:xfrm>
            <a:off x="409575" y="1371600"/>
            <a:ext cx="4283075" cy="4114800"/>
          </a:xfrm>
          <a:custGeom>
            <a:avLst/>
            <a:gdLst/>
            <a:ahLst/>
            <a:cxnLst>
              <a:cxn ang="0">
                <a:pos x="744" y="1107"/>
              </a:cxn>
              <a:cxn ang="0">
                <a:pos x="0" y="2479"/>
              </a:cxn>
              <a:cxn ang="0">
                <a:pos x="977" y="2854"/>
              </a:cxn>
              <a:cxn ang="0">
                <a:pos x="2200" y="2440"/>
              </a:cxn>
              <a:cxn ang="0">
                <a:pos x="2666" y="1469"/>
              </a:cxn>
              <a:cxn ang="0">
                <a:pos x="2466" y="583"/>
              </a:cxn>
              <a:cxn ang="0">
                <a:pos x="2077" y="0"/>
              </a:cxn>
              <a:cxn ang="0">
                <a:pos x="744" y="1107"/>
              </a:cxn>
            </a:cxnLst>
            <a:rect l="0" t="0" r="r" b="b"/>
            <a:pathLst>
              <a:path w="2698" h="2870">
                <a:moveTo>
                  <a:pt x="744" y="1107"/>
                </a:moveTo>
                <a:lnTo>
                  <a:pt x="0" y="2479"/>
                </a:lnTo>
                <a:cubicBezTo>
                  <a:pt x="323" y="2693"/>
                  <a:pt x="608" y="2838"/>
                  <a:pt x="977" y="2854"/>
                </a:cubicBezTo>
                <a:cubicBezTo>
                  <a:pt x="1346" y="2870"/>
                  <a:pt x="1870" y="2745"/>
                  <a:pt x="2200" y="2440"/>
                </a:cubicBezTo>
                <a:cubicBezTo>
                  <a:pt x="2530" y="2135"/>
                  <a:pt x="2634" y="1715"/>
                  <a:pt x="2666" y="1469"/>
                </a:cubicBezTo>
                <a:cubicBezTo>
                  <a:pt x="2698" y="1223"/>
                  <a:pt x="2575" y="827"/>
                  <a:pt x="2466" y="583"/>
                </a:cubicBezTo>
                <a:cubicBezTo>
                  <a:pt x="2357" y="339"/>
                  <a:pt x="2258" y="175"/>
                  <a:pt x="2077" y="0"/>
                </a:cubicBezTo>
                <a:cubicBezTo>
                  <a:pt x="1410" y="553"/>
                  <a:pt x="744" y="1107"/>
                  <a:pt x="744" y="1107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2" name="AutoShape 4"/>
          <p:cNvSpPr>
            <a:spLocks noChangeArrowheads="1"/>
          </p:cNvSpPr>
          <p:nvPr/>
        </p:nvSpPr>
        <p:spPr bwMode="gray">
          <a:xfrm rot="2428271" flipH="1">
            <a:off x="1722438" y="1852613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3" name="Line 5"/>
          <p:cNvSpPr>
            <a:spLocks noChangeShapeType="1"/>
          </p:cNvSpPr>
          <p:nvPr/>
        </p:nvSpPr>
        <p:spPr bwMode="gray">
          <a:xfrm rot="20560554">
            <a:off x="1531938" y="2389188"/>
            <a:ext cx="30099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4" name="Line 6"/>
          <p:cNvSpPr>
            <a:spLocks noChangeShapeType="1"/>
          </p:cNvSpPr>
          <p:nvPr/>
        </p:nvSpPr>
        <p:spPr bwMode="gray">
          <a:xfrm rot="20560554">
            <a:off x="1784350" y="2382838"/>
            <a:ext cx="2859088" cy="1585912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5" name="Line 7"/>
          <p:cNvSpPr>
            <a:spLocks noChangeShapeType="1"/>
          </p:cNvSpPr>
          <p:nvPr/>
        </p:nvSpPr>
        <p:spPr bwMode="gray">
          <a:xfrm rot="20560554">
            <a:off x="1968500" y="2571750"/>
            <a:ext cx="1425575" cy="2722563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6" name="Line 8"/>
          <p:cNvSpPr>
            <a:spLocks noChangeShapeType="1"/>
          </p:cNvSpPr>
          <p:nvPr/>
        </p:nvSpPr>
        <p:spPr bwMode="gray">
          <a:xfrm rot="20560554" flipH="1">
            <a:off x="1298575" y="2900363"/>
            <a:ext cx="744538" cy="280352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00113" y="2157413"/>
            <a:ext cx="1527175" cy="1208087"/>
            <a:chOff x="1293" y="1283"/>
            <a:chExt cx="962" cy="761"/>
          </a:xfrm>
        </p:grpSpPr>
        <p:sp>
          <p:nvSpPr>
            <p:cNvPr id="198" name="AutoShape 10"/>
            <p:cNvSpPr>
              <a:spLocks noChangeArrowheads="1"/>
            </p:cNvSpPr>
            <p:nvPr/>
          </p:nvSpPr>
          <p:spPr bwMode="gray">
            <a:xfrm>
              <a:off x="1295" y="1283"/>
              <a:ext cx="958" cy="761"/>
            </a:xfrm>
            <a:custGeom>
              <a:avLst/>
              <a:gdLst>
                <a:gd name="G0" fmla="+- 634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34"/>
                <a:gd name="G18" fmla="*/ 634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634 10800 0"/>
                <a:gd name="G26" fmla="?: G9 G17 G25"/>
                <a:gd name="G27" fmla="?: G9 0 21600"/>
                <a:gd name="G28" fmla="cos 10800 0"/>
                <a:gd name="G29" fmla="sin 10800 0"/>
                <a:gd name="G30" fmla="sin 634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517 w 21600"/>
                <a:gd name="T15" fmla="*/ 10800 h 21600"/>
                <a:gd name="T16" fmla="*/ 10800 w 21600"/>
                <a:gd name="T17" fmla="*/ 11434 h 21600"/>
                <a:gd name="T18" fmla="*/ 508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50000">
                  <a:srgbClr val="6633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Tahoma" pitchFamily="34" charset="0"/>
              </a:endParaRPr>
            </a:p>
          </p:txBody>
        </p:sp>
        <p:sp>
          <p:nvSpPr>
            <p:cNvPr id="199" name="Oval 11"/>
            <p:cNvSpPr>
              <a:spLocks noChangeArrowheads="1"/>
            </p:cNvSpPr>
            <p:nvPr/>
          </p:nvSpPr>
          <p:spPr bwMode="gray">
            <a:xfrm>
              <a:off x="1293" y="1591"/>
              <a:ext cx="962" cy="16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tint val="5372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Tahoma" pitchFamily="34" charset="0"/>
              </a:endParaRPr>
            </a:p>
          </p:txBody>
        </p:sp>
      </p:grpSp>
      <p:pic>
        <p:nvPicPr>
          <p:cNvPr id="22539" name="Picture 13" descr="shadow_1_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328738" y="2722563"/>
            <a:ext cx="6413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4068763" y="2865438"/>
            <a:ext cx="962025" cy="1009650"/>
            <a:chOff x="4068763" y="2560638"/>
            <a:chExt cx="962025" cy="1009650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068763" y="2560638"/>
              <a:ext cx="962025" cy="1009650"/>
              <a:chOff x="3247" y="1673"/>
              <a:chExt cx="606" cy="636"/>
            </a:xfrm>
          </p:grpSpPr>
          <p:pic>
            <p:nvPicPr>
              <p:cNvPr id="22614" name="Picture 15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15" name="Picture 16" descr="circuler_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" name="Oval 17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6" name="Group 125"/>
              <p:cNvGrpSpPr>
                <a:grpSpLocks/>
              </p:cNvGrpSpPr>
              <p:nvPr/>
            </p:nvGrpSpPr>
            <p:grpSpPr bwMode="auto">
              <a:xfrm rot="-1045052" flipH="1" flipV="1">
                <a:off x="3297" y="2158"/>
                <a:ext cx="467" cy="111"/>
                <a:chOff x="2533" y="1052"/>
                <a:chExt cx="887" cy="246"/>
              </a:xfrm>
            </p:grpSpPr>
            <p:grpSp>
              <p:nvGrpSpPr>
                <p:cNvPr id="7" name="Group 19"/>
                <p:cNvGrpSpPr>
                  <a:grpSpLocks/>
                </p:cNvGrpSpPr>
                <p:nvPr/>
              </p:nvGrpSpPr>
              <p:grpSpPr bwMode="auto">
                <a:xfrm>
                  <a:off x="2533" y="1052"/>
                  <a:ext cx="741" cy="183"/>
                  <a:chOff x="1572" y="2580"/>
                  <a:chExt cx="1116" cy="277"/>
                </a:xfrm>
              </p:grpSpPr>
              <p:sp>
                <p:nvSpPr>
                  <p:cNvPr id="216" name="AutoShape 2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5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7" name="AutoShape 2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89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8" name="AutoShape 2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5" y="2310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9" name="AutoShape 2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6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8" name="Group 24"/>
                <p:cNvGrpSpPr>
                  <a:grpSpLocks/>
                </p:cNvGrpSpPr>
                <p:nvPr/>
              </p:nvGrpSpPr>
              <p:grpSpPr bwMode="auto">
                <a:xfrm rot="1353540">
                  <a:off x="2681" y="1113"/>
                  <a:ext cx="739" cy="185"/>
                  <a:chOff x="1572" y="2578"/>
                  <a:chExt cx="1116" cy="278"/>
                </a:xfrm>
              </p:grpSpPr>
              <p:sp>
                <p:nvSpPr>
                  <p:cNvPr id="212" name="AutoShape 2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0"/>
                    <a:ext cx="216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3" name="AutoShape 2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284"/>
                    <a:ext cx="223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4" name="AutoShape 2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0" y="2313"/>
                    <a:ext cx="216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5" name="AutoShape 2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39"/>
                    <a:ext cx="223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09" name="Freeform 29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04" name="Text Box 30"/>
            <p:cNvSpPr txBox="1">
              <a:spLocks noChangeArrowheads="1"/>
            </p:cNvSpPr>
            <p:nvPr/>
          </p:nvSpPr>
          <p:spPr bwMode="gray">
            <a:xfrm>
              <a:off x="4140200" y="2824163"/>
              <a:ext cx="81915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2</a:t>
              </a:r>
            </a:p>
          </p:txBody>
        </p:sp>
      </p:grpSp>
      <p:sp>
        <p:nvSpPr>
          <p:cNvPr id="220" name="Text Box 31"/>
          <p:cNvSpPr txBox="1">
            <a:spLocks noChangeArrowheads="1"/>
          </p:cNvSpPr>
          <p:nvPr/>
        </p:nvSpPr>
        <p:spPr bwMode="gray">
          <a:xfrm>
            <a:off x="2514600" y="1763713"/>
            <a:ext cx="1639888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TUYẾN TÍNH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gray">
          <a:xfrm>
            <a:off x="2779713" y="3124200"/>
            <a:ext cx="1258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NHỊ PHÂN</a:t>
            </a:r>
          </a:p>
        </p:txBody>
      </p:sp>
      <p:sp>
        <p:nvSpPr>
          <p:cNvPr id="222" name="Text Box 33"/>
          <p:cNvSpPr txBox="1">
            <a:spLocks noChangeArrowheads="1"/>
          </p:cNvSpPr>
          <p:nvPr/>
        </p:nvSpPr>
        <p:spPr bwMode="gray">
          <a:xfrm>
            <a:off x="1941513" y="4038600"/>
            <a:ext cx="1639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HỖ T</a:t>
            </a:r>
            <a:r>
              <a:rPr lang="vi-VN" sz="1600" kern="0">
                <a:solidFill>
                  <a:sysClr val="windowText" lastClr="000000"/>
                </a:solidFill>
                <a:cs typeface="Tahoma" pitchFamily="34" charset="0"/>
              </a:rPr>
              <a:t>ƯƠ</a:t>
            </a: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NG</a:t>
            </a:r>
          </a:p>
        </p:txBody>
      </p:sp>
      <p:sp>
        <p:nvSpPr>
          <p:cNvPr id="223" name="Text Box 34"/>
          <p:cNvSpPr txBox="1">
            <a:spLocks noChangeArrowheads="1"/>
          </p:cNvSpPr>
          <p:nvPr/>
        </p:nvSpPr>
        <p:spPr bwMode="gray">
          <a:xfrm>
            <a:off x="322263" y="4691063"/>
            <a:ext cx="275272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PHI TUYẾN</a:t>
            </a:r>
          </a:p>
        </p:txBody>
      </p:sp>
      <p:grpSp>
        <p:nvGrpSpPr>
          <p:cNvPr id="9" name="Group 223"/>
          <p:cNvGrpSpPr>
            <a:grpSpLocks/>
          </p:cNvGrpSpPr>
          <p:nvPr/>
        </p:nvGrpSpPr>
        <p:grpSpPr bwMode="auto">
          <a:xfrm>
            <a:off x="4010025" y="1582738"/>
            <a:ext cx="755650" cy="758825"/>
            <a:chOff x="4010025" y="1277938"/>
            <a:chExt cx="755650" cy="758825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2595" name="Picture 40" descr="light_shadow"/>
              <p:cNvPicPr>
                <a:picLocks noChangeAspect="1" noChangeArrowheads="1"/>
              </p:cNvPicPr>
              <p:nvPr/>
            </p:nvPicPr>
            <p:blipFill>
              <a:blip r:embed="rId6">
                <a:lum bright="-84000" contrast="-48000"/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96" name="Picture 41" descr="circuler_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9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1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91" y="2146"/>
                <a:ext cx="468" cy="105"/>
                <a:chOff x="2532" y="1080"/>
                <a:chExt cx="889" cy="230"/>
              </a:xfrm>
            </p:grpSpPr>
            <p:grpSp>
              <p:nvGrpSpPr>
                <p:cNvPr id="12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38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7" y="2302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9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2" y="2304"/>
                    <a:ext cx="218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40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31"/>
                    <a:ext cx="218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41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7" y="2355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3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80" y="1125"/>
                  <a:ext cx="741" cy="185"/>
                  <a:chOff x="1577" y="2581"/>
                  <a:chExt cx="1118" cy="277"/>
                </a:xfrm>
              </p:grpSpPr>
              <p:sp>
                <p:nvSpPr>
                  <p:cNvPr id="234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9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5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5" y="2290"/>
                    <a:ext cx="22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6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5" y="2314"/>
                    <a:ext cx="22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7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3" y="2343"/>
                    <a:ext cx="22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31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26" name="Text Box 55"/>
            <p:cNvSpPr txBox="1">
              <a:spLocks noChangeArrowheads="1"/>
            </p:cNvSpPr>
            <p:nvPr/>
          </p:nvSpPr>
          <p:spPr bwMode="gray">
            <a:xfrm>
              <a:off x="4010025" y="1406525"/>
              <a:ext cx="75565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1</a:t>
              </a:r>
            </a:p>
          </p:txBody>
        </p:sp>
      </p:grpSp>
      <p:grpSp>
        <p:nvGrpSpPr>
          <p:cNvPr id="14" name="Group 241"/>
          <p:cNvGrpSpPr>
            <a:grpSpLocks/>
          </p:cNvGrpSpPr>
          <p:nvPr/>
        </p:nvGrpSpPr>
        <p:grpSpPr bwMode="auto">
          <a:xfrm>
            <a:off x="3109913" y="4305300"/>
            <a:ext cx="1193800" cy="1254125"/>
            <a:chOff x="3109913" y="4000500"/>
            <a:chExt cx="1193800" cy="1254125"/>
          </a:xfrm>
        </p:grpSpPr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3109918" y="4000494"/>
              <a:ext cx="1193801" cy="1254123"/>
              <a:chOff x="3247" y="1673"/>
              <a:chExt cx="606" cy="636"/>
            </a:xfrm>
          </p:grpSpPr>
          <p:pic>
            <p:nvPicPr>
              <p:cNvPr id="22576" name="Picture 57" descr="light_shadow"/>
              <p:cNvPicPr>
                <a:picLocks noChangeAspect="1" noChangeArrowheads="1"/>
              </p:cNvPicPr>
              <p:nvPr/>
            </p:nvPicPr>
            <p:blipFill>
              <a:blip r:embed="rId8">
                <a:lum bright="-84000" contrast="-48000"/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77" name="Picture 58" descr="circuler_1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" name="Oval 59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16" name="Group 167"/>
              <p:cNvGrpSpPr>
                <a:grpSpLocks/>
              </p:cNvGrpSpPr>
              <p:nvPr/>
            </p:nvGrpSpPr>
            <p:grpSpPr bwMode="auto">
              <a:xfrm rot="-1045052" flipH="1" flipV="1">
                <a:off x="3292" y="2165"/>
                <a:ext cx="470" cy="101"/>
                <a:chOff x="2532" y="1070"/>
                <a:chExt cx="890" cy="226"/>
              </a:xfrm>
            </p:grpSpPr>
            <p:grpSp>
              <p:nvGrpSpPr>
                <p:cNvPr id="17" name="Group 61"/>
                <p:cNvGrpSpPr>
                  <a:grpSpLocks/>
                </p:cNvGrpSpPr>
                <p:nvPr/>
              </p:nvGrpSpPr>
              <p:grpSpPr bwMode="auto">
                <a:xfrm>
                  <a:off x="2532" y="1070"/>
                  <a:ext cx="745" cy="186"/>
                  <a:chOff x="1570" y="2580"/>
                  <a:chExt cx="1122" cy="279"/>
                </a:xfrm>
              </p:grpSpPr>
              <p:sp>
                <p:nvSpPr>
                  <p:cNvPr id="256" name="AutoShape 6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8" y="2287"/>
                    <a:ext cx="22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7" name="AutoShape 6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84"/>
                    <a:ext cx="227" cy="82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8" name="AutoShape 6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7" y="2307"/>
                    <a:ext cx="232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9" name="AutoShape 6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1"/>
                    <a:ext cx="227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8" name="Group 66"/>
                <p:cNvGrpSpPr>
                  <a:grpSpLocks/>
                </p:cNvGrpSpPr>
                <p:nvPr/>
              </p:nvGrpSpPr>
              <p:grpSpPr bwMode="auto">
                <a:xfrm rot="1353540">
                  <a:off x="2678" y="1114"/>
                  <a:ext cx="744" cy="182"/>
                  <a:chOff x="1563" y="2575"/>
                  <a:chExt cx="1121" cy="273"/>
                </a:xfrm>
              </p:grpSpPr>
              <p:sp>
                <p:nvSpPr>
                  <p:cNvPr id="252" name="AutoShape 6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5" y="2283"/>
                    <a:ext cx="224" cy="82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3" name="AutoShape 6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7" y="228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4" name="AutoShape 6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4" y="230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5" name="AutoShape 7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4" y="2329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49" name="Freeform 71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44" name="Text Box 72"/>
            <p:cNvSpPr txBox="1">
              <a:spLocks noChangeArrowheads="1"/>
            </p:cNvSpPr>
            <p:nvPr/>
          </p:nvSpPr>
          <p:spPr bwMode="gray">
            <a:xfrm>
              <a:off x="3243263" y="4383088"/>
              <a:ext cx="954087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19" name="Group 259"/>
          <p:cNvGrpSpPr>
            <a:grpSpLocks/>
          </p:cNvGrpSpPr>
          <p:nvPr/>
        </p:nvGrpSpPr>
        <p:grpSpPr bwMode="auto">
          <a:xfrm>
            <a:off x="1247775" y="5024438"/>
            <a:ext cx="892175" cy="936625"/>
            <a:chOff x="1247775" y="4719638"/>
            <a:chExt cx="892175" cy="936625"/>
          </a:xfrm>
        </p:grpSpPr>
        <p:grpSp>
          <p:nvGrpSpPr>
            <p:cNvPr id="20" name="Group 73"/>
            <p:cNvGrpSpPr>
              <a:grpSpLocks/>
            </p:cNvGrpSpPr>
            <p:nvPr/>
          </p:nvGrpSpPr>
          <p:grpSpPr bwMode="auto">
            <a:xfrm>
              <a:off x="1247780" y="4719638"/>
              <a:ext cx="892176" cy="936625"/>
              <a:chOff x="3247" y="1673"/>
              <a:chExt cx="606" cy="636"/>
            </a:xfrm>
          </p:grpSpPr>
          <p:pic>
            <p:nvPicPr>
              <p:cNvPr id="22557" name="Picture 74" descr="light_shadow"/>
              <p:cNvPicPr>
                <a:picLocks noChangeAspect="1" noChangeArrowheads="1"/>
              </p:cNvPicPr>
              <p:nvPr/>
            </p:nvPicPr>
            <p:blipFill>
              <a:blip r:embed="rId10">
                <a:lum bright="-84000" contrast="-48000"/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8" name="Picture 75" descr="circuler_1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5" name="Oval 76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1" name="Group 184"/>
              <p:cNvGrpSpPr>
                <a:grpSpLocks/>
              </p:cNvGrpSpPr>
              <p:nvPr/>
            </p:nvGrpSpPr>
            <p:grpSpPr bwMode="auto">
              <a:xfrm rot="-1045052" flipH="1" flipV="1">
                <a:off x="3289" y="2161"/>
                <a:ext cx="471" cy="103"/>
                <a:chOff x="2534" y="1074"/>
                <a:chExt cx="893" cy="231"/>
              </a:xfrm>
            </p:grpSpPr>
            <p:grpSp>
              <p:nvGrpSpPr>
                <p:cNvPr id="22" name="Group 267"/>
                <p:cNvGrpSpPr>
                  <a:grpSpLocks/>
                </p:cNvGrpSpPr>
                <p:nvPr/>
              </p:nvGrpSpPr>
              <p:grpSpPr bwMode="auto">
                <a:xfrm>
                  <a:off x="2534" y="1074"/>
                  <a:ext cx="739" cy="183"/>
                  <a:chOff x="1573" y="2584"/>
                  <a:chExt cx="1115" cy="274"/>
                </a:xfrm>
              </p:grpSpPr>
              <p:sp>
                <p:nvSpPr>
                  <p:cNvPr id="274" name="AutoShape 7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7" y="2297"/>
                    <a:ext cx="224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5" name="AutoShape 8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95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6" name="AutoShape 8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20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7" name="AutoShape 8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2"/>
                    <a:ext cx="224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3" name="Group 83"/>
                <p:cNvGrpSpPr>
                  <a:grpSpLocks/>
                </p:cNvGrpSpPr>
                <p:nvPr/>
              </p:nvGrpSpPr>
              <p:grpSpPr bwMode="auto">
                <a:xfrm rot="1353540">
                  <a:off x="2686" y="1119"/>
                  <a:ext cx="741" cy="186"/>
                  <a:chOff x="1575" y="2578"/>
                  <a:chExt cx="1116" cy="279"/>
                </a:xfrm>
              </p:grpSpPr>
              <p:sp>
                <p:nvSpPr>
                  <p:cNvPr id="270" name="AutoShape 8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86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1" name="AutoShape 8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2" name="AutoShape 8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7" y="2312"/>
                    <a:ext cx="225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3" name="AutoShape 8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4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67" name="Freeform 88"/>
              <p:cNvSpPr>
                <a:spLocks/>
              </p:cNvSpPr>
              <p:nvPr/>
            </p:nvSpPr>
            <p:spPr bwMode="gray">
              <a:xfrm>
                <a:off x="3308" y="1685"/>
                <a:ext cx="470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62" name="Text Box 89"/>
            <p:cNvSpPr txBox="1">
              <a:spLocks noChangeArrowheads="1"/>
            </p:cNvSpPr>
            <p:nvPr/>
          </p:nvSpPr>
          <p:spPr bwMode="gray">
            <a:xfrm>
              <a:off x="1274763" y="4935538"/>
              <a:ext cx="81915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4</a:t>
              </a:r>
            </a:p>
          </p:txBody>
        </p:sp>
      </p:grpSp>
      <p:sp>
        <p:nvSpPr>
          <p:cNvPr id="22548" name="Text Box 15"/>
          <p:cNvSpPr txBox="1">
            <a:spLocks noChangeArrowheads="1"/>
          </p:cNvSpPr>
          <p:nvPr/>
        </p:nvSpPr>
        <p:spPr bwMode="auto">
          <a:xfrm>
            <a:off x="4800600" y="1524000"/>
            <a:ext cx="335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>
                <a:latin typeface="Tahoma" pitchFamily="34" charset="0"/>
                <a:cs typeface="Tahoma" pitchFamily="34" charset="0"/>
              </a:rPr>
              <a:t>Trong thân hàm có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duy nhất một lời gọi hàm gọi lại chính nó một cách t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 minh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549" name="Text Box 16"/>
          <p:cNvSpPr txBox="1">
            <a:spLocks noChangeArrowheads="1"/>
          </p:cNvSpPr>
          <p:nvPr/>
        </p:nvSpPr>
        <p:spPr bwMode="auto">
          <a:xfrm>
            <a:off x="5029200" y="2971800"/>
            <a:ext cx="3124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>
                <a:latin typeface="Tahoma" pitchFamily="34" charset="0"/>
                <a:cs typeface="Tahoma" pitchFamily="34" charset="0"/>
              </a:rPr>
              <a:t>Trong thân hàm có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hai lời gọi hàm gọi lại chính nó một cách t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 minh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550" name="Text Box 17"/>
          <p:cNvSpPr txBox="1">
            <a:spLocks noChangeArrowheads="1"/>
          </p:cNvSpPr>
          <p:nvPr/>
        </p:nvSpPr>
        <p:spPr bwMode="auto">
          <a:xfrm>
            <a:off x="4343400" y="4495800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>
                <a:latin typeface="Tahoma" pitchFamily="34" charset="0"/>
                <a:cs typeface="Tahoma" pitchFamily="34" charset="0"/>
              </a:rPr>
              <a:t>Trong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thân hàm này có lời gọi hàm tới hàm kia và bên trong thân hàm kia có lời gọi hàm tới hàm này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551" name="Text Box 18"/>
          <p:cNvSpPr txBox="1">
            <a:spLocks noChangeArrowheads="1"/>
          </p:cNvSpPr>
          <p:nvPr/>
        </p:nvSpPr>
        <p:spPr bwMode="auto">
          <a:xfrm>
            <a:off x="1676400" y="5943600"/>
            <a:ext cx="3810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>
                <a:latin typeface="Tahoma" pitchFamily="34" charset="0"/>
                <a:cs typeface="Tahoma" pitchFamily="34" charset="0"/>
              </a:rPr>
              <a:t>Trong thân hàm có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lời gọi hàm lại chính nó 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đượ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đặ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 bên trong thân vòng lặp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99" name="AutoShape 35"/>
          <p:cNvSpPr>
            <a:spLocks noChangeArrowheads="1"/>
          </p:cNvSpPr>
          <p:nvPr/>
        </p:nvSpPr>
        <p:spPr bwMode="gray">
          <a:xfrm>
            <a:off x="603250" y="1995488"/>
            <a:ext cx="792163" cy="577850"/>
          </a:xfrm>
          <a:prstGeom prst="curvedRightArrow">
            <a:avLst>
              <a:gd name="adj1" fmla="val 16542"/>
              <a:gd name="adj2" fmla="val 38977"/>
              <a:gd name="adj3" fmla="val 39419"/>
            </a:avLst>
          </a:prstGeom>
          <a:gradFill rotWithShape="1">
            <a:gsLst>
              <a:gs pos="0">
                <a:srgbClr val="FF6600">
                  <a:gamma/>
                  <a:tint val="4235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pic>
        <p:nvPicPr>
          <p:cNvPr id="22553" name="Picture 31" descr="2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55688" y="1752600"/>
            <a:ext cx="12303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AutoShape 21"/>
          <p:cNvSpPr>
            <a:spLocks noChangeArrowheads="1"/>
          </p:cNvSpPr>
          <p:nvPr/>
        </p:nvSpPr>
        <p:spPr bwMode="gray">
          <a:xfrm flipH="1" flipV="1">
            <a:off x="1981200" y="1905000"/>
            <a:ext cx="792163" cy="577850"/>
          </a:xfrm>
          <a:prstGeom prst="curvedRightArrow">
            <a:avLst>
              <a:gd name="adj1" fmla="val 19583"/>
              <a:gd name="adj2" fmla="val 44676"/>
              <a:gd name="adj3" fmla="val 39194"/>
            </a:avLst>
          </a:prstGeom>
          <a:gradFill rotWithShape="1">
            <a:gsLst>
              <a:gs pos="0">
                <a:srgbClr val="FF6600">
                  <a:gamma/>
                  <a:tint val="4235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đ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ừng&gt;)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tuyến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tính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762000" y="1600200"/>
            <a:ext cx="8382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5400000">
            <a:off x="1371601" y="2057400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1600200" y="2286000"/>
            <a:ext cx="5334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V="1">
            <a:off x="2133600" y="22098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rot="5400000">
            <a:off x="2362201" y="2514600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>
            <a:off x="2667000" y="2819400"/>
            <a:ext cx="1600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Tính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S(n) = 1 + 2 + … + n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 S(n) = S(n – 1) + n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ĐK dừng: S(0) = 0</a:t>
              </a:r>
            </a:p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  <a:sym typeface="Wingdings" pitchFamily="2" charset="2"/>
              </a:endParaRPr>
            </a:p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  <a:sym typeface="Wingdings" pitchFamily="2" charset="2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Tong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   return 0;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Tong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(n–1) + n;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Ví dụ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phân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</a:t>
              </a: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số</a:t>
              </a: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hạng</a:t>
              </a: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thứ</a:t>
              </a: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n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của</a:t>
              </a: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dãy</a:t>
              </a: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Fibonacy</a:t>
              </a:r>
              <a:r>
                <a:rPr lang="en-US" dirty="0"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f(0) = f(1) = 1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f(n) = f(n – 1) + f(n – 2) n &gt; 1</a:t>
              </a:r>
            </a:p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dừng</a:t>
              </a:r>
              <a:r>
                <a:rPr lang="en-US" dirty="0">
                  <a:latin typeface="Tahoma" pitchFamily="34" charset="0"/>
                  <a:cs typeface="Tahoma" pitchFamily="34" charset="0"/>
                </a:rPr>
                <a:t>: f(0) = 1 </a:t>
              </a:r>
              <a:r>
                <a:rPr lang="en-US" dirty="0" err="1">
                  <a:latin typeface="Tahoma" pitchFamily="34" charset="0"/>
                  <a:cs typeface="Tahoma" pitchFamily="34" charset="0"/>
                </a:rPr>
                <a:t>và</a:t>
              </a:r>
              <a:r>
                <a:rPr lang="en-US" dirty="0">
                  <a:latin typeface="Tahoma" pitchFamily="34" charset="0"/>
                  <a:cs typeface="Tahoma" pitchFamily="34" charset="0"/>
                </a:rPr>
                <a:t> f(1) = 1</a:t>
              </a:r>
            </a:p>
            <a:p>
              <a:pPr>
                <a:defRPr/>
              </a:pPr>
              <a:endParaRPr lang="en-US" dirty="0"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 dirty="0"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 dirty="0" err="1">
                  <a:latin typeface="Tahoma" pitchFamily="34" charset="0"/>
                  <a:cs typeface="Tahoma" pitchFamily="34" charset="0"/>
                </a:rPr>
                <a:t>ng</a:t>
              </a:r>
              <a:r>
                <a:rPr lang="en-US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dirty="0" err="1"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dirty="0">
                  <a:latin typeface="Tahoma" pitchFamily="34" charset="0"/>
                  <a:cs typeface="Tahoma" pitchFamily="34" charset="0"/>
                </a:rPr>
                <a:t> :.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(</a:t>
              </a:r>
              <a:r>
                <a:rPr lang="en-US" dirty="0" err="1">
                  <a:latin typeface="Tahoma" pitchFamily="34" charset="0"/>
                  <a:cs typeface="Tahoma" pitchFamily="34" charset="0"/>
                  <a:sym typeface="Wingdings" pitchFamily="2" charset="2"/>
                </a:rPr>
                <a:t>int</a:t>
              </a: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 n)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 || n == 1)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      return 1;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(n–1)+</a:t>
              </a:r>
              <a:r>
                <a:rPr lang="en-US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(n–2);</a:t>
              </a:r>
            </a:p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Ví dụ</a:t>
                </a:r>
              </a:p>
            </p:txBody>
          </p:sp>
        </p:grpSp>
      </p:grp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20574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5400000">
            <a:off x="2324894" y="1485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146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5400000">
            <a:off x="17526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>
            <a:off x="26670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H="1">
            <a:off x="19812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28956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rot="5400000">
            <a:off x="15621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1714500" y="2552700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24765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26289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>
            <a:off x="29337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0861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TênHàm1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TênHàm2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TênHàm2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TênHàm1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hỗ</a:t>
            </a:r>
            <a:r>
              <a:rPr lang="en-US" dirty="0" smtClean="0">
                <a:solidFill>
                  <a:schemeClr val="tx2"/>
                </a:solidFill>
              </a:rPr>
              <a:t> t</a:t>
            </a:r>
            <a:r>
              <a:rPr lang="vi-VN" dirty="0" smtClean="0">
                <a:solidFill>
                  <a:schemeClr val="tx2"/>
                </a:solidFill>
              </a:rPr>
              <a:t>ươ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x(0) = 1, y(0) = 0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x(n) = x(n – 1) + y(n – 1)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y(n) = 3*x(n – 1) + 2*y(n – 1)</a:t>
              </a:r>
            </a:p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 x(0) = 1, y(0) = 0</a:t>
              </a:r>
            </a:p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1;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(n-1)+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0;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3*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(n-1)+2*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Ví dụ</a:t>
                </a:r>
              </a:p>
            </p:txBody>
          </p:sp>
        </p:grpSp>
      </p:grp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762000" y="1600200"/>
            <a:ext cx="8382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rot="5400000">
            <a:off x="1371601" y="2057400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1600200" y="228600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V="1">
            <a:off x="2133600" y="22098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>
            <a:off x="2362201" y="2514600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2667000" y="2819400"/>
            <a:ext cx="160020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Vòng lặp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phi </a:t>
            </a:r>
            <a:r>
              <a:rPr lang="en-US" dirty="0" err="1" smtClean="0">
                <a:solidFill>
                  <a:schemeClr val="tx2"/>
                </a:solidFill>
              </a:rPr>
              <a:t>tuyến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x(0) = 1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x(n) = n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x(0) + (n-1)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x(1) + … + 2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x(n – 2) + 1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x(n – 1)</a:t>
              </a:r>
            </a:p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 x(0) = 1</a:t>
              </a:r>
            </a:p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1;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long s = 0;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for (int i=1; i&lt;=n; i++)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   s = s + i*i*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(n–i);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s;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Ví dụ</a:t>
                </a:r>
              </a:p>
            </p:txBody>
          </p:sp>
        </p:grpSp>
      </p:grp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21336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5400000">
            <a:off x="2401094" y="1485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908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5400000">
            <a:off x="1828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>
            <a:off x="27432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H="1">
            <a:off x="20574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2971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rot="5400000">
            <a:off x="16383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1790700" y="2552700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2628901" y="2628900"/>
            <a:ext cx="381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5400000">
            <a:off x="30099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1623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0800000" flipV="1">
            <a:off x="1371600" y="1676400"/>
            <a:ext cx="1219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2590800" y="1676400"/>
            <a:ext cx="11430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2401094" y="1866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1066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rot="5400000">
            <a:off x="953294" y="2628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5400000">
            <a:off x="3086894" y="2628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học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A20F4"/>
                </a:solidFill>
              </a:rPr>
              <a:t>Sử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dụng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trong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hình</a:t>
            </a:r>
            <a:r>
              <a:rPr lang="en-US" dirty="0" smtClean="0">
                <a:solidFill>
                  <a:srgbClr val="2A20F4"/>
                </a:solidFill>
              </a:rPr>
              <a:t> </a:t>
            </a:r>
            <a:r>
              <a:rPr lang="en-US" dirty="0" err="1" smtClean="0">
                <a:solidFill>
                  <a:srgbClr val="2A20F4"/>
                </a:solidFill>
              </a:rPr>
              <a:t>học</a:t>
            </a:r>
            <a:r>
              <a:rPr lang="en-US" dirty="0" smtClean="0">
                <a:solidFill>
                  <a:srgbClr val="2A20F4"/>
                </a:solidFill>
              </a:rPr>
              <a:t> fractal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Tạo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rất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thú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vị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</a:p>
          <a:p>
            <a:pPr lvl="1"/>
            <a:endParaRPr lang="en-US" dirty="0"/>
          </a:p>
        </p:txBody>
      </p:sp>
      <p:pic>
        <p:nvPicPr>
          <p:cNvPr id="7" name="Picture 6" descr="22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743200"/>
            <a:ext cx="4549253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2819400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chemeClr val="tx2"/>
                </a:solidFill>
              </a:rPr>
              <a:t>tam giác sierpinski.</a:t>
            </a:r>
            <a:br>
              <a:rPr lang="vi-VN" sz="2000" dirty="0" smtClean="0">
                <a:solidFill>
                  <a:schemeClr val="tx2"/>
                </a:solidFill>
              </a:rPr>
            </a:br>
            <a:r>
              <a:rPr lang="vi-VN" sz="2000" dirty="0" smtClean="0">
                <a:solidFill>
                  <a:schemeClr val="tx2"/>
                </a:solidFill>
              </a:rPr>
              <a:t/>
            </a:r>
            <a:br>
              <a:rPr lang="vi-VN" sz="2000" dirty="0" smtClean="0">
                <a:solidFill>
                  <a:schemeClr val="tx2"/>
                </a:solidFill>
              </a:rPr>
            </a:br>
            <a:r>
              <a:rPr lang="vi-VN" sz="2000" dirty="0" smtClean="0">
                <a:solidFill>
                  <a:schemeClr val="tx2"/>
                </a:solidFill>
              </a:rPr>
              <a:t>Cứ lấy 3 trung điểm trên 3 cạnh của tam giác, nối nó lại thì lại có 3 tam giác con nữa, cứ thế mà vẽ tiếp nó sẽ ra hình trên.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học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3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524000"/>
            <a:ext cx="7467599" cy="4571999"/>
          </a:xfrm>
        </p:spPr>
      </p:pic>
      <p:sp>
        <p:nvSpPr>
          <p:cNvPr id="7" name="TextBox 6"/>
          <p:cNvSpPr txBox="1"/>
          <p:nvPr/>
        </p:nvSpPr>
        <p:spPr>
          <a:xfrm rot="10800000" flipV="1">
            <a:off x="3276600" y="6324599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Kim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sierpinski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học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4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428736"/>
            <a:ext cx="6000520" cy="4943475"/>
          </a:xfrm>
        </p:spPr>
      </p:pic>
      <p:sp>
        <p:nvSpPr>
          <p:cNvPr id="7" name="TextBox 6"/>
          <p:cNvSpPr txBox="1"/>
          <p:nvPr/>
        </p:nvSpPr>
        <p:spPr>
          <a:xfrm>
            <a:off x="6858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Tình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yêu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Sierpinski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Khái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niệm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0" y="1524000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rgbClr val="D6ECFF"/>
              </a:gs>
              <a:gs pos="100000">
                <a:srgbClr val="D6ECFF"/>
              </a:gs>
            </a:gsLst>
            <a:lin ang="0" scaled="1"/>
          </a:gradFill>
          <a:ln w="19050" cap="rnd" algn="ctr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819400" y="1524000"/>
            <a:ext cx="4419600" cy="44958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1524000"/>
            <a:ext cx="42672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Khái</a:t>
            </a:r>
            <a:r>
              <a:rPr lang="en-US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niệm</a:t>
            </a:r>
            <a:endParaRPr lang="en-US" sz="2400" kern="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Vấn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đề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đệ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quy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vấn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đề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đị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nh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bằng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chính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nó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Ví</a:t>
            </a:r>
            <a:r>
              <a:rPr lang="en-US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dụ</a:t>
            </a:r>
            <a:endParaRPr lang="en-US" sz="2400" kern="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Tổng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S(n)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vi-VN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qua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tổng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S(n-1)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 </a:t>
            </a:r>
            <a:r>
              <a:rPr lang="vi-VN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iều</a:t>
            </a:r>
            <a:r>
              <a:rPr lang="en-US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kiện</a:t>
            </a:r>
            <a:r>
              <a:rPr lang="en-US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quan</a:t>
            </a:r>
            <a:r>
              <a:rPr lang="en-US" sz="2400" kern="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trọng</a:t>
            </a:r>
            <a:endParaRPr lang="en-US" sz="2400" kern="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b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vi-VN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đệ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quy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Điều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kiện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dừng</a:t>
            </a:r>
            <a:r>
              <a:rPr lang="en-US" sz="2000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7" name="Freeform 5"/>
          <p:cNvSpPr>
            <a:spLocks/>
          </p:cNvSpPr>
          <p:nvPr/>
        </p:nvSpPr>
        <p:spPr bwMode="gray">
          <a:xfrm>
            <a:off x="228600" y="3200400"/>
            <a:ext cx="758825" cy="1108075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68" name="Freeform 6"/>
          <p:cNvSpPr>
            <a:spLocks/>
          </p:cNvSpPr>
          <p:nvPr/>
        </p:nvSpPr>
        <p:spPr bwMode="gray">
          <a:xfrm rot="7200000">
            <a:off x="1066800" y="2630488"/>
            <a:ext cx="774700" cy="108585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55588" y="2600325"/>
            <a:ext cx="1247775" cy="1173163"/>
            <a:chOff x="567355" y="4280966"/>
            <a:chExt cx="1247210" cy="1172908"/>
          </a:xfrm>
        </p:grpSpPr>
        <p:sp>
          <p:nvSpPr>
            <p:cNvPr id="70" name="AutoShape 8"/>
            <p:cNvSpPr>
              <a:spLocks noChangeArrowheads="1"/>
            </p:cNvSpPr>
            <p:nvPr/>
          </p:nvSpPr>
          <p:spPr bwMode="gray">
            <a:xfrm rot="12600000">
              <a:off x="567355" y="5111049"/>
              <a:ext cx="756894" cy="342825"/>
            </a:xfrm>
            <a:prstGeom prst="triangle">
              <a:avLst>
                <a:gd name="adj" fmla="val 50000"/>
              </a:avLst>
            </a:prstGeom>
            <a:solidFill>
              <a:srgbClr val="92C33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gray">
            <a:xfrm rot="7200000">
              <a:off x="744180" y="4677011"/>
              <a:ext cx="853889" cy="423671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92C3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gray">
            <a:xfrm rot="7200000">
              <a:off x="1339282" y="4158032"/>
              <a:ext cx="352348" cy="598217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92C3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sp>
        <p:nvSpPr>
          <p:cNvPr id="73" name="Freeform 11"/>
          <p:cNvSpPr>
            <a:spLocks/>
          </p:cNvSpPr>
          <p:nvPr/>
        </p:nvSpPr>
        <p:spPr bwMode="gray">
          <a:xfrm rot="14400000">
            <a:off x="1132682" y="3690144"/>
            <a:ext cx="776287" cy="1089025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7E88E4"/>
              </a:gs>
              <a:gs pos="100000">
                <a:srgbClr val="7E88E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23963" y="3133725"/>
            <a:ext cx="1085850" cy="1244600"/>
            <a:chOff x="1242197" y="3126131"/>
            <a:chExt cx="1085034" cy="1243653"/>
          </a:xfrm>
        </p:grpSpPr>
        <p:sp>
          <p:nvSpPr>
            <p:cNvPr id="75" name="AutoShape 13"/>
            <p:cNvSpPr>
              <a:spLocks noChangeArrowheads="1"/>
            </p:cNvSpPr>
            <p:nvPr/>
          </p:nvSpPr>
          <p:spPr bwMode="gray">
            <a:xfrm rot="19800000">
              <a:off x="1242197" y="3126131"/>
              <a:ext cx="753495" cy="341053"/>
            </a:xfrm>
            <a:prstGeom prst="triangle">
              <a:avLst>
                <a:gd name="adj" fmla="val 50000"/>
              </a:avLst>
            </a:prstGeom>
            <a:solidFill>
              <a:srgbClr val="7E88E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gray">
            <a:xfrm rot="14400000">
              <a:off x="1403211" y="3482252"/>
              <a:ext cx="855012" cy="421958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7E88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gray">
            <a:xfrm rot="14400000">
              <a:off x="1873549" y="3916102"/>
              <a:ext cx="309326" cy="598038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7E88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23838" y="3883025"/>
            <a:ext cx="1308100" cy="792163"/>
            <a:chOff x="223600" y="3882606"/>
            <a:chExt cx="1308248" cy="792153"/>
          </a:xfrm>
        </p:grpSpPr>
        <p:sp>
          <p:nvSpPr>
            <p:cNvPr id="79" name="Freeform 17"/>
            <p:cNvSpPr>
              <a:spLocks/>
            </p:cNvSpPr>
            <p:nvPr/>
          </p:nvSpPr>
          <p:spPr bwMode="gray">
            <a:xfrm>
              <a:off x="223600" y="3882606"/>
              <a:ext cx="304834" cy="623880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80" name="AutoShape 18"/>
            <p:cNvSpPr>
              <a:spLocks noChangeArrowheads="1"/>
            </p:cNvSpPr>
            <p:nvPr/>
          </p:nvSpPr>
          <p:spPr bwMode="gray">
            <a:xfrm rot="5400000">
              <a:off x="971446" y="4114357"/>
              <a:ext cx="785803" cy="335001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gray">
            <a:xfrm>
              <a:off x="498268" y="4066754"/>
              <a:ext cx="838295" cy="441319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762000" y="3429000"/>
            <a:ext cx="9144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Đệ quy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7" grpId="0" animBg="1"/>
      <p:bldP spid="68" grpId="0" animBg="1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chuyển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đổi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thành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Chưa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việc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chuyển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đổi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này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tổng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quát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Cách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tiếp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cận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marL="971550" lvl="1" indent="-514350">
              <a:buAutoNum type="arabicParenBoth"/>
            </a:pPr>
            <a:r>
              <a:rPr lang="en-US" dirty="0" err="1" smtClean="0">
                <a:solidFill>
                  <a:schemeClr val="tx2"/>
                </a:solidFill>
              </a:rPr>
              <a:t>Dùng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điểm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tìm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971550" lvl="1" indent="-514350">
              <a:buAutoNum type="arabicParenBoth"/>
            </a:pPr>
            <a:r>
              <a:rPr lang="en-US" dirty="0" err="1" smtClean="0">
                <a:solidFill>
                  <a:schemeClr val="tx2"/>
                </a:solidFill>
              </a:rPr>
              <a:t>Mã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hóa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971550" lvl="1" indent="-514350">
              <a:buAutoNum type="arabicParenBoth"/>
            </a:pPr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không-đệ-quy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2A20F4"/>
                </a:solidFill>
              </a:rPr>
              <a:t>Khử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đệ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quy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bằng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vòng</a:t>
            </a:r>
            <a:r>
              <a:rPr lang="en-US" sz="2800" dirty="0" smtClean="0">
                <a:solidFill>
                  <a:srgbClr val="2A20F4"/>
                </a:solidFill>
              </a:rPr>
              <a:t> </a:t>
            </a:r>
            <a:r>
              <a:rPr lang="en-US" sz="2800" dirty="0" err="1" smtClean="0">
                <a:solidFill>
                  <a:srgbClr val="2A20F4"/>
                </a:solidFill>
              </a:rPr>
              <a:t>lặp</a:t>
            </a:r>
            <a:endParaRPr lang="en-US" sz="2800" dirty="0" smtClean="0">
              <a:solidFill>
                <a:srgbClr val="2A20F4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Ý </a:t>
            </a:r>
            <a:r>
              <a:rPr lang="en-US" dirty="0" err="1" smtClean="0">
                <a:solidFill>
                  <a:schemeClr val="tx2"/>
                </a:solidFill>
              </a:rPr>
              <a:t>tưởng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err="1" smtClean="0">
                <a:solidFill>
                  <a:schemeClr val="tx2"/>
                </a:solidFill>
              </a:rPr>
              <a:t>Lưu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lại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tính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err="1" smtClean="0">
                <a:solidFill>
                  <a:schemeClr val="tx2"/>
                </a:solidFill>
              </a:rPr>
              <a:t>trước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dữ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liệu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việc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tính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sau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từ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kiện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kiện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kết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thúc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123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" y="1371600"/>
            <a:ext cx="8085966" cy="51915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</a:rPr>
              <a:t>Khử</a:t>
            </a:r>
            <a:r>
              <a:rPr lang="en-US" sz="3200" dirty="0" smtClean="0">
                <a:solidFill>
                  <a:srgbClr val="2A20F4"/>
                </a:solidFill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</a:rPr>
              <a:t>đệ</a:t>
            </a:r>
            <a:r>
              <a:rPr lang="en-US" sz="3200" dirty="0" smtClean="0">
                <a:solidFill>
                  <a:srgbClr val="2A20F4"/>
                </a:solidFill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</a:rPr>
              <a:t>quy</a:t>
            </a:r>
            <a:r>
              <a:rPr lang="en-US" sz="3200" dirty="0" smtClean="0">
                <a:solidFill>
                  <a:srgbClr val="2A20F4"/>
                </a:solidFill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</a:rPr>
              <a:t>bằng</a:t>
            </a:r>
            <a:r>
              <a:rPr lang="en-US" sz="3200" dirty="0" smtClean="0">
                <a:solidFill>
                  <a:srgbClr val="2A20F4"/>
                </a:solidFill>
              </a:rPr>
              <a:t> stack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Khởi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tạo</a:t>
            </a:r>
            <a:r>
              <a:rPr lang="en-US" dirty="0" smtClean="0">
                <a:solidFill>
                  <a:schemeClr val="tx2"/>
                </a:solidFill>
              </a:rPr>
              <a:t> stack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phù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hợp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Đưa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tham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đầu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vào</a:t>
            </a:r>
            <a:r>
              <a:rPr lang="en-US" dirty="0" smtClean="0">
                <a:solidFill>
                  <a:schemeClr val="tx2"/>
                </a:solidFill>
              </a:rPr>
              <a:t> stack.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Khi</a:t>
            </a:r>
            <a:r>
              <a:rPr lang="en-US" dirty="0" smtClean="0">
                <a:solidFill>
                  <a:schemeClr val="tx2"/>
                </a:solidFill>
              </a:rPr>
              <a:t> stack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trống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err="1" smtClean="0">
                <a:solidFill>
                  <a:schemeClr val="tx2"/>
                </a:solidFill>
              </a:rPr>
              <a:t>Lấy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tham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khỏi</a:t>
            </a:r>
            <a:r>
              <a:rPr lang="en-US" dirty="0" smtClean="0">
                <a:solidFill>
                  <a:schemeClr val="tx2"/>
                </a:solidFill>
              </a:rPr>
              <a:t> stack;</a:t>
            </a:r>
          </a:p>
          <a:p>
            <a:pPr lvl="2"/>
            <a:r>
              <a:rPr lang="en-US" dirty="0" err="1" smtClean="0">
                <a:solidFill>
                  <a:schemeClr val="tx2"/>
                </a:solidFill>
              </a:rPr>
              <a:t>Xử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vụ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bản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tham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này.Nếu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gặp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vụ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thì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lại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đưa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bộ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tham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vụ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tương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vào</a:t>
            </a:r>
            <a:r>
              <a:rPr lang="en-US" dirty="0" smtClean="0">
                <a:solidFill>
                  <a:schemeClr val="tx2"/>
                </a:solidFill>
              </a:rPr>
              <a:t> stack.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Tổng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kết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Nhận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xét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ts val="300"/>
              </a:spcBef>
              <a:defRPr/>
            </a:pPr>
            <a:r>
              <a:rPr lang="en-US" dirty="0" err="1" smtClean="0">
                <a:solidFill>
                  <a:schemeClr val="tx2"/>
                </a:solidFill>
              </a:rPr>
              <a:t>Chỉ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dùng</a:t>
            </a:r>
            <a:r>
              <a:rPr lang="en-US" dirty="0" smtClean="0">
                <a:solidFill>
                  <a:schemeClr val="tx2"/>
                </a:solidFill>
              </a:rPr>
              <a:t> ph</a:t>
            </a:r>
            <a:r>
              <a:rPr lang="vi-VN" dirty="0" smtClean="0">
                <a:solidFill>
                  <a:schemeClr val="tx2"/>
                </a:solidFill>
              </a:rPr>
              <a:t>ươ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</a:t>
            </a:r>
            <a:r>
              <a:rPr lang="en-US" dirty="0" err="1" smtClean="0">
                <a:solidFill>
                  <a:schemeClr val="tx2"/>
                </a:solidFill>
              </a:rPr>
              <a:t>iển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</a:t>
            </a:r>
            <a:r>
              <a:rPr lang="vi-VN" dirty="0" smtClean="0">
                <a:solidFill>
                  <a:schemeClr val="tx2"/>
                </a:solidFill>
              </a:rPr>
              <a:t>ư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vấn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đề</a:t>
            </a:r>
            <a:r>
              <a:rPr lang="en-US" dirty="0" smtClean="0">
                <a:solidFill>
                  <a:schemeClr val="tx2"/>
                </a:solidFill>
              </a:rPr>
              <a:t> “</a:t>
            </a:r>
            <a:r>
              <a:rPr lang="en-US" dirty="0" err="1" smtClean="0">
                <a:solidFill>
                  <a:schemeClr val="tx2"/>
                </a:solidFill>
              </a:rPr>
              <a:t>chia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trị</a:t>
            </a:r>
            <a:r>
              <a:rPr lang="en-US" dirty="0" smtClean="0">
                <a:solidFill>
                  <a:schemeClr val="tx2"/>
                </a:solidFill>
              </a:rPr>
              <a:t>”, “</a:t>
            </a:r>
            <a:r>
              <a:rPr lang="en-US" dirty="0" err="1" smtClean="0">
                <a:solidFill>
                  <a:schemeClr val="tx2"/>
                </a:solidFill>
              </a:rPr>
              <a:t>lần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vi-VN" dirty="0" smtClean="0">
                <a:solidFill>
                  <a:schemeClr val="tx2"/>
                </a:solidFill>
              </a:rPr>
              <a:t>ượ</a:t>
            </a:r>
            <a:r>
              <a:rPr lang="en-US" dirty="0" smtClean="0">
                <a:solidFill>
                  <a:schemeClr val="tx2"/>
                </a:solidFill>
              </a:rPr>
              <a:t>c”.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err="1" smtClean="0">
                <a:solidFill>
                  <a:schemeClr val="tx2"/>
                </a:solidFill>
              </a:rPr>
              <a:t>Vấn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đề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nhất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thiết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bằng</a:t>
            </a:r>
            <a:r>
              <a:rPr lang="en-US" dirty="0" smtClean="0">
                <a:solidFill>
                  <a:schemeClr val="tx2"/>
                </a:solidFill>
              </a:rPr>
              <a:t> ph</a:t>
            </a:r>
            <a:r>
              <a:rPr lang="vi-VN" dirty="0" smtClean="0">
                <a:solidFill>
                  <a:schemeClr val="tx2"/>
                </a:solidFill>
              </a:rPr>
              <a:t>ươ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ph</a:t>
            </a:r>
            <a:r>
              <a:rPr lang="vi-VN" dirty="0" smtClean="0">
                <a:solidFill>
                  <a:schemeClr val="tx2"/>
                </a:solidFill>
              </a:rPr>
              <a:t>ươ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thay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thế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err="1" smtClean="0">
                <a:solidFill>
                  <a:schemeClr val="tx2"/>
                </a:solidFill>
              </a:rPr>
              <a:t>Tiện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vi-VN" dirty="0" smtClean="0">
                <a:solidFill>
                  <a:schemeClr val="tx2"/>
                </a:solidFill>
              </a:rPr>
              <a:t>ườ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lập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</a:t>
            </a:r>
            <a:r>
              <a:rPr lang="vi-VN" dirty="0" smtClean="0">
                <a:solidFill>
                  <a:schemeClr val="tx2"/>
                </a:solidFill>
              </a:rPr>
              <a:t>ư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ư</a:t>
            </a:r>
            <a:r>
              <a:rPr lang="en-US" dirty="0" smtClean="0">
                <a:solidFill>
                  <a:schemeClr val="tx2"/>
                </a:solidFill>
              </a:rPr>
              <a:t>u </a:t>
            </a:r>
            <a:r>
              <a:rPr lang="en-US" dirty="0" err="1" smtClean="0">
                <a:solidFill>
                  <a:schemeClr val="tx2"/>
                </a:solidFill>
              </a:rPr>
              <a:t>khi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chạy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máy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vi-VN" dirty="0" smtClean="0">
                <a:solidFill>
                  <a:schemeClr val="tx2"/>
                </a:solidFill>
              </a:rPr>
              <a:t>ướ</a:t>
            </a:r>
            <a:r>
              <a:rPr lang="en-US" dirty="0" smtClean="0">
                <a:solidFill>
                  <a:schemeClr val="tx2"/>
                </a:solidFill>
              </a:rPr>
              <a:t>c </a:t>
            </a:r>
            <a:r>
              <a:rPr lang="vi-VN" dirty="0" smtClean="0">
                <a:solidFill>
                  <a:schemeClr val="tx2"/>
                </a:solidFill>
              </a:rPr>
              <a:t>đầ</a:t>
            </a:r>
            <a:r>
              <a:rPr lang="en-US" dirty="0" smtClean="0">
                <a:solidFill>
                  <a:schemeClr val="tx2"/>
                </a:solidFill>
              </a:rPr>
              <a:t>u </a:t>
            </a:r>
            <a:r>
              <a:rPr lang="en-US" dirty="0" err="1" smtClean="0">
                <a:solidFill>
                  <a:schemeClr val="tx2"/>
                </a:solidFill>
              </a:rPr>
              <a:t>nên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bằng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</a:t>
            </a:r>
            <a:r>
              <a:rPr lang="vi-VN" dirty="0" smtClean="0">
                <a:solidFill>
                  <a:schemeClr val="tx2"/>
                </a:solidFill>
              </a:rPr>
              <a:t>ư</a:t>
            </a:r>
            <a:r>
              <a:rPr lang="en-US" dirty="0" err="1" smtClean="0">
                <a:solidFill>
                  <a:schemeClr val="tx2"/>
                </a:solidFill>
              </a:rPr>
              <a:t>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từng</a:t>
            </a:r>
            <a:r>
              <a:rPr lang="en-US" dirty="0" smtClean="0">
                <a:solidFill>
                  <a:schemeClr val="tx2"/>
                </a:solidFill>
              </a:rPr>
              <a:t> b</a:t>
            </a:r>
            <a:r>
              <a:rPr lang="vi-VN" dirty="0" smtClean="0">
                <a:solidFill>
                  <a:schemeClr val="tx2"/>
                </a:solidFill>
              </a:rPr>
              <a:t>ướ</a:t>
            </a:r>
            <a:r>
              <a:rPr lang="en-US" dirty="0" smtClean="0">
                <a:solidFill>
                  <a:schemeClr val="tx2"/>
                </a:solidFill>
              </a:rPr>
              <a:t>c </a:t>
            </a:r>
            <a:r>
              <a:rPr lang="en-US" dirty="0" err="1" smtClean="0">
                <a:solidFill>
                  <a:schemeClr val="tx2"/>
                </a:solidFill>
              </a:rPr>
              <a:t>khử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nâng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hiệu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quả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51050" y="2997200"/>
            <a:ext cx="5041900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Nhận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Nhận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43475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3200" dirty="0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A20F4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neo: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n!</a:t>
            </a:r>
          </a:p>
          <a:p>
            <a:pPr lvl="2"/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neo: 0! = 1</a:t>
            </a:r>
          </a:p>
          <a:p>
            <a:pPr lvl="2"/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n! = n(n-1)!</a:t>
            </a:r>
            <a:endParaRPr 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Arrow 39"/>
          <p:cNvSpPr>
            <a:spLocks noChangeArrowheads="1"/>
          </p:cNvSpPr>
          <p:nvPr/>
        </p:nvSpPr>
        <p:spPr bwMode="auto">
          <a:xfrm>
            <a:off x="3581400" y="2590800"/>
            <a:ext cx="8382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CC6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41" name="Right Arrow 40"/>
          <p:cNvSpPr>
            <a:spLocks noChangeArrowheads="1"/>
          </p:cNvSpPr>
          <p:nvPr/>
        </p:nvSpPr>
        <p:spPr bwMode="auto">
          <a:xfrm>
            <a:off x="3581400" y="3962400"/>
            <a:ext cx="8382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CC6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Cấu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trúc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hàm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609600" y="1600200"/>
            <a:ext cx="3617912" cy="4011275"/>
            <a:chOff x="4572000" y="1676400"/>
            <a:chExt cx="3617912" cy="4011275"/>
          </a:xfrm>
          <a:scene3d>
            <a:camera prst="perspectiveContrastingRightFacing"/>
            <a:lightRig rig="threePt" dir="t"/>
          </a:scene3d>
        </p:grpSpPr>
        <p:grpSp>
          <p:nvGrpSpPr>
            <p:cNvPr id="3" name="Group 26"/>
            <p:cNvGrpSpPr/>
            <p:nvPr/>
          </p:nvGrpSpPr>
          <p:grpSpPr>
            <a:xfrm>
              <a:off x="4572000" y="1676400"/>
              <a:ext cx="3617912" cy="4011275"/>
              <a:chOff x="914400" y="1676400"/>
              <a:chExt cx="3617912" cy="4011275"/>
            </a:xfrm>
          </p:grpSpPr>
          <p:sp>
            <p:nvSpPr>
              <p:cNvPr id="28" name="AutoShape 6"/>
              <p:cNvSpPr>
                <a:spLocks noChangeArrowheads="1"/>
              </p:cNvSpPr>
              <p:nvPr/>
            </p:nvSpPr>
            <p:spPr bwMode="gray">
              <a:xfrm>
                <a:off x="990600" y="2209800"/>
                <a:ext cx="3505200" cy="342900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2"/>
                </a:solidFill>
                <a:headEnd/>
                <a:tailEnd/>
              </a:ln>
              <a:effectLst>
                <a:glow rad="63500">
                  <a:schemeClr val="tx1">
                    <a:lumMod val="60000"/>
                    <a:lumOff val="40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en-US" sz="2000"/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black">
              <a:xfrm>
                <a:off x="1066800" y="2209800"/>
                <a:ext cx="3352800" cy="3477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{</a:t>
                </a:r>
                <a:endParaRPr lang="en-US" sz="2000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if (&lt;ĐK </a:t>
                </a:r>
                <a:r>
                  <a:rPr lang="en-US" sz="2000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dừng</a:t>
                </a: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&gt;)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{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   …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   return &lt;</a:t>
                </a:r>
                <a:r>
                  <a:rPr lang="en-US" sz="2000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Giá</a:t>
                </a: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sz="2000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trị</a:t>
                </a: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&gt;;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}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 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 </a:t>
                </a:r>
                <a:r>
                  <a:rPr lang="en-US" sz="2000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Lời</a:t>
                </a: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sz="2000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gọi</a:t>
                </a: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sz="2000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Hàm</a:t>
                </a:r>
                <a:endParaRPr lang="en-US" sz="2000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sz="2000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}</a:t>
                </a:r>
              </a:p>
            </p:txBody>
          </p:sp>
          <p:grpSp>
            <p:nvGrpSpPr>
              <p:cNvPr id="5" name="Group 19"/>
              <p:cNvGrpSpPr/>
              <p:nvPr/>
            </p:nvGrpSpPr>
            <p:grpSpPr>
              <a:xfrm>
                <a:off x="914400" y="1676400"/>
                <a:ext cx="3617912" cy="530225"/>
                <a:chOff x="560388" y="1143000"/>
                <a:chExt cx="3617912" cy="530225"/>
              </a:xfrm>
            </p:grpSpPr>
            <p:sp>
              <p:nvSpPr>
                <p:cNvPr id="31" name="Freeform 2"/>
                <p:cNvSpPr>
                  <a:spLocks/>
                </p:cNvSpPr>
                <p:nvPr/>
              </p:nvSpPr>
              <p:spPr bwMode="gray">
                <a:xfrm>
                  <a:off x="560388" y="1143000"/>
                  <a:ext cx="3617912" cy="530225"/>
                </a:xfrm>
                <a:custGeom>
                  <a:avLst/>
                  <a:gdLst/>
                  <a:ahLst/>
                  <a:cxnLst>
                    <a:cxn ang="0">
                      <a:pos x="26" y="121"/>
                    </a:cxn>
                    <a:cxn ang="0">
                      <a:pos x="26" y="291"/>
                    </a:cxn>
                    <a:cxn ang="0">
                      <a:pos x="2014" y="291"/>
                    </a:cxn>
                    <a:cxn ang="0">
                      <a:pos x="2014" y="114"/>
                    </a:cxn>
                    <a:cxn ang="0">
                      <a:pos x="1868" y="13"/>
                    </a:cxn>
                    <a:cxn ang="0">
                      <a:pos x="170" y="13"/>
                    </a:cxn>
                    <a:cxn ang="0">
                      <a:pos x="26" y="121"/>
                    </a:cxn>
                  </a:cxnLst>
                  <a:rect l="0" t="0" r="r" b="b"/>
                  <a:pathLst>
                    <a:path w="2019" h="291">
                      <a:moveTo>
                        <a:pt x="26" y="121"/>
                      </a:moveTo>
                      <a:cubicBezTo>
                        <a:pt x="26" y="245"/>
                        <a:pt x="26" y="291"/>
                        <a:pt x="26" y="291"/>
                      </a:cubicBezTo>
                      <a:lnTo>
                        <a:pt x="2014" y="291"/>
                      </a:lnTo>
                      <a:lnTo>
                        <a:pt x="2014" y="114"/>
                      </a:lnTo>
                      <a:cubicBezTo>
                        <a:pt x="2009" y="76"/>
                        <a:pt x="2019" y="0"/>
                        <a:pt x="1868" y="13"/>
                      </a:cubicBezTo>
                      <a:cubicBezTo>
                        <a:pt x="1015" y="13"/>
                        <a:pt x="170" y="13"/>
                        <a:pt x="170" y="13"/>
                      </a:cubicBezTo>
                      <a:cubicBezTo>
                        <a:pt x="0" y="7"/>
                        <a:pt x="24" y="99"/>
                        <a:pt x="26" y="12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shade val="51000"/>
                        <a:satMod val="130000"/>
                      </a:srgbClr>
                    </a:gs>
                    <a:gs pos="80000">
                      <a:srgbClr val="738AC8">
                        <a:shade val="93000"/>
                        <a:satMod val="130000"/>
                      </a:srgbClr>
                    </a:gs>
                    <a:gs pos="100000">
                      <a:srgbClr val="738AC8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738AC8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p3d>
                  <a:bevelT/>
                </a:sp3d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Verdana"/>
                    <a:cs typeface="+mn-cs"/>
                  </a:endParaRPr>
                </a:p>
              </p:txBody>
            </p:sp>
            <p:sp>
              <p:nvSpPr>
                <p:cNvPr id="32" name="Rectangle 4"/>
                <p:cNvSpPr>
                  <a:spLocks noChangeArrowheads="1"/>
                </p:cNvSpPr>
                <p:nvPr/>
              </p:nvSpPr>
              <p:spPr bwMode="gray">
                <a:xfrm>
                  <a:off x="708025" y="1192213"/>
                  <a:ext cx="335756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3300"/>
                  </a:outerShdw>
                </a:effectLst>
                <a:sp3d>
                  <a:bevelT/>
                </a:sp3d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kern="0">
                      <a:solidFill>
                        <a:srgbClr val="FFFFFF"/>
                      </a:solidFill>
                      <a:cs typeface="+mn-cs"/>
                    </a:rPr>
                    <a:t>&lt;Kiểu&gt; &lt;TênHàm&gt;(TS)</a:t>
                  </a:r>
                </a:p>
              </p:txBody>
            </p:sp>
          </p:grpSp>
        </p:grp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4953000" y="2514600"/>
              <a:ext cx="2895600" cy="1676400"/>
            </a:xfrm>
            <a:prstGeom prst="roundRect">
              <a:avLst>
                <a:gd name="adj" fmla="val 5668"/>
              </a:avLst>
            </a:prstGeom>
            <a:noFill/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gray">
            <a:xfrm>
              <a:off x="4953000" y="4495800"/>
              <a:ext cx="2895600" cy="838200"/>
            </a:xfrm>
            <a:prstGeom prst="roundRect">
              <a:avLst>
                <a:gd name="adj" fmla="val 5668"/>
              </a:avLst>
            </a:prstGeom>
            <a:noFill/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8" name="Rectangle 11"/>
          <p:cNvSpPr>
            <a:spLocks noChangeArrowheads="1"/>
          </p:cNvSpPr>
          <p:nvPr/>
        </p:nvSpPr>
        <p:spPr bwMode="black">
          <a:xfrm>
            <a:off x="4343400" y="1857364"/>
            <a:ext cx="415769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err="1">
                <a:solidFill>
                  <a:srgbClr val="FF0000"/>
                </a:solidFill>
                <a:latin typeface="+mj-lt"/>
                <a:cs typeface="Tahoma" pitchFamily="34" charset="0"/>
              </a:rPr>
              <a:t>Phần</a:t>
            </a:r>
            <a:r>
              <a:rPr lang="en-US" b="1" i="1" dirty="0">
                <a:solidFill>
                  <a:srgbClr val="FF0000"/>
                </a:solidFill>
                <a:latin typeface="+mj-lt"/>
                <a:cs typeface="Tahoma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+mj-lt"/>
                <a:cs typeface="Tahoma" pitchFamily="34" charset="0"/>
              </a:rPr>
              <a:t>dừng</a:t>
            </a:r>
            <a:endParaRPr lang="en-US" b="1" i="1" dirty="0">
              <a:solidFill>
                <a:srgbClr val="FF0000"/>
              </a:solidFill>
              <a:latin typeface="+mj-lt"/>
              <a:cs typeface="Tahoma" pitchFamily="34" charset="0"/>
            </a:endParaRP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latin typeface="+mj-lt"/>
                <a:cs typeface="Tahoma" pitchFamily="34" charset="0"/>
                <a:sym typeface="Wingdings" pitchFamily="2" charset="2"/>
              </a:rPr>
              <a:t>(</a:t>
            </a:r>
            <a:r>
              <a:rPr lang="en-US" sz="1200" b="1" i="1" dirty="0">
                <a:solidFill>
                  <a:schemeClr val="tx2"/>
                </a:solidFill>
                <a:latin typeface="+mj-lt"/>
                <a:cs typeface="Tahoma" pitchFamily="34" charset="0"/>
                <a:sym typeface="Wingdings" pitchFamily="2" charset="2"/>
              </a:rPr>
              <a:t>Base step)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khởi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toán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hoặc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điểm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kết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thúc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toán</a:t>
            </a:r>
            <a:endParaRPr lang="en-US" dirty="0">
              <a:solidFill>
                <a:schemeClr val="tx2"/>
              </a:solidFill>
              <a:latin typeface="+mj-lt"/>
              <a:cs typeface="Tahoma" pitchFamily="34" charset="0"/>
            </a:endParaRP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chứa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đang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nghĩa</a:t>
            </a:r>
            <a:endParaRPr lang="vi-VN" kern="0" dirty="0">
              <a:solidFill>
                <a:schemeClr val="tx2"/>
              </a:solidFill>
              <a:latin typeface="+mj-lt"/>
              <a:cs typeface="Tahoma" pitchFamily="34" charset="0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black">
          <a:xfrm>
            <a:off x="4343400" y="3962400"/>
            <a:ext cx="3810000" cy="1108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err="1">
                <a:solidFill>
                  <a:srgbClr val="FF0000"/>
                </a:solidFill>
                <a:latin typeface="+mj-lt"/>
                <a:cs typeface="Tahoma" pitchFamily="34" charset="0"/>
              </a:rPr>
              <a:t>Phần</a:t>
            </a:r>
            <a:r>
              <a:rPr lang="en-US" b="1" i="1" dirty="0">
                <a:solidFill>
                  <a:srgbClr val="FF0000"/>
                </a:solidFill>
                <a:latin typeface="+mj-lt"/>
                <a:cs typeface="Tahoma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+mj-lt"/>
                <a:cs typeface="Tahoma" pitchFamily="34" charset="0"/>
              </a:rPr>
              <a:t>đệ</a:t>
            </a:r>
            <a:r>
              <a:rPr lang="en-US" b="1" i="1" dirty="0">
                <a:solidFill>
                  <a:srgbClr val="FF0000"/>
                </a:solidFill>
                <a:latin typeface="+mj-lt"/>
                <a:cs typeface="Tahoma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+mj-lt"/>
                <a:cs typeface="Tahoma" pitchFamily="34" charset="0"/>
              </a:rPr>
              <a:t>quy</a:t>
            </a:r>
            <a:endParaRPr lang="en-US" b="1" i="1" dirty="0">
              <a:solidFill>
                <a:srgbClr val="FF0000"/>
              </a:solidFill>
              <a:latin typeface="+mj-lt"/>
              <a:cs typeface="Tahoma" pitchFamily="34" charset="0"/>
            </a:endParaRP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 err="1" smtClean="0">
                <a:solidFill>
                  <a:schemeClr val="tx2"/>
                </a:solidFill>
                <a:latin typeface="+mj-lt"/>
                <a:cs typeface="Tahoma" pitchFamily="34" charset="0"/>
              </a:rPr>
              <a:t>Rec</a:t>
            </a:r>
            <a:r>
              <a:rPr lang="en-US" sz="1200" b="1" i="1" dirty="0" smtClean="0">
                <a:solidFill>
                  <a:schemeClr val="tx2"/>
                </a:solidFill>
                <a:latin typeface="+mj-lt"/>
                <a:cs typeface="Tahoma" pitchFamily="34" charset="0"/>
              </a:rPr>
              <a:t>(</a:t>
            </a:r>
            <a:r>
              <a:rPr lang="en-US" sz="1200" b="1" i="1" dirty="0" err="1" smtClean="0">
                <a:solidFill>
                  <a:schemeClr val="tx2"/>
                </a:solidFill>
                <a:latin typeface="+mj-lt"/>
                <a:cs typeface="Tahoma" pitchFamily="34" charset="0"/>
              </a:rPr>
              <a:t>ursion</a:t>
            </a:r>
            <a:r>
              <a:rPr lang="en-US" sz="1200" b="1" i="1" dirty="0" smtClean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sz="1200" b="1" i="1" dirty="0">
                <a:solidFill>
                  <a:schemeClr val="tx2"/>
                </a:solidFill>
                <a:latin typeface="+mj-lt"/>
                <a:cs typeface="Tahoma" pitchFamily="34" charset="0"/>
              </a:rPr>
              <a:t>step)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sử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dụng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toán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đang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ahoma" pitchFamily="34" charset="0"/>
              </a:rPr>
              <a:t>nghĩa</a:t>
            </a:r>
            <a:r>
              <a:rPr lang="en-US" dirty="0">
                <a:solidFill>
                  <a:schemeClr val="tx2"/>
                </a:solidFill>
                <a:latin typeface="+mj-lt"/>
                <a:cs typeface="Tahoma" pitchFamily="34" charset="0"/>
              </a:rPr>
              <a:t>.</a:t>
            </a:r>
            <a:endParaRPr lang="vi-VN" kern="0" dirty="0">
              <a:solidFill>
                <a:schemeClr val="tx2"/>
              </a:solidFill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Xây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dựng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thuật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85000" lnSpcReduction="20000"/>
          </a:bodyPr>
          <a:lstStyle/>
          <a:p>
            <a:pPr marL="280988" indent="-280988">
              <a:lnSpc>
                <a:spcPct val="80000"/>
              </a:lnSpc>
            </a:pP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Lược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đồ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giải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thuật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đệ</a:t>
            </a:r>
            <a:r>
              <a:rPr lang="en-US" altLang="ja-JP" sz="3200" b="1" dirty="0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sz="3200" b="1" dirty="0" err="1" smtClean="0">
                <a:solidFill>
                  <a:srgbClr val="2A20F4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quy</a:t>
            </a:r>
            <a:endParaRPr lang="vi-VN" altLang="ja-JP" sz="3200" dirty="0">
              <a:solidFill>
                <a:srgbClr val="2A20F4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spcBef>
                <a:spcPts val="12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Recursive_Algorithm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if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//TH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pPr marL="280988" indent="-280988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else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//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;&gt;</a:t>
            </a:r>
          </a:p>
          <a:p>
            <a:pPr marL="280988" indent="-280988">
              <a:buFontTx/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Recursive_Algorithm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80988" indent="-280988">
              <a:buFontTx/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;&gt;</a:t>
            </a:r>
          </a:p>
          <a:p>
            <a:pPr marL="280988" indent="-280988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End.</a:t>
            </a:r>
          </a:p>
          <a:p>
            <a:pPr marL="508000" lvl="1" indent="-217488"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n-1 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…  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484438" y="3097213"/>
            <a:ext cx="4284662" cy="2474912"/>
            <a:chOff x="2484438" y="3097213"/>
            <a:chExt cx="4284662" cy="2474912"/>
          </a:xfrm>
        </p:grpSpPr>
        <p:grpSp>
          <p:nvGrpSpPr>
            <p:cNvPr id="3" name="Group 149"/>
            <p:cNvGrpSpPr>
              <a:grpSpLocks/>
            </p:cNvGrpSpPr>
            <p:nvPr/>
          </p:nvGrpSpPr>
          <p:grpSpPr bwMode="auto">
            <a:xfrm>
              <a:off x="2484438" y="3097213"/>
              <a:ext cx="4284662" cy="2474912"/>
              <a:chOff x="2484438" y="3097213"/>
              <a:chExt cx="4284662" cy="2474912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484438" y="3097213"/>
                <a:ext cx="4284662" cy="2474912"/>
                <a:chOff x="864" y="1310"/>
                <a:chExt cx="3987" cy="2338"/>
              </a:xfrm>
            </p:grpSpPr>
            <p:sp>
              <p:nvSpPr>
                <p:cNvPr id="106" name="Oval 5"/>
                <p:cNvSpPr>
                  <a:spLocks noChangeArrowheads="1"/>
                </p:cNvSpPr>
                <p:nvPr/>
              </p:nvSpPr>
              <p:spPr bwMode="gray">
                <a:xfrm>
                  <a:off x="1347" y="2813"/>
                  <a:ext cx="3504" cy="8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2B2B2"/>
                    </a:gs>
                    <a:gs pos="100000">
                      <a:srgbClr val="F7F9F2"/>
                    </a:gs>
                  </a:gsLst>
                  <a:lin ang="2700000" scaled="1"/>
                </a:gradFill>
                <a:ln w="3175">
                  <a:noFill/>
                  <a:round/>
                  <a:headEnd/>
                  <a:tailEnd type="none" w="sm" len="sm"/>
                </a:ln>
                <a:effectLst/>
              </p:spPr>
              <p:txBody>
                <a:bodyPr vert="eaVert" wrap="none" lIns="92075" tIns="46038" rIns="92075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07" name="Oval 6"/>
                <p:cNvSpPr>
                  <a:spLocks noChangeArrowheads="1"/>
                </p:cNvSpPr>
                <p:nvPr/>
              </p:nvSpPr>
              <p:spPr bwMode="gray">
                <a:xfrm rot="-998297">
                  <a:off x="891" y="1482"/>
                  <a:ext cx="3631" cy="19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808080">
                        <a:gamma/>
                        <a:tint val="63529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08" name="Oval 7"/>
                <p:cNvSpPr>
                  <a:spLocks noChangeArrowheads="1"/>
                </p:cNvSpPr>
                <p:nvPr/>
              </p:nvSpPr>
              <p:spPr bwMode="gray">
                <a:xfrm rot="-998297">
                  <a:off x="926" y="1380"/>
                  <a:ext cx="3504" cy="18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791BB"/>
                    </a:gs>
                    <a:gs pos="100000">
                      <a:srgbClr val="2791BB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09" name="Arc 8"/>
                <p:cNvSpPr>
                  <a:spLocks/>
                </p:cNvSpPr>
                <p:nvPr/>
              </p:nvSpPr>
              <p:spPr bwMode="gray">
                <a:xfrm rot="-998297">
                  <a:off x="2600" y="1310"/>
                  <a:ext cx="1795" cy="1239"/>
                </a:xfrm>
                <a:custGeom>
                  <a:avLst/>
                  <a:gdLst>
                    <a:gd name="G0" fmla="+- 0 0 0"/>
                    <a:gd name="G1" fmla="+- 17105 0 0"/>
                    <a:gd name="G2" fmla="+- 21600 0 0"/>
                    <a:gd name="T0" fmla="*/ 13190 w 21600"/>
                    <a:gd name="T1" fmla="*/ 0 h 29046"/>
                    <a:gd name="T2" fmla="*/ 17999 w 21600"/>
                    <a:gd name="T3" fmla="*/ 29046 h 29046"/>
                    <a:gd name="T4" fmla="*/ 0 w 21600"/>
                    <a:gd name="T5" fmla="*/ 17105 h 290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046" fill="none" extrusionOk="0">
                      <a:moveTo>
                        <a:pt x="13190" y="-1"/>
                      </a:moveTo>
                      <a:cubicBezTo>
                        <a:pt x="18493" y="4089"/>
                        <a:pt x="21600" y="10407"/>
                        <a:pt x="21600" y="17105"/>
                      </a:cubicBezTo>
                      <a:cubicBezTo>
                        <a:pt x="21600" y="21352"/>
                        <a:pt x="20347" y="25506"/>
                        <a:pt x="17999" y="29046"/>
                      </a:cubicBezTo>
                    </a:path>
                    <a:path w="21600" h="29046" stroke="0" extrusionOk="0">
                      <a:moveTo>
                        <a:pt x="13190" y="-1"/>
                      </a:moveTo>
                      <a:cubicBezTo>
                        <a:pt x="18493" y="4089"/>
                        <a:pt x="21600" y="10407"/>
                        <a:pt x="21600" y="17105"/>
                      </a:cubicBezTo>
                      <a:cubicBezTo>
                        <a:pt x="21600" y="21352"/>
                        <a:pt x="20347" y="25506"/>
                        <a:pt x="17999" y="29046"/>
                      </a:cubicBezTo>
                      <a:lnTo>
                        <a:pt x="0" y="1710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lumMod val="75000"/>
                      </a:srgbClr>
                    </a:gs>
                    <a:gs pos="100000">
                      <a:srgbClr val="738AC8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10" name="Arc 9"/>
                <p:cNvSpPr>
                  <a:spLocks/>
                </p:cNvSpPr>
                <p:nvPr/>
              </p:nvSpPr>
              <p:spPr bwMode="gray">
                <a:xfrm rot="20601703" flipH="1">
                  <a:off x="1080" y="2492"/>
                  <a:ext cx="2067" cy="930"/>
                </a:xfrm>
                <a:custGeom>
                  <a:avLst/>
                  <a:gdLst>
                    <a:gd name="G0" fmla="+- 3659 0 0"/>
                    <a:gd name="G1" fmla="+- 0 0 0"/>
                    <a:gd name="G2" fmla="+- 21600 0 0"/>
                    <a:gd name="T0" fmla="*/ 25114 w 25114"/>
                    <a:gd name="T1" fmla="*/ 2497 h 21600"/>
                    <a:gd name="T2" fmla="*/ 0 w 25114"/>
                    <a:gd name="T3" fmla="*/ 21288 h 21600"/>
                    <a:gd name="T4" fmla="*/ 3659 w 25114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114" h="21600" fill="none" extrusionOk="0">
                      <a:moveTo>
                        <a:pt x="25114" y="2497"/>
                      </a:moveTo>
                      <a:cubicBezTo>
                        <a:pt x="23846" y="13386"/>
                        <a:pt x="14622" y="21599"/>
                        <a:pt x="3659" y="21600"/>
                      </a:cubicBezTo>
                      <a:cubicBezTo>
                        <a:pt x="2432" y="21600"/>
                        <a:pt x="1208" y="21495"/>
                        <a:pt x="0" y="21287"/>
                      </a:cubicBezTo>
                    </a:path>
                    <a:path w="25114" h="21600" stroke="0" extrusionOk="0">
                      <a:moveTo>
                        <a:pt x="25114" y="2497"/>
                      </a:moveTo>
                      <a:cubicBezTo>
                        <a:pt x="23846" y="13386"/>
                        <a:pt x="14622" y="21599"/>
                        <a:pt x="3659" y="21600"/>
                      </a:cubicBezTo>
                      <a:cubicBezTo>
                        <a:pt x="2432" y="21600"/>
                        <a:pt x="1208" y="21495"/>
                        <a:pt x="0" y="21287"/>
                      </a:cubicBezTo>
                      <a:lnTo>
                        <a:pt x="365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lumMod val="75000"/>
                      </a:srgbClr>
                    </a:gs>
                    <a:gs pos="100000">
                      <a:srgbClr val="738AC8">
                        <a:lumMod val="60000"/>
                        <a:lumOff val="40000"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11" name="Arc 10"/>
                <p:cNvSpPr>
                  <a:spLocks/>
                </p:cNvSpPr>
                <p:nvPr/>
              </p:nvSpPr>
              <p:spPr bwMode="gray">
                <a:xfrm rot="-998297">
                  <a:off x="1715" y="1338"/>
                  <a:ext cx="2034" cy="894"/>
                </a:xfrm>
                <a:custGeom>
                  <a:avLst/>
                  <a:gdLst>
                    <a:gd name="G0" fmla="+- 9843 0 0"/>
                    <a:gd name="G1" fmla="+- 21600 0 0"/>
                    <a:gd name="G2" fmla="+- 21600 0 0"/>
                    <a:gd name="T0" fmla="*/ 0 w 24549"/>
                    <a:gd name="T1" fmla="*/ 2373 h 21600"/>
                    <a:gd name="T2" fmla="*/ 24549 w 24549"/>
                    <a:gd name="T3" fmla="*/ 5780 h 21600"/>
                    <a:gd name="T4" fmla="*/ 9843 w 24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549" h="21600" fill="none" extrusionOk="0">
                      <a:moveTo>
                        <a:pt x="0" y="2373"/>
                      </a:moveTo>
                      <a:cubicBezTo>
                        <a:pt x="3046" y="813"/>
                        <a:pt x="6420" y="-1"/>
                        <a:pt x="9843" y="0"/>
                      </a:cubicBezTo>
                      <a:cubicBezTo>
                        <a:pt x="15299" y="0"/>
                        <a:pt x="20553" y="2064"/>
                        <a:pt x="24549" y="5779"/>
                      </a:cubicBezTo>
                    </a:path>
                    <a:path w="24549" h="21600" stroke="0" extrusionOk="0">
                      <a:moveTo>
                        <a:pt x="0" y="2373"/>
                      </a:moveTo>
                      <a:cubicBezTo>
                        <a:pt x="3046" y="813"/>
                        <a:pt x="6420" y="-1"/>
                        <a:pt x="9843" y="0"/>
                      </a:cubicBezTo>
                      <a:cubicBezTo>
                        <a:pt x="15299" y="0"/>
                        <a:pt x="20553" y="2064"/>
                        <a:pt x="24549" y="5779"/>
                      </a:cubicBezTo>
                      <a:lnTo>
                        <a:pt x="9843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ECFF">
                        <a:lumMod val="50000"/>
                      </a:srgbClr>
                    </a:gs>
                    <a:gs pos="100000">
                      <a:srgbClr val="D6ECFF">
                        <a:lumMod val="90000"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12" name="Arc 11"/>
                <p:cNvSpPr>
                  <a:spLocks/>
                </p:cNvSpPr>
                <p:nvPr/>
              </p:nvSpPr>
              <p:spPr bwMode="gray">
                <a:xfrm rot="20601703" flipH="1">
                  <a:off x="864" y="1713"/>
                  <a:ext cx="1796" cy="1302"/>
                </a:xfrm>
                <a:custGeom>
                  <a:avLst/>
                  <a:gdLst>
                    <a:gd name="G0" fmla="+- 0 0 0"/>
                    <a:gd name="G1" fmla="+- 19945 0 0"/>
                    <a:gd name="G2" fmla="+- 21600 0 0"/>
                    <a:gd name="T0" fmla="*/ 8292 w 21600"/>
                    <a:gd name="T1" fmla="*/ 0 h 30468"/>
                    <a:gd name="T2" fmla="*/ 18863 w 21600"/>
                    <a:gd name="T3" fmla="*/ 30468 h 30468"/>
                    <a:gd name="T4" fmla="*/ 0 w 21600"/>
                    <a:gd name="T5" fmla="*/ 19945 h 30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468" fill="none" extrusionOk="0">
                      <a:moveTo>
                        <a:pt x="8291" y="0"/>
                      </a:moveTo>
                      <a:cubicBezTo>
                        <a:pt x="16349" y="3349"/>
                        <a:pt x="21600" y="11218"/>
                        <a:pt x="21600" y="19945"/>
                      </a:cubicBezTo>
                      <a:cubicBezTo>
                        <a:pt x="21600" y="23628"/>
                        <a:pt x="20657" y="27251"/>
                        <a:pt x="18863" y="30468"/>
                      </a:cubicBezTo>
                    </a:path>
                    <a:path w="21600" h="30468" stroke="0" extrusionOk="0">
                      <a:moveTo>
                        <a:pt x="8291" y="0"/>
                      </a:moveTo>
                      <a:cubicBezTo>
                        <a:pt x="16349" y="3349"/>
                        <a:pt x="21600" y="11218"/>
                        <a:pt x="21600" y="19945"/>
                      </a:cubicBezTo>
                      <a:cubicBezTo>
                        <a:pt x="21600" y="23628"/>
                        <a:pt x="20657" y="27251"/>
                        <a:pt x="18863" y="30468"/>
                      </a:cubicBezTo>
                      <a:lnTo>
                        <a:pt x="0" y="1994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1AB39F">
                        <a:lumMod val="75000"/>
                      </a:srgbClr>
                    </a:gs>
                    <a:gs pos="100000">
                      <a:srgbClr val="1AB39F">
                        <a:lumMod val="40000"/>
                        <a:lumOff val="60000"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13" name="Oval 15"/>
                <p:cNvSpPr>
                  <a:spLocks noChangeArrowheads="1"/>
                </p:cNvSpPr>
                <p:nvPr/>
              </p:nvSpPr>
              <p:spPr bwMode="gray">
                <a:xfrm rot="-998297">
                  <a:off x="1846" y="1830"/>
                  <a:ext cx="1697" cy="8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000000">
                        <a:gamma/>
                        <a:tint val="24314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  <p:sp>
              <p:nvSpPr>
                <p:cNvPr id="119" name="Oval 22"/>
                <p:cNvSpPr>
                  <a:spLocks noChangeArrowheads="1"/>
                </p:cNvSpPr>
                <p:nvPr/>
              </p:nvSpPr>
              <p:spPr bwMode="gray">
                <a:xfrm rot="-998297">
                  <a:off x="1910" y="1989"/>
                  <a:ext cx="1629" cy="68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cs typeface="+mn-cs"/>
                  </a:endParaRPr>
                </a:p>
              </p:txBody>
            </p:sp>
          </p:grpSp>
          <p:pic>
            <p:nvPicPr>
              <p:cNvPr id="43029" name="Picture 130" descr="Horse.bmp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05400" y="4267200"/>
                <a:ext cx="447675" cy="447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030" name="Picture 131" descr="Queen.bmp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486400" y="3429000"/>
                <a:ext cx="447675" cy="447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" name="Group 148"/>
              <p:cNvGrpSpPr>
                <a:grpSpLocks/>
              </p:cNvGrpSpPr>
              <p:nvPr/>
            </p:nvGrpSpPr>
            <p:grpSpPr bwMode="auto">
              <a:xfrm>
                <a:off x="3733800" y="4724400"/>
                <a:ext cx="649705" cy="421105"/>
                <a:chOff x="3733800" y="4724400"/>
                <a:chExt cx="649705" cy="421105"/>
              </a:xfrm>
            </p:grpSpPr>
            <p:sp>
              <p:nvSpPr>
                <p:cNvPr id="134" name="AutoShape 6"/>
                <p:cNvSpPr>
                  <a:spLocks noChangeArrowheads="1"/>
                </p:cNvSpPr>
                <p:nvPr/>
              </p:nvSpPr>
              <p:spPr bwMode="gray">
                <a:xfrm>
                  <a:off x="3733800" y="47244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1</a:t>
                  </a:r>
                </a:p>
              </p:txBody>
            </p:sp>
            <p:sp>
              <p:nvSpPr>
                <p:cNvPr id="140" name="AutoShape 6"/>
                <p:cNvSpPr>
                  <a:spLocks noChangeArrowheads="1"/>
                </p:cNvSpPr>
                <p:nvPr/>
              </p:nvSpPr>
              <p:spPr bwMode="gray">
                <a:xfrm>
                  <a:off x="3962400" y="47244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2</a:t>
                  </a:r>
                </a:p>
              </p:txBody>
            </p:sp>
            <p:sp>
              <p:nvSpPr>
                <p:cNvPr id="141" name="AutoShape 6"/>
                <p:cNvSpPr>
                  <a:spLocks noChangeArrowheads="1"/>
                </p:cNvSpPr>
                <p:nvPr/>
              </p:nvSpPr>
              <p:spPr bwMode="gray">
                <a:xfrm>
                  <a:off x="4191000" y="47244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3</a:t>
                  </a:r>
                </a:p>
              </p:txBody>
            </p:sp>
            <p:sp>
              <p:nvSpPr>
                <p:cNvPr id="142" name="AutoShape 6"/>
                <p:cNvSpPr>
                  <a:spLocks noChangeArrowheads="1"/>
                </p:cNvSpPr>
                <p:nvPr/>
              </p:nvSpPr>
              <p:spPr bwMode="gray">
                <a:xfrm>
                  <a:off x="3733800" y="49530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1</a:t>
                  </a:r>
                </a:p>
              </p:txBody>
            </p:sp>
            <p:sp>
              <p:nvSpPr>
                <p:cNvPr id="143" name="AutoShape 6"/>
                <p:cNvSpPr>
                  <a:spLocks noChangeArrowheads="1"/>
                </p:cNvSpPr>
                <p:nvPr/>
              </p:nvSpPr>
              <p:spPr bwMode="gray">
                <a:xfrm>
                  <a:off x="3962400" y="49530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3</a:t>
                  </a:r>
                </a:p>
              </p:txBody>
            </p:sp>
            <p:sp>
              <p:nvSpPr>
                <p:cNvPr id="144" name="AutoShape 6"/>
                <p:cNvSpPr>
                  <a:spLocks noChangeArrowheads="1"/>
                </p:cNvSpPr>
                <p:nvPr/>
              </p:nvSpPr>
              <p:spPr bwMode="gray">
                <a:xfrm>
                  <a:off x="4191000" y="49530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2</a:t>
                  </a:r>
                </a:p>
              </p:txBody>
            </p:sp>
          </p:grpSp>
          <p:grpSp>
            <p:nvGrpSpPr>
              <p:cNvPr id="7" name="Group 147"/>
              <p:cNvGrpSpPr>
                <a:grpSpLocks/>
              </p:cNvGrpSpPr>
              <p:nvPr/>
            </p:nvGrpSpPr>
            <p:grpSpPr bwMode="auto">
              <a:xfrm>
                <a:off x="4191000" y="3200400"/>
                <a:ext cx="515726" cy="341554"/>
                <a:chOff x="4191000" y="3200400"/>
                <a:chExt cx="515726" cy="341554"/>
              </a:xfrm>
            </p:grpSpPr>
            <p:sp>
              <p:nvSpPr>
                <p:cNvPr id="145" name="AutoShape 6"/>
                <p:cNvSpPr>
                  <a:spLocks noChangeArrowheads="1"/>
                </p:cNvSpPr>
                <p:nvPr/>
              </p:nvSpPr>
              <p:spPr bwMode="gray">
                <a:xfrm>
                  <a:off x="4352925" y="3200400"/>
                  <a:ext cx="193675" cy="1158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46" name="AutoShape 6"/>
                <p:cNvSpPr>
                  <a:spLocks noChangeArrowheads="1"/>
                </p:cNvSpPr>
                <p:nvPr/>
              </p:nvSpPr>
              <p:spPr bwMode="gray">
                <a:xfrm>
                  <a:off x="4278313" y="3327400"/>
                  <a:ext cx="342900" cy="1031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47" name="AutoShape 6"/>
                <p:cNvSpPr>
                  <a:spLocks noChangeArrowheads="1"/>
                </p:cNvSpPr>
                <p:nvPr/>
              </p:nvSpPr>
              <p:spPr bwMode="gray">
                <a:xfrm>
                  <a:off x="4191000" y="3429000"/>
                  <a:ext cx="515938" cy="112713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</p:grp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2971800" y="4038600"/>
              <a:ext cx="421105" cy="421105"/>
              <a:chOff x="2133600" y="3733800"/>
              <a:chExt cx="421105" cy="421105"/>
            </a:xfrm>
          </p:grpSpPr>
          <p:sp>
            <p:nvSpPr>
              <p:cNvPr id="38" name="AutoShape 6"/>
              <p:cNvSpPr>
                <a:spLocks noChangeArrowheads="1"/>
              </p:cNvSpPr>
              <p:nvPr/>
            </p:nvSpPr>
            <p:spPr bwMode="gray">
              <a:xfrm>
                <a:off x="2133600" y="3733800"/>
                <a:ext cx="192088" cy="1920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#</a:t>
                </a:r>
              </a:p>
            </p:txBody>
          </p:sp>
          <p:sp>
            <p:nvSpPr>
              <p:cNvPr id="39" name="AutoShape 6"/>
              <p:cNvSpPr>
                <a:spLocks noChangeArrowheads="1"/>
              </p:cNvSpPr>
              <p:nvPr/>
            </p:nvSpPr>
            <p:spPr bwMode="gray">
              <a:xfrm>
                <a:off x="2133600" y="3962400"/>
                <a:ext cx="192088" cy="1920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$</a:t>
                </a: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gray">
              <a:xfrm>
                <a:off x="2362200" y="3962400"/>
                <a:ext cx="192088" cy="1920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@</a:t>
                </a:r>
              </a:p>
            </p:txBody>
          </p:sp>
        </p:grpSp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dirty="0" smtClean="0">
                <a:solidFill>
                  <a:schemeClr val="tx2"/>
                </a:solidFill>
              </a:rPr>
              <a:t>Ví Dụ Một số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bài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toán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kinh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vi-VN" sz="3200" dirty="0" smtClean="0">
                <a:solidFill>
                  <a:schemeClr val="tx2"/>
                </a:solidFill>
              </a:rPr>
              <a:t>đ</a:t>
            </a:r>
            <a:r>
              <a:rPr lang="en-US" sz="3200" dirty="0" err="1" smtClean="0">
                <a:solidFill>
                  <a:schemeClr val="tx2"/>
                </a:solidFill>
              </a:rPr>
              <a:t>iển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6113463" y="2801938"/>
            <a:ext cx="10493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cs typeface="+mn-cs"/>
              </a:rPr>
              <a:t>TÁM HẬU</a:t>
            </a:r>
          </a:p>
        </p:txBody>
      </p:sp>
      <p:cxnSp>
        <p:nvCxnSpPr>
          <p:cNvPr id="121" name="AutoShape 24"/>
          <p:cNvCxnSpPr>
            <a:cxnSpLocks noChangeShapeType="1"/>
          </p:cNvCxnSpPr>
          <p:nvPr/>
        </p:nvCxnSpPr>
        <p:spPr bwMode="auto">
          <a:xfrm rot="10800000" flipV="1">
            <a:off x="5921375" y="2919413"/>
            <a:ext cx="192088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</p:spPr>
      </p:cxn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1524000" y="3429000"/>
            <a:ext cx="114300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cs typeface="+mn-cs"/>
              </a:rPr>
              <a:t>…</a:t>
            </a:r>
          </a:p>
        </p:txBody>
      </p:sp>
      <p:cxnSp>
        <p:nvCxnSpPr>
          <p:cNvPr id="123" name="AutoShape 26"/>
          <p:cNvCxnSpPr>
            <a:cxnSpLocks noChangeShapeType="1"/>
          </p:cNvCxnSpPr>
          <p:nvPr/>
        </p:nvCxnSpPr>
        <p:spPr bwMode="auto">
          <a:xfrm>
            <a:off x="2722563" y="3627438"/>
            <a:ext cx="179387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</p:spPr>
      </p:cxn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2819400" y="2698750"/>
            <a:ext cx="13430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cs typeface="+mn-cs"/>
              </a:rPr>
              <a:t>THÁP HÀ NỘI</a:t>
            </a:r>
          </a:p>
        </p:txBody>
      </p:sp>
      <p:cxnSp>
        <p:nvCxnSpPr>
          <p:cNvPr id="125" name="AutoShape 28"/>
          <p:cNvCxnSpPr>
            <a:cxnSpLocks noChangeShapeType="1"/>
          </p:cNvCxnSpPr>
          <p:nvPr/>
        </p:nvCxnSpPr>
        <p:spPr bwMode="auto">
          <a:xfrm>
            <a:off x="4151313" y="2860675"/>
            <a:ext cx="177800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</p:spPr>
      </p:cxn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447800" y="5486400"/>
            <a:ext cx="198120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cs typeface="+mn-cs"/>
              </a:rPr>
              <a:t>PHÁT SINH HOÁN VỊ</a:t>
            </a:r>
          </a:p>
        </p:txBody>
      </p:sp>
      <p:cxnSp>
        <p:nvCxnSpPr>
          <p:cNvPr id="127" name="AutoShape 30"/>
          <p:cNvCxnSpPr>
            <a:cxnSpLocks noChangeShapeType="1"/>
          </p:cNvCxnSpPr>
          <p:nvPr/>
        </p:nvCxnSpPr>
        <p:spPr bwMode="auto">
          <a:xfrm rot="10800000">
            <a:off x="6019800" y="4633913"/>
            <a:ext cx="492125" cy="471487"/>
          </a:xfrm>
          <a:prstGeom prst="bentConnector3">
            <a:avLst>
              <a:gd name="adj1" fmla="val 51259"/>
            </a:avLst>
          </a:prstGeom>
          <a:noFill/>
          <a:ln w="9525">
            <a:solidFill>
              <a:srgbClr val="292929"/>
            </a:solidFill>
            <a:miter lim="800000"/>
            <a:headEnd/>
            <a:tailEnd/>
          </a:ln>
        </p:spPr>
      </p:cxnSp>
      <p:cxnSp>
        <p:nvCxnSpPr>
          <p:cNvPr id="129" name="AutoShape 32"/>
          <p:cNvCxnSpPr>
            <a:cxnSpLocks noChangeShapeType="1"/>
            <a:stCxn id="128" idx="3"/>
          </p:cNvCxnSpPr>
          <p:nvPr/>
        </p:nvCxnSpPr>
        <p:spPr bwMode="auto">
          <a:xfrm flipV="1">
            <a:off x="3429000" y="5233988"/>
            <a:ext cx="342900" cy="406400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</p:spPr>
      </p:cxnSp>
      <p:sp>
        <p:nvSpPr>
          <p:cNvPr id="126" name="Text Box 29"/>
          <p:cNvSpPr txBox="1">
            <a:spLocks noChangeArrowheads="1"/>
          </p:cNvSpPr>
          <p:nvPr/>
        </p:nvSpPr>
        <p:spPr bwMode="auto">
          <a:xfrm>
            <a:off x="6526213" y="4949825"/>
            <a:ext cx="132238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cs typeface="+mn-cs"/>
              </a:rPr>
              <a:t>MÃ ĐI TUẦN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4" grpId="0"/>
      <p:bldP spid="128" grpId="0"/>
      <p:bldP spid="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Tháp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Nội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Mô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toán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3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r>
              <a:rPr lang="en-US" dirty="0" smtClean="0">
                <a:solidFill>
                  <a:schemeClr val="tx2"/>
                </a:solidFill>
              </a:rPr>
              <a:t> A, B </a:t>
            </a:r>
            <a:r>
              <a:rPr lang="en-US" dirty="0" err="1" smtClean="0">
                <a:solidFill>
                  <a:schemeClr val="tx2"/>
                </a:solidFill>
              </a:rPr>
              <a:t>và</a:t>
            </a:r>
            <a:r>
              <a:rPr lang="en-US" dirty="0" smtClean="0">
                <a:solidFill>
                  <a:schemeClr val="tx2"/>
                </a:solidFill>
              </a:rPr>
              <a:t> C </a:t>
            </a:r>
            <a:r>
              <a:rPr lang="en-US" dirty="0" err="1" smtClean="0">
                <a:solidFill>
                  <a:schemeClr val="tx2"/>
                </a:solidFill>
              </a:rPr>
              <a:t>và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r>
              <a:rPr lang="en-US" dirty="0" smtClean="0">
                <a:solidFill>
                  <a:schemeClr val="tx2"/>
                </a:solidFill>
              </a:rPr>
              <a:t> A </a:t>
            </a:r>
            <a:r>
              <a:rPr lang="en-US" dirty="0" err="1" smtClean="0">
                <a:solidFill>
                  <a:schemeClr val="tx2"/>
                </a:solidFill>
              </a:rPr>
              <a:t>hiện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N </a:t>
            </a:r>
            <a:r>
              <a:rPr lang="vi-VN" dirty="0" smtClean="0">
                <a:solidFill>
                  <a:schemeClr val="tx2"/>
                </a:solidFill>
              </a:rPr>
              <a:t>đĩ</a:t>
            </a:r>
            <a:r>
              <a:rPr lang="en-US" dirty="0" smtClean="0">
                <a:solidFill>
                  <a:schemeClr val="tx2"/>
                </a:solidFill>
              </a:rPr>
              <a:t>a.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Tìm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chuyển</a:t>
            </a:r>
            <a:r>
              <a:rPr lang="en-US" dirty="0" smtClean="0">
                <a:solidFill>
                  <a:schemeClr val="tx2"/>
                </a:solidFill>
              </a:rPr>
              <a:t> N </a:t>
            </a:r>
            <a:r>
              <a:rPr lang="vi-VN" dirty="0" smtClean="0">
                <a:solidFill>
                  <a:schemeClr val="tx2"/>
                </a:solidFill>
              </a:rPr>
              <a:t>đĩ</a:t>
            </a: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err="1" smtClean="0">
                <a:solidFill>
                  <a:schemeClr val="tx2"/>
                </a:solidFill>
              </a:rPr>
              <a:t>từ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r>
              <a:rPr lang="en-US" dirty="0" smtClean="0">
                <a:solidFill>
                  <a:schemeClr val="tx2"/>
                </a:solidFill>
              </a:rPr>
              <a:t> A sang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r>
              <a:rPr lang="en-US" dirty="0" smtClean="0">
                <a:solidFill>
                  <a:schemeClr val="tx2"/>
                </a:solidFill>
              </a:rPr>
              <a:t> C </a:t>
            </a:r>
            <a:r>
              <a:rPr lang="en-US" dirty="0" err="1" smtClean="0">
                <a:solidFill>
                  <a:schemeClr val="tx2"/>
                </a:solidFill>
              </a:rPr>
              <a:t>sao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chuyển</a:t>
            </a:r>
            <a:r>
              <a:rPr lang="en-US" dirty="0" smtClean="0">
                <a:solidFill>
                  <a:schemeClr val="tx2"/>
                </a:solidFill>
              </a:rPr>
              <a:t> 1 </a:t>
            </a:r>
            <a:r>
              <a:rPr lang="vi-VN" dirty="0" smtClean="0">
                <a:solidFill>
                  <a:schemeClr val="tx2"/>
                </a:solidFill>
              </a:rPr>
              <a:t>đĩ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</a:p>
          <a:p>
            <a:pPr lvl="2">
              <a:defRPr/>
            </a:pPr>
            <a:r>
              <a:rPr lang="vi-VN" dirty="0" smtClean="0">
                <a:solidFill>
                  <a:schemeClr val="tx2"/>
                </a:solidFill>
              </a:rPr>
              <a:t>Đ</a:t>
            </a:r>
            <a:r>
              <a:rPr lang="en-US" dirty="0" err="1" smtClean="0">
                <a:solidFill>
                  <a:schemeClr val="tx2"/>
                </a:solidFill>
              </a:rPr>
              <a:t>ĩa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lớn</a:t>
            </a:r>
            <a:r>
              <a:rPr lang="en-US" dirty="0" smtClean="0">
                <a:solidFill>
                  <a:schemeClr val="tx2"/>
                </a:solidFill>
              </a:rPr>
              <a:t> h</a:t>
            </a:r>
            <a:r>
              <a:rPr lang="vi-VN" dirty="0" smtClean="0">
                <a:solidFill>
                  <a:schemeClr val="tx2"/>
                </a:solidFill>
              </a:rPr>
              <a:t>ơ</a:t>
            </a:r>
            <a:r>
              <a:rPr lang="en-US" dirty="0" smtClean="0">
                <a:solidFill>
                  <a:schemeClr val="tx2"/>
                </a:solidFill>
              </a:rPr>
              <a:t>n </a:t>
            </a:r>
            <a:r>
              <a:rPr lang="en-US" dirty="0" err="1" smtClean="0">
                <a:solidFill>
                  <a:schemeClr val="tx2"/>
                </a:solidFill>
              </a:rPr>
              <a:t>phải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nằm</a:t>
            </a:r>
            <a:r>
              <a:rPr lang="en-US" dirty="0" smtClean="0">
                <a:solidFill>
                  <a:schemeClr val="tx2"/>
                </a:solidFill>
              </a:rPr>
              <a:t> d</a:t>
            </a:r>
            <a:r>
              <a:rPr lang="vi-VN" dirty="0" smtClean="0">
                <a:solidFill>
                  <a:schemeClr val="tx2"/>
                </a:solidFill>
              </a:rPr>
              <a:t>ướ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r>
              <a:rPr lang="en-US" dirty="0" smtClean="0">
                <a:solidFill>
                  <a:schemeClr val="tx2"/>
                </a:solidFill>
              </a:rPr>
              <a:t> A, B, C </a:t>
            </a:r>
            <a:r>
              <a:rPr lang="en-US" dirty="0" err="1" smtClean="0">
                <a:solidFill>
                  <a:schemeClr val="tx2"/>
                </a:solidFill>
              </a:rPr>
              <a:t>làm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trung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gian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Kỹ thuật lập trình đệ quy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2040</Words>
  <Application>Microsoft Office PowerPoint</Application>
  <PresentationFormat>On-screen Show (4:3)</PresentationFormat>
  <Paragraphs>402</Paragraphs>
  <Slides>35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Slide 1</vt:lpstr>
      <vt:lpstr>Nội Dung</vt:lpstr>
      <vt:lpstr>Khái niệm đệ quy</vt:lpstr>
      <vt:lpstr>Nhận dạng bài toán đệ quy</vt:lpstr>
      <vt:lpstr>Nhận dạng bài toán đệ quy</vt:lpstr>
      <vt:lpstr>Cấu trúc hàm đệ quy</vt:lpstr>
      <vt:lpstr>Xây dựng giải thuật đệ quy</vt:lpstr>
      <vt:lpstr>Ví Dụ Một số bài toán kinh điển</vt:lpstr>
      <vt:lpstr>Tháp Hà Nội</vt:lpstr>
      <vt:lpstr>Tháp Hà Nội</vt:lpstr>
      <vt:lpstr>Mã đi tuần</vt:lpstr>
      <vt:lpstr>Tám hậu</vt:lpstr>
      <vt:lpstr>Tám hậu – Các dòng</vt:lpstr>
      <vt:lpstr>Tám hậu – Các cột</vt:lpstr>
      <vt:lpstr>Tám hậu – Các đường chéo xuôi</vt:lpstr>
      <vt:lpstr>Tám hậu – Các đường chéo ngược</vt:lpstr>
      <vt:lpstr>Tám hậu – Các dòng</vt:lpstr>
      <vt:lpstr>Độ phức tạp giải thuật đệ quy</vt:lpstr>
      <vt:lpstr>Độ phức tạp giải thuật đệ quy</vt:lpstr>
      <vt:lpstr>Độ phức tạp giải thuật đệ quy</vt:lpstr>
      <vt:lpstr>Độ phức tạp giải thuật đệ quy</vt:lpstr>
      <vt:lpstr>Phân loại</vt:lpstr>
      <vt:lpstr>Đệ quy tuyến tính</vt:lpstr>
      <vt:lpstr>Đệ quy nhị phân</vt:lpstr>
      <vt:lpstr>Đệ quy hỗ tương</vt:lpstr>
      <vt:lpstr>Đệ quy phi tuyến</vt:lpstr>
      <vt:lpstr>Ứng dụng đệ quy trong hình học</vt:lpstr>
      <vt:lpstr>Ứng dụng đệ quy trong hình học</vt:lpstr>
      <vt:lpstr>Ứng dụng đệ quy trong hình học</vt:lpstr>
      <vt:lpstr>Khử đệ quy</vt:lpstr>
      <vt:lpstr>Khử đệ quy</vt:lpstr>
      <vt:lpstr>Khử đệ quy</vt:lpstr>
      <vt:lpstr>Khử đệ quy</vt:lpstr>
      <vt:lpstr>Tổng kết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Duong</dc:creator>
  <cp:lastModifiedBy>Duong</cp:lastModifiedBy>
  <cp:revision>22</cp:revision>
  <dcterms:created xsi:type="dcterms:W3CDTF">2014-03-25T03:08:32Z</dcterms:created>
  <dcterms:modified xsi:type="dcterms:W3CDTF">2014-03-25T04:32:51Z</dcterms:modified>
</cp:coreProperties>
</file>