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308" r:id="rId17"/>
    <p:sldId id="295" r:id="rId18"/>
    <p:sldId id="296" r:id="rId19"/>
    <p:sldId id="297" r:id="rId20"/>
    <p:sldId id="298" r:id="rId21"/>
    <p:sldId id="299" r:id="rId22"/>
    <p:sldId id="300" r:id="rId23"/>
    <p:sldId id="302" r:id="rId24"/>
    <p:sldId id="303" r:id="rId25"/>
    <p:sldId id="304" r:id="rId26"/>
    <p:sldId id="309" r:id="rId27"/>
    <p:sldId id="310" r:id="rId28"/>
    <p:sldId id="311" r:id="rId29"/>
    <p:sldId id="305" r:id="rId30"/>
    <p:sldId id="306" r:id="rId31"/>
    <p:sldId id="307" r:id="rId32"/>
    <p:sldId id="312" r:id="rId33"/>
    <p:sldId id="313" r:id="rId34"/>
    <p:sldId id="314" r:id="rId35"/>
    <p:sldId id="315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0F4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60" autoAdjust="0"/>
  </p:normalViewPr>
  <p:slideViewPr>
    <p:cSldViewPr>
      <p:cViewPr>
        <p:scale>
          <a:sx n="60" d="100"/>
          <a:sy n="60" d="100"/>
        </p:scale>
        <p:origin x="-165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0" y="3019425"/>
            <a:ext cx="9144000" cy="696913"/>
            <a:chOff x="0" y="1902"/>
            <a:chExt cx="5760" cy="439"/>
          </a:xfrm>
        </p:grpSpPr>
        <p:sp>
          <p:nvSpPr>
            <p:cNvPr id="3089" name="Rectangle 17"/>
            <p:cNvSpPr>
              <a:spLocks noChangeArrowheads="1"/>
            </p:cNvSpPr>
            <p:nvPr userDrawn="1"/>
          </p:nvSpPr>
          <p:spPr bwMode="gray">
            <a:xfrm>
              <a:off x="1066" y="1902"/>
              <a:ext cx="4694" cy="43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0" y="2242"/>
              <a:ext cx="1152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057400" y="2987675"/>
            <a:ext cx="7086600" cy="685800"/>
          </a:xfrm>
        </p:spPr>
        <p:txBody>
          <a:bodyPr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28600" y="4114800"/>
            <a:ext cx="83058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F2273-9148-418D-90BC-45285D9EAD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41151-A413-4185-A481-44A254756D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57325"/>
            <a:ext cx="8229600" cy="49434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2362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4579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0" y="64484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4117708-29EB-456D-9A69-EE0CAFAD7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95D66-0EA9-4779-9FEA-2757E26B0F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F670D-D34A-4FD2-A78D-887275780B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7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7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800E1-A3D8-4944-B999-2C4C13DF65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9EFA6-F12F-42B6-B0C3-7D7D65B78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69303-D829-4DD2-8984-5A3E6CB39C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24E55-4F9B-436C-A816-0AC7DB9E26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72E82-952F-45A9-B94E-21AA30EB76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9F549-B336-4E2F-80BD-19C2EFC7DC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962025"/>
        </p:xfrm>
        <a:graphic>
          <a:graphicData uri="http://schemas.openxmlformats.org/presentationml/2006/ole">
            <p:oleObj spid="_x0000_s1039" name="Image" r:id="rId15" imgW="9346032" imgH="1282540" progId="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black">
          <a:xfrm>
            <a:off x="0" y="962025"/>
            <a:ext cx="9144000" cy="3190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57325"/>
            <a:ext cx="82296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28600" y="990600"/>
            <a:ext cx="2362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38800" y="645795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484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1E0BDDA-9939-4937-B9AD-4478A7E35E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52400"/>
            <a:ext cx="8763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4038600"/>
            <a:ext cx="8077200" cy="609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Giảng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Nguyễn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Hồng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Minh</a:t>
            </a:r>
          </a:p>
          <a:p>
            <a:pPr algn="l"/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Sinh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thực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Nguyễn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Trọng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Anh</a:t>
            </a:r>
            <a:endParaRPr lang="en-US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                                 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Bùi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Cúc</a:t>
            </a:r>
            <a:endParaRPr lang="en-US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                                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Lộc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Thúy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Linh</a:t>
            </a:r>
            <a:endParaRPr lang="en-US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                                 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Bùi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Đắc</a:t>
            </a:r>
            <a:r>
              <a:rPr lang="en-US" dirty="0" smtClean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5000"/>
                  </a:schemeClr>
                </a:solidFill>
              </a:rPr>
              <a:t>Tiến</a:t>
            </a:r>
            <a:endParaRPr lang="en-US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l"/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62000" y="2286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ĐẠI HỌC KHOA HỌC TỰ NHIÊN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Khoa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Toán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Cơ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 Tin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Học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400" kern="0" baseline="0" dirty="0" err="1" smtClean="0">
                <a:solidFill>
                  <a:schemeClr val="bg1"/>
                </a:solidFill>
              </a:rPr>
              <a:t>Lớp</a:t>
            </a:r>
            <a:r>
              <a:rPr lang="en-US" sz="2400" kern="0" dirty="0" smtClean="0">
                <a:solidFill>
                  <a:schemeClr val="bg1"/>
                </a:solidFill>
              </a:rPr>
              <a:t> K54A2 </a:t>
            </a:r>
            <a:r>
              <a:rPr lang="en-US" sz="2400" kern="0" dirty="0" err="1" smtClean="0">
                <a:solidFill>
                  <a:schemeClr val="bg1"/>
                </a:solidFill>
              </a:rPr>
              <a:t>toán</a:t>
            </a:r>
            <a:r>
              <a:rPr lang="en-US" sz="2400" kern="0" dirty="0" smtClean="0">
                <a:solidFill>
                  <a:schemeClr val="bg1"/>
                </a:solidFill>
              </a:rPr>
              <a:t> tin </a:t>
            </a:r>
            <a:r>
              <a:rPr lang="en-US" sz="2400" kern="0" dirty="0" err="1" smtClean="0">
                <a:solidFill>
                  <a:schemeClr val="bg1"/>
                </a:solidFill>
              </a:rPr>
              <a:t>ứng</a:t>
            </a:r>
            <a:r>
              <a:rPr lang="en-US" sz="2400" kern="0" dirty="0" smtClean="0">
                <a:solidFill>
                  <a:schemeClr val="bg1"/>
                </a:solidFill>
              </a:rPr>
              <a:t> </a:t>
            </a:r>
            <a:r>
              <a:rPr lang="en-US" sz="2400" kern="0" dirty="0" err="1" smtClean="0">
                <a:solidFill>
                  <a:schemeClr val="bg1"/>
                </a:solidFill>
              </a:rPr>
              <a:t>dụng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Fibonaci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Fibo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(n==1 | n==2)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Fibo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else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Fibo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Fibo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(n-1)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Fibo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(n-2);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981200" y="2362200"/>
          <a:ext cx="4572000" cy="914400"/>
        </p:xfrm>
        <a:graphic>
          <a:graphicData uri="http://schemas.openxmlformats.org/presentationml/2006/ole">
            <p:oleObj spid="_x0000_s96259" name="Equation" r:id="rId3" imgW="28954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57325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pPr lvl="2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Symbol"/>
              <a:buChar char="Þ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HaNoi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n,A,B,C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n-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tháp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 =1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sang C</a:t>
            </a:r>
          </a:p>
          <a:p>
            <a:pPr lvl="2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(n ≥ 2)</a:t>
            </a:r>
          </a:p>
          <a:p>
            <a:pPr lvl="2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n=2: </a:t>
            </a:r>
          </a:p>
          <a:p>
            <a:pPr lvl="3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sang B</a:t>
            </a:r>
          </a:p>
          <a:p>
            <a:pPr lvl="3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 sang C</a:t>
            </a:r>
          </a:p>
          <a:p>
            <a:pPr lvl="3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 sang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2A20F4"/>
                </a:solidFill>
              </a:rPr>
              <a:t>Tổng</a:t>
            </a:r>
            <a:r>
              <a:rPr lang="en-US" sz="2800" dirty="0" smtClean="0">
                <a:solidFill>
                  <a:srgbClr val="2A20F4"/>
                </a:solidFill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</a:rPr>
              <a:t>quát</a:t>
            </a:r>
            <a:r>
              <a:rPr lang="en-US" sz="2800" dirty="0" smtClean="0">
                <a:solidFill>
                  <a:srgbClr val="2A20F4"/>
                </a:solidFill>
              </a:rPr>
              <a:t>:</a:t>
            </a:r>
          </a:p>
          <a:p>
            <a:pPr lvl="1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(n-1)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 sang B (C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 sang C (B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(n-1)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B sang C (A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5486400"/>
            <a:ext cx="8001000" cy="228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2895600"/>
            <a:ext cx="152400" cy="2590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2895600"/>
            <a:ext cx="152400" cy="2590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2895600"/>
            <a:ext cx="152400" cy="2590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xan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5257800"/>
            <a:ext cx="1752600" cy="239486"/>
          </a:xfrm>
        </p:spPr>
      </p:pic>
      <p:pic>
        <p:nvPicPr>
          <p:cNvPr id="11" name="Picture 10" descr="d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029200"/>
            <a:ext cx="1600200" cy="228600"/>
          </a:xfrm>
          <a:prstGeom prst="rect">
            <a:avLst/>
          </a:prstGeom>
        </p:spPr>
      </p:pic>
      <p:pic>
        <p:nvPicPr>
          <p:cNvPr id="12" name="Picture 11" descr="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267200"/>
            <a:ext cx="1623540" cy="1242849"/>
          </a:xfrm>
          <a:prstGeom prst="rect">
            <a:avLst/>
          </a:prstGeom>
        </p:spPr>
      </p:pic>
      <p:pic>
        <p:nvPicPr>
          <p:cNvPr id="13" name="Picture 12" descr="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962400"/>
            <a:ext cx="1799221" cy="1495602"/>
          </a:xfrm>
          <a:prstGeom prst="rect">
            <a:avLst/>
          </a:prstGeom>
        </p:spPr>
      </p:pic>
      <p:pic>
        <p:nvPicPr>
          <p:cNvPr id="14" name="Picture 13" descr="d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5257800"/>
            <a:ext cx="1600200" cy="228600"/>
          </a:xfrm>
          <a:prstGeom prst="rect">
            <a:avLst/>
          </a:prstGeom>
        </p:spPr>
      </p:pic>
      <p:pic>
        <p:nvPicPr>
          <p:cNvPr id="15" name="Content Placeholder 9" descr="xan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67400" y="5257800"/>
            <a:ext cx="1752600" cy="23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248400" y="1752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</a:t>
            </a:r>
            <a:r>
              <a:rPr lang="en-US" sz="2400" dirty="0" err="1" smtClean="0"/>
              <a:t>Đĩa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 rot="10800000" flipV="1">
            <a:off x="1536401" y="1942984"/>
            <a:ext cx="152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</a:t>
            </a:r>
            <a:r>
              <a:rPr lang="en-US" sz="2400" dirty="0" err="1" smtClean="0"/>
              <a:t>đĩa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0" y="1981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 </a:t>
            </a:r>
            <a:r>
              <a:rPr lang="en-US" sz="2400" dirty="0" err="1" smtClean="0"/>
              <a:t>đĩa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19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038600" y="5943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5943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7" grpId="0"/>
      <p:bldP spid="17" grpId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HaNoi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n,A,B,C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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if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(n==1)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Chuyen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(A,B);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else{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ThapHaNoi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(n-1,A,B,C);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ThapHaNoi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(n-1,C,B,A);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print(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,”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”,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lvl="1" indent="-217488"/>
            <a:r>
              <a:rPr lang="en-US" altLang="ja-JP" sz="2400" dirty="0" err="1" smtClean="0">
                <a:solidFill>
                  <a:srgbClr val="2A20F4"/>
                </a:solidFill>
                <a:ea typeface="MS PGothic" pitchFamily="34" charset="-128"/>
              </a:rPr>
              <a:t>Xác</a:t>
            </a:r>
            <a:r>
              <a:rPr lang="en-US" altLang="ja-JP" sz="24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rgbClr val="2A20F4"/>
                </a:solidFill>
                <a:ea typeface="MS PGothic" pitchFamily="34" charset="-128"/>
              </a:rPr>
              <a:t>định</a:t>
            </a:r>
            <a:r>
              <a:rPr lang="en-US" altLang="ja-JP" sz="24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rgbClr val="2A20F4"/>
                </a:solidFill>
                <a:ea typeface="MS PGothic" pitchFamily="34" charset="-128"/>
              </a:rPr>
              <a:t>quan</a:t>
            </a:r>
            <a:r>
              <a:rPr lang="en-US" altLang="ja-JP" sz="24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rgbClr val="2A20F4"/>
                </a:solidFill>
                <a:ea typeface="MS PGothic" pitchFamily="34" charset="-128"/>
              </a:rPr>
              <a:t>hệ</a:t>
            </a:r>
            <a:r>
              <a:rPr lang="en-US" altLang="ja-JP" sz="24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rgbClr val="2A20F4"/>
                </a:solidFill>
                <a:ea typeface="MS PGothic" pitchFamily="34" charset="-128"/>
              </a:rPr>
              <a:t>truy</a:t>
            </a:r>
            <a:r>
              <a:rPr lang="en-US" altLang="ja-JP" sz="24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rgbClr val="2A20F4"/>
                </a:solidFill>
                <a:ea typeface="MS PGothic" pitchFamily="34" charset="-128"/>
              </a:rPr>
              <a:t>hồi</a:t>
            </a:r>
            <a:r>
              <a:rPr lang="en-US" altLang="ja-JP" sz="24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rgbClr val="2A20F4"/>
                </a:solidFill>
                <a:ea typeface="MS PGothic" pitchFamily="34" charset="-128"/>
              </a:rPr>
              <a:t>trong</a:t>
            </a:r>
            <a:r>
              <a:rPr lang="en-US" altLang="ja-JP" sz="24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rgbClr val="2A20F4"/>
                </a:solidFill>
                <a:ea typeface="MS PGothic" pitchFamily="34" charset="-128"/>
              </a:rPr>
              <a:t>phép</a:t>
            </a:r>
            <a:r>
              <a:rPr lang="en-US" altLang="ja-JP" sz="24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rgbClr val="2A20F4"/>
                </a:solidFill>
                <a:ea typeface="MS PGothic" pitchFamily="34" charset="-128"/>
              </a:rPr>
              <a:t>đệ</a:t>
            </a:r>
            <a:r>
              <a:rPr lang="en-US" altLang="ja-JP" sz="2400" dirty="0" smtClean="0">
                <a:solidFill>
                  <a:srgbClr val="2A20F4"/>
                </a:solidFill>
                <a:ea typeface="MS PGothic" pitchFamily="34" charset="-128"/>
              </a:rPr>
              <a:t> qui</a:t>
            </a:r>
          </a:p>
          <a:p>
            <a:pPr marL="908050" lvl="2" indent="-217488"/>
            <a:r>
              <a:rPr lang="en-US" altLang="ja-JP" sz="2000" dirty="0" err="1" smtClean="0">
                <a:ea typeface="MS PGothic" pitchFamily="34" charset="-128"/>
              </a:rPr>
              <a:t>Gọi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i="1" dirty="0" smtClean="0">
                <a:ea typeface="MS PGothic" pitchFamily="34" charset="-128"/>
              </a:rPr>
              <a:t>T</a:t>
            </a:r>
            <a:r>
              <a:rPr lang="en-US" altLang="ja-JP" sz="2000" dirty="0" smtClean="0">
                <a:ea typeface="MS PGothic" pitchFamily="34" charset="-128"/>
              </a:rPr>
              <a:t>(</a:t>
            </a:r>
            <a:r>
              <a:rPr lang="en-US" altLang="ja-JP" sz="2000" i="1" dirty="0" smtClean="0">
                <a:ea typeface="MS PGothic" pitchFamily="34" charset="-128"/>
              </a:rPr>
              <a:t>n</a:t>
            </a:r>
            <a:r>
              <a:rPr lang="en-US" altLang="ja-JP" sz="2000" dirty="0" smtClean="0">
                <a:ea typeface="MS PGothic" pitchFamily="34" charset="-128"/>
              </a:rPr>
              <a:t>) </a:t>
            </a:r>
            <a:r>
              <a:rPr lang="en-US" altLang="ja-JP" sz="2000" dirty="0" err="1" smtClean="0">
                <a:ea typeface="MS PGothic" pitchFamily="34" charset="-128"/>
              </a:rPr>
              <a:t>là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độ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phức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tạp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của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giải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thuật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đệ</a:t>
            </a:r>
            <a:r>
              <a:rPr lang="en-US" altLang="ja-JP" sz="2000" dirty="0" smtClean="0">
                <a:ea typeface="MS PGothic" pitchFamily="34" charset="-128"/>
              </a:rPr>
              <a:t> qui </a:t>
            </a:r>
            <a:r>
              <a:rPr lang="en-US" altLang="ja-JP" sz="2000" dirty="0" err="1" smtClean="0">
                <a:ea typeface="MS PGothic" pitchFamily="34" charset="-128"/>
              </a:rPr>
              <a:t>với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kích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thước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bài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toán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i="1" dirty="0" smtClean="0">
                <a:ea typeface="MS PGothic" pitchFamily="34" charset="-128"/>
              </a:rPr>
              <a:t>n</a:t>
            </a:r>
          </a:p>
          <a:p>
            <a:pPr marL="908050" lvl="2" indent="-217488"/>
            <a:r>
              <a:rPr lang="en-US" altLang="ja-JP" sz="2000" dirty="0" smtClean="0">
                <a:ea typeface="MS PGothic" pitchFamily="34" charset="-128"/>
              </a:rPr>
              <a:t>c = const </a:t>
            </a:r>
            <a:r>
              <a:rPr lang="en-US" altLang="ja-JP" sz="2000" dirty="0" err="1" smtClean="0">
                <a:ea typeface="MS PGothic" pitchFamily="34" charset="-128"/>
              </a:rPr>
              <a:t>là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độ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phức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tạp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thuật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toán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trong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trường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hợp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suy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biến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khi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i="1" dirty="0" smtClean="0">
                <a:ea typeface="MS PGothic" pitchFamily="34" charset="-128"/>
              </a:rPr>
              <a:t>n</a:t>
            </a:r>
            <a:r>
              <a:rPr lang="en-US" altLang="ja-JP" sz="2000" dirty="0" smtClean="0">
                <a:ea typeface="MS PGothic" pitchFamily="34" charset="-128"/>
              </a:rPr>
              <a:t>=</a:t>
            </a:r>
            <a:r>
              <a:rPr lang="en-US" altLang="ja-JP" sz="2000" i="1" dirty="0" smtClean="0">
                <a:ea typeface="MS PGothic" pitchFamily="34" charset="-128"/>
              </a:rPr>
              <a:t>n</a:t>
            </a:r>
            <a:r>
              <a:rPr lang="en-US" altLang="ja-JP" sz="2000" baseline="-25000" dirty="0" smtClean="0">
                <a:ea typeface="MS PGothic" pitchFamily="34" charset="-128"/>
              </a:rPr>
              <a:t>0</a:t>
            </a:r>
          </a:p>
          <a:p>
            <a:pPr marL="908050" lvl="2" indent="-217488">
              <a:buFontTx/>
              <a:buNone/>
            </a:pPr>
            <a:r>
              <a:rPr lang="en-US" altLang="ja-JP" sz="2000" i="1" dirty="0" smtClean="0">
                <a:ea typeface="MS PGothic" pitchFamily="34" charset="-128"/>
              </a:rPr>
              <a:t>T</a:t>
            </a:r>
            <a:r>
              <a:rPr lang="en-US" altLang="ja-JP" sz="2000" dirty="0" smtClean="0">
                <a:ea typeface="MS PGothic" pitchFamily="34" charset="-128"/>
              </a:rPr>
              <a:t>(</a:t>
            </a:r>
            <a:r>
              <a:rPr lang="en-US" altLang="ja-JP" sz="2000" i="1" dirty="0" smtClean="0">
                <a:ea typeface="MS PGothic" pitchFamily="34" charset="-128"/>
              </a:rPr>
              <a:t>n</a:t>
            </a:r>
            <a:r>
              <a:rPr lang="en-US" altLang="ja-JP" sz="2000" i="1" baseline="-25000" dirty="0" smtClean="0">
                <a:ea typeface="MS PGothic" pitchFamily="34" charset="-128"/>
              </a:rPr>
              <a:t>0</a:t>
            </a:r>
            <a:r>
              <a:rPr lang="en-US" altLang="ja-JP" sz="2000" dirty="0" smtClean="0">
                <a:ea typeface="MS PGothic" pitchFamily="34" charset="-128"/>
              </a:rPr>
              <a:t>) = </a:t>
            </a:r>
            <a:r>
              <a:rPr lang="en-US" altLang="ja-JP" sz="2000" i="1" dirty="0" smtClean="0">
                <a:ea typeface="MS PGothic" pitchFamily="34" charset="-128"/>
              </a:rPr>
              <a:t>c   </a:t>
            </a:r>
            <a:r>
              <a:rPr lang="en-US" altLang="ja-JP" sz="2000" dirty="0" smtClean="0">
                <a:ea typeface="MS PGothic" pitchFamily="34" charset="-128"/>
              </a:rPr>
              <a:t>   </a:t>
            </a:r>
            <a:endParaRPr lang="en-US" altLang="ja-JP" sz="2000" baseline="-25000" dirty="0" smtClean="0">
              <a:ea typeface="MS PGothic" pitchFamily="34" charset="-128"/>
            </a:endParaRPr>
          </a:p>
          <a:p>
            <a:pPr marL="908050" lvl="2" indent="-217488"/>
            <a:r>
              <a:rPr lang="en-US" altLang="ja-JP" sz="2000" dirty="0" err="1" smtClean="0">
                <a:ea typeface="MS PGothic" pitchFamily="34" charset="-128"/>
              </a:rPr>
              <a:t>Với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i="1" dirty="0" smtClean="0">
                <a:ea typeface="MS PGothic" pitchFamily="34" charset="-128"/>
              </a:rPr>
              <a:t>f</a:t>
            </a:r>
            <a:r>
              <a:rPr lang="en-US" altLang="ja-JP" sz="2000" dirty="0" smtClean="0">
                <a:ea typeface="MS PGothic" pitchFamily="34" charset="-128"/>
              </a:rPr>
              <a:t>(</a:t>
            </a:r>
            <a:r>
              <a:rPr lang="en-US" altLang="ja-JP" sz="2000" i="1" dirty="0" smtClean="0">
                <a:ea typeface="MS PGothic" pitchFamily="34" charset="-128"/>
              </a:rPr>
              <a:t>n</a:t>
            </a:r>
            <a:r>
              <a:rPr lang="en-US" altLang="ja-JP" sz="2000" dirty="0" smtClean="0">
                <a:ea typeface="MS PGothic" pitchFamily="34" charset="-128"/>
              </a:rPr>
              <a:t>) </a:t>
            </a:r>
            <a:r>
              <a:rPr lang="en-US" altLang="ja-JP" sz="2000" dirty="0" err="1" smtClean="0">
                <a:ea typeface="MS PGothic" pitchFamily="34" charset="-128"/>
              </a:rPr>
              <a:t>là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hàm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biến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đổi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tham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số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i="1" dirty="0" smtClean="0">
                <a:ea typeface="MS PGothic" pitchFamily="34" charset="-128"/>
              </a:rPr>
              <a:t>n,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nếu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giải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thuật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được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thực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hiện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i="1" dirty="0" smtClean="0">
                <a:ea typeface="MS PGothic" pitchFamily="34" charset="-128"/>
              </a:rPr>
              <a:t>a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lần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bài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toán</a:t>
            </a:r>
            <a:r>
              <a:rPr lang="en-US" altLang="ja-JP" sz="2000" dirty="0" smtClean="0">
                <a:ea typeface="MS PGothic" pitchFamily="34" charset="-128"/>
              </a:rPr>
              <a:t> con </a:t>
            </a:r>
            <a:r>
              <a:rPr lang="en-US" altLang="ja-JP" sz="2000" dirty="0" err="1" smtClean="0">
                <a:ea typeface="MS PGothic" pitchFamily="34" charset="-128"/>
              </a:rPr>
              <a:t>với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tham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số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i="1" dirty="0" smtClean="0">
                <a:ea typeface="MS PGothic" pitchFamily="34" charset="-128"/>
              </a:rPr>
              <a:t>f</a:t>
            </a:r>
            <a:r>
              <a:rPr lang="en-US" altLang="ja-JP" sz="2000" dirty="0" smtClean="0">
                <a:ea typeface="MS PGothic" pitchFamily="34" charset="-128"/>
              </a:rPr>
              <a:t>(</a:t>
            </a:r>
            <a:r>
              <a:rPr lang="en-US" altLang="ja-JP" sz="2000" i="1" dirty="0" smtClean="0">
                <a:ea typeface="MS PGothic" pitchFamily="34" charset="-128"/>
              </a:rPr>
              <a:t>n</a:t>
            </a:r>
            <a:r>
              <a:rPr lang="en-US" altLang="ja-JP" sz="2000" dirty="0" smtClean="0">
                <a:ea typeface="MS PGothic" pitchFamily="34" charset="-128"/>
              </a:rPr>
              <a:t>) </a:t>
            </a:r>
            <a:r>
              <a:rPr lang="en-US" altLang="ja-JP" sz="2000" dirty="0" err="1" smtClean="0">
                <a:ea typeface="MS PGothic" pitchFamily="34" charset="-128"/>
              </a:rPr>
              <a:t>thì</a:t>
            </a:r>
            <a:endParaRPr lang="en-US" altLang="ja-JP" sz="2000" dirty="0" smtClean="0">
              <a:ea typeface="MS PGothic" pitchFamily="34" charset="-128"/>
            </a:endParaRPr>
          </a:p>
          <a:p>
            <a:pPr marL="908050" lvl="2" indent="-217488">
              <a:buFontTx/>
              <a:buNone/>
            </a:pPr>
            <a:r>
              <a:rPr lang="en-US" altLang="ja-JP" sz="2000" i="1" dirty="0" smtClean="0">
                <a:ea typeface="MS PGothic" pitchFamily="34" charset="-128"/>
              </a:rPr>
              <a:t>T</a:t>
            </a:r>
            <a:r>
              <a:rPr lang="en-US" altLang="ja-JP" sz="2000" dirty="0" smtClean="0">
                <a:ea typeface="MS PGothic" pitchFamily="34" charset="-128"/>
              </a:rPr>
              <a:t>(</a:t>
            </a:r>
            <a:r>
              <a:rPr lang="en-US" altLang="ja-JP" sz="2000" i="1" dirty="0" smtClean="0">
                <a:ea typeface="MS PGothic" pitchFamily="34" charset="-128"/>
              </a:rPr>
              <a:t>n</a:t>
            </a:r>
            <a:r>
              <a:rPr lang="en-US" altLang="ja-JP" sz="2000" dirty="0" smtClean="0">
                <a:ea typeface="MS PGothic" pitchFamily="34" charset="-128"/>
              </a:rPr>
              <a:t>) = </a:t>
            </a:r>
            <a:r>
              <a:rPr lang="en-US" altLang="ja-JP" sz="2000" i="1" dirty="0" err="1" smtClean="0">
                <a:ea typeface="MS PGothic" pitchFamily="34" charset="-128"/>
              </a:rPr>
              <a:t>a</a:t>
            </a:r>
            <a:r>
              <a:rPr lang="en-US" altLang="ja-JP" sz="2000" dirty="0" err="1" smtClean="0">
                <a:ea typeface="MS PGothic" pitchFamily="34" charset="-128"/>
              </a:rPr>
              <a:t>.</a:t>
            </a:r>
            <a:r>
              <a:rPr lang="en-US" altLang="ja-JP" sz="2000" i="1" dirty="0" err="1" smtClean="0">
                <a:ea typeface="MS PGothic" pitchFamily="34" charset="-128"/>
              </a:rPr>
              <a:t>T</a:t>
            </a:r>
            <a:r>
              <a:rPr lang="en-US" altLang="ja-JP" sz="2000" dirty="0" smtClean="0">
                <a:ea typeface="MS PGothic" pitchFamily="34" charset="-128"/>
              </a:rPr>
              <a:t>(</a:t>
            </a:r>
            <a:r>
              <a:rPr lang="en-US" altLang="ja-JP" sz="2000" i="1" dirty="0" smtClean="0">
                <a:ea typeface="MS PGothic" pitchFamily="34" charset="-128"/>
              </a:rPr>
              <a:t>f</a:t>
            </a:r>
            <a:r>
              <a:rPr lang="en-US" altLang="ja-JP" sz="2000" dirty="0" smtClean="0">
                <a:ea typeface="MS PGothic" pitchFamily="34" charset="-128"/>
              </a:rPr>
              <a:t>(</a:t>
            </a:r>
            <a:r>
              <a:rPr lang="en-US" altLang="ja-JP" sz="2000" i="1" dirty="0" smtClean="0">
                <a:ea typeface="MS PGothic" pitchFamily="34" charset="-128"/>
              </a:rPr>
              <a:t>n</a:t>
            </a:r>
            <a:r>
              <a:rPr lang="en-US" altLang="ja-JP" sz="2000" dirty="0" smtClean="0">
                <a:ea typeface="MS PGothic" pitchFamily="34" charset="-128"/>
              </a:rPr>
              <a:t>)) + </a:t>
            </a:r>
            <a:r>
              <a:rPr lang="en-US" altLang="ja-JP" sz="2000" i="1" dirty="0" smtClean="0">
                <a:ea typeface="MS PGothic" pitchFamily="34" charset="-128"/>
              </a:rPr>
              <a:t>g</a:t>
            </a:r>
            <a:r>
              <a:rPr lang="en-US" altLang="ja-JP" sz="2000" dirty="0" smtClean="0">
                <a:ea typeface="MS PGothic" pitchFamily="34" charset="-128"/>
              </a:rPr>
              <a:t>(</a:t>
            </a:r>
            <a:r>
              <a:rPr lang="en-US" altLang="ja-JP" sz="2000" i="1" dirty="0" smtClean="0">
                <a:ea typeface="MS PGothic" pitchFamily="34" charset="-128"/>
              </a:rPr>
              <a:t>n</a:t>
            </a:r>
            <a:r>
              <a:rPr lang="en-US" altLang="ja-JP" sz="2000" dirty="0" smtClean="0">
                <a:ea typeface="MS PGothic" pitchFamily="34" charset="-128"/>
              </a:rPr>
              <a:t>)   </a:t>
            </a:r>
            <a:r>
              <a:rPr lang="en-US" altLang="ja-JP" sz="2000" dirty="0" err="1" smtClean="0">
                <a:ea typeface="MS PGothic" pitchFamily="34" charset="-128"/>
              </a:rPr>
              <a:t>với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i="1" dirty="0" smtClean="0">
                <a:ea typeface="MS PGothic" pitchFamily="34" charset="-128"/>
              </a:rPr>
              <a:t>g</a:t>
            </a:r>
            <a:r>
              <a:rPr lang="en-US" altLang="ja-JP" sz="2000" dirty="0" smtClean="0">
                <a:ea typeface="MS PGothic" pitchFamily="34" charset="-128"/>
              </a:rPr>
              <a:t>(</a:t>
            </a:r>
            <a:r>
              <a:rPr lang="en-US" altLang="ja-JP" sz="2000" i="1" dirty="0" smtClean="0">
                <a:ea typeface="MS PGothic" pitchFamily="34" charset="-128"/>
              </a:rPr>
              <a:t>n</a:t>
            </a:r>
            <a:r>
              <a:rPr lang="en-US" altLang="ja-JP" sz="2000" dirty="0" smtClean="0">
                <a:ea typeface="MS PGothic" pitchFamily="34" charset="-128"/>
              </a:rPr>
              <a:t>) </a:t>
            </a:r>
            <a:r>
              <a:rPr lang="en-US" altLang="ja-JP" sz="2000" dirty="0" err="1" smtClean="0">
                <a:ea typeface="MS PGothic" pitchFamily="34" charset="-128"/>
              </a:rPr>
              <a:t>là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độ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phức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tạp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các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thao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tác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ngoài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lời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gọi</a:t>
            </a:r>
            <a:r>
              <a:rPr lang="en-US" altLang="ja-JP" sz="2000" dirty="0" smtClean="0">
                <a:ea typeface="MS PGothic" pitchFamily="34" charset="-128"/>
              </a:rPr>
              <a:t> </a:t>
            </a:r>
            <a:r>
              <a:rPr lang="en-US" altLang="ja-JP" sz="2000" dirty="0" err="1" smtClean="0">
                <a:ea typeface="MS PGothic" pitchFamily="34" charset="-128"/>
              </a:rPr>
              <a:t>đệ</a:t>
            </a:r>
            <a:r>
              <a:rPr lang="en-US" altLang="ja-JP" sz="2000" dirty="0" smtClean="0">
                <a:ea typeface="MS PGothic" pitchFamily="34" charset="-128"/>
              </a:rPr>
              <a:t> qui</a:t>
            </a:r>
          </a:p>
          <a:p>
            <a:pPr marL="508000" lvl="1" indent="-217488"/>
            <a:r>
              <a:rPr lang="en-US" altLang="ja-JP" sz="2000" dirty="0" err="1" smtClean="0">
                <a:solidFill>
                  <a:srgbClr val="2A20F4"/>
                </a:solidFill>
                <a:ea typeface="MS PGothic" pitchFamily="34" charset="-128"/>
              </a:rPr>
              <a:t>Công</a:t>
            </a:r>
            <a:r>
              <a:rPr lang="en-US" altLang="ja-JP" sz="20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rgbClr val="2A20F4"/>
                </a:solidFill>
                <a:ea typeface="MS PGothic" pitchFamily="34" charset="-128"/>
              </a:rPr>
              <a:t>thức</a:t>
            </a:r>
            <a:r>
              <a:rPr lang="en-US" altLang="ja-JP" sz="20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rgbClr val="2A20F4"/>
                </a:solidFill>
                <a:ea typeface="MS PGothic" pitchFamily="34" charset="-128"/>
              </a:rPr>
              <a:t>truy</a:t>
            </a:r>
            <a:r>
              <a:rPr lang="en-US" altLang="ja-JP" sz="20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rgbClr val="2A20F4"/>
                </a:solidFill>
                <a:ea typeface="MS PGothic" pitchFamily="34" charset="-128"/>
              </a:rPr>
              <a:t>hồi</a:t>
            </a:r>
            <a:r>
              <a:rPr lang="en-US" altLang="ja-JP" sz="20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rgbClr val="2A20F4"/>
                </a:solidFill>
                <a:ea typeface="MS PGothic" pitchFamily="34" charset="-128"/>
              </a:rPr>
              <a:t>xác</a:t>
            </a:r>
            <a:r>
              <a:rPr lang="en-US" altLang="ja-JP" sz="20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rgbClr val="2A20F4"/>
                </a:solidFill>
                <a:ea typeface="MS PGothic" pitchFamily="34" charset="-128"/>
              </a:rPr>
              <a:t>định</a:t>
            </a:r>
            <a:r>
              <a:rPr lang="en-US" altLang="ja-JP" sz="20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rgbClr val="2A20F4"/>
                </a:solidFill>
                <a:ea typeface="MS PGothic" pitchFamily="34" charset="-128"/>
              </a:rPr>
              <a:t>độ</a:t>
            </a:r>
            <a:r>
              <a:rPr lang="en-US" altLang="ja-JP" sz="20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rgbClr val="2A20F4"/>
                </a:solidFill>
                <a:ea typeface="MS PGothic" pitchFamily="34" charset="-128"/>
              </a:rPr>
              <a:t>phức</a:t>
            </a:r>
            <a:r>
              <a:rPr lang="en-US" altLang="ja-JP" sz="20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rgbClr val="2A20F4"/>
                </a:solidFill>
                <a:ea typeface="MS PGothic" pitchFamily="34" charset="-128"/>
              </a:rPr>
              <a:t>tạp</a:t>
            </a:r>
            <a:r>
              <a:rPr lang="en-US" altLang="ja-JP" sz="20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rgbClr val="2A20F4"/>
                </a:solidFill>
                <a:ea typeface="MS PGothic" pitchFamily="34" charset="-128"/>
              </a:rPr>
              <a:t>giải</a:t>
            </a:r>
            <a:r>
              <a:rPr lang="en-US" altLang="ja-JP" sz="20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rgbClr val="2A20F4"/>
                </a:solidFill>
                <a:ea typeface="MS PGothic" pitchFamily="34" charset="-128"/>
              </a:rPr>
              <a:t>thuật</a:t>
            </a:r>
            <a:r>
              <a:rPr lang="en-US" altLang="ja-JP" sz="2000" dirty="0" smtClean="0">
                <a:solidFill>
                  <a:srgbClr val="2A20F4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rgbClr val="2A20F4"/>
                </a:solidFill>
                <a:ea typeface="MS PGothic" pitchFamily="34" charset="-128"/>
              </a:rPr>
              <a:t>đệ</a:t>
            </a:r>
            <a:r>
              <a:rPr lang="en-US" altLang="ja-JP" sz="2000" dirty="0" smtClean="0">
                <a:solidFill>
                  <a:srgbClr val="2A20F4"/>
                </a:solidFill>
                <a:ea typeface="MS PGothic" pitchFamily="34" charset="-128"/>
              </a:rPr>
              <a:t> qui</a:t>
            </a:r>
          </a:p>
          <a:p>
            <a:pPr marL="508000" lvl="1" indent="-217488"/>
            <a:endParaRPr lang="en-US" sz="2000" dirty="0" smtClean="0">
              <a:ea typeface="MS PGothic" pitchFamily="34" charset="-128"/>
            </a:endParaRPr>
          </a:p>
          <a:p>
            <a:pPr marL="508000" lvl="1" indent="-217488">
              <a:buNone/>
            </a:pPr>
            <a:r>
              <a:rPr lang="en-US" sz="2000" dirty="0">
                <a:ea typeface="MS PGothic" pitchFamily="34" charset="-128"/>
              </a:rPr>
              <a:t> </a:t>
            </a:r>
            <a:r>
              <a:rPr lang="en-US" sz="2000" dirty="0" smtClean="0">
                <a:ea typeface="MS PGothic" pitchFamily="34" charset="-128"/>
              </a:rPr>
              <a:t>                                                                      </a:t>
            </a:r>
            <a:r>
              <a:rPr lang="en-US" sz="2000" dirty="0" err="1" smtClean="0">
                <a:ea typeface="MS PGothic" pitchFamily="34" charset="-128"/>
              </a:rPr>
              <a:t>trường</a:t>
            </a:r>
            <a:r>
              <a:rPr lang="en-US" sz="2000" dirty="0" smtClean="0">
                <a:ea typeface="MS PGothic" pitchFamily="34" charset="-128"/>
              </a:rPr>
              <a:t> </a:t>
            </a:r>
            <a:r>
              <a:rPr lang="en-US" sz="2000" dirty="0" err="1" smtClean="0">
                <a:ea typeface="MS PGothic" pitchFamily="34" charset="-128"/>
              </a:rPr>
              <a:t>hợp</a:t>
            </a:r>
            <a:r>
              <a:rPr lang="en-US" sz="2000" dirty="0" smtClean="0">
                <a:ea typeface="MS PGothic" pitchFamily="34" charset="-128"/>
              </a:rPr>
              <a:t> </a:t>
            </a:r>
            <a:r>
              <a:rPr lang="en-US" sz="2000" dirty="0" err="1" smtClean="0">
                <a:ea typeface="MS PGothic" pitchFamily="34" charset="-128"/>
              </a:rPr>
              <a:t>ngược</a:t>
            </a:r>
            <a:r>
              <a:rPr lang="en-US" sz="2000" dirty="0" smtClean="0">
                <a:ea typeface="MS PGothic" pitchFamily="34" charset="-128"/>
              </a:rPr>
              <a:t> </a:t>
            </a:r>
            <a:r>
              <a:rPr lang="en-US" sz="2000" dirty="0" err="1" smtClean="0">
                <a:ea typeface="MS PGothic" pitchFamily="34" charset="-128"/>
              </a:rPr>
              <a:t>lại</a:t>
            </a:r>
            <a:endParaRPr lang="en-US" sz="2000" dirty="0">
              <a:ea typeface="MS PGothic" pitchFamily="34" charset="-128"/>
            </a:endParaRPr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2895599" y="5257800"/>
          <a:ext cx="2624667" cy="762000"/>
        </p:xfrm>
        <a:graphic>
          <a:graphicData uri="http://schemas.openxmlformats.org/presentationml/2006/ole">
            <p:oleObj spid="_x0000_s98306" name="Equation" r:id="rId3" imgW="15746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2000" dirty="0" smtClean="0"/>
              <a:t> 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n!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i="1" dirty="0"/>
              <a:t>T(1) </a:t>
            </a:r>
            <a:r>
              <a:rPr lang="en-US" i="1" dirty="0" smtClean="0"/>
              <a:t>    = </a:t>
            </a:r>
            <a:r>
              <a:rPr lang="en-US" i="1" dirty="0"/>
              <a:t>1</a:t>
            </a:r>
            <a:endParaRPr lang="en-US" sz="2400" dirty="0"/>
          </a:p>
          <a:p>
            <a:pPr lvl="1"/>
            <a:r>
              <a:rPr lang="en-US" i="1" dirty="0"/>
              <a:t>T(n)  </a:t>
            </a:r>
            <a:r>
              <a:rPr lang="en-US" i="1" dirty="0" smtClean="0"/>
              <a:t>   = </a:t>
            </a:r>
            <a:r>
              <a:rPr lang="en-US" i="1" dirty="0"/>
              <a:t>T (n-1) +1 n&gt;1</a:t>
            </a:r>
            <a:endParaRPr lang="en-US" sz="2400" dirty="0"/>
          </a:p>
          <a:p>
            <a:pPr>
              <a:buNone/>
            </a:pP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=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(n-1) + 1 + 1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=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(n-3) + 1 + 1 + 1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= …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= T (n – (n-1)) + 1 + ...+1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= 1 + 1 + …+ 1 = n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=&gt; T(n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O (n)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Fibonaci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&gt;2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i="1" dirty="0"/>
              <a:t>T(1) = 1, T(2) = 1</a:t>
            </a:r>
            <a:endParaRPr lang="en-US" sz="2400" dirty="0"/>
          </a:p>
          <a:p>
            <a:pPr lvl="1"/>
            <a:r>
              <a:rPr lang="en-US" i="1" dirty="0"/>
              <a:t>T(n) 	</a:t>
            </a:r>
            <a:r>
              <a:rPr lang="en-US" i="1" dirty="0" smtClean="0"/>
              <a:t>= </a:t>
            </a:r>
            <a:r>
              <a:rPr lang="en-US" i="1" dirty="0"/>
              <a:t>(T (n – </a:t>
            </a:r>
            <a:r>
              <a:rPr lang="en-US" i="1" dirty="0" smtClean="0"/>
              <a:t>1) </a:t>
            </a:r>
            <a:r>
              <a:rPr lang="en-US" i="1" dirty="0"/>
              <a:t>+ T (n – </a:t>
            </a:r>
            <a:r>
              <a:rPr lang="en-US" i="1" dirty="0" smtClean="0"/>
              <a:t>2))</a:t>
            </a:r>
            <a:endParaRPr lang="en-US" sz="2400" dirty="0"/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=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 (n – 2) + T (n – 3))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 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(T (n – 3) + T (n – 4))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T(n – 2) + 2T(n –3) + T(n -4)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= …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c/m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Fibonaci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thứ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F(n)  =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None/>
            </a:pP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T(n) = O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4495800" y="5029200"/>
          <a:ext cx="2072309" cy="685800"/>
        </p:xfrm>
        <a:graphic>
          <a:graphicData uri="http://schemas.openxmlformats.org/presentationml/2006/ole">
            <p:oleObj spid="_x0000_s109571" name="Equation" r:id="rId3" imgW="1765080" imgH="583920" progId="Equation.3">
              <p:embed/>
            </p:oleObj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057400" y="5486399"/>
          <a:ext cx="838200" cy="612019"/>
        </p:xfrm>
        <a:graphic>
          <a:graphicData uri="http://schemas.openxmlformats.org/presentationml/2006/ole">
            <p:oleObj spid="_x0000_s109572" name="Equation" r:id="rId4" imgW="79992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1993107" y="2001045"/>
            <a:ext cx="3986213" cy="3946524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2362200" y="44196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Các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loại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đệ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quy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590800" y="3733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Độ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phức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tạp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của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giải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thuật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đệ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quy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514600" y="2971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Phương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pháp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thiết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kế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và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lược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đồ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2209800" y="22860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Nhận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dạng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bài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toán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600200" y="15240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Khái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niệm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đệ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quy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1219200" y="1600200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1828800" y="2362200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699" name="Group 67"/>
          <p:cNvGrpSpPr>
            <a:grpSpLocks/>
          </p:cNvGrpSpPr>
          <p:nvPr/>
        </p:nvGrpSpPr>
        <p:grpSpPr bwMode="auto">
          <a:xfrm>
            <a:off x="2133600" y="3048000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2209800" y="3810000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713" name="Group 81"/>
          <p:cNvGrpSpPr>
            <a:grpSpLocks/>
          </p:cNvGrpSpPr>
          <p:nvPr/>
        </p:nvGrpSpPr>
        <p:grpSpPr bwMode="auto">
          <a:xfrm>
            <a:off x="2057400" y="4495800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9" name="AutoShape 49"/>
          <p:cNvSpPr>
            <a:spLocks noChangeArrowheads="1"/>
          </p:cNvSpPr>
          <p:nvPr/>
        </p:nvSpPr>
        <p:spPr bwMode="gray">
          <a:xfrm>
            <a:off x="2133600" y="51054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Ưu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nhược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điểm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0" name="Group 81"/>
          <p:cNvGrpSpPr>
            <a:grpSpLocks/>
          </p:cNvGrpSpPr>
          <p:nvPr/>
        </p:nvGrpSpPr>
        <p:grpSpPr bwMode="auto">
          <a:xfrm>
            <a:off x="1828800" y="5181600"/>
            <a:ext cx="355600" cy="381000"/>
            <a:chOff x="2078" y="1680"/>
            <a:chExt cx="1615" cy="1615"/>
          </a:xfrm>
        </p:grpSpPr>
        <p:sp>
          <p:nvSpPr>
            <p:cNvPr id="51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FFC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" name="AutoShape 49"/>
          <p:cNvSpPr>
            <a:spLocks noChangeArrowheads="1"/>
          </p:cNvSpPr>
          <p:nvPr/>
        </p:nvSpPr>
        <p:spPr bwMode="gray">
          <a:xfrm>
            <a:off x="1371600" y="5791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Khử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đệ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quy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8" name="Group 81"/>
          <p:cNvGrpSpPr>
            <a:grpSpLocks/>
          </p:cNvGrpSpPr>
          <p:nvPr/>
        </p:nvGrpSpPr>
        <p:grpSpPr bwMode="auto">
          <a:xfrm>
            <a:off x="1066800" y="5867400"/>
            <a:ext cx="355600" cy="381000"/>
            <a:chOff x="2078" y="1680"/>
            <a:chExt cx="1615" cy="1615"/>
          </a:xfrm>
        </p:grpSpPr>
        <p:sp>
          <p:nvSpPr>
            <p:cNvPr id="59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206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10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</a:t>
            </a:r>
            <a:r>
              <a:rPr lang="en-US" dirty="0" err="1" smtClean="0"/>
              <a:t>uy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0" grpId="0" animBg="1"/>
      <p:bldP spid="69681" grpId="0" animBg="1"/>
      <p:bldP spid="69682" grpId="0" animBg="1"/>
      <p:bldP spid="69683" grpId="0" animBg="1"/>
      <p:bldP spid="69684" grpId="0" animBg="1"/>
      <p:bldP spid="49" grpId="0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Tháp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Nội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/>
              <a:t>T(1) = 1</a:t>
            </a:r>
            <a:endParaRPr lang="en-US" sz="2400" dirty="0"/>
          </a:p>
          <a:p>
            <a:pPr lvl="1"/>
            <a:r>
              <a:rPr lang="en-US" dirty="0"/>
              <a:t>T(n) 		= 2T(n – 1) + 1 </a:t>
            </a:r>
            <a:r>
              <a:rPr lang="en-US" dirty="0" err="1"/>
              <a:t>khi</a:t>
            </a:r>
            <a:r>
              <a:rPr lang="en-US" dirty="0"/>
              <a:t> n&gt;1</a:t>
            </a:r>
            <a:endParaRPr lang="en-US" sz="2400" dirty="0"/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=&gt;T(n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3352800" y="2930387"/>
          <a:ext cx="2514600" cy="1967948"/>
        </p:xfrm>
        <a:graphic>
          <a:graphicData uri="http://schemas.openxmlformats.org/presentationml/2006/ole">
            <p:oleObj spid="_x0000_s108545" name="Equation" r:id="rId3" imgW="1460160" imgH="1143000" progId="Equation.3">
              <p:embed/>
            </p:oleObj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2209800" y="5105400"/>
          <a:ext cx="876300" cy="457200"/>
        </p:xfrm>
        <a:graphic>
          <a:graphicData uri="http://schemas.openxmlformats.org/presentationml/2006/ole">
            <p:oleObj spid="_x0000_s108547" name="Equation" r:id="rId4" imgW="2919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LOẠI ĐỆ 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8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sz="28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endParaRPr lang="en-US" sz="2800" dirty="0" smtClean="0">
              <a:solidFill>
                <a:srgbClr val="2A20F4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A,B,C…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B,C,..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A1, A2,….An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LOẠI ĐỆ 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A20F4"/>
                </a:solidFill>
              </a:rPr>
              <a:t>Phân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loại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theo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cách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gọi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hàm</a:t>
            </a:r>
            <a:endParaRPr lang="en-US" dirty="0" smtClean="0">
              <a:solidFill>
                <a:srgbClr val="2A20F4"/>
              </a:solidFill>
            </a:endParaRPr>
          </a:p>
          <a:p>
            <a:pPr lvl="1"/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(Linear Recursion)</a:t>
            </a:r>
          </a:p>
          <a:p>
            <a:pPr lvl="2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minh.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Vd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n!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( Binary Recursion)</a:t>
            </a:r>
          </a:p>
          <a:p>
            <a:pPr lvl="2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minh.</a:t>
            </a:r>
          </a:p>
          <a:p>
            <a:pPr lvl="2"/>
            <a:r>
              <a:rPr lang="en-US" dirty="0" err="1" smtClean="0"/>
              <a:t>Vd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k </a:t>
            </a:r>
            <a:r>
              <a:rPr lang="en-US" dirty="0" err="1" smtClean="0"/>
              <a:t>của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(C(</a:t>
            </a:r>
            <a:r>
              <a:rPr lang="en-US" dirty="0" err="1" smtClean="0"/>
              <a:t>n,k</a:t>
            </a:r>
            <a:r>
              <a:rPr lang="en-US" dirty="0" smtClean="0"/>
              <a:t>))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LOẠI ĐỆ 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choose(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k)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(k==0 || k==n)</a:t>
            </a:r>
          </a:p>
          <a:p>
            <a:pPr lvl="1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(choose(n-1,k)+ choose(n-1,k-1));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1447799" y="1676400"/>
          <a:ext cx="5918201" cy="914400"/>
        </p:xfrm>
        <a:graphic>
          <a:graphicData uri="http://schemas.openxmlformats.org/presentationml/2006/ole">
            <p:oleObj spid="_x0000_s104450" name="Equation" r:id="rId3" imgW="29588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LOẠI ĐỆ 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phi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tuyến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(n</a:t>
            </a:r>
            <a:r>
              <a:rPr lang="en-US" dirty="0" smtClean="0"/>
              <a:t>onlinear Recursion)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	  if(n&lt;6) return n;</a:t>
            </a:r>
          </a:p>
          <a:p>
            <a:pPr lvl="2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S=0;</a:t>
            </a:r>
          </a:p>
          <a:p>
            <a:pPr lvl="2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for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=5;i&gt;0;i--) S+=U(n-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return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S;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103425" name="Object 1"/>
          <p:cNvGraphicFramePr>
            <a:graphicFrameLocks noChangeAspect="1"/>
          </p:cNvGraphicFramePr>
          <p:nvPr/>
        </p:nvGraphicFramePr>
        <p:xfrm>
          <a:off x="2362199" y="2895600"/>
          <a:ext cx="3986463" cy="711200"/>
        </p:xfrm>
        <a:graphic>
          <a:graphicData uri="http://schemas.openxmlformats.org/presentationml/2006/ole">
            <p:oleObj spid="_x0000_s103425" name="Equation" r:id="rId3" imgW="27050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LOẠI ĐỆ 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43475"/>
          </a:xfrm>
        </p:spPr>
        <p:txBody>
          <a:bodyPr/>
          <a:lstStyle/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 Mutual Recursion)</a:t>
            </a:r>
          </a:p>
          <a:p>
            <a:pPr lvl="2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lẫn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A20F4"/>
                </a:solidFill>
              </a:rPr>
              <a:t>Sử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dụng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trong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hình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học</a:t>
            </a:r>
            <a:r>
              <a:rPr lang="en-US" dirty="0" smtClean="0">
                <a:solidFill>
                  <a:srgbClr val="2A20F4"/>
                </a:solidFill>
              </a:rPr>
              <a:t> fractal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 </a:t>
            </a:r>
          </a:p>
          <a:p>
            <a:pPr lvl="1"/>
            <a:endParaRPr lang="en-US" dirty="0"/>
          </a:p>
        </p:txBody>
      </p:sp>
      <p:pic>
        <p:nvPicPr>
          <p:cNvPr id="7" name="Picture 6" descr="22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743200"/>
            <a:ext cx="4549253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6400" y="2819400"/>
            <a:ext cx="297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tam giác sierpinski.</a:t>
            </a:r>
            <a:br>
              <a:rPr lang="vi-VN" sz="2000" dirty="0" smtClean="0"/>
            </a:br>
            <a:r>
              <a:rPr lang="vi-VN" sz="2000" dirty="0" smtClean="0"/>
              <a:t/>
            </a:r>
            <a:br>
              <a:rPr lang="vi-VN" sz="2000" dirty="0" smtClean="0"/>
            </a:br>
            <a:r>
              <a:rPr lang="vi-VN" sz="2000" dirty="0" smtClean="0"/>
              <a:t>Cứ lấy 3 trung điểm trên 3 cạnh của tam giác, nối nó lại thì lại có 3 tam giác con nữa, cứ thế mà vẽ tiếp nó sẽ ra hình trên.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6" name="Content Placeholder 5" descr="33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524000"/>
            <a:ext cx="7467599" cy="4571999"/>
          </a:xfrm>
        </p:spPr>
      </p:pic>
      <p:sp>
        <p:nvSpPr>
          <p:cNvPr id="7" name="TextBox 6"/>
          <p:cNvSpPr txBox="1"/>
          <p:nvPr/>
        </p:nvSpPr>
        <p:spPr>
          <a:xfrm rot="10800000" flipV="1">
            <a:off x="3276600" y="6324599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Kim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tháp</a:t>
            </a:r>
            <a:r>
              <a:rPr lang="en-US" dirty="0" smtClean="0"/>
              <a:t> </a:t>
            </a:r>
            <a:r>
              <a:rPr lang="en-US" dirty="0" err="1" smtClean="0"/>
              <a:t>sierpinski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6" name="Content Placeholder 5" descr="44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740" y="1457325"/>
            <a:ext cx="6000520" cy="4943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676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Sierpinski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943475"/>
          </a:xfrm>
        </p:spPr>
        <p:txBody>
          <a:bodyPr/>
          <a:lstStyle/>
          <a:p>
            <a:r>
              <a:rPr lang="en-US" dirty="0" err="1" smtClean="0">
                <a:solidFill>
                  <a:srgbClr val="2A20F4"/>
                </a:solidFill>
              </a:rPr>
              <a:t>Tiêu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chí</a:t>
            </a:r>
            <a:r>
              <a:rPr lang="en-US" dirty="0" smtClean="0">
                <a:solidFill>
                  <a:srgbClr val="2A20F4"/>
                </a:solidFill>
              </a:rPr>
              <a:t>: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rgbClr val="2A20F4"/>
                </a:solidFill>
              </a:rPr>
              <a:t>Thường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áp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dụng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cho</a:t>
            </a:r>
            <a:r>
              <a:rPr lang="en-US" dirty="0" smtClean="0">
                <a:solidFill>
                  <a:srgbClr val="2A20F4"/>
                </a:solidFill>
              </a:rPr>
              <a:t>: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  <a:r>
              <a:rPr lang="en-US" dirty="0" err="1" smtClean="0"/>
              <a:t>Vd</a:t>
            </a:r>
            <a:r>
              <a:rPr lang="en-US" dirty="0" smtClean="0"/>
              <a:t>: </a:t>
            </a:r>
            <a:r>
              <a:rPr lang="en-US" dirty="0" err="1" smtClean="0"/>
              <a:t>halminton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4188"/>
            <a:ext cx="78247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b="1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600" b="1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600" b="1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>
              <a:lnSpc>
                <a:spcPct val="80000"/>
              </a:lnSpc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Một khái niệm X được định nghĩa theo đệ quy nếu trong định nghĩa X có sử dụng ngay chính khái niệm 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 n-1)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A20F4"/>
                </a:solidFill>
              </a:rPr>
              <a:t>Ưu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điểm</a:t>
            </a:r>
            <a:endParaRPr lang="en-US" dirty="0" smtClean="0">
              <a:solidFill>
                <a:srgbClr val="2A20F4"/>
              </a:solidFill>
            </a:endParaRPr>
          </a:p>
          <a:p>
            <a:pPr lvl="1"/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,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sủa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rgbClr val="2A20F4"/>
                </a:solidFill>
              </a:rPr>
              <a:t>Nhược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điểm</a:t>
            </a:r>
            <a:endParaRPr lang="en-US" dirty="0" smtClean="0">
              <a:solidFill>
                <a:srgbClr val="2A20F4"/>
              </a:solidFill>
            </a:endParaRPr>
          </a:p>
          <a:p>
            <a:pPr lvl="1"/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dirty="0" smtClean="0"/>
              <a:t> GT(</a:t>
            </a:r>
            <a:r>
              <a:rPr lang="en-US" b="1" dirty="0" err="1" smtClean="0"/>
              <a:t>int</a:t>
            </a:r>
            <a:r>
              <a:rPr lang="en-US" dirty="0" smtClean="0"/>
              <a:t> n)</a:t>
            </a:r>
          </a:p>
          <a:p>
            <a:pPr lvl="2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s=1;</a:t>
            </a:r>
          </a:p>
          <a:p>
            <a:pPr lvl="2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lvl="2">
              <a:buNone/>
            </a:pPr>
            <a:r>
              <a:rPr lang="en-US" dirty="0"/>
              <a:t>	</a:t>
            </a:r>
            <a:r>
              <a:rPr lang="en-US" dirty="0" smtClean="0"/>
              <a:t>	  s=s*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/>
              <a:t>	</a:t>
            </a:r>
            <a:r>
              <a:rPr lang="en-US" dirty="0" smtClean="0"/>
              <a:t>	  </a:t>
            </a:r>
            <a:r>
              <a:rPr lang="en-US" b="1" dirty="0" smtClean="0"/>
              <a:t>return</a:t>
            </a:r>
            <a:r>
              <a:rPr lang="en-US" dirty="0" smtClean="0"/>
              <a:t> s;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:</a:t>
            </a:r>
          </a:p>
          <a:p>
            <a:pPr marL="971550" lvl="1" indent="-514350">
              <a:buAutoNum type="arabicParenBoth"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pPr marL="971550" lvl="1" indent="-514350">
              <a:buAutoNum type="arabicParenBoth"/>
            </a:pP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.</a:t>
            </a:r>
          </a:p>
          <a:p>
            <a:pPr marL="971550" lvl="1" indent="-514350">
              <a:buAutoNum type="arabicParenBoth"/>
            </a:pP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không-đệ-quy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2A20F4"/>
                </a:solidFill>
              </a:rPr>
              <a:t>Khử</a:t>
            </a:r>
            <a:r>
              <a:rPr lang="en-US" sz="2800" dirty="0" smtClean="0">
                <a:solidFill>
                  <a:srgbClr val="2A20F4"/>
                </a:solidFill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</a:rPr>
              <a:t>đệ</a:t>
            </a:r>
            <a:r>
              <a:rPr lang="en-US" sz="2800" dirty="0" smtClean="0">
                <a:solidFill>
                  <a:srgbClr val="2A20F4"/>
                </a:solidFill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</a:rPr>
              <a:t>quy</a:t>
            </a:r>
            <a:r>
              <a:rPr lang="en-US" sz="2800" dirty="0" smtClean="0">
                <a:solidFill>
                  <a:srgbClr val="2A20F4"/>
                </a:solidFill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</a:rPr>
              <a:t>bằng</a:t>
            </a:r>
            <a:r>
              <a:rPr lang="en-US" sz="2800" dirty="0" smtClean="0">
                <a:solidFill>
                  <a:srgbClr val="2A20F4"/>
                </a:solidFill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</a:rPr>
              <a:t>vòng</a:t>
            </a:r>
            <a:r>
              <a:rPr lang="en-US" sz="2800" dirty="0" smtClean="0">
                <a:solidFill>
                  <a:srgbClr val="2A20F4"/>
                </a:solidFill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</a:rPr>
              <a:t>lặp</a:t>
            </a:r>
            <a:endParaRPr lang="en-US" sz="2800" dirty="0" smtClean="0">
              <a:solidFill>
                <a:srgbClr val="2A20F4"/>
              </a:solidFill>
            </a:endParaRPr>
          </a:p>
          <a:p>
            <a:pPr lvl="1"/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pic>
        <p:nvPicPr>
          <p:cNvPr id="6" name="Content Placeholder 5" descr="1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71600"/>
            <a:ext cx="8085966" cy="51915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rgbClr val="2A20F4"/>
                </a:solidFill>
              </a:rPr>
              <a:t>Khử</a:t>
            </a:r>
            <a:r>
              <a:rPr lang="en-US" sz="3200" dirty="0" smtClean="0">
                <a:solidFill>
                  <a:srgbClr val="2A20F4"/>
                </a:solidFill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</a:rPr>
              <a:t>đệ</a:t>
            </a:r>
            <a:r>
              <a:rPr lang="en-US" sz="3200" dirty="0" smtClean="0">
                <a:solidFill>
                  <a:srgbClr val="2A20F4"/>
                </a:solidFill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</a:rPr>
              <a:t>quy</a:t>
            </a:r>
            <a:r>
              <a:rPr lang="en-US" sz="3200" dirty="0" smtClean="0">
                <a:solidFill>
                  <a:srgbClr val="2A20F4"/>
                </a:solidFill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</a:rPr>
              <a:t>bằng</a:t>
            </a:r>
            <a:r>
              <a:rPr lang="en-US" sz="3200" dirty="0" smtClean="0">
                <a:solidFill>
                  <a:srgbClr val="2A20F4"/>
                </a:solidFill>
              </a:rPr>
              <a:t> stack</a:t>
            </a:r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stack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stack.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stack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lang="en-US" dirty="0" smtClean="0"/>
          </a:p>
          <a:p>
            <a:pPr lvl="2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stack;</a:t>
            </a:r>
          </a:p>
          <a:p>
            <a:pPr lvl="2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này.Nếu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stack.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Đệ</a:t>
            </a:r>
            <a:r>
              <a:rPr lang="en-US" sz="3200" dirty="0" smtClean="0"/>
              <a:t> </a:t>
            </a: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cung</a:t>
            </a:r>
            <a:r>
              <a:rPr lang="en-US" sz="3200" dirty="0" smtClean="0"/>
              <a:t> </a:t>
            </a:r>
            <a:r>
              <a:rPr lang="en-US" sz="3200" dirty="0" err="1" smtClean="0"/>
              <a:t>cấp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chế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quyết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phức</a:t>
            </a:r>
            <a:r>
              <a:rPr lang="en-US" sz="3200" dirty="0" smtClean="0"/>
              <a:t> </a:t>
            </a:r>
            <a:r>
              <a:rPr lang="en-US" sz="3200" dirty="0" err="1" smtClean="0"/>
              <a:t>tạp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đơn</a:t>
            </a:r>
            <a:r>
              <a:rPr lang="en-US" sz="3200" dirty="0" smtClean="0"/>
              <a:t> </a:t>
            </a:r>
            <a:r>
              <a:rPr lang="en-US" sz="3200" dirty="0" err="1" smtClean="0"/>
              <a:t>giản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  <a:r>
              <a:rPr lang="en-US" sz="3200" dirty="0" err="1" smtClean="0"/>
              <a:t>đệ</a:t>
            </a:r>
            <a:r>
              <a:rPr lang="en-US" sz="3200" dirty="0" smtClean="0"/>
              <a:t> </a:t>
            </a: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qua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xác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kiện</a:t>
            </a:r>
            <a:r>
              <a:rPr lang="en-US" sz="3200" dirty="0" smtClean="0"/>
              <a:t> </a:t>
            </a:r>
            <a:r>
              <a:rPr lang="en-US" sz="3200" dirty="0" err="1" smtClean="0"/>
              <a:t>dừng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r>
              <a:rPr lang="en-US" sz="3200" dirty="0" smtClean="0"/>
              <a:t> </a:t>
            </a:r>
            <a:r>
              <a:rPr lang="en-US" sz="3200" dirty="0" err="1" smtClean="0"/>
              <a:t>tiếp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cài</a:t>
            </a:r>
            <a:r>
              <a:rPr lang="en-US" sz="3200" dirty="0" smtClean="0"/>
              <a:t> </a:t>
            </a:r>
            <a:r>
              <a:rPr lang="en-US" sz="3200" dirty="0" err="1" smtClean="0"/>
              <a:t>đặt</a:t>
            </a:r>
            <a:r>
              <a:rPr lang="en-US" sz="3200" dirty="0" smtClean="0"/>
              <a:t>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đệ</a:t>
            </a:r>
            <a:r>
              <a:rPr lang="en-US" sz="3200" dirty="0" smtClean="0"/>
              <a:t> </a:t>
            </a: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còn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quyết</a:t>
            </a:r>
            <a:r>
              <a:rPr lang="en-US" sz="3200" dirty="0" smtClean="0"/>
              <a:t> </a:t>
            </a:r>
            <a:r>
              <a:rPr lang="en-US" sz="3200" dirty="0" err="1" smtClean="0"/>
              <a:t>bằng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lặp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</a:t>
            </a:r>
            <a:r>
              <a:rPr lang="en-US" sz="3200" dirty="0" err="1" smtClean="0"/>
              <a:t>thường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51050" y="2997200"/>
            <a:ext cx="5041900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43475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neo: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tầm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n!</a:t>
            </a:r>
          </a:p>
          <a:p>
            <a:pPr lvl="2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neo: 0! = 1</a:t>
            </a:r>
          </a:p>
          <a:p>
            <a:pPr lvl="2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n! = n(n-1)!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458200" cy="4943475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n!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neo: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GiaiThua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(0) = 1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GiaiThua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n*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GiaiThua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0988" indent="-280988">
              <a:lnSpc>
                <a:spcPct val="80000"/>
              </a:lnSpc>
            </a:pPr>
            <a:r>
              <a:rPr lang="en-US" altLang="ja-JP" sz="3200" b="1" dirty="0" err="1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Lược</a:t>
            </a:r>
            <a:r>
              <a:rPr lang="en-US" altLang="ja-JP" sz="3200" b="1" dirty="0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sz="3200" b="1" dirty="0" err="1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đồ</a:t>
            </a:r>
            <a:r>
              <a:rPr lang="en-US" altLang="ja-JP" sz="3200" b="1" dirty="0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sz="3200" b="1" dirty="0" err="1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giải</a:t>
            </a:r>
            <a:r>
              <a:rPr lang="en-US" altLang="ja-JP" sz="3200" b="1" dirty="0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sz="3200" b="1" dirty="0" err="1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thuật</a:t>
            </a:r>
            <a:r>
              <a:rPr lang="en-US" altLang="ja-JP" sz="3200" b="1" dirty="0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sz="3200" b="1" dirty="0" err="1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đệ</a:t>
            </a:r>
            <a:r>
              <a:rPr lang="en-US" altLang="ja-JP" sz="3200" b="1" dirty="0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sz="3200" b="1" dirty="0" err="1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quy</a:t>
            </a:r>
            <a:endParaRPr lang="vi-VN" altLang="ja-JP" sz="3200" dirty="0">
              <a:solidFill>
                <a:srgbClr val="2A20F4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indent="-280988">
              <a:spcBef>
                <a:spcPts val="1200"/>
              </a:spcBef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Recursive_Algorithm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0988" indent="-280988">
              <a:buFontTx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 </a:t>
            </a:r>
            <a:r>
              <a:rPr lang="en-US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//TH </a:t>
            </a:r>
            <a:r>
              <a:rPr lang="en-US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indent="-280988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&gt;;</a:t>
            </a:r>
          </a:p>
          <a:p>
            <a:pPr marL="280988" indent="-280988">
              <a:buFontTx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else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 </a:t>
            </a:r>
            <a:r>
              <a:rPr lang="en-US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indent="-280988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;&gt;</a:t>
            </a:r>
          </a:p>
          <a:p>
            <a:pPr marL="280988" indent="-280988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Recursive_Algorithm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280988" indent="-280988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;&gt;</a:t>
            </a:r>
          </a:p>
          <a:p>
            <a:pPr marL="280988" indent="-280988">
              <a:buFontTx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endif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80988" indent="-280988">
              <a:buFontTx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End.</a:t>
            </a:r>
          </a:p>
          <a:p>
            <a:pPr marL="508000" lvl="1" indent="-217488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n-1 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… 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A20F4"/>
                </a:solidFill>
              </a:rPr>
              <a:t>Ví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dụ</a:t>
            </a:r>
            <a:r>
              <a:rPr lang="en-US" dirty="0" smtClean="0">
                <a:solidFill>
                  <a:srgbClr val="2A20F4"/>
                </a:solidFill>
              </a:rPr>
              <a:t> 1: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n!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GT(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if</a:t>
            </a:r>
            <a:r>
              <a:rPr lang="en-US" dirty="0" smtClean="0"/>
              <a:t>(n==0)   //</a:t>
            </a:r>
            <a:r>
              <a:rPr lang="en-US" dirty="0" err="1" smtClean="0">
                <a:solidFill>
                  <a:srgbClr val="92D050"/>
                </a:solidFill>
              </a:rPr>
              <a:t>điểm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dừng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return 1;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else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return n*GT(n-1)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1371600" y="1981200"/>
          <a:ext cx="2743200" cy="990600"/>
        </p:xfrm>
        <a:graphic>
          <a:graphicData uri="http://schemas.openxmlformats.org/presentationml/2006/ole">
            <p:oleObj spid="_x0000_s97282" name="Equation" r:id="rId3" imgW="9522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943475"/>
          </a:xfrm>
        </p:spPr>
        <p:txBody>
          <a:bodyPr/>
          <a:lstStyle/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: 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ketqua</a:t>
            </a:r>
            <a:r>
              <a:rPr lang="en-US" dirty="0"/>
              <a:t> </a:t>
            </a:r>
            <a:r>
              <a:rPr lang="en-US" dirty="0" smtClean="0"/>
              <a:t>&lt;- GT(5)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5410200"/>
            <a:ext cx="7620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GT.  N=5            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Chưa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xong</a:t>
            </a:r>
            <a:r>
              <a:rPr lang="en-US" dirty="0" smtClean="0">
                <a:solidFill>
                  <a:schemeClr val="tx2"/>
                </a:solidFill>
              </a:rPr>
              <a:t>: 5*GT(4)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800600"/>
            <a:ext cx="7620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GT.  N=4            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Chưa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xong</a:t>
            </a:r>
            <a:r>
              <a:rPr lang="en-US" dirty="0" smtClean="0">
                <a:solidFill>
                  <a:schemeClr val="tx2"/>
                </a:solidFill>
              </a:rPr>
              <a:t>: 4*GT(3)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4191000"/>
            <a:ext cx="7620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GT.  N=3            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Chưa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xong</a:t>
            </a:r>
            <a:r>
              <a:rPr lang="en-US" dirty="0" smtClean="0">
                <a:solidFill>
                  <a:schemeClr val="tx2"/>
                </a:solidFill>
              </a:rPr>
              <a:t>: 3*GT(2)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657600"/>
            <a:ext cx="7620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GT.  N=2            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Chưa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xong</a:t>
            </a:r>
            <a:r>
              <a:rPr lang="en-US" dirty="0" smtClean="0">
                <a:solidFill>
                  <a:schemeClr val="tx2"/>
                </a:solidFill>
              </a:rPr>
              <a:t>: 2*GT(1)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971800"/>
            <a:ext cx="7620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GT.  N=1            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Chưa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xong</a:t>
            </a:r>
            <a:r>
              <a:rPr lang="en-US" dirty="0" smtClean="0">
                <a:solidFill>
                  <a:schemeClr val="tx2"/>
                </a:solidFill>
              </a:rPr>
              <a:t>: 1*GT(0)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2362200"/>
            <a:ext cx="7620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GT.  N=0                    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xong</a:t>
            </a:r>
            <a:r>
              <a:rPr lang="en-US" dirty="0" smtClean="0">
                <a:solidFill>
                  <a:schemeClr val="tx2"/>
                </a:solidFill>
              </a:rPr>
              <a:t>: return 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6019800"/>
            <a:ext cx="7620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CT </a:t>
            </a:r>
            <a:r>
              <a:rPr lang="en-US" dirty="0" err="1" smtClean="0">
                <a:solidFill>
                  <a:schemeClr val="tx2"/>
                </a:solidFill>
              </a:rPr>
              <a:t>chính</a:t>
            </a:r>
            <a:r>
              <a:rPr lang="en-US" dirty="0" smtClean="0">
                <a:solidFill>
                  <a:schemeClr val="tx2"/>
                </a:solidFill>
              </a:rPr>
              <a:t>: 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Chưa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xong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 err="1" smtClean="0">
                <a:solidFill>
                  <a:schemeClr val="tx2"/>
                </a:solidFill>
              </a:rPr>
              <a:t>ketqua</a:t>
            </a:r>
            <a:r>
              <a:rPr lang="en-US" dirty="0" smtClean="0">
                <a:solidFill>
                  <a:schemeClr val="tx2"/>
                </a:solidFill>
              </a:rPr>
              <a:t> &lt;- GT(5)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2971800"/>
            <a:ext cx="7620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GT.  N=1                  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xong</a:t>
            </a:r>
            <a:r>
              <a:rPr lang="en-US" dirty="0" smtClean="0">
                <a:solidFill>
                  <a:schemeClr val="tx2"/>
                </a:solidFill>
              </a:rPr>
              <a:t>: return 1*1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3657600"/>
            <a:ext cx="7620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GT.  N=2                  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xong</a:t>
            </a:r>
            <a:r>
              <a:rPr lang="en-US" dirty="0" smtClean="0">
                <a:solidFill>
                  <a:schemeClr val="tx2"/>
                </a:solidFill>
              </a:rPr>
              <a:t>: return 2*1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200" y="4191000"/>
            <a:ext cx="7620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GT.  N=3                  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xong</a:t>
            </a:r>
            <a:r>
              <a:rPr lang="en-US" dirty="0" smtClean="0">
                <a:solidFill>
                  <a:schemeClr val="tx2"/>
                </a:solidFill>
              </a:rPr>
              <a:t>: return 3*2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8200" y="4800600"/>
            <a:ext cx="7620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GT.  N=4                  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xong</a:t>
            </a:r>
            <a:r>
              <a:rPr lang="en-US" dirty="0" smtClean="0">
                <a:solidFill>
                  <a:schemeClr val="tx2"/>
                </a:solidFill>
              </a:rPr>
              <a:t>: return 4*6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" y="5410200"/>
            <a:ext cx="7620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GT.  N= 5                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xong</a:t>
            </a:r>
            <a:r>
              <a:rPr lang="en-US" dirty="0" smtClean="0">
                <a:solidFill>
                  <a:schemeClr val="tx2"/>
                </a:solidFill>
              </a:rPr>
              <a:t>: return 5*24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200" y="6019800"/>
            <a:ext cx="7620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CT </a:t>
            </a:r>
            <a:r>
              <a:rPr lang="en-US" dirty="0" err="1" smtClean="0">
                <a:solidFill>
                  <a:schemeClr val="tx2"/>
                </a:solidFill>
              </a:rPr>
              <a:t>chính</a:t>
            </a:r>
            <a:r>
              <a:rPr lang="en-US" dirty="0" smtClean="0">
                <a:solidFill>
                  <a:schemeClr val="tx2"/>
                </a:solidFill>
              </a:rPr>
              <a:t>                   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xong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 err="1" smtClean="0">
                <a:solidFill>
                  <a:schemeClr val="tx2"/>
                </a:solidFill>
              </a:rPr>
              <a:t>ketqua</a:t>
            </a:r>
            <a:r>
              <a:rPr lang="en-US" dirty="0" smtClean="0">
                <a:solidFill>
                  <a:schemeClr val="tx2"/>
                </a:solidFill>
              </a:rPr>
              <a:t> &lt;-  120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23" grpId="0" animBg="1"/>
      <p:bldP spid="23" grpId="1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cdb2004c026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72B143"/>
      </a:accent1>
      <a:accent2>
        <a:srgbClr val="0099CC"/>
      </a:accent2>
      <a:accent3>
        <a:srgbClr val="FFFFFF"/>
      </a:accent3>
      <a:accent4>
        <a:srgbClr val="174578"/>
      </a:accent4>
      <a:accent5>
        <a:srgbClr val="BCD5B0"/>
      </a:accent5>
      <a:accent6>
        <a:srgbClr val="008AB9"/>
      </a:accent6>
      <a:hlink>
        <a:srgbClr val="6699FF"/>
      </a:hlink>
      <a:folHlink>
        <a:srgbClr val="AC7AD2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3F97D3"/>
        </a:accent1>
        <a:accent2>
          <a:srgbClr val="75AD94"/>
        </a:accent2>
        <a:accent3>
          <a:srgbClr val="FFFFFF"/>
        </a:accent3>
        <a:accent4>
          <a:srgbClr val="565682"/>
        </a:accent4>
        <a:accent5>
          <a:srgbClr val="AFC9E6"/>
        </a:accent5>
        <a:accent6>
          <a:srgbClr val="699C86"/>
        </a:accent6>
        <a:hlink>
          <a:srgbClr val="BAA2C8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3E2787"/>
        </a:dk1>
        <a:lt1>
          <a:srgbClr val="FFFFFF"/>
        </a:lt1>
        <a:dk2>
          <a:srgbClr val="000000"/>
        </a:dk2>
        <a:lt2>
          <a:srgbClr val="C0C0C0"/>
        </a:lt2>
        <a:accent1>
          <a:srgbClr val="445DC6"/>
        </a:accent1>
        <a:accent2>
          <a:srgbClr val="6699FF"/>
        </a:accent2>
        <a:accent3>
          <a:srgbClr val="FFFFFF"/>
        </a:accent3>
        <a:accent4>
          <a:srgbClr val="342072"/>
        </a:accent4>
        <a:accent5>
          <a:srgbClr val="B0B6DF"/>
        </a:accent5>
        <a:accent6>
          <a:srgbClr val="5C8AE7"/>
        </a:accent6>
        <a:hlink>
          <a:srgbClr val="69BD97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72B143"/>
        </a:accent1>
        <a:accent2>
          <a:srgbClr val="0099CC"/>
        </a:accent2>
        <a:accent3>
          <a:srgbClr val="FFFFFF"/>
        </a:accent3>
        <a:accent4>
          <a:srgbClr val="174578"/>
        </a:accent4>
        <a:accent5>
          <a:srgbClr val="BCD5B0"/>
        </a:accent5>
        <a:accent6>
          <a:srgbClr val="008AB9"/>
        </a:accent6>
        <a:hlink>
          <a:srgbClr val="6699FF"/>
        </a:hlink>
        <a:folHlink>
          <a:srgbClr val="AC7AD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cdb2004c026l</Template>
  <TotalTime>375</TotalTime>
  <Words>1767</Words>
  <Application>Microsoft PowerPoint</Application>
  <PresentationFormat>On-screen Show (4:3)</PresentationFormat>
  <Paragraphs>287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cdb2004c026l</vt:lpstr>
      <vt:lpstr>Image</vt:lpstr>
      <vt:lpstr>Equation</vt:lpstr>
      <vt:lpstr>Phương pháp đệ quy</vt:lpstr>
      <vt:lpstr>Contents</vt:lpstr>
      <vt:lpstr>Đệ quy</vt:lpstr>
      <vt:lpstr>Nhận dạng bài toán đệ quy</vt:lpstr>
      <vt:lpstr>Nhận dạng bài toán đệ quy</vt:lpstr>
      <vt:lpstr>Xây dựng giải thuậtđệ quy</vt:lpstr>
      <vt:lpstr>Xây dựng giải thuật đệ quy</vt:lpstr>
      <vt:lpstr>Một số ví dụ</vt:lpstr>
      <vt:lpstr>Một số ví dụ</vt:lpstr>
      <vt:lpstr>Một số ví dụ</vt:lpstr>
      <vt:lpstr>Một số ví dụ</vt:lpstr>
      <vt:lpstr>Một số ví dụ</vt:lpstr>
      <vt:lpstr>Một số ví dụ</vt:lpstr>
      <vt:lpstr>Một số ví dụ</vt:lpstr>
      <vt:lpstr>Một số ví dụ</vt:lpstr>
      <vt:lpstr>Một số ví dụ</vt:lpstr>
      <vt:lpstr>Độ phức tạp giải thuật đệ quy</vt:lpstr>
      <vt:lpstr>Độ phức tạp giải thuật đệ quy</vt:lpstr>
      <vt:lpstr>Độ phức tạp giải thuật đệ quy</vt:lpstr>
      <vt:lpstr>Độ phức tạp giải thuật đệ quy</vt:lpstr>
      <vt:lpstr>CÁC LOẠI ĐỆ QUY</vt:lpstr>
      <vt:lpstr>CÁC LOẠI ĐỆ QUY</vt:lpstr>
      <vt:lpstr>CÁC LOẠI ĐỆ QUY</vt:lpstr>
      <vt:lpstr>CÁC LOẠI ĐỆ QUY</vt:lpstr>
      <vt:lpstr>CÁC LOẠI ĐỆ QUY</vt:lpstr>
      <vt:lpstr>Ứng dụng đệ quy trong hình học</vt:lpstr>
      <vt:lpstr>Ứng dụng đệ quy trong hình học</vt:lpstr>
      <vt:lpstr>Ứng dụng đệ quy trong hình học</vt:lpstr>
      <vt:lpstr>Tiêu chí sử dụng kỹ thuật đệ quy</vt:lpstr>
      <vt:lpstr>Nhận xét về kỹ thuật đệ quy</vt:lpstr>
      <vt:lpstr>Nhận xét về kỹ thuật đệ quy</vt:lpstr>
      <vt:lpstr>Khử đệ quy</vt:lpstr>
      <vt:lpstr>Khử đệ quy</vt:lpstr>
      <vt:lpstr>Khử đệ quy</vt:lpstr>
      <vt:lpstr>Khử đệ quy</vt:lpstr>
      <vt:lpstr>Tổng kết về phương pháp đệ quy</vt:lpstr>
      <vt:lpstr>Slide 37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yugi</dc:creator>
  <cp:lastModifiedBy>Duong</cp:lastModifiedBy>
  <cp:revision>53</cp:revision>
  <dcterms:created xsi:type="dcterms:W3CDTF">2012-04-07T10:14:15Z</dcterms:created>
  <dcterms:modified xsi:type="dcterms:W3CDTF">2014-03-25T03:09:32Z</dcterms:modified>
</cp:coreProperties>
</file>