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78" r:id="rId3"/>
    <p:sldId id="261" r:id="rId4"/>
    <p:sldId id="262" r:id="rId5"/>
    <p:sldId id="270" r:id="rId6"/>
    <p:sldId id="271" r:id="rId7"/>
    <p:sldId id="272" r:id="rId8"/>
    <p:sldId id="273" r:id="rId9"/>
    <p:sldId id="274" r:id="rId10"/>
    <p:sldId id="275" r:id="rId11"/>
    <p:sldId id="279" r:id="rId12"/>
    <p:sldId id="280" r:id="rId13"/>
    <p:sldId id="281" r:id="rId14"/>
    <p:sldId id="276" r:id="rId15"/>
    <p:sldId id="277"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80570" autoAdjust="0"/>
  </p:normalViewPr>
  <p:slideViewPr>
    <p:cSldViewPr>
      <p:cViewPr varScale="1">
        <p:scale>
          <a:sx n="79" d="100"/>
          <a:sy n="79" d="100"/>
        </p:scale>
        <p:origin x="-13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F79DD-6086-4044-AA2F-B8F82BDDE1BA}" type="datetimeFigureOut">
              <a:rPr lang="en-US" smtClean="0"/>
              <a:pPr/>
              <a:t>4/7/2012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271AA-E9B0-4288-8A95-D44A3B30B7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0.gif"/><Relationship Id="rId5" Type="http://schemas.openxmlformats.org/officeDocument/2006/relationships/image" Target="../media/image6.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gi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4.gif"/><Relationship Id="rId12"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jpe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gi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9.jpeg"/><Relationship Id="rId5" Type="http://schemas.openxmlformats.org/officeDocument/2006/relationships/image" Target="../media/image4.gif"/><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HONGCHUONG\Desktop\bia6.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7" name="Picture 4" descr="C:\Users\HONGCHUONG\Desktop\11.PNG"/>
          <p:cNvPicPr>
            <a:picLocks noChangeAspect="1" noChangeArrowheads="1"/>
          </p:cNvPicPr>
          <p:nvPr/>
        </p:nvPicPr>
        <p:blipFill>
          <a:blip r:embed="rId3" cstate="print"/>
          <a:srcRect/>
          <a:stretch>
            <a:fillRect/>
          </a:stretch>
        </p:blipFill>
        <p:spPr bwMode="auto">
          <a:xfrm>
            <a:off x="990600" y="304800"/>
            <a:ext cx="2000250" cy="152400"/>
          </a:xfrm>
          <a:prstGeom prst="rect">
            <a:avLst/>
          </a:prstGeom>
          <a:noFill/>
        </p:spPr>
      </p:pic>
      <p:sp>
        <p:nvSpPr>
          <p:cNvPr id="8" name="TextBox 7"/>
          <p:cNvSpPr txBox="1"/>
          <p:nvPr/>
        </p:nvSpPr>
        <p:spPr>
          <a:xfrm>
            <a:off x="990600" y="1948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0" fill="hold" nodeType="clickEffect">
                                  <p:stCondLst>
                                    <p:cond delay="0"/>
                                  </p:stCondLst>
                                  <p:childTnLst>
                                    <p:anim calcmode="lin" valueType="num">
                                      <p:cBhvr>
                                        <p:cTn id="6" dur="1000"/>
                                        <p:tgtEl>
                                          <p:spTgt spid="7"/>
                                        </p:tgtEl>
                                        <p:attrNameLst>
                                          <p:attrName>ppt_w</p:attrName>
                                        </p:attrNameLst>
                                      </p:cBhvr>
                                      <p:tavLst>
                                        <p:tav tm="0">
                                          <p:val>
                                            <p:strVal val="ppt_w"/>
                                          </p:val>
                                        </p:tav>
                                        <p:tav tm="100000">
                                          <p:val>
                                            <p:fltVal val="0"/>
                                          </p:val>
                                        </p:tav>
                                      </p:tavLst>
                                    </p:anim>
                                    <p:anim calcmode="lin" valueType="num">
                                      <p:cBhvr>
                                        <p:cTn id="7" dur="1000"/>
                                        <p:tgtEl>
                                          <p:spTgt spid="7"/>
                                        </p:tgtEl>
                                        <p:attrNameLst>
                                          <p:attrName>ppt_h</p:attrName>
                                        </p:attrNameLst>
                                      </p:cBhvr>
                                      <p:tavLst>
                                        <p:tav tm="0">
                                          <p:val>
                                            <p:strVal val="ppt_h"/>
                                          </p:val>
                                        </p:tav>
                                        <p:tav tm="100000">
                                          <p:val>
                                            <p:fltVal val="0"/>
                                          </p:val>
                                        </p:tav>
                                      </p:tavLst>
                                    </p:anim>
                                    <p:animEffect transition="out" filter="fade">
                                      <p:cBhvr>
                                        <p:cTn id="8" dur="1000"/>
                                        <p:tgtEl>
                                          <p:spTgt spid="7"/>
                                        </p:tgtEl>
                                      </p:cBhvr>
                                    </p:animEffect>
                                    <p:set>
                                      <p:cBhvr>
                                        <p:cTn id="9" dur="1" fill="hold">
                                          <p:stCondLst>
                                            <p:cond delay="9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strips(downLeft)">
                                      <p:cBhvr>
                                        <p:cTn id="1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3"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4"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nvGrpSpPr>
          <p:cNvPr id="5"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sp>
        <p:nvSpPr>
          <p:cNvPr id="38" name="TextBox 37"/>
          <p:cNvSpPr txBox="1"/>
          <p:nvPr/>
        </p:nvSpPr>
        <p:spPr>
          <a:xfrm>
            <a:off x="447674" y="46482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sp>
        <p:nvSpPr>
          <p:cNvPr id="41" name="TextBox 40"/>
          <p:cNvSpPr txBox="1"/>
          <p:nvPr/>
        </p:nvSpPr>
        <p:spPr>
          <a:xfrm>
            <a:off x="447675" y="52578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FF0000"/>
                </a:solidFill>
                <a:latin typeface="Times New Roman" pitchFamily="18" charset="0"/>
                <a:cs typeface="Times New Roman" pitchFamily="18" charset="0"/>
              </a:rPr>
              <a:t>Ví Dụ</a:t>
            </a:r>
            <a:endParaRPr lang="en-US" b="1">
              <a:solidFill>
                <a:srgbClr val="FF0000"/>
              </a:solidFill>
              <a:latin typeface="Times New Roman" pitchFamily="18" charset="0"/>
              <a:cs typeface="Times New Roman" pitchFamily="18" charset="0"/>
            </a:endParaRPr>
          </a:p>
        </p:txBody>
      </p:sp>
      <p:grpSp>
        <p:nvGrpSpPr>
          <p:cNvPr id="9"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14"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6"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15" name="Group 41"/>
          <p:cNvGrpSpPr/>
          <p:nvPr/>
        </p:nvGrpSpPr>
        <p:grpSpPr>
          <a:xfrm>
            <a:off x="0" y="990600"/>
            <a:ext cx="2057400" cy="40386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pic>
        <p:nvPicPr>
          <p:cNvPr id="48" name="Picture 17" descr="Bullet"/>
          <p:cNvPicPr>
            <a:picLocks noChangeAspect="1" noChangeArrowheads="1"/>
          </p:cNvPicPr>
          <p:nvPr/>
        </p:nvPicPr>
        <p:blipFill>
          <a:blip r:embed="rId4" cstate="print"/>
          <a:srcRect/>
          <a:stretch>
            <a:fillRect/>
          </a:stretch>
        </p:blipFill>
        <p:spPr bwMode="auto">
          <a:xfrm>
            <a:off x="152400" y="3276600"/>
            <a:ext cx="295275" cy="304800"/>
          </a:xfrm>
          <a:prstGeom prst="rect">
            <a:avLst/>
          </a:prstGeom>
          <a:noFill/>
        </p:spPr>
      </p:pic>
      <p:pic>
        <p:nvPicPr>
          <p:cNvPr id="49" name="Picture 17" descr="Bullet"/>
          <p:cNvPicPr>
            <a:picLocks noChangeAspect="1" noChangeArrowheads="1"/>
          </p:cNvPicPr>
          <p:nvPr/>
        </p:nvPicPr>
        <p:blipFill>
          <a:blip r:embed="rId4" cstate="print"/>
          <a:srcRect/>
          <a:stretch>
            <a:fillRect/>
          </a:stretch>
        </p:blipFill>
        <p:spPr bwMode="auto">
          <a:xfrm>
            <a:off x="152400" y="4648200"/>
            <a:ext cx="295275" cy="304800"/>
          </a:xfrm>
          <a:prstGeom prst="rect">
            <a:avLst/>
          </a:prstGeom>
          <a:noFill/>
        </p:spPr>
      </p:pic>
      <p:grpSp>
        <p:nvGrpSpPr>
          <p:cNvPr id="54" name="Group 28"/>
          <p:cNvGrpSpPr>
            <a:grpSpLocks/>
          </p:cNvGrpSpPr>
          <p:nvPr/>
        </p:nvGrpSpPr>
        <p:grpSpPr bwMode="auto">
          <a:xfrm>
            <a:off x="0" y="5715000"/>
            <a:ext cx="1905000" cy="1738702"/>
            <a:chOff x="108" y="1584"/>
            <a:chExt cx="1692" cy="2536"/>
          </a:xfrm>
          <a:solidFill>
            <a:schemeClr val="bg1"/>
          </a:solidFill>
        </p:grpSpPr>
        <p:sp>
          <p:nvSpPr>
            <p:cNvPr id="55"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6"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37" name="Picture 2" descr="C:\Users\HONGCHUONG\Desktop\loading (2).gif"/>
          <p:cNvPicPr>
            <a:picLocks noChangeAspect="1" noChangeArrowheads="1"/>
          </p:cNvPicPr>
          <p:nvPr/>
        </p:nvPicPr>
        <p:blipFill>
          <a:blip r:embed="rId5" cstate="print"/>
          <a:srcRect/>
          <a:stretch>
            <a:fillRect/>
          </a:stretch>
        </p:blipFill>
        <p:spPr bwMode="auto">
          <a:xfrm>
            <a:off x="0" y="5105400"/>
            <a:ext cx="533400" cy="533400"/>
          </a:xfrm>
          <a:prstGeom prst="rect">
            <a:avLst/>
          </a:prstGeom>
          <a:noFill/>
        </p:spPr>
      </p:pic>
      <p:pic>
        <p:nvPicPr>
          <p:cNvPr id="39"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sp>
        <p:nvSpPr>
          <p:cNvPr id="40" name="TextBox 39"/>
          <p:cNvSpPr txBox="1"/>
          <p:nvPr/>
        </p:nvSpPr>
        <p:spPr>
          <a:xfrm>
            <a:off x="2133600" y="1143000"/>
            <a:ext cx="5715000" cy="400110"/>
          </a:xfrm>
          <a:prstGeom prst="rect">
            <a:avLst/>
          </a:prstGeom>
          <a:noFill/>
        </p:spPr>
        <p:txBody>
          <a:bodyPr wrap="square" rtlCol="0">
            <a:spAutoFit/>
          </a:bodyPr>
          <a:lstStyle/>
          <a:p>
            <a:pPr>
              <a:buFont typeface="Wingdings" pitchFamily="2" charset="2"/>
              <a:buChar char="ü"/>
            </a:pPr>
            <a:r>
              <a:rPr lang="en-US" sz="2000" b="1" smtClean="0">
                <a:solidFill>
                  <a:srgbClr val="002060"/>
                </a:solidFill>
                <a:latin typeface="Times New Roman" pitchFamily="18" charset="0"/>
                <a:cs typeface="Times New Roman" pitchFamily="18" charset="0"/>
              </a:rPr>
              <a:t> Bài toán  </a:t>
            </a:r>
            <a:r>
              <a:rPr lang="en-US" sz="2000" b="1" smtClean="0">
                <a:solidFill>
                  <a:srgbClr val="C00000"/>
                </a:solidFill>
                <a:latin typeface="Times New Roman" pitchFamily="18" charset="0"/>
                <a:cs typeface="Times New Roman" pitchFamily="18" charset="0"/>
              </a:rPr>
              <a:t>Liệt kê các dãy nhị phân có độ dài n</a:t>
            </a:r>
            <a:r>
              <a:rPr lang="en-US" sz="2000" b="1" smtClean="0">
                <a:solidFill>
                  <a:srgbClr val="002060"/>
                </a:solidFill>
                <a:latin typeface="Times New Roman" pitchFamily="18" charset="0"/>
                <a:cs typeface="Times New Roman" pitchFamily="18" charset="0"/>
              </a:rPr>
              <a:t> </a:t>
            </a:r>
            <a:endParaRPr lang="en-US" sz="2000">
              <a:solidFill>
                <a:srgbClr val="002060"/>
              </a:solidFill>
              <a:latin typeface="Times New Roman" pitchFamily="18" charset="0"/>
              <a:cs typeface="Times New Roman" pitchFamily="18" charset="0"/>
            </a:endParaRPr>
          </a:p>
        </p:txBody>
      </p:sp>
      <p:grpSp>
        <p:nvGrpSpPr>
          <p:cNvPr id="62" name="Group 61"/>
          <p:cNvGrpSpPr/>
          <p:nvPr/>
        </p:nvGrpSpPr>
        <p:grpSpPr>
          <a:xfrm>
            <a:off x="2133600" y="1524001"/>
            <a:ext cx="6934200" cy="1015663"/>
            <a:chOff x="2133600" y="1524001"/>
            <a:chExt cx="6934200" cy="1015663"/>
          </a:xfrm>
        </p:grpSpPr>
        <p:sp>
          <p:nvSpPr>
            <p:cNvPr id="42" name="TextBox 41"/>
            <p:cNvSpPr txBox="1"/>
            <p:nvPr/>
          </p:nvSpPr>
          <p:spPr>
            <a:xfrm>
              <a:off x="2133600" y="1524001"/>
              <a:ext cx="6781800" cy="1015663"/>
            </a:xfrm>
            <a:prstGeom prst="rect">
              <a:avLst/>
            </a:prstGeom>
            <a:noFill/>
          </p:spPr>
          <p:txBody>
            <a:bodyPr wrap="square" rtlCol="0">
              <a:spAutoFit/>
            </a:bodyPr>
            <a:lstStyle/>
            <a:p>
              <a:r>
                <a:rPr lang="en-US" sz="2000" b="1" smtClean="0">
                  <a:solidFill>
                    <a:srgbClr val="002060"/>
                  </a:solidFill>
                  <a:latin typeface="Times New Roman" pitchFamily="18" charset="0"/>
                  <a:cs typeface="Times New Roman" pitchFamily="18" charset="0"/>
                </a:rPr>
                <a:t>1 . Phân Tích</a:t>
              </a:r>
            </a:p>
            <a:p>
              <a:pPr lvl="1">
                <a:buFont typeface="Arial" pitchFamily="34" charset="0"/>
                <a:buChar char="•"/>
              </a:pPr>
              <a:r>
                <a:rPr lang="en-US" sz="2000" smtClean="0">
                  <a:solidFill>
                    <a:srgbClr val="002060"/>
                  </a:solidFill>
                  <a:latin typeface="Times New Roman" pitchFamily="18" charset="0"/>
                  <a:cs typeface="Times New Roman" pitchFamily="18" charset="0"/>
                </a:rPr>
                <a:t>  Liệt kê các dãy có chiều dài n dưới dạng             trong đó..                  ∈ { 0,1 } ko cần thỏa mãn điều kiện gì</a:t>
              </a:r>
              <a:r>
                <a:rPr lang="en-US" sz="2000" b="1" smtClean="0">
                  <a:solidFill>
                    <a:srgbClr val="002060"/>
                  </a:solidFill>
                  <a:latin typeface="Times New Roman" pitchFamily="18" charset="0"/>
                  <a:cs typeface="Times New Roman" pitchFamily="18" charset="0"/>
                </a:rPr>
                <a:t> </a:t>
              </a:r>
              <a:endParaRPr lang="en-US" sz="2000" b="1">
                <a:solidFill>
                  <a:srgbClr val="002060"/>
                </a:solidFill>
                <a:latin typeface="Times New Roman" pitchFamily="18" charset="0"/>
                <a:cs typeface="Times New Roman" pitchFamily="18" charset="0"/>
              </a:endParaRPr>
            </a:p>
          </p:txBody>
        </p:sp>
        <p:pic>
          <p:nvPicPr>
            <p:cNvPr id="13313" name="Picture 1" descr="C:\Users\HONGCHUONG\Desktop\4125256326316.PNG"/>
            <p:cNvPicPr>
              <a:picLocks noChangeAspect="1" noChangeArrowheads="1"/>
            </p:cNvPicPr>
            <p:nvPr/>
          </p:nvPicPr>
          <p:blipFill>
            <a:blip r:embed="rId7" cstate="print"/>
            <a:srcRect/>
            <a:stretch>
              <a:fillRect/>
            </a:stretch>
          </p:blipFill>
          <p:spPr bwMode="auto">
            <a:xfrm>
              <a:off x="7004685" y="1905000"/>
              <a:ext cx="767715" cy="247650"/>
            </a:xfrm>
            <a:prstGeom prst="rect">
              <a:avLst/>
            </a:prstGeom>
            <a:noFill/>
          </p:spPr>
        </p:pic>
        <p:pic>
          <p:nvPicPr>
            <p:cNvPr id="53" name="Picture 20" descr="C:\Users\HONGCHUONG\Desktop\42531265324.PNG"/>
            <p:cNvPicPr>
              <a:picLocks noChangeAspect="1" noChangeArrowheads="1"/>
            </p:cNvPicPr>
            <p:nvPr/>
          </p:nvPicPr>
          <p:blipFill>
            <a:blip r:embed="rId8" cstate="print"/>
            <a:srcRect/>
            <a:stretch>
              <a:fillRect/>
            </a:stretch>
          </p:blipFill>
          <p:spPr bwMode="auto">
            <a:xfrm>
              <a:off x="8686800" y="1905000"/>
              <a:ext cx="381000" cy="304800"/>
            </a:xfrm>
            <a:prstGeom prst="rect">
              <a:avLst/>
            </a:prstGeom>
            <a:noFill/>
          </p:spPr>
        </p:pic>
      </p:grpSp>
      <p:pic>
        <p:nvPicPr>
          <p:cNvPr id="59" name="Picture 58" descr="C:\Users\HONGCHUONG\Desktop\Bai1.PNG"/>
          <p:cNvPicPr/>
          <p:nvPr/>
        </p:nvPicPr>
        <p:blipFill>
          <a:blip r:embed="rId9" cstate="print"/>
          <a:srcRect/>
          <a:stretch>
            <a:fillRect/>
          </a:stretch>
        </p:blipFill>
        <p:spPr bwMode="auto">
          <a:xfrm>
            <a:off x="2438400" y="4343400"/>
            <a:ext cx="6477000" cy="2133600"/>
          </a:xfrm>
          <a:prstGeom prst="rect">
            <a:avLst/>
          </a:prstGeom>
          <a:noFill/>
          <a:ln w="9525">
            <a:noFill/>
            <a:miter lim="800000"/>
            <a:headEnd/>
            <a:tailEnd/>
          </a:ln>
        </p:spPr>
      </p:pic>
      <p:grpSp>
        <p:nvGrpSpPr>
          <p:cNvPr id="63" name="Group 62"/>
          <p:cNvGrpSpPr/>
          <p:nvPr/>
        </p:nvGrpSpPr>
        <p:grpSpPr>
          <a:xfrm>
            <a:off x="2133600" y="2514600"/>
            <a:ext cx="7162800" cy="1631216"/>
            <a:chOff x="2133600" y="2514600"/>
            <a:chExt cx="7162800" cy="1631216"/>
          </a:xfrm>
        </p:grpSpPr>
        <p:sp>
          <p:nvSpPr>
            <p:cNvPr id="58" name="TextBox 57"/>
            <p:cNvSpPr txBox="1"/>
            <p:nvPr/>
          </p:nvSpPr>
          <p:spPr>
            <a:xfrm>
              <a:off x="2133600" y="2514600"/>
              <a:ext cx="7162800" cy="1631216"/>
            </a:xfrm>
            <a:prstGeom prst="rect">
              <a:avLst/>
            </a:prstGeom>
            <a:noFill/>
          </p:spPr>
          <p:txBody>
            <a:bodyPr wrap="square" rtlCol="0">
              <a:spAutoFit/>
            </a:bodyPr>
            <a:lstStyle/>
            <a:p>
              <a:r>
                <a:rPr lang="en-US" sz="2000" b="1" smtClean="0">
                  <a:solidFill>
                    <a:srgbClr val="002060"/>
                  </a:solidFill>
                  <a:latin typeface="Times New Roman" pitchFamily="18" charset="0"/>
                  <a:cs typeface="Times New Roman" pitchFamily="18" charset="0"/>
                </a:rPr>
                <a:t>2. Thiết kế thuật toán</a:t>
              </a:r>
            </a:p>
            <a:p>
              <a:pPr lvl="1">
                <a:buFont typeface="Arial" pitchFamily="34" charset="0"/>
                <a:buChar char="•"/>
              </a:pPr>
              <a:r>
                <a:rPr lang="en-US" sz="2000" b="1"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Ta có thể sử dụng sơ đồ tìm tất cả các lời giải của bái toán . Hàm Try(i) xác định     , trong đó       chi có thể nhận một trong hai giá trị 0 hoặc 1.Các gía trị này mặc nhiên được chấp nhận mà không cần phải thỏa mãn điều kiện gì</a:t>
              </a:r>
              <a:endParaRPr lang="en-US" sz="2000" b="1">
                <a:solidFill>
                  <a:srgbClr val="002060"/>
                </a:solidFill>
                <a:latin typeface="Times New Roman" pitchFamily="18" charset="0"/>
                <a:cs typeface="Times New Roman" pitchFamily="18" charset="0"/>
              </a:endParaRPr>
            </a:p>
          </p:txBody>
        </p:sp>
        <p:pic>
          <p:nvPicPr>
            <p:cNvPr id="60" name="Picture 20" descr="C:\Users\HONGCHUONG\Desktop\42531265324.PNG"/>
            <p:cNvPicPr>
              <a:picLocks noChangeAspect="1" noChangeArrowheads="1"/>
            </p:cNvPicPr>
            <p:nvPr/>
          </p:nvPicPr>
          <p:blipFill>
            <a:blip r:embed="rId8" cstate="print"/>
            <a:srcRect/>
            <a:stretch>
              <a:fillRect/>
            </a:stretch>
          </p:blipFill>
          <p:spPr bwMode="auto">
            <a:xfrm>
              <a:off x="4800600" y="3200400"/>
              <a:ext cx="381000" cy="304800"/>
            </a:xfrm>
            <a:prstGeom prst="rect">
              <a:avLst/>
            </a:prstGeom>
            <a:noFill/>
          </p:spPr>
        </p:pic>
        <p:pic>
          <p:nvPicPr>
            <p:cNvPr id="61" name="Picture 20" descr="C:\Users\HONGCHUONG\Desktop\42531265324.PNG"/>
            <p:cNvPicPr>
              <a:picLocks noChangeAspect="1" noChangeArrowheads="1"/>
            </p:cNvPicPr>
            <p:nvPr/>
          </p:nvPicPr>
          <p:blipFill>
            <a:blip r:embed="rId8" cstate="print"/>
            <a:srcRect/>
            <a:stretch>
              <a:fillRect/>
            </a:stretch>
          </p:blipFill>
          <p:spPr bwMode="auto">
            <a:xfrm>
              <a:off x="6096000" y="3200400"/>
              <a:ext cx="381000" cy="3048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1000"/>
                                        <p:tgtEl>
                                          <p:spTgt spid="63"/>
                                        </p:tgtEl>
                                      </p:cBhvr>
                                    </p:animEffect>
                                    <p:anim calcmode="lin" valueType="num">
                                      <p:cBhvr>
                                        <p:cTn id="15" dur="1000" fill="hold"/>
                                        <p:tgtEl>
                                          <p:spTgt spid="63"/>
                                        </p:tgtEl>
                                        <p:attrNameLst>
                                          <p:attrName>ppt_x</p:attrName>
                                        </p:attrNameLst>
                                      </p:cBhvr>
                                      <p:tavLst>
                                        <p:tav tm="0">
                                          <p:val>
                                            <p:strVal val="#ppt_x"/>
                                          </p:val>
                                        </p:tav>
                                        <p:tav tm="100000">
                                          <p:val>
                                            <p:strVal val="#ppt_x"/>
                                          </p:val>
                                        </p:tav>
                                      </p:tavLst>
                                    </p:anim>
                                    <p:anim calcmode="lin" valueType="num">
                                      <p:cBhvr>
                                        <p:cTn id="1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anim calcmode="lin" valueType="num">
                                      <p:cBhvr>
                                        <p:cTn id="22" dur="1000" fill="hold"/>
                                        <p:tgtEl>
                                          <p:spTgt spid="59"/>
                                        </p:tgtEl>
                                        <p:attrNameLst>
                                          <p:attrName>ppt_x</p:attrName>
                                        </p:attrNameLst>
                                      </p:cBhvr>
                                      <p:tavLst>
                                        <p:tav tm="0">
                                          <p:val>
                                            <p:strVal val="#ppt_x"/>
                                          </p:val>
                                        </p:tav>
                                        <p:tav tm="100000">
                                          <p:val>
                                            <p:strVal val="#ppt_x"/>
                                          </p:val>
                                        </p:tav>
                                      </p:tavLst>
                                    </p:anim>
                                    <p:anim calcmode="lin" valueType="num">
                                      <p:cBhvr>
                                        <p:cTn id="2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2"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3"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nvGrpSpPr>
          <p:cNvPr id="4"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sp>
        <p:nvSpPr>
          <p:cNvPr id="38" name="TextBox 37"/>
          <p:cNvSpPr txBox="1"/>
          <p:nvPr/>
        </p:nvSpPr>
        <p:spPr>
          <a:xfrm>
            <a:off x="447674" y="46482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sp>
        <p:nvSpPr>
          <p:cNvPr id="41" name="TextBox 40"/>
          <p:cNvSpPr txBox="1"/>
          <p:nvPr/>
        </p:nvSpPr>
        <p:spPr>
          <a:xfrm>
            <a:off x="447675" y="52578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FF0000"/>
                </a:solidFill>
                <a:latin typeface="Times New Roman" pitchFamily="18" charset="0"/>
                <a:cs typeface="Times New Roman" pitchFamily="18" charset="0"/>
              </a:rPr>
              <a:t>Ví Dụ</a:t>
            </a:r>
            <a:endParaRPr lang="en-US" b="1">
              <a:solidFill>
                <a:srgbClr val="FF0000"/>
              </a:solidFill>
              <a:latin typeface="Times New Roman" pitchFamily="18" charset="0"/>
              <a:cs typeface="Times New Roman" pitchFamily="18" charset="0"/>
            </a:endParaRPr>
          </a:p>
        </p:txBody>
      </p:sp>
      <p:grpSp>
        <p:nvGrpSpPr>
          <p:cNvPr id="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7"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6"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8" name="Group 41"/>
          <p:cNvGrpSpPr/>
          <p:nvPr/>
        </p:nvGrpSpPr>
        <p:grpSpPr>
          <a:xfrm>
            <a:off x="0" y="990600"/>
            <a:ext cx="2057400" cy="40386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pic>
        <p:nvPicPr>
          <p:cNvPr id="48" name="Picture 17" descr="Bullet"/>
          <p:cNvPicPr>
            <a:picLocks noChangeAspect="1" noChangeArrowheads="1"/>
          </p:cNvPicPr>
          <p:nvPr/>
        </p:nvPicPr>
        <p:blipFill>
          <a:blip r:embed="rId4" cstate="print"/>
          <a:srcRect/>
          <a:stretch>
            <a:fillRect/>
          </a:stretch>
        </p:blipFill>
        <p:spPr bwMode="auto">
          <a:xfrm>
            <a:off x="152400" y="3276600"/>
            <a:ext cx="295275" cy="304800"/>
          </a:xfrm>
          <a:prstGeom prst="rect">
            <a:avLst/>
          </a:prstGeom>
          <a:noFill/>
        </p:spPr>
      </p:pic>
      <p:pic>
        <p:nvPicPr>
          <p:cNvPr id="49" name="Picture 17" descr="Bullet"/>
          <p:cNvPicPr>
            <a:picLocks noChangeAspect="1" noChangeArrowheads="1"/>
          </p:cNvPicPr>
          <p:nvPr/>
        </p:nvPicPr>
        <p:blipFill>
          <a:blip r:embed="rId4" cstate="print"/>
          <a:srcRect/>
          <a:stretch>
            <a:fillRect/>
          </a:stretch>
        </p:blipFill>
        <p:spPr bwMode="auto">
          <a:xfrm>
            <a:off x="152400" y="4648200"/>
            <a:ext cx="295275" cy="304800"/>
          </a:xfrm>
          <a:prstGeom prst="rect">
            <a:avLst/>
          </a:prstGeom>
          <a:noFill/>
        </p:spPr>
      </p:pic>
      <p:grpSp>
        <p:nvGrpSpPr>
          <p:cNvPr id="9" name="Group 28"/>
          <p:cNvGrpSpPr>
            <a:grpSpLocks/>
          </p:cNvGrpSpPr>
          <p:nvPr/>
        </p:nvGrpSpPr>
        <p:grpSpPr bwMode="auto">
          <a:xfrm>
            <a:off x="0" y="5715000"/>
            <a:ext cx="1905000" cy="1738702"/>
            <a:chOff x="108" y="1584"/>
            <a:chExt cx="1692" cy="2536"/>
          </a:xfrm>
          <a:solidFill>
            <a:schemeClr val="bg1"/>
          </a:solidFill>
        </p:grpSpPr>
        <p:sp>
          <p:nvSpPr>
            <p:cNvPr id="55"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6"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37" name="Picture 2" descr="C:\Users\HONGCHUONG\Desktop\loading (2).gif"/>
          <p:cNvPicPr>
            <a:picLocks noChangeAspect="1" noChangeArrowheads="1"/>
          </p:cNvPicPr>
          <p:nvPr/>
        </p:nvPicPr>
        <p:blipFill>
          <a:blip r:embed="rId5" cstate="print"/>
          <a:srcRect/>
          <a:stretch>
            <a:fillRect/>
          </a:stretch>
        </p:blipFill>
        <p:spPr bwMode="auto">
          <a:xfrm>
            <a:off x="0" y="5105400"/>
            <a:ext cx="533400" cy="533400"/>
          </a:xfrm>
          <a:prstGeom prst="rect">
            <a:avLst/>
          </a:prstGeom>
          <a:noFill/>
        </p:spPr>
      </p:pic>
      <p:pic>
        <p:nvPicPr>
          <p:cNvPr id="39"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pic>
        <p:nvPicPr>
          <p:cNvPr id="34818" name="Picture 2" descr="C:\Users\HONGCHUONG\Desktop\fhdsh.PNG"/>
          <p:cNvPicPr>
            <a:picLocks noChangeAspect="1" noChangeArrowheads="1"/>
          </p:cNvPicPr>
          <p:nvPr/>
        </p:nvPicPr>
        <p:blipFill>
          <a:blip r:embed="rId7" cstate="print"/>
          <a:srcRect/>
          <a:stretch>
            <a:fillRect/>
          </a:stretch>
        </p:blipFill>
        <p:spPr bwMode="auto">
          <a:xfrm>
            <a:off x="2133600" y="1574800"/>
            <a:ext cx="4343400" cy="4826000"/>
          </a:xfrm>
          <a:prstGeom prst="rect">
            <a:avLst/>
          </a:prstGeom>
          <a:noFill/>
        </p:spPr>
      </p:pic>
      <p:grpSp>
        <p:nvGrpSpPr>
          <p:cNvPr id="60" name="Group 59"/>
          <p:cNvGrpSpPr/>
          <p:nvPr/>
        </p:nvGrpSpPr>
        <p:grpSpPr>
          <a:xfrm>
            <a:off x="5029200" y="304800"/>
            <a:ext cx="4953000" cy="5410200"/>
            <a:chOff x="5029200" y="304800"/>
            <a:chExt cx="4953000" cy="5410200"/>
          </a:xfrm>
        </p:grpSpPr>
        <p:sp>
          <p:nvSpPr>
            <p:cNvPr id="42" name="TextBox 41"/>
            <p:cNvSpPr txBox="1"/>
            <p:nvPr/>
          </p:nvSpPr>
          <p:spPr>
            <a:xfrm>
              <a:off x="5943600" y="1524000"/>
              <a:ext cx="2133600" cy="1015663"/>
            </a:xfrm>
            <a:prstGeom prst="rect">
              <a:avLst/>
            </a:prstGeom>
            <a:noFill/>
          </p:spPr>
          <p:txBody>
            <a:bodyPr wrap="square" rtlCol="0">
              <a:spAutoFit/>
            </a:bodyPr>
            <a:lstStyle/>
            <a:p>
              <a:pPr>
                <a:buFont typeface="Arial" pitchFamily="34" charset="0"/>
                <a:buChar char="•"/>
              </a:pPr>
              <a:r>
                <a:rPr lang="en-US" smtClean="0"/>
                <a:t> </a:t>
              </a:r>
              <a:r>
                <a:rPr lang="en-US" sz="2000" b="1" smtClean="0">
                  <a:solidFill>
                    <a:srgbClr val="002060"/>
                  </a:solidFill>
                  <a:latin typeface="Times New Roman" pitchFamily="18" charset="0"/>
                  <a:cs typeface="Times New Roman" pitchFamily="18" charset="0"/>
                </a:rPr>
                <a:t>Input</a:t>
              </a:r>
              <a:r>
                <a:rPr lang="en-US" smtClean="0"/>
                <a:t> </a:t>
              </a:r>
              <a:r>
                <a:rPr lang="en-US" sz="2000" b="1" smtClean="0">
                  <a:solidFill>
                    <a:srgbClr val="002060"/>
                  </a:solidFill>
                  <a:latin typeface="Times New Roman" pitchFamily="18" charset="0"/>
                  <a:cs typeface="Times New Roman" pitchFamily="18" charset="0"/>
                </a:rPr>
                <a:t>:</a:t>
              </a:r>
              <a:r>
                <a:rPr lang="en-US" sz="2000" smtClean="0">
                  <a:solidFill>
                    <a:srgbClr val="C00000"/>
                  </a:solidFill>
                  <a:latin typeface="Times New Roman" pitchFamily="18" charset="0"/>
                  <a:cs typeface="Times New Roman" pitchFamily="18" charset="0"/>
                </a:rPr>
                <a:t>  </a:t>
              </a:r>
              <a:r>
                <a:rPr lang="en-US" sz="2000" b="1" smtClean="0">
                  <a:solidFill>
                    <a:srgbClr val="C00000"/>
                  </a:solidFill>
                  <a:latin typeface="Times New Roman" pitchFamily="18" charset="0"/>
                  <a:cs typeface="Times New Roman" pitchFamily="18" charset="0"/>
                </a:rPr>
                <a:t>n = 3</a:t>
              </a:r>
            </a:p>
            <a:p>
              <a:pPr>
                <a:buFont typeface="Arial" pitchFamily="34" charset="0"/>
                <a:buChar char="•"/>
              </a:pPr>
              <a:endParaRPr lang="en-US" sz="2000" smtClean="0">
                <a:solidFill>
                  <a:srgbClr val="C00000"/>
                </a:solidFill>
                <a:latin typeface="Times New Roman" pitchFamily="18" charset="0"/>
                <a:cs typeface="Times New Roman" pitchFamily="18" charset="0"/>
              </a:endParaRPr>
            </a:p>
            <a:p>
              <a:pPr>
                <a:buFont typeface="Arial" pitchFamily="34" charset="0"/>
                <a:buChar char="•"/>
              </a:pPr>
              <a:r>
                <a:rPr lang="en-US" sz="2000" b="1" smtClean="0">
                  <a:solidFill>
                    <a:srgbClr val="002060"/>
                  </a:solidFill>
                  <a:latin typeface="Times New Roman" pitchFamily="18" charset="0"/>
                  <a:cs typeface="Times New Roman" pitchFamily="18" charset="0"/>
                </a:rPr>
                <a:t>  Output :</a:t>
              </a:r>
              <a:r>
                <a:rPr lang="en-US" sz="2000" smtClean="0">
                  <a:solidFill>
                    <a:srgbClr val="C00000"/>
                  </a:solidFill>
                  <a:latin typeface="Times New Roman" pitchFamily="18" charset="0"/>
                  <a:cs typeface="Times New Roman" pitchFamily="18" charset="0"/>
                </a:rPr>
                <a:t> </a:t>
              </a:r>
              <a:endParaRPr lang="en-US" sz="2000">
                <a:solidFill>
                  <a:srgbClr val="C00000"/>
                </a:solidFill>
                <a:latin typeface="Times New Roman" pitchFamily="18" charset="0"/>
                <a:cs typeface="Times New Roman" pitchFamily="18" charset="0"/>
              </a:endParaRPr>
            </a:p>
          </p:txBody>
        </p:sp>
        <p:pic>
          <p:nvPicPr>
            <p:cNvPr id="53" name="Picture 52" descr="C:\Users\HONGCHUONG\Desktop\33333333333.PNG"/>
            <p:cNvPicPr/>
            <p:nvPr/>
          </p:nvPicPr>
          <p:blipFill>
            <a:blip r:embed="rId8" cstate="print"/>
            <a:srcRect/>
            <a:stretch>
              <a:fillRect/>
            </a:stretch>
          </p:blipFill>
          <p:spPr bwMode="auto">
            <a:xfrm>
              <a:off x="6019800" y="2803525"/>
              <a:ext cx="2895600" cy="1768475"/>
            </a:xfrm>
            <a:prstGeom prst="rect">
              <a:avLst/>
            </a:prstGeom>
            <a:noFill/>
            <a:ln w="9525">
              <a:noFill/>
              <a:miter lim="800000"/>
              <a:headEnd/>
              <a:tailEnd/>
            </a:ln>
          </p:spPr>
        </p:pic>
        <p:sp>
          <p:nvSpPr>
            <p:cNvPr id="58" name="Minus 57"/>
            <p:cNvSpPr/>
            <p:nvPr/>
          </p:nvSpPr>
          <p:spPr>
            <a:xfrm rot="16200000">
              <a:off x="2971800" y="2971800"/>
              <a:ext cx="5410200" cy="76200"/>
            </a:xfrm>
            <a:prstGeom prst="mathMinu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9" name="Minus 58"/>
            <p:cNvSpPr/>
            <p:nvPr/>
          </p:nvSpPr>
          <p:spPr>
            <a:xfrm>
              <a:off x="5029200" y="4983481"/>
              <a:ext cx="4953000" cy="45719"/>
            </a:xfrm>
            <a:prstGeom prst="mathMin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1000"/>
                                        <p:tgtEl>
                                          <p:spTgt spid="34818"/>
                                        </p:tgtEl>
                                      </p:cBhvr>
                                    </p:animEffect>
                                    <p:anim calcmode="lin" valueType="num">
                                      <p:cBhvr>
                                        <p:cTn id="8" dur="1000" fill="hold"/>
                                        <p:tgtEl>
                                          <p:spTgt spid="34818"/>
                                        </p:tgtEl>
                                        <p:attrNameLst>
                                          <p:attrName>ppt_x</p:attrName>
                                        </p:attrNameLst>
                                      </p:cBhvr>
                                      <p:tavLst>
                                        <p:tav tm="0">
                                          <p:val>
                                            <p:strVal val="#ppt_x"/>
                                          </p:val>
                                        </p:tav>
                                        <p:tav tm="100000">
                                          <p:val>
                                            <p:strVal val="#ppt_x"/>
                                          </p:val>
                                        </p:tav>
                                      </p:tavLst>
                                    </p:anim>
                                    <p:anim calcmode="lin" valueType="num">
                                      <p:cBhvr>
                                        <p:cTn id="9" dur="1000" fill="hold"/>
                                        <p:tgtEl>
                                          <p:spTgt spid="348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slide(fromBottom)">
                                      <p:cBhvr>
                                        <p:cTn id="14"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2"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3"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nvGrpSpPr>
          <p:cNvPr id="4"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sp>
        <p:nvSpPr>
          <p:cNvPr id="38" name="TextBox 37"/>
          <p:cNvSpPr txBox="1"/>
          <p:nvPr/>
        </p:nvSpPr>
        <p:spPr>
          <a:xfrm>
            <a:off x="447674" y="46482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sp>
        <p:nvSpPr>
          <p:cNvPr id="41" name="TextBox 40"/>
          <p:cNvSpPr txBox="1"/>
          <p:nvPr/>
        </p:nvSpPr>
        <p:spPr>
          <a:xfrm>
            <a:off x="447675" y="52578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FF0000"/>
                </a:solidFill>
                <a:latin typeface="Times New Roman" pitchFamily="18" charset="0"/>
                <a:cs typeface="Times New Roman" pitchFamily="18" charset="0"/>
              </a:rPr>
              <a:t>Ví Dụ</a:t>
            </a:r>
            <a:endParaRPr lang="en-US" b="1">
              <a:solidFill>
                <a:srgbClr val="FF0000"/>
              </a:solidFill>
              <a:latin typeface="Times New Roman" pitchFamily="18" charset="0"/>
              <a:cs typeface="Times New Roman" pitchFamily="18" charset="0"/>
            </a:endParaRPr>
          </a:p>
        </p:txBody>
      </p:sp>
      <p:grpSp>
        <p:nvGrpSpPr>
          <p:cNvPr id="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7"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6"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8" name="Group 41"/>
          <p:cNvGrpSpPr/>
          <p:nvPr/>
        </p:nvGrpSpPr>
        <p:grpSpPr>
          <a:xfrm>
            <a:off x="0" y="990600"/>
            <a:ext cx="2057400" cy="40386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pic>
        <p:nvPicPr>
          <p:cNvPr id="48" name="Picture 17" descr="Bullet"/>
          <p:cNvPicPr>
            <a:picLocks noChangeAspect="1" noChangeArrowheads="1"/>
          </p:cNvPicPr>
          <p:nvPr/>
        </p:nvPicPr>
        <p:blipFill>
          <a:blip r:embed="rId4" cstate="print"/>
          <a:srcRect/>
          <a:stretch>
            <a:fillRect/>
          </a:stretch>
        </p:blipFill>
        <p:spPr bwMode="auto">
          <a:xfrm>
            <a:off x="152400" y="3276600"/>
            <a:ext cx="295275" cy="304800"/>
          </a:xfrm>
          <a:prstGeom prst="rect">
            <a:avLst/>
          </a:prstGeom>
          <a:noFill/>
        </p:spPr>
      </p:pic>
      <p:pic>
        <p:nvPicPr>
          <p:cNvPr id="49" name="Picture 17" descr="Bullet"/>
          <p:cNvPicPr>
            <a:picLocks noChangeAspect="1" noChangeArrowheads="1"/>
          </p:cNvPicPr>
          <p:nvPr/>
        </p:nvPicPr>
        <p:blipFill>
          <a:blip r:embed="rId4" cstate="print"/>
          <a:srcRect/>
          <a:stretch>
            <a:fillRect/>
          </a:stretch>
        </p:blipFill>
        <p:spPr bwMode="auto">
          <a:xfrm>
            <a:off x="152400" y="4648200"/>
            <a:ext cx="295275" cy="304800"/>
          </a:xfrm>
          <a:prstGeom prst="rect">
            <a:avLst/>
          </a:prstGeom>
          <a:noFill/>
        </p:spPr>
      </p:pic>
      <p:grpSp>
        <p:nvGrpSpPr>
          <p:cNvPr id="9" name="Group 28"/>
          <p:cNvGrpSpPr>
            <a:grpSpLocks/>
          </p:cNvGrpSpPr>
          <p:nvPr/>
        </p:nvGrpSpPr>
        <p:grpSpPr bwMode="auto">
          <a:xfrm>
            <a:off x="0" y="5715000"/>
            <a:ext cx="1905000" cy="1738702"/>
            <a:chOff x="108" y="1584"/>
            <a:chExt cx="1692" cy="2536"/>
          </a:xfrm>
          <a:solidFill>
            <a:schemeClr val="bg1"/>
          </a:solidFill>
        </p:grpSpPr>
        <p:sp>
          <p:nvSpPr>
            <p:cNvPr id="55"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6"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37" name="Picture 2" descr="C:\Users\HONGCHUONG\Desktop\loading (2).gif"/>
          <p:cNvPicPr>
            <a:picLocks noChangeAspect="1" noChangeArrowheads="1"/>
          </p:cNvPicPr>
          <p:nvPr/>
        </p:nvPicPr>
        <p:blipFill>
          <a:blip r:embed="rId5" cstate="print"/>
          <a:srcRect/>
          <a:stretch>
            <a:fillRect/>
          </a:stretch>
        </p:blipFill>
        <p:spPr bwMode="auto">
          <a:xfrm>
            <a:off x="0" y="5105400"/>
            <a:ext cx="533400" cy="533400"/>
          </a:xfrm>
          <a:prstGeom prst="rect">
            <a:avLst/>
          </a:prstGeom>
          <a:noFill/>
        </p:spPr>
      </p:pic>
      <p:pic>
        <p:nvPicPr>
          <p:cNvPr id="39"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grpSp>
        <p:nvGrpSpPr>
          <p:cNvPr id="165" name="Group 164"/>
          <p:cNvGrpSpPr/>
          <p:nvPr/>
        </p:nvGrpSpPr>
        <p:grpSpPr>
          <a:xfrm>
            <a:off x="4876800" y="3124200"/>
            <a:ext cx="838200" cy="914400"/>
            <a:chOff x="4876800" y="3124200"/>
            <a:chExt cx="838200" cy="914400"/>
          </a:xfrm>
        </p:grpSpPr>
        <p:grpSp>
          <p:nvGrpSpPr>
            <p:cNvPr id="148" name="Group 147"/>
            <p:cNvGrpSpPr/>
            <p:nvPr/>
          </p:nvGrpSpPr>
          <p:grpSpPr>
            <a:xfrm>
              <a:off x="4876800" y="3581400"/>
              <a:ext cx="838200" cy="457200"/>
              <a:chOff x="2286000" y="3581400"/>
              <a:chExt cx="838200" cy="457200"/>
            </a:xfrm>
          </p:grpSpPr>
          <p:sp>
            <p:nvSpPr>
              <p:cNvPr id="149" name="Oval 148"/>
              <p:cNvSpPr/>
              <p:nvPr/>
            </p:nvSpPr>
            <p:spPr>
              <a:xfrm>
                <a:off x="22860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0" name="TextBox 149"/>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011</a:t>
                </a:r>
                <a:endParaRPr lang="en-US" b="1">
                  <a:solidFill>
                    <a:schemeClr val="bg1"/>
                  </a:solidFill>
                  <a:latin typeface="Times New Roman" pitchFamily="18" charset="0"/>
                  <a:cs typeface="Times New Roman" pitchFamily="18" charset="0"/>
                </a:endParaRPr>
              </a:p>
            </p:txBody>
          </p:sp>
        </p:grpSp>
        <p:sp>
          <p:nvSpPr>
            <p:cNvPr id="183" name="Right Arrow 182"/>
            <p:cNvSpPr/>
            <p:nvPr/>
          </p:nvSpPr>
          <p:spPr>
            <a:xfrm rot="3004307">
              <a:off x="5072029" y="3393398"/>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114" name="Picture 10" descr="C:\Users\HONGCHUONG\Desktop\X3.PNG"/>
            <p:cNvPicPr>
              <a:picLocks noChangeAspect="1" noChangeArrowheads="1"/>
            </p:cNvPicPr>
            <p:nvPr/>
          </p:nvPicPr>
          <p:blipFill>
            <a:blip r:embed="rId7" cstate="print"/>
            <a:srcRect/>
            <a:stretch>
              <a:fillRect/>
            </a:stretch>
          </p:blipFill>
          <p:spPr bwMode="auto">
            <a:xfrm>
              <a:off x="5314950" y="3124200"/>
              <a:ext cx="323850" cy="285750"/>
            </a:xfrm>
            <a:prstGeom prst="rect">
              <a:avLst/>
            </a:prstGeom>
            <a:noFill/>
          </p:spPr>
        </p:pic>
      </p:grpSp>
      <p:grpSp>
        <p:nvGrpSpPr>
          <p:cNvPr id="163" name="Group 162"/>
          <p:cNvGrpSpPr/>
          <p:nvPr/>
        </p:nvGrpSpPr>
        <p:grpSpPr>
          <a:xfrm>
            <a:off x="3810000" y="3067050"/>
            <a:ext cx="853139" cy="971550"/>
            <a:chOff x="3810000" y="3067050"/>
            <a:chExt cx="853139" cy="971550"/>
          </a:xfrm>
        </p:grpSpPr>
        <p:grpSp>
          <p:nvGrpSpPr>
            <p:cNvPr id="145" name="Group 144"/>
            <p:cNvGrpSpPr/>
            <p:nvPr/>
          </p:nvGrpSpPr>
          <p:grpSpPr>
            <a:xfrm>
              <a:off x="3810000" y="3581400"/>
              <a:ext cx="838200" cy="457200"/>
              <a:chOff x="2133600" y="3581400"/>
              <a:chExt cx="838200" cy="457200"/>
            </a:xfrm>
          </p:grpSpPr>
          <p:sp>
            <p:nvSpPr>
              <p:cNvPr id="146" name="Oval 145"/>
              <p:cNvSpPr/>
              <p:nvPr/>
            </p:nvSpPr>
            <p:spPr>
              <a:xfrm>
                <a:off x="21336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7" name="TextBox 146"/>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010</a:t>
                </a:r>
                <a:endParaRPr lang="en-US" b="1">
                  <a:solidFill>
                    <a:schemeClr val="bg1"/>
                  </a:solidFill>
                  <a:latin typeface="Times New Roman" pitchFamily="18" charset="0"/>
                  <a:cs typeface="Times New Roman" pitchFamily="18" charset="0"/>
                </a:endParaRPr>
              </a:p>
            </p:txBody>
          </p:sp>
        </p:grpSp>
        <p:sp>
          <p:nvSpPr>
            <p:cNvPr id="182" name="Right Arrow 181"/>
            <p:cNvSpPr/>
            <p:nvPr/>
          </p:nvSpPr>
          <p:spPr>
            <a:xfrm rot="8347480">
              <a:off x="4176062" y="3343211"/>
              <a:ext cx="487077" cy="1358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115" name="Picture 11" descr="C:\Users\HONGCHUONG\Desktop\X3.PNG"/>
            <p:cNvPicPr>
              <a:picLocks noChangeAspect="1" noChangeArrowheads="1"/>
            </p:cNvPicPr>
            <p:nvPr/>
          </p:nvPicPr>
          <p:blipFill>
            <a:blip r:embed="rId7" cstate="print"/>
            <a:srcRect/>
            <a:stretch>
              <a:fillRect/>
            </a:stretch>
          </p:blipFill>
          <p:spPr bwMode="auto">
            <a:xfrm>
              <a:off x="4095750" y="3067050"/>
              <a:ext cx="323850" cy="285750"/>
            </a:xfrm>
            <a:prstGeom prst="rect">
              <a:avLst/>
            </a:prstGeom>
            <a:noFill/>
          </p:spPr>
        </p:pic>
      </p:grpSp>
      <p:grpSp>
        <p:nvGrpSpPr>
          <p:cNvPr id="226" name="Group 225"/>
          <p:cNvGrpSpPr/>
          <p:nvPr/>
        </p:nvGrpSpPr>
        <p:grpSpPr>
          <a:xfrm>
            <a:off x="1981200" y="3143250"/>
            <a:ext cx="838200" cy="895350"/>
            <a:chOff x="1981200" y="3143250"/>
            <a:chExt cx="838200" cy="895350"/>
          </a:xfrm>
        </p:grpSpPr>
        <p:grpSp>
          <p:nvGrpSpPr>
            <p:cNvPr id="98" name="Group 97"/>
            <p:cNvGrpSpPr/>
            <p:nvPr/>
          </p:nvGrpSpPr>
          <p:grpSpPr>
            <a:xfrm>
              <a:off x="1981200" y="3581400"/>
              <a:ext cx="838200" cy="457200"/>
              <a:chOff x="2133600" y="3581400"/>
              <a:chExt cx="838200" cy="457200"/>
            </a:xfrm>
          </p:grpSpPr>
          <p:sp>
            <p:nvSpPr>
              <p:cNvPr id="113" name="Oval 112"/>
              <p:cNvSpPr/>
              <p:nvPr/>
            </p:nvSpPr>
            <p:spPr>
              <a:xfrm>
                <a:off x="21336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7" name="TextBox 96"/>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000</a:t>
                </a:r>
                <a:endParaRPr lang="en-US" b="1">
                  <a:solidFill>
                    <a:schemeClr val="bg1"/>
                  </a:solidFill>
                  <a:latin typeface="Times New Roman" pitchFamily="18" charset="0"/>
                  <a:cs typeface="Times New Roman" pitchFamily="18" charset="0"/>
                </a:endParaRPr>
              </a:p>
            </p:txBody>
          </p:sp>
        </p:grpSp>
        <p:sp>
          <p:nvSpPr>
            <p:cNvPr id="180" name="Right Arrow 179"/>
            <p:cNvSpPr/>
            <p:nvPr/>
          </p:nvSpPr>
          <p:spPr>
            <a:xfrm rot="8251752">
              <a:off x="2247086" y="3332769"/>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117" name="Picture 13" descr="C:\Users\HONGCHUONG\Desktop\X3.PNG"/>
            <p:cNvPicPr>
              <a:picLocks noChangeAspect="1" noChangeArrowheads="1"/>
            </p:cNvPicPr>
            <p:nvPr/>
          </p:nvPicPr>
          <p:blipFill>
            <a:blip r:embed="rId7" cstate="print"/>
            <a:srcRect/>
            <a:stretch>
              <a:fillRect/>
            </a:stretch>
          </p:blipFill>
          <p:spPr bwMode="auto">
            <a:xfrm>
              <a:off x="2057400" y="3143250"/>
              <a:ext cx="323850" cy="285750"/>
            </a:xfrm>
            <a:prstGeom prst="rect">
              <a:avLst/>
            </a:prstGeom>
            <a:noFill/>
          </p:spPr>
        </p:pic>
      </p:grpSp>
      <p:grpSp>
        <p:nvGrpSpPr>
          <p:cNvPr id="205" name="Group 204"/>
          <p:cNvGrpSpPr/>
          <p:nvPr/>
        </p:nvGrpSpPr>
        <p:grpSpPr>
          <a:xfrm>
            <a:off x="3276600" y="1876425"/>
            <a:ext cx="1950949" cy="790575"/>
            <a:chOff x="3276600" y="1876425"/>
            <a:chExt cx="1950949" cy="790575"/>
          </a:xfrm>
        </p:grpSpPr>
        <p:grpSp>
          <p:nvGrpSpPr>
            <p:cNvPr id="115" name="Group 114"/>
            <p:cNvGrpSpPr/>
            <p:nvPr/>
          </p:nvGrpSpPr>
          <p:grpSpPr>
            <a:xfrm>
              <a:off x="3581400" y="2209800"/>
              <a:ext cx="914400" cy="457200"/>
              <a:chOff x="4419600" y="4114800"/>
              <a:chExt cx="914400" cy="457200"/>
            </a:xfrm>
          </p:grpSpPr>
          <p:sp>
            <p:nvSpPr>
              <p:cNvPr id="116" name="Oval 115"/>
              <p:cNvSpPr/>
              <p:nvPr/>
            </p:nvSpPr>
            <p:spPr>
              <a:xfrm>
                <a:off x="4419600" y="4114800"/>
                <a:ext cx="838200" cy="457200"/>
              </a:xfrm>
              <a:prstGeom prst="ellipse">
                <a:avLst/>
              </a:prstGeom>
              <a:solidFill>
                <a:srgbClr val="0070C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4495800" y="4114800"/>
                <a:ext cx="8382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try (2)</a:t>
                </a:r>
                <a:endParaRPr lang="en-US" b="1">
                  <a:solidFill>
                    <a:schemeClr val="bg1"/>
                  </a:solidFill>
                  <a:latin typeface="Times New Roman" pitchFamily="18" charset="0"/>
                  <a:cs typeface="Times New Roman" pitchFamily="18" charset="0"/>
                </a:endParaRPr>
              </a:p>
            </p:txBody>
          </p:sp>
        </p:grpSp>
        <p:sp>
          <p:nvSpPr>
            <p:cNvPr id="173" name="Right Arrow 172"/>
            <p:cNvSpPr/>
            <p:nvPr/>
          </p:nvSpPr>
          <p:spPr>
            <a:xfrm rot="9538561">
              <a:off x="4409914" y="2130909"/>
              <a:ext cx="817635" cy="977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105" name="Picture 1" descr="C:\Users\HONGCHUONG\Desktop\X1.PNG"/>
            <p:cNvPicPr>
              <a:picLocks noChangeAspect="1" noChangeArrowheads="1"/>
            </p:cNvPicPr>
            <p:nvPr/>
          </p:nvPicPr>
          <p:blipFill>
            <a:blip r:embed="rId8" cstate="print"/>
            <a:srcRect/>
            <a:stretch>
              <a:fillRect/>
            </a:stretch>
          </p:blipFill>
          <p:spPr bwMode="auto">
            <a:xfrm>
              <a:off x="4600575" y="1876425"/>
              <a:ext cx="276225" cy="257175"/>
            </a:xfrm>
            <a:prstGeom prst="rect">
              <a:avLst/>
            </a:prstGeom>
            <a:noFill/>
          </p:spPr>
        </p:pic>
        <p:sp>
          <p:nvSpPr>
            <p:cNvPr id="192" name="TextBox 191"/>
            <p:cNvSpPr txBox="1"/>
            <p:nvPr/>
          </p:nvSpPr>
          <p:spPr>
            <a:xfrm>
              <a:off x="3276600" y="2209800"/>
              <a:ext cx="6096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C00000"/>
                  </a:solidFill>
                  <a:latin typeface="Times New Roman" pitchFamily="18" charset="0"/>
                  <a:cs typeface="Times New Roman" pitchFamily="18" charset="0"/>
                </a:rPr>
                <a:t>0</a:t>
              </a:r>
              <a:endParaRPr lang="en-US" b="1">
                <a:solidFill>
                  <a:srgbClr val="C00000"/>
                </a:solidFill>
                <a:latin typeface="Times New Roman" pitchFamily="18" charset="0"/>
                <a:cs typeface="Times New Roman" pitchFamily="18" charset="0"/>
              </a:endParaRPr>
            </a:p>
          </p:txBody>
        </p:sp>
        <p:sp>
          <p:nvSpPr>
            <p:cNvPr id="198" name="TextBox 197"/>
            <p:cNvSpPr txBox="1"/>
            <p:nvPr/>
          </p:nvSpPr>
          <p:spPr>
            <a:xfrm>
              <a:off x="4343400" y="1981200"/>
              <a:ext cx="304800" cy="646331"/>
            </a:xfrm>
            <a:prstGeom prst="rect">
              <a:avLst/>
            </a:prstGeom>
            <a:noFill/>
          </p:spPr>
          <p:txBody>
            <a:bodyPr wrap="square" rtlCol="0">
              <a:spAutoFit/>
            </a:bodyPr>
            <a:lstStyle/>
            <a:p>
              <a:r>
                <a:rPr lang="en-US" b="1" smtClean="0">
                  <a:solidFill>
                    <a:srgbClr val="C00000"/>
                  </a:solidFill>
                  <a:latin typeface="Times New Roman" pitchFamily="18" charset="0"/>
                  <a:cs typeface="Times New Roman" pitchFamily="18" charset="0"/>
                </a:rPr>
                <a:t> 1</a:t>
              </a:r>
              <a:endParaRPr lang="en-US" b="1">
                <a:solidFill>
                  <a:srgbClr val="C00000"/>
                </a:solidFill>
                <a:latin typeface="Times New Roman" pitchFamily="18" charset="0"/>
                <a:cs typeface="Times New Roman" pitchFamily="18" charset="0"/>
              </a:endParaRPr>
            </a:p>
          </p:txBody>
        </p:sp>
      </p:grpSp>
      <p:grpSp>
        <p:nvGrpSpPr>
          <p:cNvPr id="225" name="Group 224"/>
          <p:cNvGrpSpPr/>
          <p:nvPr/>
        </p:nvGrpSpPr>
        <p:grpSpPr>
          <a:xfrm>
            <a:off x="2209800" y="2428875"/>
            <a:ext cx="1447800" cy="847725"/>
            <a:chOff x="2209800" y="2428875"/>
            <a:chExt cx="1447800" cy="847725"/>
          </a:xfrm>
        </p:grpSpPr>
        <p:grpSp>
          <p:nvGrpSpPr>
            <p:cNvPr id="87" name="Group 86"/>
            <p:cNvGrpSpPr/>
            <p:nvPr/>
          </p:nvGrpSpPr>
          <p:grpSpPr>
            <a:xfrm>
              <a:off x="2514600" y="2819400"/>
              <a:ext cx="914400" cy="457200"/>
              <a:chOff x="2514600" y="2743200"/>
              <a:chExt cx="914400" cy="457200"/>
            </a:xfrm>
          </p:grpSpPr>
          <p:sp>
            <p:nvSpPr>
              <p:cNvPr id="119" name="Oval 118"/>
              <p:cNvSpPr/>
              <p:nvPr/>
            </p:nvSpPr>
            <p:spPr>
              <a:xfrm>
                <a:off x="2514600" y="2743200"/>
                <a:ext cx="838200" cy="4572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6" name="TextBox 85"/>
              <p:cNvSpPr txBox="1"/>
              <p:nvPr/>
            </p:nvSpPr>
            <p:spPr>
              <a:xfrm>
                <a:off x="2590800" y="2743200"/>
                <a:ext cx="8382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try (3)</a:t>
                </a:r>
                <a:endParaRPr lang="en-US" b="1">
                  <a:solidFill>
                    <a:schemeClr val="bg1"/>
                  </a:solidFill>
                  <a:latin typeface="Times New Roman" pitchFamily="18" charset="0"/>
                  <a:cs typeface="Times New Roman" pitchFamily="18" charset="0"/>
                </a:endParaRPr>
              </a:p>
            </p:txBody>
          </p:sp>
        </p:grpSp>
        <p:sp>
          <p:nvSpPr>
            <p:cNvPr id="174" name="Right Arrow 173"/>
            <p:cNvSpPr/>
            <p:nvPr/>
          </p:nvSpPr>
          <p:spPr>
            <a:xfrm rot="9215297">
              <a:off x="3216632" y="2686977"/>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107" name="Picture 3" descr="C:\Users\HONGCHUONG\Desktop\X2.PNG"/>
            <p:cNvPicPr>
              <a:picLocks noChangeAspect="1" noChangeArrowheads="1"/>
            </p:cNvPicPr>
            <p:nvPr/>
          </p:nvPicPr>
          <p:blipFill>
            <a:blip r:embed="rId9" cstate="print"/>
            <a:srcRect/>
            <a:stretch>
              <a:fillRect/>
            </a:stretch>
          </p:blipFill>
          <p:spPr bwMode="auto">
            <a:xfrm>
              <a:off x="3086100" y="2428875"/>
              <a:ext cx="342900" cy="314325"/>
            </a:xfrm>
            <a:prstGeom prst="rect">
              <a:avLst/>
            </a:prstGeom>
            <a:noFill/>
          </p:spPr>
        </p:pic>
        <p:sp>
          <p:nvSpPr>
            <p:cNvPr id="193" name="TextBox 192"/>
            <p:cNvSpPr txBox="1"/>
            <p:nvPr/>
          </p:nvSpPr>
          <p:spPr>
            <a:xfrm>
              <a:off x="2209800" y="2819400"/>
              <a:ext cx="6096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C00000"/>
                  </a:solidFill>
                  <a:latin typeface="Times New Roman" pitchFamily="18" charset="0"/>
                  <a:cs typeface="Times New Roman" pitchFamily="18" charset="0"/>
                </a:rPr>
                <a:t>0</a:t>
              </a:r>
              <a:endParaRPr lang="en-US" b="1">
                <a:solidFill>
                  <a:srgbClr val="C00000"/>
                </a:solidFill>
                <a:latin typeface="Times New Roman" pitchFamily="18" charset="0"/>
                <a:cs typeface="Times New Roman" pitchFamily="18" charset="0"/>
              </a:endParaRPr>
            </a:p>
          </p:txBody>
        </p:sp>
        <p:sp>
          <p:nvSpPr>
            <p:cNvPr id="199" name="TextBox 198"/>
            <p:cNvSpPr txBox="1"/>
            <p:nvPr/>
          </p:nvSpPr>
          <p:spPr>
            <a:xfrm>
              <a:off x="3352800" y="2590800"/>
              <a:ext cx="304800" cy="646331"/>
            </a:xfrm>
            <a:prstGeom prst="rect">
              <a:avLst/>
            </a:prstGeom>
            <a:noFill/>
          </p:spPr>
          <p:txBody>
            <a:bodyPr wrap="square" rtlCol="0">
              <a:spAutoFit/>
            </a:bodyPr>
            <a:lstStyle/>
            <a:p>
              <a:r>
                <a:rPr lang="en-US" b="1" smtClean="0">
                  <a:solidFill>
                    <a:srgbClr val="C00000"/>
                  </a:solidFill>
                  <a:latin typeface="Times New Roman" pitchFamily="18" charset="0"/>
                  <a:cs typeface="Times New Roman" pitchFamily="18" charset="0"/>
                </a:rPr>
                <a:t> 1</a:t>
              </a:r>
              <a:endParaRPr lang="en-US" b="1">
                <a:solidFill>
                  <a:srgbClr val="C00000"/>
                </a:solidFill>
                <a:latin typeface="Times New Roman" pitchFamily="18" charset="0"/>
                <a:cs typeface="Times New Roman" pitchFamily="18" charset="0"/>
              </a:endParaRPr>
            </a:p>
          </p:txBody>
        </p:sp>
      </p:grpSp>
      <p:grpSp>
        <p:nvGrpSpPr>
          <p:cNvPr id="172" name="Group 171"/>
          <p:cNvGrpSpPr/>
          <p:nvPr/>
        </p:nvGrpSpPr>
        <p:grpSpPr>
          <a:xfrm>
            <a:off x="4191000" y="2362200"/>
            <a:ext cx="1371600" cy="914400"/>
            <a:chOff x="4191000" y="2362200"/>
            <a:chExt cx="1371600" cy="914400"/>
          </a:xfrm>
        </p:grpSpPr>
        <p:pic>
          <p:nvPicPr>
            <p:cNvPr id="47110" name="Picture 6" descr="C:\Users\HONGCHUONG\Desktop\X2.PNG"/>
            <p:cNvPicPr>
              <a:picLocks noChangeAspect="1" noChangeArrowheads="1"/>
            </p:cNvPicPr>
            <p:nvPr/>
          </p:nvPicPr>
          <p:blipFill>
            <a:blip r:embed="rId9" cstate="print"/>
            <a:srcRect/>
            <a:stretch>
              <a:fillRect/>
            </a:stretch>
          </p:blipFill>
          <p:spPr bwMode="auto">
            <a:xfrm>
              <a:off x="4572000" y="2362200"/>
              <a:ext cx="342900" cy="314325"/>
            </a:xfrm>
            <a:prstGeom prst="rect">
              <a:avLst/>
            </a:prstGeom>
            <a:noFill/>
          </p:spPr>
        </p:pic>
        <p:grpSp>
          <p:nvGrpSpPr>
            <p:cNvPr id="141" name="Group 140"/>
            <p:cNvGrpSpPr/>
            <p:nvPr/>
          </p:nvGrpSpPr>
          <p:grpSpPr>
            <a:xfrm>
              <a:off x="4191000" y="2554069"/>
              <a:ext cx="1371600" cy="722531"/>
              <a:chOff x="4191000" y="2554069"/>
              <a:chExt cx="1371600" cy="722531"/>
            </a:xfrm>
          </p:grpSpPr>
          <p:grpSp>
            <p:nvGrpSpPr>
              <p:cNvPr id="88" name="Group 87"/>
              <p:cNvGrpSpPr/>
              <p:nvPr/>
            </p:nvGrpSpPr>
            <p:grpSpPr>
              <a:xfrm>
                <a:off x="4495800" y="2819400"/>
                <a:ext cx="990600" cy="457200"/>
                <a:chOff x="2514600" y="2743200"/>
                <a:chExt cx="990600" cy="457200"/>
              </a:xfrm>
            </p:grpSpPr>
            <p:sp>
              <p:nvSpPr>
                <p:cNvPr id="89" name="Oval 88"/>
                <p:cNvSpPr/>
                <p:nvPr/>
              </p:nvSpPr>
              <p:spPr>
                <a:xfrm>
                  <a:off x="2514600" y="2743200"/>
                  <a:ext cx="838200" cy="4572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0" name="TextBox 89"/>
                <p:cNvSpPr txBox="1"/>
                <p:nvPr/>
              </p:nvSpPr>
              <p:spPr>
                <a:xfrm>
                  <a:off x="2590800" y="2743200"/>
                  <a:ext cx="9144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try(3)</a:t>
                  </a:r>
                  <a:endParaRPr lang="en-US" b="1">
                    <a:solidFill>
                      <a:schemeClr val="bg1"/>
                    </a:solidFill>
                    <a:latin typeface="Times New Roman" pitchFamily="18" charset="0"/>
                    <a:cs typeface="Times New Roman" pitchFamily="18" charset="0"/>
                  </a:endParaRPr>
                </a:p>
              </p:txBody>
            </p:sp>
          </p:grpSp>
          <p:sp>
            <p:nvSpPr>
              <p:cNvPr id="176" name="Right Arrow 175"/>
              <p:cNvSpPr/>
              <p:nvPr/>
            </p:nvSpPr>
            <p:spPr>
              <a:xfrm rot="2166232">
                <a:off x="4370340" y="2660514"/>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TextBox 196"/>
              <p:cNvSpPr txBox="1"/>
              <p:nvPr/>
            </p:nvSpPr>
            <p:spPr>
              <a:xfrm>
                <a:off x="4191000" y="2895600"/>
                <a:ext cx="6096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C00000"/>
                    </a:solidFill>
                    <a:latin typeface="Times New Roman" pitchFamily="18" charset="0"/>
                    <a:cs typeface="Times New Roman" pitchFamily="18" charset="0"/>
                  </a:rPr>
                  <a:t>0</a:t>
                </a:r>
                <a:endParaRPr lang="en-US" b="1">
                  <a:solidFill>
                    <a:srgbClr val="C00000"/>
                  </a:solidFill>
                  <a:latin typeface="Times New Roman" pitchFamily="18" charset="0"/>
                  <a:cs typeface="Times New Roman" pitchFamily="18" charset="0"/>
                </a:endParaRPr>
              </a:p>
            </p:txBody>
          </p:sp>
          <p:sp>
            <p:nvSpPr>
              <p:cNvPr id="200" name="TextBox 199"/>
              <p:cNvSpPr txBox="1"/>
              <p:nvPr/>
            </p:nvSpPr>
            <p:spPr>
              <a:xfrm>
                <a:off x="5257800" y="2554069"/>
                <a:ext cx="304800" cy="646331"/>
              </a:xfrm>
              <a:prstGeom prst="rect">
                <a:avLst/>
              </a:prstGeom>
              <a:noFill/>
            </p:spPr>
            <p:txBody>
              <a:bodyPr wrap="square" rtlCol="0">
                <a:spAutoFit/>
              </a:bodyPr>
              <a:lstStyle/>
              <a:p>
                <a:r>
                  <a:rPr lang="en-US" b="1" smtClean="0">
                    <a:solidFill>
                      <a:srgbClr val="C00000"/>
                    </a:solidFill>
                    <a:latin typeface="Times New Roman" pitchFamily="18" charset="0"/>
                    <a:cs typeface="Times New Roman" pitchFamily="18" charset="0"/>
                  </a:rPr>
                  <a:t> 1</a:t>
                </a:r>
                <a:endParaRPr lang="en-US" b="1">
                  <a:solidFill>
                    <a:srgbClr val="C00000"/>
                  </a:solidFill>
                  <a:latin typeface="Times New Roman" pitchFamily="18" charset="0"/>
                  <a:cs typeface="Times New Roman" pitchFamily="18" charset="0"/>
                </a:endParaRPr>
              </a:p>
            </p:txBody>
          </p:sp>
        </p:grpSp>
      </p:grpSp>
      <p:grpSp>
        <p:nvGrpSpPr>
          <p:cNvPr id="190" name="Group 189"/>
          <p:cNvGrpSpPr/>
          <p:nvPr/>
        </p:nvGrpSpPr>
        <p:grpSpPr>
          <a:xfrm>
            <a:off x="5638800" y="1752600"/>
            <a:ext cx="3581400" cy="2275106"/>
            <a:chOff x="5334000" y="4038600"/>
            <a:chExt cx="3581400" cy="2275106"/>
          </a:xfrm>
        </p:grpSpPr>
        <p:pic>
          <p:nvPicPr>
            <p:cNvPr id="47113" name="Picture 9" descr="C:\Users\HONGCHUONG\Desktop\X3.PNG"/>
            <p:cNvPicPr>
              <a:picLocks noChangeAspect="1" noChangeArrowheads="1"/>
            </p:cNvPicPr>
            <p:nvPr/>
          </p:nvPicPr>
          <p:blipFill>
            <a:blip r:embed="rId7" cstate="print"/>
            <a:srcRect/>
            <a:stretch>
              <a:fillRect/>
            </a:stretch>
          </p:blipFill>
          <p:spPr bwMode="auto">
            <a:xfrm>
              <a:off x="5334000" y="5334000"/>
              <a:ext cx="323850" cy="285750"/>
            </a:xfrm>
            <a:prstGeom prst="rect">
              <a:avLst/>
            </a:prstGeom>
            <a:noFill/>
          </p:spPr>
        </p:pic>
        <p:grpSp>
          <p:nvGrpSpPr>
            <p:cNvPr id="185" name="Group 184"/>
            <p:cNvGrpSpPr/>
            <p:nvPr/>
          </p:nvGrpSpPr>
          <p:grpSpPr>
            <a:xfrm>
              <a:off x="5334000" y="4038600"/>
              <a:ext cx="3581400" cy="2275106"/>
              <a:chOff x="5562600" y="4238625"/>
              <a:chExt cx="3581400" cy="2275106"/>
            </a:xfrm>
          </p:grpSpPr>
          <p:pic>
            <p:nvPicPr>
              <p:cNvPr id="47106" name="Picture 2" descr="C:\Users\HONGCHUONG\Desktop\X1.PNG"/>
              <p:cNvPicPr>
                <a:picLocks noChangeAspect="1" noChangeArrowheads="1"/>
              </p:cNvPicPr>
              <p:nvPr/>
            </p:nvPicPr>
            <p:blipFill>
              <a:blip r:embed="rId8" cstate="print"/>
              <a:srcRect/>
              <a:stretch>
                <a:fillRect/>
              </a:stretch>
            </p:blipFill>
            <p:spPr bwMode="auto">
              <a:xfrm>
                <a:off x="6248400" y="4238625"/>
                <a:ext cx="276225" cy="257175"/>
              </a:xfrm>
              <a:prstGeom prst="rect">
                <a:avLst/>
              </a:prstGeom>
              <a:noFill/>
            </p:spPr>
          </p:pic>
          <p:grpSp>
            <p:nvGrpSpPr>
              <p:cNvPr id="175" name="Group 174"/>
              <p:cNvGrpSpPr/>
              <p:nvPr/>
            </p:nvGrpSpPr>
            <p:grpSpPr>
              <a:xfrm>
                <a:off x="5562600" y="4419600"/>
                <a:ext cx="3581400" cy="2094131"/>
                <a:chOff x="5562600" y="1944469"/>
                <a:chExt cx="3581400" cy="2094131"/>
              </a:xfrm>
            </p:grpSpPr>
            <p:grpSp>
              <p:nvGrpSpPr>
                <p:cNvPr id="160" name="Group 159"/>
                <p:cNvGrpSpPr/>
                <p:nvPr/>
              </p:nvGrpSpPr>
              <p:grpSpPr>
                <a:xfrm>
                  <a:off x="8305800" y="3581400"/>
                  <a:ext cx="838200" cy="457200"/>
                  <a:chOff x="2133600" y="3581400"/>
                  <a:chExt cx="838200" cy="457200"/>
                </a:xfrm>
              </p:grpSpPr>
              <p:sp>
                <p:nvSpPr>
                  <p:cNvPr id="161" name="Oval 160"/>
                  <p:cNvSpPr/>
                  <p:nvPr/>
                </p:nvSpPr>
                <p:spPr>
                  <a:xfrm>
                    <a:off x="21336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62" name="TextBox 161"/>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111</a:t>
                    </a:r>
                    <a:endParaRPr lang="en-US" b="1">
                      <a:solidFill>
                        <a:schemeClr val="bg1"/>
                      </a:solidFill>
                      <a:latin typeface="Times New Roman" pitchFamily="18" charset="0"/>
                      <a:cs typeface="Times New Roman" pitchFamily="18" charset="0"/>
                    </a:endParaRPr>
                  </a:p>
                </p:txBody>
              </p:sp>
            </p:grpSp>
            <p:grpSp>
              <p:nvGrpSpPr>
                <p:cNvPr id="100" name="Group 99"/>
                <p:cNvGrpSpPr/>
                <p:nvPr/>
              </p:nvGrpSpPr>
              <p:grpSpPr>
                <a:xfrm>
                  <a:off x="6858000" y="2209800"/>
                  <a:ext cx="1295400" cy="457200"/>
                  <a:chOff x="4419600" y="4114800"/>
                  <a:chExt cx="1295400" cy="457200"/>
                </a:xfrm>
              </p:grpSpPr>
              <p:sp>
                <p:nvSpPr>
                  <p:cNvPr id="101" name="Oval 100"/>
                  <p:cNvSpPr/>
                  <p:nvPr/>
                </p:nvSpPr>
                <p:spPr>
                  <a:xfrm>
                    <a:off x="4419600" y="4114800"/>
                    <a:ext cx="838200" cy="457200"/>
                  </a:xfrm>
                  <a:prstGeom prst="ellipse">
                    <a:avLst/>
                  </a:prstGeom>
                  <a:solidFill>
                    <a:srgbClr val="0070C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4495800" y="4114800"/>
                    <a:ext cx="12192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try(2)</a:t>
                    </a:r>
                    <a:endParaRPr lang="en-US" b="1">
                      <a:solidFill>
                        <a:schemeClr val="bg1"/>
                      </a:solidFill>
                      <a:latin typeface="Times New Roman" pitchFamily="18" charset="0"/>
                      <a:cs typeface="Times New Roman" pitchFamily="18" charset="0"/>
                    </a:endParaRPr>
                  </a:p>
                </p:txBody>
              </p:sp>
            </p:grpSp>
            <p:grpSp>
              <p:nvGrpSpPr>
                <p:cNvPr id="91" name="Group 90"/>
                <p:cNvGrpSpPr/>
                <p:nvPr/>
              </p:nvGrpSpPr>
              <p:grpSpPr>
                <a:xfrm>
                  <a:off x="5867400" y="2819400"/>
                  <a:ext cx="914400" cy="457200"/>
                  <a:chOff x="2514600" y="2743200"/>
                  <a:chExt cx="914400" cy="457200"/>
                </a:xfrm>
              </p:grpSpPr>
              <p:sp>
                <p:nvSpPr>
                  <p:cNvPr id="92" name="Oval 91"/>
                  <p:cNvSpPr/>
                  <p:nvPr/>
                </p:nvSpPr>
                <p:spPr>
                  <a:xfrm>
                    <a:off x="2514600" y="2743200"/>
                    <a:ext cx="838200" cy="4572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TextBox 92"/>
                  <p:cNvSpPr txBox="1"/>
                  <p:nvPr/>
                </p:nvSpPr>
                <p:spPr>
                  <a:xfrm>
                    <a:off x="2590800" y="2743200"/>
                    <a:ext cx="8382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try (3)</a:t>
                    </a:r>
                    <a:endParaRPr lang="en-US" b="1">
                      <a:solidFill>
                        <a:schemeClr val="bg1"/>
                      </a:solidFill>
                      <a:latin typeface="Times New Roman" pitchFamily="18" charset="0"/>
                      <a:cs typeface="Times New Roman" pitchFamily="18" charset="0"/>
                    </a:endParaRPr>
                  </a:p>
                </p:txBody>
              </p:sp>
            </p:grpSp>
            <p:grpSp>
              <p:nvGrpSpPr>
                <p:cNvPr id="94" name="Group 93"/>
                <p:cNvGrpSpPr/>
                <p:nvPr/>
              </p:nvGrpSpPr>
              <p:grpSpPr>
                <a:xfrm>
                  <a:off x="7924800" y="2819400"/>
                  <a:ext cx="1219200" cy="457200"/>
                  <a:chOff x="2514600" y="2743200"/>
                  <a:chExt cx="1219200" cy="457200"/>
                </a:xfrm>
              </p:grpSpPr>
              <p:sp>
                <p:nvSpPr>
                  <p:cNvPr id="95" name="Oval 94"/>
                  <p:cNvSpPr/>
                  <p:nvPr/>
                </p:nvSpPr>
                <p:spPr>
                  <a:xfrm>
                    <a:off x="2514600" y="2743200"/>
                    <a:ext cx="838200" cy="4572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TextBox 95"/>
                  <p:cNvSpPr txBox="1"/>
                  <p:nvPr/>
                </p:nvSpPr>
                <p:spPr>
                  <a:xfrm>
                    <a:off x="2590800" y="2743200"/>
                    <a:ext cx="11430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try (3)</a:t>
                    </a:r>
                    <a:endParaRPr lang="en-US" b="1">
                      <a:solidFill>
                        <a:schemeClr val="bg1"/>
                      </a:solidFill>
                      <a:latin typeface="Times New Roman" pitchFamily="18" charset="0"/>
                      <a:cs typeface="Times New Roman" pitchFamily="18" charset="0"/>
                    </a:endParaRPr>
                  </a:p>
                </p:txBody>
              </p:sp>
            </p:grpSp>
            <p:grpSp>
              <p:nvGrpSpPr>
                <p:cNvPr id="151" name="Group 150"/>
                <p:cNvGrpSpPr/>
                <p:nvPr/>
              </p:nvGrpSpPr>
              <p:grpSpPr>
                <a:xfrm>
                  <a:off x="5638800" y="3581400"/>
                  <a:ext cx="838200" cy="457200"/>
                  <a:chOff x="2133600" y="3581400"/>
                  <a:chExt cx="838200" cy="457200"/>
                </a:xfrm>
              </p:grpSpPr>
              <p:sp>
                <p:nvSpPr>
                  <p:cNvPr id="152" name="Oval 151"/>
                  <p:cNvSpPr/>
                  <p:nvPr/>
                </p:nvSpPr>
                <p:spPr>
                  <a:xfrm>
                    <a:off x="21336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3" name="TextBox 152"/>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100</a:t>
                    </a:r>
                    <a:endParaRPr lang="en-US" b="1">
                      <a:solidFill>
                        <a:schemeClr val="bg1"/>
                      </a:solidFill>
                      <a:latin typeface="Times New Roman" pitchFamily="18" charset="0"/>
                      <a:cs typeface="Times New Roman" pitchFamily="18" charset="0"/>
                    </a:endParaRPr>
                  </a:p>
                </p:txBody>
              </p:sp>
            </p:grpSp>
            <p:grpSp>
              <p:nvGrpSpPr>
                <p:cNvPr id="154" name="Group 153"/>
                <p:cNvGrpSpPr/>
                <p:nvPr/>
              </p:nvGrpSpPr>
              <p:grpSpPr>
                <a:xfrm>
                  <a:off x="6553200" y="3581400"/>
                  <a:ext cx="838200" cy="457200"/>
                  <a:chOff x="2133600" y="3581400"/>
                  <a:chExt cx="838200" cy="457200"/>
                </a:xfrm>
              </p:grpSpPr>
              <p:sp>
                <p:nvSpPr>
                  <p:cNvPr id="155" name="Oval 154"/>
                  <p:cNvSpPr/>
                  <p:nvPr/>
                </p:nvSpPr>
                <p:spPr>
                  <a:xfrm>
                    <a:off x="21336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6" name="TextBox 155"/>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101</a:t>
                    </a:r>
                    <a:endParaRPr lang="en-US" b="1">
                      <a:solidFill>
                        <a:schemeClr val="bg1"/>
                      </a:solidFill>
                      <a:latin typeface="Times New Roman" pitchFamily="18" charset="0"/>
                      <a:cs typeface="Times New Roman" pitchFamily="18" charset="0"/>
                    </a:endParaRPr>
                  </a:p>
                </p:txBody>
              </p:sp>
            </p:grpSp>
            <p:grpSp>
              <p:nvGrpSpPr>
                <p:cNvPr id="157" name="Group 156"/>
                <p:cNvGrpSpPr/>
                <p:nvPr/>
              </p:nvGrpSpPr>
              <p:grpSpPr>
                <a:xfrm>
                  <a:off x="7467600" y="3581400"/>
                  <a:ext cx="838200" cy="457200"/>
                  <a:chOff x="2133600" y="3581400"/>
                  <a:chExt cx="838200" cy="457200"/>
                </a:xfrm>
              </p:grpSpPr>
              <p:sp>
                <p:nvSpPr>
                  <p:cNvPr id="158" name="Oval 157"/>
                  <p:cNvSpPr/>
                  <p:nvPr/>
                </p:nvSpPr>
                <p:spPr>
                  <a:xfrm>
                    <a:off x="21336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9" name="TextBox 158"/>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110</a:t>
                    </a:r>
                    <a:endParaRPr lang="en-US" b="1">
                      <a:solidFill>
                        <a:schemeClr val="bg1"/>
                      </a:solidFill>
                      <a:latin typeface="Times New Roman" pitchFamily="18" charset="0"/>
                      <a:cs typeface="Times New Roman" pitchFamily="18" charset="0"/>
                    </a:endParaRPr>
                  </a:p>
                </p:txBody>
              </p:sp>
            </p:grpSp>
            <p:sp>
              <p:nvSpPr>
                <p:cNvPr id="177" name="Right Arrow 176"/>
                <p:cNvSpPr/>
                <p:nvPr/>
              </p:nvSpPr>
              <p:spPr>
                <a:xfrm rot="1590794">
                  <a:off x="6095846" y="2153084"/>
                  <a:ext cx="776611" cy="118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Right Arrow 177"/>
                <p:cNvSpPr/>
                <p:nvPr/>
              </p:nvSpPr>
              <p:spPr>
                <a:xfrm rot="8895673">
                  <a:off x="6475152" y="2620948"/>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Right Arrow 178"/>
                <p:cNvSpPr/>
                <p:nvPr/>
              </p:nvSpPr>
              <p:spPr>
                <a:xfrm rot="2318880">
                  <a:off x="7574568" y="2714624"/>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4" name="Right Arrow 183"/>
                <p:cNvSpPr/>
                <p:nvPr/>
              </p:nvSpPr>
              <p:spPr>
                <a:xfrm rot="8155629">
                  <a:off x="5755285" y="3367823"/>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Right Arrow 185"/>
                <p:cNvSpPr/>
                <p:nvPr/>
              </p:nvSpPr>
              <p:spPr>
                <a:xfrm rot="2718565">
                  <a:off x="6519706" y="3338567"/>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Right Arrow 186"/>
                <p:cNvSpPr/>
                <p:nvPr/>
              </p:nvSpPr>
              <p:spPr>
                <a:xfrm rot="3256551">
                  <a:off x="8567189" y="3353645"/>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Right Arrow 187"/>
                <p:cNvSpPr/>
                <p:nvPr/>
              </p:nvSpPr>
              <p:spPr>
                <a:xfrm rot="7997678">
                  <a:off x="7670151" y="3341241"/>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108" name="Picture 4" descr="C:\Users\HONGCHUONG\Desktop\X2.PNG"/>
                <p:cNvPicPr>
                  <a:picLocks noChangeAspect="1" noChangeArrowheads="1"/>
                </p:cNvPicPr>
                <p:nvPr/>
              </p:nvPicPr>
              <p:blipFill>
                <a:blip r:embed="rId9" cstate="print"/>
                <a:srcRect/>
                <a:stretch>
                  <a:fillRect/>
                </a:stretch>
              </p:blipFill>
              <p:spPr bwMode="auto">
                <a:xfrm>
                  <a:off x="7848600" y="2362200"/>
                  <a:ext cx="342900" cy="314325"/>
                </a:xfrm>
                <a:prstGeom prst="rect">
                  <a:avLst/>
                </a:prstGeom>
                <a:noFill/>
              </p:spPr>
            </p:pic>
            <p:pic>
              <p:nvPicPr>
                <p:cNvPr id="47109" name="Picture 5" descr="C:\Users\HONGCHUONG\Desktop\X2.PNG"/>
                <p:cNvPicPr>
                  <a:picLocks noChangeAspect="1" noChangeArrowheads="1"/>
                </p:cNvPicPr>
                <p:nvPr/>
              </p:nvPicPr>
              <p:blipFill>
                <a:blip r:embed="rId9" cstate="print"/>
                <a:srcRect/>
                <a:stretch>
                  <a:fillRect/>
                </a:stretch>
              </p:blipFill>
              <p:spPr bwMode="auto">
                <a:xfrm>
                  <a:off x="6248400" y="2362200"/>
                  <a:ext cx="342900" cy="314325"/>
                </a:xfrm>
                <a:prstGeom prst="rect">
                  <a:avLst/>
                </a:prstGeom>
                <a:noFill/>
              </p:spPr>
            </p:pic>
            <p:pic>
              <p:nvPicPr>
                <p:cNvPr id="47111" name="Picture 7" descr="C:\Users\HONGCHUONG\Desktop\X3.PNG"/>
                <p:cNvPicPr>
                  <a:picLocks noChangeAspect="1" noChangeArrowheads="1"/>
                </p:cNvPicPr>
                <p:nvPr/>
              </p:nvPicPr>
              <p:blipFill>
                <a:blip r:embed="rId7" cstate="print"/>
                <a:srcRect/>
                <a:stretch>
                  <a:fillRect/>
                </a:stretch>
              </p:blipFill>
              <p:spPr bwMode="auto">
                <a:xfrm>
                  <a:off x="7543800" y="3048000"/>
                  <a:ext cx="323850" cy="285750"/>
                </a:xfrm>
                <a:prstGeom prst="rect">
                  <a:avLst/>
                </a:prstGeom>
                <a:noFill/>
              </p:spPr>
            </p:pic>
            <p:pic>
              <p:nvPicPr>
                <p:cNvPr id="47112" name="Picture 8" descr="C:\Users\HONGCHUONG\Desktop\X3.PNG"/>
                <p:cNvPicPr>
                  <a:picLocks noChangeAspect="1" noChangeArrowheads="1"/>
                </p:cNvPicPr>
                <p:nvPr/>
              </p:nvPicPr>
              <p:blipFill>
                <a:blip r:embed="rId7" cstate="print"/>
                <a:srcRect/>
                <a:stretch>
                  <a:fillRect/>
                </a:stretch>
              </p:blipFill>
              <p:spPr bwMode="auto">
                <a:xfrm>
                  <a:off x="6781800" y="3048000"/>
                  <a:ext cx="323850" cy="285750"/>
                </a:xfrm>
                <a:prstGeom prst="rect">
                  <a:avLst/>
                </a:prstGeom>
                <a:noFill/>
              </p:spPr>
            </p:pic>
            <p:pic>
              <p:nvPicPr>
                <p:cNvPr id="47118" name="Picture 14" descr="C:\Users\HONGCHUONG\Desktop\X3.PNG"/>
                <p:cNvPicPr>
                  <a:picLocks noChangeAspect="1" noChangeArrowheads="1"/>
                </p:cNvPicPr>
                <p:nvPr/>
              </p:nvPicPr>
              <p:blipFill>
                <a:blip r:embed="rId7" cstate="print"/>
                <a:srcRect/>
                <a:stretch>
                  <a:fillRect/>
                </a:stretch>
              </p:blipFill>
              <p:spPr bwMode="auto">
                <a:xfrm>
                  <a:off x="8820150" y="3048000"/>
                  <a:ext cx="323850" cy="285750"/>
                </a:xfrm>
                <a:prstGeom prst="rect">
                  <a:avLst/>
                </a:prstGeom>
                <a:noFill/>
              </p:spPr>
            </p:pic>
            <p:sp>
              <p:nvSpPr>
                <p:cNvPr id="194" name="TextBox 193"/>
                <p:cNvSpPr txBox="1"/>
                <p:nvPr/>
              </p:nvSpPr>
              <p:spPr>
                <a:xfrm>
                  <a:off x="6477000" y="2286000"/>
                  <a:ext cx="6096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C00000"/>
                      </a:solidFill>
                      <a:latin typeface="Times New Roman" pitchFamily="18" charset="0"/>
                      <a:cs typeface="Times New Roman" pitchFamily="18" charset="0"/>
                    </a:rPr>
                    <a:t>0</a:t>
                  </a:r>
                  <a:endParaRPr lang="en-US" b="1">
                    <a:solidFill>
                      <a:srgbClr val="C00000"/>
                    </a:solidFill>
                    <a:latin typeface="Times New Roman" pitchFamily="18" charset="0"/>
                    <a:cs typeface="Times New Roman" pitchFamily="18" charset="0"/>
                  </a:endParaRPr>
                </a:p>
              </p:txBody>
            </p:sp>
            <p:sp>
              <p:nvSpPr>
                <p:cNvPr id="195" name="TextBox 194"/>
                <p:cNvSpPr txBox="1"/>
                <p:nvPr/>
              </p:nvSpPr>
              <p:spPr>
                <a:xfrm>
                  <a:off x="5562600" y="2819400"/>
                  <a:ext cx="6096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C00000"/>
                      </a:solidFill>
                      <a:latin typeface="Times New Roman" pitchFamily="18" charset="0"/>
                      <a:cs typeface="Times New Roman" pitchFamily="18" charset="0"/>
                    </a:rPr>
                    <a:t>0</a:t>
                  </a:r>
                  <a:endParaRPr lang="en-US" b="1">
                    <a:solidFill>
                      <a:srgbClr val="C00000"/>
                    </a:solidFill>
                    <a:latin typeface="Times New Roman" pitchFamily="18" charset="0"/>
                    <a:cs typeface="Times New Roman" pitchFamily="18" charset="0"/>
                  </a:endParaRPr>
                </a:p>
              </p:txBody>
            </p:sp>
            <p:sp>
              <p:nvSpPr>
                <p:cNvPr id="196" name="TextBox 195"/>
                <p:cNvSpPr txBox="1"/>
                <p:nvPr/>
              </p:nvSpPr>
              <p:spPr>
                <a:xfrm>
                  <a:off x="7620000" y="2895600"/>
                  <a:ext cx="6096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C00000"/>
                      </a:solidFill>
                      <a:latin typeface="Times New Roman" pitchFamily="18" charset="0"/>
                      <a:cs typeface="Times New Roman" pitchFamily="18" charset="0"/>
                    </a:rPr>
                    <a:t>0</a:t>
                  </a:r>
                  <a:endParaRPr lang="en-US" b="1">
                    <a:solidFill>
                      <a:srgbClr val="C00000"/>
                    </a:solidFill>
                    <a:latin typeface="Times New Roman" pitchFamily="18" charset="0"/>
                    <a:cs typeface="Times New Roman" pitchFamily="18" charset="0"/>
                  </a:endParaRPr>
                </a:p>
              </p:txBody>
            </p:sp>
            <p:sp>
              <p:nvSpPr>
                <p:cNvPr id="201" name="TextBox 200"/>
                <p:cNvSpPr txBox="1"/>
                <p:nvPr/>
              </p:nvSpPr>
              <p:spPr>
                <a:xfrm>
                  <a:off x="6629400" y="2514600"/>
                  <a:ext cx="304800" cy="646331"/>
                </a:xfrm>
                <a:prstGeom prst="rect">
                  <a:avLst/>
                </a:prstGeom>
                <a:noFill/>
              </p:spPr>
              <p:txBody>
                <a:bodyPr wrap="square" rtlCol="0">
                  <a:spAutoFit/>
                </a:bodyPr>
                <a:lstStyle/>
                <a:p>
                  <a:r>
                    <a:rPr lang="en-US" b="1" smtClean="0">
                      <a:solidFill>
                        <a:srgbClr val="C00000"/>
                      </a:solidFill>
                      <a:latin typeface="Times New Roman" pitchFamily="18" charset="0"/>
                      <a:cs typeface="Times New Roman" pitchFamily="18" charset="0"/>
                    </a:rPr>
                    <a:t> 1</a:t>
                  </a:r>
                  <a:endParaRPr lang="en-US" b="1">
                    <a:solidFill>
                      <a:srgbClr val="C00000"/>
                    </a:solidFill>
                    <a:latin typeface="Times New Roman" pitchFamily="18" charset="0"/>
                    <a:cs typeface="Times New Roman" pitchFamily="18" charset="0"/>
                  </a:endParaRPr>
                </a:p>
              </p:txBody>
            </p:sp>
            <p:sp>
              <p:nvSpPr>
                <p:cNvPr id="202" name="TextBox 201"/>
                <p:cNvSpPr txBox="1"/>
                <p:nvPr/>
              </p:nvSpPr>
              <p:spPr>
                <a:xfrm>
                  <a:off x="7620000" y="1944469"/>
                  <a:ext cx="304800" cy="646331"/>
                </a:xfrm>
                <a:prstGeom prst="rect">
                  <a:avLst/>
                </a:prstGeom>
                <a:noFill/>
              </p:spPr>
              <p:txBody>
                <a:bodyPr wrap="square" rtlCol="0">
                  <a:spAutoFit/>
                </a:bodyPr>
                <a:lstStyle/>
                <a:p>
                  <a:r>
                    <a:rPr lang="en-US" b="1" smtClean="0">
                      <a:solidFill>
                        <a:srgbClr val="C00000"/>
                      </a:solidFill>
                      <a:latin typeface="Times New Roman" pitchFamily="18" charset="0"/>
                      <a:cs typeface="Times New Roman" pitchFamily="18" charset="0"/>
                    </a:rPr>
                    <a:t> 1</a:t>
                  </a:r>
                  <a:endParaRPr lang="en-US" b="1">
                    <a:solidFill>
                      <a:srgbClr val="C00000"/>
                    </a:solidFill>
                    <a:latin typeface="Times New Roman" pitchFamily="18" charset="0"/>
                    <a:cs typeface="Times New Roman" pitchFamily="18" charset="0"/>
                  </a:endParaRPr>
                </a:p>
              </p:txBody>
            </p:sp>
            <p:sp>
              <p:nvSpPr>
                <p:cNvPr id="203" name="TextBox 202"/>
                <p:cNvSpPr txBox="1"/>
                <p:nvPr/>
              </p:nvSpPr>
              <p:spPr>
                <a:xfrm>
                  <a:off x="8686800" y="2554069"/>
                  <a:ext cx="304800" cy="646331"/>
                </a:xfrm>
                <a:prstGeom prst="rect">
                  <a:avLst/>
                </a:prstGeom>
                <a:noFill/>
              </p:spPr>
              <p:txBody>
                <a:bodyPr wrap="square" rtlCol="0">
                  <a:spAutoFit/>
                </a:bodyPr>
                <a:lstStyle/>
                <a:p>
                  <a:r>
                    <a:rPr lang="en-US" b="1" smtClean="0">
                      <a:solidFill>
                        <a:srgbClr val="C00000"/>
                      </a:solidFill>
                      <a:latin typeface="Times New Roman" pitchFamily="18" charset="0"/>
                      <a:cs typeface="Times New Roman" pitchFamily="18" charset="0"/>
                    </a:rPr>
                    <a:t> 1</a:t>
                  </a:r>
                  <a:endParaRPr lang="en-US" b="1">
                    <a:solidFill>
                      <a:srgbClr val="C00000"/>
                    </a:solidFill>
                    <a:latin typeface="Times New Roman" pitchFamily="18" charset="0"/>
                    <a:cs typeface="Times New Roman" pitchFamily="18" charset="0"/>
                  </a:endParaRPr>
                </a:p>
              </p:txBody>
            </p:sp>
          </p:grpSp>
        </p:grpSp>
      </p:grpSp>
      <p:grpSp>
        <p:nvGrpSpPr>
          <p:cNvPr id="131" name="Group 130"/>
          <p:cNvGrpSpPr/>
          <p:nvPr/>
        </p:nvGrpSpPr>
        <p:grpSpPr>
          <a:xfrm>
            <a:off x="2895600" y="3143250"/>
            <a:ext cx="914400" cy="895350"/>
            <a:chOff x="2895600" y="3143250"/>
            <a:chExt cx="914400" cy="895350"/>
          </a:xfrm>
        </p:grpSpPr>
        <p:grpSp>
          <p:nvGrpSpPr>
            <p:cNvPr id="142" name="Group 141"/>
            <p:cNvGrpSpPr/>
            <p:nvPr/>
          </p:nvGrpSpPr>
          <p:grpSpPr>
            <a:xfrm>
              <a:off x="2895600" y="3581400"/>
              <a:ext cx="838200" cy="457200"/>
              <a:chOff x="2133600" y="3581400"/>
              <a:chExt cx="838200" cy="457200"/>
            </a:xfrm>
          </p:grpSpPr>
          <p:sp>
            <p:nvSpPr>
              <p:cNvPr id="143" name="Oval 142"/>
              <p:cNvSpPr/>
              <p:nvPr/>
            </p:nvSpPr>
            <p:spPr>
              <a:xfrm>
                <a:off x="2133600" y="3581400"/>
                <a:ext cx="838200" cy="4572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4" name="TextBox 143"/>
              <p:cNvSpPr txBox="1"/>
              <p:nvPr/>
            </p:nvSpPr>
            <p:spPr>
              <a:xfrm>
                <a:off x="2286000" y="3669268"/>
                <a:ext cx="6096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001</a:t>
                </a:r>
                <a:endParaRPr lang="en-US" b="1">
                  <a:solidFill>
                    <a:schemeClr val="bg1"/>
                  </a:solidFill>
                  <a:latin typeface="Times New Roman" pitchFamily="18" charset="0"/>
                  <a:cs typeface="Times New Roman" pitchFamily="18" charset="0"/>
                </a:endParaRPr>
              </a:p>
            </p:txBody>
          </p:sp>
        </p:grpSp>
        <p:sp>
          <p:nvSpPr>
            <p:cNvPr id="181" name="Right Arrow 180"/>
            <p:cNvSpPr/>
            <p:nvPr/>
          </p:nvSpPr>
          <p:spPr>
            <a:xfrm rot="2656727">
              <a:off x="3179219" y="3336517"/>
              <a:ext cx="437700" cy="1174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116" name="Picture 12" descr="C:\Users\HONGCHUONG\Desktop\X3.PNG"/>
            <p:cNvPicPr>
              <a:picLocks noChangeAspect="1" noChangeArrowheads="1"/>
            </p:cNvPicPr>
            <p:nvPr/>
          </p:nvPicPr>
          <p:blipFill>
            <a:blip r:embed="rId7" cstate="print"/>
            <a:srcRect/>
            <a:stretch>
              <a:fillRect/>
            </a:stretch>
          </p:blipFill>
          <p:spPr bwMode="auto">
            <a:xfrm>
              <a:off x="3486150" y="3143250"/>
              <a:ext cx="323850" cy="285750"/>
            </a:xfrm>
            <a:prstGeom prst="rect">
              <a:avLst/>
            </a:prstGeom>
            <a:noFill/>
          </p:spPr>
        </p:pic>
      </p:grpSp>
      <p:sp>
        <p:nvSpPr>
          <p:cNvPr id="129" name="Bent Arrow 128"/>
          <p:cNvSpPr/>
          <p:nvPr/>
        </p:nvSpPr>
        <p:spPr>
          <a:xfrm>
            <a:off x="1981200" y="2819400"/>
            <a:ext cx="457200" cy="762000"/>
          </a:xfrm>
          <a:prstGeom prst="bentArrow">
            <a:avLst>
              <a:gd name="adj1" fmla="val 25000"/>
              <a:gd name="adj2" fmla="val 36842"/>
              <a:gd name="adj3" fmla="val 25000"/>
              <a:gd name="adj4" fmla="val 4769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9" name="Curved Right Arrow 138"/>
          <p:cNvSpPr/>
          <p:nvPr/>
        </p:nvSpPr>
        <p:spPr>
          <a:xfrm rot="11814089">
            <a:off x="3321553" y="2938108"/>
            <a:ext cx="395826" cy="695976"/>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0" name="Right Arrow 139"/>
          <p:cNvSpPr/>
          <p:nvPr/>
        </p:nvSpPr>
        <p:spPr>
          <a:xfrm rot="19947239">
            <a:off x="3434004" y="2748967"/>
            <a:ext cx="437700" cy="12893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4" name="Bent Arrow 163"/>
          <p:cNvSpPr/>
          <p:nvPr/>
        </p:nvSpPr>
        <p:spPr>
          <a:xfrm>
            <a:off x="4038600" y="2819400"/>
            <a:ext cx="457200" cy="762000"/>
          </a:xfrm>
          <a:prstGeom prst="bentArrow">
            <a:avLst>
              <a:gd name="adj1" fmla="val 25000"/>
              <a:gd name="adj2" fmla="val 36842"/>
              <a:gd name="adj3" fmla="val 25000"/>
              <a:gd name="adj4" fmla="val 4769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7" name="Curved Right Arrow 166"/>
          <p:cNvSpPr/>
          <p:nvPr/>
        </p:nvSpPr>
        <p:spPr>
          <a:xfrm rot="11814089">
            <a:off x="5302753" y="3014307"/>
            <a:ext cx="395826" cy="695976"/>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8" name="Curved Right Arrow 167"/>
          <p:cNvSpPr/>
          <p:nvPr/>
        </p:nvSpPr>
        <p:spPr>
          <a:xfrm rot="9643627">
            <a:off x="4523368" y="2179424"/>
            <a:ext cx="395826" cy="695976"/>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71" name="Bent Arrow 170"/>
          <p:cNvSpPr/>
          <p:nvPr/>
        </p:nvSpPr>
        <p:spPr>
          <a:xfrm>
            <a:off x="3962400" y="1752600"/>
            <a:ext cx="1143000" cy="381000"/>
          </a:xfrm>
          <a:prstGeom prst="ben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nvGrpSpPr>
          <p:cNvPr id="207" name="Group 206"/>
          <p:cNvGrpSpPr/>
          <p:nvPr/>
        </p:nvGrpSpPr>
        <p:grpSpPr>
          <a:xfrm>
            <a:off x="4953000" y="1066800"/>
            <a:ext cx="3124200" cy="1143000"/>
            <a:chOff x="4953000" y="1066800"/>
            <a:chExt cx="3124200" cy="1143000"/>
          </a:xfrm>
        </p:grpSpPr>
        <p:grpSp>
          <p:nvGrpSpPr>
            <p:cNvPr id="204" name="Group 203"/>
            <p:cNvGrpSpPr/>
            <p:nvPr/>
          </p:nvGrpSpPr>
          <p:grpSpPr>
            <a:xfrm>
              <a:off x="4953000" y="1219200"/>
              <a:ext cx="1447800" cy="990600"/>
              <a:chOff x="4953000" y="1219200"/>
              <a:chExt cx="1447800" cy="990600"/>
            </a:xfrm>
          </p:grpSpPr>
          <p:grpSp>
            <p:nvGrpSpPr>
              <p:cNvPr id="81" name="Group 80"/>
              <p:cNvGrpSpPr/>
              <p:nvPr/>
            </p:nvGrpSpPr>
            <p:grpSpPr>
              <a:xfrm>
                <a:off x="5257800" y="1752600"/>
                <a:ext cx="990600" cy="457200"/>
                <a:chOff x="4724400" y="1447800"/>
                <a:chExt cx="990600" cy="457200"/>
              </a:xfrm>
            </p:grpSpPr>
            <p:sp>
              <p:nvSpPr>
                <p:cNvPr id="104" name="Oval 103"/>
                <p:cNvSpPr/>
                <p:nvPr/>
              </p:nvSpPr>
              <p:spPr>
                <a:xfrm>
                  <a:off x="4724400" y="1447800"/>
                  <a:ext cx="838200" cy="45720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0" name="TextBox 79"/>
                <p:cNvSpPr txBox="1"/>
                <p:nvPr/>
              </p:nvSpPr>
              <p:spPr>
                <a:xfrm>
                  <a:off x="4800600" y="1447800"/>
                  <a:ext cx="914400" cy="369332"/>
                </a:xfrm>
                <a:prstGeom prst="rect">
                  <a:avLst/>
                </a:prstGeom>
                <a:noFill/>
              </p:spPr>
              <p:txBody>
                <a:bodyPr wrap="square" rtlCol="0">
                  <a:spAutoFit/>
                </a:bodyPr>
                <a:lstStyle/>
                <a:p>
                  <a:r>
                    <a:rPr lang="en-US" b="1" smtClean="0">
                      <a:solidFill>
                        <a:schemeClr val="bg1"/>
                      </a:solidFill>
                      <a:latin typeface="Times New Roman" pitchFamily="18" charset="0"/>
                      <a:cs typeface="Times New Roman" pitchFamily="18" charset="0"/>
                    </a:rPr>
                    <a:t>Try(1)</a:t>
                  </a:r>
                  <a:endParaRPr lang="en-US" b="1">
                    <a:solidFill>
                      <a:schemeClr val="bg1"/>
                    </a:solidFill>
                    <a:latin typeface="Times New Roman" pitchFamily="18" charset="0"/>
                    <a:cs typeface="Times New Roman" pitchFamily="18" charset="0"/>
                  </a:endParaRPr>
                </a:p>
              </p:txBody>
            </p:sp>
          </p:grpSp>
          <p:sp>
            <p:nvSpPr>
              <p:cNvPr id="166" name="Down Arrow 165"/>
              <p:cNvSpPr/>
              <p:nvPr/>
            </p:nvSpPr>
            <p:spPr>
              <a:xfrm>
                <a:off x="6019800" y="12192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4953000" y="1676400"/>
                <a:ext cx="6096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C00000"/>
                    </a:solidFill>
                    <a:latin typeface="Times New Roman" pitchFamily="18" charset="0"/>
                    <a:cs typeface="Times New Roman" pitchFamily="18" charset="0"/>
                  </a:rPr>
                  <a:t>0</a:t>
                </a:r>
                <a:endParaRPr lang="en-US" b="1">
                  <a:solidFill>
                    <a:srgbClr val="C00000"/>
                  </a:solidFill>
                  <a:latin typeface="Times New Roman" pitchFamily="18" charset="0"/>
                  <a:cs typeface="Times New Roman" pitchFamily="18" charset="0"/>
                </a:endParaRPr>
              </a:p>
            </p:txBody>
          </p:sp>
          <p:sp>
            <p:nvSpPr>
              <p:cNvPr id="191" name="TextBox 190"/>
              <p:cNvSpPr txBox="1"/>
              <p:nvPr/>
            </p:nvSpPr>
            <p:spPr>
              <a:xfrm>
                <a:off x="6096000" y="1411069"/>
                <a:ext cx="304800" cy="646331"/>
              </a:xfrm>
              <a:prstGeom prst="rect">
                <a:avLst/>
              </a:prstGeom>
              <a:noFill/>
            </p:spPr>
            <p:txBody>
              <a:bodyPr wrap="square" rtlCol="0">
                <a:spAutoFit/>
              </a:bodyPr>
              <a:lstStyle/>
              <a:p>
                <a:r>
                  <a:rPr lang="en-US" b="1" smtClean="0">
                    <a:solidFill>
                      <a:srgbClr val="C00000"/>
                    </a:solidFill>
                    <a:latin typeface="Times New Roman" pitchFamily="18" charset="0"/>
                    <a:cs typeface="Times New Roman" pitchFamily="18" charset="0"/>
                  </a:rPr>
                  <a:t> 1</a:t>
                </a:r>
                <a:endParaRPr lang="en-US" b="1">
                  <a:solidFill>
                    <a:srgbClr val="C00000"/>
                  </a:solidFill>
                  <a:latin typeface="Times New Roman" pitchFamily="18" charset="0"/>
                  <a:cs typeface="Times New Roman" pitchFamily="18" charset="0"/>
                </a:endParaRPr>
              </a:p>
            </p:txBody>
          </p:sp>
        </p:grpSp>
        <p:sp>
          <p:nvSpPr>
            <p:cNvPr id="206" name="TextBox 205"/>
            <p:cNvSpPr txBox="1"/>
            <p:nvPr/>
          </p:nvSpPr>
          <p:spPr>
            <a:xfrm>
              <a:off x="6172200" y="1066800"/>
              <a:ext cx="1905000" cy="707886"/>
            </a:xfrm>
            <a:prstGeom prst="rect">
              <a:avLst/>
            </a:prstGeom>
            <a:noFill/>
          </p:spPr>
          <p:txBody>
            <a:bodyPr wrap="square" rtlCol="0">
              <a:spAutoFit/>
            </a:bodyPr>
            <a:lstStyle/>
            <a:p>
              <a:r>
                <a:rPr lang="en-US" sz="2000" b="1" smtClean="0">
                  <a:solidFill>
                    <a:srgbClr val="C00000"/>
                  </a:solidFill>
                  <a:latin typeface="Times New Roman" pitchFamily="18" charset="0"/>
                  <a:cs typeface="Times New Roman" pitchFamily="18" charset="0"/>
                </a:rPr>
                <a:t>Start</a:t>
              </a:r>
            </a:p>
            <a:p>
              <a:endParaRPr lang="en-US" sz="2000" b="1">
                <a:solidFill>
                  <a:srgbClr val="00206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anim calcmode="lin" valueType="num">
                                      <p:cBhvr>
                                        <p:cTn id="8" dur="1000" fill="hold"/>
                                        <p:tgtEl>
                                          <p:spTgt spid="207"/>
                                        </p:tgtEl>
                                        <p:attrNameLst>
                                          <p:attrName>ppt_x</p:attrName>
                                        </p:attrNameLst>
                                      </p:cBhvr>
                                      <p:tavLst>
                                        <p:tav tm="0">
                                          <p:val>
                                            <p:strVal val="#ppt_x"/>
                                          </p:val>
                                        </p:tav>
                                        <p:tav tm="100000">
                                          <p:val>
                                            <p:strVal val="#ppt_x"/>
                                          </p:val>
                                        </p:tav>
                                      </p:tavLst>
                                    </p:anim>
                                    <p:anim calcmode="lin" valueType="num">
                                      <p:cBhvr>
                                        <p:cTn id="9" dur="1000" fill="hold"/>
                                        <p:tgtEl>
                                          <p:spTgt spid="2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205"/>
                                        </p:tgtEl>
                                        <p:attrNameLst>
                                          <p:attrName>style.visibility</p:attrName>
                                        </p:attrNameLst>
                                      </p:cBhvr>
                                      <p:to>
                                        <p:strVal val="visible"/>
                                      </p:to>
                                    </p:set>
                                    <p:animEffect transition="in" filter="strips(downLeft)">
                                      <p:cBhvr>
                                        <p:cTn id="14" dur="500"/>
                                        <p:tgtEl>
                                          <p:spTgt spid="205"/>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5"/>
                                        </p:tgtEl>
                                        <p:attrNameLst>
                                          <p:attrName>style.visibility</p:attrName>
                                        </p:attrNameLst>
                                      </p:cBhvr>
                                      <p:to>
                                        <p:strVal val="visible"/>
                                      </p:to>
                                    </p:set>
                                    <p:animEffect transition="in" filter="strips(downLeft)">
                                      <p:cBhvr>
                                        <p:cTn id="19" dur="500"/>
                                        <p:tgtEl>
                                          <p:spTgt spid="225"/>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226"/>
                                        </p:tgtEl>
                                        <p:attrNameLst>
                                          <p:attrName>style.visibility</p:attrName>
                                        </p:attrNameLst>
                                      </p:cBhvr>
                                      <p:to>
                                        <p:strVal val="visible"/>
                                      </p:to>
                                    </p:set>
                                    <p:animEffect transition="in" filter="strips(downLeft)">
                                      <p:cBhvr>
                                        <p:cTn id="24" dur="500"/>
                                        <p:tgtEl>
                                          <p:spTgt spid="226"/>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1000"/>
                                        <p:tgtEl>
                                          <p:spTgt spid="129"/>
                                        </p:tgtEl>
                                      </p:cBhvr>
                                    </p:animEffect>
                                    <p:anim calcmode="lin" valueType="num">
                                      <p:cBhvr>
                                        <p:cTn id="30" dur="1000" fill="hold"/>
                                        <p:tgtEl>
                                          <p:spTgt spid="129"/>
                                        </p:tgtEl>
                                        <p:attrNameLst>
                                          <p:attrName>ppt_x</p:attrName>
                                        </p:attrNameLst>
                                      </p:cBhvr>
                                      <p:tavLst>
                                        <p:tav tm="0">
                                          <p:val>
                                            <p:strVal val="#ppt_x"/>
                                          </p:val>
                                        </p:tav>
                                        <p:tav tm="100000">
                                          <p:val>
                                            <p:strVal val="#ppt_x"/>
                                          </p:val>
                                        </p:tav>
                                      </p:tavLst>
                                    </p:anim>
                                    <p:anim calcmode="lin" valueType="num">
                                      <p:cBhvr>
                                        <p:cTn id="31"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1000"/>
                                        <p:tgtEl>
                                          <p:spTgt spid="131"/>
                                        </p:tgtEl>
                                      </p:cBhvr>
                                    </p:animEffect>
                                    <p:anim calcmode="lin" valueType="num">
                                      <p:cBhvr>
                                        <p:cTn id="37" dur="1000" fill="hold"/>
                                        <p:tgtEl>
                                          <p:spTgt spid="131"/>
                                        </p:tgtEl>
                                        <p:attrNameLst>
                                          <p:attrName>ppt_x</p:attrName>
                                        </p:attrNameLst>
                                      </p:cBhvr>
                                      <p:tavLst>
                                        <p:tav tm="0">
                                          <p:val>
                                            <p:strVal val="#ppt_x"/>
                                          </p:val>
                                        </p:tav>
                                        <p:tav tm="100000">
                                          <p:val>
                                            <p:strVal val="#ppt_x"/>
                                          </p:val>
                                        </p:tav>
                                      </p:tavLst>
                                    </p:anim>
                                    <p:anim calcmode="lin" valueType="num">
                                      <p:cBhvr>
                                        <p:cTn id="3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0" presetClass="entr" presetSubtype="0" decel="100000" fill="hold" grpId="0" nodeType="clickEffect">
                                  <p:stCondLst>
                                    <p:cond delay="0"/>
                                  </p:stCondLst>
                                  <p:childTnLst>
                                    <p:set>
                                      <p:cBhvr>
                                        <p:cTn id="42" dur="1" fill="hold">
                                          <p:stCondLst>
                                            <p:cond delay="0"/>
                                          </p:stCondLst>
                                        </p:cTn>
                                        <p:tgtEl>
                                          <p:spTgt spid="139"/>
                                        </p:tgtEl>
                                        <p:attrNameLst>
                                          <p:attrName>style.visibility</p:attrName>
                                        </p:attrNameLst>
                                      </p:cBhvr>
                                      <p:to>
                                        <p:strVal val="visible"/>
                                      </p:to>
                                    </p:set>
                                    <p:anim calcmode="lin" valueType="num">
                                      <p:cBhvr>
                                        <p:cTn id="43" dur="1000" fill="hold"/>
                                        <p:tgtEl>
                                          <p:spTgt spid="139"/>
                                        </p:tgtEl>
                                        <p:attrNameLst>
                                          <p:attrName>ppt_w</p:attrName>
                                        </p:attrNameLst>
                                      </p:cBhvr>
                                      <p:tavLst>
                                        <p:tav tm="0">
                                          <p:val>
                                            <p:strVal val="#ppt_w+.3"/>
                                          </p:val>
                                        </p:tav>
                                        <p:tav tm="100000">
                                          <p:val>
                                            <p:strVal val="#ppt_w"/>
                                          </p:val>
                                        </p:tav>
                                      </p:tavLst>
                                    </p:anim>
                                    <p:anim calcmode="lin" valueType="num">
                                      <p:cBhvr>
                                        <p:cTn id="44" dur="1000" fill="hold"/>
                                        <p:tgtEl>
                                          <p:spTgt spid="139"/>
                                        </p:tgtEl>
                                        <p:attrNameLst>
                                          <p:attrName>ppt_h</p:attrName>
                                        </p:attrNameLst>
                                      </p:cBhvr>
                                      <p:tavLst>
                                        <p:tav tm="0">
                                          <p:val>
                                            <p:strVal val="#ppt_h"/>
                                          </p:val>
                                        </p:tav>
                                        <p:tav tm="100000">
                                          <p:val>
                                            <p:strVal val="#ppt_h"/>
                                          </p:val>
                                        </p:tav>
                                      </p:tavLst>
                                    </p:anim>
                                    <p:animEffect transition="in" filter="fade">
                                      <p:cBhvr>
                                        <p:cTn id="45" dur="1000"/>
                                        <p:tgtEl>
                                          <p:spTgt spid="13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0"/>
                                        </p:tgtEl>
                                        <p:attrNameLst>
                                          <p:attrName>style.visibility</p:attrName>
                                        </p:attrNameLst>
                                      </p:cBhvr>
                                      <p:to>
                                        <p:strVal val="visible"/>
                                      </p:to>
                                    </p:set>
                                    <p:animEffect transition="in" filter="wipe(down)">
                                      <p:cBhvr>
                                        <p:cTn id="50" dur="500"/>
                                        <p:tgtEl>
                                          <p:spTgt spid="140"/>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strips(downLeft)">
                                      <p:cBhvr>
                                        <p:cTn id="55" dur="500"/>
                                        <p:tgtEl>
                                          <p:spTgt spid="172"/>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163"/>
                                        </p:tgtEl>
                                        <p:attrNameLst>
                                          <p:attrName>style.visibility</p:attrName>
                                        </p:attrNameLst>
                                      </p:cBhvr>
                                      <p:to>
                                        <p:strVal val="visible"/>
                                      </p:to>
                                    </p:set>
                                    <p:animEffect transition="in" filter="strips(downLeft)">
                                      <p:cBhvr>
                                        <p:cTn id="60" dur="500"/>
                                        <p:tgtEl>
                                          <p:spTgt spid="163"/>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164"/>
                                        </p:tgtEl>
                                        <p:attrNameLst>
                                          <p:attrName>style.visibility</p:attrName>
                                        </p:attrNameLst>
                                      </p:cBhvr>
                                      <p:to>
                                        <p:strVal val="visible"/>
                                      </p:to>
                                    </p:set>
                                    <p:animEffect transition="in" filter="fade">
                                      <p:cBhvr>
                                        <p:cTn id="65" dur="1000"/>
                                        <p:tgtEl>
                                          <p:spTgt spid="164"/>
                                        </p:tgtEl>
                                      </p:cBhvr>
                                    </p:animEffect>
                                    <p:anim calcmode="lin" valueType="num">
                                      <p:cBhvr>
                                        <p:cTn id="66" dur="1000" fill="hold"/>
                                        <p:tgtEl>
                                          <p:spTgt spid="164"/>
                                        </p:tgtEl>
                                        <p:attrNameLst>
                                          <p:attrName>ppt_x</p:attrName>
                                        </p:attrNameLst>
                                      </p:cBhvr>
                                      <p:tavLst>
                                        <p:tav tm="0">
                                          <p:val>
                                            <p:strVal val="#ppt_x"/>
                                          </p:val>
                                        </p:tav>
                                        <p:tav tm="100000">
                                          <p:val>
                                            <p:strVal val="#ppt_x"/>
                                          </p:val>
                                        </p:tav>
                                      </p:tavLst>
                                    </p:anim>
                                    <p:anim calcmode="lin" valueType="num">
                                      <p:cBhvr>
                                        <p:cTn id="67"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165"/>
                                        </p:tgtEl>
                                        <p:attrNameLst>
                                          <p:attrName>style.visibility</p:attrName>
                                        </p:attrNameLst>
                                      </p:cBhvr>
                                      <p:to>
                                        <p:strVal val="visible"/>
                                      </p:to>
                                    </p:set>
                                    <p:animEffect transition="in" filter="strips(downLeft)">
                                      <p:cBhvr>
                                        <p:cTn id="72" dur="500"/>
                                        <p:tgtEl>
                                          <p:spTgt spid="165"/>
                                        </p:tgtEl>
                                      </p:cBhvr>
                                    </p:animEffect>
                                  </p:childTnLst>
                                </p:cTn>
                              </p:par>
                            </p:childTnLst>
                          </p:cTn>
                        </p:par>
                      </p:childTnLst>
                    </p:cTn>
                  </p:par>
                  <p:par>
                    <p:cTn id="73" fill="hold">
                      <p:stCondLst>
                        <p:cond delay="indefinite"/>
                      </p:stCondLst>
                      <p:childTnLst>
                        <p:par>
                          <p:cTn id="74" fill="hold">
                            <p:stCondLst>
                              <p:cond delay="0"/>
                            </p:stCondLst>
                            <p:childTnLst>
                              <p:par>
                                <p:cTn id="75" presetID="50" presetClass="entr" presetSubtype="0" decel="100000" fill="hold" grpId="0" nodeType="clickEffect">
                                  <p:stCondLst>
                                    <p:cond delay="0"/>
                                  </p:stCondLst>
                                  <p:childTnLst>
                                    <p:set>
                                      <p:cBhvr>
                                        <p:cTn id="76" dur="1" fill="hold">
                                          <p:stCondLst>
                                            <p:cond delay="0"/>
                                          </p:stCondLst>
                                        </p:cTn>
                                        <p:tgtEl>
                                          <p:spTgt spid="167"/>
                                        </p:tgtEl>
                                        <p:attrNameLst>
                                          <p:attrName>style.visibility</p:attrName>
                                        </p:attrNameLst>
                                      </p:cBhvr>
                                      <p:to>
                                        <p:strVal val="visible"/>
                                      </p:to>
                                    </p:set>
                                    <p:anim calcmode="lin" valueType="num">
                                      <p:cBhvr>
                                        <p:cTn id="77" dur="1000" fill="hold"/>
                                        <p:tgtEl>
                                          <p:spTgt spid="167"/>
                                        </p:tgtEl>
                                        <p:attrNameLst>
                                          <p:attrName>ppt_w</p:attrName>
                                        </p:attrNameLst>
                                      </p:cBhvr>
                                      <p:tavLst>
                                        <p:tav tm="0">
                                          <p:val>
                                            <p:strVal val="#ppt_w+.3"/>
                                          </p:val>
                                        </p:tav>
                                        <p:tav tm="100000">
                                          <p:val>
                                            <p:strVal val="#ppt_w"/>
                                          </p:val>
                                        </p:tav>
                                      </p:tavLst>
                                    </p:anim>
                                    <p:anim calcmode="lin" valueType="num">
                                      <p:cBhvr>
                                        <p:cTn id="78" dur="1000" fill="hold"/>
                                        <p:tgtEl>
                                          <p:spTgt spid="167"/>
                                        </p:tgtEl>
                                        <p:attrNameLst>
                                          <p:attrName>ppt_h</p:attrName>
                                        </p:attrNameLst>
                                      </p:cBhvr>
                                      <p:tavLst>
                                        <p:tav tm="0">
                                          <p:val>
                                            <p:strVal val="#ppt_h"/>
                                          </p:val>
                                        </p:tav>
                                        <p:tav tm="100000">
                                          <p:val>
                                            <p:strVal val="#ppt_h"/>
                                          </p:val>
                                        </p:tav>
                                      </p:tavLst>
                                    </p:anim>
                                    <p:animEffect transition="in" filter="fade">
                                      <p:cBhvr>
                                        <p:cTn id="79" dur="1000"/>
                                        <p:tgtEl>
                                          <p:spTgt spid="167"/>
                                        </p:tgtEl>
                                      </p:cBhvr>
                                    </p:animEffect>
                                  </p:childTnLst>
                                </p:cTn>
                              </p:par>
                            </p:childTnLst>
                          </p:cTn>
                        </p:par>
                      </p:childTnLst>
                    </p:cTn>
                  </p:par>
                  <p:par>
                    <p:cTn id="80" fill="hold">
                      <p:stCondLst>
                        <p:cond delay="indefinite"/>
                      </p:stCondLst>
                      <p:childTnLst>
                        <p:par>
                          <p:cTn id="81" fill="hold">
                            <p:stCondLst>
                              <p:cond delay="0"/>
                            </p:stCondLst>
                            <p:childTnLst>
                              <p:par>
                                <p:cTn id="82" presetID="50" presetClass="entr" presetSubtype="0" decel="100000" fill="hold" grpId="0" nodeType="clickEffect">
                                  <p:stCondLst>
                                    <p:cond delay="0"/>
                                  </p:stCondLst>
                                  <p:childTnLst>
                                    <p:set>
                                      <p:cBhvr>
                                        <p:cTn id="83" dur="1" fill="hold">
                                          <p:stCondLst>
                                            <p:cond delay="0"/>
                                          </p:stCondLst>
                                        </p:cTn>
                                        <p:tgtEl>
                                          <p:spTgt spid="168"/>
                                        </p:tgtEl>
                                        <p:attrNameLst>
                                          <p:attrName>style.visibility</p:attrName>
                                        </p:attrNameLst>
                                      </p:cBhvr>
                                      <p:to>
                                        <p:strVal val="visible"/>
                                      </p:to>
                                    </p:set>
                                    <p:anim calcmode="lin" valueType="num">
                                      <p:cBhvr>
                                        <p:cTn id="84" dur="1000" fill="hold"/>
                                        <p:tgtEl>
                                          <p:spTgt spid="168"/>
                                        </p:tgtEl>
                                        <p:attrNameLst>
                                          <p:attrName>ppt_w</p:attrName>
                                        </p:attrNameLst>
                                      </p:cBhvr>
                                      <p:tavLst>
                                        <p:tav tm="0">
                                          <p:val>
                                            <p:strVal val="#ppt_w+.3"/>
                                          </p:val>
                                        </p:tav>
                                        <p:tav tm="100000">
                                          <p:val>
                                            <p:strVal val="#ppt_w"/>
                                          </p:val>
                                        </p:tav>
                                      </p:tavLst>
                                    </p:anim>
                                    <p:anim calcmode="lin" valueType="num">
                                      <p:cBhvr>
                                        <p:cTn id="85" dur="1000" fill="hold"/>
                                        <p:tgtEl>
                                          <p:spTgt spid="168"/>
                                        </p:tgtEl>
                                        <p:attrNameLst>
                                          <p:attrName>ppt_h</p:attrName>
                                        </p:attrNameLst>
                                      </p:cBhvr>
                                      <p:tavLst>
                                        <p:tav tm="0">
                                          <p:val>
                                            <p:strVal val="#ppt_h"/>
                                          </p:val>
                                        </p:tav>
                                        <p:tav tm="100000">
                                          <p:val>
                                            <p:strVal val="#ppt_h"/>
                                          </p:val>
                                        </p:tav>
                                      </p:tavLst>
                                    </p:anim>
                                    <p:animEffect transition="in" filter="fade">
                                      <p:cBhvr>
                                        <p:cTn id="86" dur="1000"/>
                                        <p:tgtEl>
                                          <p:spTgt spid="168"/>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171"/>
                                        </p:tgtEl>
                                        <p:attrNameLst>
                                          <p:attrName>style.visibility</p:attrName>
                                        </p:attrNameLst>
                                      </p:cBhvr>
                                      <p:to>
                                        <p:strVal val="visible"/>
                                      </p:to>
                                    </p:set>
                                    <p:animEffect transition="in" filter="slide(fromBottom)">
                                      <p:cBhvr>
                                        <p:cTn id="91" dur="500"/>
                                        <p:tgtEl>
                                          <p:spTgt spid="171"/>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nodeType="clickEffect">
                                  <p:stCondLst>
                                    <p:cond delay="0"/>
                                  </p:stCondLst>
                                  <p:childTnLst>
                                    <p:set>
                                      <p:cBhvr>
                                        <p:cTn id="95" dur="1" fill="hold">
                                          <p:stCondLst>
                                            <p:cond delay="0"/>
                                          </p:stCondLst>
                                        </p:cTn>
                                        <p:tgtEl>
                                          <p:spTgt spid="190"/>
                                        </p:tgtEl>
                                        <p:attrNameLst>
                                          <p:attrName>style.visibility</p:attrName>
                                        </p:attrNameLst>
                                      </p:cBhvr>
                                      <p:to>
                                        <p:strVal val="visible"/>
                                      </p:to>
                                    </p:set>
                                    <p:animEffect transition="in" filter="slide(fromBottom)">
                                      <p:cBhvr>
                                        <p:cTn id="96"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9" grpId="0" animBg="1"/>
      <p:bldP spid="140" grpId="0" animBg="1"/>
      <p:bldP spid="164" grpId="0" animBg="1"/>
      <p:bldP spid="167" grpId="0" animBg="1"/>
      <p:bldP spid="168" grpId="0" animBg="1"/>
      <p:bldP spid="1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2"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3"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nvGrpSpPr>
          <p:cNvPr id="4"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sp>
        <p:nvSpPr>
          <p:cNvPr id="38" name="TextBox 37"/>
          <p:cNvSpPr txBox="1"/>
          <p:nvPr/>
        </p:nvSpPr>
        <p:spPr>
          <a:xfrm>
            <a:off x="447674" y="46482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sp>
        <p:nvSpPr>
          <p:cNvPr id="41" name="TextBox 40"/>
          <p:cNvSpPr txBox="1"/>
          <p:nvPr/>
        </p:nvSpPr>
        <p:spPr>
          <a:xfrm>
            <a:off x="447675" y="52578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FF0000"/>
                </a:solidFill>
                <a:latin typeface="Times New Roman" pitchFamily="18" charset="0"/>
                <a:cs typeface="Times New Roman" pitchFamily="18" charset="0"/>
              </a:rPr>
              <a:t>Ví Dụ</a:t>
            </a:r>
            <a:endParaRPr lang="en-US" b="1">
              <a:solidFill>
                <a:srgbClr val="FF0000"/>
              </a:solidFill>
              <a:latin typeface="Times New Roman" pitchFamily="18" charset="0"/>
              <a:cs typeface="Times New Roman" pitchFamily="18" charset="0"/>
            </a:endParaRPr>
          </a:p>
        </p:txBody>
      </p:sp>
      <p:grpSp>
        <p:nvGrpSpPr>
          <p:cNvPr id="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7"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6"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8" name="Group 41"/>
          <p:cNvGrpSpPr/>
          <p:nvPr/>
        </p:nvGrpSpPr>
        <p:grpSpPr>
          <a:xfrm>
            <a:off x="0" y="990600"/>
            <a:ext cx="2057400" cy="40386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pic>
        <p:nvPicPr>
          <p:cNvPr id="48" name="Picture 17" descr="Bullet"/>
          <p:cNvPicPr>
            <a:picLocks noChangeAspect="1" noChangeArrowheads="1"/>
          </p:cNvPicPr>
          <p:nvPr/>
        </p:nvPicPr>
        <p:blipFill>
          <a:blip r:embed="rId4" cstate="print"/>
          <a:srcRect/>
          <a:stretch>
            <a:fillRect/>
          </a:stretch>
        </p:blipFill>
        <p:spPr bwMode="auto">
          <a:xfrm>
            <a:off x="152400" y="3276600"/>
            <a:ext cx="295275" cy="304800"/>
          </a:xfrm>
          <a:prstGeom prst="rect">
            <a:avLst/>
          </a:prstGeom>
          <a:noFill/>
        </p:spPr>
      </p:pic>
      <p:pic>
        <p:nvPicPr>
          <p:cNvPr id="49" name="Picture 17" descr="Bullet"/>
          <p:cNvPicPr>
            <a:picLocks noChangeAspect="1" noChangeArrowheads="1"/>
          </p:cNvPicPr>
          <p:nvPr/>
        </p:nvPicPr>
        <p:blipFill>
          <a:blip r:embed="rId4" cstate="print"/>
          <a:srcRect/>
          <a:stretch>
            <a:fillRect/>
          </a:stretch>
        </p:blipFill>
        <p:spPr bwMode="auto">
          <a:xfrm>
            <a:off x="152400" y="4648200"/>
            <a:ext cx="295275" cy="304800"/>
          </a:xfrm>
          <a:prstGeom prst="rect">
            <a:avLst/>
          </a:prstGeom>
          <a:noFill/>
        </p:spPr>
      </p:pic>
      <p:grpSp>
        <p:nvGrpSpPr>
          <p:cNvPr id="9" name="Group 28"/>
          <p:cNvGrpSpPr>
            <a:grpSpLocks/>
          </p:cNvGrpSpPr>
          <p:nvPr/>
        </p:nvGrpSpPr>
        <p:grpSpPr bwMode="auto">
          <a:xfrm>
            <a:off x="0" y="5715000"/>
            <a:ext cx="1905000" cy="1738702"/>
            <a:chOff x="108" y="1584"/>
            <a:chExt cx="1692" cy="2536"/>
          </a:xfrm>
          <a:solidFill>
            <a:schemeClr val="bg1"/>
          </a:solidFill>
        </p:grpSpPr>
        <p:sp>
          <p:nvSpPr>
            <p:cNvPr id="55"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6"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37" name="Picture 2" descr="C:\Users\HONGCHUONG\Desktop\loading (2).gif"/>
          <p:cNvPicPr>
            <a:picLocks noChangeAspect="1" noChangeArrowheads="1"/>
          </p:cNvPicPr>
          <p:nvPr/>
        </p:nvPicPr>
        <p:blipFill>
          <a:blip r:embed="rId5" cstate="print"/>
          <a:srcRect/>
          <a:stretch>
            <a:fillRect/>
          </a:stretch>
        </p:blipFill>
        <p:spPr bwMode="auto">
          <a:xfrm>
            <a:off x="0" y="5105400"/>
            <a:ext cx="533400" cy="533400"/>
          </a:xfrm>
          <a:prstGeom prst="rect">
            <a:avLst/>
          </a:prstGeom>
          <a:noFill/>
        </p:spPr>
      </p:pic>
      <p:pic>
        <p:nvPicPr>
          <p:cNvPr id="39"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pic>
        <p:nvPicPr>
          <p:cNvPr id="209" name="Picture 208" descr="C:\Users\HONGCHUONG\Desktop\vd3.PNG"/>
          <p:cNvPicPr/>
          <p:nvPr/>
        </p:nvPicPr>
        <p:blipFill>
          <a:blip r:embed="rId7" cstate="print"/>
          <a:srcRect/>
          <a:stretch>
            <a:fillRect/>
          </a:stretch>
        </p:blipFill>
        <p:spPr bwMode="auto">
          <a:xfrm>
            <a:off x="2438400" y="1371600"/>
            <a:ext cx="6705600" cy="3581400"/>
          </a:xfrm>
          <a:prstGeom prst="rect">
            <a:avLst/>
          </a:prstGeom>
          <a:noFill/>
          <a:ln w="9525">
            <a:noFill/>
            <a:miter lim="800000"/>
            <a:headEnd/>
            <a:tailEnd/>
          </a:ln>
        </p:spPr>
      </p:pic>
      <p:grpSp>
        <p:nvGrpSpPr>
          <p:cNvPr id="154" name="Group 153"/>
          <p:cNvGrpSpPr/>
          <p:nvPr/>
        </p:nvGrpSpPr>
        <p:grpSpPr>
          <a:xfrm>
            <a:off x="2286000" y="5421868"/>
            <a:ext cx="7086600" cy="826532"/>
            <a:chOff x="2286000" y="5421868"/>
            <a:chExt cx="7086600" cy="826532"/>
          </a:xfrm>
        </p:grpSpPr>
        <p:sp>
          <p:nvSpPr>
            <p:cNvPr id="148" name="TextBox 147"/>
            <p:cNvSpPr txBox="1"/>
            <p:nvPr/>
          </p:nvSpPr>
          <p:spPr>
            <a:xfrm>
              <a:off x="2286000" y="5848290"/>
              <a:ext cx="7086600" cy="400110"/>
            </a:xfrm>
            <a:prstGeom prst="rect">
              <a:avLst/>
            </a:prstGeom>
            <a:noFill/>
          </p:spPr>
          <p:txBody>
            <a:bodyPr wrap="square" rtlCol="0">
              <a:spAutoFit/>
            </a:bodyPr>
            <a:lstStyle/>
            <a:p>
              <a:r>
                <a:rPr lang="en-US" sz="2000" b="1" smtClean="0">
                  <a:solidFill>
                    <a:srgbClr val="002060"/>
                  </a:solidFill>
                  <a:latin typeface="Times New Roman" pitchFamily="18" charset="0"/>
                  <a:cs typeface="Times New Roman" pitchFamily="18" charset="0"/>
                </a:rPr>
                <a:t>Kết quả nhận được : 000 , 001 , 010 , 011 , 100 , 101 , 110 , 111</a:t>
              </a:r>
              <a:endParaRPr lang="en-US" sz="2000" b="1">
                <a:solidFill>
                  <a:srgbClr val="002060"/>
                </a:solidFill>
                <a:latin typeface="Times New Roman" pitchFamily="18" charset="0"/>
                <a:cs typeface="Times New Roman" pitchFamily="18" charset="0"/>
              </a:endParaRPr>
            </a:p>
          </p:txBody>
        </p:sp>
        <p:sp>
          <p:nvSpPr>
            <p:cNvPr id="151" name="TextBox 150"/>
            <p:cNvSpPr txBox="1"/>
            <p:nvPr/>
          </p:nvSpPr>
          <p:spPr>
            <a:xfrm>
              <a:off x="2286000" y="5421868"/>
              <a:ext cx="15240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Input : n = 3</a:t>
              </a:r>
              <a:endParaRPr lang="en-US" b="1">
                <a:solidFill>
                  <a:srgbClr val="00206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barn(inHorizontal)">
                                      <p:cBhvr>
                                        <p:cTn id="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3"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4"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nvGrpSpPr>
          <p:cNvPr id="5"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grpSp>
        <p:nvGrpSpPr>
          <p:cNvPr id="7"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8"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endParaRPr lang="en-US" b="1">
                <a:solidFill>
                  <a:srgbClr val="002060"/>
                </a:solidFill>
                <a:latin typeface="Times New Roman" pitchFamily="18" charset="0"/>
                <a:cs typeface="Times New Roman" pitchFamily="18" charset="0"/>
              </a:endParaRPr>
            </a:p>
          </p:txBody>
        </p:sp>
      </p:grpSp>
      <p:sp>
        <p:nvSpPr>
          <p:cNvPr id="44" name="TextBox 43"/>
          <p:cNvSpPr txBox="1"/>
          <p:nvPr/>
        </p:nvSpPr>
        <p:spPr>
          <a:xfrm>
            <a:off x="447675" y="57912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a:t>
            </a:r>
            <a:r>
              <a:rPr lang="en-US" b="1" smtClean="0">
                <a:solidFill>
                  <a:srgbClr val="FF0000"/>
                </a:solidFill>
                <a:latin typeface="Times New Roman" pitchFamily="18" charset="0"/>
                <a:cs typeface="Times New Roman" pitchFamily="18" charset="0"/>
              </a:rPr>
              <a:t>Nhận Xét</a:t>
            </a:r>
          </a:p>
          <a:p>
            <a:endParaRPr lang="en-US" b="1">
              <a:solidFill>
                <a:srgbClr val="002060"/>
              </a:solidFill>
              <a:latin typeface="Times New Roman" pitchFamily="18" charset="0"/>
              <a:cs typeface="Times New Roman" pitchFamily="18" charset="0"/>
            </a:endParaRPr>
          </a:p>
        </p:txBody>
      </p:sp>
      <p:grpSp>
        <p:nvGrpSpPr>
          <p:cNvPr id="14"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6"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15" name="Group 41"/>
          <p:cNvGrpSpPr/>
          <p:nvPr/>
        </p:nvGrpSpPr>
        <p:grpSpPr>
          <a:xfrm>
            <a:off x="0" y="990600"/>
            <a:ext cx="2057400" cy="46482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pic>
        <p:nvPicPr>
          <p:cNvPr id="48" name="Picture 17" descr="Bullet"/>
          <p:cNvPicPr>
            <a:picLocks noChangeAspect="1" noChangeArrowheads="1"/>
          </p:cNvPicPr>
          <p:nvPr/>
        </p:nvPicPr>
        <p:blipFill>
          <a:blip r:embed="rId4" cstate="print"/>
          <a:srcRect/>
          <a:stretch>
            <a:fillRect/>
          </a:stretch>
        </p:blipFill>
        <p:spPr bwMode="auto">
          <a:xfrm>
            <a:off x="161925" y="3276600"/>
            <a:ext cx="295275" cy="304800"/>
          </a:xfrm>
          <a:prstGeom prst="rect">
            <a:avLst/>
          </a:prstGeom>
          <a:noFill/>
        </p:spPr>
      </p:pic>
      <p:grpSp>
        <p:nvGrpSpPr>
          <p:cNvPr id="49" name="Group 28"/>
          <p:cNvGrpSpPr>
            <a:grpSpLocks/>
          </p:cNvGrpSpPr>
          <p:nvPr/>
        </p:nvGrpSpPr>
        <p:grpSpPr bwMode="auto">
          <a:xfrm>
            <a:off x="0" y="6262298"/>
            <a:ext cx="1905000" cy="1738702"/>
            <a:chOff x="108" y="1584"/>
            <a:chExt cx="1692" cy="2536"/>
          </a:xfrm>
          <a:solidFill>
            <a:schemeClr val="bg1"/>
          </a:solidFill>
        </p:grpSpPr>
        <p:sp>
          <p:nvSpPr>
            <p:cNvPr id="53"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4"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5"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39" name="Picture 2" descr="C:\Users\HONGCHUONG\Desktop\loading (2).gif"/>
          <p:cNvPicPr>
            <a:picLocks noChangeAspect="1" noChangeArrowheads="1"/>
          </p:cNvPicPr>
          <p:nvPr/>
        </p:nvPicPr>
        <p:blipFill>
          <a:blip r:embed="rId5" cstate="print"/>
          <a:srcRect/>
          <a:stretch>
            <a:fillRect/>
          </a:stretch>
        </p:blipFill>
        <p:spPr bwMode="auto">
          <a:xfrm>
            <a:off x="0" y="5715000"/>
            <a:ext cx="533400" cy="533400"/>
          </a:xfrm>
          <a:prstGeom prst="rect">
            <a:avLst/>
          </a:prstGeom>
          <a:noFill/>
        </p:spPr>
      </p:pic>
      <p:pic>
        <p:nvPicPr>
          <p:cNvPr id="42"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sp>
        <p:nvSpPr>
          <p:cNvPr id="101" name="TextBox 100"/>
          <p:cNvSpPr txBox="1"/>
          <p:nvPr/>
        </p:nvSpPr>
        <p:spPr>
          <a:xfrm>
            <a:off x="533400" y="52578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sp>
        <p:nvSpPr>
          <p:cNvPr id="102" name="TextBox 101"/>
          <p:cNvSpPr txBox="1"/>
          <p:nvPr/>
        </p:nvSpPr>
        <p:spPr>
          <a:xfrm>
            <a:off x="2209800" y="1295400"/>
            <a:ext cx="6553200" cy="5601533"/>
          </a:xfrm>
          <a:prstGeom prst="rect">
            <a:avLst/>
          </a:prstGeom>
          <a:noFill/>
        </p:spPr>
        <p:txBody>
          <a:bodyPr wrap="square" rtlCol="0">
            <a:spAutoFit/>
          </a:bodyPr>
          <a:lstStyle/>
          <a:p>
            <a:r>
              <a:rPr lang="en-US" sz="2000" b="1" smtClean="0">
                <a:solidFill>
                  <a:srgbClr val="002060"/>
                </a:solidFill>
                <a:latin typeface="Times New Roman" pitchFamily="18" charset="0"/>
                <a:cs typeface="Times New Roman" pitchFamily="18" charset="0"/>
              </a:rPr>
              <a:t>1 . Lỗi  mắc phải</a:t>
            </a:r>
          </a:p>
          <a:p>
            <a:pPr lvl="1">
              <a:buFont typeface="Arial" pitchFamily="34" charset="0"/>
              <a:buChar char="•"/>
            </a:pPr>
            <a:r>
              <a:rPr lang="en-US" sz="2000" b="1" smtClean="0">
                <a:solidFill>
                  <a:srgbClr val="002060"/>
                </a:solidFill>
                <a:latin typeface="Times New Roman" pitchFamily="18" charset="0"/>
                <a:cs typeface="Times New Roman" pitchFamily="18" charset="0"/>
              </a:rPr>
              <a:t> Lỗi trong bài toán</a:t>
            </a:r>
            <a:endParaRPr lang="en-US" sz="2000" smtClean="0">
              <a:solidFill>
                <a:srgbClr val="002060"/>
              </a:solidFill>
              <a:latin typeface="Times New Roman" pitchFamily="18" charset="0"/>
              <a:cs typeface="Times New Roman" pitchFamily="18" charset="0"/>
            </a:endParaRPr>
          </a:p>
          <a:p>
            <a:pPr lvl="0"/>
            <a:r>
              <a:rPr lang="en-US" sz="2000" smtClean="0">
                <a:solidFill>
                  <a:srgbClr val="002060"/>
                </a:solidFill>
                <a:latin typeface="Times New Roman" pitchFamily="18" charset="0"/>
                <a:cs typeface="Times New Roman" pitchFamily="18" charset="0"/>
              </a:rPr>
              <a:t>	Khi xác định bài toán dễ nhầm với các bài toán 	khác trong cùng phương pháp thử sai</a:t>
            </a:r>
          </a:p>
          <a:p>
            <a:pPr lvl="1">
              <a:buFont typeface="Arial" pitchFamily="34" charset="0"/>
              <a:buChar char="•"/>
            </a:pPr>
            <a:r>
              <a:rPr lang="en-US" sz="2000" b="1" smtClean="0">
                <a:solidFill>
                  <a:srgbClr val="002060"/>
                </a:solidFill>
                <a:latin typeface="Times New Roman" pitchFamily="18" charset="0"/>
                <a:cs typeface="Times New Roman" pitchFamily="18" charset="0"/>
              </a:rPr>
              <a:t> Lỗi trong lặp trình</a:t>
            </a:r>
            <a:endParaRPr lang="en-US" sz="2000" smtClean="0">
              <a:solidFill>
                <a:srgbClr val="002060"/>
              </a:solidFill>
              <a:latin typeface="Times New Roman" pitchFamily="18" charset="0"/>
              <a:cs typeface="Times New Roman" pitchFamily="18" charset="0"/>
            </a:endParaRPr>
          </a:p>
          <a:p>
            <a:pPr lvl="0"/>
            <a:r>
              <a:rPr lang="en-US" sz="2000" smtClean="0">
                <a:solidFill>
                  <a:srgbClr val="002060"/>
                </a:solidFill>
                <a:latin typeface="Times New Roman" pitchFamily="18" charset="0"/>
                <a:cs typeface="Times New Roman" pitchFamily="18" charset="0"/>
              </a:rPr>
              <a:t>	Khi lập trình có thể sẽ tạo vòng lặp vô hạn</a:t>
            </a:r>
          </a:p>
          <a:p>
            <a:pPr lvl="0"/>
            <a:r>
              <a:rPr lang="en-US" sz="2000" smtClean="0">
                <a:solidFill>
                  <a:srgbClr val="002060"/>
                </a:solidFill>
                <a:latin typeface="Times New Roman" pitchFamily="18" charset="0"/>
                <a:cs typeface="Times New Roman" pitchFamily="18" charset="0"/>
              </a:rPr>
              <a:t>	Không biết lần gọi đệ quy tương ứng với nút nào 	trên cây.</a:t>
            </a:r>
          </a:p>
          <a:p>
            <a:pPr lvl="0"/>
            <a:endParaRPr lang="en-US" sz="2000" smtClean="0">
              <a:solidFill>
                <a:srgbClr val="002060"/>
              </a:solidFill>
              <a:latin typeface="Times New Roman" pitchFamily="18" charset="0"/>
              <a:cs typeface="Times New Roman" pitchFamily="18" charset="0"/>
            </a:endParaRPr>
          </a:p>
          <a:p>
            <a:r>
              <a:rPr lang="en-US" sz="2000" b="1" smtClean="0">
                <a:solidFill>
                  <a:srgbClr val="002060"/>
                </a:solidFill>
                <a:latin typeface="Times New Roman" pitchFamily="18" charset="0"/>
                <a:cs typeface="Times New Roman" pitchFamily="18" charset="0"/>
              </a:rPr>
              <a:t>2 .Chú ý !</a:t>
            </a:r>
            <a:endParaRPr lang="en-US" sz="2000" smtClean="0">
              <a:solidFill>
                <a:srgbClr val="002060"/>
              </a:solidFill>
              <a:latin typeface="Times New Roman" pitchFamily="18" charset="0"/>
              <a:cs typeface="Times New Roman" pitchFamily="18" charset="0"/>
            </a:endParaRPr>
          </a:p>
          <a:p>
            <a:pPr lvl="1">
              <a:buFont typeface="Arial" pitchFamily="34" charset="0"/>
              <a:buChar char="•"/>
            </a:pPr>
            <a:r>
              <a:rPr lang="en-US" sz="2000" smtClean="0">
                <a:solidFill>
                  <a:srgbClr val="002060"/>
                </a:solidFill>
                <a:latin typeface="Times New Roman" pitchFamily="18" charset="0"/>
                <a:cs typeface="Times New Roman" pitchFamily="18" charset="0"/>
              </a:rPr>
              <a:t>  Không phải cấu hình nào cũng được sinh ra từ cấu hình trước đó một cách dễ dàng.</a:t>
            </a:r>
          </a:p>
          <a:p>
            <a:pPr lvl="1">
              <a:buFont typeface="Arial" pitchFamily="34" charset="0"/>
              <a:buChar char="•"/>
            </a:pPr>
            <a:r>
              <a:rPr lang="en-US" sz="2000" smtClean="0">
                <a:solidFill>
                  <a:srgbClr val="002060"/>
                </a:solidFill>
                <a:latin typeface="Times New Roman" pitchFamily="18" charset="0"/>
                <a:cs typeface="Times New Roman" pitchFamily="18" charset="0"/>
              </a:rPr>
              <a:t>  Phương pháp quay lui chỉ giải quyết được các bài toán đơn giản.</a:t>
            </a:r>
          </a:p>
          <a:p>
            <a:pPr lvl="1">
              <a:buFont typeface="Arial" pitchFamily="34" charset="0"/>
              <a:buChar char="•"/>
            </a:pPr>
            <a:r>
              <a:rPr lang="en-US" sz="2000" smtClean="0">
                <a:solidFill>
                  <a:srgbClr val="002060"/>
                </a:solidFill>
                <a:latin typeface="Times New Roman" pitchFamily="18" charset="0"/>
                <a:cs typeface="Times New Roman" pitchFamily="18" charset="0"/>
              </a:rPr>
              <a:t> Không phải cấu hình ban đầu và cấu hình kế tiếp được nhận diện một cách dễ dàng,nhiều khi phải chứng minh tồn tại chúng.</a:t>
            </a:r>
          </a:p>
          <a:p>
            <a:endParaRPr lang="en-US"/>
          </a:p>
        </p:txBody>
      </p:sp>
      <p:pic>
        <p:nvPicPr>
          <p:cNvPr id="12290" name="Picture 2" descr="C:\Users\HONGCHUONG\Desktop\Error.png"/>
          <p:cNvPicPr>
            <a:picLocks noChangeAspect="1" noChangeArrowheads="1"/>
          </p:cNvPicPr>
          <p:nvPr/>
        </p:nvPicPr>
        <p:blipFill>
          <a:blip r:embed="rId7" cstate="print"/>
          <a:srcRect/>
          <a:stretch>
            <a:fillRect/>
          </a:stretch>
        </p:blipFill>
        <p:spPr bwMode="auto">
          <a:xfrm>
            <a:off x="4191000" y="1143000"/>
            <a:ext cx="533400" cy="533400"/>
          </a:xfrm>
          <a:prstGeom prst="rect">
            <a:avLst/>
          </a:prstGeom>
          <a:noFill/>
        </p:spPr>
      </p:pic>
      <p:pic>
        <p:nvPicPr>
          <p:cNvPr id="12291" name="Picture 3" descr="C:\Users\HONGCHUONG\Desktop\error (1).png"/>
          <p:cNvPicPr>
            <a:picLocks noChangeAspect="1" noChangeArrowheads="1"/>
          </p:cNvPicPr>
          <p:nvPr/>
        </p:nvPicPr>
        <p:blipFill>
          <a:blip r:embed="rId8" cstate="print"/>
          <a:srcRect/>
          <a:stretch>
            <a:fillRect/>
          </a:stretch>
        </p:blipFill>
        <p:spPr bwMode="auto">
          <a:xfrm>
            <a:off x="3429000" y="3886200"/>
            <a:ext cx="533400" cy="4969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edg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
                                            <p:txEl>
                                              <p:pRg st="0" end="0"/>
                                            </p:txEl>
                                          </p:spTgt>
                                        </p:tgtEl>
                                        <p:attrNameLst>
                                          <p:attrName>style.visibility</p:attrName>
                                        </p:attrNameLst>
                                      </p:cBhvr>
                                      <p:to>
                                        <p:strVal val="visible"/>
                                      </p:to>
                                    </p:set>
                                    <p:animEffect transition="in" filter="fade">
                                      <p:cBhvr>
                                        <p:cTn id="12" dur="1000"/>
                                        <p:tgtEl>
                                          <p:spTgt spid="102">
                                            <p:txEl>
                                              <p:pRg st="0" end="0"/>
                                            </p:txEl>
                                          </p:spTgt>
                                        </p:tgtEl>
                                      </p:cBhvr>
                                    </p:animEffect>
                                    <p:anim calcmode="lin" valueType="num">
                                      <p:cBhvr>
                                        <p:cTn id="13" dur="1000" fill="hold"/>
                                        <p:tgtEl>
                                          <p:spTgt spid="10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
                                            <p:txEl>
                                              <p:pRg st="1" end="1"/>
                                            </p:txEl>
                                          </p:spTgt>
                                        </p:tgtEl>
                                        <p:attrNameLst>
                                          <p:attrName>style.visibility</p:attrName>
                                        </p:attrNameLst>
                                      </p:cBhvr>
                                      <p:to>
                                        <p:strVal val="visible"/>
                                      </p:to>
                                    </p:set>
                                    <p:animEffect transition="in" filter="fade">
                                      <p:cBhvr>
                                        <p:cTn id="17" dur="1000"/>
                                        <p:tgtEl>
                                          <p:spTgt spid="102">
                                            <p:txEl>
                                              <p:pRg st="1" end="1"/>
                                            </p:txEl>
                                          </p:spTgt>
                                        </p:tgtEl>
                                      </p:cBhvr>
                                    </p:animEffect>
                                    <p:anim calcmode="lin" valueType="num">
                                      <p:cBhvr>
                                        <p:cTn id="18" dur="1000" fill="hold"/>
                                        <p:tgtEl>
                                          <p:spTgt spid="10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0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
                                            <p:txEl>
                                              <p:pRg st="2" end="2"/>
                                            </p:txEl>
                                          </p:spTgt>
                                        </p:tgtEl>
                                        <p:attrNameLst>
                                          <p:attrName>style.visibility</p:attrName>
                                        </p:attrNameLst>
                                      </p:cBhvr>
                                      <p:to>
                                        <p:strVal val="visible"/>
                                      </p:to>
                                    </p:set>
                                    <p:animEffect transition="in" filter="fade">
                                      <p:cBhvr>
                                        <p:cTn id="22" dur="1000"/>
                                        <p:tgtEl>
                                          <p:spTgt spid="102">
                                            <p:txEl>
                                              <p:pRg st="2" end="2"/>
                                            </p:txEl>
                                          </p:spTgt>
                                        </p:tgtEl>
                                      </p:cBhvr>
                                    </p:animEffect>
                                    <p:anim calcmode="lin" valueType="num">
                                      <p:cBhvr>
                                        <p:cTn id="23" dur="1000" fill="hold"/>
                                        <p:tgtEl>
                                          <p:spTgt spid="10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02">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
                                            <p:txEl>
                                              <p:pRg st="3" end="3"/>
                                            </p:txEl>
                                          </p:spTgt>
                                        </p:tgtEl>
                                        <p:attrNameLst>
                                          <p:attrName>style.visibility</p:attrName>
                                        </p:attrNameLst>
                                      </p:cBhvr>
                                      <p:to>
                                        <p:strVal val="visible"/>
                                      </p:to>
                                    </p:set>
                                    <p:animEffect transition="in" filter="fade">
                                      <p:cBhvr>
                                        <p:cTn id="27" dur="1000"/>
                                        <p:tgtEl>
                                          <p:spTgt spid="102">
                                            <p:txEl>
                                              <p:pRg st="3" end="3"/>
                                            </p:txEl>
                                          </p:spTgt>
                                        </p:tgtEl>
                                      </p:cBhvr>
                                    </p:animEffect>
                                    <p:anim calcmode="lin" valueType="num">
                                      <p:cBhvr>
                                        <p:cTn id="28" dur="1000" fill="hold"/>
                                        <p:tgtEl>
                                          <p:spTgt spid="102">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02">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2">
                                            <p:txEl>
                                              <p:pRg st="4" end="4"/>
                                            </p:txEl>
                                          </p:spTgt>
                                        </p:tgtEl>
                                        <p:attrNameLst>
                                          <p:attrName>style.visibility</p:attrName>
                                        </p:attrNameLst>
                                      </p:cBhvr>
                                      <p:to>
                                        <p:strVal val="visible"/>
                                      </p:to>
                                    </p:set>
                                    <p:animEffect transition="in" filter="fade">
                                      <p:cBhvr>
                                        <p:cTn id="32" dur="1000"/>
                                        <p:tgtEl>
                                          <p:spTgt spid="102">
                                            <p:txEl>
                                              <p:pRg st="4" end="4"/>
                                            </p:txEl>
                                          </p:spTgt>
                                        </p:tgtEl>
                                      </p:cBhvr>
                                    </p:animEffect>
                                    <p:anim calcmode="lin" valueType="num">
                                      <p:cBhvr>
                                        <p:cTn id="33" dur="1000" fill="hold"/>
                                        <p:tgtEl>
                                          <p:spTgt spid="10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02">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2">
                                            <p:txEl>
                                              <p:pRg st="5" end="5"/>
                                            </p:txEl>
                                          </p:spTgt>
                                        </p:tgtEl>
                                        <p:attrNameLst>
                                          <p:attrName>style.visibility</p:attrName>
                                        </p:attrNameLst>
                                      </p:cBhvr>
                                      <p:to>
                                        <p:strVal val="visible"/>
                                      </p:to>
                                    </p:set>
                                    <p:animEffect transition="in" filter="fade">
                                      <p:cBhvr>
                                        <p:cTn id="37" dur="1000"/>
                                        <p:tgtEl>
                                          <p:spTgt spid="102">
                                            <p:txEl>
                                              <p:pRg st="5" end="5"/>
                                            </p:txEl>
                                          </p:spTgt>
                                        </p:tgtEl>
                                      </p:cBhvr>
                                    </p:animEffect>
                                    <p:anim calcmode="lin" valueType="num">
                                      <p:cBhvr>
                                        <p:cTn id="38" dur="1000" fill="hold"/>
                                        <p:tgtEl>
                                          <p:spTgt spid="10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nodeType="clickEffect">
                                  <p:stCondLst>
                                    <p:cond delay="0"/>
                                  </p:stCondLst>
                                  <p:childTnLst>
                                    <p:set>
                                      <p:cBhvr>
                                        <p:cTn id="43" dur="1" fill="hold">
                                          <p:stCondLst>
                                            <p:cond delay="0"/>
                                          </p:stCondLst>
                                        </p:cTn>
                                        <p:tgtEl>
                                          <p:spTgt spid="12291"/>
                                        </p:tgtEl>
                                        <p:attrNameLst>
                                          <p:attrName>style.visibility</p:attrName>
                                        </p:attrNameLst>
                                      </p:cBhvr>
                                      <p:to>
                                        <p:strVal val="visible"/>
                                      </p:to>
                                    </p:set>
                                    <p:animEffect transition="in" filter="wedge">
                                      <p:cBhvr>
                                        <p:cTn id="44" dur="500"/>
                                        <p:tgtEl>
                                          <p:spTgt spid="1229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
                                            <p:txEl>
                                              <p:pRg st="7" end="7"/>
                                            </p:txEl>
                                          </p:spTgt>
                                        </p:tgtEl>
                                        <p:attrNameLst>
                                          <p:attrName>style.visibility</p:attrName>
                                        </p:attrNameLst>
                                      </p:cBhvr>
                                      <p:to>
                                        <p:strVal val="visible"/>
                                      </p:to>
                                    </p:set>
                                    <p:animEffect transition="in" filter="fade">
                                      <p:cBhvr>
                                        <p:cTn id="49" dur="1000"/>
                                        <p:tgtEl>
                                          <p:spTgt spid="102">
                                            <p:txEl>
                                              <p:pRg st="7" end="7"/>
                                            </p:txEl>
                                          </p:spTgt>
                                        </p:tgtEl>
                                      </p:cBhvr>
                                    </p:animEffect>
                                    <p:anim calcmode="lin" valueType="num">
                                      <p:cBhvr>
                                        <p:cTn id="50" dur="1000" fill="hold"/>
                                        <p:tgtEl>
                                          <p:spTgt spid="10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2">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2">
                                            <p:txEl>
                                              <p:pRg st="8" end="8"/>
                                            </p:txEl>
                                          </p:spTgt>
                                        </p:tgtEl>
                                        <p:attrNameLst>
                                          <p:attrName>style.visibility</p:attrName>
                                        </p:attrNameLst>
                                      </p:cBhvr>
                                      <p:to>
                                        <p:strVal val="visible"/>
                                      </p:to>
                                    </p:set>
                                    <p:animEffect transition="in" filter="fade">
                                      <p:cBhvr>
                                        <p:cTn id="54" dur="1000"/>
                                        <p:tgtEl>
                                          <p:spTgt spid="102">
                                            <p:txEl>
                                              <p:pRg st="8" end="8"/>
                                            </p:txEl>
                                          </p:spTgt>
                                        </p:tgtEl>
                                      </p:cBhvr>
                                    </p:animEffect>
                                    <p:anim calcmode="lin" valueType="num">
                                      <p:cBhvr>
                                        <p:cTn id="55" dur="1000" fill="hold"/>
                                        <p:tgtEl>
                                          <p:spTgt spid="102">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102">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2">
                                            <p:txEl>
                                              <p:pRg st="9" end="9"/>
                                            </p:txEl>
                                          </p:spTgt>
                                        </p:tgtEl>
                                        <p:attrNameLst>
                                          <p:attrName>style.visibility</p:attrName>
                                        </p:attrNameLst>
                                      </p:cBhvr>
                                      <p:to>
                                        <p:strVal val="visible"/>
                                      </p:to>
                                    </p:set>
                                    <p:animEffect transition="in" filter="fade">
                                      <p:cBhvr>
                                        <p:cTn id="59" dur="1000"/>
                                        <p:tgtEl>
                                          <p:spTgt spid="102">
                                            <p:txEl>
                                              <p:pRg st="9" end="9"/>
                                            </p:txEl>
                                          </p:spTgt>
                                        </p:tgtEl>
                                      </p:cBhvr>
                                    </p:animEffect>
                                    <p:anim calcmode="lin" valueType="num">
                                      <p:cBhvr>
                                        <p:cTn id="60" dur="1000" fill="hold"/>
                                        <p:tgtEl>
                                          <p:spTgt spid="102">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102">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02">
                                            <p:txEl>
                                              <p:pRg st="10" end="10"/>
                                            </p:txEl>
                                          </p:spTgt>
                                        </p:tgtEl>
                                        <p:attrNameLst>
                                          <p:attrName>style.visibility</p:attrName>
                                        </p:attrNameLst>
                                      </p:cBhvr>
                                      <p:to>
                                        <p:strVal val="visible"/>
                                      </p:to>
                                    </p:set>
                                    <p:animEffect transition="in" filter="fade">
                                      <p:cBhvr>
                                        <p:cTn id="64" dur="1000"/>
                                        <p:tgtEl>
                                          <p:spTgt spid="102">
                                            <p:txEl>
                                              <p:pRg st="10" end="10"/>
                                            </p:txEl>
                                          </p:spTgt>
                                        </p:tgtEl>
                                      </p:cBhvr>
                                    </p:animEffect>
                                    <p:anim calcmode="lin" valueType="num">
                                      <p:cBhvr>
                                        <p:cTn id="65" dur="1000" fill="hold"/>
                                        <p:tgtEl>
                                          <p:spTgt spid="102">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10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2"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3"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nvGrpSpPr>
          <p:cNvPr id="4"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grpSp>
        <p:nvGrpSpPr>
          <p:cNvPr id="5"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7"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sp>
        <p:nvSpPr>
          <p:cNvPr id="44" name="TextBox 43"/>
          <p:cNvSpPr txBox="1"/>
          <p:nvPr/>
        </p:nvSpPr>
        <p:spPr>
          <a:xfrm>
            <a:off x="447675" y="57912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sp>
        <p:nvSpPr>
          <p:cNvPr id="47" name="TextBox 46"/>
          <p:cNvSpPr txBox="1"/>
          <p:nvPr/>
        </p:nvSpPr>
        <p:spPr>
          <a:xfrm>
            <a:off x="447675" y="6324600"/>
            <a:ext cx="12954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Kết Luận</a:t>
            </a:r>
            <a:endParaRPr lang="en-US" b="1">
              <a:solidFill>
                <a:srgbClr val="FF0000"/>
              </a:solidFill>
              <a:latin typeface="Times New Roman" pitchFamily="18" charset="0"/>
              <a:cs typeface="Times New Roman" pitchFamily="18" charset="0"/>
            </a:endParaRPr>
          </a:p>
        </p:txBody>
      </p:sp>
      <p:sp>
        <p:nvSpPr>
          <p:cNvPr id="36" name="Line 29"/>
          <p:cNvSpPr>
            <a:spLocks noChangeShapeType="1"/>
          </p:cNvSpPr>
          <p:nvPr/>
        </p:nvSpPr>
        <p:spPr bwMode="auto">
          <a:xfrm>
            <a:off x="1981200" y="990600"/>
            <a:ext cx="71628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9" name="Group 41"/>
          <p:cNvGrpSpPr/>
          <p:nvPr/>
        </p:nvGrpSpPr>
        <p:grpSpPr>
          <a:xfrm>
            <a:off x="0" y="990600"/>
            <a:ext cx="1981200" cy="51054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600"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pic>
        <p:nvPicPr>
          <p:cNvPr id="48" name="Picture 17" descr="Bullet"/>
          <p:cNvPicPr>
            <a:picLocks noChangeAspect="1" noChangeArrowheads="1"/>
          </p:cNvPicPr>
          <p:nvPr/>
        </p:nvPicPr>
        <p:blipFill>
          <a:blip r:embed="rId4" cstate="print"/>
          <a:srcRect/>
          <a:stretch>
            <a:fillRect/>
          </a:stretch>
        </p:blipFill>
        <p:spPr bwMode="auto">
          <a:xfrm>
            <a:off x="161925" y="3276600"/>
            <a:ext cx="295275" cy="304800"/>
          </a:xfrm>
          <a:prstGeom prst="rect">
            <a:avLst/>
          </a:prstGeom>
          <a:noFill/>
        </p:spPr>
      </p:pic>
      <p:sp>
        <p:nvSpPr>
          <p:cNvPr id="39" name="Line 29"/>
          <p:cNvSpPr>
            <a:spLocks noChangeShapeType="1"/>
          </p:cNvSpPr>
          <p:nvPr/>
        </p:nvSpPr>
        <p:spPr bwMode="auto">
          <a:xfrm>
            <a:off x="0" y="6781800"/>
            <a:ext cx="91440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pic>
        <p:nvPicPr>
          <p:cNvPr id="49" name="Picture 17" descr="Bullet"/>
          <p:cNvPicPr>
            <a:picLocks noChangeAspect="1" noChangeArrowheads="1"/>
          </p:cNvPicPr>
          <p:nvPr/>
        </p:nvPicPr>
        <p:blipFill>
          <a:blip r:embed="rId4" cstate="print"/>
          <a:srcRect/>
          <a:stretch>
            <a:fillRect/>
          </a:stretch>
        </p:blipFill>
        <p:spPr bwMode="auto">
          <a:xfrm>
            <a:off x="152400" y="5791200"/>
            <a:ext cx="295275" cy="304800"/>
          </a:xfrm>
          <a:prstGeom prst="rect">
            <a:avLst/>
          </a:prstGeom>
          <a:noFill/>
        </p:spPr>
      </p:pic>
      <p:pic>
        <p:nvPicPr>
          <p:cNvPr id="33" name="Picture 2" descr="C:\Users\HONGCHUONG\Desktop\loading (2).gif"/>
          <p:cNvPicPr>
            <a:picLocks noChangeAspect="1" noChangeArrowheads="1"/>
          </p:cNvPicPr>
          <p:nvPr/>
        </p:nvPicPr>
        <p:blipFill>
          <a:blip r:embed="rId5" cstate="print"/>
          <a:srcRect/>
          <a:stretch>
            <a:fillRect/>
          </a:stretch>
        </p:blipFill>
        <p:spPr bwMode="auto">
          <a:xfrm>
            <a:off x="0" y="6172200"/>
            <a:ext cx="533400" cy="533400"/>
          </a:xfrm>
          <a:prstGeom prst="rect">
            <a:avLst/>
          </a:prstGeom>
          <a:noFill/>
        </p:spPr>
      </p:pic>
      <p:pic>
        <p:nvPicPr>
          <p:cNvPr id="42"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sp>
        <p:nvSpPr>
          <p:cNvPr id="43" name="TextBox 42"/>
          <p:cNvSpPr txBox="1"/>
          <p:nvPr/>
        </p:nvSpPr>
        <p:spPr>
          <a:xfrm>
            <a:off x="2209800" y="1194137"/>
            <a:ext cx="6553200" cy="1015663"/>
          </a:xfrm>
          <a:prstGeom prst="rect">
            <a:avLst/>
          </a:prstGeom>
          <a:noFill/>
        </p:spPr>
        <p:txBody>
          <a:bodyPr wrap="square" rtlCol="0">
            <a:spAutoFit/>
          </a:bodyPr>
          <a:lstStyle/>
          <a:p>
            <a:pPr>
              <a:buFont typeface="Arial" pitchFamily="34" charset="0"/>
              <a:buChar char="•"/>
            </a:pPr>
            <a:r>
              <a:rPr lang="en-US" smtClean="0"/>
              <a:t> </a:t>
            </a:r>
            <a:r>
              <a:rPr lang="en-US" sz="2000" smtClean="0">
                <a:solidFill>
                  <a:srgbClr val="002060"/>
                </a:solidFill>
                <a:latin typeface="Times New Roman" pitchFamily="18" charset="0"/>
                <a:cs typeface="Times New Roman" pitchFamily="18" charset="0"/>
              </a:rPr>
              <a:t>Luôn cho ra nghiệm</a:t>
            </a:r>
          </a:p>
          <a:p>
            <a:pPr>
              <a:buFont typeface="Arial" pitchFamily="34" charset="0"/>
              <a:buChar char="•"/>
            </a:pPr>
            <a:r>
              <a:rPr lang="en-US" sz="2000" smtClean="0">
                <a:solidFill>
                  <a:srgbClr val="002060"/>
                </a:solidFill>
                <a:latin typeface="Times New Roman" pitchFamily="18" charset="0"/>
                <a:cs typeface="Times New Roman" pitchFamily="18" charset="0"/>
              </a:rPr>
              <a:t> Có thể nói , so với các phương pháp khác trong thuật toán sửa sai. Thì quay lui ở mức trung bình</a:t>
            </a:r>
            <a:endParaRPr lang="en-US" sz="2000">
              <a:solidFill>
                <a:srgbClr val="002060"/>
              </a:solidFill>
              <a:latin typeface="Times New Roman" pitchFamily="18" charset="0"/>
              <a:cs typeface="Times New Roman" pitchFamily="18" charset="0"/>
            </a:endParaRPr>
          </a:p>
        </p:txBody>
      </p:sp>
      <p:sp>
        <p:nvSpPr>
          <p:cNvPr id="46" name="TextBox 45"/>
          <p:cNvSpPr txBox="1"/>
          <p:nvPr/>
        </p:nvSpPr>
        <p:spPr>
          <a:xfrm>
            <a:off x="2209800" y="2209800"/>
            <a:ext cx="6248400" cy="400110"/>
          </a:xfrm>
          <a:prstGeom prst="rect">
            <a:avLst/>
          </a:prstGeom>
          <a:noFill/>
        </p:spPr>
        <p:txBody>
          <a:bodyPr wrap="square" rtlCol="0">
            <a:spAutoFit/>
          </a:bodyPr>
          <a:lstStyle/>
          <a:p>
            <a:r>
              <a:rPr lang="en-US" sz="2000" b="1" u="sng" smtClean="0">
                <a:solidFill>
                  <a:srgbClr val="002060"/>
                </a:solidFill>
                <a:latin typeface="Times New Roman" pitchFamily="18" charset="0"/>
                <a:cs typeface="Times New Roman" pitchFamily="18" charset="0"/>
              </a:rPr>
              <a:t>Thời gian : </a:t>
            </a:r>
            <a:r>
              <a:rPr lang="en-US" sz="2000" b="1"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Vét cạn  </a:t>
            </a:r>
            <a:r>
              <a:rPr lang="en-US" sz="2000" b="1" smtClean="0">
                <a:solidFill>
                  <a:srgbClr val="C00000"/>
                </a:solidFill>
                <a:latin typeface="Times New Roman" pitchFamily="18" charset="0"/>
                <a:cs typeface="Times New Roman" pitchFamily="18" charset="0"/>
              </a:rPr>
              <a:t>&gt;</a:t>
            </a:r>
            <a:r>
              <a:rPr lang="en-US" sz="2000" smtClean="0">
                <a:solidFill>
                  <a:srgbClr val="002060"/>
                </a:solidFill>
                <a:latin typeface="Times New Roman" pitchFamily="18" charset="0"/>
                <a:cs typeface="Times New Roman" pitchFamily="18" charset="0"/>
              </a:rPr>
              <a:t>  Quay lui  </a:t>
            </a:r>
            <a:r>
              <a:rPr lang="en-US" sz="2000" b="1" smtClean="0">
                <a:solidFill>
                  <a:srgbClr val="C00000"/>
                </a:solidFill>
                <a:latin typeface="Times New Roman" pitchFamily="18" charset="0"/>
                <a:cs typeface="Times New Roman" pitchFamily="18" charset="0"/>
              </a:rPr>
              <a:t>&gt;</a:t>
            </a:r>
            <a:r>
              <a:rPr lang="en-US" sz="2000" smtClean="0">
                <a:solidFill>
                  <a:srgbClr val="002060"/>
                </a:solidFill>
                <a:latin typeface="Times New Roman" pitchFamily="18" charset="0"/>
                <a:cs typeface="Times New Roman" pitchFamily="18" charset="0"/>
              </a:rPr>
              <a:t> Nhánh cận  </a:t>
            </a:r>
            <a:endParaRPr lang="en-US" sz="2000">
              <a:solidFill>
                <a:srgbClr val="002060"/>
              </a:solidFill>
              <a:latin typeface="Times New Roman" pitchFamily="18" charset="0"/>
              <a:cs typeface="Times New Roman" pitchFamily="18" charset="0"/>
            </a:endParaRPr>
          </a:p>
        </p:txBody>
      </p:sp>
      <p:sp>
        <p:nvSpPr>
          <p:cNvPr id="53" name="TextBox 52"/>
          <p:cNvSpPr txBox="1"/>
          <p:nvPr/>
        </p:nvSpPr>
        <p:spPr>
          <a:xfrm>
            <a:off x="2209800" y="2743200"/>
            <a:ext cx="5638800" cy="400110"/>
          </a:xfrm>
          <a:prstGeom prst="rect">
            <a:avLst/>
          </a:prstGeom>
          <a:noFill/>
        </p:spPr>
        <p:txBody>
          <a:bodyPr wrap="square" rtlCol="0">
            <a:spAutoFit/>
          </a:bodyPr>
          <a:lstStyle/>
          <a:p>
            <a:r>
              <a:rPr lang="en-US" sz="2000" b="1" u="sng" smtClean="0">
                <a:solidFill>
                  <a:srgbClr val="002060"/>
                </a:solidFill>
                <a:latin typeface="Times New Roman" pitchFamily="18" charset="0"/>
                <a:cs typeface="Times New Roman" pitchFamily="18" charset="0"/>
              </a:rPr>
              <a:t>Bộ nhớ: </a:t>
            </a:r>
            <a:r>
              <a:rPr lang="en-US" sz="2000" b="1"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Nhánh cận </a:t>
            </a:r>
            <a:r>
              <a:rPr lang="en-US" sz="2000" b="1" smtClean="0">
                <a:solidFill>
                  <a:srgbClr val="C00000"/>
                </a:solidFill>
                <a:latin typeface="Times New Roman" pitchFamily="18" charset="0"/>
                <a:cs typeface="Times New Roman" pitchFamily="18" charset="0"/>
              </a:rPr>
              <a:t>&gt;</a:t>
            </a:r>
            <a:r>
              <a:rPr lang="en-US" sz="2000" smtClean="0">
                <a:solidFill>
                  <a:srgbClr val="002060"/>
                </a:solidFill>
                <a:latin typeface="Times New Roman" pitchFamily="18" charset="0"/>
                <a:cs typeface="Times New Roman" pitchFamily="18" charset="0"/>
              </a:rPr>
              <a:t> Quay lui  </a:t>
            </a:r>
            <a:r>
              <a:rPr lang="en-US" sz="2000" b="1" smtClean="0">
                <a:solidFill>
                  <a:srgbClr val="C00000"/>
                </a:solidFill>
                <a:latin typeface="Times New Roman" pitchFamily="18" charset="0"/>
                <a:cs typeface="Times New Roman" pitchFamily="18" charset="0"/>
              </a:rPr>
              <a:t>&gt;</a:t>
            </a:r>
            <a:r>
              <a:rPr lang="en-US" sz="2000" smtClean="0">
                <a:solidFill>
                  <a:srgbClr val="002060"/>
                </a:solidFill>
                <a:latin typeface="Times New Roman" pitchFamily="18" charset="0"/>
                <a:cs typeface="Times New Roman" pitchFamily="18" charset="0"/>
              </a:rPr>
              <a:t> Vét cạn</a:t>
            </a:r>
            <a:endParaRPr lang="en-US" sz="2000" b="1" u="sng">
              <a:solidFill>
                <a:srgbClr val="002060"/>
              </a:solidFill>
              <a:latin typeface="Times New Roman" pitchFamily="18" charset="0"/>
              <a:cs typeface="Times New Roman" pitchFamily="18" charset="0"/>
            </a:endParaRPr>
          </a:p>
        </p:txBody>
      </p:sp>
      <p:sp>
        <p:nvSpPr>
          <p:cNvPr id="54" name="TextBox 53"/>
          <p:cNvSpPr txBox="1"/>
          <p:nvPr/>
        </p:nvSpPr>
        <p:spPr>
          <a:xfrm>
            <a:off x="2209800" y="3200400"/>
            <a:ext cx="6172200" cy="400110"/>
          </a:xfrm>
          <a:prstGeom prst="rect">
            <a:avLst/>
          </a:prstGeom>
          <a:noFill/>
        </p:spPr>
        <p:txBody>
          <a:bodyPr wrap="square" rtlCol="0">
            <a:spAutoFit/>
          </a:bodyPr>
          <a:lstStyle/>
          <a:p>
            <a:r>
              <a:rPr lang="en-US" sz="2000" b="1" u="sng" smtClean="0">
                <a:solidFill>
                  <a:srgbClr val="002060"/>
                </a:solidFill>
                <a:latin typeface="Times New Roman" pitchFamily="18" charset="0"/>
                <a:cs typeface="Times New Roman" pitchFamily="18" charset="0"/>
              </a:rPr>
              <a:t>Độ phức tạp :</a:t>
            </a:r>
            <a:r>
              <a:rPr lang="en-US" sz="2000" b="1"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Vét cạn  </a:t>
            </a:r>
            <a:r>
              <a:rPr lang="en-US" sz="2000" b="1" smtClean="0">
                <a:solidFill>
                  <a:srgbClr val="C00000"/>
                </a:solidFill>
                <a:latin typeface="Times New Roman" pitchFamily="18" charset="0"/>
                <a:cs typeface="Times New Roman" pitchFamily="18" charset="0"/>
              </a:rPr>
              <a:t>&gt;</a:t>
            </a:r>
            <a:r>
              <a:rPr lang="en-US" sz="2000" smtClean="0">
                <a:solidFill>
                  <a:srgbClr val="002060"/>
                </a:solidFill>
                <a:latin typeface="Times New Roman" pitchFamily="18" charset="0"/>
                <a:cs typeface="Times New Roman" pitchFamily="18" charset="0"/>
              </a:rPr>
              <a:t>  Quay lui  </a:t>
            </a:r>
            <a:r>
              <a:rPr lang="en-US" sz="2000" b="1" smtClean="0">
                <a:solidFill>
                  <a:srgbClr val="C00000"/>
                </a:solidFill>
                <a:latin typeface="Times New Roman" pitchFamily="18" charset="0"/>
                <a:cs typeface="Times New Roman" pitchFamily="18" charset="0"/>
              </a:rPr>
              <a:t>&gt;</a:t>
            </a:r>
            <a:r>
              <a:rPr lang="en-US" sz="2000" smtClean="0">
                <a:solidFill>
                  <a:srgbClr val="002060"/>
                </a:solidFill>
                <a:latin typeface="Times New Roman" pitchFamily="18" charset="0"/>
                <a:cs typeface="Times New Roman" pitchFamily="18" charset="0"/>
              </a:rPr>
              <a:t> Nhánh cận</a:t>
            </a:r>
            <a:r>
              <a:rPr lang="en-US" sz="2000" b="1" u="sng" smtClean="0">
                <a:solidFill>
                  <a:srgbClr val="002060"/>
                </a:solidFill>
                <a:latin typeface="Times New Roman" pitchFamily="18" charset="0"/>
                <a:cs typeface="Times New Roman" pitchFamily="18" charset="0"/>
              </a:rPr>
              <a:t> </a:t>
            </a:r>
            <a:endParaRPr lang="en-US" sz="2000" b="1" u="sng">
              <a:solidFill>
                <a:srgbClr val="002060"/>
              </a:solidFill>
              <a:latin typeface="Times New Roman" pitchFamily="18" charset="0"/>
              <a:cs typeface="Times New Roman" pitchFamily="18" charset="0"/>
            </a:endParaRPr>
          </a:p>
        </p:txBody>
      </p:sp>
      <p:sp>
        <p:nvSpPr>
          <p:cNvPr id="55" name="TextBox 54"/>
          <p:cNvSpPr txBox="1"/>
          <p:nvPr/>
        </p:nvSpPr>
        <p:spPr>
          <a:xfrm>
            <a:off x="2209800" y="3810000"/>
            <a:ext cx="6705600" cy="1477328"/>
          </a:xfrm>
          <a:prstGeom prst="rect">
            <a:avLst/>
          </a:prstGeom>
          <a:noFill/>
        </p:spPr>
        <p:txBody>
          <a:bodyPr wrap="square" rtlCol="0">
            <a:spAutoFit/>
          </a:bodyPr>
          <a:lstStyle/>
          <a:p>
            <a:pPr lvl="0"/>
            <a:r>
              <a:rPr lang="en-US" b="1" smtClean="0">
                <a:solidFill>
                  <a:srgbClr val="002060"/>
                </a:solidFill>
                <a:latin typeface="Times New Roman" pitchFamily="18" charset="0"/>
                <a:cs typeface="Times New Roman" pitchFamily="18" charset="0"/>
              </a:rPr>
              <a:t>Ư u điểm : </a:t>
            </a:r>
            <a:endParaRPr lang="en-US" smtClean="0">
              <a:solidFill>
                <a:srgbClr val="002060"/>
              </a:solidFill>
              <a:latin typeface="Times New Roman" pitchFamily="18" charset="0"/>
              <a:cs typeface="Times New Roman" pitchFamily="18" charset="0"/>
            </a:endParaRPr>
          </a:p>
          <a:p>
            <a:pPr lvl="1">
              <a:buFont typeface="Arial" pitchFamily="34" charset="0"/>
              <a:buChar char="•"/>
            </a:pPr>
            <a:r>
              <a:rPr lang="en-US" smtClean="0">
                <a:solidFill>
                  <a:srgbClr val="002060"/>
                </a:solidFill>
                <a:latin typeface="Times New Roman" pitchFamily="18" charset="0"/>
                <a:cs typeface="Times New Roman" pitchFamily="18" charset="0"/>
              </a:rPr>
              <a:t>Việc quay lui là thử tất cả các tổ hợp để tìm được một lời giải. Thế mạnh của phương pháp này là nhiều cài đặt tránh được viêc phải thử nhiều trường hợp chưa hoàn chỉnh, và nhờ đó giảm thời gian chạy</a:t>
            </a:r>
            <a:endParaRPr lang="en-US">
              <a:solidFill>
                <a:srgbClr val="002060"/>
              </a:solidFill>
              <a:latin typeface="Times New Roman" pitchFamily="18" charset="0"/>
              <a:cs typeface="Times New Roman" pitchFamily="18" charset="0"/>
            </a:endParaRPr>
          </a:p>
        </p:txBody>
      </p:sp>
      <p:sp>
        <p:nvSpPr>
          <p:cNvPr id="56" name="TextBox 55"/>
          <p:cNvSpPr txBox="1"/>
          <p:nvPr/>
        </p:nvSpPr>
        <p:spPr>
          <a:xfrm>
            <a:off x="2209800" y="5334000"/>
            <a:ext cx="6858000" cy="1015663"/>
          </a:xfrm>
          <a:prstGeom prst="rect">
            <a:avLst/>
          </a:prstGeom>
          <a:noFill/>
        </p:spPr>
        <p:txBody>
          <a:bodyPr wrap="square" rtlCol="0">
            <a:spAutoFit/>
          </a:bodyPr>
          <a:lstStyle/>
          <a:p>
            <a:pPr lvl="0"/>
            <a:r>
              <a:rPr lang="en-US" sz="2000" b="1" smtClean="0">
                <a:solidFill>
                  <a:srgbClr val="002060"/>
                </a:solidFill>
                <a:latin typeface="Times New Roman" pitchFamily="18" charset="0"/>
                <a:cs typeface="Times New Roman" pitchFamily="18" charset="0"/>
              </a:rPr>
              <a:t>Nhược điểm : </a:t>
            </a:r>
            <a:endParaRPr lang="en-US" sz="2000" smtClean="0">
              <a:solidFill>
                <a:srgbClr val="002060"/>
              </a:solidFill>
              <a:latin typeface="Times New Roman" pitchFamily="18" charset="0"/>
              <a:cs typeface="Times New Roman" pitchFamily="18" charset="0"/>
            </a:endParaRPr>
          </a:p>
          <a:p>
            <a:pPr lvl="1">
              <a:buFont typeface="Arial" pitchFamily="34" charset="0"/>
              <a:buChar char="•"/>
            </a:pPr>
            <a:r>
              <a:rPr lang="en-US" sz="2000" smtClean="0">
                <a:solidFill>
                  <a:srgbClr val="002060"/>
                </a:solidFill>
                <a:latin typeface="Times New Roman" pitchFamily="18" charset="0"/>
                <a:cs typeface="Times New Roman" pitchFamily="18" charset="0"/>
              </a:rPr>
              <a:t> Trong trường hợp xấu nhất độ phức tạp của quay lui. Vẫn là cấp số mũ</a:t>
            </a:r>
            <a:endParaRPr lang="en-US" sz="200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1000"/>
                                        <p:tgtEl>
                                          <p:spTgt spid="53"/>
                                        </p:tgtEl>
                                      </p:cBhvr>
                                    </p:animEffect>
                                    <p:anim calcmode="lin" valueType="num">
                                      <p:cBhvr>
                                        <p:cTn id="15" dur="1000" fill="hold"/>
                                        <p:tgtEl>
                                          <p:spTgt spid="53"/>
                                        </p:tgtEl>
                                        <p:attrNameLst>
                                          <p:attrName>ppt_x</p:attrName>
                                        </p:attrNameLst>
                                      </p:cBhvr>
                                      <p:tavLst>
                                        <p:tav tm="0">
                                          <p:val>
                                            <p:strVal val="#ppt_x"/>
                                          </p:val>
                                        </p:tav>
                                        <p:tav tm="100000">
                                          <p:val>
                                            <p:strVal val="#ppt_x"/>
                                          </p:val>
                                        </p:tav>
                                      </p:tavLst>
                                    </p:anim>
                                    <p:anim calcmode="lin" valueType="num">
                                      <p:cBhvr>
                                        <p:cTn id="1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1000"/>
                                        <p:tgtEl>
                                          <p:spTgt spid="54"/>
                                        </p:tgtEl>
                                      </p:cBhvr>
                                    </p:animEffect>
                                    <p:anim calcmode="lin" valueType="num">
                                      <p:cBhvr>
                                        <p:cTn id="22" dur="1000" fill="hold"/>
                                        <p:tgtEl>
                                          <p:spTgt spid="54"/>
                                        </p:tgtEl>
                                        <p:attrNameLst>
                                          <p:attrName>ppt_x</p:attrName>
                                        </p:attrNameLst>
                                      </p:cBhvr>
                                      <p:tavLst>
                                        <p:tav tm="0">
                                          <p:val>
                                            <p:strVal val="#ppt_x"/>
                                          </p:val>
                                        </p:tav>
                                        <p:tav tm="100000">
                                          <p:val>
                                            <p:strVal val="#ppt_x"/>
                                          </p:val>
                                        </p:tav>
                                      </p:tavLst>
                                    </p:anim>
                                    <p:anim calcmode="lin" valueType="num">
                                      <p:cBhvr>
                                        <p:cTn id="2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1000"/>
                                        <p:tgtEl>
                                          <p:spTgt spid="55"/>
                                        </p:tgtEl>
                                      </p:cBhvr>
                                    </p:animEffect>
                                    <p:anim calcmode="lin" valueType="num">
                                      <p:cBhvr>
                                        <p:cTn id="29" dur="1000" fill="hold"/>
                                        <p:tgtEl>
                                          <p:spTgt spid="55"/>
                                        </p:tgtEl>
                                        <p:attrNameLst>
                                          <p:attrName>ppt_x</p:attrName>
                                        </p:attrNameLst>
                                      </p:cBhvr>
                                      <p:tavLst>
                                        <p:tav tm="0">
                                          <p:val>
                                            <p:strVal val="#ppt_x"/>
                                          </p:val>
                                        </p:tav>
                                        <p:tav tm="100000">
                                          <p:val>
                                            <p:strVal val="#ppt_x"/>
                                          </p:val>
                                        </p:tav>
                                      </p:tavLst>
                                    </p:anim>
                                    <p:anim calcmode="lin" valueType="num">
                                      <p:cBhvr>
                                        <p:cTn id="3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0"/>
                                        <p:tgtEl>
                                          <p:spTgt spid="56"/>
                                        </p:tgtEl>
                                      </p:cBhvr>
                                    </p:animEffect>
                                    <p:anim calcmode="lin" valueType="num">
                                      <p:cBhvr>
                                        <p:cTn id="36" dur="1000" fill="hold"/>
                                        <p:tgtEl>
                                          <p:spTgt spid="56"/>
                                        </p:tgtEl>
                                        <p:attrNameLst>
                                          <p:attrName>ppt_x</p:attrName>
                                        </p:attrNameLst>
                                      </p:cBhvr>
                                      <p:tavLst>
                                        <p:tav tm="0">
                                          <p:val>
                                            <p:strVal val="#ppt_x"/>
                                          </p:val>
                                        </p:tav>
                                        <p:tav tm="100000">
                                          <p:val>
                                            <p:strVal val="#ppt_x"/>
                                          </p:val>
                                        </p:tav>
                                      </p:tavLst>
                                    </p:anim>
                                    <p:anim calcmode="lin" valueType="num">
                                      <p:cBhvr>
                                        <p:cTn id="3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54" grpId="0"/>
      <p:bldP spid="55" grpId="0"/>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2" name="Group 28"/>
          <p:cNvGrpSpPr>
            <a:grpSpLocks/>
          </p:cNvGrpSpPr>
          <p:nvPr/>
        </p:nvGrpSpPr>
        <p:grpSpPr bwMode="auto">
          <a:xfrm>
            <a:off x="0" y="1828800"/>
            <a:ext cx="1905000" cy="5029200"/>
            <a:chOff x="108" y="1584"/>
            <a:chExt cx="1692" cy="2544"/>
          </a:xfrm>
          <a:solidFill>
            <a:schemeClr val="bg1"/>
          </a:solidFill>
        </p:grpSpPr>
        <p:sp>
          <p:nvSpPr>
            <p:cNvPr id="11" name="Arc 24"/>
            <p:cNvSpPr>
              <a:spLocks/>
            </p:cNvSpPr>
            <p:nvPr/>
          </p:nvSpPr>
          <p:spPr bwMode="auto">
            <a:xfrm>
              <a:off x="1665" y="1584"/>
              <a:ext cx="135" cy="1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2"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Line 27"/>
            <p:cNvSpPr>
              <a:spLocks noChangeShapeType="1"/>
            </p:cNvSpPr>
            <p:nvPr/>
          </p:nvSpPr>
          <p:spPr bwMode="auto">
            <a:xfrm flipH="1" flipV="1">
              <a:off x="1800" y="1680"/>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14" name="Line 29"/>
          <p:cNvSpPr>
            <a:spLocks noChangeShapeType="1"/>
          </p:cNvSpPr>
          <p:nvPr/>
        </p:nvSpPr>
        <p:spPr bwMode="auto">
          <a:xfrm>
            <a:off x="0" y="838200"/>
            <a:ext cx="91440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3"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4"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grpSp>
        <p:nvGrpSpPr>
          <p:cNvPr id="5" name="Group 29"/>
          <p:cNvGrpSpPr/>
          <p:nvPr/>
        </p:nvGrpSpPr>
        <p:grpSpPr>
          <a:xfrm>
            <a:off x="152400" y="3276600"/>
            <a:ext cx="1590675" cy="369332"/>
            <a:chOff x="161925" y="2057400"/>
            <a:chExt cx="1590675" cy="369332"/>
          </a:xfrm>
        </p:grpSpPr>
        <p:pic>
          <p:nvPicPr>
            <p:cNvPr id="31"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2" name="TextBox 31"/>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grpSp>
        <p:nvGrpSpPr>
          <p:cNvPr id="7"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grpSp>
        <p:nvGrpSpPr>
          <p:cNvPr id="8"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9"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grpSp>
        <p:nvGrpSpPr>
          <p:cNvPr id="1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16"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pic>
        <p:nvPicPr>
          <p:cNvPr id="50" name="Picture 2" descr="C:\Users\HONGCHUONG\Desktop\431428_313597265372697_100001672786539_716545_1772225956_n.jpg"/>
          <p:cNvPicPr>
            <a:picLocks noChangeAspect="1" noChangeArrowheads="1"/>
          </p:cNvPicPr>
          <p:nvPr/>
        </p:nvPicPr>
        <p:blipFill>
          <a:blip r:embed="rId5" cstate="print"/>
          <a:srcRect/>
          <a:stretch>
            <a:fillRect/>
          </a:stretch>
        </p:blipFill>
        <p:spPr bwMode="auto">
          <a:xfrm>
            <a:off x="457200" y="928687"/>
            <a:ext cx="747341" cy="823913"/>
          </a:xfrm>
          <a:prstGeom prst="rect">
            <a:avLst/>
          </a:prstGeom>
          <a:noFill/>
        </p:spPr>
      </p:pic>
      <p:pic>
        <p:nvPicPr>
          <p:cNvPr id="36866" name="Picture 2" descr="C:\Users\HONGCHUONG\Desktop\thankyou11drMinh.gif"/>
          <p:cNvPicPr>
            <a:picLocks noChangeAspect="1" noChangeArrowheads="1"/>
          </p:cNvPicPr>
          <p:nvPr/>
        </p:nvPicPr>
        <p:blipFill>
          <a:blip r:embed="rId6" cstate="print"/>
          <a:srcRect/>
          <a:stretch>
            <a:fillRect/>
          </a:stretch>
        </p:blipFill>
        <p:spPr bwMode="auto">
          <a:xfrm>
            <a:off x="2886075" y="1600200"/>
            <a:ext cx="5372100"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linds(horizontal)">
                                      <p:cBhvr>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33" name="Picture 2" descr="C:\Users\HONGCHUONG\Desktop\loading (2).gif"/>
          <p:cNvPicPr>
            <a:picLocks noChangeAspect="1" noChangeArrowheads="1"/>
          </p:cNvPicPr>
          <p:nvPr/>
        </p:nvPicPr>
        <p:blipFill>
          <a:blip r:embed="rId3" cstate="print"/>
          <a:srcRect/>
          <a:stretch>
            <a:fillRect/>
          </a:stretch>
        </p:blipFill>
        <p:spPr bwMode="auto">
          <a:xfrm>
            <a:off x="2743200" y="1143000"/>
            <a:ext cx="3733800" cy="3733800"/>
          </a:xfrm>
          <a:prstGeom prst="rect">
            <a:avLst/>
          </a:prstGeom>
          <a:noFill/>
        </p:spPr>
      </p:pic>
      <p:sp>
        <p:nvSpPr>
          <p:cNvPr id="28" name="Rounded Rectangle 27"/>
          <p:cNvSpPr/>
          <p:nvPr/>
        </p:nvSpPr>
        <p:spPr>
          <a:xfrm>
            <a:off x="914400" y="5486400"/>
            <a:ext cx="7848600" cy="304800"/>
          </a:xfrm>
          <a:prstGeom prst="roundRect">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9" name="Rounded Rectangle 28"/>
          <p:cNvSpPr/>
          <p:nvPr/>
        </p:nvSpPr>
        <p:spPr>
          <a:xfrm>
            <a:off x="914400" y="5486400"/>
            <a:ext cx="1600200" cy="30480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438400" y="5486400"/>
            <a:ext cx="1600200" cy="30480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962400" y="5486400"/>
            <a:ext cx="1600200" cy="30480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5486400" y="5486400"/>
            <a:ext cx="1600200" cy="30480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7010400" y="5486400"/>
            <a:ext cx="1752600" cy="30480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ppt_x</p:attrName>
                                        </p:attrNameLst>
                                      </p:cBhvr>
                                      <p:tavLst>
                                        <p:tav tm="0">
                                          <p:val>
                                            <p:strVal val="#ppt_x-.2"/>
                                          </p:val>
                                        </p:tav>
                                        <p:tav tm="100000">
                                          <p:val>
                                            <p:strVal val="#ppt_x"/>
                                          </p:val>
                                        </p:tav>
                                      </p:tavLst>
                                    </p:anim>
                                    <p:anim calcmode="lin" valueType="num">
                                      <p:cBhvr>
                                        <p:cTn id="8"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1000" fill="hold"/>
                                        <p:tgtEl>
                                          <p:spTgt spid="30"/>
                                        </p:tgtEl>
                                        <p:attrNameLst>
                                          <p:attrName>ppt_x</p:attrName>
                                        </p:attrNameLst>
                                      </p:cBhvr>
                                      <p:tavLst>
                                        <p:tav tm="0">
                                          <p:val>
                                            <p:strVal val="#ppt_x-.2"/>
                                          </p:val>
                                        </p:tav>
                                        <p:tav tm="100000">
                                          <p:val>
                                            <p:strVal val="#ppt_x"/>
                                          </p:val>
                                        </p:tav>
                                      </p:tavLst>
                                    </p:anim>
                                    <p:anim calcmode="lin" valueType="num">
                                      <p:cBhvr>
                                        <p:cTn id="15"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1000" fill="hold"/>
                                        <p:tgtEl>
                                          <p:spTgt spid="31"/>
                                        </p:tgtEl>
                                        <p:attrNameLst>
                                          <p:attrName>ppt_x</p:attrName>
                                        </p:attrNameLst>
                                      </p:cBhvr>
                                      <p:tavLst>
                                        <p:tav tm="0">
                                          <p:val>
                                            <p:strVal val="#ppt_x-.2"/>
                                          </p:val>
                                        </p:tav>
                                        <p:tav tm="100000">
                                          <p:val>
                                            <p:strVal val="#ppt_x"/>
                                          </p:val>
                                        </p:tav>
                                      </p:tavLst>
                                    </p:anim>
                                    <p:anim calcmode="lin" valueType="num">
                                      <p:cBhvr>
                                        <p:cTn id="2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1000" fill="hold"/>
                                        <p:tgtEl>
                                          <p:spTgt spid="32"/>
                                        </p:tgtEl>
                                        <p:attrNameLst>
                                          <p:attrName>ppt_x</p:attrName>
                                        </p:attrNameLst>
                                      </p:cBhvr>
                                      <p:tavLst>
                                        <p:tav tm="0">
                                          <p:val>
                                            <p:strVal val="#ppt_x-.2"/>
                                          </p:val>
                                        </p:tav>
                                        <p:tav tm="100000">
                                          <p:val>
                                            <p:strVal val="#ppt_x"/>
                                          </p:val>
                                        </p:tav>
                                      </p:tavLst>
                                    </p:anim>
                                    <p:anim calcmode="lin" valueType="num">
                                      <p:cBhvr>
                                        <p:cTn id="29"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1000" fill="hold"/>
                                        <p:tgtEl>
                                          <p:spTgt spid="34"/>
                                        </p:tgtEl>
                                        <p:attrNameLst>
                                          <p:attrName>ppt_x</p:attrName>
                                        </p:attrNameLst>
                                      </p:cBhvr>
                                      <p:tavLst>
                                        <p:tav tm="0">
                                          <p:val>
                                            <p:strVal val="#ppt_x-.2"/>
                                          </p:val>
                                        </p:tav>
                                        <p:tav tm="100000">
                                          <p:val>
                                            <p:strVal val="#ppt_x"/>
                                          </p:val>
                                        </p:tav>
                                      </p:tavLst>
                                    </p:anim>
                                    <p:anim calcmode="lin" valueType="num">
                                      <p:cBhvr>
                                        <p:cTn id="36"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sp>
        <p:nvSpPr>
          <p:cNvPr id="27" name="TextBox 26"/>
          <p:cNvSpPr txBox="1"/>
          <p:nvPr/>
        </p:nvSpPr>
        <p:spPr>
          <a:xfrm>
            <a:off x="838200" y="3399472"/>
            <a:ext cx="6324600" cy="1477328"/>
          </a:xfrm>
          <a:prstGeom prst="rect">
            <a:avLst/>
          </a:prstGeom>
          <a:noFill/>
        </p:spPr>
        <p:txBody>
          <a:bodyPr wrap="square" rtlCol="0">
            <a:spAutoFit/>
          </a:bodyPr>
          <a:lstStyle/>
          <a:p>
            <a:pPr>
              <a:lnSpc>
                <a:spcPct val="150000"/>
              </a:lnSpc>
            </a:pPr>
            <a:r>
              <a:rPr lang="en-US" sz="2400" b="1" u="sng" smtClean="0">
                <a:solidFill>
                  <a:srgbClr val="002060"/>
                </a:solidFill>
                <a:latin typeface="Times New Roman" pitchFamily="18" charset="0"/>
                <a:cs typeface="Times New Roman" pitchFamily="18" charset="0"/>
              </a:rPr>
              <a:t>Môn học :</a:t>
            </a:r>
            <a:r>
              <a:rPr lang="en-US" sz="2400" b="1" smtClean="0">
                <a:solidFill>
                  <a:srgbClr val="002060"/>
                </a:solidFill>
                <a:latin typeface="Times New Roman" pitchFamily="18" charset="0"/>
                <a:cs typeface="Times New Roman" pitchFamily="18" charset="0"/>
              </a:rPr>
              <a:t>  </a:t>
            </a:r>
            <a:r>
              <a:rPr lang="en-US" sz="2400" smtClean="0">
                <a:solidFill>
                  <a:srgbClr val="0070C0"/>
                </a:solidFill>
                <a:latin typeface="Times New Roman" pitchFamily="18" charset="0"/>
                <a:cs typeface="Times New Roman" pitchFamily="18" charset="0"/>
              </a:rPr>
              <a:t>Thiết kế và đánh giá thuật toán</a:t>
            </a:r>
          </a:p>
          <a:p>
            <a:pPr>
              <a:lnSpc>
                <a:spcPct val="150000"/>
              </a:lnSpc>
            </a:pPr>
            <a:r>
              <a:rPr lang="en-US" sz="2400" b="1" u="sng" smtClean="0">
                <a:solidFill>
                  <a:srgbClr val="002060"/>
                </a:solidFill>
                <a:latin typeface="Times New Roman" pitchFamily="18" charset="0"/>
                <a:cs typeface="Times New Roman" pitchFamily="18" charset="0"/>
              </a:rPr>
              <a:t>Chủ đề :</a:t>
            </a:r>
            <a:r>
              <a:rPr lang="en-US" sz="2400" b="1" smtClean="0">
                <a:solidFill>
                  <a:srgbClr val="002060"/>
                </a:solidFill>
                <a:latin typeface="Times New Roman" pitchFamily="18" charset="0"/>
                <a:cs typeface="Times New Roman" pitchFamily="18" charset="0"/>
              </a:rPr>
              <a:t>    </a:t>
            </a:r>
            <a:r>
              <a:rPr lang="en-US" sz="2400" b="1" i="1" smtClean="0">
                <a:solidFill>
                  <a:srgbClr val="0070C0"/>
                </a:solidFill>
                <a:latin typeface="Times New Roman" pitchFamily="18" charset="0"/>
                <a:cs typeface="Times New Roman" pitchFamily="18" charset="0"/>
              </a:rPr>
              <a:t>Phương pháp quay lui</a:t>
            </a:r>
            <a:endParaRPr lang="en-US" sz="2400" smtClean="0">
              <a:solidFill>
                <a:srgbClr val="0070C0"/>
              </a:solidFill>
              <a:latin typeface="Times New Roman" pitchFamily="18" charset="0"/>
              <a:cs typeface="Times New Roman" pitchFamily="18" charset="0"/>
            </a:endParaRPr>
          </a:p>
          <a:p>
            <a:endParaRPr lang="en-US"/>
          </a:p>
        </p:txBody>
      </p:sp>
      <p:grpSp>
        <p:nvGrpSpPr>
          <p:cNvPr id="31" name="Group 30"/>
          <p:cNvGrpSpPr/>
          <p:nvPr/>
        </p:nvGrpSpPr>
        <p:grpSpPr>
          <a:xfrm>
            <a:off x="5029200" y="4687669"/>
            <a:ext cx="4572000" cy="2094131"/>
            <a:chOff x="5029200" y="4535269"/>
            <a:chExt cx="4572000" cy="2094131"/>
          </a:xfrm>
        </p:grpSpPr>
        <p:sp>
          <p:nvSpPr>
            <p:cNvPr id="28" name="TextBox 27"/>
            <p:cNvSpPr txBox="1"/>
            <p:nvPr/>
          </p:nvSpPr>
          <p:spPr>
            <a:xfrm>
              <a:off x="5029200" y="4535269"/>
              <a:ext cx="3505200" cy="646331"/>
            </a:xfrm>
            <a:prstGeom prst="rect">
              <a:avLst/>
            </a:prstGeom>
            <a:noFill/>
          </p:spPr>
          <p:txBody>
            <a:bodyPr wrap="square" rtlCol="0">
              <a:spAutoFit/>
            </a:bodyPr>
            <a:lstStyle/>
            <a:p>
              <a:r>
                <a:rPr lang="en-US" b="1" u="sng" smtClean="0">
                  <a:solidFill>
                    <a:srgbClr val="002060"/>
                  </a:solidFill>
                  <a:latin typeface="Times New Roman" pitchFamily="18" charset="0"/>
                  <a:cs typeface="Times New Roman" pitchFamily="18" charset="0"/>
                </a:rPr>
                <a:t>Thành viên : </a:t>
              </a:r>
            </a:p>
            <a:p>
              <a:endParaRPr lang="en-US" b="1">
                <a:solidFill>
                  <a:srgbClr val="0070C0"/>
                </a:solidFill>
              </a:endParaRPr>
            </a:p>
          </p:txBody>
        </p:sp>
        <p:sp>
          <p:nvSpPr>
            <p:cNvPr id="29" name="TextBox 28"/>
            <p:cNvSpPr txBox="1"/>
            <p:nvPr/>
          </p:nvSpPr>
          <p:spPr>
            <a:xfrm>
              <a:off x="5257800" y="5028962"/>
              <a:ext cx="4343400" cy="1600438"/>
            </a:xfrm>
            <a:prstGeom prst="rect">
              <a:avLst/>
            </a:prstGeom>
            <a:noFill/>
          </p:spPr>
          <p:txBody>
            <a:bodyPr wrap="square" rtlCol="0">
              <a:spAutoFit/>
            </a:bodyPr>
            <a:lstStyle/>
            <a:p>
              <a:pPr lvl="1">
                <a:buFont typeface="Arial" pitchFamily="34" charset="0"/>
                <a:buChar char="•"/>
              </a:pPr>
              <a:r>
                <a:rPr lang="en-US" sz="2000" b="1" smtClean="0">
                  <a:solidFill>
                    <a:srgbClr val="C00000"/>
                  </a:solidFill>
                  <a:latin typeface="Times New Roman" pitchFamily="18" charset="0"/>
                  <a:cs typeface="Times New Roman" pitchFamily="18" charset="0"/>
                </a:rPr>
                <a:t>  Lê Thị Ngọc Ánh</a:t>
              </a:r>
            </a:p>
            <a:p>
              <a:pPr lvl="1">
                <a:buFont typeface="Arial" pitchFamily="34" charset="0"/>
                <a:buChar char="•"/>
              </a:pPr>
              <a:r>
                <a:rPr lang="en-US" sz="2000" b="1" smtClean="0">
                  <a:solidFill>
                    <a:srgbClr val="C00000"/>
                  </a:solidFill>
                  <a:latin typeface="Times New Roman" pitchFamily="18" charset="0"/>
                  <a:cs typeface="Times New Roman" pitchFamily="18" charset="0"/>
                </a:rPr>
                <a:t>  Nguyễn Hồng Chương</a:t>
              </a:r>
            </a:p>
            <a:p>
              <a:pPr lvl="1">
                <a:buFont typeface="Arial" pitchFamily="34" charset="0"/>
                <a:buChar char="•"/>
              </a:pPr>
              <a:r>
                <a:rPr lang="en-US" sz="2000" b="1" smtClean="0">
                  <a:solidFill>
                    <a:srgbClr val="C00000"/>
                  </a:solidFill>
                  <a:latin typeface="Times New Roman" pitchFamily="18" charset="0"/>
                  <a:cs typeface="Times New Roman" pitchFamily="18" charset="0"/>
                </a:rPr>
                <a:t>  Lê Thị Hiến</a:t>
              </a:r>
            </a:p>
            <a:p>
              <a:pPr lvl="1">
                <a:buFont typeface="Arial" pitchFamily="34" charset="0"/>
                <a:buChar char="•"/>
              </a:pPr>
              <a:r>
                <a:rPr lang="en-US" sz="2000" b="1" smtClean="0">
                  <a:solidFill>
                    <a:srgbClr val="C00000"/>
                  </a:solidFill>
                  <a:latin typeface="Times New Roman" pitchFamily="18" charset="0"/>
                  <a:cs typeface="Times New Roman" pitchFamily="18" charset="0"/>
                </a:rPr>
                <a:t>  Trần Thị Thu Hằng (4/9</a:t>
              </a:r>
              <a:r>
                <a:rPr lang="en-US" b="1" smtClean="0">
                  <a:solidFill>
                    <a:srgbClr val="C00000"/>
                  </a:solidFill>
                  <a:latin typeface="Times New Roman" pitchFamily="18" charset="0"/>
                  <a:cs typeface="Times New Roman" pitchFamily="18" charset="0"/>
                </a:rPr>
                <a:t>)</a:t>
              </a:r>
            </a:p>
            <a:p>
              <a:endParaRPr lang="en-US"/>
            </a:p>
          </p:txBody>
        </p:sp>
      </p:grpSp>
      <p:grpSp>
        <p:nvGrpSpPr>
          <p:cNvPr id="14" name="Group 13"/>
          <p:cNvGrpSpPr/>
          <p:nvPr/>
        </p:nvGrpSpPr>
        <p:grpSpPr>
          <a:xfrm>
            <a:off x="914400" y="1045730"/>
            <a:ext cx="7162800" cy="2459470"/>
            <a:chOff x="914400" y="1045730"/>
            <a:chExt cx="7162800" cy="2459470"/>
          </a:xfrm>
        </p:grpSpPr>
        <p:pic>
          <p:nvPicPr>
            <p:cNvPr id="5123" name="Picture 3" descr="C:\Users\HONGCHUONG\Desktop\623126o6k4dtvg1t.png"/>
            <p:cNvPicPr>
              <a:picLocks noChangeAspect="1" noChangeArrowheads="1"/>
            </p:cNvPicPr>
            <p:nvPr/>
          </p:nvPicPr>
          <p:blipFill>
            <a:blip r:embed="rId3" cstate="print"/>
            <a:srcRect/>
            <a:stretch>
              <a:fillRect/>
            </a:stretch>
          </p:blipFill>
          <p:spPr bwMode="auto">
            <a:xfrm>
              <a:off x="2362200" y="1045730"/>
              <a:ext cx="5715000" cy="2459470"/>
            </a:xfrm>
            <a:prstGeom prst="rect">
              <a:avLst/>
            </a:prstGeom>
            <a:noFill/>
          </p:spPr>
        </p:pic>
        <p:pic>
          <p:nvPicPr>
            <p:cNvPr id="13" name="Picture 2" descr="C:\Users\HONGCHUONG\Desktop\431428_313597265372697_100001672786539_716545_1772225956_n.jpg"/>
            <p:cNvPicPr>
              <a:picLocks noChangeAspect="1" noChangeArrowheads="1"/>
            </p:cNvPicPr>
            <p:nvPr/>
          </p:nvPicPr>
          <p:blipFill>
            <a:blip r:embed="rId4" cstate="print"/>
            <a:srcRect/>
            <a:stretch>
              <a:fillRect/>
            </a:stretch>
          </p:blipFill>
          <p:spPr bwMode="auto">
            <a:xfrm>
              <a:off x="914400" y="1246681"/>
              <a:ext cx="1447800" cy="159614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1000" fill="hold"/>
                                        <p:tgtEl>
                                          <p:spTgt spid="31"/>
                                        </p:tgtEl>
                                        <p:attrNameLst>
                                          <p:attrName>ppt_x</p:attrName>
                                        </p:attrNameLst>
                                      </p:cBhvr>
                                      <p:tavLst>
                                        <p:tav tm="0">
                                          <p:val>
                                            <p:strVal val="#ppt_x"/>
                                          </p:val>
                                        </p:tav>
                                        <p:tav tm="100000">
                                          <p:val>
                                            <p:strVal val="#ppt_x"/>
                                          </p:val>
                                        </p:tav>
                                      </p:tavLst>
                                    </p:anim>
                                    <p:anim calcmode="lin" valueType="num">
                                      <p:cBhvr additive="base">
                                        <p:cTn id="22"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9" name="Group 28"/>
          <p:cNvGrpSpPr>
            <a:grpSpLocks/>
          </p:cNvGrpSpPr>
          <p:nvPr/>
        </p:nvGrpSpPr>
        <p:grpSpPr bwMode="auto">
          <a:xfrm>
            <a:off x="0" y="1828800"/>
            <a:ext cx="1905000" cy="5029200"/>
            <a:chOff x="108" y="1584"/>
            <a:chExt cx="1692" cy="2544"/>
          </a:xfrm>
          <a:solidFill>
            <a:schemeClr val="bg1"/>
          </a:solidFill>
        </p:grpSpPr>
        <p:sp>
          <p:nvSpPr>
            <p:cNvPr id="11" name="Arc 24"/>
            <p:cNvSpPr>
              <a:spLocks/>
            </p:cNvSpPr>
            <p:nvPr/>
          </p:nvSpPr>
          <p:spPr bwMode="auto">
            <a:xfrm>
              <a:off x="1665" y="1584"/>
              <a:ext cx="135" cy="11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2"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Line 27"/>
            <p:cNvSpPr>
              <a:spLocks noChangeShapeType="1"/>
            </p:cNvSpPr>
            <p:nvPr/>
          </p:nvSpPr>
          <p:spPr bwMode="auto">
            <a:xfrm flipH="1" flipV="1">
              <a:off x="1800" y="1680"/>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sp>
        <p:nvSpPr>
          <p:cNvPr id="14" name="Line 29"/>
          <p:cNvSpPr>
            <a:spLocks noChangeShapeType="1"/>
          </p:cNvSpPr>
          <p:nvPr/>
        </p:nvSpPr>
        <p:spPr bwMode="auto">
          <a:xfrm>
            <a:off x="0" y="838200"/>
            <a:ext cx="91440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20"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21"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grpSp>
        <p:nvGrpSpPr>
          <p:cNvPr id="30" name="Group 29"/>
          <p:cNvGrpSpPr/>
          <p:nvPr/>
        </p:nvGrpSpPr>
        <p:grpSpPr>
          <a:xfrm>
            <a:off x="152400" y="3276600"/>
            <a:ext cx="1590675" cy="369332"/>
            <a:chOff x="161925" y="2057400"/>
            <a:chExt cx="1590675" cy="369332"/>
          </a:xfrm>
        </p:grpSpPr>
        <p:pic>
          <p:nvPicPr>
            <p:cNvPr id="31"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2" name="TextBox 31"/>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grpSp>
        <p:nvGrpSpPr>
          <p:cNvPr id="33"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grpSp>
        <p:nvGrpSpPr>
          <p:cNvPr id="36"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39"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grpSp>
        <p:nvGrpSpPr>
          <p:cNvPr id="42"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45"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grpSp>
        <p:nvGrpSpPr>
          <p:cNvPr id="51" name="Group 50"/>
          <p:cNvGrpSpPr/>
          <p:nvPr/>
        </p:nvGrpSpPr>
        <p:grpSpPr>
          <a:xfrm>
            <a:off x="2362200" y="1428690"/>
            <a:ext cx="6324600" cy="4813727"/>
            <a:chOff x="2362200" y="1428690"/>
            <a:chExt cx="6324600" cy="4813727"/>
          </a:xfrm>
        </p:grpSpPr>
        <p:sp>
          <p:nvSpPr>
            <p:cNvPr id="48" name="TextBox 47"/>
            <p:cNvSpPr txBox="1"/>
            <p:nvPr/>
          </p:nvSpPr>
          <p:spPr>
            <a:xfrm>
              <a:off x="2362200" y="2133600"/>
              <a:ext cx="6324600" cy="4108817"/>
            </a:xfrm>
            <a:prstGeom prst="rect">
              <a:avLst/>
            </a:prstGeom>
            <a:noFill/>
          </p:spPr>
          <p:txBody>
            <a:bodyPr wrap="square" rtlCol="0">
              <a:spAutoFit/>
            </a:bodyPr>
            <a:lstStyle/>
            <a:p>
              <a:pPr>
                <a:lnSpc>
                  <a:spcPct val="150000"/>
                </a:lnSpc>
                <a:buFont typeface="Arial" pitchFamily="34" charset="0"/>
                <a:buChar char="•"/>
              </a:pPr>
              <a:r>
                <a:rPr lang="en-US" smtClean="0">
                  <a:solidFill>
                    <a:srgbClr val="002060"/>
                  </a:solidFill>
                  <a:latin typeface="Times New Roman" pitchFamily="18" charset="0"/>
                  <a:cs typeface="Times New Roman" pitchFamily="18" charset="0"/>
                </a:rPr>
                <a:t>  </a:t>
              </a:r>
              <a:r>
                <a:rPr lang="en-US" b="1" smtClean="0">
                  <a:solidFill>
                    <a:srgbClr val="002060"/>
                  </a:solidFill>
                  <a:latin typeface="Times New Roman" pitchFamily="18" charset="0"/>
                  <a:cs typeface="Times New Roman" pitchFamily="18" charset="0"/>
                </a:rPr>
                <a:t>Vét cạn, quay lui ,nhánh cận </a:t>
              </a:r>
              <a:r>
                <a:rPr lang="en-US" smtClean="0">
                  <a:solidFill>
                    <a:srgbClr val="002060"/>
                  </a:solidFill>
                  <a:latin typeface="Times New Roman" pitchFamily="18" charset="0"/>
                  <a:cs typeface="Times New Roman" pitchFamily="18" charset="0"/>
                </a:rPr>
                <a:t>.. là một số tên gọi tuy không đồng nghĩa nhưng cùng chỉ một phương pháp rất đơn giản trong tin học.</a:t>
              </a:r>
            </a:p>
            <a:p>
              <a:pPr>
                <a:lnSpc>
                  <a:spcPct val="150000"/>
                </a:lnSpc>
                <a:buFont typeface="Arial" pitchFamily="34" charset="0"/>
                <a:buChar char="•"/>
              </a:pPr>
              <a:r>
                <a:rPr lang="en-US" i="1" smtClean="0">
                  <a:solidFill>
                    <a:srgbClr val="002060"/>
                  </a:solidFill>
                  <a:latin typeface="Times New Roman" pitchFamily="18" charset="0"/>
                  <a:cs typeface="Times New Roman" pitchFamily="18" charset="0"/>
                </a:rPr>
                <a:t>  Tìm nghiệm của một bài toán bằng cách xem xét tất cả các phương án có thể.</a:t>
              </a:r>
              <a:r>
                <a:rPr lang="en-US" smtClean="0">
                  <a:solidFill>
                    <a:srgbClr val="002060"/>
                  </a:solidFill>
                  <a:latin typeface="Times New Roman" pitchFamily="18" charset="0"/>
                  <a:cs typeface="Times New Roman" pitchFamily="18" charset="0"/>
                </a:rPr>
                <a:t> </a:t>
              </a:r>
            </a:p>
            <a:p>
              <a:pPr>
                <a:lnSpc>
                  <a:spcPct val="150000"/>
                </a:lnSpc>
                <a:buFont typeface="Arial" pitchFamily="34" charset="0"/>
                <a:buChar char="•"/>
              </a:pPr>
              <a:r>
                <a:rPr lang="en-US" smtClean="0">
                  <a:solidFill>
                    <a:srgbClr val="002060"/>
                  </a:solidFill>
                  <a:latin typeface="Times New Roman" pitchFamily="18" charset="0"/>
                  <a:cs typeface="Times New Roman" pitchFamily="18" charset="0"/>
                </a:rPr>
                <a:t>  Đối với con người phương pháp này thường là không khả thi vì số phương án cần kiểm tra quá lớn.</a:t>
              </a:r>
            </a:p>
            <a:p>
              <a:pPr lvl="1">
                <a:lnSpc>
                  <a:spcPct val="150000"/>
                </a:lnSpc>
                <a:buFont typeface="Wingdings" pitchFamily="2" charset="2"/>
                <a:buChar char="Ø"/>
              </a:pPr>
              <a:r>
                <a:rPr lang="en-US" smtClean="0">
                  <a:solidFill>
                    <a:srgbClr val="002060"/>
                  </a:solidFill>
                  <a:latin typeface="Times New Roman" pitchFamily="18" charset="0"/>
                  <a:cs typeface="Times New Roman" pitchFamily="18" charset="0"/>
                </a:rPr>
                <a:t>  Tuy nhiên đối với máy tính, nhờ tốc độ xử lí nhanh, máy tính có thể giải rất nhiều bài toán bằng phương pháp thử sai.</a:t>
              </a:r>
            </a:p>
            <a:p>
              <a:endParaRPr lang="en-US"/>
            </a:p>
          </p:txBody>
        </p:sp>
        <p:sp>
          <p:nvSpPr>
            <p:cNvPr id="49" name="TextBox 48"/>
            <p:cNvSpPr txBox="1"/>
            <p:nvPr/>
          </p:nvSpPr>
          <p:spPr>
            <a:xfrm>
              <a:off x="4343400" y="1428690"/>
              <a:ext cx="1981200" cy="400110"/>
            </a:xfrm>
            <a:prstGeom prst="rect">
              <a:avLst/>
            </a:prstGeom>
            <a:noFill/>
          </p:spPr>
          <p:txBody>
            <a:bodyPr wrap="square" rtlCol="0">
              <a:spAutoFit/>
            </a:bodyPr>
            <a:lstStyle/>
            <a:p>
              <a:pPr algn="ctr"/>
              <a:r>
                <a:rPr lang="en-US" sz="2000" b="1" smtClean="0">
                  <a:solidFill>
                    <a:srgbClr val="002060"/>
                  </a:solidFill>
                  <a:latin typeface="Times New Roman" pitchFamily="18" charset="0"/>
                  <a:cs typeface="Times New Roman" pitchFamily="18" charset="0"/>
                </a:rPr>
                <a:t>Giới thiệu</a:t>
              </a:r>
              <a:endParaRPr lang="en-US" sz="2000" b="1">
                <a:solidFill>
                  <a:srgbClr val="002060"/>
                </a:solidFill>
                <a:latin typeface="Times New Roman" pitchFamily="18" charset="0"/>
                <a:cs typeface="Times New Roman" pitchFamily="18" charset="0"/>
              </a:endParaRPr>
            </a:p>
          </p:txBody>
        </p:sp>
      </p:grpSp>
      <p:pic>
        <p:nvPicPr>
          <p:cNvPr id="50" name="Picture 2" descr="C:\Users\HONGCHUONG\Desktop\431428_313597265372697_100001672786539_716545_1772225956_n.jpg"/>
          <p:cNvPicPr>
            <a:picLocks noChangeAspect="1" noChangeArrowheads="1"/>
          </p:cNvPicPr>
          <p:nvPr/>
        </p:nvPicPr>
        <p:blipFill>
          <a:blip r:embed="rId5" cstate="print"/>
          <a:srcRect/>
          <a:stretch>
            <a:fillRect/>
          </a:stretch>
        </p:blipFill>
        <p:spPr bwMode="auto">
          <a:xfrm>
            <a:off x="457200" y="928687"/>
            <a:ext cx="747341" cy="8239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sp>
        <p:nvSpPr>
          <p:cNvPr id="14"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sp>
        <p:nvSpPr>
          <p:cNvPr id="19" name="TextBox 18"/>
          <p:cNvSpPr txBox="1"/>
          <p:nvPr/>
        </p:nvSpPr>
        <p:spPr>
          <a:xfrm>
            <a:off x="457200" y="1981200"/>
            <a:ext cx="12954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Dấu Hiệu</a:t>
            </a:r>
            <a:endParaRPr lang="en-US" b="1">
              <a:solidFill>
                <a:srgbClr val="FF0000"/>
              </a:solidFill>
              <a:latin typeface="Times New Roman" pitchFamily="18" charset="0"/>
              <a:cs typeface="Times New Roman" pitchFamily="18" charset="0"/>
            </a:endParaRPr>
          </a:p>
        </p:txBody>
      </p:sp>
      <p:grpSp>
        <p:nvGrpSpPr>
          <p:cNvPr id="4"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3"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grpSp>
        <p:nvGrpSpPr>
          <p:cNvPr id="5" name="Group 29"/>
          <p:cNvGrpSpPr/>
          <p:nvPr/>
        </p:nvGrpSpPr>
        <p:grpSpPr>
          <a:xfrm>
            <a:off x="152400" y="3276600"/>
            <a:ext cx="1590675" cy="369332"/>
            <a:chOff x="161925" y="2057400"/>
            <a:chExt cx="1590675" cy="369332"/>
          </a:xfrm>
        </p:grpSpPr>
        <p:pic>
          <p:nvPicPr>
            <p:cNvPr id="31" name="Picture 17" descr="Bullet"/>
            <p:cNvPicPr>
              <a:picLocks noChangeAspect="1" noChangeArrowheads="1"/>
            </p:cNvPicPr>
            <p:nvPr/>
          </p:nvPicPr>
          <p:blipFill>
            <a:blip r:embed="rId3" cstate="print"/>
            <a:srcRect/>
            <a:stretch>
              <a:fillRect/>
            </a:stretch>
          </p:blipFill>
          <p:spPr bwMode="auto">
            <a:xfrm>
              <a:off x="161925" y="2057400"/>
              <a:ext cx="295275" cy="304800"/>
            </a:xfrm>
            <a:prstGeom prst="rect">
              <a:avLst/>
            </a:prstGeom>
            <a:noFill/>
          </p:spPr>
        </p:pic>
        <p:sp>
          <p:nvSpPr>
            <p:cNvPr id="32" name="TextBox 31"/>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grpSp>
        <p:nvGrpSpPr>
          <p:cNvPr id="7"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3"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grpSp>
        <p:nvGrpSpPr>
          <p:cNvPr id="8"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3"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9"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3"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grpSp>
        <p:nvGrpSpPr>
          <p:cNvPr id="1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3"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16"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3"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grpSp>
        <p:nvGrpSpPr>
          <p:cNvPr id="39" name="Group 38"/>
          <p:cNvGrpSpPr/>
          <p:nvPr/>
        </p:nvGrpSpPr>
        <p:grpSpPr>
          <a:xfrm>
            <a:off x="0" y="990600"/>
            <a:ext cx="2057400" cy="838200"/>
            <a:chOff x="304800" y="1905000"/>
            <a:chExt cx="2819400" cy="685800"/>
          </a:xfrm>
        </p:grpSpPr>
        <p:sp>
          <p:nvSpPr>
            <p:cNvPr id="42" name="Arc 29"/>
            <p:cNvSpPr>
              <a:spLocks/>
            </p:cNvSpPr>
            <p:nvPr/>
          </p:nvSpPr>
          <p:spPr bwMode="auto">
            <a:xfrm flipV="1">
              <a:off x="2819400" y="2438400"/>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45" name="Line 30"/>
            <p:cNvSpPr>
              <a:spLocks noChangeShapeType="1"/>
            </p:cNvSpPr>
            <p:nvPr/>
          </p:nvSpPr>
          <p:spPr bwMode="auto">
            <a:xfrm flipH="1">
              <a:off x="304800" y="2590800"/>
              <a:ext cx="2514600"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0" name="Line 31"/>
            <p:cNvSpPr>
              <a:spLocks noChangeShapeType="1"/>
            </p:cNvSpPr>
            <p:nvPr/>
          </p:nvSpPr>
          <p:spPr bwMode="auto">
            <a:xfrm flipH="1" flipV="1">
              <a:off x="2971800" y="2057400"/>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Arc 32"/>
            <p:cNvSpPr>
              <a:spLocks/>
            </p:cNvSpPr>
            <p:nvPr/>
          </p:nvSpPr>
          <p:spPr bwMode="auto">
            <a:xfrm flipH="1">
              <a:off x="2971800" y="1905000"/>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grpSp>
        <p:nvGrpSpPr>
          <p:cNvPr id="56" name="Group 28"/>
          <p:cNvGrpSpPr>
            <a:grpSpLocks/>
          </p:cNvGrpSpPr>
          <p:nvPr/>
        </p:nvGrpSpPr>
        <p:grpSpPr bwMode="auto">
          <a:xfrm>
            <a:off x="0" y="2452298"/>
            <a:ext cx="1905000" cy="4405702"/>
            <a:chOff x="108" y="1584"/>
            <a:chExt cx="1692" cy="2536"/>
          </a:xfrm>
          <a:solidFill>
            <a:schemeClr val="bg1"/>
          </a:solidFill>
        </p:grpSpPr>
        <p:sp>
          <p:nvSpPr>
            <p:cNvPr id="57"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8"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9"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48" name="Picture 2" descr="C:\Users\HONGCHUONG\Desktop\loading (2).gif"/>
          <p:cNvPicPr>
            <a:picLocks noChangeAspect="1" noChangeArrowheads="1"/>
          </p:cNvPicPr>
          <p:nvPr/>
        </p:nvPicPr>
        <p:blipFill>
          <a:blip r:embed="rId4" cstate="print"/>
          <a:srcRect/>
          <a:stretch>
            <a:fillRect/>
          </a:stretch>
        </p:blipFill>
        <p:spPr bwMode="auto">
          <a:xfrm>
            <a:off x="0" y="1905000"/>
            <a:ext cx="533400" cy="533400"/>
          </a:xfrm>
          <a:prstGeom prst="rect">
            <a:avLst/>
          </a:prstGeom>
          <a:noFill/>
        </p:spPr>
      </p:pic>
      <p:pic>
        <p:nvPicPr>
          <p:cNvPr id="2" name="Picture 2" descr="C:\Users\HONGCHUONG\Desktop\431428_313597265372697_100001672786539_716545_1772225956_n.jpg"/>
          <p:cNvPicPr>
            <a:picLocks noChangeAspect="1" noChangeArrowheads="1"/>
          </p:cNvPicPr>
          <p:nvPr/>
        </p:nvPicPr>
        <p:blipFill>
          <a:blip r:embed="rId5" cstate="print"/>
          <a:srcRect/>
          <a:stretch>
            <a:fillRect/>
          </a:stretch>
        </p:blipFill>
        <p:spPr bwMode="auto">
          <a:xfrm>
            <a:off x="457200" y="852487"/>
            <a:ext cx="747341" cy="823913"/>
          </a:xfrm>
          <a:prstGeom prst="rect">
            <a:avLst/>
          </a:prstGeom>
          <a:noFill/>
        </p:spPr>
      </p:pic>
      <p:grpSp>
        <p:nvGrpSpPr>
          <p:cNvPr id="60" name="Group 59"/>
          <p:cNvGrpSpPr/>
          <p:nvPr/>
        </p:nvGrpSpPr>
        <p:grpSpPr>
          <a:xfrm>
            <a:off x="2514600" y="1733490"/>
            <a:ext cx="6400800" cy="1638420"/>
            <a:chOff x="2514600" y="1733490"/>
            <a:chExt cx="6400800" cy="1638420"/>
          </a:xfrm>
        </p:grpSpPr>
        <p:sp>
          <p:nvSpPr>
            <p:cNvPr id="49" name="TextBox 48"/>
            <p:cNvSpPr txBox="1"/>
            <p:nvPr/>
          </p:nvSpPr>
          <p:spPr>
            <a:xfrm>
              <a:off x="2514600" y="1733490"/>
              <a:ext cx="6172200" cy="400110"/>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Times New Roman" pitchFamily="18" charset="0"/>
                  <a:cs typeface="Times New Roman" pitchFamily="18" charset="0"/>
                </a:rPr>
                <a:t> Là một phương pháp thuộc phương pháp “ Thử Sai “</a:t>
              </a:r>
              <a:endParaRPr lang="en-US" sz="2000">
                <a:solidFill>
                  <a:srgbClr val="002060"/>
                </a:solidFill>
                <a:latin typeface="Times New Roman" pitchFamily="18" charset="0"/>
                <a:cs typeface="Times New Roman" pitchFamily="18" charset="0"/>
              </a:endParaRPr>
            </a:p>
          </p:txBody>
        </p:sp>
        <p:sp>
          <p:nvSpPr>
            <p:cNvPr id="52" name="TextBox 51"/>
            <p:cNvSpPr txBox="1"/>
            <p:nvPr/>
          </p:nvSpPr>
          <p:spPr>
            <a:xfrm>
              <a:off x="2514600" y="2362200"/>
              <a:ext cx="6400800" cy="400110"/>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Times New Roman" pitchFamily="18" charset="0"/>
                  <a:cs typeface="Times New Roman" pitchFamily="18" charset="0"/>
                </a:rPr>
                <a:t> Nghiệm của bài toán không bị ràng buộc bởi yêu càu nào.</a:t>
              </a:r>
              <a:endParaRPr lang="en-US" sz="2000">
                <a:solidFill>
                  <a:srgbClr val="002060"/>
                </a:solidFill>
                <a:latin typeface="Times New Roman" pitchFamily="18" charset="0"/>
                <a:cs typeface="Times New Roman" pitchFamily="18" charset="0"/>
              </a:endParaRPr>
            </a:p>
          </p:txBody>
        </p:sp>
        <p:sp>
          <p:nvSpPr>
            <p:cNvPr id="53" name="TextBox 52"/>
            <p:cNvSpPr txBox="1"/>
            <p:nvPr/>
          </p:nvSpPr>
          <p:spPr>
            <a:xfrm>
              <a:off x="2514600" y="2971800"/>
              <a:ext cx="6248400" cy="400110"/>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Times New Roman" pitchFamily="18" charset="0"/>
                  <a:cs typeface="Times New Roman" pitchFamily="18" charset="0"/>
                </a:rPr>
                <a:t> Phương pháp thường được dùng cho các bài toán liệt kê .</a:t>
              </a:r>
              <a:endParaRPr lang="en-US" sz="2000">
                <a:solidFill>
                  <a:srgbClr val="002060"/>
                </a:solidFill>
                <a:latin typeface="Times New Roman" pitchFamily="18" charset="0"/>
                <a:cs typeface="Times New Roman" pitchFamily="18" charset="0"/>
              </a:endParaRPr>
            </a:p>
          </p:txBody>
        </p:sp>
      </p:grpSp>
      <p:grpSp>
        <p:nvGrpSpPr>
          <p:cNvPr id="61" name="Group 60"/>
          <p:cNvGrpSpPr/>
          <p:nvPr/>
        </p:nvGrpSpPr>
        <p:grpSpPr>
          <a:xfrm>
            <a:off x="2590800" y="3657600"/>
            <a:ext cx="6324600" cy="1765995"/>
            <a:chOff x="2590800" y="3669268"/>
            <a:chExt cx="6324600" cy="1765995"/>
          </a:xfrm>
        </p:grpSpPr>
        <p:sp>
          <p:nvSpPr>
            <p:cNvPr id="54" name="TextBox 53"/>
            <p:cNvSpPr txBox="1"/>
            <p:nvPr/>
          </p:nvSpPr>
          <p:spPr>
            <a:xfrm>
              <a:off x="2590800" y="3669268"/>
              <a:ext cx="3886200" cy="369332"/>
            </a:xfrm>
            <a:prstGeom prst="rect">
              <a:avLst/>
            </a:prstGeom>
            <a:noFill/>
          </p:spPr>
          <p:txBody>
            <a:bodyPr wrap="square" rtlCol="0">
              <a:spAutoFit/>
            </a:bodyPr>
            <a:lstStyle/>
            <a:p>
              <a:r>
                <a:rPr lang="en-US" b="1" u="sng" smtClean="0">
                  <a:solidFill>
                    <a:srgbClr val="002060"/>
                  </a:solidFill>
                  <a:latin typeface="Times New Roman" pitchFamily="18" charset="0"/>
                  <a:cs typeface="Times New Roman" pitchFamily="18" charset="0"/>
                </a:rPr>
                <a:t>VD</a:t>
              </a:r>
              <a:r>
                <a:rPr lang="en-US" b="1" smtClean="0">
                  <a:solidFill>
                    <a:srgbClr val="002060"/>
                  </a:solidFill>
                  <a:latin typeface="Times New Roman" pitchFamily="18" charset="0"/>
                  <a:cs typeface="Times New Roman" pitchFamily="18" charset="0"/>
                </a:rPr>
                <a:t> về một số bài toán Liệt Kê</a:t>
              </a:r>
              <a:endParaRPr lang="en-US" b="1">
                <a:solidFill>
                  <a:srgbClr val="002060"/>
                </a:solidFill>
                <a:latin typeface="Times New Roman" pitchFamily="18" charset="0"/>
                <a:cs typeface="Times New Roman" pitchFamily="18" charset="0"/>
              </a:endParaRPr>
            </a:p>
          </p:txBody>
        </p:sp>
        <p:sp>
          <p:nvSpPr>
            <p:cNvPr id="55" name="TextBox 54"/>
            <p:cNvSpPr txBox="1"/>
            <p:nvPr/>
          </p:nvSpPr>
          <p:spPr>
            <a:xfrm>
              <a:off x="3124200" y="4419600"/>
              <a:ext cx="5791200" cy="1015663"/>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Times New Roman" pitchFamily="18" charset="0"/>
                  <a:cs typeface="Times New Roman" pitchFamily="18" charset="0"/>
                </a:rPr>
                <a:t> Liệt kê các số chia hết cho 5 ( 5 , 10 ,15 ,20 … )</a:t>
              </a:r>
            </a:p>
            <a:p>
              <a:pPr>
                <a:buFont typeface="Arial" pitchFamily="34" charset="0"/>
                <a:buChar char="•"/>
              </a:pPr>
              <a:r>
                <a:rPr lang="en-US" sz="2000" smtClean="0">
                  <a:solidFill>
                    <a:srgbClr val="002060"/>
                  </a:solidFill>
                  <a:latin typeface="Times New Roman" pitchFamily="18" charset="0"/>
                  <a:cs typeface="Times New Roman" pitchFamily="18" charset="0"/>
                </a:rPr>
                <a:t> Liệt kê các nước Asean ( Việt Nam , Lào , Thái Lan )</a:t>
              </a:r>
            </a:p>
            <a:p>
              <a:pPr>
                <a:buFont typeface="Arial" pitchFamily="34" charset="0"/>
                <a:buChar char="•"/>
              </a:pPr>
              <a:r>
                <a:rPr lang="en-US" sz="2000" smtClean="0">
                  <a:solidFill>
                    <a:srgbClr val="002060"/>
                  </a:solidFill>
                  <a:latin typeface="Times New Roman" pitchFamily="18" charset="0"/>
                  <a:cs typeface="Times New Roman" pitchFamily="18" charset="0"/>
                </a:rPr>
                <a:t> …..</a:t>
              </a:r>
              <a:endParaRPr lang="en-US" sz="2000">
                <a:solidFill>
                  <a:srgbClr val="00206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3"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sp>
        <p:nvSpPr>
          <p:cNvPr id="23" name="TextBox 22"/>
          <p:cNvSpPr txBox="1"/>
          <p:nvPr/>
        </p:nvSpPr>
        <p:spPr>
          <a:xfrm>
            <a:off x="447675" y="2590800"/>
            <a:ext cx="12954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Ý </a:t>
            </a:r>
            <a:r>
              <a:rPr lang="vi-VN" b="1" smtClean="0">
                <a:solidFill>
                  <a:srgbClr val="FF0000"/>
                </a:solidFill>
                <a:latin typeface="Times New Roman" pitchFamily="18" charset="0"/>
                <a:cs typeface="Times New Roman" pitchFamily="18" charset="0"/>
              </a:rPr>
              <a:t>T</a:t>
            </a:r>
            <a:r>
              <a:rPr lang="en-US" b="1" smtClean="0">
                <a:solidFill>
                  <a:srgbClr val="FF0000"/>
                </a:solidFill>
                <a:latin typeface="Times New Roman" pitchFamily="18" charset="0"/>
                <a:cs typeface="Times New Roman" pitchFamily="18" charset="0"/>
              </a:rPr>
              <a:t>ưởng</a:t>
            </a:r>
            <a:endParaRPr lang="en-US" b="1">
              <a:solidFill>
                <a:srgbClr val="FF0000"/>
              </a:solidFill>
              <a:latin typeface="Times New Roman" pitchFamily="18" charset="0"/>
              <a:cs typeface="Times New Roman" pitchFamily="18" charset="0"/>
            </a:endParaRPr>
          </a:p>
        </p:txBody>
      </p:sp>
      <p:grpSp>
        <p:nvGrpSpPr>
          <p:cNvPr id="5" name="Group 29"/>
          <p:cNvGrpSpPr/>
          <p:nvPr/>
        </p:nvGrpSpPr>
        <p:grpSpPr>
          <a:xfrm>
            <a:off x="152400" y="3276600"/>
            <a:ext cx="1590675" cy="369332"/>
            <a:chOff x="161925" y="2057400"/>
            <a:chExt cx="1590675" cy="369332"/>
          </a:xfrm>
        </p:grpSpPr>
        <p:pic>
          <p:nvPicPr>
            <p:cNvPr id="31"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2" name="TextBox 31"/>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grpSp>
        <p:nvGrpSpPr>
          <p:cNvPr id="7"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grpSp>
        <p:nvGrpSpPr>
          <p:cNvPr id="8"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9"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grpSp>
        <p:nvGrpSpPr>
          <p:cNvPr id="1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16"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grpSp>
        <p:nvGrpSpPr>
          <p:cNvPr id="42" name="Group 41"/>
          <p:cNvGrpSpPr/>
          <p:nvPr/>
        </p:nvGrpSpPr>
        <p:grpSpPr>
          <a:xfrm>
            <a:off x="0" y="990600"/>
            <a:ext cx="2057400" cy="14478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sp>
        <p:nvSpPr>
          <p:cNvPr id="53"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48" name="Group 28"/>
          <p:cNvGrpSpPr>
            <a:grpSpLocks/>
          </p:cNvGrpSpPr>
          <p:nvPr/>
        </p:nvGrpSpPr>
        <p:grpSpPr bwMode="auto">
          <a:xfrm>
            <a:off x="0" y="3061898"/>
            <a:ext cx="1905000" cy="4405702"/>
            <a:chOff x="108" y="1584"/>
            <a:chExt cx="1692" cy="2536"/>
          </a:xfrm>
          <a:solidFill>
            <a:schemeClr val="bg1"/>
          </a:solidFill>
        </p:grpSpPr>
        <p:sp>
          <p:nvSpPr>
            <p:cNvPr id="49"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4"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5"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56" name="Picture 2" descr="C:\Users\HONGCHUONG\Desktop\loading (2).gif"/>
          <p:cNvPicPr>
            <a:picLocks noChangeAspect="1" noChangeArrowheads="1"/>
          </p:cNvPicPr>
          <p:nvPr/>
        </p:nvPicPr>
        <p:blipFill>
          <a:blip r:embed="rId5" cstate="print"/>
          <a:srcRect/>
          <a:stretch>
            <a:fillRect/>
          </a:stretch>
        </p:blipFill>
        <p:spPr bwMode="auto">
          <a:xfrm>
            <a:off x="0" y="2514600"/>
            <a:ext cx="533400" cy="533400"/>
          </a:xfrm>
          <a:prstGeom prst="rect">
            <a:avLst/>
          </a:prstGeom>
          <a:noFill/>
        </p:spPr>
      </p:pic>
      <p:pic>
        <p:nvPicPr>
          <p:cNvPr id="57"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pic>
        <p:nvPicPr>
          <p:cNvPr id="1026" name="Picture 2" descr="C:\Users\HONGCHUONG\Desktop\cule2.gif"/>
          <p:cNvPicPr>
            <a:picLocks noChangeAspect="1" noChangeArrowheads="1" noCrop="1"/>
          </p:cNvPicPr>
          <p:nvPr/>
        </p:nvPicPr>
        <p:blipFill>
          <a:blip r:embed="rId7" cstate="print"/>
          <a:srcRect/>
          <a:stretch>
            <a:fillRect/>
          </a:stretch>
        </p:blipFill>
        <p:spPr bwMode="auto">
          <a:xfrm>
            <a:off x="2362200" y="1219200"/>
            <a:ext cx="2667000" cy="2667000"/>
          </a:xfrm>
          <a:prstGeom prst="rect">
            <a:avLst/>
          </a:prstGeom>
          <a:noFill/>
        </p:spPr>
      </p:pic>
      <p:sp>
        <p:nvSpPr>
          <p:cNvPr id="113" name="TextBox 112"/>
          <p:cNvSpPr txBox="1"/>
          <p:nvPr/>
        </p:nvSpPr>
        <p:spPr>
          <a:xfrm>
            <a:off x="5181600" y="2032337"/>
            <a:ext cx="3581400" cy="1015663"/>
          </a:xfrm>
          <a:prstGeom prst="rect">
            <a:avLst/>
          </a:prstGeom>
          <a:noFill/>
        </p:spPr>
        <p:txBody>
          <a:bodyPr wrap="square" rtlCol="0">
            <a:spAutoFit/>
          </a:bodyPr>
          <a:lstStyle/>
          <a:p>
            <a:r>
              <a:rPr lang="en-US" sz="2000" b="1" smtClean="0">
                <a:solidFill>
                  <a:srgbClr val="002060"/>
                </a:solidFill>
                <a:latin typeface="Times New Roman" pitchFamily="18" charset="0"/>
                <a:cs typeface="Times New Roman" pitchFamily="18" charset="0"/>
              </a:rPr>
              <a:t>Mỗi lần cho Bóng vào lỗ . Bóng cái sẽ quay lại , tiếp tục đánh bóng tiếp theo vào  lỗ .</a:t>
            </a:r>
            <a:endParaRPr lang="en-US" sz="2000" b="1">
              <a:solidFill>
                <a:srgbClr val="002060"/>
              </a:solidFill>
              <a:latin typeface="Times New Roman" pitchFamily="18" charset="0"/>
              <a:cs typeface="Times New Roman" pitchFamily="18" charset="0"/>
            </a:endParaRPr>
          </a:p>
        </p:txBody>
      </p:sp>
      <p:sp>
        <p:nvSpPr>
          <p:cNvPr id="115" name="Rectangle 114"/>
          <p:cNvSpPr/>
          <p:nvPr/>
        </p:nvSpPr>
        <p:spPr>
          <a:xfrm>
            <a:off x="2209800" y="4191000"/>
            <a:ext cx="6934200" cy="2246769"/>
          </a:xfrm>
          <a:prstGeom prst="rect">
            <a:avLst/>
          </a:prstGeom>
        </p:spPr>
        <p:txBody>
          <a:bodyPr wrap="square">
            <a:spAutoFit/>
          </a:bodyPr>
          <a:lstStyle/>
          <a:p>
            <a:pPr>
              <a:buFont typeface="Arial" pitchFamily="34" charset="0"/>
              <a:buChar char="•"/>
            </a:pPr>
            <a:r>
              <a:rPr lang="en-US" sz="2000" smtClean="0">
                <a:solidFill>
                  <a:srgbClr val="002060"/>
                </a:solidFill>
                <a:latin typeface="Times New Roman" pitchFamily="18" charset="0"/>
                <a:cs typeface="Times New Roman" pitchFamily="18" charset="0"/>
              </a:rPr>
              <a:t> Tại mỗi bước , nếu có một lựa chọn được chấp nhận thì ghi nhận lại lựa chọn này và tiến hành các bước thử tiếp theo</a:t>
            </a:r>
          </a:p>
          <a:p>
            <a:pPr>
              <a:buFont typeface="Arial" pitchFamily="34" charset="0"/>
              <a:buChar char="•"/>
            </a:pPr>
            <a:r>
              <a:rPr lang="en-US" sz="2000" smtClean="0">
                <a:solidFill>
                  <a:srgbClr val="002060"/>
                </a:solidFill>
                <a:latin typeface="Times New Roman" pitchFamily="18" charset="0"/>
                <a:cs typeface="Times New Roman" pitchFamily="18" charset="0"/>
              </a:rPr>
              <a:t> Còn ngược lại không có lựa chọn nào thích hợp thì làm lại bước trước, xóa bỏ sự ghi nhận và quay về chu trình thử các lựa chọn còn lại</a:t>
            </a:r>
          </a:p>
          <a:p>
            <a:pPr>
              <a:buFont typeface="Arial" pitchFamily="34" charset="0"/>
              <a:buChar char="•"/>
            </a:pPr>
            <a:r>
              <a:rPr lang="en-US" sz="2000" smtClean="0">
                <a:solidFill>
                  <a:srgbClr val="002060"/>
                </a:solidFill>
                <a:latin typeface="Times New Roman" pitchFamily="18" charset="0"/>
                <a:cs typeface="Times New Roman" pitchFamily="18" charset="0"/>
              </a:rPr>
              <a:t> Nét đặc trưng của phương pháp quay lui các bước hướng tới lời giải cuối cùng của bài toán hoàn toàn được làm thử</a:t>
            </a:r>
            <a:endParaRPr lang="en-US" sz="200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3"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4" cstate="print"/>
          <a:srcRect/>
          <a:stretch>
            <a:fillRect/>
          </a:stretch>
        </p:blipFill>
        <p:spPr bwMode="auto">
          <a:xfrm>
            <a:off x="457200" y="914400"/>
            <a:ext cx="762000" cy="762000"/>
          </a:xfrm>
          <a:prstGeom prst="rect">
            <a:avLst/>
          </a:prstGeom>
          <a:noFill/>
        </p:spPr>
      </p:pic>
      <p:grpSp>
        <p:nvGrpSpPr>
          <p:cNvPr id="3"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5"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4"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5"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Mô Hình</a:t>
            </a:r>
            <a:endParaRPr lang="en-US" b="1">
              <a:solidFill>
                <a:srgbClr val="FF0000"/>
              </a:solidFill>
              <a:latin typeface="Times New Roman" pitchFamily="18" charset="0"/>
              <a:cs typeface="Times New Roman" pitchFamily="18" charset="0"/>
            </a:endParaRPr>
          </a:p>
        </p:txBody>
      </p:sp>
      <p:grpSp>
        <p:nvGrpSpPr>
          <p:cNvPr id="7" name="Group 32"/>
          <p:cNvGrpSpPr/>
          <p:nvPr/>
        </p:nvGrpSpPr>
        <p:grpSpPr>
          <a:xfrm>
            <a:off x="152400" y="3962400"/>
            <a:ext cx="1590675" cy="369332"/>
            <a:chOff x="161925" y="2057400"/>
            <a:chExt cx="1590675" cy="369332"/>
          </a:xfrm>
        </p:grpSpPr>
        <p:pic>
          <p:nvPicPr>
            <p:cNvPr id="34" name="Picture 17" descr="Bullet"/>
            <p:cNvPicPr>
              <a:picLocks noChangeAspect="1" noChangeArrowheads="1"/>
            </p:cNvPicPr>
            <p:nvPr/>
          </p:nvPicPr>
          <p:blipFill>
            <a:blip r:embed="rId5" cstate="print"/>
            <a:srcRect/>
            <a:stretch>
              <a:fillRect/>
            </a:stretch>
          </p:blipFill>
          <p:spPr bwMode="auto">
            <a:xfrm>
              <a:off x="161925" y="2057400"/>
              <a:ext cx="295275" cy="304800"/>
            </a:xfrm>
            <a:prstGeom prst="rect">
              <a:avLst/>
            </a:prstGeom>
            <a:noFill/>
          </p:spPr>
        </p:pic>
        <p:sp>
          <p:nvSpPr>
            <p:cNvPr id="35" name="TextBox 34"/>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grpSp>
      <p:grpSp>
        <p:nvGrpSpPr>
          <p:cNvPr id="8"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5"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9"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5"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grpSp>
        <p:nvGrpSpPr>
          <p:cNvPr id="1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5"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16"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5"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6"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42" name="Group 41"/>
          <p:cNvGrpSpPr/>
          <p:nvPr/>
        </p:nvGrpSpPr>
        <p:grpSpPr>
          <a:xfrm>
            <a:off x="0" y="990600"/>
            <a:ext cx="2057400" cy="21336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grpSp>
        <p:nvGrpSpPr>
          <p:cNvPr id="49" name="Group 28"/>
          <p:cNvGrpSpPr>
            <a:grpSpLocks/>
          </p:cNvGrpSpPr>
          <p:nvPr/>
        </p:nvGrpSpPr>
        <p:grpSpPr bwMode="auto">
          <a:xfrm>
            <a:off x="0" y="3747698"/>
            <a:ext cx="1905000" cy="4405702"/>
            <a:chOff x="108" y="1584"/>
            <a:chExt cx="1692" cy="2536"/>
          </a:xfrm>
          <a:solidFill>
            <a:schemeClr val="bg1"/>
          </a:solidFill>
        </p:grpSpPr>
        <p:sp>
          <p:nvSpPr>
            <p:cNvPr id="53"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4"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5"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48"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pic>
        <p:nvPicPr>
          <p:cNvPr id="56" name="Picture 2" descr="C:\Users\HONGCHUONG\Desktop\loading (2).gif"/>
          <p:cNvPicPr>
            <a:picLocks noChangeAspect="1" noChangeArrowheads="1"/>
          </p:cNvPicPr>
          <p:nvPr/>
        </p:nvPicPr>
        <p:blipFill>
          <a:blip r:embed="rId7" cstate="print"/>
          <a:srcRect/>
          <a:stretch>
            <a:fillRect/>
          </a:stretch>
        </p:blipFill>
        <p:spPr bwMode="auto">
          <a:xfrm>
            <a:off x="0" y="3200400"/>
            <a:ext cx="533400" cy="533400"/>
          </a:xfrm>
          <a:prstGeom prst="rect">
            <a:avLst/>
          </a:prstGeom>
          <a:noFill/>
        </p:spPr>
      </p:pic>
      <p:pic>
        <p:nvPicPr>
          <p:cNvPr id="57" name="Picture 56" descr="C:\Users\HONGCHUONG\Desktop\2.PNG"/>
          <p:cNvPicPr/>
          <p:nvPr/>
        </p:nvPicPr>
        <p:blipFill>
          <a:blip r:embed="rId8" cstate="print"/>
          <a:srcRect/>
          <a:stretch>
            <a:fillRect/>
          </a:stretch>
        </p:blipFill>
        <p:spPr bwMode="auto">
          <a:xfrm>
            <a:off x="2819400" y="1066800"/>
            <a:ext cx="5334000" cy="3124200"/>
          </a:xfrm>
          <a:prstGeom prst="rect">
            <a:avLst/>
          </a:prstGeom>
          <a:noFill/>
          <a:ln w="9525">
            <a:noFill/>
            <a:miter lim="800000"/>
            <a:headEnd/>
            <a:tailEnd/>
          </a:ln>
        </p:spPr>
      </p:pic>
      <p:graphicFrame>
        <p:nvGraphicFramePr>
          <p:cNvPr id="59" name="Object 58"/>
          <p:cNvGraphicFramePr>
            <a:graphicFrameLocks noChangeAspect="1"/>
          </p:cNvGraphicFramePr>
          <p:nvPr/>
        </p:nvGraphicFramePr>
        <p:xfrm>
          <a:off x="4508500" y="3359150"/>
          <a:ext cx="127000" cy="139700"/>
        </p:xfrm>
        <a:graphic>
          <a:graphicData uri="http://schemas.openxmlformats.org/presentationml/2006/ole">
            <p:oleObj spid="_x0000_s16401" name="Equation" r:id="rId9" imgW="126720" imgH="139680" progId="Equation.3">
              <p:embed/>
            </p:oleObj>
          </a:graphicData>
        </a:graphic>
      </p:graphicFrame>
      <p:grpSp>
        <p:nvGrpSpPr>
          <p:cNvPr id="63" name="Group 62"/>
          <p:cNvGrpSpPr/>
          <p:nvPr/>
        </p:nvGrpSpPr>
        <p:grpSpPr>
          <a:xfrm>
            <a:off x="2286000" y="4191000"/>
            <a:ext cx="6858000" cy="1055132"/>
            <a:chOff x="2286000" y="4876800"/>
            <a:chExt cx="6858000" cy="1055132"/>
          </a:xfrm>
        </p:grpSpPr>
        <p:sp>
          <p:nvSpPr>
            <p:cNvPr id="58" name="TextBox 57"/>
            <p:cNvSpPr txBox="1"/>
            <p:nvPr/>
          </p:nvSpPr>
          <p:spPr>
            <a:xfrm>
              <a:off x="2286000" y="4876800"/>
              <a:ext cx="6781800" cy="400110"/>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Times New Roman" pitchFamily="18" charset="0"/>
                  <a:cs typeface="Times New Roman" pitchFamily="18" charset="0"/>
                </a:rPr>
                <a:t> Lời giải bài toán thường biểu diễn một vec tơ gồm n phần tử </a:t>
              </a:r>
              <a:endParaRPr lang="en-US" sz="2000">
                <a:solidFill>
                  <a:srgbClr val="002060"/>
                </a:solidFill>
                <a:latin typeface="Times New Roman" pitchFamily="18" charset="0"/>
                <a:cs typeface="Times New Roman" pitchFamily="18" charset="0"/>
              </a:endParaRPr>
            </a:p>
          </p:txBody>
        </p:sp>
        <p:pic>
          <p:nvPicPr>
            <p:cNvPr id="16403" name="Picture 19" descr="C:\Users\HONGCHUONG\Desktop\222.PNG"/>
            <p:cNvPicPr>
              <a:picLocks noChangeAspect="1" noChangeArrowheads="1"/>
            </p:cNvPicPr>
            <p:nvPr/>
          </p:nvPicPr>
          <p:blipFill>
            <a:blip r:embed="rId10" cstate="print"/>
            <a:srcRect/>
            <a:stretch>
              <a:fillRect/>
            </a:stretch>
          </p:blipFill>
          <p:spPr bwMode="auto">
            <a:xfrm>
              <a:off x="2476500" y="5305425"/>
              <a:ext cx="1028700" cy="257175"/>
            </a:xfrm>
            <a:prstGeom prst="rect">
              <a:avLst/>
            </a:prstGeom>
            <a:noFill/>
          </p:spPr>
        </p:pic>
        <p:sp>
          <p:nvSpPr>
            <p:cNvPr id="61" name="TextBox 60"/>
            <p:cNvSpPr txBox="1"/>
            <p:nvPr/>
          </p:nvSpPr>
          <p:spPr>
            <a:xfrm>
              <a:off x="3352800" y="5238690"/>
              <a:ext cx="5791200" cy="400110"/>
            </a:xfrm>
            <a:prstGeom prst="rect">
              <a:avLst/>
            </a:prstGeom>
            <a:noFill/>
          </p:spPr>
          <p:txBody>
            <a:bodyPr wrap="square" rtlCol="0">
              <a:spAutoFit/>
            </a:bodyPr>
            <a:lstStyle/>
            <a:p>
              <a:r>
                <a:rPr lang="en-US" sz="2000" smtClean="0">
                  <a:solidFill>
                    <a:srgbClr val="002060"/>
                  </a:solidFill>
                  <a:latin typeface="Times New Roman" pitchFamily="18" charset="0"/>
                  <a:cs typeface="Times New Roman" pitchFamily="18" charset="0"/>
                </a:rPr>
                <a:t>.Phải thỏa mãn các điều kiện nào đó. Để chỉ ra lời giải</a:t>
              </a:r>
              <a:endParaRPr lang="en-US" sz="2000">
                <a:solidFill>
                  <a:srgbClr val="002060"/>
                </a:solidFill>
                <a:latin typeface="Times New Roman" pitchFamily="18" charset="0"/>
                <a:cs typeface="Times New Roman" pitchFamily="18" charset="0"/>
              </a:endParaRPr>
            </a:p>
          </p:txBody>
        </p:sp>
        <p:sp>
          <p:nvSpPr>
            <p:cNvPr id="62" name="TextBox 61"/>
            <p:cNvSpPr txBox="1"/>
            <p:nvPr/>
          </p:nvSpPr>
          <p:spPr>
            <a:xfrm>
              <a:off x="2438400" y="5562600"/>
              <a:ext cx="60960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x</a:t>
              </a:r>
              <a:r>
                <a:rPr lang="en-US" smtClean="0">
                  <a:solidFill>
                    <a:srgbClr val="002060"/>
                  </a:solidFill>
                  <a:latin typeface="Times New Roman" pitchFamily="18" charset="0"/>
                  <a:cs typeface="Times New Roman" pitchFamily="18" charset="0"/>
                </a:rPr>
                <a:t>, ta phải xây dựng dần các thành phần lời giải </a:t>
              </a:r>
              <a:endParaRPr lang="en-US"/>
            </a:p>
          </p:txBody>
        </p:sp>
        <p:pic>
          <p:nvPicPr>
            <p:cNvPr id="16404" name="Picture 20" descr="C:\Users\HONGCHUONG\Desktop\42531265324.PNG"/>
            <p:cNvPicPr>
              <a:picLocks noChangeAspect="1" noChangeArrowheads="1"/>
            </p:cNvPicPr>
            <p:nvPr/>
          </p:nvPicPr>
          <p:blipFill>
            <a:blip r:embed="rId11" cstate="print"/>
            <a:srcRect/>
            <a:stretch>
              <a:fillRect/>
            </a:stretch>
          </p:blipFill>
          <p:spPr bwMode="auto">
            <a:xfrm>
              <a:off x="6858000" y="5600700"/>
              <a:ext cx="333375" cy="266700"/>
            </a:xfrm>
            <a:prstGeom prst="rect">
              <a:avLst/>
            </a:prstGeom>
            <a:noFill/>
          </p:spPr>
        </p:pic>
      </p:grpSp>
      <p:sp>
        <p:nvSpPr>
          <p:cNvPr id="1640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có thể chọn.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0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có thể chọn.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08"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3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có thể chọn.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1" name="Group 70"/>
          <p:cNvGrpSpPr/>
          <p:nvPr/>
        </p:nvGrpSpPr>
        <p:grpSpPr>
          <a:xfrm>
            <a:off x="2286000" y="5334000"/>
            <a:ext cx="6781800" cy="1631216"/>
            <a:chOff x="2362200" y="5181601"/>
            <a:chExt cx="6781800" cy="1631216"/>
          </a:xfrm>
        </p:grpSpPr>
        <p:sp>
          <p:nvSpPr>
            <p:cNvPr id="64" name="TextBox 63"/>
            <p:cNvSpPr txBox="1"/>
            <p:nvPr/>
          </p:nvSpPr>
          <p:spPr>
            <a:xfrm>
              <a:off x="2362200" y="5181601"/>
              <a:ext cx="6781800" cy="1631216"/>
            </a:xfrm>
            <a:prstGeom prst="rect">
              <a:avLst/>
            </a:prstGeom>
            <a:noFill/>
          </p:spPr>
          <p:txBody>
            <a:bodyPr wrap="square" rtlCol="0">
              <a:spAutoFit/>
            </a:bodyPr>
            <a:lstStyle/>
            <a:p>
              <a:pPr>
                <a:buFont typeface="Arial" pitchFamily="34" charset="0"/>
                <a:buChar char="•"/>
              </a:pPr>
              <a:r>
                <a:rPr lang="en-US" sz="2000" b="1" smtClean="0">
                  <a:solidFill>
                    <a:srgbClr val="002060"/>
                  </a:solidFill>
                  <a:latin typeface="Times New Roman" pitchFamily="18" charset="0"/>
                  <a:cs typeface="Times New Roman" pitchFamily="18" charset="0"/>
                </a:rPr>
                <a:t> Tại bước i :</a:t>
              </a:r>
            </a:p>
            <a:p>
              <a:pPr lvl="1">
                <a:buFont typeface="Courier New" pitchFamily="49" charset="0"/>
                <a:buChar char="o"/>
              </a:pPr>
              <a:r>
                <a:rPr lang="en-US" sz="2000" b="1"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Đã xây dựng xong các thành phần</a:t>
              </a:r>
            </a:p>
            <a:p>
              <a:pPr lvl="1">
                <a:buFont typeface="Courier New" pitchFamily="49" charset="0"/>
                <a:buChar char="o"/>
              </a:pPr>
              <a:r>
                <a:rPr lang="en-US" sz="2000" b="1"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Xây dựng thành phần </a:t>
              </a:r>
              <a:r>
                <a:rPr lang="en-US" sz="2000" b="1"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bằng cách lần lượt thử cả các khả năng mà       có thể chọn.</a:t>
              </a:r>
            </a:p>
            <a:p>
              <a:pPr lvl="1"/>
              <a:endParaRPr lang="en-US" sz="2000">
                <a:solidFill>
                  <a:srgbClr val="002060"/>
                </a:solidFill>
                <a:latin typeface="Times New Roman" pitchFamily="18" charset="0"/>
                <a:cs typeface="Times New Roman" pitchFamily="18" charset="0"/>
              </a:endParaRPr>
            </a:p>
          </p:txBody>
        </p:sp>
        <p:pic>
          <p:nvPicPr>
            <p:cNvPr id="16405" name="Picture 21" descr="C:\Users\HONGCHUONG\Desktop\132634263427.PNG"/>
            <p:cNvPicPr>
              <a:picLocks noChangeAspect="1" noChangeArrowheads="1"/>
            </p:cNvPicPr>
            <p:nvPr/>
          </p:nvPicPr>
          <p:blipFill>
            <a:blip r:embed="rId12" cstate="print"/>
            <a:srcRect/>
            <a:stretch>
              <a:fillRect/>
            </a:stretch>
          </p:blipFill>
          <p:spPr bwMode="auto">
            <a:xfrm>
              <a:off x="6677025" y="5562600"/>
              <a:ext cx="866775" cy="276225"/>
            </a:xfrm>
            <a:prstGeom prst="rect">
              <a:avLst/>
            </a:prstGeom>
            <a:noFill/>
          </p:spPr>
        </p:pic>
        <p:pic>
          <p:nvPicPr>
            <p:cNvPr id="66" name="Picture 20" descr="C:\Users\HONGCHUONG\Desktop\42531265324.PNG"/>
            <p:cNvPicPr>
              <a:picLocks noChangeAspect="1" noChangeArrowheads="1"/>
            </p:cNvPicPr>
            <p:nvPr/>
          </p:nvPicPr>
          <p:blipFill>
            <a:blip r:embed="rId11" cstate="print"/>
            <a:srcRect/>
            <a:stretch>
              <a:fillRect/>
            </a:stretch>
          </p:blipFill>
          <p:spPr bwMode="auto">
            <a:xfrm>
              <a:off x="4267200" y="6172200"/>
              <a:ext cx="333375" cy="266700"/>
            </a:xfrm>
            <a:prstGeom prst="rect">
              <a:avLst/>
            </a:prstGeom>
            <a:noFill/>
          </p:spPr>
        </p:pic>
        <p:pic>
          <p:nvPicPr>
            <p:cNvPr id="70" name="Picture 20" descr="C:\Users\HONGCHUONG\Desktop\42531265324.PNG"/>
            <p:cNvPicPr>
              <a:picLocks noChangeAspect="1" noChangeArrowheads="1"/>
            </p:cNvPicPr>
            <p:nvPr/>
          </p:nvPicPr>
          <p:blipFill>
            <a:blip r:embed="rId11" cstate="print"/>
            <a:srcRect/>
            <a:stretch>
              <a:fillRect/>
            </a:stretch>
          </p:blipFill>
          <p:spPr bwMode="auto">
            <a:xfrm>
              <a:off x="5381625" y="5867400"/>
              <a:ext cx="333375" cy="2667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1000"/>
                                        <p:tgtEl>
                                          <p:spTgt spid="71"/>
                                        </p:tgtEl>
                                      </p:cBhvr>
                                    </p:animEffect>
                                    <p:anim calcmode="lin" valueType="num">
                                      <p:cBhvr>
                                        <p:cTn id="15" dur="1000" fill="hold"/>
                                        <p:tgtEl>
                                          <p:spTgt spid="71"/>
                                        </p:tgtEl>
                                        <p:attrNameLst>
                                          <p:attrName>ppt_x</p:attrName>
                                        </p:attrNameLst>
                                      </p:cBhvr>
                                      <p:tavLst>
                                        <p:tav tm="0">
                                          <p:val>
                                            <p:strVal val="#ppt_x"/>
                                          </p:val>
                                        </p:tav>
                                        <p:tav tm="100000">
                                          <p:val>
                                            <p:strVal val="#ppt_x"/>
                                          </p:val>
                                        </p:tav>
                                      </p:tavLst>
                                    </p:anim>
                                    <p:anim calcmode="lin" valueType="num">
                                      <p:cBhvr>
                                        <p:cTn id="1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3"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4"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grpSp>
        <p:nvGrpSpPr>
          <p:cNvPr id="5" name="Group 29"/>
          <p:cNvGrpSpPr/>
          <p:nvPr/>
        </p:nvGrpSpPr>
        <p:grpSpPr>
          <a:xfrm>
            <a:off x="152400" y="3276600"/>
            <a:ext cx="1590675" cy="369332"/>
            <a:chOff x="161925" y="2057400"/>
            <a:chExt cx="1590675" cy="369332"/>
          </a:xfrm>
        </p:grpSpPr>
        <p:pic>
          <p:nvPicPr>
            <p:cNvPr id="31"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2" name="TextBox 31"/>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grpSp>
      <p:sp>
        <p:nvSpPr>
          <p:cNvPr id="35" name="TextBox 34"/>
          <p:cNvSpPr txBox="1"/>
          <p:nvPr/>
        </p:nvSpPr>
        <p:spPr>
          <a:xfrm>
            <a:off x="447675" y="3962400"/>
            <a:ext cx="1295400"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Lược Đồ</a:t>
            </a:r>
            <a:endParaRPr lang="en-US" b="1">
              <a:solidFill>
                <a:srgbClr val="FF0000"/>
              </a:solidFill>
              <a:latin typeface="Times New Roman" pitchFamily="18" charset="0"/>
              <a:cs typeface="Times New Roman" pitchFamily="18" charset="0"/>
            </a:endParaRPr>
          </a:p>
        </p:txBody>
      </p:sp>
      <p:grpSp>
        <p:nvGrpSpPr>
          <p:cNvPr id="8" name="Group 35"/>
          <p:cNvGrpSpPr/>
          <p:nvPr/>
        </p:nvGrpSpPr>
        <p:grpSpPr>
          <a:xfrm>
            <a:off x="152400" y="4648200"/>
            <a:ext cx="1752599" cy="369332"/>
            <a:chOff x="161925" y="2057400"/>
            <a:chExt cx="1752599" cy="369332"/>
          </a:xfrm>
        </p:grpSpPr>
        <p:pic>
          <p:nvPicPr>
            <p:cNvPr id="3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38" name="TextBox 37"/>
            <p:cNvSpPr txBox="1"/>
            <p:nvPr/>
          </p:nvSpPr>
          <p:spPr>
            <a:xfrm>
              <a:off x="457199" y="2057400"/>
              <a:ext cx="1457325"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Chứng Minh</a:t>
              </a:r>
              <a:endParaRPr lang="en-US" b="1">
                <a:solidFill>
                  <a:srgbClr val="002060"/>
                </a:solidFill>
                <a:latin typeface="Times New Roman" pitchFamily="18" charset="0"/>
                <a:cs typeface="Times New Roman" pitchFamily="18" charset="0"/>
              </a:endParaRPr>
            </a:p>
          </p:txBody>
        </p:sp>
      </p:grpSp>
      <p:grpSp>
        <p:nvGrpSpPr>
          <p:cNvPr id="9"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grpSp>
        <p:nvGrpSpPr>
          <p:cNvPr id="15"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16"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9"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42" name="Group 41"/>
          <p:cNvGrpSpPr/>
          <p:nvPr/>
        </p:nvGrpSpPr>
        <p:grpSpPr>
          <a:xfrm>
            <a:off x="0" y="990600"/>
            <a:ext cx="2057400" cy="2819400"/>
            <a:chOff x="304800" y="2376051"/>
            <a:chExt cx="2819400" cy="651171"/>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800" y="2376051"/>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grpSp>
        <p:nvGrpSpPr>
          <p:cNvPr id="49" name="Group 28"/>
          <p:cNvGrpSpPr>
            <a:grpSpLocks/>
          </p:cNvGrpSpPr>
          <p:nvPr/>
        </p:nvGrpSpPr>
        <p:grpSpPr bwMode="auto">
          <a:xfrm>
            <a:off x="0" y="4433498"/>
            <a:ext cx="1905000" cy="4405702"/>
            <a:chOff x="108" y="1584"/>
            <a:chExt cx="1692" cy="2536"/>
          </a:xfrm>
          <a:solidFill>
            <a:schemeClr val="bg1"/>
          </a:solidFill>
        </p:grpSpPr>
        <p:sp>
          <p:nvSpPr>
            <p:cNvPr id="53"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4"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5"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56" name="Picture 2" descr="C:\Users\HONGCHUONG\Desktop\loading (2).gif"/>
          <p:cNvPicPr>
            <a:picLocks noChangeAspect="1" noChangeArrowheads="1"/>
          </p:cNvPicPr>
          <p:nvPr/>
        </p:nvPicPr>
        <p:blipFill>
          <a:blip r:embed="rId5" cstate="print"/>
          <a:srcRect/>
          <a:stretch>
            <a:fillRect/>
          </a:stretch>
        </p:blipFill>
        <p:spPr bwMode="auto">
          <a:xfrm>
            <a:off x="0" y="3886200"/>
            <a:ext cx="533400" cy="533400"/>
          </a:xfrm>
          <a:prstGeom prst="rect">
            <a:avLst/>
          </a:prstGeom>
          <a:noFill/>
        </p:spPr>
      </p:pic>
      <p:pic>
        <p:nvPicPr>
          <p:cNvPr id="57"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grpSp>
        <p:nvGrpSpPr>
          <p:cNvPr id="59" name="Group 58"/>
          <p:cNvGrpSpPr/>
          <p:nvPr/>
        </p:nvGrpSpPr>
        <p:grpSpPr>
          <a:xfrm>
            <a:off x="2209800" y="1371600"/>
            <a:ext cx="6781800" cy="1323439"/>
            <a:chOff x="2209800" y="1419761"/>
            <a:chExt cx="6781800" cy="1323439"/>
          </a:xfrm>
        </p:grpSpPr>
        <p:sp>
          <p:nvSpPr>
            <p:cNvPr id="48" name="TextBox 47"/>
            <p:cNvSpPr txBox="1"/>
            <p:nvPr/>
          </p:nvSpPr>
          <p:spPr>
            <a:xfrm>
              <a:off x="2209800" y="1419761"/>
              <a:ext cx="6781800" cy="1323439"/>
            </a:xfrm>
            <a:prstGeom prst="rect">
              <a:avLst/>
            </a:prstGeom>
            <a:noFill/>
          </p:spPr>
          <p:txBody>
            <a:bodyPr wrap="square" rtlCol="0">
              <a:spAutoFit/>
            </a:bodyPr>
            <a:lstStyle/>
            <a:p>
              <a:pPr>
                <a:buFont typeface="Arial" pitchFamily="34" charset="0"/>
                <a:buChar char="•"/>
              </a:pPr>
              <a:r>
                <a:rPr lang="en-US" sz="2000" smtClean="0">
                  <a:solidFill>
                    <a:srgbClr val="002060"/>
                  </a:solidFill>
                  <a:latin typeface="Times New Roman" pitchFamily="18" charset="0"/>
                  <a:cs typeface="Times New Roman" pitchFamily="18" charset="0"/>
                </a:rPr>
                <a:t> Mô hình của phương pháp quay lui có thể viết bằng thủ tục sau, với n là số bước cần phải thực hiện , k là số khả năng mà  có thể lựa chọn.</a:t>
              </a:r>
            </a:p>
            <a:p>
              <a:endParaRPr lang="en-US" sz="2000">
                <a:solidFill>
                  <a:srgbClr val="002060"/>
                </a:solidFill>
                <a:latin typeface="Times New Roman" pitchFamily="18" charset="0"/>
                <a:cs typeface="Times New Roman" pitchFamily="18" charset="0"/>
              </a:endParaRPr>
            </a:p>
          </p:txBody>
        </p:sp>
        <p:pic>
          <p:nvPicPr>
            <p:cNvPr id="58" name="Picture 20" descr="C:\Users\HONGCHUONG\Desktop\42531265324.PNG"/>
            <p:cNvPicPr>
              <a:picLocks noChangeAspect="1" noChangeArrowheads="1"/>
            </p:cNvPicPr>
            <p:nvPr/>
          </p:nvPicPr>
          <p:blipFill>
            <a:blip r:embed="rId7" cstate="print"/>
            <a:srcRect/>
            <a:stretch>
              <a:fillRect/>
            </a:stretch>
          </p:blipFill>
          <p:spPr bwMode="auto">
            <a:xfrm>
              <a:off x="8582025" y="1800761"/>
              <a:ext cx="333375" cy="266700"/>
            </a:xfrm>
            <a:prstGeom prst="rect">
              <a:avLst/>
            </a:prstGeom>
            <a:noFill/>
          </p:spPr>
        </p:pic>
      </p:grpSp>
      <p:pic>
        <p:nvPicPr>
          <p:cNvPr id="60" name="Picture 59" descr="C:\Users\HONGCHUONG\Desktop\1.PNG"/>
          <p:cNvPicPr/>
          <p:nvPr/>
        </p:nvPicPr>
        <p:blipFill>
          <a:blip r:embed="rId8" cstate="print"/>
          <a:srcRect/>
          <a:stretch>
            <a:fillRect/>
          </a:stretch>
        </p:blipFill>
        <p:spPr bwMode="auto">
          <a:xfrm>
            <a:off x="2819400" y="2667000"/>
            <a:ext cx="5410200"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ONGCHUONG\Desktop\done.PNG"/>
          <p:cNvPicPr>
            <a:picLocks noChangeAspect="1" noChangeArrowheads="1"/>
          </p:cNvPicPr>
          <p:nvPr/>
        </p:nvPicPr>
        <p:blipFill>
          <a:blip r:embed="rId2" cstate="print"/>
          <a:srcRect/>
          <a:stretch>
            <a:fillRect/>
          </a:stretch>
        </p:blipFill>
        <p:spPr bwMode="auto">
          <a:xfrm>
            <a:off x="0" y="0"/>
            <a:ext cx="9144000" cy="762000"/>
          </a:xfrm>
          <a:prstGeom prst="rect">
            <a:avLst/>
          </a:prstGeom>
          <a:noFill/>
        </p:spPr>
      </p:pic>
      <p:sp>
        <p:nvSpPr>
          <p:cNvPr id="10" name="TextBox 9"/>
          <p:cNvSpPr txBox="1"/>
          <p:nvPr/>
        </p:nvSpPr>
        <p:spPr>
          <a:xfrm>
            <a:off x="990600" y="347246"/>
            <a:ext cx="3810000" cy="338554"/>
          </a:xfrm>
          <a:prstGeom prst="rect">
            <a:avLst/>
          </a:prstGeom>
          <a:noFill/>
        </p:spPr>
        <p:txBody>
          <a:bodyPr wrap="square" rtlCol="0">
            <a:spAutoFit/>
          </a:bodyPr>
          <a:lstStyle/>
          <a:p>
            <a:r>
              <a:rPr lang="en-US" sz="1600" b="1" smtClean="0">
                <a:solidFill>
                  <a:srgbClr val="00B050"/>
                </a:solidFill>
                <a:latin typeface="Times New Roman" pitchFamily="18" charset="0"/>
                <a:cs typeface="Times New Roman" pitchFamily="18" charset="0"/>
              </a:rPr>
              <a:t>http:</a:t>
            </a:r>
            <a:r>
              <a:rPr lang="en-US" sz="1600" b="1" smtClean="0">
                <a:latin typeface="Times New Roman" pitchFamily="18" charset="0"/>
                <a:cs typeface="Times New Roman" pitchFamily="18" charset="0"/>
              </a:rPr>
              <a:t>//www.nhom6.vn</a:t>
            </a:r>
            <a:endParaRPr lang="en-US" sz="1600" b="1">
              <a:latin typeface="Times New Roman" pitchFamily="18" charset="0"/>
              <a:cs typeface="Times New Roman" pitchFamily="18" charset="0"/>
            </a:endParaRPr>
          </a:p>
        </p:txBody>
      </p:sp>
      <p:pic>
        <p:nvPicPr>
          <p:cNvPr id="6" name="Picture 4" descr="C:\Users\HONGCHUONG\Desktop\Home-icon.png"/>
          <p:cNvPicPr>
            <a:picLocks noChangeAspect="1" noChangeArrowheads="1"/>
          </p:cNvPicPr>
          <p:nvPr/>
        </p:nvPicPr>
        <p:blipFill>
          <a:blip r:embed="rId3" cstate="print"/>
          <a:srcRect/>
          <a:stretch>
            <a:fillRect/>
          </a:stretch>
        </p:blipFill>
        <p:spPr bwMode="auto">
          <a:xfrm>
            <a:off x="457200" y="914400"/>
            <a:ext cx="762000" cy="762000"/>
          </a:xfrm>
          <a:prstGeom prst="rect">
            <a:avLst/>
          </a:prstGeom>
          <a:noFill/>
        </p:spPr>
      </p:pic>
      <p:grpSp>
        <p:nvGrpSpPr>
          <p:cNvPr id="3" name="Group 19"/>
          <p:cNvGrpSpPr/>
          <p:nvPr/>
        </p:nvGrpSpPr>
        <p:grpSpPr>
          <a:xfrm>
            <a:off x="161925" y="1981200"/>
            <a:ext cx="1590675" cy="369332"/>
            <a:chOff x="161925" y="2057400"/>
            <a:chExt cx="1590675" cy="369332"/>
          </a:xfrm>
        </p:grpSpPr>
        <p:pic>
          <p:nvPicPr>
            <p:cNvPr id="17"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19" name="TextBox 18"/>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Dấu Hiệu</a:t>
              </a:r>
              <a:endParaRPr lang="en-US" b="1">
                <a:solidFill>
                  <a:srgbClr val="002060"/>
                </a:solidFill>
                <a:latin typeface="Times New Roman" pitchFamily="18" charset="0"/>
                <a:cs typeface="Times New Roman" pitchFamily="18" charset="0"/>
              </a:endParaRPr>
            </a:p>
          </p:txBody>
        </p:sp>
      </p:grpSp>
      <p:grpSp>
        <p:nvGrpSpPr>
          <p:cNvPr id="4" name="Group 20"/>
          <p:cNvGrpSpPr/>
          <p:nvPr/>
        </p:nvGrpSpPr>
        <p:grpSpPr>
          <a:xfrm>
            <a:off x="152400" y="2590800"/>
            <a:ext cx="1590675" cy="369332"/>
            <a:chOff x="161925" y="2057400"/>
            <a:chExt cx="1590675" cy="369332"/>
          </a:xfrm>
        </p:grpSpPr>
        <p:pic>
          <p:nvPicPr>
            <p:cNvPr id="22"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23" name="TextBox 22"/>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Ý </a:t>
              </a:r>
              <a:r>
                <a:rPr lang="vi-VN" b="1" smtClean="0">
                  <a:solidFill>
                    <a:srgbClr val="002060"/>
                  </a:solidFill>
                  <a:latin typeface="Times New Roman" pitchFamily="18" charset="0"/>
                  <a:cs typeface="Times New Roman" pitchFamily="18" charset="0"/>
                </a:rPr>
                <a:t>T</a:t>
              </a:r>
              <a:r>
                <a:rPr lang="en-US" b="1" smtClean="0">
                  <a:solidFill>
                    <a:srgbClr val="002060"/>
                  </a:solidFill>
                  <a:latin typeface="Times New Roman" pitchFamily="18" charset="0"/>
                  <a:cs typeface="Times New Roman" pitchFamily="18" charset="0"/>
                </a:rPr>
                <a:t>ưởng</a:t>
              </a:r>
              <a:endParaRPr lang="en-US" b="1">
                <a:solidFill>
                  <a:srgbClr val="002060"/>
                </a:solidFill>
                <a:latin typeface="Times New Roman" pitchFamily="18" charset="0"/>
                <a:cs typeface="Times New Roman" pitchFamily="18" charset="0"/>
              </a:endParaRPr>
            </a:p>
          </p:txBody>
        </p:sp>
      </p:grpSp>
      <p:sp>
        <p:nvSpPr>
          <p:cNvPr id="32" name="TextBox 31"/>
          <p:cNvSpPr txBox="1"/>
          <p:nvPr/>
        </p:nvSpPr>
        <p:spPr>
          <a:xfrm>
            <a:off x="447675" y="32766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Mô Hình</a:t>
            </a:r>
            <a:endParaRPr lang="en-US" b="1">
              <a:solidFill>
                <a:srgbClr val="002060"/>
              </a:solidFill>
              <a:latin typeface="Times New Roman" pitchFamily="18" charset="0"/>
              <a:cs typeface="Times New Roman" pitchFamily="18" charset="0"/>
            </a:endParaRPr>
          </a:p>
        </p:txBody>
      </p:sp>
      <p:sp>
        <p:nvSpPr>
          <p:cNvPr id="35" name="TextBox 34"/>
          <p:cNvSpPr txBox="1"/>
          <p:nvPr/>
        </p:nvSpPr>
        <p:spPr>
          <a:xfrm>
            <a:off x="447675" y="3962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Lược Đồ</a:t>
            </a:r>
            <a:endParaRPr lang="en-US" b="1">
              <a:solidFill>
                <a:srgbClr val="002060"/>
              </a:solidFill>
              <a:latin typeface="Times New Roman" pitchFamily="18" charset="0"/>
              <a:cs typeface="Times New Roman" pitchFamily="18" charset="0"/>
            </a:endParaRPr>
          </a:p>
        </p:txBody>
      </p:sp>
      <p:sp>
        <p:nvSpPr>
          <p:cNvPr id="38" name="TextBox 37"/>
          <p:cNvSpPr txBox="1"/>
          <p:nvPr/>
        </p:nvSpPr>
        <p:spPr>
          <a:xfrm>
            <a:off x="447674" y="4648200"/>
            <a:ext cx="1457325" cy="369332"/>
          </a:xfrm>
          <a:prstGeom prst="rect">
            <a:avLst/>
          </a:prstGeom>
          <a:noFill/>
        </p:spPr>
        <p:txBody>
          <a:bodyPr wrap="square" rtlCol="0">
            <a:spAutoFit/>
          </a:bodyPr>
          <a:lstStyle/>
          <a:p>
            <a:r>
              <a:rPr lang="en-US" b="1" smtClean="0">
                <a:solidFill>
                  <a:srgbClr val="FF0000"/>
                </a:solidFill>
                <a:latin typeface="Times New Roman" pitchFamily="18" charset="0"/>
                <a:cs typeface="Times New Roman" pitchFamily="18" charset="0"/>
              </a:rPr>
              <a:t>Chứng Minh</a:t>
            </a:r>
            <a:endParaRPr lang="en-US" b="1">
              <a:solidFill>
                <a:srgbClr val="FF0000"/>
              </a:solidFill>
              <a:latin typeface="Times New Roman" pitchFamily="18" charset="0"/>
              <a:cs typeface="Times New Roman" pitchFamily="18" charset="0"/>
            </a:endParaRPr>
          </a:p>
        </p:txBody>
      </p:sp>
      <p:grpSp>
        <p:nvGrpSpPr>
          <p:cNvPr id="8" name="Group 38"/>
          <p:cNvGrpSpPr/>
          <p:nvPr/>
        </p:nvGrpSpPr>
        <p:grpSpPr>
          <a:xfrm>
            <a:off x="152400" y="5257800"/>
            <a:ext cx="1590675" cy="369332"/>
            <a:chOff x="161925" y="2057400"/>
            <a:chExt cx="1590675" cy="369332"/>
          </a:xfrm>
        </p:grpSpPr>
        <p:pic>
          <p:nvPicPr>
            <p:cNvPr id="40"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1" name="TextBox 40"/>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Ví Dụ</a:t>
              </a:r>
              <a:endParaRPr lang="en-US" b="1">
                <a:solidFill>
                  <a:srgbClr val="002060"/>
                </a:solidFill>
                <a:latin typeface="Times New Roman" pitchFamily="18" charset="0"/>
                <a:cs typeface="Times New Roman" pitchFamily="18" charset="0"/>
              </a:endParaRPr>
            </a:p>
          </p:txBody>
        </p:sp>
      </p:grpSp>
      <p:grpSp>
        <p:nvGrpSpPr>
          <p:cNvPr id="9" name="Group 41"/>
          <p:cNvGrpSpPr/>
          <p:nvPr/>
        </p:nvGrpSpPr>
        <p:grpSpPr>
          <a:xfrm>
            <a:off x="152400" y="5791200"/>
            <a:ext cx="1590675" cy="646331"/>
            <a:chOff x="161925" y="2057400"/>
            <a:chExt cx="1590675" cy="646331"/>
          </a:xfrm>
        </p:grpSpPr>
        <p:pic>
          <p:nvPicPr>
            <p:cNvPr id="43"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4" name="TextBox 43"/>
            <p:cNvSpPr txBox="1"/>
            <p:nvPr/>
          </p:nvSpPr>
          <p:spPr>
            <a:xfrm>
              <a:off x="457200" y="2057400"/>
              <a:ext cx="1295400" cy="646331"/>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 Nhận Xét</a:t>
              </a:r>
            </a:p>
            <a:p>
              <a:endParaRPr lang="en-US" b="1">
                <a:solidFill>
                  <a:srgbClr val="002060"/>
                </a:solidFill>
                <a:latin typeface="Times New Roman" pitchFamily="18" charset="0"/>
                <a:cs typeface="Times New Roman" pitchFamily="18" charset="0"/>
              </a:endParaRPr>
            </a:p>
          </p:txBody>
        </p:sp>
      </p:grpSp>
      <p:grpSp>
        <p:nvGrpSpPr>
          <p:cNvPr id="14" name="Group 44"/>
          <p:cNvGrpSpPr/>
          <p:nvPr/>
        </p:nvGrpSpPr>
        <p:grpSpPr>
          <a:xfrm>
            <a:off x="152400" y="6324600"/>
            <a:ext cx="1590675" cy="369332"/>
            <a:chOff x="161925" y="2057400"/>
            <a:chExt cx="1590675" cy="369332"/>
          </a:xfrm>
        </p:grpSpPr>
        <p:pic>
          <p:nvPicPr>
            <p:cNvPr id="46" name="Picture 17" descr="Bullet"/>
            <p:cNvPicPr>
              <a:picLocks noChangeAspect="1" noChangeArrowheads="1"/>
            </p:cNvPicPr>
            <p:nvPr/>
          </p:nvPicPr>
          <p:blipFill>
            <a:blip r:embed="rId4" cstate="print"/>
            <a:srcRect/>
            <a:stretch>
              <a:fillRect/>
            </a:stretch>
          </p:blipFill>
          <p:spPr bwMode="auto">
            <a:xfrm>
              <a:off x="161925" y="2057400"/>
              <a:ext cx="295275" cy="304800"/>
            </a:xfrm>
            <a:prstGeom prst="rect">
              <a:avLst/>
            </a:prstGeom>
            <a:noFill/>
          </p:spPr>
        </p:pic>
        <p:sp>
          <p:nvSpPr>
            <p:cNvPr id="47" name="TextBox 46"/>
            <p:cNvSpPr txBox="1"/>
            <p:nvPr/>
          </p:nvSpPr>
          <p:spPr>
            <a:xfrm>
              <a:off x="457200" y="2057400"/>
              <a:ext cx="1295400" cy="369332"/>
            </a:xfrm>
            <a:prstGeom prst="rect">
              <a:avLst/>
            </a:prstGeom>
            <a:noFill/>
          </p:spPr>
          <p:txBody>
            <a:bodyPr wrap="square" rtlCol="0">
              <a:spAutoFit/>
            </a:bodyPr>
            <a:lstStyle/>
            <a:p>
              <a:r>
                <a:rPr lang="en-US" b="1" smtClean="0">
                  <a:solidFill>
                    <a:srgbClr val="002060"/>
                  </a:solidFill>
                  <a:latin typeface="Times New Roman" pitchFamily="18" charset="0"/>
                  <a:cs typeface="Times New Roman" pitchFamily="18" charset="0"/>
                </a:rPr>
                <a:t>Kết Luận</a:t>
              </a:r>
              <a:endParaRPr lang="en-US" b="1">
                <a:solidFill>
                  <a:srgbClr val="002060"/>
                </a:solidFill>
                <a:latin typeface="Times New Roman" pitchFamily="18" charset="0"/>
                <a:cs typeface="Times New Roman" pitchFamily="18" charset="0"/>
              </a:endParaRPr>
            </a:p>
          </p:txBody>
        </p:sp>
      </p:grpSp>
      <p:sp>
        <p:nvSpPr>
          <p:cNvPr id="36" name="Line 29"/>
          <p:cNvSpPr>
            <a:spLocks noChangeShapeType="1"/>
          </p:cNvSpPr>
          <p:nvPr/>
        </p:nvSpPr>
        <p:spPr bwMode="auto">
          <a:xfrm>
            <a:off x="2057400" y="990600"/>
            <a:ext cx="7086600" cy="0"/>
          </a:xfrm>
          <a:prstGeom prst="line">
            <a:avLst/>
          </a:prstGeom>
          <a:ln>
            <a:solidFill>
              <a:srgbClr val="FF0000"/>
            </a:solidFill>
            <a:headEnd/>
            <a:tailEnd/>
          </a:ln>
        </p:spPr>
        <p:style>
          <a:lnRef idx="2">
            <a:schemeClr val="accent2"/>
          </a:lnRef>
          <a:fillRef idx="0">
            <a:schemeClr val="accent2"/>
          </a:fillRef>
          <a:effectRef idx="1">
            <a:schemeClr val="accent2"/>
          </a:effectRef>
          <a:fontRef idx="minor">
            <a:schemeClr val="tx1"/>
          </a:fontRef>
        </p:style>
        <p:txBody>
          <a:bodyPr/>
          <a:lstStyle/>
          <a:p>
            <a:endParaRPr lang="en-US"/>
          </a:p>
        </p:txBody>
      </p:sp>
      <p:grpSp>
        <p:nvGrpSpPr>
          <p:cNvPr id="15" name="Group 41"/>
          <p:cNvGrpSpPr/>
          <p:nvPr/>
        </p:nvGrpSpPr>
        <p:grpSpPr>
          <a:xfrm>
            <a:off x="0" y="990600"/>
            <a:ext cx="2057399" cy="3505198"/>
            <a:chOff x="304800" y="2389906"/>
            <a:chExt cx="2819396" cy="637316"/>
          </a:xfrm>
        </p:grpSpPr>
        <p:sp>
          <p:nvSpPr>
            <p:cNvPr id="45" name="Arc 29"/>
            <p:cNvSpPr>
              <a:spLocks/>
            </p:cNvSpPr>
            <p:nvPr/>
          </p:nvSpPr>
          <p:spPr bwMode="auto">
            <a:xfrm flipV="1">
              <a:off x="2819399" y="2874822"/>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50" name="Line 30"/>
            <p:cNvSpPr>
              <a:spLocks noChangeShapeType="1"/>
            </p:cNvSpPr>
            <p:nvPr/>
          </p:nvSpPr>
          <p:spPr bwMode="auto">
            <a:xfrm flipH="1">
              <a:off x="304800" y="3027222"/>
              <a:ext cx="2514599" cy="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1" name="Line 31"/>
            <p:cNvSpPr>
              <a:spLocks noChangeShapeType="1"/>
            </p:cNvSpPr>
            <p:nvPr/>
          </p:nvSpPr>
          <p:spPr bwMode="auto">
            <a:xfrm flipH="1" flipV="1">
              <a:off x="2971800" y="2521528"/>
              <a:ext cx="0" cy="381000"/>
            </a:xfrm>
            <a:prstGeom prst="line">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52" name="Arc 32"/>
            <p:cNvSpPr>
              <a:spLocks/>
            </p:cNvSpPr>
            <p:nvPr/>
          </p:nvSpPr>
          <p:spPr bwMode="auto">
            <a:xfrm flipH="1">
              <a:off x="2971796" y="2389906"/>
              <a:ext cx="152400" cy="1385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pic>
        <p:nvPicPr>
          <p:cNvPr id="48" name="Picture 17" descr="Bullet"/>
          <p:cNvPicPr>
            <a:picLocks noChangeAspect="1" noChangeArrowheads="1"/>
          </p:cNvPicPr>
          <p:nvPr/>
        </p:nvPicPr>
        <p:blipFill>
          <a:blip r:embed="rId4" cstate="print"/>
          <a:srcRect/>
          <a:stretch>
            <a:fillRect/>
          </a:stretch>
        </p:blipFill>
        <p:spPr bwMode="auto">
          <a:xfrm>
            <a:off x="152400" y="3276600"/>
            <a:ext cx="295275" cy="304800"/>
          </a:xfrm>
          <a:prstGeom prst="rect">
            <a:avLst/>
          </a:prstGeom>
          <a:noFill/>
        </p:spPr>
      </p:pic>
      <p:pic>
        <p:nvPicPr>
          <p:cNvPr id="49" name="Picture 17" descr="Bullet"/>
          <p:cNvPicPr>
            <a:picLocks noChangeAspect="1" noChangeArrowheads="1"/>
          </p:cNvPicPr>
          <p:nvPr/>
        </p:nvPicPr>
        <p:blipFill>
          <a:blip r:embed="rId4" cstate="print"/>
          <a:srcRect/>
          <a:stretch>
            <a:fillRect/>
          </a:stretch>
        </p:blipFill>
        <p:spPr bwMode="auto">
          <a:xfrm>
            <a:off x="161925" y="3962400"/>
            <a:ext cx="295275" cy="304800"/>
          </a:xfrm>
          <a:prstGeom prst="rect">
            <a:avLst/>
          </a:prstGeom>
          <a:noFill/>
        </p:spPr>
      </p:pic>
      <p:grpSp>
        <p:nvGrpSpPr>
          <p:cNvPr id="53" name="Group 28"/>
          <p:cNvGrpSpPr>
            <a:grpSpLocks/>
          </p:cNvGrpSpPr>
          <p:nvPr/>
        </p:nvGrpSpPr>
        <p:grpSpPr bwMode="auto">
          <a:xfrm>
            <a:off x="0" y="5119298"/>
            <a:ext cx="1905000" cy="1738702"/>
            <a:chOff x="108" y="1584"/>
            <a:chExt cx="1692" cy="2536"/>
          </a:xfrm>
          <a:solidFill>
            <a:schemeClr val="bg1"/>
          </a:solidFill>
        </p:grpSpPr>
        <p:sp>
          <p:nvSpPr>
            <p:cNvPr id="54" name="Arc 24"/>
            <p:cNvSpPr>
              <a:spLocks/>
            </p:cNvSpPr>
            <p:nvPr/>
          </p:nvSpPr>
          <p:spPr bwMode="auto">
            <a:xfrm>
              <a:off x="1665" y="1584"/>
              <a:ext cx="135"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55" name="Line 26"/>
            <p:cNvSpPr>
              <a:spLocks noChangeShapeType="1"/>
            </p:cNvSpPr>
            <p:nvPr/>
          </p:nvSpPr>
          <p:spPr bwMode="auto">
            <a:xfrm flipH="1">
              <a:off x="108" y="1584"/>
              <a:ext cx="1584" cy="0"/>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6" name="Line 27"/>
            <p:cNvSpPr>
              <a:spLocks noChangeShapeType="1"/>
            </p:cNvSpPr>
            <p:nvPr/>
          </p:nvSpPr>
          <p:spPr bwMode="auto">
            <a:xfrm flipH="1" flipV="1">
              <a:off x="1800" y="1672"/>
              <a:ext cx="0" cy="2448"/>
            </a:xfrm>
            <a:prstGeom prst="line">
              <a:avLst/>
            </a:prstGeom>
            <a:grpFill/>
            <a:ln>
              <a:solidFill>
                <a:srgbClr val="FF0000"/>
              </a:solid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pic>
        <p:nvPicPr>
          <p:cNvPr id="37" name="Picture 2" descr="C:\Users\HONGCHUONG\Desktop\loading (2).gif"/>
          <p:cNvPicPr>
            <a:picLocks noChangeAspect="1" noChangeArrowheads="1"/>
          </p:cNvPicPr>
          <p:nvPr/>
        </p:nvPicPr>
        <p:blipFill>
          <a:blip r:embed="rId5" cstate="print"/>
          <a:srcRect/>
          <a:stretch>
            <a:fillRect/>
          </a:stretch>
        </p:blipFill>
        <p:spPr bwMode="auto">
          <a:xfrm>
            <a:off x="0" y="4572000"/>
            <a:ext cx="533400" cy="533400"/>
          </a:xfrm>
          <a:prstGeom prst="rect">
            <a:avLst/>
          </a:prstGeom>
          <a:noFill/>
        </p:spPr>
      </p:pic>
      <p:pic>
        <p:nvPicPr>
          <p:cNvPr id="39" name="Picture 2" descr="C:\Users\HONGCHUONG\Desktop\431428_313597265372697_100001672786539_716545_1772225956_n.jpg"/>
          <p:cNvPicPr>
            <a:picLocks noChangeAspect="1" noChangeArrowheads="1"/>
          </p:cNvPicPr>
          <p:nvPr/>
        </p:nvPicPr>
        <p:blipFill>
          <a:blip r:embed="rId6" cstate="print"/>
          <a:srcRect/>
          <a:stretch>
            <a:fillRect/>
          </a:stretch>
        </p:blipFill>
        <p:spPr bwMode="auto">
          <a:xfrm>
            <a:off x="457200" y="852487"/>
            <a:ext cx="747341" cy="823913"/>
          </a:xfrm>
          <a:prstGeom prst="rect">
            <a:avLst/>
          </a:prstGeom>
          <a:noFill/>
        </p:spPr>
      </p:pic>
      <p:grpSp>
        <p:nvGrpSpPr>
          <p:cNvPr id="82" name="Group 81"/>
          <p:cNvGrpSpPr/>
          <p:nvPr/>
        </p:nvGrpSpPr>
        <p:grpSpPr>
          <a:xfrm>
            <a:off x="2209800" y="1078468"/>
            <a:ext cx="6629400" cy="1384995"/>
            <a:chOff x="2209800" y="1078468"/>
            <a:chExt cx="6629400" cy="1384995"/>
          </a:xfrm>
        </p:grpSpPr>
        <p:sp>
          <p:nvSpPr>
            <p:cNvPr id="57" name="Rectangle 56"/>
            <p:cNvSpPr/>
            <p:nvPr/>
          </p:nvSpPr>
          <p:spPr>
            <a:xfrm>
              <a:off x="2286000" y="1447800"/>
              <a:ext cx="6553200" cy="838200"/>
            </a:xfrm>
            <a:prstGeom prst="rect">
              <a:avLst/>
            </a:prstGeom>
            <a:ln>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6866" name="Picture 2" descr="C:\Users\HONGCHUONG\Desktop\play_green_round_button_4218.jpg"/>
            <p:cNvPicPr>
              <a:picLocks noChangeAspect="1" noChangeArrowheads="1"/>
            </p:cNvPicPr>
            <p:nvPr/>
          </p:nvPicPr>
          <p:blipFill>
            <a:blip r:embed="rId7" cstate="print"/>
            <a:srcRect/>
            <a:stretch>
              <a:fillRect/>
            </a:stretch>
          </p:blipFill>
          <p:spPr bwMode="auto">
            <a:xfrm>
              <a:off x="2362200" y="1524000"/>
              <a:ext cx="685800" cy="685800"/>
            </a:xfrm>
            <a:prstGeom prst="rect">
              <a:avLst/>
            </a:prstGeom>
            <a:noFill/>
          </p:spPr>
        </p:pic>
        <p:sp>
          <p:nvSpPr>
            <p:cNvPr id="59" name="Rectangle 58"/>
            <p:cNvSpPr/>
            <p:nvPr/>
          </p:nvSpPr>
          <p:spPr>
            <a:xfrm>
              <a:off x="2209800" y="1078468"/>
              <a:ext cx="1107996" cy="369332"/>
            </a:xfrm>
            <a:prstGeom prst="rect">
              <a:avLst/>
            </a:prstGeom>
          </p:spPr>
          <p:txBody>
            <a:bodyPr wrap="none">
              <a:spAutoFit/>
            </a:bodyPr>
            <a:lstStyle/>
            <a:p>
              <a:r>
                <a:rPr lang="en-US" b="1" smtClean="0">
                  <a:solidFill>
                    <a:srgbClr val="002060"/>
                  </a:solidFill>
                  <a:latin typeface="Times New Roman" pitchFamily="18" charset="0"/>
                  <a:cs typeface="Times New Roman" pitchFamily="18" charset="0"/>
                </a:rPr>
                <a:t>Khởi tạo </a:t>
              </a:r>
              <a:endParaRPr lang="en-US" b="1">
                <a:solidFill>
                  <a:srgbClr val="002060"/>
                </a:solidFill>
                <a:latin typeface="Times New Roman" pitchFamily="18" charset="0"/>
                <a:cs typeface="Times New Roman" pitchFamily="18" charset="0"/>
              </a:endParaRPr>
            </a:p>
          </p:txBody>
        </p:sp>
        <p:sp>
          <p:nvSpPr>
            <p:cNvPr id="60" name="TextBox 59"/>
            <p:cNvSpPr txBox="1"/>
            <p:nvPr/>
          </p:nvSpPr>
          <p:spPr>
            <a:xfrm>
              <a:off x="2971800" y="1447800"/>
              <a:ext cx="5638800" cy="1015663"/>
            </a:xfrm>
            <a:prstGeom prst="rect">
              <a:avLst/>
            </a:prstGeom>
            <a:noFill/>
          </p:spPr>
          <p:txBody>
            <a:bodyPr wrap="square" rtlCol="0">
              <a:spAutoFit/>
            </a:bodyPr>
            <a:lstStyle/>
            <a:p>
              <a:pPr lvl="0"/>
              <a:r>
                <a:rPr lang="en-US" sz="2000" smtClean="0">
                  <a:solidFill>
                    <a:srgbClr val="002060"/>
                  </a:solidFill>
                  <a:latin typeface="Times New Roman" pitchFamily="18" charset="0"/>
                  <a:cs typeface="Times New Roman" pitchFamily="18" charset="0"/>
                </a:rPr>
                <a:t>      j=1 có 1 khả năng chấp nhận được nghiệm của </a:t>
              </a:r>
            </a:p>
            <a:p>
              <a:r>
                <a:rPr lang="en-US" sz="2000" smtClean="0">
                  <a:solidFill>
                    <a:srgbClr val="002060"/>
                  </a:solidFill>
                  <a:latin typeface="Times New Roman" pitchFamily="18" charset="0"/>
                  <a:cs typeface="Times New Roman" pitchFamily="18" charset="0"/>
                </a:rPr>
                <a:t>                 Bài toán luôn có nghiệm. </a:t>
              </a:r>
            </a:p>
            <a:p>
              <a:endParaRPr lang="en-US" sz="2000">
                <a:solidFill>
                  <a:srgbClr val="002060"/>
                </a:solidFill>
                <a:latin typeface="Times New Roman" pitchFamily="18" charset="0"/>
                <a:cs typeface="Times New Roman" pitchFamily="18" charset="0"/>
              </a:endParaRPr>
            </a:p>
          </p:txBody>
        </p:sp>
        <p:sp>
          <p:nvSpPr>
            <p:cNvPr id="61" name="Right Arrow 60"/>
            <p:cNvSpPr/>
            <p:nvPr/>
          </p:nvSpPr>
          <p:spPr>
            <a:xfrm>
              <a:off x="3581400" y="1828800"/>
              <a:ext cx="4572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2209800" y="2495490"/>
            <a:ext cx="6781800" cy="2533710"/>
            <a:chOff x="2209800" y="2495490"/>
            <a:chExt cx="6781800" cy="2533710"/>
          </a:xfrm>
        </p:grpSpPr>
        <p:sp>
          <p:nvSpPr>
            <p:cNvPr id="63" name="Rectangle 62"/>
            <p:cNvSpPr/>
            <p:nvPr/>
          </p:nvSpPr>
          <p:spPr>
            <a:xfrm>
              <a:off x="2286000" y="2819400"/>
              <a:ext cx="6553200" cy="838200"/>
            </a:xfrm>
            <a:prstGeom prst="rect">
              <a:avLst/>
            </a:prstGeom>
            <a:ln>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4" name="Picture 8" descr="C:\Users\HONGCHUONG\Desktop\Next.png"/>
            <p:cNvPicPr>
              <a:picLocks noChangeAspect="1" noChangeArrowheads="1"/>
            </p:cNvPicPr>
            <p:nvPr/>
          </p:nvPicPr>
          <p:blipFill>
            <a:blip r:embed="rId8" cstate="print"/>
            <a:srcRect/>
            <a:stretch>
              <a:fillRect/>
            </a:stretch>
          </p:blipFill>
          <p:spPr bwMode="auto">
            <a:xfrm>
              <a:off x="2362200" y="2895600"/>
              <a:ext cx="685800" cy="685800"/>
            </a:xfrm>
            <a:prstGeom prst="rect">
              <a:avLst/>
            </a:prstGeom>
            <a:noFill/>
          </p:spPr>
        </p:pic>
        <p:sp>
          <p:nvSpPr>
            <p:cNvPr id="65" name="Rectangle 64"/>
            <p:cNvSpPr/>
            <p:nvPr/>
          </p:nvSpPr>
          <p:spPr>
            <a:xfrm>
              <a:off x="3200400" y="3505200"/>
              <a:ext cx="5638800" cy="152400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3200400" y="3429000"/>
              <a:ext cx="5562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200400" y="2819400"/>
              <a:ext cx="5791200" cy="677108"/>
            </a:xfrm>
            <a:prstGeom prst="rect">
              <a:avLst/>
            </a:prstGeom>
            <a:noFill/>
          </p:spPr>
          <p:txBody>
            <a:bodyPr wrap="square" rtlCol="0">
              <a:spAutoFit/>
            </a:bodyPr>
            <a:lstStyle/>
            <a:p>
              <a:pPr>
                <a:buFont typeface="Arial" pitchFamily="34" charset="0"/>
                <a:buChar char="•"/>
              </a:pPr>
              <a:r>
                <a:rPr lang="en-US" sz="1900" smtClean="0">
                  <a:latin typeface="Times New Roman" pitchFamily="18" charset="0"/>
                  <a:cs typeface="Times New Roman" pitchFamily="18" charset="0"/>
                </a:rPr>
                <a:t> </a:t>
              </a:r>
              <a:r>
                <a:rPr lang="en-US" smtClean="0">
                  <a:solidFill>
                    <a:srgbClr val="002060"/>
                  </a:solidFill>
                  <a:latin typeface="Times New Roman" pitchFamily="18" charset="0"/>
                  <a:cs typeface="Times New Roman" pitchFamily="18" charset="0"/>
                </a:rPr>
                <a:t>Tại bước 1 thuật toán tìm một giá trị cho    , ghi nhận trạng trạng thái rồi gọi đệ quy , để sinh thành phần</a:t>
              </a:r>
              <a:endParaRPr lang="en-US">
                <a:solidFill>
                  <a:srgbClr val="002060"/>
                </a:solidFill>
                <a:latin typeface="Times New Roman" pitchFamily="18" charset="0"/>
                <a:cs typeface="Times New Roman" pitchFamily="18" charset="0"/>
              </a:endParaRPr>
            </a:p>
          </p:txBody>
        </p:sp>
        <p:pic>
          <p:nvPicPr>
            <p:cNvPr id="71" name="Picture 20" descr="C:\Users\HONGCHUONG\Desktop\42531265324.PNG"/>
            <p:cNvPicPr>
              <a:picLocks noChangeAspect="1" noChangeArrowheads="1"/>
            </p:cNvPicPr>
            <p:nvPr/>
          </p:nvPicPr>
          <p:blipFill>
            <a:blip r:embed="rId9" cstate="print"/>
            <a:srcRect/>
            <a:stretch>
              <a:fillRect/>
            </a:stretch>
          </p:blipFill>
          <p:spPr bwMode="auto">
            <a:xfrm>
              <a:off x="7162800" y="2895600"/>
              <a:ext cx="333375" cy="266700"/>
            </a:xfrm>
            <a:prstGeom prst="rect">
              <a:avLst/>
            </a:prstGeom>
            <a:noFill/>
          </p:spPr>
        </p:pic>
        <p:pic>
          <p:nvPicPr>
            <p:cNvPr id="36875" name="Picture 11" descr="C:\Users\HONGCHUONG\Desktop\1=1.PNG"/>
            <p:cNvPicPr>
              <a:picLocks noChangeAspect="1" noChangeArrowheads="1"/>
            </p:cNvPicPr>
            <p:nvPr/>
          </p:nvPicPr>
          <p:blipFill>
            <a:blip r:embed="rId10" cstate="print"/>
            <a:srcRect/>
            <a:stretch>
              <a:fillRect/>
            </a:stretch>
          </p:blipFill>
          <p:spPr bwMode="auto">
            <a:xfrm>
              <a:off x="7467600" y="3124200"/>
              <a:ext cx="295275" cy="224666"/>
            </a:xfrm>
            <a:prstGeom prst="rect">
              <a:avLst/>
            </a:prstGeom>
            <a:noFill/>
          </p:spPr>
        </p:pic>
        <p:sp>
          <p:nvSpPr>
            <p:cNvPr id="72" name="TextBox 71"/>
            <p:cNvSpPr txBox="1"/>
            <p:nvPr/>
          </p:nvSpPr>
          <p:spPr>
            <a:xfrm>
              <a:off x="3200400" y="3429000"/>
              <a:ext cx="5715000" cy="677108"/>
            </a:xfrm>
            <a:prstGeom prst="rect">
              <a:avLst/>
            </a:prstGeom>
            <a:noFill/>
          </p:spPr>
          <p:txBody>
            <a:bodyPr wrap="square" rtlCol="0">
              <a:spAutoFit/>
            </a:bodyPr>
            <a:lstStyle/>
            <a:p>
              <a:pPr>
                <a:buFont typeface="Arial" pitchFamily="34" charset="0"/>
                <a:buChar char="•"/>
              </a:pPr>
              <a:r>
                <a:rPr lang="en-US" sz="1900" smtClean="0">
                  <a:solidFill>
                    <a:srgbClr val="002060"/>
                  </a:solidFill>
                  <a:latin typeface="Times New Roman" pitchFamily="18" charset="0"/>
                  <a:cs typeface="Times New Roman" pitchFamily="18" charset="0"/>
                </a:rPr>
                <a:t> </a:t>
              </a:r>
              <a:r>
                <a:rPr lang="en-US" smtClean="0">
                  <a:solidFill>
                    <a:srgbClr val="002060"/>
                  </a:solidFill>
                  <a:latin typeface="Times New Roman" pitchFamily="18" charset="0"/>
                  <a:cs typeface="Times New Roman" pitchFamily="18" charset="0"/>
                </a:rPr>
                <a:t>Nếu mọi khả năng của       đều</a:t>
              </a:r>
              <a:r>
                <a:rPr lang="en-US" smtClean="0"/>
                <a:t> </a:t>
              </a:r>
              <a:r>
                <a:rPr lang="en-US" smtClean="0">
                  <a:solidFill>
                    <a:srgbClr val="002060"/>
                  </a:solidFill>
                  <a:latin typeface="Times New Roman" pitchFamily="18" charset="0"/>
                  <a:cs typeface="Times New Roman" pitchFamily="18" charset="0"/>
                </a:rPr>
                <a:t>đã xét qua thì vòng for của try(i+1) thực hiện xong</a:t>
              </a:r>
              <a:endParaRPr lang="en-US">
                <a:solidFill>
                  <a:srgbClr val="002060"/>
                </a:solidFill>
                <a:latin typeface="Times New Roman" pitchFamily="18" charset="0"/>
                <a:cs typeface="Times New Roman" pitchFamily="18" charset="0"/>
              </a:endParaRPr>
            </a:p>
          </p:txBody>
        </p:sp>
        <p:pic>
          <p:nvPicPr>
            <p:cNvPr id="73" name="Picture 11" descr="C:\Users\HONGCHUONG\Desktop\1=1.PNG"/>
            <p:cNvPicPr>
              <a:picLocks noChangeAspect="1" noChangeArrowheads="1"/>
            </p:cNvPicPr>
            <p:nvPr/>
          </p:nvPicPr>
          <p:blipFill>
            <a:blip r:embed="rId10" cstate="print"/>
            <a:srcRect/>
            <a:stretch>
              <a:fillRect/>
            </a:stretch>
          </p:blipFill>
          <p:spPr bwMode="auto">
            <a:xfrm>
              <a:off x="5562600" y="3505200"/>
              <a:ext cx="295275" cy="224666"/>
            </a:xfrm>
            <a:prstGeom prst="rect">
              <a:avLst/>
            </a:prstGeom>
            <a:noFill/>
          </p:spPr>
        </p:pic>
        <p:sp>
          <p:nvSpPr>
            <p:cNvPr id="74" name="TextBox 73"/>
            <p:cNvSpPr txBox="1"/>
            <p:nvPr/>
          </p:nvSpPr>
          <p:spPr>
            <a:xfrm>
              <a:off x="3200400" y="4038600"/>
              <a:ext cx="5715000" cy="923330"/>
            </a:xfrm>
            <a:prstGeom prst="rect">
              <a:avLst/>
            </a:prstGeom>
            <a:noFill/>
          </p:spPr>
          <p:txBody>
            <a:bodyPr wrap="square" rtlCol="0">
              <a:spAutoFit/>
            </a:bodyPr>
            <a:lstStyle/>
            <a:p>
              <a:pPr>
                <a:buFont typeface="Arial" pitchFamily="34" charset="0"/>
                <a:buChar char="•"/>
              </a:pPr>
              <a:r>
                <a:rPr lang="en-US" smtClean="0">
                  <a:solidFill>
                    <a:srgbClr val="002060"/>
                  </a:solidFill>
                  <a:latin typeface="Times New Roman" pitchFamily="18" charset="0"/>
                  <a:cs typeface="Times New Roman" pitchFamily="18" charset="0"/>
                </a:rPr>
                <a:t> Sau đó chương trình sẽ quay về để gọi để quy của try(i). Trạng thái cũ trước khi gọi xi được phục hồi và vòng for của try (i) sẽ tiếp tục để chọn giá trị j phù hợp tiếp theo của </a:t>
              </a:r>
              <a:endParaRPr lang="en-US">
                <a:solidFill>
                  <a:srgbClr val="002060"/>
                </a:solidFill>
                <a:latin typeface="Times New Roman" pitchFamily="18" charset="0"/>
                <a:cs typeface="Times New Roman" pitchFamily="18" charset="0"/>
              </a:endParaRPr>
            </a:p>
          </p:txBody>
        </p:sp>
        <p:pic>
          <p:nvPicPr>
            <p:cNvPr id="75" name="Picture 20" descr="C:\Users\HONGCHUONG\Desktop\42531265324.PNG"/>
            <p:cNvPicPr>
              <a:picLocks noChangeAspect="1" noChangeArrowheads="1"/>
            </p:cNvPicPr>
            <p:nvPr/>
          </p:nvPicPr>
          <p:blipFill>
            <a:blip r:embed="rId9" cstate="print"/>
            <a:srcRect/>
            <a:stretch>
              <a:fillRect/>
            </a:stretch>
          </p:blipFill>
          <p:spPr bwMode="auto">
            <a:xfrm>
              <a:off x="8458200" y="4381500"/>
              <a:ext cx="333375" cy="266700"/>
            </a:xfrm>
            <a:prstGeom prst="rect">
              <a:avLst/>
            </a:prstGeom>
            <a:noFill/>
          </p:spPr>
        </p:pic>
        <p:sp>
          <p:nvSpPr>
            <p:cNvPr id="80" name="TextBox 79"/>
            <p:cNvSpPr txBox="1"/>
            <p:nvPr/>
          </p:nvSpPr>
          <p:spPr>
            <a:xfrm>
              <a:off x="2209800" y="2495490"/>
              <a:ext cx="1676400" cy="400110"/>
            </a:xfrm>
            <a:prstGeom prst="rect">
              <a:avLst/>
            </a:prstGeom>
            <a:noFill/>
          </p:spPr>
          <p:txBody>
            <a:bodyPr wrap="square" rtlCol="0">
              <a:spAutoFit/>
            </a:bodyPr>
            <a:lstStyle/>
            <a:p>
              <a:r>
                <a:rPr lang="en-US" sz="2000" b="1" smtClean="0">
                  <a:solidFill>
                    <a:srgbClr val="002060"/>
                  </a:solidFill>
                  <a:latin typeface="Times New Roman" pitchFamily="18" charset="0"/>
                  <a:cs typeface="Times New Roman" pitchFamily="18" charset="0"/>
                </a:rPr>
                <a:t>Duy trì</a:t>
              </a:r>
              <a:endParaRPr lang="en-US" sz="2000" b="1">
                <a:solidFill>
                  <a:srgbClr val="002060"/>
                </a:solidFill>
                <a:latin typeface="Times New Roman" pitchFamily="18" charset="0"/>
                <a:cs typeface="Times New Roman" pitchFamily="18" charset="0"/>
              </a:endParaRPr>
            </a:p>
          </p:txBody>
        </p:sp>
      </p:grpSp>
      <p:grpSp>
        <p:nvGrpSpPr>
          <p:cNvPr id="84" name="Group 83"/>
          <p:cNvGrpSpPr/>
          <p:nvPr/>
        </p:nvGrpSpPr>
        <p:grpSpPr>
          <a:xfrm>
            <a:off x="2286000" y="5181600"/>
            <a:ext cx="6629400" cy="1219200"/>
            <a:chOff x="2286000" y="5181600"/>
            <a:chExt cx="6629400" cy="1219200"/>
          </a:xfrm>
        </p:grpSpPr>
        <p:sp>
          <p:nvSpPr>
            <p:cNvPr id="76" name="Rectangle 75"/>
            <p:cNvSpPr/>
            <p:nvPr/>
          </p:nvSpPr>
          <p:spPr>
            <a:xfrm>
              <a:off x="2362200" y="5486400"/>
              <a:ext cx="6553200" cy="914400"/>
            </a:xfrm>
            <a:prstGeom prst="rect">
              <a:avLst/>
            </a:prstGeom>
            <a:ln>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7" name="Picture 10" descr="C:\Users\HONGCHUONG\Desktop\rounded_green_pause_button_4797.jpg"/>
            <p:cNvPicPr>
              <a:picLocks noChangeAspect="1" noChangeArrowheads="1"/>
            </p:cNvPicPr>
            <p:nvPr/>
          </p:nvPicPr>
          <p:blipFill>
            <a:blip r:embed="rId11" cstate="print"/>
            <a:srcRect/>
            <a:stretch>
              <a:fillRect/>
            </a:stretch>
          </p:blipFill>
          <p:spPr bwMode="auto">
            <a:xfrm>
              <a:off x="2438400" y="5562600"/>
              <a:ext cx="762000" cy="762000"/>
            </a:xfrm>
            <a:prstGeom prst="rect">
              <a:avLst/>
            </a:prstGeom>
            <a:noFill/>
          </p:spPr>
        </p:pic>
        <p:sp>
          <p:nvSpPr>
            <p:cNvPr id="78" name="TextBox 77"/>
            <p:cNvSpPr txBox="1"/>
            <p:nvPr/>
          </p:nvSpPr>
          <p:spPr>
            <a:xfrm>
              <a:off x="3200400" y="5477470"/>
              <a:ext cx="5715000" cy="923330"/>
            </a:xfrm>
            <a:prstGeom prst="rect">
              <a:avLst/>
            </a:prstGeom>
            <a:noFill/>
          </p:spPr>
          <p:txBody>
            <a:bodyPr wrap="square" rtlCol="0">
              <a:spAutoFit/>
            </a:bodyPr>
            <a:lstStyle/>
            <a:p>
              <a:pPr>
                <a:buFont typeface="Arial" pitchFamily="34" charset="0"/>
                <a:buChar char="•"/>
              </a:pPr>
              <a:r>
                <a:rPr lang="en-US" smtClean="0">
                  <a:solidFill>
                    <a:srgbClr val="002060"/>
                  </a:solidFill>
                  <a:latin typeface="Times New Roman" pitchFamily="18" charset="0"/>
                  <a:cs typeface="Times New Roman" pitchFamily="18" charset="0"/>
                </a:rPr>
                <a:t> Khi về đến try (1) và xét hết mọi khả năng của x1 thì chương trình  con đệ quy sẽ kết thúc.Ta duyệ được tất cả phương án nghiệm            đúng với mọi vòng lặp. </a:t>
              </a:r>
              <a:r>
                <a:rPr lang="en-US" b="1" smtClean="0">
                  <a:solidFill>
                    <a:srgbClr val="C00000"/>
                  </a:solidFill>
                  <a:latin typeface="Times New Roman" pitchFamily="18" charset="0"/>
                  <a:cs typeface="Times New Roman" pitchFamily="18" charset="0"/>
                </a:rPr>
                <a:t>End</a:t>
              </a:r>
              <a:endParaRPr lang="en-US" b="1">
                <a:solidFill>
                  <a:srgbClr val="C00000"/>
                </a:solidFill>
                <a:latin typeface="Times New Roman" pitchFamily="18" charset="0"/>
                <a:cs typeface="Times New Roman" pitchFamily="18" charset="0"/>
              </a:endParaRPr>
            </a:p>
          </p:txBody>
        </p:sp>
        <p:sp>
          <p:nvSpPr>
            <p:cNvPr id="79" name="Right Arrow 78"/>
            <p:cNvSpPr/>
            <p:nvPr/>
          </p:nvSpPr>
          <p:spPr>
            <a:xfrm>
              <a:off x="5105400" y="6096000"/>
              <a:ext cx="4572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2286000" y="5181600"/>
              <a:ext cx="1371600" cy="400110"/>
            </a:xfrm>
            <a:prstGeom prst="rect">
              <a:avLst/>
            </a:prstGeom>
            <a:noFill/>
          </p:spPr>
          <p:txBody>
            <a:bodyPr wrap="square" rtlCol="0">
              <a:spAutoFit/>
            </a:bodyPr>
            <a:lstStyle/>
            <a:p>
              <a:r>
                <a:rPr lang="en-US" sz="2000" b="1" smtClean="0">
                  <a:solidFill>
                    <a:srgbClr val="002060"/>
                  </a:solidFill>
                  <a:latin typeface="Times New Roman" pitchFamily="18" charset="0"/>
                  <a:cs typeface="Times New Roman" pitchFamily="18" charset="0"/>
                </a:rPr>
                <a:t>Kết thúc</a:t>
              </a:r>
              <a:endParaRPr lang="en-US" sz="2000" b="1">
                <a:solidFill>
                  <a:srgbClr val="002060"/>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anim calcmode="lin" valueType="num">
                                      <p:cBhvr>
                                        <p:cTn id="8" dur="1000" fill="hold"/>
                                        <p:tgtEl>
                                          <p:spTgt spid="82"/>
                                        </p:tgtEl>
                                        <p:attrNameLst>
                                          <p:attrName>ppt_x</p:attrName>
                                        </p:attrNameLst>
                                      </p:cBhvr>
                                      <p:tavLst>
                                        <p:tav tm="0">
                                          <p:val>
                                            <p:strVal val="#ppt_x"/>
                                          </p:val>
                                        </p:tav>
                                        <p:tav tm="100000">
                                          <p:val>
                                            <p:strVal val="#ppt_x"/>
                                          </p:val>
                                        </p:tav>
                                      </p:tavLst>
                                    </p:anim>
                                    <p:anim calcmode="lin" valueType="num">
                                      <p:cBhvr>
                                        <p:cTn id="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1000"/>
                                        <p:tgtEl>
                                          <p:spTgt spid="83"/>
                                        </p:tgtEl>
                                      </p:cBhvr>
                                    </p:animEffect>
                                    <p:anim calcmode="lin" valueType="num">
                                      <p:cBhvr>
                                        <p:cTn id="15" dur="1000" fill="hold"/>
                                        <p:tgtEl>
                                          <p:spTgt spid="83"/>
                                        </p:tgtEl>
                                        <p:attrNameLst>
                                          <p:attrName>ppt_x</p:attrName>
                                        </p:attrNameLst>
                                      </p:cBhvr>
                                      <p:tavLst>
                                        <p:tav tm="0">
                                          <p:val>
                                            <p:strVal val="#ppt_x"/>
                                          </p:val>
                                        </p:tav>
                                        <p:tav tm="100000">
                                          <p:val>
                                            <p:strVal val="#ppt_x"/>
                                          </p:val>
                                        </p:tav>
                                      </p:tavLst>
                                    </p:anim>
                                    <p:anim calcmode="lin" valueType="num">
                                      <p:cBhvr>
                                        <p:cTn id="16"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1000"/>
                                        <p:tgtEl>
                                          <p:spTgt spid="84"/>
                                        </p:tgtEl>
                                      </p:cBhvr>
                                    </p:animEffect>
                                    <p:anim calcmode="lin" valueType="num">
                                      <p:cBhvr>
                                        <p:cTn id="22" dur="1000" fill="hold"/>
                                        <p:tgtEl>
                                          <p:spTgt spid="84"/>
                                        </p:tgtEl>
                                        <p:attrNameLst>
                                          <p:attrName>ppt_x</p:attrName>
                                        </p:attrNameLst>
                                      </p:cBhvr>
                                      <p:tavLst>
                                        <p:tav tm="0">
                                          <p:val>
                                            <p:strVal val="#ppt_x"/>
                                          </p:val>
                                        </p:tav>
                                        <p:tav tm="100000">
                                          <p:val>
                                            <p:strVal val="#ppt_x"/>
                                          </p:val>
                                        </p:tav>
                                      </p:tavLst>
                                    </p:anim>
                                    <p:anim calcmode="lin" valueType="num">
                                      <p:cBhvr>
                                        <p:cTn id="23"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1251</Words>
  <Application>Microsoft Office PowerPoint</Application>
  <PresentationFormat>On-screen Show (4:3)</PresentationFormat>
  <Paragraphs>223</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HONGCHUONG</dc:creator>
  <cp:lastModifiedBy>HONGCHUONG</cp:lastModifiedBy>
  <cp:revision>595</cp:revision>
  <dcterms:created xsi:type="dcterms:W3CDTF">2006-08-16T00:00:00Z</dcterms:created>
  <dcterms:modified xsi:type="dcterms:W3CDTF">2012-04-07T17:33:06Z</dcterms:modified>
</cp:coreProperties>
</file>