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sldIdLst>
    <p:sldId id="256" r:id="rId3"/>
    <p:sldId id="257" r:id="rId4"/>
    <p:sldId id="268" r:id="rId5"/>
    <p:sldId id="267" r:id="rId6"/>
    <p:sldId id="264" r:id="rId7"/>
    <p:sldId id="266" r:id="rId8"/>
    <p:sldId id="258" r:id="rId9"/>
    <p:sldId id="261" r:id="rId10"/>
    <p:sldId id="270" r:id="rId11"/>
    <p:sldId id="271" r:id="rId12"/>
    <p:sldId id="273" r:id="rId13"/>
    <p:sldId id="274" r:id="rId14"/>
    <p:sldId id="272" r:id="rId15"/>
    <p:sldId id="276" r:id="rId16"/>
    <p:sldId id="275" r:id="rId17"/>
    <p:sldId id="26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FF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11" autoAdjust="0"/>
  </p:normalViewPr>
  <p:slideViewPr>
    <p:cSldViewPr>
      <p:cViewPr>
        <p:scale>
          <a:sx n="50" d="100"/>
          <a:sy n="50" d="100"/>
        </p:scale>
        <p:origin x="-90" y="-4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E96FD9-A19E-475B-8597-CD4F2BBF1D0B}" type="datetimeFigureOut">
              <a:rPr lang="en-US" smtClean="0"/>
              <a:t>4/8/2012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51460D-E3B3-4D14-B69A-8BA6843FADFF}" type="slidenum">
              <a:rPr lang="en-US" smtClean="0"/>
              <a:t>‹#›</a:t>
            </a:fld>
            <a:endParaRPr lang="en-US"/>
          </a:p>
        </p:txBody>
      </p:sp>
    </p:spTree>
    <p:extLst>
      <p:ext uri="{BB962C8B-B14F-4D97-AF65-F5344CB8AC3E}">
        <p14:creationId xmlns:p14="http://schemas.microsoft.com/office/powerpoint/2010/main" val="2316011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t>Lớp phương pháp thử sai gồm:</a:t>
            </a:r>
          </a:p>
          <a:p>
            <a:pPr>
              <a:buClr>
                <a:srgbClr val="0000CC"/>
              </a:buClr>
              <a:buSzPct val="80000"/>
              <a:buFont typeface="Arial" pitchFamily="34" charset="0"/>
              <a:buChar char="•"/>
            </a:pPr>
            <a:r>
              <a:rPr lang="en-US" sz="1200" smtClean="0"/>
              <a:t>Phương pháp vét cạn </a:t>
            </a:r>
            <a:r>
              <a:rPr lang="en-US" sz="1200" i="1" smtClean="0"/>
              <a:t>(Exhautive)</a:t>
            </a:r>
            <a:endParaRPr lang="en-US" sz="1200" smtClean="0"/>
          </a:p>
          <a:p>
            <a:pPr>
              <a:buClr>
                <a:srgbClr val="0000CC"/>
              </a:buClr>
              <a:buSzPct val="80000"/>
              <a:buFont typeface="Arial" pitchFamily="34" charset="0"/>
              <a:buChar char="•"/>
            </a:pPr>
            <a:r>
              <a:rPr lang="en-US" sz="1200" smtClean="0"/>
              <a:t>Phương pháp quay lui </a:t>
            </a:r>
            <a:r>
              <a:rPr lang="en-US" sz="1200" i="1" smtClean="0"/>
              <a:t>(Back tracking)</a:t>
            </a:r>
            <a:endParaRPr lang="en-US" sz="1200" smtClean="0"/>
          </a:p>
          <a:p>
            <a:pPr>
              <a:buClr>
                <a:srgbClr val="0000CC"/>
              </a:buClr>
              <a:buSzPct val="80000"/>
              <a:buFont typeface="Arial" pitchFamily="34" charset="0"/>
              <a:buChar char="•"/>
            </a:pPr>
            <a:r>
              <a:rPr lang="en-US" sz="1200" smtClean="0"/>
              <a:t>Phương pháp nhánh cận (</a:t>
            </a:r>
            <a:r>
              <a:rPr lang="en-US" sz="1200" i="1" smtClean="0"/>
              <a:t>Branch and Bound)</a:t>
            </a:r>
          </a:p>
          <a:p>
            <a:pPr marL="0" indent="0">
              <a:buClr>
                <a:srgbClr val="0000CC"/>
              </a:buClr>
              <a:buSzPct val="80000"/>
              <a:buNone/>
            </a:pPr>
            <a:r>
              <a:rPr lang="en-US" sz="1200" smtClean="0"/>
              <a:t>Vét cạn là cơ sở cho hai phương pháp quay lui và nhánh cận:</a:t>
            </a:r>
          </a:p>
          <a:p>
            <a:pPr marL="0" indent="0">
              <a:buNone/>
            </a:pPr>
            <a:r>
              <a:rPr lang="en-US" sz="1200" smtClean="0"/>
              <a:t>	</a:t>
            </a:r>
            <a:r>
              <a:rPr lang="en-US" sz="1200" i="1" smtClean="0"/>
              <a:t>Vét cạn + Hàm điều kiện = Quay lui,</a:t>
            </a:r>
            <a:endParaRPr lang="en-US" sz="1200" smtClean="0"/>
          </a:p>
          <a:p>
            <a:pPr marL="0" indent="0">
              <a:buNone/>
            </a:pPr>
            <a:r>
              <a:rPr lang="en-US" sz="1200" i="1" smtClean="0"/>
              <a:t>   	Vét cạn + Hàm tính cận = Nhánh cận</a:t>
            </a:r>
            <a:r>
              <a:rPr lang="en-US" sz="1200" smtClean="0"/>
              <a:t>.</a:t>
            </a:r>
          </a:p>
          <a:p>
            <a:pPr lvl="0"/>
            <a:endParaRPr lang="en-US" sz="1200" b="1" i="1" kern="1200" smtClean="0">
              <a:solidFill>
                <a:schemeClr val="tx1"/>
              </a:solidFill>
              <a:effectLst/>
              <a:latin typeface="+mn-lt"/>
              <a:ea typeface="+mn-ea"/>
              <a:cs typeface="+mn-cs"/>
            </a:endParaRPr>
          </a:p>
          <a:p>
            <a:pPr lvl="0"/>
            <a:endParaRPr lang="en-US" sz="1200" b="1" i="1" kern="1200" smtClean="0">
              <a:solidFill>
                <a:schemeClr val="tx1"/>
              </a:solidFill>
              <a:effectLst/>
              <a:latin typeface="+mn-lt"/>
              <a:ea typeface="+mn-ea"/>
              <a:cs typeface="+mn-cs"/>
            </a:endParaRPr>
          </a:p>
          <a:p>
            <a:pPr lvl="0"/>
            <a:r>
              <a:rPr lang="en-US" sz="1200" b="1" i="1" kern="1200" smtClean="0">
                <a:solidFill>
                  <a:schemeClr val="tx1"/>
                </a:solidFill>
                <a:effectLst/>
                <a:latin typeface="+mn-lt"/>
                <a:ea typeface="+mn-ea"/>
                <a:cs typeface="+mn-cs"/>
              </a:rPr>
              <a:t>Ưu điểm</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Luôn đảm bảo tìm ra nghiệm chính xác. Ngoài ra còn có ưu điểm là tốn ít bộ nhớ và cài đặt đơn giản.</a:t>
            </a:r>
          </a:p>
          <a:p>
            <a:pPr lvl="0"/>
            <a:r>
              <a:rPr lang="en-US" sz="1200" b="1" i="1" kern="1200" smtClean="0">
                <a:solidFill>
                  <a:schemeClr val="tx1"/>
                </a:solidFill>
                <a:effectLst/>
                <a:latin typeface="+mn-lt"/>
                <a:ea typeface="+mn-ea"/>
                <a:cs typeface="+mn-cs"/>
              </a:rPr>
              <a:t>Hạn chế</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Thời gian thực thi rất lớn, độ phức tạp thường ở hàm mũ, do đó chỉ áp dụng với các bài toán nhỏ.</a:t>
            </a:r>
          </a:p>
          <a:p>
            <a:endParaRPr lang="en-US" smtClean="0"/>
          </a:p>
          <a:p>
            <a:endParaRPr lang="en-US"/>
          </a:p>
        </p:txBody>
      </p:sp>
      <p:sp>
        <p:nvSpPr>
          <p:cNvPr id="4" name="Slide Number Placeholder 3"/>
          <p:cNvSpPr>
            <a:spLocks noGrp="1"/>
          </p:cNvSpPr>
          <p:nvPr>
            <p:ph type="sldNum" sz="quarter" idx="10"/>
          </p:nvPr>
        </p:nvSpPr>
        <p:spPr/>
        <p:txBody>
          <a:bodyPr/>
          <a:lstStyle/>
          <a:p>
            <a:fld id="{7551460D-E3B3-4D14-B69A-8BA6843FADFF}" type="slidenum">
              <a:rPr lang="en-US" smtClean="0"/>
              <a:t>3</a:t>
            </a:fld>
            <a:endParaRPr lang="en-US"/>
          </a:p>
        </p:txBody>
      </p:sp>
    </p:spTree>
    <p:extLst>
      <p:ext uri="{BB962C8B-B14F-4D97-AF65-F5344CB8AC3E}">
        <p14:creationId xmlns:p14="http://schemas.microsoft.com/office/powerpoint/2010/main" val="2261207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Khi đó, không gian tìm kiếm là rất lớn trong khi nhiều trường hợp có thể loại bỏ được ngay. Điều này gây nên tình trạng lãng phí bộ nhớ và mất rất nhiều thời gian. Vấn đề đặt ra là trong quá trình liệt kê lời giải cần tận dụng những thông tin đã có để loại bỏ sớm những phương án chắc chắn không tối ưu. Thuật toán nhánh cận được sử dụng để khắc phục những vấn đề trên.</a:t>
            </a:r>
          </a:p>
          <a:p>
            <a:endParaRPr lang="en-US"/>
          </a:p>
        </p:txBody>
      </p:sp>
      <p:sp>
        <p:nvSpPr>
          <p:cNvPr id="4" name="Slide Number Placeholder 3"/>
          <p:cNvSpPr>
            <a:spLocks noGrp="1"/>
          </p:cNvSpPr>
          <p:nvPr>
            <p:ph type="sldNum" sz="quarter" idx="10"/>
          </p:nvPr>
        </p:nvSpPr>
        <p:spPr/>
        <p:txBody>
          <a:bodyPr/>
          <a:lstStyle/>
          <a:p>
            <a:fld id="{7551460D-E3B3-4D14-B69A-8BA6843FADFF}" type="slidenum">
              <a:rPr lang="en-US" smtClean="0"/>
              <a:t>4</a:t>
            </a:fld>
            <a:endParaRPr lang="en-US"/>
          </a:p>
        </p:txBody>
      </p:sp>
    </p:spTree>
    <p:extLst>
      <p:ext uri="{BB962C8B-B14F-4D97-AF65-F5344CB8AC3E}">
        <p14:creationId xmlns:p14="http://schemas.microsoft.com/office/powerpoint/2010/main" val="417774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mtClean="0"/>
              <a:t>Bản chất:</a:t>
            </a:r>
            <a:r>
              <a:rPr lang="en-US" baseline="0" smtClean="0"/>
              <a:t> </a:t>
            </a:r>
          </a:p>
          <a:p>
            <a:pPr marL="171450" lvl="0" indent="-171450">
              <a:buFont typeface="Wingdings" pitchFamily="2" charset="2"/>
              <a:buChar char="§"/>
            </a:pPr>
            <a:r>
              <a:rPr lang="en-US" sz="1200" kern="1200" smtClean="0">
                <a:solidFill>
                  <a:schemeClr val="tx1"/>
                </a:solidFill>
                <a:effectLst/>
                <a:latin typeface="+mn-lt"/>
                <a:ea typeface="+mn-ea"/>
                <a:cs typeface="+mn-cs"/>
              </a:rPr>
              <a:t>Sử dụng phương pháp quay lui nhưng tại mỗi bước đưa thêm thao tác đánh giá giá trị phương án hiện có. </a:t>
            </a:r>
          </a:p>
          <a:p>
            <a:pPr marL="171450" lvl="0" indent="-171450">
              <a:buFont typeface="Wingdings" pitchFamily="2" charset="2"/>
              <a:buChar char="§"/>
            </a:pPr>
            <a:r>
              <a:rPr lang="en-US" sz="1200" kern="1200" smtClean="0">
                <a:solidFill>
                  <a:schemeClr val="tx1"/>
                </a:solidFill>
                <a:effectLst/>
                <a:latin typeface="+mn-lt"/>
                <a:ea typeface="+mn-ea"/>
                <a:cs typeface="+mn-cs"/>
              </a:rPr>
              <a:t>Nếu đó là phương án tối ưu hoặc có hy vọng trở thành phương án tối ưu (tức là tốt hơn phương án hiện có) thì cập nhật lại phương án tối ưu hoặc đi tiếp theo hướng đó. </a:t>
            </a:r>
          </a:p>
          <a:p>
            <a:pPr marL="171450" lvl="0" indent="-171450">
              <a:buFont typeface="Wingdings" pitchFamily="2" charset="2"/>
              <a:buChar char="§"/>
            </a:pPr>
            <a:r>
              <a:rPr lang="en-US" sz="1200" kern="1200" smtClean="0">
                <a:solidFill>
                  <a:schemeClr val="tx1"/>
                </a:solidFill>
                <a:effectLst/>
                <a:latin typeface="+mn-lt"/>
                <a:ea typeface="+mn-ea"/>
                <a:cs typeface="+mn-cs"/>
              </a:rPr>
              <a:t>Trong trường hợp ngược lại thì bỏ qua hướng đang xét.</a:t>
            </a:r>
          </a:p>
          <a:p>
            <a:endParaRPr lang="en-US"/>
          </a:p>
        </p:txBody>
      </p:sp>
      <p:sp>
        <p:nvSpPr>
          <p:cNvPr id="4" name="Slide Number Placeholder 3"/>
          <p:cNvSpPr>
            <a:spLocks noGrp="1"/>
          </p:cNvSpPr>
          <p:nvPr>
            <p:ph type="sldNum" sz="quarter" idx="10"/>
          </p:nvPr>
        </p:nvSpPr>
        <p:spPr/>
        <p:txBody>
          <a:bodyPr/>
          <a:lstStyle/>
          <a:p>
            <a:fld id="{7551460D-E3B3-4D14-B69A-8BA6843FADFF}" type="slidenum">
              <a:rPr lang="en-US" smtClean="0"/>
              <a:t>5</a:t>
            </a:fld>
            <a:endParaRPr lang="en-US"/>
          </a:p>
        </p:txBody>
      </p:sp>
    </p:spTree>
    <p:extLst>
      <p:ext uri="{BB962C8B-B14F-4D97-AF65-F5344CB8AC3E}">
        <p14:creationId xmlns:p14="http://schemas.microsoft.com/office/powerpoint/2010/main" val="307233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mtClean="0">
                <a:latin typeface="Times New Roman" pitchFamily="18" charset="0"/>
                <a:cs typeface="Times New Roman" pitchFamily="18" charset="0"/>
              </a:rPr>
              <a:t>Chi phí thực hiện cũng rất lớn và trường hợp xấu nhất bằng với chi phí của thuật toán vét cạn nếu mọi đỉnh đều có đường đi đến các đỉnh còn lại. </a:t>
            </a:r>
            <a:endParaRPr lang="en-US"/>
          </a:p>
        </p:txBody>
      </p:sp>
      <p:sp>
        <p:nvSpPr>
          <p:cNvPr id="4" name="Slide Number Placeholder 3"/>
          <p:cNvSpPr>
            <a:spLocks noGrp="1"/>
          </p:cNvSpPr>
          <p:nvPr>
            <p:ph type="sldNum" sz="quarter" idx="10"/>
          </p:nvPr>
        </p:nvSpPr>
        <p:spPr/>
        <p:txBody>
          <a:bodyPr/>
          <a:lstStyle/>
          <a:p>
            <a:fld id="{7551460D-E3B3-4D14-B69A-8BA6843FADFF}" type="slidenum">
              <a:rPr lang="en-US" smtClean="0"/>
              <a:t>10</a:t>
            </a:fld>
            <a:endParaRPr lang="en-US"/>
          </a:p>
        </p:txBody>
      </p:sp>
    </p:spTree>
    <p:extLst>
      <p:ext uri="{BB962C8B-B14F-4D97-AF65-F5344CB8AC3E}">
        <p14:creationId xmlns:p14="http://schemas.microsoft.com/office/powerpoint/2010/main" val="1258423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51460D-E3B3-4D14-B69A-8BA6843FADFF}" type="slidenum">
              <a:rPr lang="en-US" smtClean="0"/>
              <a:t>15</a:t>
            </a:fld>
            <a:endParaRPr lang="en-US"/>
          </a:p>
        </p:txBody>
      </p:sp>
    </p:spTree>
    <p:extLst>
      <p:ext uri="{BB962C8B-B14F-4D97-AF65-F5344CB8AC3E}">
        <p14:creationId xmlns:p14="http://schemas.microsoft.com/office/powerpoint/2010/main" val="385043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328922613"/>
      </p:ext>
    </p:extLst>
  </p:cSld>
  <p:clrMapOvr>
    <a:masterClrMapping/>
  </p:clrMapOvr>
  <p:transition spd="med">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2666093364"/>
      </p:ext>
    </p:extLst>
  </p:cSld>
  <p:clrMapOvr>
    <a:masterClrMapping/>
  </p:clrMapOvr>
  <p:transition spd="med">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217141338"/>
      </p:ext>
    </p:extLst>
  </p:cSld>
  <p:clrMapOvr>
    <a:masterClrMapping/>
  </p:clrMapOvr>
  <p:transition spd="med">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6"/>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7"/>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8"/>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659468"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65946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14" name="Rectangle 14"/>
          <p:cNvSpPr>
            <a:spLocks noGrp="1" noChangeArrowheads="1"/>
          </p:cNvSpPr>
          <p:nvPr>
            <p:ph type="dt" sz="half" idx="10"/>
          </p:nvPr>
        </p:nvSpPr>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p:txBody>
          <a:bodyPr/>
          <a:lstStyle>
            <a:lvl1pPr>
              <a:defRPr>
                <a:solidFill>
                  <a:schemeClr val="bg2"/>
                </a:solidFill>
              </a:defRPr>
            </a:lvl1pPr>
          </a:lstStyle>
          <a:p>
            <a:pPr>
              <a:defRPr/>
            </a:pPr>
            <a:fld id="{525D65DB-7BF3-4AD6-A50E-C4DB1D67B239}" type="slidenum">
              <a:rPr lang="en-US"/>
              <a:pPr>
                <a:defRPr/>
              </a:pPr>
              <a:t>‹#›</a:t>
            </a:fld>
            <a:endParaRPr lang="en-US"/>
          </a:p>
        </p:txBody>
      </p:sp>
    </p:spTree>
    <p:extLst>
      <p:ext uri="{BB962C8B-B14F-4D97-AF65-F5344CB8AC3E}">
        <p14:creationId xmlns:p14="http://schemas.microsoft.com/office/powerpoint/2010/main" val="1373206235"/>
      </p:ext>
    </p:extLst>
  </p:cSld>
  <p:clrMapOvr>
    <a:masterClrMapping/>
  </p:clrMapOvr>
  <p:transition spd="med">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2698710612"/>
      </p:ext>
    </p:extLst>
  </p:cSld>
  <p:clrMapOvr>
    <a:masterClrMapping/>
  </p:clrMapOvr>
  <p:transition spd="med">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418781437"/>
      </p:ext>
    </p:extLst>
  </p:cSld>
  <p:clrMapOvr>
    <a:masterClrMapping/>
  </p:clrMapOvr>
  <p:transition spd="med">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1886994577"/>
      </p:ext>
    </p:extLst>
  </p:cSld>
  <p:clrMapOvr>
    <a:masterClrMapping/>
  </p:clrMapOvr>
  <p:transition spd="med">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8" name="Rectangle 12"/>
          <p:cNvSpPr>
            <a:spLocks noGrp="1" noChangeArrowheads="1"/>
          </p:cNvSpPr>
          <p:nvPr>
            <p:ph type="ftr" sz="quarter" idx="11"/>
          </p:nvPr>
        </p:nvSpPr>
        <p:spPr>
          <a:ln/>
        </p:spPr>
        <p:txBody>
          <a:bodyPr/>
          <a:lstStyle>
            <a:lvl1pPr>
              <a:defRPr/>
            </a:lvl1pPr>
          </a:lstStyle>
          <a:p>
            <a:endParaRPr lang="en-US"/>
          </a:p>
        </p:txBody>
      </p:sp>
      <p:sp>
        <p:nvSpPr>
          <p:cNvPr id="9"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2850241701"/>
      </p:ext>
    </p:extLst>
  </p:cSld>
  <p:clrMapOvr>
    <a:masterClrMapping/>
  </p:clrMapOvr>
  <p:transition spd="med">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4" name="Rectangle 12"/>
          <p:cNvSpPr>
            <a:spLocks noGrp="1" noChangeArrowheads="1"/>
          </p:cNvSpPr>
          <p:nvPr>
            <p:ph type="ftr" sz="quarter" idx="11"/>
          </p:nvPr>
        </p:nvSpPr>
        <p:spPr>
          <a:ln/>
        </p:spPr>
        <p:txBody>
          <a:bodyPr/>
          <a:lstStyle>
            <a:lvl1pPr>
              <a:defRPr/>
            </a:lvl1pPr>
          </a:lstStyle>
          <a:p>
            <a:endParaRPr lang="en-US"/>
          </a:p>
        </p:txBody>
      </p:sp>
      <p:sp>
        <p:nvSpPr>
          <p:cNvPr id="5"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1040154391"/>
      </p:ext>
    </p:extLst>
  </p:cSld>
  <p:clrMapOvr>
    <a:masterClrMapping/>
  </p:clrMapOvr>
  <p:transition spd="med">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3" name="Rectangle 12"/>
          <p:cNvSpPr>
            <a:spLocks noGrp="1" noChangeArrowheads="1"/>
          </p:cNvSpPr>
          <p:nvPr>
            <p:ph type="ftr" sz="quarter" idx="11"/>
          </p:nvPr>
        </p:nvSpPr>
        <p:spPr>
          <a:ln/>
        </p:spPr>
        <p:txBody>
          <a:bodyPr/>
          <a:lstStyle>
            <a:lvl1pPr>
              <a:defRPr/>
            </a:lvl1pPr>
          </a:lstStyle>
          <a:p>
            <a:endParaRPr lang="en-US"/>
          </a:p>
        </p:txBody>
      </p:sp>
      <p:sp>
        <p:nvSpPr>
          <p:cNvPr id="4"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723423383"/>
      </p:ext>
    </p:extLst>
  </p:cSld>
  <p:clrMapOvr>
    <a:masterClrMapping/>
  </p:clrMapOvr>
  <p:transition spd="med">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1713801422"/>
      </p:ext>
    </p:extLst>
  </p:cSld>
  <p:clrMapOvr>
    <a:masterClrMapping/>
  </p:clrMapOvr>
  <p:transition spd="med">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FB721A02-6EE3-4C5B-ADDC-B4D6EA81175B}" type="datetimeFigureOut">
              <a:rPr lang="en-US" smtClean="0"/>
              <a:t>4/8/2012</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D91A718-B642-4684-A6D4-B337E6D090BB}" type="slidenum">
              <a:rPr lang="en-US" smtClean="0"/>
              <a:t>‹#›</a:t>
            </a:fld>
            <a:endParaRPr lang="en-US"/>
          </a:p>
        </p:txBody>
      </p:sp>
    </p:spTree>
    <p:extLst>
      <p:ext uri="{BB962C8B-B14F-4D97-AF65-F5344CB8AC3E}">
        <p14:creationId xmlns:p14="http://schemas.microsoft.com/office/powerpoint/2010/main" val="1276747666"/>
      </p:ext>
    </p:extLst>
  </p:cSld>
  <p:clrMapOvr>
    <a:masterClrMapping/>
  </p:clrMapOvr>
  <p:transition spd="med">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5843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defRPr/>
            </a:pPr>
            <a:endParaRPr kumimoji="1" lang="en-US" sz="2400"/>
          </a:p>
        </p:txBody>
      </p:sp>
      <p:sp>
        <p:nvSpPr>
          <p:cNvPr id="65843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kumimoji="1" lang="en-US" sz="2400"/>
          </a:p>
        </p:txBody>
      </p:sp>
      <p:sp>
        <p:nvSpPr>
          <p:cNvPr id="65843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defRPr/>
            </a:pPr>
            <a:endParaRPr kumimoji="1" lang="en-US" sz="2400"/>
          </a:p>
        </p:txBody>
      </p:sp>
      <p:sp>
        <p:nvSpPr>
          <p:cNvPr id="65843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en-US" sz="2400"/>
          </a:p>
        </p:txBody>
      </p:sp>
      <p:sp>
        <p:nvSpPr>
          <p:cNvPr id="65843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kumimoji="1" lang="en-US" sz="2400"/>
          </a:p>
        </p:txBody>
      </p:sp>
      <p:sp>
        <p:nvSpPr>
          <p:cNvPr id="65843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defRPr/>
            </a:pPr>
            <a:endParaRPr kumimoji="1" lang="en-US" sz="2400"/>
          </a:p>
        </p:txBody>
      </p:sp>
      <p:sp>
        <p:nvSpPr>
          <p:cNvPr id="65844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en-US" sz="2400"/>
          </a:p>
        </p:txBody>
      </p:sp>
      <p:sp>
        <p:nvSpPr>
          <p:cNvPr id="658441"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58442"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844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b="0">
                <a:solidFill>
                  <a:schemeClr val="tx1"/>
                </a:solidFill>
                <a:effectLst/>
              </a:defRPr>
            </a:lvl1pPr>
          </a:lstStyle>
          <a:p>
            <a:fld id="{FB721A02-6EE3-4C5B-ADDC-B4D6EA81175B}" type="datetimeFigureOut">
              <a:rPr lang="en-US" smtClean="0"/>
              <a:t>4/8/2012</a:t>
            </a:fld>
            <a:endParaRPr lang="en-US"/>
          </a:p>
        </p:txBody>
      </p:sp>
      <p:sp>
        <p:nvSpPr>
          <p:cNvPr id="65844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solidFill>
                  <a:schemeClr val="tx1"/>
                </a:solidFill>
                <a:effectLst/>
              </a:defRPr>
            </a:lvl1pPr>
          </a:lstStyle>
          <a:p>
            <a:endParaRPr lang="en-US"/>
          </a:p>
        </p:txBody>
      </p:sp>
      <p:sp>
        <p:nvSpPr>
          <p:cNvPr id="65844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solidFill>
                  <a:schemeClr val="tx1"/>
                </a:solidFill>
                <a:effectLst/>
              </a:defRPr>
            </a:lvl1pPr>
          </a:lstStyle>
          <a:p>
            <a:fld id="{6D91A718-B642-4684-A6D4-B337E6D090B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658441"/>
                                        </p:tgtEl>
                                        <p:attrNameLst>
                                          <p:attrName>style.visibility</p:attrName>
                                        </p:attrNameLst>
                                      </p:cBhvr>
                                      <p:to>
                                        <p:strVal val="visible"/>
                                      </p:to>
                                    </p:set>
                                    <p:animEffect transition="in" filter="fade">
                                      <p:cBhvr>
                                        <p:cTn id="7" dur="2000"/>
                                        <p:tgtEl>
                                          <p:spTgt spid="6584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8442"/>
                                        </p:tgtEl>
                                        <p:attrNameLst>
                                          <p:attrName>style.visibility</p:attrName>
                                        </p:attrNameLst>
                                      </p:cBhvr>
                                      <p:to>
                                        <p:strVal val="visible"/>
                                      </p:to>
                                    </p:set>
                                    <p:animEffect transition="in" filter="fade">
                                      <p:cBhvr>
                                        <p:cTn id="10" dur="2000"/>
                                        <p:tgtEl>
                                          <p:spTgt spid="65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41" grpId="0"/>
      <p:bldP spid="658442" grpId="0">
        <p:tmplLst>
          <p:tmpl>
            <p:tnLst>
              <p:par>
                <p:cTn presetID="10" presetClass="entr" presetSubtype="0" fill="hold" nodeType="withEffect">
                  <p:stCondLst>
                    <p:cond delay="0"/>
                  </p:stCondLst>
                  <p:childTnLst>
                    <p:set>
                      <p:cBhvr>
                        <p:cTn dur="1" fill="hold">
                          <p:stCondLst>
                            <p:cond delay="0"/>
                          </p:stCondLst>
                        </p:cTn>
                        <p:tgtEl>
                          <p:spTgt spid="658442"/>
                        </p:tgtEl>
                        <p:attrNameLst>
                          <p:attrName>style.visibility</p:attrName>
                        </p:attrNameLst>
                      </p:cBhvr>
                      <p:to>
                        <p:strVal val="visible"/>
                      </p:to>
                    </p:set>
                    <p:animEffect transition="in" filter="fade">
                      <p:cBhvr>
                        <p:cTn dur="2000"/>
                        <p:tgtEl>
                          <p:spTgt spid="658442"/>
                        </p:tgtEl>
                      </p:cBhvr>
                    </p:animEffect>
                  </p:childTnLst>
                </p:cTn>
              </p:par>
            </p:tnLst>
          </p:tmpl>
        </p:tmplLst>
      </p:bldP>
    </p:bldLst>
  </p:timing>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cs typeface="Arial" charset="0"/>
        </a:defRPr>
      </a:lvl2pPr>
      <a:lvl3pPr algn="l" rtl="0" eaLnBrk="1" fontAlgn="base" hangingPunct="1">
        <a:spcBef>
          <a:spcPct val="0"/>
        </a:spcBef>
        <a:spcAft>
          <a:spcPct val="0"/>
        </a:spcAft>
        <a:defRPr sz="4400">
          <a:solidFill>
            <a:schemeClr val="tx2"/>
          </a:solidFill>
          <a:latin typeface="Tahoma" pitchFamily="34" charset="0"/>
          <a:cs typeface="Arial" charset="0"/>
        </a:defRPr>
      </a:lvl3pPr>
      <a:lvl4pPr algn="l" rtl="0" eaLnBrk="1" fontAlgn="base" hangingPunct="1">
        <a:spcBef>
          <a:spcPct val="0"/>
        </a:spcBef>
        <a:spcAft>
          <a:spcPct val="0"/>
        </a:spcAft>
        <a:defRPr sz="4400">
          <a:solidFill>
            <a:schemeClr val="tx2"/>
          </a:solidFill>
          <a:latin typeface="Tahoma" pitchFamily="34" charset="0"/>
          <a:cs typeface="Arial" charset="0"/>
        </a:defRPr>
      </a:lvl4pPr>
      <a:lvl5pPr algn="l" rtl="0" eaLnBrk="1" fontAlgn="base" hangingPunct="1">
        <a:spcBef>
          <a:spcPct val="0"/>
        </a:spcBef>
        <a:spcAft>
          <a:spcPct val="0"/>
        </a:spcAft>
        <a:defRPr sz="4400">
          <a:solidFill>
            <a:schemeClr val="tx2"/>
          </a:solidFill>
          <a:latin typeface="Tahoma" pitchFamily="34" charset="0"/>
          <a:cs typeface="Arial" charset="0"/>
        </a:defRPr>
      </a:lvl5pPr>
      <a:lvl6pPr marL="457200" algn="l" rtl="0" eaLnBrk="1" fontAlgn="base" hangingPunct="1">
        <a:spcBef>
          <a:spcPct val="0"/>
        </a:spcBef>
        <a:spcAft>
          <a:spcPct val="0"/>
        </a:spcAft>
        <a:defRPr sz="4400">
          <a:solidFill>
            <a:schemeClr val="tx2"/>
          </a:solidFill>
          <a:latin typeface="Tahoma" pitchFamily="34" charset="0"/>
          <a:cs typeface="Arial" charset="0"/>
        </a:defRPr>
      </a:lvl6pPr>
      <a:lvl7pPr marL="914400" algn="l" rtl="0" eaLnBrk="1" fontAlgn="base" hangingPunct="1">
        <a:spcBef>
          <a:spcPct val="0"/>
        </a:spcBef>
        <a:spcAft>
          <a:spcPct val="0"/>
        </a:spcAft>
        <a:defRPr sz="4400">
          <a:solidFill>
            <a:schemeClr val="tx2"/>
          </a:solidFill>
          <a:latin typeface="Tahoma" pitchFamily="34" charset="0"/>
          <a:cs typeface="Arial" charset="0"/>
        </a:defRPr>
      </a:lvl7pPr>
      <a:lvl8pPr marL="1371600" algn="l" rtl="0" eaLnBrk="1" fontAlgn="base" hangingPunct="1">
        <a:spcBef>
          <a:spcPct val="0"/>
        </a:spcBef>
        <a:spcAft>
          <a:spcPct val="0"/>
        </a:spcAft>
        <a:defRPr sz="4400">
          <a:solidFill>
            <a:schemeClr val="tx2"/>
          </a:solidFill>
          <a:latin typeface="Tahoma" pitchFamily="34" charset="0"/>
          <a:cs typeface="Arial" charset="0"/>
        </a:defRPr>
      </a:lvl8pPr>
      <a:lvl9pPr marL="1828800" algn="l" rtl="0" eaLnBrk="1" fontAlgn="base" hangingPunct="1">
        <a:spcBef>
          <a:spcPct val="0"/>
        </a:spcBef>
        <a:spcAft>
          <a:spcPct val="0"/>
        </a:spcAft>
        <a:defRPr sz="4400">
          <a:solidFill>
            <a:schemeClr val="tx2"/>
          </a:solidFill>
          <a:latin typeface="Tahoma" pitchFamily="34" charset="0"/>
          <a:cs typeface="Arial"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cs typeface="+mn-cs"/>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cs typeface="+mn-cs"/>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cs typeface="+mn-cs"/>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Rectangle 1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a:defRPr sz="1400" b="0">
                <a:solidFill>
                  <a:schemeClr val="bg2"/>
                </a:solidFill>
                <a:effectLst/>
              </a:defRPr>
            </a:lvl1pPr>
          </a:lstStyle>
          <a:p>
            <a:pPr>
              <a:defRPr/>
            </a:pPr>
            <a:endParaRPr lang="en-US"/>
          </a:p>
        </p:txBody>
      </p:sp>
      <p:sp>
        <p:nvSpPr>
          <p:cNvPr id="25" name="Rectangle 15"/>
          <p:cNvSpPr>
            <a:spLocks noGrp="1" noChangeArrowheads="1"/>
          </p:cNvSpPr>
          <p:nvPr>
            <p:ph type="ftr" sz="quarter" idx="3"/>
          </p:nvPr>
        </p:nvSpPr>
        <p:spPr bwMode="auto">
          <a:xfrm>
            <a:off x="34290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1400" b="0">
                <a:solidFill>
                  <a:schemeClr val="bg2"/>
                </a:solidFill>
                <a:effectLst/>
              </a:defRPr>
            </a:lvl1pPr>
          </a:lstStyle>
          <a:p>
            <a:pPr>
              <a:defRPr/>
            </a:pPr>
            <a:endParaRPr lang="en-US"/>
          </a:p>
        </p:txBody>
      </p:sp>
      <p:sp>
        <p:nvSpPr>
          <p:cNvPr id="26" name="Rectangle 16"/>
          <p:cNvSpPr>
            <a:spLocks noGrp="1" noChangeArrowheads="1"/>
          </p:cNvSpPr>
          <p:nvPr>
            <p:ph type="sldNum" sz="quarter" idx="4"/>
          </p:nvPr>
        </p:nvSpPr>
        <p:spPr bwMode="auto">
          <a:xfrm>
            <a:off x="68580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1400" b="0">
                <a:solidFill>
                  <a:schemeClr val="bg2"/>
                </a:solidFill>
                <a:effectLst/>
              </a:defRPr>
            </a:lvl1pPr>
          </a:lstStyle>
          <a:p>
            <a:pPr>
              <a:defRPr/>
            </a:pPr>
            <a:fld id="{ABFD6A77-97BA-4552-BBD6-D9B3360B209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Lst>
  <p:transition spd="med">
    <p:wheel spokes="1"/>
  </p:transition>
  <p:timing>
    <p:tnLst>
      <p:par>
        <p:cTn id="1" dur="indefinite" restart="never" nodeType="tmRoot"/>
      </p:par>
    </p:tnLst>
  </p:timing>
  <p:txStyles>
    <p:titleStyle>
      <a:lvl1pPr algn="l" rtl="0" eaLnBrk="1" fontAlgn="base" hangingPunct="1">
        <a:spcBef>
          <a:spcPct val="0"/>
        </a:spcBef>
        <a:spcAft>
          <a:spcPct val="0"/>
        </a:spcAft>
        <a:defRPr sz="4400">
          <a:solidFill>
            <a:schemeClr val="tx2"/>
          </a:solidFill>
          <a:latin typeface="Arial" charset="0"/>
          <a:ea typeface="+mj-ea"/>
          <a:cs typeface="+mj-cs"/>
        </a:defRPr>
      </a:lvl1pPr>
      <a:lvl2pPr algn="l" rtl="0" eaLnBrk="1" fontAlgn="base" hangingPunct="1">
        <a:spcBef>
          <a:spcPct val="0"/>
        </a:spcBef>
        <a:spcAft>
          <a:spcPct val="0"/>
        </a:spcAft>
        <a:defRPr sz="4400">
          <a:solidFill>
            <a:schemeClr val="tx2"/>
          </a:solidFill>
          <a:latin typeface="Arial" charset="0"/>
          <a:cs typeface="Arial" charset="0"/>
        </a:defRPr>
      </a:lvl2pPr>
      <a:lvl3pPr algn="l" rtl="0" eaLnBrk="1" fontAlgn="base" hangingPunct="1">
        <a:spcBef>
          <a:spcPct val="0"/>
        </a:spcBef>
        <a:spcAft>
          <a:spcPct val="0"/>
        </a:spcAft>
        <a:defRPr sz="4400">
          <a:solidFill>
            <a:schemeClr val="tx2"/>
          </a:solidFill>
          <a:latin typeface="Arial" charset="0"/>
          <a:cs typeface="Arial" charset="0"/>
        </a:defRPr>
      </a:lvl3pPr>
      <a:lvl4pPr algn="l" rtl="0" eaLnBrk="1" fontAlgn="base" hangingPunct="1">
        <a:spcBef>
          <a:spcPct val="0"/>
        </a:spcBef>
        <a:spcAft>
          <a:spcPct val="0"/>
        </a:spcAft>
        <a:defRPr sz="4400">
          <a:solidFill>
            <a:schemeClr val="tx2"/>
          </a:solidFill>
          <a:latin typeface="Arial" charset="0"/>
          <a:cs typeface="Arial" charset="0"/>
        </a:defRPr>
      </a:lvl4pPr>
      <a:lvl5pPr algn="l" rtl="0" eaLnBrk="1" fontAlgn="base" hangingPunct="1">
        <a:spcBef>
          <a:spcPct val="0"/>
        </a:spcBef>
        <a:spcAft>
          <a:spcPct val="0"/>
        </a:spcAft>
        <a:defRPr sz="4400">
          <a:solidFill>
            <a:schemeClr val="tx2"/>
          </a:solidFill>
          <a:latin typeface="Arial" charset="0"/>
          <a:cs typeface="Arial" charset="0"/>
        </a:defRPr>
      </a:lvl5pPr>
      <a:lvl6pPr marL="457200" algn="l" rtl="0" eaLnBrk="1" fontAlgn="base" hangingPunct="1">
        <a:spcBef>
          <a:spcPct val="0"/>
        </a:spcBef>
        <a:spcAft>
          <a:spcPct val="0"/>
        </a:spcAft>
        <a:defRPr sz="4400">
          <a:solidFill>
            <a:schemeClr val="tx2"/>
          </a:solidFill>
          <a:latin typeface="Tahoma" pitchFamily="34" charset="0"/>
          <a:cs typeface="Arial" charset="0"/>
        </a:defRPr>
      </a:lvl6pPr>
      <a:lvl7pPr marL="914400" algn="l" rtl="0" eaLnBrk="1" fontAlgn="base" hangingPunct="1">
        <a:spcBef>
          <a:spcPct val="0"/>
        </a:spcBef>
        <a:spcAft>
          <a:spcPct val="0"/>
        </a:spcAft>
        <a:defRPr sz="4400">
          <a:solidFill>
            <a:schemeClr val="tx2"/>
          </a:solidFill>
          <a:latin typeface="Tahoma" pitchFamily="34" charset="0"/>
          <a:cs typeface="Arial" charset="0"/>
        </a:defRPr>
      </a:lvl7pPr>
      <a:lvl8pPr marL="1371600" algn="l" rtl="0" eaLnBrk="1" fontAlgn="base" hangingPunct="1">
        <a:spcBef>
          <a:spcPct val="0"/>
        </a:spcBef>
        <a:spcAft>
          <a:spcPct val="0"/>
        </a:spcAft>
        <a:defRPr sz="4400">
          <a:solidFill>
            <a:schemeClr val="tx2"/>
          </a:solidFill>
          <a:latin typeface="Tahoma" pitchFamily="34" charset="0"/>
          <a:cs typeface="Arial" charset="0"/>
        </a:defRPr>
      </a:lvl8pPr>
      <a:lvl9pPr marL="1828800" algn="l" rtl="0" eaLnBrk="1" fontAlgn="base" hangingPunct="1">
        <a:spcBef>
          <a:spcPct val="0"/>
        </a:spcBef>
        <a:spcAft>
          <a:spcPct val="0"/>
        </a:spcAft>
        <a:defRPr sz="4400">
          <a:solidFill>
            <a:schemeClr val="tx2"/>
          </a:solidFill>
          <a:latin typeface="Tahoma" pitchFamily="34" charset="0"/>
          <a:cs typeface="Arial"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Arial" charset="0"/>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Arial" charset="0"/>
          <a:cs typeface="+mn-cs"/>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Arial" charset="0"/>
          <a:cs typeface="+mn-cs"/>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Arial" charset="0"/>
          <a:cs typeface="+mn-cs"/>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Arial" charset="0"/>
          <a:cs typeface="+mn-cs"/>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1981200"/>
          </a:xfrm>
        </p:spPr>
        <p:txBody>
          <a:bodyPr>
            <a:noAutofit/>
          </a:bodyPr>
          <a:lstStyle/>
          <a:p>
            <a:pPr algn="ctr">
              <a:lnSpc>
                <a:spcPct val="150000"/>
              </a:lnSpc>
              <a:spcBef>
                <a:spcPts val="1200"/>
              </a:spcBef>
              <a:tabLst>
                <a:tab pos="4114800" algn="l"/>
              </a:tabLst>
            </a:pPr>
            <a:r>
              <a:rPr lang="en-US" sz="2800" b="1" smtClean="0">
                <a:effectLst>
                  <a:outerShdw blurRad="50800" dist="38100" algn="tr" rotWithShape="0">
                    <a:prstClr val="black">
                      <a:alpha val="40000"/>
                    </a:prstClr>
                  </a:outerShdw>
                </a:effectLst>
              </a:rPr>
              <a:t/>
            </a:r>
            <a:br>
              <a:rPr lang="en-US" sz="2800" b="1" smtClean="0">
                <a:effectLst>
                  <a:outerShdw blurRad="50800" dist="38100" algn="tr" rotWithShape="0">
                    <a:prstClr val="black">
                      <a:alpha val="40000"/>
                    </a:prstClr>
                  </a:outerShdw>
                </a:effectLst>
              </a:rPr>
            </a:br>
            <a:r>
              <a:rPr lang="en-US" sz="2800" smtClean="0"/>
              <a:t/>
            </a:r>
            <a:br>
              <a:rPr lang="en-US" sz="2800" smtClean="0"/>
            </a:br>
            <a:r>
              <a:rPr lang="en-US" sz="2800">
                <a:latin typeface="Calibri" pitchFamily="34" charset="0"/>
                <a:cs typeface="Calibri" pitchFamily="34" charset="0"/>
              </a:rPr>
              <a:t> </a:t>
            </a:r>
            <a:r>
              <a:rPr lang="en-US" sz="2800" b="1" smtClean="0">
                <a:solidFill>
                  <a:srgbClr val="0000CC"/>
                </a:solidFill>
                <a:effectLst>
                  <a:outerShdw blurRad="50800" dist="38100" algn="tr" rotWithShape="0">
                    <a:prstClr val="black">
                      <a:alpha val="40000"/>
                    </a:prstClr>
                  </a:outerShdw>
                </a:effectLst>
                <a:latin typeface="Calibri" pitchFamily="34" charset="0"/>
                <a:cs typeface="Calibri" pitchFamily="34" charset="0"/>
              </a:rPr>
              <a:t> BÀI TIỂU LUẬN GIỮA KỲ</a:t>
            </a:r>
            <a:r>
              <a:rPr lang="en-US" sz="2800" smtClean="0">
                <a:solidFill>
                  <a:srgbClr val="0000CC"/>
                </a:solidFill>
                <a:latin typeface="Calibri" pitchFamily="34" charset="0"/>
                <a:cs typeface="Calibri" pitchFamily="34" charset="0"/>
              </a:rPr>
              <a:t/>
            </a:r>
            <a:br>
              <a:rPr lang="en-US" sz="2800" smtClean="0">
                <a:solidFill>
                  <a:srgbClr val="0000CC"/>
                </a:solidFill>
                <a:latin typeface="Calibri" pitchFamily="34" charset="0"/>
                <a:cs typeface="Calibri" pitchFamily="34" charset="0"/>
              </a:rPr>
            </a:br>
            <a:r>
              <a:rPr lang="en-US" sz="2800" b="1" smtClean="0">
                <a:solidFill>
                  <a:srgbClr val="0000CC"/>
                </a:solidFill>
                <a:effectLst>
                  <a:outerShdw blurRad="50800" dist="38100" algn="tr" rotWithShape="0">
                    <a:prstClr val="black">
                      <a:alpha val="40000"/>
                    </a:prstClr>
                  </a:outerShdw>
                </a:effectLst>
                <a:latin typeface="Calibri" pitchFamily="34" charset="0"/>
                <a:cs typeface="Calibri" pitchFamily="34" charset="0"/>
              </a:rPr>
              <a:t>MÔN THIẾT KẾ VÀ ĐÁNH GIÁ THUẬT TOÁN</a:t>
            </a:r>
            <a:r>
              <a:rPr lang="en-US" sz="2400" smtClean="0"/>
              <a:t/>
            </a:r>
            <a:br>
              <a:rPr lang="en-US" sz="2400" smtClean="0"/>
            </a:br>
            <a:r>
              <a:rPr lang="en-US" sz="2800" b="1" i="1" u="sng" smtClean="0">
                <a:solidFill>
                  <a:srgbClr val="FF0000"/>
                </a:solidFill>
              </a:rPr>
              <a:t>Chủ đề 7</a:t>
            </a:r>
            <a:r>
              <a:rPr lang="en-US" sz="2800" b="1" i="1" smtClean="0">
                <a:solidFill>
                  <a:srgbClr val="FF0000"/>
                </a:solidFill>
              </a:rPr>
              <a:t>:</a:t>
            </a:r>
            <a:r>
              <a:rPr lang="en-US" sz="2800" smtClean="0">
                <a:solidFill>
                  <a:srgbClr val="FF0000"/>
                </a:solidFill>
              </a:rPr>
              <a:t> </a:t>
            </a:r>
            <a:r>
              <a:rPr lang="en-US" sz="2800" b="1" i="1" smtClean="0">
                <a:solidFill>
                  <a:srgbClr val="FF0000"/>
                </a:solidFill>
                <a:effectLst>
                  <a:outerShdw blurRad="50800" dist="38100" algn="tr" rotWithShape="0">
                    <a:prstClr val="black">
                      <a:alpha val="40000"/>
                    </a:prstClr>
                  </a:outerShdw>
                </a:effectLst>
              </a:rPr>
              <a:t>Phương pháp nhánh cận</a:t>
            </a:r>
            <a:r>
              <a:rPr lang="en-US" sz="2800" smtClean="0"/>
              <a:t>                                </a:t>
            </a:r>
            <a:endParaRPr lang="en-US" sz="2400"/>
          </a:p>
        </p:txBody>
      </p:sp>
      <p:sp>
        <p:nvSpPr>
          <p:cNvPr id="4" name="Subtitle 3"/>
          <p:cNvSpPr>
            <a:spLocks noGrp="1"/>
          </p:cNvSpPr>
          <p:nvPr>
            <p:ph type="subTitle" idx="1"/>
          </p:nvPr>
        </p:nvSpPr>
        <p:spPr>
          <a:xfrm>
            <a:off x="4419600" y="2590800"/>
            <a:ext cx="3962400" cy="3429000"/>
          </a:xfrm>
        </p:spPr>
        <p:txBody>
          <a:bodyPr>
            <a:noAutofit/>
          </a:bodyPr>
          <a:lstStyle/>
          <a:p>
            <a:pPr algn="l">
              <a:lnSpc>
                <a:spcPct val="170000"/>
              </a:lnSpc>
            </a:pPr>
            <a:r>
              <a:rPr lang="en-US" sz="2400" i="1" baseline="10000">
                <a:solidFill>
                  <a:schemeClr val="tx1"/>
                </a:solidFill>
              </a:rPr>
              <a:t>Giảng viên:</a:t>
            </a:r>
            <a:r>
              <a:rPr lang="en-US" sz="2400" baseline="10000">
                <a:solidFill>
                  <a:schemeClr val="tx1"/>
                </a:solidFill>
              </a:rPr>
              <a:t> TS.Nguyễn Thị </a:t>
            </a:r>
            <a:r>
              <a:rPr lang="en-US" sz="2400" baseline="10000" smtClean="0">
                <a:solidFill>
                  <a:schemeClr val="tx1"/>
                </a:solidFill>
              </a:rPr>
              <a:t>Hồng Minh</a:t>
            </a:r>
            <a:br>
              <a:rPr lang="en-US" sz="2400" baseline="10000" smtClean="0">
                <a:solidFill>
                  <a:schemeClr val="tx1"/>
                </a:solidFill>
              </a:rPr>
            </a:br>
            <a:r>
              <a:rPr lang="en-US" sz="2400" i="1" baseline="10000" smtClean="0">
                <a:solidFill>
                  <a:schemeClr val="tx1"/>
                </a:solidFill>
              </a:rPr>
              <a:t>Nhóm </a:t>
            </a:r>
            <a:r>
              <a:rPr lang="en-US" sz="2400" i="1" baseline="10000">
                <a:solidFill>
                  <a:schemeClr val="tx1"/>
                </a:solidFill>
              </a:rPr>
              <a:t>sinh viên thực hiện:</a:t>
            </a:r>
            <a:r>
              <a:rPr lang="en-US" sz="2400" baseline="10000">
                <a:solidFill>
                  <a:schemeClr val="tx1"/>
                </a:solidFill>
              </a:rPr>
              <a:t/>
            </a:r>
            <a:br>
              <a:rPr lang="en-US" sz="2400" baseline="10000">
                <a:solidFill>
                  <a:schemeClr val="tx1"/>
                </a:solidFill>
              </a:rPr>
            </a:br>
            <a:r>
              <a:rPr lang="en-US" sz="2400" baseline="10000" smtClean="0">
                <a:solidFill>
                  <a:schemeClr val="tx1"/>
                </a:solidFill>
              </a:rPr>
              <a:t>	1.  Hoàng Thị Quỳnh Hoa</a:t>
            </a:r>
            <a:br>
              <a:rPr lang="en-US" sz="2400" baseline="10000" smtClean="0">
                <a:solidFill>
                  <a:schemeClr val="tx1"/>
                </a:solidFill>
              </a:rPr>
            </a:br>
            <a:r>
              <a:rPr lang="en-US" sz="2400" baseline="10000" smtClean="0">
                <a:solidFill>
                  <a:schemeClr val="tx1"/>
                </a:solidFill>
              </a:rPr>
              <a:t>	2.  Nguyễn Thị Huyên</a:t>
            </a:r>
            <a:br>
              <a:rPr lang="en-US" sz="2400" baseline="10000" smtClean="0">
                <a:solidFill>
                  <a:schemeClr val="tx1"/>
                </a:solidFill>
              </a:rPr>
            </a:br>
            <a:r>
              <a:rPr lang="en-US" sz="2400" baseline="10000" smtClean="0">
                <a:solidFill>
                  <a:schemeClr val="tx1"/>
                </a:solidFill>
              </a:rPr>
              <a:t>	3.  Đỗ Thị Duyên</a:t>
            </a:r>
            <a:br>
              <a:rPr lang="en-US" sz="2400" baseline="10000" smtClean="0">
                <a:solidFill>
                  <a:schemeClr val="tx1"/>
                </a:solidFill>
              </a:rPr>
            </a:br>
            <a:r>
              <a:rPr lang="en-US" sz="2400" baseline="10000" smtClean="0">
                <a:solidFill>
                  <a:schemeClr val="tx1"/>
                </a:solidFill>
              </a:rPr>
              <a:t>	4.  Dư Thị Lan Hương</a:t>
            </a:r>
            <a:r>
              <a:rPr lang="en-US" sz="2400" baseline="10000">
                <a:solidFill>
                  <a:schemeClr val="tx1"/>
                </a:solidFill>
              </a:rPr>
              <a:t/>
            </a:r>
            <a:br>
              <a:rPr lang="en-US" sz="2400" baseline="10000">
                <a:solidFill>
                  <a:schemeClr val="tx1"/>
                </a:solidFill>
              </a:rPr>
            </a:br>
            <a:r>
              <a:rPr lang="en-US" sz="2400" i="1" baseline="10000">
                <a:solidFill>
                  <a:schemeClr val="tx1"/>
                </a:solidFill>
              </a:rPr>
              <a:t>Lớp:</a:t>
            </a:r>
            <a:r>
              <a:rPr lang="en-US" sz="2400" baseline="10000">
                <a:solidFill>
                  <a:schemeClr val="tx1"/>
                </a:solidFill>
              </a:rPr>
              <a:t> K54A2</a:t>
            </a:r>
          </a:p>
        </p:txBody>
      </p:sp>
      <p:pic>
        <p:nvPicPr>
          <p:cNvPr id="1026" name="Picture 2" descr="C:\Users\DUYEN\Desktop\ndr18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3352800" cy="304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rgbClr val="0000CC"/>
                </a:solidFill>
                <a:latin typeface="Times New Roman" pitchFamily="18" charset="0"/>
                <a:cs typeface="Times New Roman" pitchFamily="18" charset="0"/>
              </a:rPr>
              <a:t>Ví dụ: Bài toán người du lịch[3]</a:t>
            </a:r>
            <a:endParaRPr lang="en-US" sz="400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Clr>
                    <a:srgbClr val="0000CC"/>
                  </a:buClr>
                </a:pPr>
                <a:r>
                  <a:rPr lang="en-US" sz="2000" b="1" i="1">
                    <a:latin typeface="Times New Roman" pitchFamily="18" charset="0"/>
                    <a:cs typeface="Times New Roman" pitchFamily="18" charset="0"/>
                  </a:rPr>
                  <a:t>Đánh giá phương pháp </a:t>
                </a:r>
                <a:r>
                  <a:rPr lang="en-US" sz="2000" b="1" i="1" smtClean="0">
                    <a:latin typeface="Times New Roman" pitchFamily="18" charset="0"/>
                    <a:cs typeface="Times New Roman" pitchFamily="18" charset="0"/>
                  </a:rPr>
                  <a:t>quay lui</a:t>
                </a:r>
                <a:r>
                  <a:rPr lang="en-US" sz="2000" i="1" smtClean="0">
                    <a:latin typeface="Times New Roman" pitchFamily="18" charset="0"/>
                    <a:cs typeface="Times New Roman" pitchFamily="18" charset="0"/>
                  </a:rPr>
                  <a:t>:</a:t>
                </a:r>
                <a:r>
                  <a:rPr lang="en-US" sz="2000" smtClean="0">
                    <a:latin typeface="Times New Roman" pitchFamily="18" charset="0"/>
                    <a:cs typeface="Times New Roman" pitchFamily="18" charset="0"/>
                  </a:rPr>
                  <a:t> </a:t>
                </a:r>
                <a:r>
                  <a:rPr lang="en-US" sz="2000">
                    <a:latin typeface="Times New Roman" pitchFamily="18" charset="0"/>
                    <a:cs typeface="Times New Roman" pitchFamily="18" charset="0"/>
                  </a:rPr>
                  <a:t>Thời gian để thực hiện = O(số đỉnh có đường đi đến đỉnh 1 </a:t>
                </a:r>
                <a14:m>
                  <m:oMath xmlns:m="http://schemas.openxmlformats.org/officeDocument/2006/math">
                    <m:r>
                      <a:rPr lang="en-US" sz="2000" i="1">
                        <a:latin typeface="Cambria Math"/>
                      </a:rPr>
                      <m:t>× </m:t>
                    </m:r>
                  </m:oMath>
                </a14:m>
                <a:r>
                  <a:rPr lang="en-US" sz="2000">
                    <a:latin typeface="Times New Roman" pitchFamily="18" charset="0"/>
                    <a:cs typeface="Times New Roman" pitchFamily="18" charset="0"/>
                  </a:rPr>
                  <a:t>số đỉnh có đường đi đến đỉnh 2 </a:t>
                </a:r>
                <a14:m>
                  <m:oMath xmlns:m="http://schemas.openxmlformats.org/officeDocument/2006/math">
                    <m:r>
                      <a:rPr lang="en-US" sz="2000" i="1">
                        <a:latin typeface="Cambria Math"/>
                      </a:rPr>
                      <m:t>×</m:t>
                    </m:r>
                  </m:oMath>
                </a14:m>
                <a:r>
                  <a:rPr lang="en-US" sz="2000">
                    <a:latin typeface="Times New Roman" pitchFamily="18" charset="0"/>
                    <a:cs typeface="Times New Roman" pitchFamily="18" charset="0"/>
                  </a:rPr>
                  <a:t> … </a:t>
                </a:r>
                <a14:m>
                  <m:oMath xmlns:m="http://schemas.openxmlformats.org/officeDocument/2006/math">
                    <m:r>
                      <a:rPr lang="en-US" sz="2000" i="1">
                        <a:latin typeface="Cambria Math"/>
                      </a:rPr>
                      <m:t>×</m:t>
                    </m:r>
                  </m:oMath>
                </a14:m>
                <a:r>
                  <a:rPr lang="en-US" sz="2000">
                    <a:latin typeface="Times New Roman" pitchFamily="18" charset="0"/>
                    <a:cs typeface="Times New Roman" pitchFamily="18" charset="0"/>
                  </a:rPr>
                  <a:t> số đỉnh có đường đi đến đỉnh n</a:t>
                </a:r>
                <a:r>
                  <a:rPr lang="en-US" sz="2000" smtClean="0">
                    <a:latin typeface="Times New Roman" pitchFamily="18" charset="0"/>
                    <a:cs typeface="Times New Roman" pitchFamily="18" charset="0"/>
                  </a:rPr>
                  <a:t>).</a:t>
                </a:r>
              </a:p>
              <a:p>
                <a:pPr marL="293688" indent="447675">
                  <a:buNone/>
                </a:pP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 </a:t>
                </a:r>
                <a:r>
                  <a:rPr lang="en-US" sz="2000">
                    <a:latin typeface="Times New Roman" pitchFamily="18" charset="0"/>
                    <a:cs typeface="Times New Roman" pitchFamily="18" charset="0"/>
                  </a:rPr>
                  <a:t>T</a:t>
                </a:r>
                <a:r>
                  <a:rPr lang="en-US" sz="2000" smtClean="0">
                    <a:latin typeface="Times New Roman" pitchFamily="18" charset="0"/>
                    <a:cs typeface="Times New Roman" pitchFamily="18" charset="0"/>
                  </a:rPr>
                  <a:t>ại </a:t>
                </a:r>
                <a:r>
                  <a:rPr lang="en-US" sz="2000">
                    <a:latin typeface="Times New Roman" pitchFamily="18" charset="0"/>
                    <a:cs typeface="Times New Roman" pitchFamily="18" charset="0"/>
                  </a:rPr>
                  <a:t>bước thứ i ta chọn một giá trị </a:t>
                </a:r>
                <a14:m>
                  <m:oMath xmlns:m="http://schemas.openxmlformats.org/officeDocument/2006/math">
                    <m:sSub>
                      <m:sSubPr>
                        <m:ctrlPr>
                          <a:rPr lang="en-US" sz="2000" i="1">
                            <a:latin typeface="Cambria Math"/>
                          </a:rPr>
                        </m:ctrlPr>
                      </m:sSubPr>
                      <m:e>
                        <m:r>
                          <a:rPr lang="en-US" sz="2000" i="1">
                            <a:latin typeface="Cambria Math"/>
                          </a:rPr>
                          <m:t>𝑥</m:t>
                        </m:r>
                      </m:e>
                      <m:sub>
                        <m:r>
                          <a:rPr lang="en-US" sz="2000" i="1">
                            <a:latin typeface="Cambria Math"/>
                          </a:rPr>
                          <m:t>𝑖</m:t>
                        </m:r>
                      </m:sub>
                    </m:sSub>
                  </m:oMath>
                </a14:m>
                <a:r>
                  <a:rPr lang="en-US" sz="2000">
                    <a:latin typeface="Times New Roman" pitchFamily="18" charset="0"/>
                    <a:cs typeface="Times New Roman" pitchFamily="18" charset="0"/>
                  </a:rPr>
                  <a:t> không tối ưu thì toàn bộ quá trình chọn </a:t>
                </a:r>
                <a14:m>
                  <m:oMath xmlns:m="http://schemas.openxmlformats.org/officeDocument/2006/math">
                    <m:sSub>
                      <m:sSubPr>
                        <m:ctrlPr>
                          <a:rPr lang="en-US" sz="2000" i="1">
                            <a:latin typeface="Cambria Math"/>
                          </a:rPr>
                        </m:ctrlPr>
                      </m:sSubPr>
                      <m:e>
                        <m:r>
                          <a:rPr lang="en-US" sz="2000" i="1">
                            <a:latin typeface="Cambria Math"/>
                          </a:rPr>
                          <m:t>𝑥</m:t>
                        </m:r>
                      </m:e>
                      <m:sub>
                        <m:r>
                          <a:rPr lang="en-US" sz="2000" i="1">
                            <a:latin typeface="Cambria Math"/>
                          </a:rPr>
                          <m:t>𝑖</m:t>
                        </m:r>
                        <m:r>
                          <a:rPr lang="en-US" sz="2000" i="1">
                            <a:latin typeface="Cambria Math"/>
                          </a:rPr>
                          <m:t>+1</m:t>
                        </m:r>
                      </m:sub>
                    </m:sSub>
                    <m:r>
                      <a:rPr lang="en-US" sz="2000" i="1">
                        <a:latin typeface="Cambria Math"/>
                      </a:rPr>
                      <m:t>, </m:t>
                    </m:r>
                    <m:sSub>
                      <m:sSubPr>
                        <m:ctrlPr>
                          <a:rPr lang="en-US" sz="2000" i="1">
                            <a:latin typeface="Cambria Math"/>
                          </a:rPr>
                        </m:ctrlPr>
                      </m:sSubPr>
                      <m:e>
                        <m:r>
                          <a:rPr lang="en-US" sz="2000" i="1">
                            <a:latin typeface="Cambria Math"/>
                          </a:rPr>
                          <m:t> </m:t>
                        </m:r>
                        <m:r>
                          <a:rPr lang="en-US" sz="2000" i="1">
                            <a:latin typeface="Cambria Math"/>
                          </a:rPr>
                          <m:t>𝑥</m:t>
                        </m:r>
                      </m:e>
                      <m:sub>
                        <m:r>
                          <a:rPr lang="en-US" sz="2000" i="1">
                            <a:latin typeface="Cambria Math"/>
                          </a:rPr>
                          <m:t>𝑖</m:t>
                        </m:r>
                        <m:r>
                          <a:rPr lang="en-US" sz="2000" i="1">
                            <a:latin typeface="Cambria Math"/>
                          </a:rPr>
                          <m:t>+2</m:t>
                        </m:r>
                      </m:sub>
                    </m:sSub>
                    <m:r>
                      <a:rPr lang="en-US" sz="2000" i="1">
                        <a:latin typeface="Cambria Math"/>
                      </a:rPr>
                      <m:t>…</m:t>
                    </m:r>
                  </m:oMath>
                </a14:m>
                <a:r>
                  <a:rPr lang="en-US" sz="2000">
                    <a:latin typeface="Times New Roman" pitchFamily="18" charset="0"/>
                    <a:cs typeface="Times New Roman" pitchFamily="18" charset="0"/>
                  </a:rPr>
                  <a:t> sẽ hoàn toàn vô nghĩa. Ngược lại, nếu ta xác định được rằng giá trị </a:t>
                </a:r>
                <a14:m>
                  <m:oMath xmlns:m="http://schemas.openxmlformats.org/officeDocument/2006/math">
                    <m:sSub>
                      <m:sSubPr>
                        <m:ctrlPr>
                          <a:rPr lang="en-US" sz="2000" i="1">
                            <a:latin typeface="Cambria Math"/>
                          </a:rPr>
                        </m:ctrlPr>
                      </m:sSubPr>
                      <m:e>
                        <m:r>
                          <a:rPr lang="en-US" sz="2000" i="1">
                            <a:latin typeface="Cambria Math"/>
                          </a:rPr>
                          <m:t>𝑥</m:t>
                        </m:r>
                      </m:e>
                      <m:sub>
                        <m:r>
                          <a:rPr lang="en-US" sz="2000" i="1">
                            <a:latin typeface="Cambria Math"/>
                          </a:rPr>
                          <m:t>𝑖</m:t>
                        </m:r>
                      </m:sub>
                    </m:sSub>
                    <m:r>
                      <a:rPr lang="en-US" sz="2000" i="1">
                        <a:latin typeface="Cambria Math"/>
                      </a:rPr>
                      <m:t> </m:t>
                    </m:r>
                  </m:oMath>
                </a14:m>
                <a:r>
                  <a:rPr lang="en-US" sz="2000">
                    <a:latin typeface="Times New Roman" pitchFamily="18" charset="0"/>
                    <a:cs typeface="Times New Roman" pitchFamily="18" charset="0"/>
                  </a:rPr>
                  <a:t>đó không dẫn đến cấu hình tối ưu thì ta sẽ tiết kiệm được toàn bộ các bước chọn </a:t>
                </a:r>
                <a14:m>
                  <m:oMath xmlns:m="http://schemas.openxmlformats.org/officeDocument/2006/math">
                    <m:sSub>
                      <m:sSubPr>
                        <m:ctrlPr>
                          <a:rPr lang="en-US" sz="2000" i="1">
                            <a:latin typeface="Cambria Math"/>
                          </a:rPr>
                        </m:ctrlPr>
                      </m:sSubPr>
                      <m:e>
                        <m:r>
                          <a:rPr lang="en-US" sz="2000" i="1">
                            <a:latin typeface="Cambria Math"/>
                          </a:rPr>
                          <m:t>𝑥</m:t>
                        </m:r>
                      </m:e>
                      <m:sub>
                        <m:r>
                          <a:rPr lang="en-US" sz="2000" i="1">
                            <a:latin typeface="Cambria Math"/>
                          </a:rPr>
                          <m:t>𝑖</m:t>
                        </m:r>
                        <m:r>
                          <a:rPr lang="en-US" sz="2000" i="1">
                            <a:latin typeface="Cambria Math"/>
                          </a:rPr>
                          <m:t>+1</m:t>
                        </m:r>
                      </m:sub>
                    </m:sSub>
                    <m:r>
                      <a:rPr lang="en-US" sz="2000" i="1">
                        <a:latin typeface="Cambria Math"/>
                      </a:rPr>
                      <m:t>, </m:t>
                    </m:r>
                    <m:sSub>
                      <m:sSubPr>
                        <m:ctrlPr>
                          <a:rPr lang="en-US" sz="2000" i="1">
                            <a:latin typeface="Cambria Math"/>
                          </a:rPr>
                        </m:ctrlPr>
                      </m:sSubPr>
                      <m:e>
                        <m:r>
                          <a:rPr lang="en-US" sz="2000" i="1">
                            <a:latin typeface="Cambria Math"/>
                          </a:rPr>
                          <m:t> </m:t>
                        </m:r>
                        <m:r>
                          <a:rPr lang="en-US" sz="2000" i="1">
                            <a:latin typeface="Cambria Math"/>
                          </a:rPr>
                          <m:t>𝑥</m:t>
                        </m:r>
                      </m:e>
                      <m:sub>
                        <m:r>
                          <a:rPr lang="en-US" sz="2000" i="1">
                            <a:latin typeface="Cambria Math"/>
                          </a:rPr>
                          <m:t>𝑖</m:t>
                        </m:r>
                        <m:r>
                          <a:rPr lang="en-US" sz="2000" i="1">
                            <a:latin typeface="Cambria Math"/>
                          </a:rPr>
                          <m:t>+2</m:t>
                        </m:r>
                      </m:sub>
                    </m:sSub>
                    <m:r>
                      <a:rPr lang="en-US" sz="2000" i="1">
                        <a:latin typeface="Cambria Math"/>
                      </a:rPr>
                      <m:t>…</m:t>
                    </m:r>
                  </m:oMath>
                </a14:m>
                <a:r>
                  <a:rPr lang="en-US" sz="2000" b="1">
                    <a:latin typeface="Times New Roman" pitchFamily="18" charset="0"/>
                    <a:cs typeface="Times New Roman" pitchFamily="18" charset="0"/>
                  </a:rPr>
                  <a:t>	</a:t>
                </a:r>
                <a:endParaRPr lang="en-US" sz="2000" b="1" smtClean="0">
                  <a:latin typeface="Times New Roman" pitchFamily="18" charset="0"/>
                  <a:cs typeface="Times New Roman" pitchFamily="18" charset="0"/>
                </a:endParaRPr>
              </a:p>
              <a:p>
                <a:pPr>
                  <a:buClr>
                    <a:srgbClr val="0000CC"/>
                  </a:buClr>
                </a:pPr>
                <a:r>
                  <a:rPr lang="en-US" sz="2000" b="1" i="1" smtClean="0">
                    <a:latin typeface="Times New Roman" pitchFamily="18" charset="0"/>
                    <a:cs typeface="Times New Roman" pitchFamily="18" charset="0"/>
                  </a:rPr>
                  <a:t>Đây </a:t>
                </a:r>
                <a:r>
                  <a:rPr lang="en-US" sz="2000" b="1" i="1">
                    <a:latin typeface="Times New Roman" pitchFamily="18" charset="0"/>
                    <a:cs typeface="Times New Roman" pitchFamily="18" charset="0"/>
                  </a:rPr>
                  <a:t>cũng là ý tưởng của thuật toán nhánh cận.</a:t>
                </a:r>
                <a:r>
                  <a:rPr lang="en-US" sz="2000">
                    <a:latin typeface="Times New Roman" pitchFamily="18" charset="0"/>
                    <a:cs typeface="Times New Roman" pitchFamily="18" charset="0"/>
                  </a:rPr>
                  <a:t> Với bài toán người du lịch, tại lần di chuyển thứ i, nếu tổng chi phí đang có  </a:t>
                </a:r>
                <a14:m>
                  <m:oMath xmlns:m="http://schemas.openxmlformats.org/officeDocument/2006/math">
                    <m:r>
                      <a:rPr lang="en-US" sz="2000" i="1">
                        <a:latin typeface="Cambria Math"/>
                      </a:rPr>
                      <m:t>≥</m:t>
                    </m:r>
                  </m:oMath>
                </a14:m>
                <a:r>
                  <a:rPr lang="en-US" sz="2000">
                    <a:latin typeface="Times New Roman" pitchFamily="18" charset="0"/>
                    <a:cs typeface="Times New Roman" pitchFamily="18" charset="0"/>
                  </a:rPr>
                  <a:t> chi phí của phương án tốt nhất ta đang có thì rõ ràng việc đi tiếp không mang đến kết quả tốt hơn. Do đó, cải tiến tiếp phương pháp quay lui bằng cách đặt một nhánh cận đơn giản như sau:</a:t>
                </a:r>
              </a:p>
              <a:p>
                <a:endParaRPr lang="en-US" sz="200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741" r="-1255"/>
                </a:stretch>
              </a:blipFill>
            </p:spPr>
            <p:txBody>
              <a:bodyPr/>
              <a:lstStyle/>
              <a:p>
                <a:r>
                  <a:rPr lang="en-US">
                    <a:noFill/>
                  </a:rPr>
                  <a:t> </a:t>
                </a:r>
              </a:p>
            </p:txBody>
          </p:sp>
        </mc:Fallback>
      </mc:AlternateContent>
    </p:spTree>
    <p:extLst>
      <p:ext uri="{BB962C8B-B14F-4D97-AF65-F5344CB8AC3E}">
        <p14:creationId xmlns:p14="http://schemas.microsoft.com/office/powerpoint/2010/main" val="1800871316"/>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rgbClr val="0000CC"/>
                </a:solidFill>
                <a:latin typeface="Times New Roman" pitchFamily="18" charset="0"/>
                <a:cs typeface="Times New Roman" pitchFamily="18" charset="0"/>
              </a:rPr>
              <a:t>Ví dụ: Bài toán người du lịch[4]</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1182688" y="1905000"/>
            <a:ext cx="7772400" cy="4227513"/>
          </a:xfrm>
        </p:spPr>
        <p:txBody>
          <a:bodyPr/>
          <a:lstStyle/>
          <a:p>
            <a:pPr marL="0" indent="0">
              <a:buNone/>
            </a:pPr>
            <a:r>
              <a:rPr lang="en-US" sz="1300">
                <a:latin typeface="Courier New" pitchFamily="49" charset="0"/>
                <a:cs typeface="Courier New" pitchFamily="49" charset="0"/>
              </a:rPr>
              <a:t>Try(i,C)</a:t>
            </a:r>
            <a:r>
              <a:rPr lang="en-US" sz="1300" smtClean="0">
                <a:latin typeface="Courier New" pitchFamily="49" charset="0"/>
                <a:cs typeface="Courier New" pitchFamily="49" charset="0"/>
              </a:rPr>
              <a:t>≡ </a:t>
            </a:r>
            <a:r>
              <a:rPr lang="en-US" sz="1300" i="1" smtClean="0">
                <a:solidFill>
                  <a:schemeClr val="tx1">
                    <a:lumMod val="75000"/>
                    <a:lumOff val="25000"/>
                  </a:schemeClr>
                </a:solidFill>
                <a:latin typeface="Calibri" pitchFamily="34" charset="0"/>
                <a:cs typeface="Calibri" pitchFamily="34" charset="0"/>
              </a:rPr>
              <a:t>//</a:t>
            </a:r>
            <a:r>
              <a:rPr lang="en-US" sz="1300" i="1">
                <a:solidFill>
                  <a:schemeClr val="tx1">
                    <a:lumMod val="75000"/>
                    <a:lumOff val="25000"/>
                  </a:schemeClr>
                </a:solidFill>
                <a:latin typeface="Calibri" pitchFamily="34" charset="0"/>
                <a:cs typeface="Calibri" pitchFamily="34" charset="0"/>
              </a:rPr>
              <a:t>Sinh thành phần thứ i của cấu hình với chi phí hiện thời C</a:t>
            </a:r>
            <a:endParaRPr lang="en-US" sz="1300">
              <a:solidFill>
                <a:schemeClr val="tx1">
                  <a:lumMod val="75000"/>
                  <a:lumOff val="25000"/>
                </a:schemeClr>
              </a:solidFill>
              <a:latin typeface="Calibri" pitchFamily="34" charset="0"/>
              <a:cs typeface="Calibri" pitchFamily="34" charset="0"/>
            </a:endParaRPr>
          </a:p>
          <a:p>
            <a:pPr marL="0" indent="0">
              <a:buNone/>
            </a:pPr>
            <a:r>
              <a:rPr lang="en-US" sz="1300">
                <a:latin typeface="Courier New" pitchFamily="49" charset="0"/>
                <a:cs typeface="Courier New" pitchFamily="49" charset="0"/>
              </a:rPr>
              <a:t>   </a:t>
            </a:r>
            <a:r>
              <a:rPr lang="en-US" sz="1300" b="1" smtClean="0">
                <a:latin typeface="Courier New" pitchFamily="49" charset="0"/>
                <a:cs typeface="Courier New" pitchFamily="49" charset="0"/>
              </a:rPr>
              <a:t>for</a:t>
            </a:r>
            <a:r>
              <a:rPr lang="en-US" sz="1300" smtClean="0">
                <a:latin typeface="Courier New" pitchFamily="49" charset="0"/>
                <a:cs typeface="Courier New" pitchFamily="49" charset="0"/>
              </a:rPr>
              <a:t>(</a:t>
            </a:r>
            <a:r>
              <a:rPr lang="en-US" sz="1300" i="1" smtClean="0">
                <a:latin typeface="Courier New" pitchFamily="49" charset="0"/>
                <a:cs typeface="Courier New" pitchFamily="49" charset="0"/>
              </a:rPr>
              <a:t>v</a:t>
            </a:r>
            <a:r>
              <a:rPr lang="en-US" sz="1300" smtClean="0">
                <a:latin typeface="Courier New" pitchFamily="49" charset="0"/>
                <a:cs typeface="Courier New" pitchFamily="49" charset="0"/>
              </a:rPr>
              <a:t> </a:t>
            </a:r>
            <a:r>
              <a:rPr lang="en-US" sz="1300">
                <a:latin typeface="Courier New" pitchFamily="49" charset="0"/>
                <a:cs typeface="Courier New" pitchFamily="49" charset="0"/>
              </a:rPr>
              <a:t>= 1..</a:t>
            </a:r>
            <a:r>
              <a:rPr lang="en-US" sz="1300" i="1">
                <a:latin typeface="Courier New" pitchFamily="49" charset="0"/>
                <a:cs typeface="Courier New" pitchFamily="49" charset="0"/>
              </a:rPr>
              <a:t>n</a:t>
            </a:r>
            <a:r>
              <a:rPr lang="en-US" sz="1300">
                <a:latin typeface="Courier New" pitchFamily="49" charset="0"/>
                <a:cs typeface="Courier New" pitchFamily="49" charset="0"/>
              </a:rPr>
              <a:t>)</a:t>
            </a:r>
          </a:p>
          <a:p>
            <a:pPr marL="0" indent="0">
              <a:buNone/>
            </a:pPr>
            <a:r>
              <a:rPr lang="en-US" sz="1300">
                <a:latin typeface="Courier New" pitchFamily="49" charset="0"/>
                <a:cs typeface="Courier New" pitchFamily="49" charset="0"/>
              </a:rPr>
              <a:t>      </a:t>
            </a:r>
            <a:r>
              <a:rPr lang="en-US" sz="1300" b="1" smtClean="0">
                <a:latin typeface="Courier New" pitchFamily="49" charset="0"/>
                <a:cs typeface="Courier New" pitchFamily="49" charset="0"/>
              </a:rPr>
              <a:t>if(</a:t>
            </a:r>
            <a:r>
              <a:rPr lang="en-US" sz="1300" smtClean="0">
                <a:latin typeface="Courier New" pitchFamily="49" charset="0"/>
                <a:cs typeface="Courier New" pitchFamily="49" charset="0"/>
              </a:rPr>
              <a:t>(</a:t>
            </a:r>
            <a:r>
              <a:rPr lang="en-US" sz="1300">
                <a:latin typeface="Courier New" pitchFamily="49" charset="0"/>
                <a:cs typeface="Courier New" pitchFamily="49" charset="0"/>
              </a:rPr>
              <a:t>c[x</a:t>
            </a:r>
            <a:r>
              <a:rPr lang="en-US" sz="1300" baseline="-25000">
                <a:latin typeface="Courier New" pitchFamily="49" charset="0"/>
                <a:cs typeface="Courier New" pitchFamily="49" charset="0"/>
              </a:rPr>
              <a:t>i-1</a:t>
            </a:r>
            <a:r>
              <a:rPr lang="en-US" sz="1300">
                <a:latin typeface="Courier New" pitchFamily="49" charset="0"/>
                <a:cs typeface="Courier New" pitchFamily="49" charset="0"/>
              </a:rPr>
              <a:t>,v]&lt; ∞)&amp;(not Daqua[v</a:t>
            </a:r>
            <a:r>
              <a:rPr lang="en-US" sz="1300" smtClean="0">
                <a:latin typeface="Courier New" pitchFamily="49" charset="0"/>
                <a:cs typeface="Courier New" pitchFamily="49" charset="0"/>
              </a:rPr>
              <a:t>])))</a:t>
            </a:r>
            <a:endParaRPr lang="en-US" sz="1300">
              <a:latin typeface="Courier New" pitchFamily="49" charset="0"/>
              <a:cs typeface="Courier New" pitchFamily="49" charset="0"/>
            </a:endParaRPr>
          </a:p>
          <a:p>
            <a:pPr marL="0" indent="0">
              <a:buNone/>
            </a:pPr>
            <a:r>
              <a:rPr lang="en-US" sz="1300">
                <a:latin typeface="Courier New" pitchFamily="49" charset="0"/>
                <a:cs typeface="Courier New" pitchFamily="49" charset="0"/>
              </a:rPr>
              <a:t>          C1 = C + c[x</a:t>
            </a:r>
            <a:r>
              <a:rPr lang="en-US" sz="1300" baseline="-25000">
                <a:latin typeface="Courier New" pitchFamily="49" charset="0"/>
                <a:cs typeface="Courier New" pitchFamily="49" charset="0"/>
              </a:rPr>
              <a:t>i-1</a:t>
            </a:r>
            <a:r>
              <a:rPr lang="en-US" sz="1300">
                <a:latin typeface="Courier New" pitchFamily="49" charset="0"/>
                <a:cs typeface="Courier New" pitchFamily="49" charset="0"/>
              </a:rPr>
              <a:t>,v</a:t>
            </a:r>
            <a:r>
              <a:rPr lang="en-US" sz="1300" smtClean="0">
                <a:latin typeface="Courier New" pitchFamily="49" charset="0"/>
                <a:cs typeface="Courier New" pitchFamily="49" charset="0"/>
              </a:rPr>
              <a:t>];</a:t>
            </a:r>
          </a:p>
          <a:p>
            <a:pPr marL="0" indent="0">
              <a:buNone/>
            </a:pPr>
            <a:r>
              <a:rPr lang="en-US" sz="1300" b="1" smtClean="0">
                <a:latin typeface="Courier New" pitchFamily="49" charset="0"/>
                <a:cs typeface="Courier New" pitchFamily="49" charset="0"/>
              </a:rPr>
              <a:t>      	 if</a:t>
            </a:r>
            <a:r>
              <a:rPr lang="en-US" sz="1300" smtClean="0">
                <a:latin typeface="Courier New" pitchFamily="49" charset="0"/>
                <a:cs typeface="Courier New" pitchFamily="49" charset="0"/>
              </a:rPr>
              <a:t>(C1 </a:t>
            </a:r>
            <a:r>
              <a:rPr lang="en-US" sz="1300">
                <a:latin typeface="Courier New" pitchFamily="49" charset="0"/>
                <a:cs typeface="Courier New" pitchFamily="49" charset="0"/>
              </a:rPr>
              <a:t>&lt; BestCost)           </a:t>
            </a: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x</a:t>
            </a:r>
            <a:r>
              <a:rPr lang="en-US" sz="1300" baseline="-25000" smtClean="0">
                <a:latin typeface="Courier New" pitchFamily="49" charset="0"/>
                <a:cs typeface="Courier New" pitchFamily="49" charset="0"/>
              </a:rPr>
              <a:t>i</a:t>
            </a:r>
            <a:r>
              <a:rPr lang="en-US" sz="1300" smtClean="0">
                <a:latin typeface="Courier New" pitchFamily="49" charset="0"/>
                <a:cs typeface="Courier New" pitchFamily="49" charset="0"/>
              </a:rPr>
              <a:t> </a:t>
            </a:r>
            <a:r>
              <a:rPr lang="en-US" sz="1300">
                <a:latin typeface="Courier New" pitchFamily="49" charset="0"/>
                <a:cs typeface="Courier New" pitchFamily="49" charset="0"/>
              </a:rPr>
              <a:t>= </a:t>
            </a:r>
            <a:r>
              <a:rPr lang="en-US" sz="1300" smtClean="0">
                <a:latin typeface="Courier New" pitchFamily="49" charset="0"/>
                <a:cs typeface="Courier New" pitchFamily="49" charset="0"/>
              </a:rPr>
              <a:t>v;</a:t>
            </a:r>
            <a:endParaRPr lang="en-US" sz="1300">
              <a:latin typeface="Courier New" pitchFamily="49" charset="0"/>
              <a:cs typeface="Courier New" pitchFamily="49" charset="0"/>
            </a:endParaRP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Daqua[v</a:t>
            </a:r>
            <a:r>
              <a:rPr lang="en-US" sz="1300">
                <a:latin typeface="Courier New" pitchFamily="49" charset="0"/>
                <a:cs typeface="Courier New" pitchFamily="49" charset="0"/>
              </a:rPr>
              <a:t>] = true;</a:t>
            </a: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a:t>
            </a:r>
            <a:r>
              <a:rPr lang="en-US" sz="1300" b="1" smtClean="0">
                <a:latin typeface="Courier New" pitchFamily="49" charset="0"/>
                <a:cs typeface="Courier New" pitchFamily="49" charset="0"/>
              </a:rPr>
              <a:t>if </a:t>
            </a:r>
            <a:r>
              <a:rPr lang="en-US" sz="1300">
                <a:latin typeface="Courier New" pitchFamily="49" charset="0"/>
                <a:cs typeface="Courier New" pitchFamily="49" charset="0"/>
              </a:rPr>
              <a:t>(i = n+1)&amp;(x</a:t>
            </a:r>
            <a:r>
              <a:rPr lang="en-US" sz="1300" baseline="-25000">
                <a:latin typeface="Courier New" pitchFamily="49" charset="0"/>
                <a:cs typeface="Courier New" pitchFamily="49" charset="0"/>
              </a:rPr>
              <a:t>i </a:t>
            </a:r>
            <a:r>
              <a:rPr lang="en-US" sz="1300">
                <a:latin typeface="Courier New" pitchFamily="49" charset="0"/>
                <a:cs typeface="Courier New" pitchFamily="49" charset="0"/>
              </a:rPr>
              <a:t>= S)</a:t>
            </a: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&lt;</a:t>
            </a:r>
            <a:r>
              <a:rPr lang="en-US" sz="1300">
                <a:latin typeface="Courier New" pitchFamily="49" charset="0"/>
                <a:cs typeface="Courier New" pitchFamily="49" charset="0"/>
              </a:rPr>
              <a:t>Ghi nhận nghiệm x</a:t>
            </a:r>
            <a:r>
              <a:rPr lang="en-US" sz="1300" baseline="-25000">
                <a:latin typeface="Courier New" pitchFamily="49" charset="0"/>
                <a:cs typeface="Courier New" pitchFamily="49" charset="0"/>
              </a:rPr>
              <a:t>1</a:t>
            </a:r>
            <a:r>
              <a:rPr lang="en-US" sz="1300">
                <a:latin typeface="Courier New" pitchFamily="49" charset="0"/>
                <a:cs typeface="Courier New" pitchFamily="49" charset="0"/>
              </a:rPr>
              <a:t>,x</a:t>
            </a:r>
            <a:r>
              <a:rPr lang="en-US" sz="1300" baseline="-25000">
                <a:latin typeface="Courier New" pitchFamily="49" charset="0"/>
                <a:cs typeface="Courier New" pitchFamily="49" charset="0"/>
              </a:rPr>
              <a:t>2</a:t>
            </a:r>
            <a:r>
              <a:rPr lang="en-US" sz="1300">
                <a:latin typeface="Courier New" pitchFamily="49" charset="0"/>
                <a:cs typeface="Courier New" pitchFamily="49" charset="0"/>
              </a:rPr>
              <a:t>…x</a:t>
            </a:r>
            <a:r>
              <a:rPr lang="en-US" sz="1300" baseline="-25000">
                <a:latin typeface="Courier New" pitchFamily="49" charset="0"/>
                <a:cs typeface="Courier New" pitchFamily="49" charset="0"/>
              </a:rPr>
              <a:t>n+1</a:t>
            </a:r>
            <a:r>
              <a:rPr lang="en-US" sz="1300">
                <a:latin typeface="Courier New" pitchFamily="49" charset="0"/>
                <a:cs typeface="Courier New" pitchFamily="49" charset="0"/>
              </a:rPr>
              <a:t>&gt;; </a:t>
            </a: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BestCost </a:t>
            </a:r>
            <a:r>
              <a:rPr lang="en-US" sz="1300">
                <a:latin typeface="Courier New" pitchFamily="49" charset="0"/>
                <a:cs typeface="Courier New" pitchFamily="49" charset="0"/>
              </a:rPr>
              <a:t>= C1; </a:t>
            </a:r>
            <a:r>
              <a:rPr lang="en-US" sz="1300" i="1">
                <a:solidFill>
                  <a:schemeClr val="tx1">
                    <a:lumMod val="75000"/>
                    <a:lumOff val="25000"/>
                  </a:schemeClr>
                </a:solidFill>
                <a:latin typeface="Calibri" pitchFamily="34" charset="0"/>
                <a:cs typeface="Calibri" pitchFamily="34" charset="0"/>
              </a:rPr>
              <a:t>//Cập nhật chi phí tốt nhất</a:t>
            </a:r>
            <a:endParaRPr lang="en-US" sz="1300">
              <a:solidFill>
                <a:schemeClr val="tx1">
                  <a:lumMod val="75000"/>
                  <a:lumOff val="25000"/>
                </a:schemeClr>
              </a:solidFill>
              <a:latin typeface="Calibri" pitchFamily="34" charset="0"/>
              <a:cs typeface="Calibri" pitchFamily="34" charset="0"/>
            </a:endParaRP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a:t>
            </a:r>
            <a:r>
              <a:rPr lang="en-US" sz="1300" b="1" smtClean="0">
                <a:latin typeface="Courier New" pitchFamily="49" charset="0"/>
                <a:cs typeface="Courier New" pitchFamily="49" charset="0"/>
              </a:rPr>
              <a:t>else</a:t>
            </a:r>
            <a:r>
              <a:rPr lang="en-US" sz="1300" smtClean="0">
                <a:latin typeface="Courier New" pitchFamily="49" charset="0"/>
                <a:cs typeface="Courier New" pitchFamily="49" charset="0"/>
              </a:rPr>
              <a:t> </a:t>
            </a:r>
            <a:r>
              <a:rPr lang="en-US" sz="1300" b="1">
                <a:latin typeface="Courier New" pitchFamily="49" charset="0"/>
                <a:cs typeface="Courier New" pitchFamily="49" charset="0"/>
              </a:rPr>
              <a:t>if</a:t>
            </a:r>
            <a:r>
              <a:rPr lang="en-US" sz="1300">
                <a:latin typeface="Courier New" pitchFamily="49" charset="0"/>
                <a:cs typeface="Courier New" pitchFamily="49" charset="0"/>
              </a:rPr>
              <a:t> (i&lt;=n)</a:t>
            </a: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Try(i+1,C1</a:t>
            </a:r>
            <a:r>
              <a:rPr lang="en-US" sz="1300">
                <a:latin typeface="Courier New" pitchFamily="49" charset="0"/>
                <a:cs typeface="Courier New" pitchFamily="49" charset="0"/>
              </a:rPr>
              <a:t>); </a:t>
            </a:r>
            <a:r>
              <a:rPr lang="en-US" sz="1300" i="1">
                <a:solidFill>
                  <a:schemeClr val="tx1">
                    <a:lumMod val="75000"/>
                    <a:lumOff val="25000"/>
                  </a:schemeClr>
                </a:solidFill>
                <a:latin typeface="Calibri" pitchFamily="34" charset="0"/>
                <a:cs typeface="Calibri" pitchFamily="34" charset="0"/>
              </a:rPr>
              <a:t>//Sinh thành phần tiếp theo với chi phí hiện thời C1</a:t>
            </a:r>
            <a:endParaRPr lang="en-US" sz="1300">
              <a:solidFill>
                <a:schemeClr val="tx1">
                  <a:lumMod val="75000"/>
                  <a:lumOff val="25000"/>
                </a:schemeClr>
              </a:solidFill>
              <a:latin typeface="Calibri" pitchFamily="34" charset="0"/>
              <a:cs typeface="Calibri" pitchFamily="34" charset="0"/>
            </a:endParaRP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a:t>
            </a:r>
            <a:r>
              <a:rPr lang="en-US" sz="1300" b="1" smtClean="0">
                <a:latin typeface="Courier New" pitchFamily="49" charset="0"/>
                <a:cs typeface="Courier New" pitchFamily="49" charset="0"/>
              </a:rPr>
              <a:t>endif</a:t>
            </a:r>
            <a:r>
              <a:rPr lang="en-US" sz="1300">
                <a:latin typeface="Courier New" pitchFamily="49" charset="0"/>
                <a:cs typeface="Courier New" pitchFamily="49" charset="0"/>
              </a:rPr>
              <a:t>;</a:t>
            </a: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Daqua[v</a:t>
            </a:r>
            <a:r>
              <a:rPr lang="en-US" sz="1300">
                <a:latin typeface="Courier New" pitchFamily="49" charset="0"/>
                <a:cs typeface="Courier New" pitchFamily="49" charset="0"/>
              </a:rPr>
              <a:t>] = false;</a:t>
            </a:r>
          </a:p>
          <a:p>
            <a:pPr marL="0" indent="0">
              <a:buNone/>
            </a:pPr>
            <a:r>
              <a:rPr lang="en-US" sz="1300">
                <a:latin typeface="Courier New" pitchFamily="49" charset="0"/>
                <a:cs typeface="Courier New" pitchFamily="49" charset="0"/>
              </a:rPr>
              <a:t>	   </a:t>
            </a:r>
            <a:r>
              <a:rPr lang="en-US" sz="1300" smtClean="0">
                <a:latin typeface="Courier New" pitchFamily="49" charset="0"/>
                <a:cs typeface="Courier New" pitchFamily="49" charset="0"/>
              </a:rPr>
              <a:t>   </a:t>
            </a:r>
            <a:r>
              <a:rPr lang="en-US" sz="1300" b="1" smtClean="0">
                <a:latin typeface="Courier New" pitchFamily="49" charset="0"/>
                <a:cs typeface="Courier New" pitchFamily="49" charset="0"/>
              </a:rPr>
              <a:t>endif</a:t>
            </a:r>
            <a:endParaRPr lang="en-US" sz="1300">
              <a:latin typeface="Courier New" pitchFamily="49" charset="0"/>
              <a:cs typeface="Courier New" pitchFamily="49" charset="0"/>
            </a:endParaRPr>
          </a:p>
          <a:p>
            <a:pPr marL="0" indent="0">
              <a:buNone/>
            </a:pPr>
            <a:r>
              <a:rPr lang="en-US" sz="1300">
                <a:latin typeface="Courier New" pitchFamily="49" charset="0"/>
                <a:cs typeface="Courier New" pitchFamily="49" charset="0"/>
              </a:rPr>
              <a:t>         </a:t>
            </a:r>
            <a:r>
              <a:rPr lang="en-US" sz="1300" b="1">
                <a:latin typeface="Courier New" pitchFamily="49" charset="0"/>
                <a:cs typeface="Courier New" pitchFamily="49" charset="0"/>
              </a:rPr>
              <a:t>endif</a:t>
            </a:r>
            <a:r>
              <a:rPr lang="en-US" sz="1300">
                <a:latin typeface="Courier New" pitchFamily="49" charset="0"/>
                <a:cs typeface="Courier New" pitchFamily="49" charset="0"/>
              </a:rPr>
              <a:t>;</a:t>
            </a:r>
          </a:p>
          <a:p>
            <a:pPr marL="0" indent="0">
              <a:buNone/>
            </a:pPr>
            <a:r>
              <a:rPr lang="en-US" sz="1300" b="1">
                <a:latin typeface="Courier New" pitchFamily="49" charset="0"/>
                <a:cs typeface="Courier New" pitchFamily="49" charset="0"/>
              </a:rPr>
              <a:t> </a:t>
            </a:r>
            <a:r>
              <a:rPr lang="en-US" sz="1300" b="1" smtClean="0">
                <a:latin typeface="Courier New" pitchFamily="49" charset="0"/>
                <a:cs typeface="Courier New" pitchFamily="49" charset="0"/>
              </a:rPr>
              <a:t>     endif</a:t>
            </a:r>
            <a:r>
              <a:rPr lang="en-US" sz="1300">
                <a:latin typeface="Courier New" pitchFamily="49" charset="0"/>
                <a:cs typeface="Courier New" pitchFamily="49" charset="0"/>
              </a:rPr>
              <a:t>;</a:t>
            </a:r>
          </a:p>
          <a:p>
            <a:pPr marL="0" indent="0">
              <a:buNone/>
            </a:pPr>
            <a:r>
              <a:rPr lang="en-US" sz="1300" b="1">
                <a:latin typeface="Courier New" pitchFamily="49" charset="0"/>
                <a:cs typeface="Courier New" pitchFamily="49" charset="0"/>
              </a:rPr>
              <a:t> </a:t>
            </a:r>
            <a:r>
              <a:rPr lang="en-US" sz="1300" b="1" smtClean="0">
                <a:latin typeface="Courier New" pitchFamily="49" charset="0"/>
                <a:cs typeface="Courier New" pitchFamily="49" charset="0"/>
              </a:rPr>
              <a:t>  endfor</a:t>
            </a:r>
            <a:r>
              <a:rPr lang="en-US" sz="1300">
                <a:latin typeface="Courier New" pitchFamily="49" charset="0"/>
                <a:cs typeface="Courier New" pitchFamily="49" charset="0"/>
              </a:rPr>
              <a:t>;</a:t>
            </a:r>
          </a:p>
          <a:p>
            <a:pPr marL="0" indent="0">
              <a:buNone/>
            </a:pPr>
            <a:r>
              <a:rPr lang="en-US" sz="1300" b="1">
                <a:latin typeface="Courier New" pitchFamily="49" charset="0"/>
                <a:cs typeface="Courier New" pitchFamily="49" charset="0"/>
              </a:rPr>
              <a:t>End.</a:t>
            </a:r>
            <a:r>
              <a:rPr lang="en-US" sz="1300">
                <a:latin typeface="Courier New" pitchFamily="49" charset="0"/>
                <a:cs typeface="Courier New" pitchFamily="49" charset="0"/>
              </a:rPr>
              <a:t> </a:t>
            </a:r>
          </a:p>
          <a:p>
            <a:pPr marL="0" indent="0">
              <a:buNone/>
            </a:pPr>
            <a:endParaRPr lang="en-US" sz="1300">
              <a:latin typeface="Courier New" pitchFamily="49" charset="0"/>
              <a:cs typeface="Courier New" pitchFamily="49" charset="0"/>
            </a:endParaRPr>
          </a:p>
        </p:txBody>
      </p:sp>
      <p:cxnSp>
        <p:nvCxnSpPr>
          <p:cNvPr id="5" name="Straight Connector 4"/>
          <p:cNvCxnSpPr/>
          <p:nvPr/>
        </p:nvCxnSpPr>
        <p:spPr>
          <a:xfrm>
            <a:off x="2743200" y="3703983"/>
            <a:ext cx="0" cy="1676400"/>
          </a:xfrm>
          <a:prstGeom prst="line">
            <a:avLst/>
          </a:prstGeom>
          <a:ln w="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0" y="3018183"/>
            <a:ext cx="0" cy="2468217"/>
          </a:xfrm>
          <a:prstGeom prst="line">
            <a:avLst/>
          </a:prstGeom>
          <a:ln w="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5000" y="2575891"/>
            <a:ext cx="0" cy="3139109"/>
          </a:xfrm>
          <a:prstGeom prst="line">
            <a:avLst/>
          </a:prstGeom>
          <a:ln w="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00200" y="2362200"/>
            <a:ext cx="0" cy="3657600"/>
          </a:xfrm>
          <a:prstGeom prst="line">
            <a:avLst/>
          </a:prstGeom>
          <a:ln w="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295400" y="2179983"/>
            <a:ext cx="0" cy="3992217"/>
          </a:xfrm>
          <a:prstGeom prst="line">
            <a:avLst/>
          </a:prstGeom>
          <a:ln w="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0535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rgbClr val="0000CC"/>
                </a:solidFill>
                <a:latin typeface="Times New Roman" pitchFamily="18" charset="0"/>
                <a:cs typeface="Times New Roman" pitchFamily="18" charset="0"/>
              </a:rPr>
              <a:t>Ví dụ: Bài toán người du lịch[5]</a:t>
            </a:r>
            <a:endParaRPr lang="en-US" sz="400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Clr>
                    <a:srgbClr val="0000CC"/>
                  </a:buClr>
                </a:pPr>
                <a:r>
                  <a:rPr lang="en-US" sz="2000" b="1" i="1" smtClean="0">
                    <a:latin typeface="Times New Roman" pitchFamily="18" charset="0"/>
                    <a:cs typeface="Times New Roman" pitchFamily="18" charset="0"/>
                  </a:rPr>
                  <a:t>Cải tiến cận:</a:t>
                </a:r>
                <a:endParaRPr lang="en-US" sz="2000">
                  <a:latin typeface="Times New Roman" pitchFamily="18" charset="0"/>
                  <a:cs typeface="Times New Roman" pitchFamily="18" charset="0"/>
                </a:endParaRPr>
              </a:p>
              <a:p>
                <a:pPr lvl="1">
                  <a:buClr>
                    <a:srgbClr val="0000CC"/>
                  </a:buClr>
                  <a:buSzPct val="120000"/>
                  <a:buFont typeface="Arial" pitchFamily="34" charset="0"/>
                  <a:buChar char="•"/>
                </a:pPr>
                <a:r>
                  <a:rPr lang="en-US" sz="2000" smtClean="0">
                    <a:latin typeface="Times New Roman" pitchFamily="18" charset="0"/>
                    <a:cs typeface="Times New Roman" pitchFamily="18" charset="0"/>
                  </a:rPr>
                  <a:t>Ta </a:t>
                </a:r>
                <a:r>
                  <a:rPr lang="en-US" sz="2000">
                    <a:latin typeface="Times New Roman" pitchFamily="18" charset="0"/>
                    <a:cs typeface="Times New Roman" pitchFamily="18" charset="0"/>
                  </a:rPr>
                  <a:t>có thể tiếp tục cải thiện cận này bằng cách không chỉ xét chi phí đến thời điểm hiện tại mà còn xét luôn cả chi phí tổi thiểu để kết thúc hành trình. </a:t>
                </a:r>
                <a:endParaRPr lang="en-US" sz="2000" smtClean="0">
                  <a:latin typeface="Times New Roman" pitchFamily="18" charset="0"/>
                  <a:cs typeface="Times New Roman" pitchFamily="18" charset="0"/>
                </a:endParaRPr>
              </a:p>
              <a:p>
                <a:pPr lvl="1">
                  <a:buClr>
                    <a:srgbClr val="0000CC"/>
                  </a:buClr>
                  <a:buSzPct val="120000"/>
                  <a:buFont typeface="Arial" pitchFamily="34" charset="0"/>
                  <a:buChar char="•"/>
                </a:pPr>
                <a:r>
                  <a:rPr lang="en-US" sz="2000" smtClean="0">
                    <a:latin typeface="Times New Roman" pitchFamily="18" charset="0"/>
                    <a:cs typeface="Times New Roman" pitchFamily="18" charset="0"/>
                  </a:rPr>
                  <a:t>Gọi </a:t>
                </a:r>
                <a14:m>
                  <m:oMath xmlns:m="http://schemas.openxmlformats.org/officeDocument/2006/math">
                    <m:sSub>
                      <m:sSubPr>
                        <m:ctrlPr>
                          <a:rPr lang="en-US" sz="2000" i="1">
                            <a:latin typeface="Cambria Math"/>
                          </a:rPr>
                        </m:ctrlPr>
                      </m:sSubPr>
                      <m:e>
                        <m:r>
                          <a:rPr lang="en-US" sz="2000" i="1">
                            <a:latin typeface="Cambria Math"/>
                          </a:rPr>
                          <m:t>𝑐</m:t>
                        </m:r>
                      </m:e>
                      <m:sub>
                        <m:r>
                          <a:rPr lang="en-US" sz="2000" i="1">
                            <a:latin typeface="Cambria Math"/>
                          </a:rPr>
                          <m:t>𝑚𝑖𝑛</m:t>
                        </m:r>
                      </m:sub>
                    </m:sSub>
                  </m:oMath>
                </a14:m>
                <a:r>
                  <a:rPr lang="en-US" sz="2000">
                    <a:latin typeface="Times New Roman" pitchFamily="18" charset="0"/>
                    <a:cs typeface="Times New Roman" pitchFamily="18" charset="0"/>
                  </a:rPr>
                  <a:t> là </a:t>
                </a:r>
                <a:r>
                  <a:rPr lang="en-US" sz="2000" smtClean="0">
                    <a:latin typeface="Times New Roman" pitchFamily="18" charset="0"/>
                    <a:cs typeface="Times New Roman" pitchFamily="18" charset="0"/>
                  </a:rPr>
                  <a:t>GTNN của </a:t>
                </a:r>
                <a:r>
                  <a:rPr lang="en-US" sz="2000">
                    <a:latin typeface="Times New Roman" pitchFamily="18" charset="0"/>
                    <a:cs typeface="Times New Roman" pitchFamily="18" charset="0"/>
                  </a:rPr>
                  <a:t>ma trận C, tương đương với độ dài ngắn nhất của việc di chuyển từ thành phố này đến thành phố kia. </a:t>
                </a:r>
                <a:endParaRPr lang="en-US" sz="2000" smtClean="0">
                  <a:latin typeface="Times New Roman" pitchFamily="18" charset="0"/>
                  <a:cs typeface="Times New Roman" pitchFamily="18" charset="0"/>
                </a:endParaRPr>
              </a:p>
              <a:p>
                <a:pPr lvl="1">
                  <a:buClr>
                    <a:srgbClr val="0000CC"/>
                  </a:buClr>
                  <a:buSzPct val="120000"/>
                  <a:buFont typeface="Arial" pitchFamily="34" charset="0"/>
                  <a:buChar char="•"/>
                </a:pPr>
                <a:r>
                  <a:rPr lang="en-US" sz="2000" smtClean="0">
                    <a:latin typeface="Times New Roman" pitchFamily="18" charset="0"/>
                    <a:cs typeface="Times New Roman" pitchFamily="18" charset="0"/>
                  </a:rPr>
                  <a:t>Tại </a:t>
                </a:r>
                <a:r>
                  <a:rPr lang="en-US" sz="2000">
                    <a:latin typeface="Times New Roman" pitchFamily="18" charset="0"/>
                    <a:cs typeface="Times New Roman" pitchFamily="18" charset="0"/>
                  </a:rPr>
                  <a:t>bước thứ i</a:t>
                </a:r>
                <a:r>
                  <a:rPr lang="en-US" sz="2000" smtClean="0">
                    <a:latin typeface="Times New Roman" pitchFamily="18" charset="0"/>
                    <a:cs typeface="Times New Roman" pitchFamily="18" charset="0"/>
                  </a:rPr>
                  <a:t>, còn n </a:t>
                </a:r>
                <a:r>
                  <a:rPr lang="en-US" sz="2000">
                    <a:latin typeface="Times New Roman" pitchFamily="18" charset="0"/>
                    <a:cs typeface="Times New Roman" pitchFamily="18" charset="0"/>
                  </a:rPr>
                  <a:t>– i + 1 bước di chuyển nữa mới kết </a:t>
                </a:r>
                <a:r>
                  <a:rPr lang="en-US" sz="2000" smtClean="0">
                    <a:latin typeface="Times New Roman" pitchFamily="18" charset="0"/>
                    <a:cs typeface="Times New Roman" pitchFamily="18" charset="0"/>
                  </a:rPr>
                  <a:t>thúc (</a:t>
                </a:r>
                <a:r>
                  <a:rPr lang="en-US" sz="2000">
                    <a:latin typeface="Times New Roman" pitchFamily="18" charset="0"/>
                    <a:cs typeface="Times New Roman" pitchFamily="18" charset="0"/>
                  </a:rPr>
                  <a:t>đi qua n – i thành phố còn lại và quay về thành phố </a:t>
                </a:r>
                <a:r>
                  <a:rPr lang="en-US" sz="2000" smtClean="0">
                    <a:latin typeface="Times New Roman" pitchFamily="18" charset="0"/>
                    <a:cs typeface="Times New Roman" pitchFamily="18" charset="0"/>
                  </a:rPr>
                  <a:t>1)</a:t>
                </a:r>
              </a:p>
              <a:p>
                <a:pPr marL="0" indent="0">
                  <a:buNone/>
                </a:pPr>
                <a:r>
                  <a:rPr lang="en-US" sz="2000" smtClean="0">
                    <a:latin typeface="Times New Roman" pitchFamily="18" charset="0"/>
                    <a:cs typeface="Times New Roman" pitchFamily="18" charset="0"/>
                  </a:rPr>
                  <a:t>=&gt; Chi </a:t>
                </a:r>
                <a:r>
                  <a:rPr lang="en-US" sz="2000">
                    <a:latin typeface="Times New Roman" pitchFamily="18" charset="0"/>
                    <a:cs typeface="Times New Roman" pitchFamily="18" charset="0"/>
                  </a:rPr>
                  <a:t>phí </a:t>
                </a:r>
                <a:r>
                  <a:rPr lang="en-US" sz="2000" smtClean="0">
                    <a:latin typeface="Times New Roman" pitchFamily="18" charset="0"/>
                    <a:cs typeface="Times New Roman" pitchFamily="18" charset="0"/>
                  </a:rPr>
                  <a:t>tối </a:t>
                </a:r>
                <a:r>
                  <a:rPr lang="en-US" sz="2000">
                    <a:latin typeface="Times New Roman" pitchFamily="18" charset="0"/>
                    <a:cs typeface="Times New Roman" pitchFamily="18" charset="0"/>
                  </a:rPr>
                  <a:t>thiểu là </a:t>
                </a:r>
                <a:r>
                  <a:rPr lang="en-US" sz="2000" smtClean="0">
                    <a:latin typeface="Times New Roman" pitchFamily="18" charset="0"/>
                    <a:cs typeface="Times New Roman" pitchFamily="18" charset="0"/>
                  </a:rPr>
                  <a:t>C1 </a:t>
                </a: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n – i + 1</a:t>
                </a:r>
                <a:r>
                  <a:rPr lang="en-US" sz="2000">
                    <a:latin typeface="Times New Roman" pitchFamily="18" charset="0"/>
                    <a:cs typeface="Times New Roman" pitchFamily="18" charset="0"/>
                  </a:rPr>
                  <a:t>)*</a:t>
                </a:r>
                <a14:m>
                  <m:oMath xmlns:m="http://schemas.openxmlformats.org/officeDocument/2006/math">
                    <m:r>
                      <a:rPr lang="en-US" sz="2000" i="1">
                        <a:latin typeface="Cambria Math"/>
                      </a:rPr>
                      <m:t> </m:t>
                    </m:r>
                    <m:sSub>
                      <m:sSubPr>
                        <m:ctrlPr>
                          <a:rPr lang="en-US" sz="2000" i="1">
                            <a:latin typeface="Cambria Math"/>
                          </a:rPr>
                        </m:ctrlPr>
                      </m:sSubPr>
                      <m:e>
                        <m:r>
                          <a:rPr lang="en-US" sz="2000" i="1">
                            <a:latin typeface="Cambria Math"/>
                          </a:rPr>
                          <m:t>𝑐</m:t>
                        </m:r>
                      </m:e>
                      <m:sub>
                        <m:r>
                          <a:rPr lang="en-US" sz="2000" i="1">
                            <a:latin typeface="Cambria Math"/>
                          </a:rPr>
                          <m:t>𝑚𝑖𝑛</m:t>
                        </m:r>
                      </m:sub>
                    </m:sSub>
                  </m:oMath>
                </a14:m>
                <a:r>
                  <a:rPr lang="en-US" sz="2000">
                    <a:latin typeface="Times New Roman" pitchFamily="18" charset="0"/>
                    <a:cs typeface="Times New Roman" pitchFamily="18" charset="0"/>
                  </a:rPr>
                  <a:t>. Nếu chi phí </a:t>
                </a:r>
                <a:r>
                  <a:rPr lang="en-US" sz="2000" smtClean="0">
                    <a:latin typeface="Times New Roman" pitchFamily="18" charset="0"/>
                    <a:cs typeface="Times New Roman" pitchFamily="18" charset="0"/>
                  </a:rPr>
                  <a:t>này </a:t>
                </a:r>
                <a14:m>
                  <m:oMath xmlns:m="http://schemas.openxmlformats.org/officeDocument/2006/math">
                    <m:r>
                      <a:rPr lang="en-US" sz="2000" i="1" smtClean="0">
                        <a:latin typeface="Cambria Math"/>
                        <a:cs typeface="Times New Roman" pitchFamily="18" charset="0"/>
                      </a:rPr>
                      <m:t>𝑙</m:t>
                    </m:r>
                    <m:r>
                      <a:rPr lang="en-US" sz="2000" i="1" smtClean="0">
                        <a:latin typeface="Cambria Math"/>
                        <a:cs typeface="Times New Roman" pitchFamily="18" charset="0"/>
                      </a:rPr>
                      <m:t>ớ</m:t>
                    </m:r>
                    <m:r>
                      <a:rPr lang="en-US" sz="2000" i="1" smtClean="0">
                        <a:latin typeface="Cambria Math"/>
                        <a:cs typeface="Times New Roman" pitchFamily="18" charset="0"/>
                      </a:rPr>
                      <m:t>𝑛</m:t>
                    </m:r>
                    <m:r>
                      <a:rPr lang="en-US" sz="2000" i="1" smtClean="0">
                        <a:latin typeface="Cambria Math"/>
                        <a:cs typeface="Times New Roman" pitchFamily="18" charset="0"/>
                      </a:rPr>
                      <m:t> </m:t>
                    </m:r>
                    <m:r>
                      <a:rPr lang="en-US" sz="2000" i="1">
                        <a:latin typeface="Cambria Math"/>
                        <a:cs typeface="Times New Roman" pitchFamily="18" charset="0"/>
                      </a:rPr>
                      <m:t>h</m:t>
                    </m:r>
                    <m:r>
                      <a:rPr lang="en-US" sz="2000" i="1">
                        <a:latin typeface="Cambria Math"/>
                        <a:cs typeface="Times New Roman" pitchFamily="18" charset="0"/>
                      </a:rPr>
                      <m:t>ơ</m:t>
                    </m:r>
                    <m:r>
                      <a:rPr lang="en-US" sz="2000" i="1">
                        <a:latin typeface="Cambria Math"/>
                        <a:cs typeface="Times New Roman" pitchFamily="18" charset="0"/>
                      </a:rPr>
                      <m:t>𝑛</m:t>
                    </m:r>
                    <m:r>
                      <a:rPr lang="en-US" sz="2000" i="1">
                        <a:latin typeface="Cambria Math"/>
                        <a:cs typeface="Times New Roman" pitchFamily="18" charset="0"/>
                      </a:rPr>
                      <m:t> </m:t>
                    </m:r>
                  </m:oMath>
                </a14:m>
                <a:r>
                  <a:rPr lang="en-US" sz="2000">
                    <a:latin typeface="Times New Roman" pitchFamily="18" charset="0"/>
                    <a:cs typeface="Times New Roman" pitchFamily="18" charset="0"/>
                  </a:rPr>
                  <a:t>chi phí của phương án tốt nhất thì </a:t>
                </a:r>
                <a:r>
                  <a:rPr lang="en-US" sz="2000" smtClean="0">
                    <a:latin typeface="Times New Roman" pitchFamily="18" charset="0"/>
                    <a:cs typeface="Times New Roman" pitchFamily="18" charset="0"/>
                  </a:rPr>
                  <a:t>phương án hiện </a:t>
                </a:r>
                <a:r>
                  <a:rPr lang="en-US" sz="2000">
                    <a:latin typeface="Times New Roman" pitchFamily="18" charset="0"/>
                    <a:cs typeface="Times New Roman" pitchFamily="18" charset="0"/>
                  </a:rPr>
                  <a:t>tại </a:t>
                </a:r>
                <a:r>
                  <a:rPr lang="en-US" sz="2000" smtClean="0">
                    <a:latin typeface="Times New Roman" pitchFamily="18" charset="0"/>
                    <a:cs typeface="Times New Roman" pitchFamily="18" charset="0"/>
                  </a:rPr>
                  <a:t>không </a:t>
                </a:r>
                <a:r>
                  <a:rPr lang="en-US" sz="2000">
                    <a:latin typeface="Times New Roman" pitchFamily="18" charset="0"/>
                    <a:cs typeface="Times New Roman" pitchFamily="18" charset="0"/>
                  </a:rPr>
                  <a:t>thể dẫn đến một phương án tốt hơn. Mã </a:t>
                </a:r>
                <a:r>
                  <a:rPr lang="en-US" sz="2000" smtClean="0">
                    <a:latin typeface="Times New Roman" pitchFamily="18" charset="0"/>
                    <a:cs typeface="Times New Roman" pitchFamily="18" charset="0"/>
                  </a:rPr>
                  <a:t>giả được </a:t>
                </a:r>
                <a:r>
                  <a:rPr lang="en-US" sz="2000">
                    <a:latin typeface="Times New Roman" pitchFamily="18" charset="0"/>
                    <a:cs typeface="Times New Roman" pitchFamily="18" charset="0"/>
                  </a:rPr>
                  <a:t>sửa thành: </a:t>
                </a:r>
              </a:p>
              <a:p>
                <a:endParaRPr lang="en-US" sz="200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84" t="-741" r="-1412"/>
                </a:stretch>
              </a:blipFill>
            </p:spPr>
            <p:txBody>
              <a:bodyPr/>
              <a:lstStyle/>
              <a:p>
                <a:r>
                  <a:rPr lang="en-US">
                    <a:noFill/>
                  </a:rPr>
                  <a:t> </a:t>
                </a:r>
              </a:p>
            </p:txBody>
          </p:sp>
        </mc:Fallback>
      </mc:AlternateContent>
    </p:spTree>
    <p:extLst>
      <p:ext uri="{BB962C8B-B14F-4D97-AF65-F5344CB8AC3E}">
        <p14:creationId xmlns:p14="http://schemas.microsoft.com/office/powerpoint/2010/main" val="2341105723"/>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7543800" cy="1143000"/>
          </a:xfrm>
        </p:spPr>
        <p:txBody>
          <a:bodyPr/>
          <a:lstStyle/>
          <a:p>
            <a:r>
              <a:rPr lang="en-US" sz="4000">
                <a:solidFill>
                  <a:srgbClr val="0000CC"/>
                </a:solidFill>
                <a:latin typeface="Times New Roman" pitchFamily="18" charset="0"/>
                <a:cs typeface="Times New Roman" pitchFamily="18" charset="0"/>
              </a:rPr>
              <a:t>Ví </a:t>
            </a:r>
            <a:r>
              <a:rPr lang="en-US" sz="4000" smtClean="0">
                <a:solidFill>
                  <a:srgbClr val="0000CC"/>
                </a:solidFill>
                <a:latin typeface="Times New Roman" pitchFamily="18" charset="0"/>
                <a:cs typeface="Times New Roman" pitchFamily="18" charset="0"/>
              </a:rPr>
              <a:t>dụ: </a:t>
            </a:r>
            <a:r>
              <a:rPr lang="en-US" sz="4000">
                <a:solidFill>
                  <a:srgbClr val="0000CC"/>
                </a:solidFill>
                <a:latin typeface="Times New Roman" pitchFamily="18" charset="0"/>
                <a:cs typeface="Times New Roman" pitchFamily="18" charset="0"/>
              </a:rPr>
              <a:t>Bài toán người du </a:t>
            </a:r>
            <a:r>
              <a:rPr lang="en-US" sz="4000" smtClean="0">
                <a:solidFill>
                  <a:srgbClr val="0000CC"/>
                </a:solidFill>
                <a:latin typeface="Times New Roman" pitchFamily="18" charset="0"/>
                <a:cs typeface="Times New Roman" pitchFamily="18" charset="0"/>
              </a:rPr>
              <a:t>lịch[6]</a:t>
            </a:r>
            <a:endParaRPr lang="en-US" sz="4000">
              <a:latin typeface="Times New Roman" pitchFamily="18" charset="0"/>
              <a:cs typeface="Times New Roman" pitchFamily="18" charset="0"/>
            </a:endParaRPr>
          </a:p>
        </p:txBody>
      </p:sp>
      <p:sp>
        <p:nvSpPr>
          <p:cNvPr id="3" name="Text Placeholder 2"/>
          <p:cNvSpPr>
            <a:spLocks noGrp="1"/>
          </p:cNvSpPr>
          <p:nvPr>
            <p:ph type="body" idx="1"/>
          </p:nvPr>
        </p:nvSpPr>
        <p:spPr>
          <a:xfrm>
            <a:off x="1141412" y="1447800"/>
            <a:ext cx="3659188" cy="685800"/>
          </a:xfrm>
        </p:spPr>
        <p:txBody>
          <a:bodyPr/>
          <a:lstStyle/>
          <a:p>
            <a:pPr marL="285750" indent="-285750">
              <a:buFont typeface="Wingdings" pitchFamily="2" charset="2"/>
              <a:buChar char="v"/>
            </a:pPr>
            <a:r>
              <a:rPr lang="en-US" sz="1600" b="0" i="1" smtClean="0">
                <a:solidFill>
                  <a:srgbClr val="0000CC"/>
                </a:solidFill>
                <a:latin typeface="Times New Roman" pitchFamily="18" charset="0"/>
                <a:cs typeface="Times New Roman" pitchFamily="18" charset="0"/>
              </a:rPr>
              <a:t>Trước khi cải tiến cận:</a:t>
            </a:r>
            <a:endParaRPr lang="en-US" sz="1600" b="0" i="1">
              <a:solidFill>
                <a:srgbClr val="0000CC"/>
              </a:solidFill>
              <a:latin typeface="Times New Roman" pitchFamily="18" charset="0"/>
              <a:cs typeface="Times New Roman" pitchFamily="18" charset="0"/>
            </a:endParaRPr>
          </a:p>
        </p:txBody>
      </p:sp>
      <p:sp>
        <p:nvSpPr>
          <p:cNvPr id="4" name="Content Placeholder 3"/>
          <p:cNvSpPr>
            <a:spLocks noGrp="1"/>
          </p:cNvSpPr>
          <p:nvPr>
            <p:ph sz="half" idx="2"/>
          </p:nvPr>
        </p:nvSpPr>
        <p:spPr>
          <a:xfrm>
            <a:off x="609600" y="2174875"/>
            <a:ext cx="3810000" cy="4378326"/>
          </a:xfrm>
          <a:ln>
            <a:solidFill>
              <a:schemeClr val="tx1"/>
            </a:solidFill>
          </a:ln>
        </p:spPr>
        <p:txBody>
          <a:bodyPr/>
          <a:lstStyle/>
          <a:p>
            <a:pPr marL="0" indent="0">
              <a:buNone/>
            </a:pPr>
            <a:r>
              <a:rPr lang="en-US" sz="1100" smtClean="0">
                <a:latin typeface="Courier New" pitchFamily="49" charset="0"/>
                <a:cs typeface="Courier New" pitchFamily="49" charset="0"/>
              </a:rPr>
              <a:t>Try(i,C)≡ </a:t>
            </a:r>
            <a:r>
              <a:rPr lang="en-US" sz="1100" i="1" smtClean="0">
                <a:solidFill>
                  <a:schemeClr val="tx1">
                    <a:lumMod val="75000"/>
                    <a:lumOff val="25000"/>
                  </a:schemeClr>
                </a:solidFill>
                <a:latin typeface="Calibri" pitchFamily="34" charset="0"/>
                <a:cs typeface="Calibri" pitchFamily="34" charset="0"/>
              </a:rPr>
              <a:t>//Sinh thành phần thứ i của cấu hình với chi phí hiện thời C</a:t>
            </a:r>
            <a:endParaRPr lang="en-US" sz="1100" smtClean="0">
              <a:solidFill>
                <a:schemeClr val="tx1">
                  <a:lumMod val="75000"/>
                  <a:lumOff val="25000"/>
                </a:schemeClr>
              </a:solidFill>
              <a:latin typeface="Calibri" pitchFamily="34" charset="0"/>
              <a:cs typeface="Calibri" pitchFamily="34" charset="0"/>
            </a:endParaRPr>
          </a:p>
          <a:p>
            <a:pPr marL="0" indent="0">
              <a:buNone/>
            </a:pP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for</a:t>
            </a:r>
            <a:r>
              <a:rPr lang="en-US" sz="1100" smtClean="0">
                <a:latin typeface="Courier New" pitchFamily="49" charset="0"/>
                <a:cs typeface="Courier New" pitchFamily="49" charset="0"/>
              </a:rPr>
              <a:t>(</a:t>
            </a:r>
            <a:r>
              <a:rPr lang="en-US" sz="1100" i="1" smtClean="0">
                <a:latin typeface="Courier New" pitchFamily="49" charset="0"/>
                <a:cs typeface="Courier New" pitchFamily="49" charset="0"/>
              </a:rPr>
              <a:t>v</a:t>
            </a:r>
            <a:r>
              <a:rPr lang="en-US" sz="1100" smtClean="0">
                <a:latin typeface="Courier New" pitchFamily="49" charset="0"/>
                <a:cs typeface="Courier New" pitchFamily="49" charset="0"/>
              </a:rPr>
              <a:t> = 1..</a:t>
            </a:r>
            <a:r>
              <a:rPr lang="en-US" sz="1100" i="1" smtClean="0">
                <a:latin typeface="Courier New" pitchFamily="49" charset="0"/>
                <a:cs typeface="Courier New" pitchFamily="49" charset="0"/>
              </a:rPr>
              <a:t>n</a:t>
            </a:r>
            <a:r>
              <a:rPr lang="en-US" sz="1100" smtClean="0">
                <a:latin typeface="Courier New" pitchFamily="49" charset="0"/>
                <a:cs typeface="Courier New" pitchFamily="49" charset="0"/>
              </a:rPr>
              <a:t>)</a:t>
            </a:r>
          </a:p>
          <a:p>
            <a:pPr marL="0" indent="0">
              <a:buNone/>
            </a:pP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if(</a:t>
            </a:r>
            <a:r>
              <a:rPr lang="en-US" sz="1100" smtClean="0">
                <a:latin typeface="Courier New" pitchFamily="49" charset="0"/>
                <a:cs typeface="Courier New" pitchFamily="49" charset="0"/>
              </a:rPr>
              <a:t>(c[x</a:t>
            </a:r>
            <a:r>
              <a:rPr lang="en-US" sz="1100" baseline="-25000" smtClean="0">
                <a:latin typeface="Courier New" pitchFamily="49" charset="0"/>
                <a:cs typeface="Courier New" pitchFamily="49" charset="0"/>
              </a:rPr>
              <a:t>i-1</a:t>
            </a:r>
            <a:r>
              <a:rPr lang="en-US" sz="1100" smtClean="0">
                <a:latin typeface="Courier New" pitchFamily="49" charset="0"/>
                <a:cs typeface="Courier New" pitchFamily="49" charset="0"/>
              </a:rPr>
              <a:t>,v]&lt; ∞)&amp;(not Daqua[v])))</a:t>
            </a:r>
          </a:p>
          <a:p>
            <a:pPr marL="0" indent="0">
              <a:buNone/>
            </a:pPr>
            <a:r>
              <a:rPr lang="en-US" sz="1100" smtClean="0">
                <a:latin typeface="Courier New" pitchFamily="49" charset="0"/>
                <a:cs typeface="Courier New" pitchFamily="49" charset="0"/>
              </a:rPr>
              <a:t>          C1 = C + c[x</a:t>
            </a:r>
            <a:r>
              <a:rPr lang="en-US" sz="1100" baseline="-25000" smtClean="0">
                <a:latin typeface="Courier New" pitchFamily="49" charset="0"/>
                <a:cs typeface="Courier New" pitchFamily="49" charset="0"/>
              </a:rPr>
              <a:t>i-1</a:t>
            </a:r>
            <a:r>
              <a:rPr lang="en-US" sz="1100" smtClean="0">
                <a:latin typeface="Courier New" pitchFamily="49" charset="0"/>
                <a:cs typeface="Courier New" pitchFamily="49" charset="0"/>
              </a:rPr>
              <a:t>,v];</a:t>
            </a:r>
          </a:p>
          <a:p>
            <a:pPr marL="0" indent="0">
              <a:buNone/>
            </a:pPr>
            <a:r>
              <a:rPr lang="en-US" sz="1100" b="1" smtClean="0">
                <a:latin typeface="Courier New" pitchFamily="49" charset="0"/>
                <a:cs typeface="Courier New" pitchFamily="49" charset="0"/>
              </a:rPr>
              <a:t>          </a:t>
            </a:r>
            <a:r>
              <a:rPr lang="en-US" sz="1100" b="1" smtClean="0">
                <a:solidFill>
                  <a:srgbClr val="FF0000"/>
                </a:solidFill>
                <a:latin typeface="Courier New" pitchFamily="49" charset="0"/>
                <a:cs typeface="Courier New" pitchFamily="49" charset="0"/>
              </a:rPr>
              <a:t>if(C1 &lt; BestCost)           </a:t>
            </a:r>
          </a:p>
          <a:p>
            <a:pPr marL="0" indent="0">
              <a:buNone/>
            </a:pPr>
            <a:r>
              <a:rPr lang="en-US" sz="1100" smtClean="0">
                <a:latin typeface="Courier New" pitchFamily="49" charset="0"/>
                <a:cs typeface="Courier New" pitchFamily="49" charset="0"/>
              </a:rPr>
              <a:t>               x</a:t>
            </a:r>
            <a:r>
              <a:rPr lang="en-US" sz="1100" baseline="-25000" smtClean="0">
                <a:latin typeface="Courier New" pitchFamily="49" charset="0"/>
                <a:cs typeface="Courier New" pitchFamily="49" charset="0"/>
              </a:rPr>
              <a:t>i</a:t>
            </a:r>
            <a:r>
              <a:rPr lang="en-US" sz="1100" smtClean="0">
                <a:latin typeface="Courier New" pitchFamily="49" charset="0"/>
                <a:cs typeface="Courier New" pitchFamily="49" charset="0"/>
              </a:rPr>
              <a:t> = v;</a:t>
            </a:r>
          </a:p>
          <a:p>
            <a:pPr marL="0" indent="0">
              <a:buNone/>
            </a:pPr>
            <a:r>
              <a:rPr lang="en-US" sz="1100" smtClean="0">
                <a:latin typeface="Courier New" pitchFamily="49" charset="0"/>
                <a:cs typeface="Courier New" pitchFamily="49" charset="0"/>
              </a:rPr>
              <a:t>               Daqua[v] = true;</a:t>
            </a:r>
          </a:p>
          <a:p>
            <a:pPr marL="0" indent="0">
              <a:buNone/>
            </a:pP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if </a:t>
            </a:r>
            <a:r>
              <a:rPr lang="en-US" sz="1100" smtClean="0">
                <a:latin typeface="Courier New" pitchFamily="49" charset="0"/>
                <a:cs typeface="Courier New" pitchFamily="49" charset="0"/>
              </a:rPr>
              <a:t>(i = n+1)&amp;(x</a:t>
            </a:r>
            <a:r>
              <a:rPr lang="en-US" sz="1100" baseline="-25000" smtClean="0">
                <a:latin typeface="Courier New" pitchFamily="49" charset="0"/>
                <a:cs typeface="Courier New" pitchFamily="49" charset="0"/>
              </a:rPr>
              <a:t>i </a:t>
            </a:r>
            <a:r>
              <a:rPr lang="en-US" sz="1100" smtClean="0">
                <a:latin typeface="Courier New" pitchFamily="49" charset="0"/>
                <a:cs typeface="Courier New" pitchFamily="49" charset="0"/>
              </a:rPr>
              <a:t>= S)</a:t>
            </a:r>
          </a:p>
          <a:p>
            <a:pPr marL="0" indent="0">
              <a:buNone/>
            </a:pPr>
            <a:r>
              <a:rPr lang="en-US" sz="1100" smtClean="0">
                <a:latin typeface="Courier New" pitchFamily="49" charset="0"/>
                <a:cs typeface="Courier New" pitchFamily="49" charset="0"/>
              </a:rPr>
              <a:t>                   &lt;Ghi nhận nghiệm x</a:t>
            </a:r>
            <a:r>
              <a:rPr lang="en-US" sz="1100" baseline="-25000" smtClean="0">
                <a:latin typeface="Courier New" pitchFamily="49" charset="0"/>
                <a:cs typeface="Courier New" pitchFamily="49" charset="0"/>
              </a:rPr>
              <a:t>1</a:t>
            </a:r>
            <a:r>
              <a:rPr lang="en-US" sz="1100" smtClean="0">
                <a:latin typeface="Courier New" pitchFamily="49" charset="0"/>
                <a:cs typeface="Courier New" pitchFamily="49" charset="0"/>
              </a:rPr>
              <a:t>…x</a:t>
            </a:r>
            <a:r>
              <a:rPr lang="en-US" sz="1100" baseline="-25000" smtClean="0">
                <a:latin typeface="Courier New" pitchFamily="49" charset="0"/>
                <a:cs typeface="Courier New" pitchFamily="49" charset="0"/>
              </a:rPr>
              <a:t>n+1</a:t>
            </a:r>
            <a:r>
              <a:rPr lang="en-US" sz="1100" smtClean="0">
                <a:latin typeface="Courier New" pitchFamily="49" charset="0"/>
                <a:cs typeface="Courier New" pitchFamily="49" charset="0"/>
              </a:rPr>
              <a:t>&gt;</a:t>
            </a:r>
          </a:p>
          <a:p>
            <a:pPr marL="0" indent="0">
              <a:buNone/>
            </a:pPr>
            <a:r>
              <a:rPr lang="en-US" sz="1100" smtClean="0">
                <a:latin typeface="Courier New" pitchFamily="49" charset="0"/>
                <a:cs typeface="Courier New" pitchFamily="49" charset="0"/>
              </a:rPr>
              <a:t>                   BestCost = C1; </a:t>
            </a:r>
            <a:r>
              <a:rPr lang="en-US" sz="1100" i="1" smtClean="0">
                <a:solidFill>
                  <a:schemeClr val="tx1">
                    <a:lumMod val="75000"/>
                    <a:lumOff val="25000"/>
                  </a:schemeClr>
                </a:solidFill>
                <a:latin typeface="Calibri" pitchFamily="34" charset="0"/>
                <a:cs typeface="Calibri" pitchFamily="34" charset="0"/>
              </a:rPr>
              <a:t>//Cập nhật chi phí tốt nhất</a:t>
            </a:r>
            <a:endParaRPr lang="en-US" sz="1100" smtClean="0">
              <a:solidFill>
                <a:schemeClr val="tx1">
                  <a:lumMod val="75000"/>
                  <a:lumOff val="25000"/>
                </a:schemeClr>
              </a:solidFill>
              <a:latin typeface="Calibri" pitchFamily="34" charset="0"/>
              <a:cs typeface="Calibri" pitchFamily="34" charset="0"/>
            </a:endParaRPr>
          </a:p>
          <a:p>
            <a:pPr marL="0" indent="0">
              <a:buNone/>
            </a:pP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else</a:t>
            </a: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if</a:t>
            </a:r>
            <a:r>
              <a:rPr lang="en-US" sz="1100" smtClean="0">
                <a:latin typeface="Courier New" pitchFamily="49" charset="0"/>
                <a:cs typeface="Courier New" pitchFamily="49" charset="0"/>
              </a:rPr>
              <a:t> (i&lt;=n)</a:t>
            </a:r>
          </a:p>
          <a:p>
            <a:pPr marL="0" indent="0">
              <a:buNone/>
            </a:pPr>
            <a:r>
              <a:rPr lang="en-US" sz="1100" smtClean="0">
                <a:latin typeface="Courier New" pitchFamily="49" charset="0"/>
                <a:cs typeface="Courier New" pitchFamily="49" charset="0"/>
              </a:rPr>
              <a:t>                   Try(i+1,C1); </a:t>
            </a:r>
            <a:r>
              <a:rPr lang="en-US" sz="1100" i="1" smtClean="0">
                <a:solidFill>
                  <a:schemeClr val="tx1">
                    <a:lumMod val="75000"/>
                    <a:lumOff val="25000"/>
                  </a:schemeClr>
                </a:solidFill>
                <a:latin typeface="Calibri" pitchFamily="34" charset="0"/>
                <a:cs typeface="Calibri" pitchFamily="34" charset="0"/>
              </a:rPr>
              <a:t>//Sinh thành phần tiếp theo với chi phí hiện thời C1</a:t>
            </a:r>
            <a:endParaRPr lang="en-US" sz="1100" smtClean="0">
              <a:solidFill>
                <a:schemeClr val="tx1">
                  <a:lumMod val="75000"/>
                  <a:lumOff val="25000"/>
                </a:schemeClr>
              </a:solidFill>
              <a:latin typeface="Calibri" pitchFamily="34" charset="0"/>
              <a:cs typeface="Calibri" pitchFamily="34" charset="0"/>
            </a:endParaRPr>
          </a:p>
          <a:p>
            <a:pPr marL="0" indent="0">
              <a:buNone/>
            </a:pP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endif</a:t>
            </a:r>
            <a:r>
              <a:rPr lang="en-US" sz="1100" smtClean="0">
                <a:latin typeface="Courier New" pitchFamily="49" charset="0"/>
                <a:cs typeface="Courier New" pitchFamily="49" charset="0"/>
              </a:rPr>
              <a:t>;</a:t>
            </a:r>
          </a:p>
          <a:p>
            <a:pPr marL="0" indent="0">
              <a:buNone/>
            </a:pPr>
            <a:r>
              <a:rPr lang="en-US" sz="1100" smtClean="0">
                <a:latin typeface="Courier New" pitchFamily="49" charset="0"/>
                <a:cs typeface="Courier New" pitchFamily="49" charset="0"/>
              </a:rPr>
              <a:t>               Daqua[v] = false;</a:t>
            </a:r>
          </a:p>
          <a:p>
            <a:pPr marL="0" indent="0">
              <a:buNone/>
            </a:pP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endif</a:t>
            </a:r>
            <a:endParaRPr lang="en-US" sz="1100" smtClean="0">
              <a:latin typeface="Courier New" pitchFamily="49" charset="0"/>
              <a:cs typeface="Courier New" pitchFamily="49" charset="0"/>
            </a:endParaRPr>
          </a:p>
          <a:p>
            <a:pPr marL="0" indent="0">
              <a:buNone/>
            </a:pP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endif</a:t>
            </a:r>
            <a:r>
              <a:rPr lang="en-US" sz="1100" smtClean="0">
                <a:latin typeface="Courier New" pitchFamily="49" charset="0"/>
                <a:cs typeface="Courier New" pitchFamily="49" charset="0"/>
              </a:rPr>
              <a:t>;</a:t>
            </a:r>
          </a:p>
          <a:p>
            <a:pPr marL="0" indent="0">
              <a:buNone/>
            </a:pPr>
            <a:r>
              <a:rPr lang="en-US" sz="1100" b="1" smtClean="0">
                <a:latin typeface="Courier New" pitchFamily="49" charset="0"/>
                <a:cs typeface="Courier New" pitchFamily="49" charset="0"/>
              </a:rPr>
              <a:t>      endif</a:t>
            </a:r>
            <a:r>
              <a:rPr lang="en-US" sz="1100" smtClean="0">
                <a:latin typeface="Courier New" pitchFamily="49" charset="0"/>
                <a:cs typeface="Courier New" pitchFamily="49" charset="0"/>
              </a:rPr>
              <a:t>;</a:t>
            </a:r>
          </a:p>
          <a:p>
            <a:pPr marL="0" indent="0">
              <a:buNone/>
            </a:pPr>
            <a:r>
              <a:rPr lang="en-US" sz="1100" b="1" smtClean="0">
                <a:latin typeface="Courier New" pitchFamily="49" charset="0"/>
                <a:cs typeface="Courier New" pitchFamily="49" charset="0"/>
              </a:rPr>
              <a:t>   endfor</a:t>
            </a:r>
            <a:r>
              <a:rPr lang="en-US" sz="1100" smtClean="0">
                <a:latin typeface="Courier New" pitchFamily="49" charset="0"/>
                <a:cs typeface="Courier New" pitchFamily="49" charset="0"/>
              </a:rPr>
              <a:t>;</a:t>
            </a:r>
          </a:p>
          <a:p>
            <a:pPr marL="0" indent="0">
              <a:buNone/>
            </a:pPr>
            <a:r>
              <a:rPr lang="en-US" sz="1100" b="1" smtClean="0">
                <a:latin typeface="Courier New" pitchFamily="49" charset="0"/>
                <a:cs typeface="Courier New" pitchFamily="49" charset="0"/>
              </a:rPr>
              <a:t>End.</a:t>
            </a:r>
            <a:r>
              <a:rPr lang="en-US" sz="1100" smtClean="0">
                <a:latin typeface="Courier New" pitchFamily="49" charset="0"/>
                <a:cs typeface="Courier New" pitchFamily="49" charset="0"/>
              </a:rPr>
              <a:t> </a:t>
            </a:r>
          </a:p>
          <a:p>
            <a:pPr marL="0" indent="0">
              <a:buNone/>
            </a:pPr>
            <a:endParaRPr lang="en-US" sz="1100" smtClean="0">
              <a:latin typeface="Courier New" pitchFamily="49" charset="0"/>
              <a:cs typeface="Courier New" pitchFamily="49" charset="0"/>
            </a:endParaRPr>
          </a:p>
          <a:p>
            <a:pPr marL="0" indent="0">
              <a:buNone/>
            </a:pPr>
            <a:endParaRPr lang="en-US" sz="1100"/>
          </a:p>
        </p:txBody>
      </p:sp>
      <p:sp>
        <p:nvSpPr>
          <p:cNvPr id="5" name="Text Placeholder 4"/>
          <p:cNvSpPr>
            <a:spLocks noGrp="1"/>
          </p:cNvSpPr>
          <p:nvPr>
            <p:ph type="body" sz="quarter" idx="3"/>
          </p:nvPr>
        </p:nvSpPr>
        <p:spPr>
          <a:xfrm>
            <a:off x="5133974" y="1676400"/>
            <a:ext cx="3781426" cy="457200"/>
          </a:xfrm>
        </p:spPr>
        <p:txBody>
          <a:bodyPr/>
          <a:lstStyle/>
          <a:p>
            <a:pPr marL="285750" indent="-285750">
              <a:buFont typeface="Wingdings" pitchFamily="2" charset="2"/>
              <a:buChar char="v"/>
            </a:pPr>
            <a:r>
              <a:rPr lang="en-US" sz="1600" b="0" i="1" smtClean="0">
                <a:solidFill>
                  <a:srgbClr val="0000CC"/>
                </a:solidFill>
                <a:latin typeface="Times New Roman" pitchFamily="18" charset="0"/>
                <a:cs typeface="Times New Roman" pitchFamily="18" charset="0"/>
              </a:rPr>
              <a:t>Khi đã cải tiến cận:</a:t>
            </a:r>
            <a:endParaRPr lang="en-US" sz="1600" b="0" i="1">
              <a:solidFill>
                <a:srgbClr val="0000CC"/>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a:xfrm>
                <a:off x="4876800" y="2174875"/>
                <a:ext cx="3657600" cy="4378326"/>
              </a:xfrm>
              <a:ln w="12700">
                <a:solidFill>
                  <a:schemeClr val="tx1"/>
                </a:solidFill>
              </a:ln>
            </p:spPr>
            <p:txBody>
              <a:bodyPr/>
              <a:lstStyle/>
              <a:p>
                <a:pPr marL="0" indent="0">
                  <a:buNone/>
                </a:pPr>
                <a:r>
                  <a:rPr lang="en-US" sz="1100">
                    <a:latin typeface="Courier New" pitchFamily="49" charset="0"/>
                    <a:cs typeface="Courier New" pitchFamily="49" charset="0"/>
                  </a:rPr>
                  <a:t>Try(i,C)≡ </a:t>
                </a:r>
                <a:r>
                  <a:rPr lang="en-US" sz="1100" i="1">
                    <a:solidFill>
                      <a:schemeClr val="tx1">
                        <a:lumMod val="75000"/>
                        <a:lumOff val="25000"/>
                      </a:schemeClr>
                    </a:solidFill>
                    <a:latin typeface="Calibri" pitchFamily="34" charset="0"/>
                    <a:cs typeface="Calibri" pitchFamily="34" charset="0"/>
                  </a:rPr>
                  <a:t>//Sinh thành phần thứ i của cấu hình với chi phí hiện thời C</a:t>
                </a:r>
                <a:endParaRPr lang="en-US" sz="1100">
                  <a:solidFill>
                    <a:schemeClr val="tx1">
                      <a:lumMod val="75000"/>
                      <a:lumOff val="25000"/>
                    </a:schemeClr>
                  </a:solidFill>
                  <a:latin typeface="Calibri" pitchFamily="34" charset="0"/>
                  <a:cs typeface="Calibri" pitchFamily="34" charset="0"/>
                </a:endParaRPr>
              </a:p>
              <a:p>
                <a:pPr marL="0" indent="0">
                  <a:buNone/>
                </a:pPr>
                <a:r>
                  <a:rPr lang="en-US" sz="1100">
                    <a:latin typeface="Courier New" pitchFamily="49" charset="0"/>
                    <a:cs typeface="Courier New" pitchFamily="49" charset="0"/>
                  </a:rPr>
                  <a:t>  </a:t>
                </a:r>
                <a:r>
                  <a:rPr lang="en-US" sz="1100" b="1">
                    <a:latin typeface="Courier New" pitchFamily="49" charset="0"/>
                    <a:cs typeface="Courier New" pitchFamily="49" charset="0"/>
                  </a:rPr>
                  <a:t>for </a:t>
                </a:r>
                <a:r>
                  <a:rPr lang="en-US" sz="1100">
                    <a:latin typeface="Courier New" pitchFamily="49" charset="0"/>
                    <a:cs typeface="Courier New" pitchFamily="49" charset="0"/>
                  </a:rPr>
                  <a:t>(</a:t>
                </a:r>
                <a:r>
                  <a:rPr lang="en-US" sz="1100" i="1">
                    <a:latin typeface="Courier New" pitchFamily="49" charset="0"/>
                    <a:cs typeface="Courier New" pitchFamily="49" charset="0"/>
                  </a:rPr>
                  <a:t>v</a:t>
                </a:r>
                <a:r>
                  <a:rPr lang="en-US" sz="1100">
                    <a:latin typeface="Courier New" pitchFamily="49" charset="0"/>
                    <a:cs typeface="Courier New" pitchFamily="49" charset="0"/>
                  </a:rPr>
                  <a:t> = 1..</a:t>
                </a:r>
                <a:r>
                  <a:rPr lang="en-US" sz="1100" i="1">
                    <a:latin typeface="Courier New" pitchFamily="49" charset="0"/>
                    <a:cs typeface="Courier New" pitchFamily="49" charset="0"/>
                  </a:rPr>
                  <a:t>n</a:t>
                </a:r>
                <a:r>
                  <a:rPr lang="en-US" sz="1100">
                    <a:latin typeface="Courier New" pitchFamily="49" charset="0"/>
                    <a:cs typeface="Courier New" pitchFamily="49" charset="0"/>
                  </a:rPr>
                  <a:t>)</a:t>
                </a:r>
              </a:p>
              <a:p>
                <a:pPr marL="0" indent="0">
                  <a:buNone/>
                </a:pPr>
                <a:r>
                  <a:rPr lang="en-US" sz="1100">
                    <a:latin typeface="Courier New" pitchFamily="49" charset="0"/>
                    <a:cs typeface="Courier New" pitchFamily="49" charset="0"/>
                  </a:rPr>
                  <a:t>     </a:t>
                </a:r>
                <a:r>
                  <a:rPr lang="en-US" sz="1100" b="1" smtClean="0">
                    <a:latin typeface="Courier New" pitchFamily="49" charset="0"/>
                    <a:cs typeface="Courier New" pitchFamily="49" charset="0"/>
                  </a:rPr>
                  <a:t>if(</a:t>
                </a:r>
                <a:r>
                  <a:rPr lang="en-US" sz="1100" smtClean="0">
                    <a:latin typeface="Courier New" pitchFamily="49" charset="0"/>
                    <a:cs typeface="Courier New" pitchFamily="49" charset="0"/>
                  </a:rPr>
                  <a:t>(</a:t>
                </a:r>
                <a:r>
                  <a:rPr lang="en-US" sz="1100">
                    <a:latin typeface="Courier New" pitchFamily="49" charset="0"/>
                    <a:cs typeface="Courier New" pitchFamily="49" charset="0"/>
                  </a:rPr>
                  <a:t>c[x</a:t>
                </a:r>
                <a:r>
                  <a:rPr lang="en-US" sz="1100" baseline="-25000">
                    <a:latin typeface="Courier New" pitchFamily="49" charset="0"/>
                    <a:cs typeface="Courier New" pitchFamily="49" charset="0"/>
                  </a:rPr>
                  <a:t>i-1</a:t>
                </a:r>
                <a:r>
                  <a:rPr lang="en-US" sz="1100">
                    <a:latin typeface="Courier New" pitchFamily="49" charset="0"/>
                    <a:cs typeface="Courier New" pitchFamily="49" charset="0"/>
                  </a:rPr>
                  <a:t>,v]&lt; ∞)&amp;(not Daqua[v</a:t>
                </a:r>
                <a:r>
                  <a:rPr lang="en-US" sz="1100" smtClean="0">
                    <a:latin typeface="Courier New" pitchFamily="49" charset="0"/>
                    <a:cs typeface="Courier New" pitchFamily="49" charset="0"/>
                  </a:rPr>
                  <a:t>])))</a:t>
                </a:r>
                <a:endParaRPr lang="en-US" sz="1100">
                  <a:latin typeface="Courier New" pitchFamily="49" charset="0"/>
                  <a:cs typeface="Courier New" pitchFamily="49" charset="0"/>
                </a:endParaRPr>
              </a:p>
              <a:p>
                <a:pPr marL="0" indent="0">
                  <a:buNone/>
                </a:pPr>
                <a:r>
                  <a:rPr lang="en-US" sz="1100">
                    <a:latin typeface="Courier New" pitchFamily="49" charset="0"/>
                    <a:cs typeface="Courier New" pitchFamily="49" charset="0"/>
                  </a:rPr>
                  <a:t>         C1 = C + c[x</a:t>
                </a:r>
                <a:r>
                  <a:rPr lang="en-US" sz="1100" baseline="-25000">
                    <a:latin typeface="Courier New" pitchFamily="49" charset="0"/>
                    <a:cs typeface="Courier New" pitchFamily="49" charset="0"/>
                  </a:rPr>
                  <a:t>i-1</a:t>
                </a:r>
                <a:r>
                  <a:rPr lang="en-US" sz="1100">
                    <a:latin typeface="Courier New" pitchFamily="49" charset="0"/>
                    <a:cs typeface="Courier New" pitchFamily="49" charset="0"/>
                  </a:rPr>
                  <a:t>,v];  </a:t>
                </a:r>
              </a:p>
              <a:p>
                <a:pPr marL="0" indent="0">
                  <a:buNone/>
                </a:pPr>
                <a:r>
                  <a:rPr lang="en-US" sz="1100">
                    <a:latin typeface="Courier New" pitchFamily="49" charset="0"/>
                    <a:cs typeface="Courier New" pitchFamily="49" charset="0"/>
                  </a:rPr>
                  <a:t> </a:t>
                </a:r>
                <a:r>
                  <a:rPr lang="en-US" sz="1100" smtClean="0">
                    <a:latin typeface="Courier New" pitchFamily="49" charset="0"/>
                    <a:cs typeface="Courier New" pitchFamily="49" charset="0"/>
                  </a:rPr>
                  <a:t>        </a:t>
                </a:r>
                <a:r>
                  <a:rPr lang="en-US" sz="1100" b="1" smtClean="0">
                    <a:solidFill>
                      <a:srgbClr val="FF0000"/>
                    </a:solidFill>
                    <a:latin typeface="Courier New" pitchFamily="49" charset="0"/>
                    <a:cs typeface="Courier New" pitchFamily="49" charset="0"/>
                  </a:rPr>
                  <a:t>if(G = C1+(</a:t>
                </a:r>
                <a:r>
                  <a:rPr lang="en-US" sz="1100" b="1">
                    <a:solidFill>
                      <a:srgbClr val="FF0000"/>
                    </a:solidFill>
                    <a:latin typeface="Courier New" pitchFamily="49" charset="0"/>
                    <a:cs typeface="Courier New" pitchFamily="49" charset="0"/>
                  </a:rPr>
                  <a:t>n-i+1)*</a:t>
                </a:r>
                <a14:m>
                  <m:oMath xmlns:m="http://schemas.openxmlformats.org/officeDocument/2006/math">
                    <m:r>
                      <a:rPr lang="en-US" sz="1100" b="1" i="1">
                        <a:solidFill>
                          <a:srgbClr val="FF0000"/>
                        </a:solidFill>
                        <a:latin typeface="Cambria Math"/>
                      </a:rPr>
                      <m:t> </m:t>
                    </m:r>
                    <m:sSub>
                      <m:sSubPr>
                        <m:ctrlPr>
                          <a:rPr lang="en-US" sz="1100" b="1" i="1">
                            <a:solidFill>
                              <a:srgbClr val="FF0000"/>
                            </a:solidFill>
                            <a:latin typeface="Cambria Math"/>
                          </a:rPr>
                        </m:ctrlPr>
                      </m:sSubPr>
                      <m:e>
                        <m:r>
                          <a:rPr lang="en-US" sz="1100" b="1" i="1">
                            <a:solidFill>
                              <a:srgbClr val="FF0000"/>
                            </a:solidFill>
                            <a:latin typeface="Cambria Math"/>
                          </a:rPr>
                          <m:t>𝒄</m:t>
                        </m:r>
                      </m:e>
                      <m:sub>
                        <m:r>
                          <a:rPr lang="en-US" sz="1100" b="1" i="1">
                            <a:solidFill>
                              <a:srgbClr val="FF0000"/>
                            </a:solidFill>
                            <a:latin typeface="Cambria Math"/>
                          </a:rPr>
                          <m:t>𝒎𝒊𝒏</m:t>
                        </m:r>
                        <m:r>
                          <a:rPr lang="en-US" sz="1100" b="1" i="1">
                            <a:solidFill>
                              <a:srgbClr val="FF0000"/>
                            </a:solidFill>
                            <a:latin typeface="Cambria Math"/>
                          </a:rPr>
                          <m:t> </m:t>
                        </m:r>
                      </m:sub>
                    </m:sSub>
                    <m:r>
                      <a:rPr lang="en-US" sz="1100" b="1" i="1">
                        <a:solidFill>
                          <a:srgbClr val="FF0000"/>
                        </a:solidFill>
                        <a:latin typeface="Cambria Math"/>
                      </a:rPr>
                      <m:t> </m:t>
                    </m:r>
                  </m:oMath>
                </a14:m>
                <a:r>
                  <a:rPr lang="en-US" sz="1100" b="1" smtClean="0">
                    <a:solidFill>
                      <a:srgbClr val="FF0000"/>
                    </a:solidFill>
                    <a:latin typeface="Courier New" pitchFamily="49" charset="0"/>
                    <a:cs typeface="Courier New" pitchFamily="49" charset="0"/>
                  </a:rPr>
                  <a:t>&lt;BestCost</a:t>
                </a:r>
                <a:r>
                  <a:rPr lang="en-US" sz="1100" b="1">
                    <a:solidFill>
                      <a:srgbClr val="FF0000"/>
                    </a:solidFill>
                    <a:latin typeface="Courier New" pitchFamily="49" charset="0"/>
                    <a:cs typeface="Courier New" pitchFamily="49" charset="0"/>
                  </a:rPr>
                  <a:t>)         </a:t>
                </a:r>
                <a:endParaRPr lang="en-US" sz="1100" b="1">
                  <a:latin typeface="Courier New" pitchFamily="49" charset="0"/>
                  <a:cs typeface="Courier New" pitchFamily="49" charset="0"/>
                </a:endParaRPr>
              </a:p>
              <a:p>
                <a:pPr marL="0" indent="0">
                  <a:buNone/>
                </a:pPr>
                <a:r>
                  <a:rPr lang="en-US" sz="1100">
                    <a:latin typeface="Courier New" pitchFamily="49" charset="0"/>
                    <a:cs typeface="Courier New" pitchFamily="49" charset="0"/>
                  </a:rPr>
                  <a:t>            x</a:t>
                </a:r>
                <a:r>
                  <a:rPr lang="en-US" sz="1100" baseline="-25000">
                    <a:latin typeface="Courier New" pitchFamily="49" charset="0"/>
                    <a:cs typeface="Courier New" pitchFamily="49" charset="0"/>
                  </a:rPr>
                  <a:t>i</a:t>
                </a:r>
                <a:r>
                  <a:rPr lang="en-US" sz="1100">
                    <a:latin typeface="Courier New" pitchFamily="49" charset="0"/>
                    <a:cs typeface="Courier New" pitchFamily="49" charset="0"/>
                  </a:rPr>
                  <a:t> = v ;</a:t>
                </a:r>
              </a:p>
              <a:p>
                <a:pPr marL="0" indent="0">
                  <a:buNone/>
                </a:pPr>
                <a:r>
                  <a:rPr lang="en-US" sz="1100">
                    <a:latin typeface="Courier New" pitchFamily="49" charset="0"/>
                    <a:cs typeface="Courier New" pitchFamily="49" charset="0"/>
                  </a:rPr>
                  <a:t>            Daqua[v] = true;</a:t>
                </a:r>
              </a:p>
              <a:p>
                <a:pPr marL="0" indent="0">
                  <a:buNone/>
                </a:pPr>
                <a:r>
                  <a:rPr lang="en-US" sz="1100">
                    <a:latin typeface="Courier New" pitchFamily="49" charset="0"/>
                    <a:cs typeface="Courier New" pitchFamily="49" charset="0"/>
                  </a:rPr>
                  <a:t>            </a:t>
                </a:r>
                <a:r>
                  <a:rPr lang="en-US" sz="1100" b="1">
                    <a:latin typeface="Courier New" pitchFamily="49" charset="0"/>
                    <a:cs typeface="Courier New" pitchFamily="49" charset="0"/>
                  </a:rPr>
                  <a:t>if </a:t>
                </a:r>
                <a:r>
                  <a:rPr lang="en-US" sz="1100">
                    <a:latin typeface="Courier New" pitchFamily="49" charset="0"/>
                    <a:cs typeface="Courier New" pitchFamily="49" charset="0"/>
                  </a:rPr>
                  <a:t>(i = n+1)&amp;(x</a:t>
                </a:r>
                <a:r>
                  <a:rPr lang="en-US" sz="1100" baseline="-25000">
                    <a:latin typeface="Courier New" pitchFamily="49" charset="0"/>
                    <a:cs typeface="Courier New" pitchFamily="49" charset="0"/>
                  </a:rPr>
                  <a:t>i </a:t>
                </a:r>
                <a:r>
                  <a:rPr lang="en-US" sz="1100">
                    <a:latin typeface="Courier New" pitchFamily="49" charset="0"/>
                    <a:cs typeface="Courier New" pitchFamily="49" charset="0"/>
                  </a:rPr>
                  <a:t>= S)</a:t>
                </a:r>
              </a:p>
              <a:p>
                <a:pPr marL="0" indent="0">
                  <a:buNone/>
                </a:pPr>
                <a:r>
                  <a:rPr lang="en-US" sz="1100">
                    <a:latin typeface="Courier New" pitchFamily="49" charset="0"/>
                    <a:cs typeface="Courier New" pitchFamily="49" charset="0"/>
                  </a:rPr>
                  <a:t>               </a:t>
                </a:r>
                <a:r>
                  <a:rPr lang="en-US" sz="1100" smtClean="0">
                    <a:latin typeface="Courier New" pitchFamily="49" charset="0"/>
                    <a:cs typeface="Courier New" pitchFamily="49" charset="0"/>
                  </a:rPr>
                  <a:t> &lt;</a:t>
                </a:r>
                <a:r>
                  <a:rPr lang="en-US" sz="1100">
                    <a:latin typeface="Courier New" pitchFamily="49" charset="0"/>
                    <a:cs typeface="Courier New" pitchFamily="49" charset="0"/>
                  </a:rPr>
                  <a:t>Ghi nhận </a:t>
                </a:r>
                <a:r>
                  <a:rPr lang="en-US" sz="1100" smtClean="0">
                    <a:latin typeface="Courier New" pitchFamily="49" charset="0"/>
                    <a:cs typeface="Courier New" pitchFamily="49" charset="0"/>
                  </a:rPr>
                  <a:t>nghiệm x</a:t>
                </a:r>
                <a:r>
                  <a:rPr lang="en-US" sz="1100" baseline="-25000" smtClean="0">
                    <a:latin typeface="Courier New" pitchFamily="49" charset="0"/>
                    <a:cs typeface="Courier New" pitchFamily="49" charset="0"/>
                  </a:rPr>
                  <a:t>1</a:t>
                </a:r>
                <a:r>
                  <a:rPr lang="en-US" sz="1100">
                    <a:latin typeface="Courier New" pitchFamily="49" charset="0"/>
                    <a:cs typeface="Courier New" pitchFamily="49" charset="0"/>
                  </a:rPr>
                  <a:t>,</a:t>
                </a:r>
                <a:r>
                  <a:rPr lang="en-US" sz="1100" smtClean="0">
                    <a:latin typeface="Courier New" pitchFamily="49" charset="0"/>
                    <a:cs typeface="Courier New" pitchFamily="49" charset="0"/>
                  </a:rPr>
                  <a:t>…x</a:t>
                </a:r>
                <a:r>
                  <a:rPr lang="en-US" sz="1100" baseline="-25000" smtClean="0">
                    <a:latin typeface="Courier New" pitchFamily="49" charset="0"/>
                    <a:cs typeface="Courier New" pitchFamily="49" charset="0"/>
                  </a:rPr>
                  <a:t>n+1</a:t>
                </a:r>
                <a:r>
                  <a:rPr lang="en-US" sz="1100" smtClean="0">
                    <a:latin typeface="Courier New" pitchFamily="49" charset="0"/>
                    <a:cs typeface="Courier New" pitchFamily="49" charset="0"/>
                  </a:rPr>
                  <a:t>&gt;</a:t>
                </a:r>
                <a:endParaRPr lang="en-US" sz="1100">
                  <a:latin typeface="Courier New" pitchFamily="49" charset="0"/>
                  <a:cs typeface="Courier New" pitchFamily="49" charset="0"/>
                </a:endParaRPr>
              </a:p>
              <a:p>
                <a:pPr marL="0" indent="0">
                  <a:buNone/>
                </a:pPr>
                <a:r>
                  <a:rPr lang="en-US" sz="1100">
                    <a:latin typeface="Courier New" pitchFamily="49" charset="0"/>
                    <a:cs typeface="Courier New" pitchFamily="49" charset="0"/>
                  </a:rPr>
                  <a:t>               </a:t>
                </a:r>
                <a:r>
                  <a:rPr lang="en-US" sz="1100" smtClean="0">
                    <a:latin typeface="Courier New" pitchFamily="49" charset="0"/>
                    <a:cs typeface="Courier New" pitchFamily="49" charset="0"/>
                  </a:rPr>
                  <a:t> BestCost </a:t>
                </a:r>
                <a:r>
                  <a:rPr lang="en-US" sz="1100">
                    <a:latin typeface="Courier New" pitchFamily="49" charset="0"/>
                    <a:cs typeface="Courier New" pitchFamily="49" charset="0"/>
                  </a:rPr>
                  <a:t>= C1; </a:t>
                </a:r>
                <a:r>
                  <a:rPr lang="en-US" sz="1100" i="1">
                    <a:solidFill>
                      <a:schemeClr val="tx1">
                        <a:lumMod val="75000"/>
                        <a:lumOff val="25000"/>
                      </a:schemeClr>
                    </a:solidFill>
                    <a:latin typeface="Calibri" pitchFamily="34" charset="0"/>
                    <a:cs typeface="Calibri" pitchFamily="34" charset="0"/>
                  </a:rPr>
                  <a:t>//Cập nhật chi phí tốt nhất</a:t>
                </a:r>
                <a:endParaRPr lang="en-US" sz="1100">
                  <a:solidFill>
                    <a:schemeClr val="tx1">
                      <a:lumMod val="75000"/>
                      <a:lumOff val="25000"/>
                    </a:schemeClr>
                  </a:solidFill>
                  <a:latin typeface="Calibri" pitchFamily="34" charset="0"/>
                  <a:cs typeface="Calibri" pitchFamily="34" charset="0"/>
                </a:endParaRPr>
              </a:p>
              <a:p>
                <a:pPr marL="0" indent="0">
                  <a:buNone/>
                </a:pPr>
                <a:r>
                  <a:rPr lang="en-US" sz="1100">
                    <a:latin typeface="Courier New" pitchFamily="49" charset="0"/>
                    <a:cs typeface="Courier New" pitchFamily="49" charset="0"/>
                  </a:rPr>
                  <a:t>            </a:t>
                </a:r>
                <a:r>
                  <a:rPr lang="en-US" sz="1100" b="1">
                    <a:latin typeface="Courier New" pitchFamily="49" charset="0"/>
                    <a:cs typeface="Courier New" pitchFamily="49" charset="0"/>
                  </a:rPr>
                  <a:t>else</a:t>
                </a:r>
                <a:r>
                  <a:rPr lang="en-US" sz="1100">
                    <a:latin typeface="Courier New" pitchFamily="49" charset="0"/>
                    <a:cs typeface="Courier New" pitchFamily="49" charset="0"/>
                  </a:rPr>
                  <a:t> </a:t>
                </a:r>
                <a:r>
                  <a:rPr lang="en-US" sz="1100" b="1">
                    <a:latin typeface="Courier New" pitchFamily="49" charset="0"/>
                    <a:cs typeface="Courier New" pitchFamily="49" charset="0"/>
                  </a:rPr>
                  <a:t>if</a:t>
                </a:r>
                <a:r>
                  <a:rPr lang="en-US" sz="1100">
                    <a:latin typeface="Courier New" pitchFamily="49" charset="0"/>
                    <a:cs typeface="Courier New" pitchFamily="49" charset="0"/>
                  </a:rPr>
                  <a:t> (i&lt;=n)</a:t>
                </a:r>
              </a:p>
              <a:p>
                <a:pPr marL="0" indent="0">
                  <a:buNone/>
                </a:pPr>
                <a:r>
                  <a:rPr lang="en-US" sz="1100">
                    <a:latin typeface="Courier New" pitchFamily="49" charset="0"/>
                    <a:cs typeface="Courier New" pitchFamily="49" charset="0"/>
                  </a:rPr>
                  <a:t>               </a:t>
                </a:r>
                <a:r>
                  <a:rPr lang="en-US" sz="1100" smtClean="0">
                    <a:latin typeface="Courier New" pitchFamily="49" charset="0"/>
                    <a:cs typeface="Courier New" pitchFamily="49" charset="0"/>
                  </a:rPr>
                  <a:t> Try(i+1,C1</a:t>
                </a:r>
                <a:r>
                  <a:rPr lang="en-US" sz="1100">
                    <a:latin typeface="Courier New" pitchFamily="49" charset="0"/>
                    <a:cs typeface="Courier New" pitchFamily="49" charset="0"/>
                  </a:rPr>
                  <a:t>); </a:t>
                </a:r>
                <a:r>
                  <a:rPr lang="en-US" sz="1100" i="1">
                    <a:solidFill>
                      <a:schemeClr val="tx1">
                        <a:lumMod val="75000"/>
                        <a:lumOff val="25000"/>
                      </a:schemeClr>
                    </a:solidFill>
                    <a:latin typeface="Calibri" pitchFamily="34" charset="0"/>
                    <a:cs typeface="Calibri" pitchFamily="34" charset="0"/>
                  </a:rPr>
                  <a:t>//Sinh thành phần tiếp theo với chi phí hiện thời C1</a:t>
                </a:r>
                <a:endParaRPr lang="en-US" sz="1100">
                  <a:solidFill>
                    <a:schemeClr val="tx1">
                      <a:lumMod val="75000"/>
                      <a:lumOff val="25000"/>
                    </a:schemeClr>
                  </a:solidFill>
                  <a:latin typeface="Calibri" pitchFamily="34" charset="0"/>
                  <a:cs typeface="Calibri" pitchFamily="34" charset="0"/>
                </a:endParaRPr>
              </a:p>
              <a:p>
                <a:pPr marL="0" indent="0">
                  <a:buNone/>
                </a:pPr>
                <a:r>
                  <a:rPr lang="en-US" sz="1100">
                    <a:latin typeface="Courier New" pitchFamily="49" charset="0"/>
                    <a:cs typeface="Courier New" pitchFamily="49" charset="0"/>
                  </a:rPr>
                  <a:t>           </a:t>
                </a: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endif</a:t>
                </a:r>
                <a:r>
                  <a:rPr lang="en-US" sz="1100">
                    <a:latin typeface="Courier New" pitchFamily="49" charset="0"/>
                    <a:cs typeface="Courier New" pitchFamily="49" charset="0"/>
                  </a:rPr>
                  <a:t>;</a:t>
                </a:r>
              </a:p>
              <a:p>
                <a:pPr marL="0" indent="0">
                  <a:buNone/>
                </a:pPr>
                <a:r>
                  <a:rPr lang="en-US" sz="1100">
                    <a:latin typeface="Courier New" pitchFamily="49" charset="0"/>
                    <a:cs typeface="Courier New" pitchFamily="49" charset="0"/>
                  </a:rPr>
                  <a:t>          	 </a:t>
                </a:r>
                <a:r>
                  <a:rPr lang="en-US" sz="1100" smtClean="0">
                    <a:latin typeface="Courier New" pitchFamily="49" charset="0"/>
                    <a:cs typeface="Courier New" pitchFamily="49" charset="0"/>
                  </a:rPr>
                  <a:t>Daqua[v</a:t>
                </a:r>
                <a:r>
                  <a:rPr lang="en-US" sz="1100">
                    <a:latin typeface="Courier New" pitchFamily="49" charset="0"/>
                    <a:cs typeface="Courier New" pitchFamily="49" charset="0"/>
                  </a:rPr>
                  <a:t>] = false;</a:t>
                </a:r>
              </a:p>
              <a:p>
                <a:pPr marL="0" indent="0">
                  <a:buNone/>
                </a:pPr>
                <a:r>
                  <a:rPr lang="en-US" sz="1100">
                    <a:latin typeface="Courier New" pitchFamily="49" charset="0"/>
                    <a:cs typeface="Courier New" pitchFamily="49" charset="0"/>
                  </a:rPr>
                  <a:t>	</a:t>
                </a:r>
                <a:r>
                  <a:rPr lang="en-US" sz="1100" smtClean="0">
                    <a:latin typeface="Courier New" pitchFamily="49" charset="0"/>
                    <a:cs typeface="Courier New" pitchFamily="49" charset="0"/>
                  </a:rPr>
                  <a:t> </a:t>
                </a:r>
                <a:r>
                  <a:rPr lang="en-US" sz="1100" b="1" smtClean="0">
                    <a:latin typeface="Courier New" pitchFamily="49" charset="0"/>
                    <a:cs typeface="Courier New" pitchFamily="49" charset="0"/>
                  </a:rPr>
                  <a:t>endif</a:t>
                </a:r>
                <a:r>
                  <a:rPr lang="en-US" sz="1100" b="1">
                    <a:latin typeface="Courier New" pitchFamily="49" charset="0"/>
                    <a:cs typeface="Courier New" pitchFamily="49" charset="0"/>
                  </a:rPr>
                  <a:t>;</a:t>
                </a:r>
                <a:r>
                  <a:rPr lang="en-US" sz="1100">
                    <a:latin typeface="Courier New" pitchFamily="49" charset="0"/>
                    <a:cs typeface="Courier New" pitchFamily="49" charset="0"/>
                  </a:rPr>
                  <a:t>	      </a:t>
                </a:r>
              </a:p>
              <a:p>
                <a:pPr marL="0" indent="0">
                  <a:buNone/>
                </a:pPr>
                <a:r>
                  <a:rPr lang="en-US" sz="1100">
                    <a:latin typeface="Courier New" pitchFamily="49" charset="0"/>
                    <a:cs typeface="Courier New" pitchFamily="49" charset="0"/>
                  </a:rPr>
                  <a:t>         </a:t>
                </a:r>
                <a:r>
                  <a:rPr lang="en-US" sz="1100" b="1">
                    <a:latin typeface="Courier New" pitchFamily="49" charset="0"/>
                    <a:cs typeface="Courier New" pitchFamily="49" charset="0"/>
                  </a:rPr>
                  <a:t>endif</a:t>
                </a:r>
                <a:r>
                  <a:rPr lang="en-US" sz="1100">
                    <a:latin typeface="Courier New" pitchFamily="49" charset="0"/>
                    <a:cs typeface="Courier New" pitchFamily="49" charset="0"/>
                  </a:rPr>
                  <a:t>;</a:t>
                </a:r>
              </a:p>
              <a:p>
                <a:pPr marL="0" indent="0">
                  <a:buNone/>
                </a:pPr>
                <a:r>
                  <a:rPr lang="en-US" sz="1100" b="1">
                    <a:latin typeface="Courier New" pitchFamily="49" charset="0"/>
                    <a:cs typeface="Courier New" pitchFamily="49" charset="0"/>
                  </a:rPr>
                  <a:t>     endif</a:t>
                </a:r>
                <a:r>
                  <a:rPr lang="en-US" sz="1100">
                    <a:latin typeface="Courier New" pitchFamily="49" charset="0"/>
                    <a:cs typeface="Courier New" pitchFamily="49" charset="0"/>
                  </a:rPr>
                  <a:t>;</a:t>
                </a:r>
              </a:p>
              <a:p>
                <a:pPr marL="0" indent="0">
                  <a:buNone/>
                </a:pPr>
                <a:r>
                  <a:rPr lang="en-US" sz="1100" b="1">
                    <a:latin typeface="Courier New" pitchFamily="49" charset="0"/>
                    <a:cs typeface="Courier New" pitchFamily="49" charset="0"/>
                  </a:rPr>
                  <a:t>  </a:t>
                </a:r>
                <a:r>
                  <a:rPr lang="en-US" sz="1100" b="1" smtClean="0">
                    <a:latin typeface="Courier New" pitchFamily="49" charset="0"/>
                    <a:cs typeface="Courier New" pitchFamily="49" charset="0"/>
                  </a:rPr>
                  <a:t>endfor</a:t>
                </a:r>
                <a:r>
                  <a:rPr lang="en-US" sz="1100">
                    <a:latin typeface="Courier New" pitchFamily="49" charset="0"/>
                    <a:cs typeface="Courier New" pitchFamily="49" charset="0"/>
                  </a:rPr>
                  <a:t>;</a:t>
                </a:r>
              </a:p>
              <a:p>
                <a:pPr marL="0" indent="0">
                  <a:buNone/>
                </a:pPr>
                <a:r>
                  <a:rPr lang="en-US" sz="1100" b="1">
                    <a:latin typeface="Courier New" pitchFamily="49" charset="0"/>
                    <a:cs typeface="Courier New" pitchFamily="49" charset="0"/>
                  </a:rPr>
                  <a:t>End.</a:t>
                </a:r>
                <a:r>
                  <a:rPr lang="en-US" sz="1100">
                    <a:latin typeface="Courier New" pitchFamily="49" charset="0"/>
                    <a:cs typeface="Courier New" pitchFamily="49" charset="0"/>
                  </a:rPr>
                  <a:t> </a:t>
                </a:r>
              </a:p>
              <a:p>
                <a:pPr marL="0" indent="0">
                  <a:buNone/>
                </a:pPr>
                <a:endParaRPr lang="en-US" sz="1100">
                  <a:latin typeface="Courier New" pitchFamily="49" charset="0"/>
                  <a:cs typeface="Courier New" pitchFamily="49" charset="0"/>
                </a:endParaRPr>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xfrm>
                <a:off x="4876800" y="2174875"/>
                <a:ext cx="3657600" cy="4378326"/>
              </a:xfrm>
              <a:blipFill rotWithShape="1">
                <a:blip r:embed="rId2"/>
                <a:stretch>
                  <a:fillRect r="-20266" b="-1111"/>
                </a:stretch>
              </a:blipFill>
              <a:ln w="12700">
                <a:solidFill>
                  <a:schemeClr val="tx1"/>
                </a:solidFill>
              </a:ln>
            </p:spPr>
            <p:txBody>
              <a:bodyPr/>
              <a:lstStyle/>
              <a:p>
                <a:r>
                  <a:rPr lang="en-US">
                    <a:noFill/>
                  </a:rPr>
                  <a:t> </a:t>
                </a:r>
              </a:p>
            </p:txBody>
          </p:sp>
        </mc:Fallback>
      </mc:AlternateContent>
      <p:cxnSp>
        <p:nvCxnSpPr>
          <p:cNvPr id="8" name="Straight Connector 7"/>
          <p:cNvCxnSpPr/>
          <p:nvPr/>
        </p:nvCxnSpPr>
        <p:spPr>
          <a:xfrm>
            <a:off x="1981200" y="3962400"/>
            <a:ext cx="0" cy="1600200"/>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91200" y="3343275"/>
            <a:ext cx="0" cy="2447925"/>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19800" y="3962400"/>
            <a:ext cx="0" cy="1600200"/>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62000" y="2514600"/>
            <a:ext cx="0" cy="3810000"/>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90600" y="2743200"/>
            <a:ext cx="0" cy="3429000"/>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9200" y="2971800"/>
            <a:ext cx="0" cy="3048000"/>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00200" y="3314700"/>
            <a:ext cx="0" cy="2400300"/>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029200" y="2619374"/>
            <a:ext cx="0" cy="3705226"/>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181600" y="2743200"/>
            <a:ext cx="0" cy="3429000"/>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410200" y="2971799"/>
            <a:ext cx="0" cy="3048001"/>
          </a:xfrm>
          <a:prstGeom prst="line">
            <a:avLst/>
          </a:prstGeom>
          <a:ln w="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6510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a:solidFill>
                  <a:srgbClr val="0000CC"/>
                </a:solidFill>
                <a:latin typeface="Times New Roman" pitchFamily="18" charset="0"/>
                <a:cs typeface="Times New Roman" pitchFamily="18" charset="0"/>
              </a:rPr>
              <a:t>Ví dụ: Bài toán người du </a:t>
            </a:r>
            <a:r>
              <a:rPr lang="en-US" sz="4000" smtClean="0">
                <a:solidFill>
                  <a:srgbClr val="0000CC"/>
                </a:solidFill>
                <a:latin typeface="Times New Roman" pitchFamily="18" charset="0"/>
                <a:cs typeface="Times New Roman" pitchFamily="18" charset="0"/>
              </a:rPr>
              <a:t>lịch[7]</a:t>
            </a:r>
            <a:endParaRPr lang="en-US" sz="4000">
              <a:latin typeface="Times New Roman" pitchFamily="18" charset="0"/>
              <a:cs typeface="Times New Roman" pitchFamily="18" charset="0"/>
            </a:endParaRPr>
          </a:p>
        </p:txBody>
      </p:sp>
      <p:sp>
        <p:nvSpPr>
          <p:cNvPr id="8" name="Content Placeholder 7"/>
          <p:cNvSpPr>
            <a:spLocks noGrp="1"/>
          </p:cNvSpPr>
          <p:nvPr>
            <p:ph idx="1"/>
          </p:nvPr>
        </p:nvSpPr>
        <p:spPr/>
        <p:txBody>
          <a:bodyPr/>
          <a:lstStyle/>
          <a:p>
            <a:pPr>
              <a:buClr>
                <a:srgbClr val="0000CC"/>
              </a:buClr>
            </a:pPr>
            <a:r>
              <a:rPr lang="en-US" sz="2800" i="1">
                <a:latin typeface="Times New Roman" pitchFamily="18" charset="0"/>
                <a:cs typeface="Times New Roman" pitchFamily="18" charset="0"/>
              </a:rPr>
              <a:t>Một số chú ý khi chọn cận:</a:t>
            </a:r>
          </a:p>
          <a:p>
            <a:pPr lvl="1">
              <a:buClr>
                <a:srgbClr val="0000CC"/>
              </a:buClr>
              <a:buSzPct val="140000"/>
              <a:buFont typeface="Arial" pitchFamily="34" charset="0"/>
              <a:buChar char="•"/>
            </a:pPr>
            <a:r>
              <a:rPr lang="en-US">
                <a:latin typeface="Times New Roman" pitchFamily="18" charset="0"/>
                <a:cs typeface="Times New Roman" pitchFamily="18" charset="0"/>
              </a:rPr>
              <a:t>Cận phải đánh giá chính xác tình trạng </a:t>
            </a:r>
            <a:r>
              <a:rPr lang="en-US" smtClean="0">
                <a:latin typeface="Times New Roman" pitchFamily="18" charset="0"/>
                <a:cs typeface="Times New Roman" pitchFamily="18" charset="0"/>
              </a:rPr>
              <a:t>của phương án </a:t>
            </a:r>
            <a:r>
              <a:rPr lang="en-US">
                <a:latin typeface="Times New Roman" pitchFamily="18" charset="0"/>
                <a:cs typeface="Times New Roman" pitchFamily="18" charset="0"/>
              </a:rPr>
              <a:t>hiện tại. Nếu quá lỏng thì số cấu hình loại bỏ không đáng kể, nếu quá chặt thì sẽ dẫn tới bỏ sót nghiệm.</a:t>
            </a:r>
          </a:p>
          <a:p>
            <a:pPr lvl="1">
              <a:buClr>
                <a:srgbClr val="0000CC"/>
              </a:buClr>
              <a:buSzPct val="140000"/>
              <a:buFont typeface="Arial" pitchFamily="34" charset="0"/>
              <a:buChar char="•"/>
            </a:pPr>
            <a:r>
              <a:rPr lang="en-US">
                <a:latin typeface="Times New Roman" pitchFamily="18" charset="0"/>
                <a:cs typeface="Times New Roman" pitchFamily="18" charset="0"/>
              </a:rPr>
              <a:t>Cận phải tính toán đơn giản. Vì thao tác tính cận thực hiện tại tất cả các bước nên nếu tính cận quá phức tạp thì thời gian rút ngắn </a:t>
            </a:r>
            <a:r>
              <a:rPr lang="en-US" smtClean="0">
                <a:latin typeface="Times New Roman" pitchFamily="18" charset="0"/>
                <a:cs typeface="Times New Roman" pitchFamily="18" charset="0"/>
              </a:rPr>
              <a:t>lại mất </a:t>
            </a:r>
            <a:r>
              <a:rPr lang="en-US">
                <a:latin typeface="Times New Roman" pitchFamily="18" charset="0"/>
                <a:cs typeface="Times New Roman" pitchFamily="18" charset="0"/>
              </a:rPr>
              <a:t>đáng kể cho việc tính cận.</a:t>
            </a:r>
          </a:p>
          <a:p>
            <a:pPr marL="0" indent="0">
              <a:buNone/>
            </a:pPr>
            <a:endParaRPr lang="en-US" sz="2800">
              <a:latin typeface="Times New Roman" pitchFamily="18" charset="0"/>
              <a:cs typeface="Times New Roman" pitchFamily="18" charset="0"/>
            </a:endParaRPr>
          </a:p>
        </p:txBody>
      </p:sp>
    </p:spTree>
    <p:extLst>
      <p:ext uri="{BB962C8B-B14F-4D97-AF65-F5344CB8AC3E}">
        <p14:creationId xmlns:p14="http://schemas.microsoft.com/office/powerpoint/2010/main" val="117917123"/>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000" smtClean="0">
                <a:solidFill>
                  <a:srgbClr val="0000CC"/>
                </a:solidFill>
                <a:latin typeface="Times New Roman" pitchFamily="18" charset="0"/>
                <a:cs typeface="Times New Roman" pitchFamily="18" charset="0"/>
              </a:rPr>
              <a:t>Hình vẽ minh họa</a:t>
            </a:r>
            <a:endParaRPr lang="en-US" sz="4000">
              <a:solidFill>
                <a:srgbClr val="0000CC"/>
              </a:solidFill>
            </a:endParaRPr>
          </a:p>
        </p:txBody>
      </p:sp>
      <p:sp>
        <p:nvSpPr>
          <p:cNvPr id="8" name="Content Placeholder 7"/>
          <p:cNvSpPr>
            <a:spLocks noGrp="1"/>
          </p:cNvSpPr>
          <p:nvPr>
            <p:ph idx="1"/>
          </p:nvPr>
        </p:nvSpPr>
        <p:spPr>
          <a:xfrm>
            <a:off x="1182688" y="2017712"/>
            <a:ext cx="7772400" cy="4383087"/>
          </a:xfrm>
          <a:noFill/>
          <a:ln w="19050">
            <a:noFill/>
          </a:ln>
        </p:spPr>
        <p:txBody>
          <a:bodyPr/>
          <a:lstStyle/>
          <a:p>
            <a:pPr marL="0" indent="0">
              <a:buNone/>
            </a:pPr>
            <a:endParaRPr lang="en-US" sz="900"/>
          </a:p>
        </p:txBody>
      </p:sp>
      <mc:AlternateContent xmlns:mc="http://schemas.openxmlformats.org/markup-compatibility/2006" xmlns:a14="http://schemas.microsoft.com/office/drawing/2010/main">
        <mc:Choice Requires="a14">
          <p:sp>
            <p:nvSpPr>
              <p:cNvPr id="9" name="Rounded Rectangle 8"/>
              <p:cNvSpPr/>
              <p:nvPr/>
            </p:nvSpPr>
            <p:spPr>
              <a:xfrm>
                <a:off x="4419600" y="1905000"/>
                <a:ext cx="1066800"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t>(1)</a:t>
                </a:r>
              </a:p>
              <a:p>
                <a:pPr algn="ctr"/>
                <a:r>
                  <a:rPr lang="en-US" sz="1000" b="1" smtClean="0"/>
                  <a:t>Chi phí = </a:t>
                </a:r>
                <a14:m>
                  <m:oMath xmlns:m="http://schemas.openxmlformats.org/officeDocument/2006/math">
                    <m:r>
                      <a:rPr lang="en-US" sz="1000" b="1" i="1" smtClean="0">
                        <a:latin typeface="Cambria Math"/>
                        <a:ea typeface="Cambria Math"/>
                      </a:rPr>
                      <m:t>∞</m:t>
                    </m:r>
                  </m:oMath>
                </a14:m>
                <a:endParaRPr lang="en-US" sz="1000" b="1"/>
              </a:p>
            </p:txBody>
          </p:sp>
        </mc:Choice>
        <mc:Fallback xmlns="">
          <p:sp>
            <p:nvSpPr>
              <p:cNvPr id="9" name="Rounded Rectangle 8"/>
              <p:cNvSpPr>
                <a:spLocks noRot="1" noChangeAspect="1" noMove="1" noResize="1" noEditPoints="1" noAdjustHandles="1" noChangeArrowheads="1" noChangeShapeType="1" noTextEdit="1"/>
              </p:cNvSpPr>
              <p:nvPr/>
            </p:nvSpPr>
            <p:spPr>
              <a:xfrm>
                <a:off x="4419600" y="1905000"/>
                <a:ext cx="1066800" cy="381000"/>
              </a:xfrm>
              <a:prstGeom prst="roundRect">
                <a:avLst/>
              </a:prstGeom>
              <a:blipFill rotWithShape="1">
                <a:blip r:embed="rId3"/>
                <a:stretch>
                  <a:fillRect b="-6250"/>
                </a:stretch>
              </a:blipFill>
              <a:ln w="12700">
                <a:solidFill>
                  <a:schemeClr val="tx1"/>
                </a:solidFill>
              </a:ln>
            </p:spPr>
            <p:txBody>
              <a:bodyPr/>
              <a:lstStyle/>
              <a:p>
                <a:r>
                  <a:rPr lang="en-US">
                    <a:noFill/>
                  </a:rPr>
                  <a:t> </a:t>
                </a:r>
              </a:p>
            </p:txBody>
          </p:sp>
        </mc:Fallback>
      </mc:AlternateContent>
      <p:sp>
        <p:nvSpPr>
          <p:cNvPr id="10" name="Rounded Rectangle 9"/>
          <p:cNvSpPr/>
          <p:nvPr/>
        </p:nvSpPr>
        <p:spPr>
          <a:xfrm>
            <a:off x="1943097" y="2743200"/>
            <a:ext cx="800103"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(1,2)</a:t>
            </a:r>
          </a:p>
          <a:p>
            <a:pPr algn="ctr"/>
            <a:r>
              <a:rPr lang="en-US" sz="1000" b="1" smtClean="0">
                <a:latin typeface="Times New Roman" pitchFamily="18" charset="0"/>
                <a:cs typeface="Times New Roman" pitchFamily="18" charset="0"/>
              </a:rPr>
              <a:t>C=3, G=6</a:t>
            </a:r>
            <a:endParaRPr lang="en-US" sz="1000" b="1">
              <a:latin typeface="Times New Roman" pitchFamily="18" charset="0"/>
              <a:cs typeface="Times New Roman" pitchFamily="18" charset="0"/>
            </a:endParaRPr>
          </a:p>
        </p:txBody>
      </p:sp>
      <p:sp>
        <p:nvSpPr>
          <p:cNvPr id="11" name="Rounded Rectangle 10"/>
          <p:cNvSpPr/>
          <p:nvPr/>
        </p:nvSpPr>
        <p:spPr>
          <a:xfrm>
            <a:off x="1295397" y="5200650"/>
            <a:ext cx="800101"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(1,2,3,4,1)</a:t>
            </a:r>
          </a:p>
          <a:p>
            <a:pPr algn="ctr"/>
            <a:r>
              <a:rPr lang="en-US" sz="1000" b="1" smtClean="0">
                <a:latin typeface="Times New Roman" pitchFamily="18" charset="0"/>
                <a:cs typeface="Times New Roman" pitchFamily="18" charset="0"/>
              </a:rPr>
              <a:t>C=11</a:t>
            </a:r>
            <a:endParaRPr lang="en-US" sz="1000" b="1">
              <a:latin typeface="Times New Roman" pitchFamily="18" charset="0"/>
              <a:cs typeface="Times New Roman" pitchFamily="18" charset="0"/>
            </a:endParaRPr>
          </a:p>
        </p:txBody>
      </p:sp>
      <p:sp>
        <p:nvSpPr>
          <p:cNvPr id="12" name="Rounded Rectangle 11"/>
          <p:cNvSpPr/>
          <p:nvPr/>
        </p:nvSpPr>
        <p:spPr>
          <a:xfrm>
            <a:off x="2514600" y="4419600"/>
            <a:ext cx="838200"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(1,2,4,3)</a:t>
            </a:r>
          </a:p>
          <a:p>
            <a:pPr algn="ctr"/>
            <a:r>
              <a:rPr lang="en-US" sz="1000" b="1" smtClean="0">
                <a:latin typeface="Times New Roman" pitchFamily="18" charset="0"/>
                <a:cs typeface="Times New Roman" pitchFamily="18" charset="0"/>
              </a:rPr>
              <a:t>C=8, G=9</a:t>
            </a:r>
            <a:endParaRPr lang="en-US" sz="1000" b="1">
              <a:latin typeface="Times New Roman" pitchFamily="18" charset="0"/>
              <a:cs typeface="Times New Roman" pitchFamily="18" charset="0"/>
            </a:endParaRPr>
          </a:p>
        </p:txBody>
      </p:sp>
      <p:sp>
        <p:nvSpPr>
          <p:cNvPr id="13" name="Rounded Rectangle 12"/>
          <p:cNvSpPr/>
          <p:nvPr/>
        </p:nvSpPr>
        <p:spPr>
          <a:xfrm>
            <a:off x="2514600" y="3581400"/>
            <a:ext cx="838200"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(1,,2,4)</a:t>
            </a:r>
          </a:p>
          <a:p>
            <a:pPr algn="ctr"/>
            <a:r>
              <a:rPr lang="en-US" sz="1000" b="1" smtClean="0">
                <a:latin typeface="Times New Roman" pitchFamily="18" charset="0"/>
                <a:cs typeface="Times New Roman" pitchFamily="18" charset="0"/>
              </a:rPr>
              <a:t>C=4, G=6</a:t>
            </a:r>
            <a:endParaRPr lang="en-US" sz="1000" b="1">
              <a:latin typeface="Times New Roman" pitchFamily="18" charset="0"/>
              <a:cs typeface="Times New Roman" pitchFamily="18" charset="0"/>
            </a:endParaRPr>
          </a:p>
        </p:txBody>
      </p:sp>
      <p:sp>
        <p:nvSpPr>
          <p:cNvPr id="14" name="Rounded Rectangle 13"/>
          <p:cNvSpPr/>
          <p:nvPr/>
        </p:nvSpPr>
        <p:spPr>
          <a:xfrm>
            <a:off x="1295399" y="3581400"/>
            <a:ext cx="800101"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(1,2,3)</a:t>
            </a:r>
          </a:p>
          <a:p>
            <a:pPr algn="ctr"/>
            <a:r>
              <a:rPr lang="en-US" sz="1000" b="1" smtClean="0">
                <a:latin typeface="Times New Roman" pitchFamily="18" charset="0"/>
                <a:cs typeface="Times New Roman" pitchFamily="18" charset="0"/>
              </a:rPr>
              <a:t>C=5, G=7</a:t>
            </a:r>
            <a:endParaRPr lang="en-US" sz="1000" b="1">
              <a:latin typeface="Times New Roman" pitchFamily="18" charset="0"/>
              <a:cs typeface="Times New Roman" pitchFamily="18" charset="0"/>
            </a:endParaRPr>
          </a:p>
        </p:txBody>
      </p:sp>
      <p:sp>
        <p:nvSpPr>
          <p:cNvPr id="15" name="Rounded Rectangle 14"/>
          <p:cNvSpPr/>
          <p:nvPr/>
        </p:nvSpPr>
        <p:spPr>
          <a:xfrm>
            <a:off x="7848600" y="3590925"/>
            <a:ext cx="871538"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(1,4,3)</a:t>
            </a:r>
          </a:p>
          <a:p>
            <a:pPr algn="ctr"/>
            <a:r>
              <a:rPr lang="en-US" sz="1000" b="1" smtClean="0">
                <a:latin typeface="Times New Roman" pitchFamily="18" charset="0"/>
                <a:cs typeface="Times New Roman" pitchFamily="18" charset="0"/>
              </a:rPr>
              <a:t>C=6, G=8</a:t>
            </a:r>
            <a:endParaRPr lang="en-US" sz="1000" b="1">
              <a:latin typeface="Times New Roman" pitchFamily="18" charset="0"/>
              <a:cs typeface="Times New Roman" pitchFamily="18" charset="0"/>
            </a:endParaRPr>
          </a:p>
        </p:txBody>
      </p:sp>
      <p:sp>
        <p:nvSpPr>
          <p:cNvPr id="16" name="Rounded Rectangle 15"/>
          <p:cNvSpPr/>
          <p:nvPr/>
        </p:nvSpPr>
        <p:spPr>
          <a:xfrm>
            <a:off x="6596063" y="3590925"/>
            <a:ext cx="871537"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(1,4,2)</a:t>
            </a:r>
          </a:p>
          <a:p>
            <a:pPr algn="ctr"/>
            <a:r>
              <a:rPr lang="en-US" sz="1000" b="1" smtClean="0">
                <a:latin typeface="Times New Roman" pitchFamily="18" charset="0"/>
                <a:cs typeface="Times New Roman" pitchFamily="18" charset="0"/>
              </a:rPr>
              <a:t>C=3, G=5</a:t>
            </a:r>
            <a:endParaRPr lang="en-US" sz="1000" b="1">
              <a:latin typeface="Times New Roman" pitchFamily="18" charset="0"/>
              <a:cs typeface="Times New Roman" pitchFamily="18" charset="0"/>
            </a:endParaRPr>
          </a:p>
        </p:txBody>
      </p:sp>
      <p:sp>
        <p:nvSpPr>
          <p:cNvPr id="17" name="Rounded Rectangle 16"/>
          <p:cNvSpPr/>
          <p:nvPr/>
        </p:nvSpPr>
        <p:spPr>
          <a:xfrm>
            <a:off x="5181600" y="3581400"/>
            <a:ext cx="871537"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(1,3,4)</a:t>
            </a:r>
          </a:p>
          <a:p>
            <a:pPr algn="ctr"/>
            <a:r>
              <a:rPr lang="en-US" sz="1000" b="1" smtClean="0">
                <a:latin typeface="Times New Roman" pitchFamily="18" charset="0"/>
                <a:cs typeface="Times New Roman" pitchFamily="18" charset="0"/>
              </a:rPr>
              <a:t>C=5, G=7</a:t>
            </a:r>
            <a:endParaRPr lang="en-US" sz="1000" b="1">
              <a:latin typeface="Times New Roman" pitchFamily="18" charset="0"/>
              <a:cs typeface="Times New Roman" pitchFamily="18" charset="0"/>
            </a:endParaRPr>
          </a:p>
        </p:txBody>
      </p:sp>
      <p:sp>
        <p:nvSpPr>
          <p:cNvPr id="18" name="Rounded Rectangle 17"/>
          <p:cNvSpPr/>
          <p:nvPr/>
        </p:nvSpPr>
        <p:spPr>
          <a:xfrm>
            <a:off x="3929063" y="3581400"/>
            <a:ext cx="871537"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(1,3,2)</a:t>
            </a:r>
          </a:p>
          <a:p>
            <a:pPr algn="ctr"/>
            <a:r>
              <a:rPr lang="en-US" sz="1000" b="1" smtClean="0">
                <a:latin typeface="Times New Roman" pitchFamily="18" charset="0"/>
                <a:cs typeface="Times New Roman" pitchFamily="18" charset="0"/>
              </a:rPr>
              <a:t>C=3, G=5</a:t>
            </a:r>
            <a:endParaRPr lang="en-US" sz="1000" b="1">
              <a:latin typeface="Times New Roman" pitchFamily="18" charset="0"/>
              <a:cs typeface="Times New Roman" pitchFamily="18" charset="0"/>
            </a:endParaRPr>
          </a:p>
        </p:txBody>
      </p:sp>
      <p:sp>
        <p:nvSpPr>
          <p:cNvPr id="19" name="Rounded Rectangle 18"/>
          <p:cNvSpPr/>
          <p:nvPr/>
        </p:nvSpPr>
        <p:spPr>
          <a:xfrm>
            <a:off x="1295398" y="4419600"/>
            <a:ext cx="800101"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(1,2,3,4)</a:t>
            </a:r>
          </a:p>
          <a:p>
            <a:pPr algn="ctr"/>
            <a:r>
              <a:rPr lang="en-US" sz="1000" b="1" smtClean="0">
                <a:latin typeface="Times New Roman" pitchFamily="18" charset="0"/>
                <a:cs typeface="Times New Roman" pitchFamily="18" charset="0"/>
              </a:rPr>
              <a:t>C=9,G=10</a:t>
            </a:r>
            <a:endParaRPr lang="en-US" sz="1000" b="1">
              <a:latin typeface="Times New Roman" pitchFamily="18" charset="0"/>
              <a:cs typeface="Times New Roman" pitchFamily="18" charset="0"/>
            </a:endParaRPr>
          </a:p>
        </p:txBody>
      </p:sp>
      <p:sp>
        <p:nvSpPr>
          <p:cNvPr id="20" name="Rounded Rectangle 19"/>
          <p:cNvSpPr/>
          <p:nvPr/>
        </p:nvSpPr>
        <p:spPr>
          <a:xfrm>
            <a:off x="7205663" y="2733675"/>
            <a:ext cx="871537"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(1,4)</a:t>
            </a:r>
          </a:p>
          <a:p>
            <a:pPr algn="ctr"/>
            <a:r>
              <a:rPr lang="en-US" sz="1000" b="1" smtClean="0">
                <a:latin typeface="Times New Roman" pitchFamily="18" charset="0"/>
                <a:cs typeface="Times New Roman" pitchFamily="18" charset="0"/>
              </a:rPr>
              <a:t>C=2, G=5</a:t>
            </a:r>
            <a:endParaRPr lang="en-US" sz="1000" b="1">
              <a:latin typeface="Times New Roman" pitchFamily="18" charset="0"/>
              <a:cs typeface="Times New Roman" pitchFamily="18" charset="0"/>
            </a:endParaRPr>
          </a:p>
        </p:txBody>
      </p:sp>
      <p:sp>
        <p:nvSpPr>
          <p:cNvPr id="21" name="Rounded Rectangle 20"/>
          <p:cNvSpPr/>
          <p:nvPr/>
        </p:nvSpPr>
        <p:spPr>
          <a:xfrm>
            <a:off x="4538664" y="2743200"/>
            <a:ext cx="871536"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(1,3)</a:t>
            </a:r>
          </a:p>
          <a:p>
            <a:pPr algn="ctr"/>
            <a:r>
              <a:rPr lang="en-US" sz="1000" b="1" smtClean="0">
                <a:latin typeface="Times New Roman" pitchFamily="18" charset="0"/>
                <a:cs typeface="Times New Roman" pitchFamily="18" charset="0"/>
              </a:rPr>
              <a:t>C=1, G=4</a:t>
            </a:r>
            <a:endParaRPr lang="en-US" sz="1000" b="1">
              <a:latin typeface="Times New Roman" pitchFamily="18" charset="0"/>
              <a:cs typeface="Times New Roman" pitchFamily="18" charset="0"/>
            </a:endParaRPr>
          </a:p>
        </p:txBody>
      </p:sp>
      <p:sp>
        <p:nvSpPr>
          <p:cNvPr id="22" name="Rounded Rectangle 21"/>
          <p:cNvSpPr/>
          <p:nvPr/>
        </p:nvSpPr>
        <p:spPr>
          <a:xfrm>
            <a:off x="2514600" y="5219700"/>
            <a:ext cx="838200"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(1,2,4,3,1)</a:t>
            </a:r>
          </a:p>
          <a:p>
            <a:pPr algn="ctr"/>
            <a:r>
              <a:rPr lang="en-US" sz="1000" b="1" smtClean="0">
                <a:latin typeface="Times New Roman" pitchFamily="18" charset="0"/>
                <a:cs typeface="Times New Roman" pitchFamily="18" charset="0"/>
              </a:rPr>
              <a:t>C=9</a:t>
            </a:r>
            <a:endParaRPr lang="en-US" sz="1000" b="1">
              <a:latin typeface="Times New Roman" pitchFamily="18" charset="0"/>
              <a:cs typeface="Times New Roman" pitchFamily="18" charset="0"/>
            </a:endParaRPr>
          </a:p>
        </p:txBody>
      </p:sp>
      <p:sp>
        <p:nvSpPr>
          <p:cNvPr id="23" name="Rounded Rectangle 22"/>
          <p:cNvSpPr/>
          <p:nvPr/>
        </p:nvSpPr>
        <p:spPr>
          <a:xfrm>
            <a:off x="3929062" y="4419600"/>
            <a:ext cx="871538"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(1,3,2,4)</a:t>
            </a:r>
          </a:p>
          <a:p>
            <a:pPr algn="ctr"/>
            <a:r>
              <a:rPr lang="en-US" sz="1000" b="1" smtClean="0">
                <a:latin typeface="Times New Roman" pitchFamily="18" charset="0"/>
                <a:cs typeface="Times New Roman" pitchFamily="18" charset="0"/>
              </a:rPr>
              <a:t>C=4, G=6</a:t>
            </a:r>
            <a:endParaRPr lang="en-US" sz="1000" b="1">
              <a:latin typeface="Times New Roman" pitchFamily="18" charset="0"/>
              <a:cs typeface="Times New Roman" pitchFamily="18" charset="0"/>
            </a:endParaRPr>
          </a:p>
        </p:txBody>
      </p:sp>
      <p:sp>
        <p:nvSpPr>
          <p:cNvPr id="24" name="Rounded Rectangle 23"/>
          <p:cNvSpPr/>
          <p:nvPr/>
        </p:nvSpPr>
        <p:spPr>
          <a:xfrm>
            <a:off x="3929063" y="5219700"/>
            <a:ext cx="871537" cy="36195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(1,3,2,4,1)</a:t>
            </a:r>
          </a:p>
          <a:p>
            <a:pPr algn="ctr"/>
            <a:r>
              <a:rPr lang="en-US" sz="1000" b="1" smtClean="0">
                <a:latin typeface="Times New Roman" pitchFamily="18" charset="0"/>
                <a:cs typeface="Times New Roman" pitchFamily="18" charset="0"/>
              </a:rPr>
              <a:t>C=6</a:t>
            </a:r>
            <a:endParaRPr lang="en-US" sz="1000" b="1">
              <a:latin typeface="Times New Roman" pitchFamily="18" charset="0"/>
              <a:cs typeface="Times New Roman" pitchFamily="18" charset="0"/>
            </a:endParaRPr>
          </a:p>
        </p:txBody>
      </p:sp>
      <p:sp>
        <p:nvSpPr>
          <p:cNvPr id="28" name="Rounded Rectangle 27"/>
          <p:cNvSpPr/>
          <p:nvPr/>
        </p:nvSpPr>
        <p:spPr>
          <a:xfrm>
            <a:off x="6629400" y="4419600"/>
            <a:ext cx="871537" cy="381000"/>
          </a:xfrm>
          <a:prstGeom prst="round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latin typeface="Times New Roman" pitchFamily="18" charset="0"/>
                <a:cs typeface="Times New Roman" pitchFamily="18" charset="0"/>
              </a:rPr>
              <a:t>(1,4,2,3)</a:t>
            </a:r>
          </a:p>
          <a:p>
            <a:pPr algn="ctr"/>
            <a:r>
              <a:rPr lang="en-US" sz="1000" b="1" smtClean="0">
                <a:latin typeface="Times New Roman" pitchFamily="18" charset="0"/>
                <a:cs typeface="Times New Roman" pitchFamily="18" charset="0"/>
              </a:rPr>
              <a:t>C=5, G=6</a:t>
            </a:r>
            <a:endParaRPr lang="en-US" sz="1000" b="1">
              <a:latin typeface="Times New Roman" pitchFamily="18" charset="0"/>
              <a:cs typeface="Times New Roman" pitchFamily="18" charset="0"/>
            </a:endParaRPr>
          </a:p>
        </p:txBody>
      </p:sp>
      <p:cxnSp>
        <p:nvCxnSpPr>
          <p:cNvPr id="33" name="Straight Connector 32"/>
          <p:cNvCxnSpPr/>
          <p:nvPr/>
        </p:nvCxnSpPr>
        <p:spPr>
          <a:xfrm>
            <a:off x="2343148" y="2514600"/>
            <a:ext cx="2609852" cy="0"/>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0" idx="0"/>
          </p:cNvCxnSpPr>
          <p:nvPr/>
        </p:nvCxnSpPr>
        <p:spPr>
          <a:xfrm>
            <a:off x="2343148" y="2509837"/>
            <a:ext cx="1" cy="233363"/>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953000" y="2519364"/>
            <a:ext cx="0" cy="214311"/>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0" idx="0"/>
          </p:cNvCxnSpPr>
          <p:nvPr/>
        </p:nvCxnSpPr>
        <p:spPr>
          <a:xfrm>
            <a:off x="7641431" y="2514600"/>
            <a:ext cx="1" cy="219075"/>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933700" y="3352800"/>
            <a:ext cx="0" cy="2286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343148" y="3124200"/>
            <a:ext cx="0" cy="228600"/>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4" idx="0"/>
          </p:cNvCxnSpPr>
          <p:nvPr/>
        </p:nvCxnSpPr>
        <p:spPr>
          <a:xfrm>
            <a:off x="1695447" y="3352800"/>
            <a:ext cx="3" cy="2286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364831" y="3352800"/>
            <a:ext cx="616743" cy="0"/>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364831" y="3352800"/>
            <a:ext cx="0" cy="2286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617368" y="3352800"/>
            <a:ext cx="0" cy="2286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981574" y="3124200"/>
            <a:ext cx="0" cy="228600"/>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031831" y="3352800"/>
            <a:ext cx="626269" cy="0"/>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031831" y="3362325"/>
            <a:ext cx="0" cy="2286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284369" y="3352800"/>
            <a:ext cx="0" cy="2286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658100" y="3114675"/>
            <a:ext cx="0" cy="238125"/>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14" idx="2"/>
          </p:cNvCxnSpPr>
          <p:nvPr/>
        </p:nvCxnSpPr>
        <p:spPr>
          <a:xfrm flipH="1">
            <a:off x="1695447" y="3962400"/>
            <a:ext cx="3" cy="4572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9" idx="2"/>
          </p:cNvCxnSpPr>
          <p:nvPr/>
        </p:nvCxnSpPr>
        <p:spPr>
          <a:xfrm flipH="1">
            <a:off x="1695447" y="4800600"/>
            <a:ext cx="2" cy="40005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13" idx="2"/>
          </p:cNvCxnSpPr>
          <p:nvPr/>
        </p:nvCxnSpPr>
        <p:spPr>
          <a:xfrm>
            <a:off x="2933700" y="3962400"/>
            <a:ext cx="0" cy="4572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22" idx="0"/>
          </p:cNvCxnSpPr>
          <p:nvPr/>
        </p:nvCxnSpPr>
        <p:spPr>
          <a:xfrm>
            <a:off x="2933700" y="4800600"/>
            <a:ext cx="0" cy="4191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8" idx="2"/>
          </p:cNvCxnSpPr>
          <p:nvPr/>
        </p:nvCxnSpPr>
        <p:spPr>
          <a:xfrm flipH="1">
            <a:off x="4364831" y="3962400"/>
            <a:ext cx="1" cy="45720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4364831" y="4800600"/>
            <a:ext cx="0" cy="400050"/>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6" idx="2"/>
          </p:cNvCxnSpPr>
          <p:nvPr/>
        </p:nvCxnSpPr>
        <p:spPr>
          <a:xfrm flipH="1">
            <a:off x="7031831" y="3971925"/>
            <a:ext cx="1" cy="447675"/>
          </a:xfrm>
          <a:prstGeom prst="straightConnector1">
            <a:avLst/>
          </a:prstGeom>
          <a:ln w="19050">
            <a:solidFill>
              <a:srgbClr val="00FF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4953000" y="2509837"/>
            <a:ext cx="2688431" cy="4763"/>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695450" y="3352800"/>
            <a:ext cx="647699" cy="0"/>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2343149" y="3352800"/>
            <a:ext cx="590551" cy="0"/>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981574" y="3352800"/>
            <a:ext cx="635794" cy="0"/>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658100" y="3352800"/>
            <a:ext cx="626269" cy="0"/>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953000" y="2286000"/>
            <a:ext cx="0" cy="223837"/>
          </a:xfrm>
          <a:prstGeom prst="line">
            <a:avLst/>
          </a:prstGeom>
          <a:ln w="19050">
            <a:solidFill>
              <a:srgbClr val="00FF00"/>
            </a:solidFill>
          </a:ln>
        </p:spPr>
        <p:style>
          <a:lnRef idx="1">
            <a:schemeClr val="accent1"/>
          </a:lnRef>
          <a:fillRef idx="0">
            <a:schemeClr val="accent1"/>
          </a:fillRef>
          <a:effectRef idx="0">
            <a:schemeClr val="accent1"/>
          </a:effectRef>
          <a:fontRef idx="minor">
            <a:schemeClr val="tx1"/>
          </a:fontRef>
        </p:style>
      </p:cxnSp>
      <p:sp>
        <p:nvSpPr>
          <p:cNvPr id="5" name="Oval Callout 4"/>
          <p:cNvSpPr/>
          <p:nvPr/>
        </p:nvSpPr>
        <p:spPr>
          <a:xfrm>
            <a:off x="152399" y="5770349"/>
            <a:ext cx="1790697" cy="685801"/>
          </a:xfrm>
          <a:prstGeom prst="wedgeEllipseCallout">
            <a:avLst>
              <a:gd name="adj1" fmla="val 32466"/>
              <a:gd name="adj2" fmla="val -71772"/>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sz="1400" smtClean="0">
              <a:solidFill>
                <a:schemeClr val="tx1"/>
              </a:solidFill>
              <a:latin typeface="Times New Roman" pitchFamily="18" charset="0"/>
              <a:cs typeface="Times New Roman" pitchFamily="18" charset="0"/>
            </a:endParaRPr>
          </a:p>
          <a:p>
            <a:pPr algn="ctr">
              <a:spcBef>
                <a:spcPts val="1200"/>
              </a:spcBef>
            </a:pPr>
            <a:r>
              <a:rPr lang="en-US" sz="1400" smtClean="0">
                <a:solidFill>
                  <a:schemeClr val="tx1"/>
                </a:solidFill>
                <a:latin typeface="Times New Roman" pitchFamily="18" charset="0"/>
                <a:cs typeface="Times New Roman" pitchFamily="18" charset="0"/>
              </a:rPr>
              <a:t>1-&gt;2-&gt;3-&gt;4-&gt;1</a:t>
            </a:r>
          </a:p>
          <a:p>
            <a:pPr algn="ctr"/>
            <a:r>
              <a:rPr lang="en-US" sz="1400" smtClean="0">
                <a:solidFill>
                  <a:schemeClr val="tx1"/>
                </a:solidFill>
                <a:latin typeface="Times New Roman" pitchFamily="18" charset="0"/>
                <a:cs typeface="Times New Roman" pitchFamily="18" charset="0"/>
              </a:rPr>
              <a:t>Chi phí = 11</a:t>
            </a:r>
          </a:p>
          <a:p>
            <a:pPr algn="ctr"/>
            <a:endParaRPr lang="en-US" sz="1400">
              <a:solidFill>
                <a:schemeClr val="tx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5" name="Oval Callout 64"/>
              <p:cNvSpPr/>
              <p:nvPr/>
            </p:nvSpPr>
            <p:spPr>
              <a:xfrm>
                <a:off x="7289503" y="4737099"/>
                <a:ext cx="1826864" cy="685801"/>
              </a:xfrm>
              <a:prstGeom prst="wedgeEllipseCallout">
                <a:avLst>
                  <a:gd name="adj1" fmla="val 6554"/>
                  <a:gd name="adj2" fmla="val -15794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tx1"/>
                    </a:solidFill>
                    <a:latin typeface="Times New Roman" pitchFamily="18" charset="0"/>
                    <a:cs typeface="Times New Roman" pitchFamily="18" charset="0"/>
                  </a:rPr>
                  <a:t>G </a:t>
                </a:r>
                <a14:m>
                  <m:oMath xmlns:m="http://schemas.openxmlformats.org/officeDocument/2006/math">
                    <m:r>
                      <a:rPr lang="en-US" sz="1400" i="1">
                        <a:solidFill>
                          <a:schemeClr val="tx1"/>
                        </a:solidFill>
                        <a:latin typeface="Cambria Math"/>
                        <a:ea typeface="Cambria Math"/>
                        <a:cs typeface="Times New Roman" pitchFamily="18" charset="0"/>
                      </a:rPr>
                      <m:t>&gt;</m:t>
                    </m:r>
                  </m:oMath>
                </a14:m>
                <a:r>
                  <a:rPr lang="en-US" sz="1400">
                    <a:solidFill>
                      <a:schemeClr val="tx1"/>
                    </a:solidFill>
                    <a:latin typeface="Times New Roman" pitchFamily="18" charset="0"/>
                    <a:cs typeface="Times New Roman" pitchFamily="18" charset="0"/>
                  </a:rPr>
                  <a:t> chi </a:t>
                </a:r>
                <a:r>
                  <a:rPr lang="en-US" sz="1400" smtClean="0">
                    <a:solidFill>
                      <a:schemeClr val="tx1"/>
                    </a:solidFill>
                    <a:latin typeface="Times New Roman" pitchFamily="18" charset="0"/>
                    <a:cs typeface="Times New Roman" pitchFamily="18" charset="0"/>
                  </a:rPr>
                  <a:t>phí=6 =&gt; loại</a:t>
                </a:r>
                <a:endParaRPr lang="en-US" sz="1400">
                  <a:solidFill>
                    <a:schemeClr val="tx1"/>
                  </a:solidFill>
                  <a:latin typeface="Times New Roman" pitchFamily="18" charset="0"/>
                  <a:cs typeface="Times New Roman" pitchFamily="18" charset="0"/>
                </a:endParaRPr>
              </a:p>
            </p:txBody>
          </p:sp>
        </mc:Choice>
        <mc:Fallback xmlns="">
          <p:sp>
            <p:nvSpPr>
              <p:cNvPr id="65" name="Oval Callout 64"/>
              <p:cNvSpPr>
                <a:spLocks noRot="1" noChangeAspect="1" noMove="1" noResize="1" noEditPoints="1" noAdjustHandles="1" noChangeArrowheads="1" noChangeShapeType="1" noTextEdit="1"/>
              </p:cNvSpPr>
              <p:nvPr/>
            </p:nvSpPr>
            <p:spPr>
              <a:xfrm>
                <a:off x="7289503" y="4737099"/>
                <a:ext cx="1826864" cy="685801"/>
              </a:xfrm>
              <a:prstGeom prst="wedgeEllipseCallout">
                <a:avLst>
                  <a:gd name="adj1" fmla="val 6554"/>
                  <a:gd name="adj2" fmla="val -157943"/>
                </a:avLst>
              </a:prstGeom>
              <a:blipFill rotWithShape="1">
                <a:blip r:embed="rId4"/>
                <a:stretch>
                  <a:fillRect/>
                </a:stretch>
              </a:blipFill>
              <a:ln w="12700">
                <a:solidFill>
                  <a:schemeClr val="tx1"/>
                </a:solidFill>
              </a:ln>
            </p:spPr>
            <p:txBody>
              <a:bodyPr/>
              <a:lstStyle/>
              <a:p>
                <a:r>
                  <a:rPr lang="en-US">
                    <a:noFill/>
                  </a:rPr>
                  <a:t> </a:t>
                </a:r>
              </a:p>
            </p:txBody>
          </p:sp>
        </mc:Fallback>
      </mc:AlternateContent>
      <p:sp>
        <p:nvSpPr>
          <p:cNvPr id="67" name="Oval Callout 66"/>
          <p:cNvSpPr/>
          <p:nvPr/>
        </p:nvSpPr>
        <p:spPr>
          <a:xfrm>
            <a:off x="2362199" y="5888768"/>
            <a:ext cx="1790697" cy="685801"/>
          </a:xfrm>
          <a:prstGeom prst="wedgeEllipseCallout">
            <a:avLst>
              <a:gd name="adj1" fmla="val -21258"/>
              <a:gd name="adj2" fmla="val -88438"/>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sz="1400" smtClean="0">
              <a:solidFill>
                <a:schemeClr val="tx1"/>
              </a:solidFill>
              <a:latin typeface="Times New Roman" pitchFamily="18" charset="0"/>
              <a:cs typeface="Times New Roman" pitchFamily="18" charset="0"/>
            </a:endParaRPr>
          </a:p>
          <a:p>
            <a:r>
              <a:rPr lang="en-US" sz="1400">
                <a:solidFill>
                  <a:schemeClr val="tx1"/>
                </a:solidFill>
                <a:latin typeface="Times New Roman" pitchFamily="18" charset="0"/>
                <a:cs typeface="Times New Roman" pitchFamily="18" charset="0"/>
              </a:rPr>
              <a:t>1-&gt;2-&gt;4-&gt;3-&gt;1</a:t>
            </a:r>
          </a:p>
          <a:p>
            <a:r>
              <a:rPr lang="en-US" sz="1400">
                <a:solidFill>
                  <a:schemeClr val="tx1"/>
                </a:solidFill>
                <a:latin typeface="Times New Roman" pitchFamily="18" charset="0"/>
                <a:cs typeface="Times New Roman" pitchFamily="18" charset="0"/>
              </a:rPr>
              <a:t>Chi phí = 9</a:t>
            </a:r>
          </a:p>
          <a:p>
            <a:pPr algn="ctr"/>
            <a:endParaRPr lang="en-US" sz="1400">
              <a:solidFill>
                <a:schemeClr val="tx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9" name="Oval Callout 68"/>
              <p:cNvSpPr/>
              <p:nvPr/>
            </p:nvSpPr>
            <p:spPr>
              <a:xfrm>
                <a:off x="4953000" y="4515694"/>
                <a:ext cx="1568249" cy="590786"/>
              </a:xfrm>
              <a:prstGeom prst="wedgeEllipseCallout">
                <a:avLst>
                  <a:gd name="adj1" fmla="val -11279"/>
                  <a:gd name="adj2" fmla="val -14323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US" sz="1400" smtClean="0">
                  <a:solidFill>
                    <a:schemeClr val="tx1"/>
                  </a:solidFill>
                  <a:latin typeface="Times New Roman" pitchFamily="18" charset="0"/>
                  <a:cs typeface="Times New Roman" pitchFamily="18" charset="0"/>
                </a:endParaRPr>
              </a:p>
              <a:p>
                <a:r>
                  <a:rPr lang="en-US" sz="1200" smtClean="0">
                    <a:solidFill>
                      <a:schemeClr val="tx1"/>
                    </a:solidFill>
                    <a:latin typeface="Times New Roman" pitchFamily="18" charset="0"/>
                    <a:cs typeface="Times New Roman" pitchFamily="18" charset="0"/>
                  </a:rPr>
                  <a:t>G </a:t>
                </a:r>
                <a14:m>
                  <m:oMath xmlns:m="http://schemas.openxmlformats.org/officeDocument/2006/math">
                    <m:r>
                      <a:rPr lang="en-US" sz="1200" i="1">
                        <a:solidFill>
                          <a:schemeClr val="tx1"/>
                        </a:solidFill>
                        <a:latin typeface="Cambria Math"/>
                        <a:ea typeface="Cambria Math"/>
                        <a:cs typeface="Times New Roman" pitchFamily="18" charset="0"/>
                      </a:rPr>
                      <m:t>&gt;</m:t>
                    </m:r>
                  </m:oMath>
                </a14:m>
                <a:r>
                  <a:rPr lang="en-US" sz="1200">
                    <a:solidFill>
                      <a:schemeClr val="tx1"/>
                    </a:solidFill>
                    <a:latin typeface="Times New Roman" pitchFamily="18" charset="0"/>
                    <a:cs typeface="Times New Roman" pitchFamily="18" charset="0"/>
                  </a:rPr>
                  <a:t> chi </a:t>
                </a:r>
                <a:r>
                  <a:rPr lang="en-US" sz="1200" smtClean="0">
                    <a:solidFill>
                      <a:schemeClr val="tx1"/>
                    </a:solidFill>
                    <a:latin typeface="Times New Roman" pitchFamily="18" charset="0"/>
                    <a:cs typeface="Times New Roman" pitchFamily="18" charset="0"/>
                  </a:rPr>
                  <a:t>phí=6 =&gt; loại</a:t>
                </a:r>
                <a:endParaRPr lang="en-US" sz="1200">
                  <a:solidFill>
                    <a:schemeClr val="tx1"/>
                  </a:solidFill>
                  <a:latin typeface="Times New Roman" pitchFamily="18" charset="0"/>
                  <a:cs typeface="Times New Roman" pitchFamily="18" charset="0"/>
                </a:endParaRPr>
              </a:p>
              <a:p>
                <a:pPr algn="ctr"/>
                <a:endParaRPr lang="en-US" sz="1400">
                  <a:solidFill>
                    <a:schemeClr val="tx1"/>
                  </a:solidFill>
                  <a:latin typeface="Times New Roman" pitchFamily="18" charset="0"/>
                  <a:cs typeface="Times New Roman" pitchFamily="18" charset="0"/>
                </a:endParaRPr>
              </a:p>
            </p:txBody>
          </p:sp>
        </mc:Choice>
        <mc:Fallback xmlns="">
          <p:sp>
            <p:nvSpPr>
              <p:cNvPr id="69" name="Oval Callout 68"/>
              <p:cNvSpPr>
                <a:spLocks noRot="1" noChangeAspect="1" noMove="1" noResize="1" noEditPoints="1" noAdjustHandles="1" noChangeArrowheads="1" noChangeShapeType="1" noTextEdit="1"/>
              </p:cNvSpPr>
              <p:nvPr/>
            </p:nvSpPr>
            <p:spPr>
              <a:xfrm>
                <a:off x="4953000" y="4515694"/>
                <a:ext cx="1568249" cy="590786"/>
              </a:xfrm>
              <a:prstGeom prst="wedgeEllipseCallout">
                <a:avLst>
                  <a:gd name="adj1" fmla="val -11279"/>
                  <a:gd name="adj2" fmla="val -143233"/>
                </a:avLst>
              </a:prstGeom>
              <a:blipFill rotWithShape="1">
                <a:blip r:embed="rId5"/>
                <a:stretch>
                  <a:fillRect/>
                </a:stretch>
              </a:blipFill>
              <a:ln w="12700">
                <a:solidFill>
                  <a:schemeClr val="tx1"/>
                </a:solidFill>
              </a:ln>
            </p:spPr>
            <p:txBody>
              <a:bodyPr/>
              <a:lstStyle/>
              <a:p>
                <a:r>
                  <a:rPr lang="en-US">
                    <a:noFill/>
                  </a:rPr>
                  <a:t> </a:t>
                </a:r>
              </a:p>
            </p:txBody>
          </p:sp>
        </mc:Fallback>
      </mc:AlternateContent>
      <p:sp>
        <p:nvSpPr>
          <p:cNvPr id="71" name="Oval Callout 70"/>
          <p:cNvSpPr/>
          <p:nvPr/>
        </p:nvSpPr>
        <p:spPr>
          <a:xfrm>
            <a:off x="5448300" y="5266075"/>
            <a:ext cx="1790697" cy="669040"/>
          </a:xfrm>
          <a:prstGeom prst="wedgeEllipseCallout">
            <a:avLst>
              <a:gd name="adj1" fmla="val 33175"/>
              <a:gd name="adj2" fmla="val -118753"/>
            </a:avLst>
          </a:prstGeom>
          <a:solidFill>
            <a:schemeClr val="accent1">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Times New Roman" pitchFamily="18" charset="0"/>
              <a:cs typeface="Times New Roman" pitchFamily="18" charset="0"/>
            </a:endParaRPr>
          </a:p>
          <a:p>
            <a:r>
              <a:rPr lang="en-US" sz="1400" smtClean="0">
                <a:solidFill>
                  <a:schemeClr val="tx1"/>
                </a:solidFill>
                <a:latin typeface="Times New Roman" pitchFamily="18" charset="0"/>
                <a:cs typeface="Times New Roman" pitchFamily="18" charset="0"/>
              </a:rPr>
              <a:t>G </a:t>
            </a:r>
            <a:r>
              <a:rPr lang="en-US" sz="1400">
                <a:solidFill>
                  <a:schemeClr val="tx1"/>
                </a:solidFill>
                <a:latin typeface="Times New Roman" pitchFamily="18" charset="0"/>
                <a:cs typeface="Times New Roman" pitchFamily="18" charset="0"/>
              </a:rPr>
              <a:t>= chi phí </a:t>
            </a:r>
            <a:r>
              <a:rPr lang="en-US" sz="1400" smtClean="0">
                <a:solidFill>
                  <a:schemeClr val="tx1"/>
                </a:solidFill>
                <a:latin typeface="Times New Roman" pitchFamily="18" charset="0"/>
                <a:cs typeface="Times New Roman" pitchFamily="18" charset="0"/>
              </a:rPr>
              <a:t>=6 =&gt; loại</a:t>
            </a:r>
            <a:endParaRPr lang="en-US" sz="1400">
              <a:solidFill>
                <a:schemeClr val="tx1"/>
              </a:solidFill>
              <a:latin typeface="Times New Roman" pitchFamily="18" charset="0"/>
              <a:cs typeface="Times New Roman" pitchFamily="18" charset="0"/>
            </a:endParaRPr>
          </a:p>
          <a:p>
            <a:pPr algn="ctr"/>
            <a:endParaRPr lang="en-US" sz="1400">
              <a:solidFill>
                <a:schemeClr val="tx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25" name="TextBox 24"/>
              <p:cNvSpPr txBox="1"/>
              <p:nvPr/>
            </p:nvSpPr>
            <p:spPr>
              <a:xfrm>
                <a:off x="7119937" y="6096000"/>
                <a:ext cx="1795463" cy="276999"/>
              </a:xfrm>
              <a:prstGeom prst="rect">
                <a:avLst/>
              </a:prstGeom>
              <a:noFill/>
              <a:ln w="6350">
                <a:solidFill>
                  <a:schemeClr val="tx1"/>
                </a:solidFill>
              </a:ln>
            </p:spPr>
            <p:txBody>
              <a:bodyPr wrap="square" rtlCol="0">
                <a:spAutoFit/>
              </a:bodyPr>
              <a:lstStyle/>
              <a:p>
                <a:r>
                  <a:rPr lang="en-US" sz="1200" smtClean="0">
                    <a:solidFill>
                      <a:schemeClr val="tx1"/>
                    </a:solidFill>
                    <a:latin typeface="Times New Roman" pitchFamily="18" charset="0"/>
                    <a:cs typeface="Times New Roman" pitchFamily="18" charset="0"/>
                  </a:rPr>
                  <a:t>G = </a:t>
                </a:r>
                <a:r>
                  <a:rPr lang="en-US" sz="1200" b="1" smtClean="0">
                    <a:solidFill>
                      <a:schemeClr val="tx1"/>
                    </a:solidFill>
                    <a:latin typeface="Times New Roman" pitchFamily="18" charset="0"/>
                    <a:cs typeface="Times New Roman" pitchFamily="18" charset="0"/>
                  </a:rPr>
                  <a:t> C1</a:t>
                </a:r>
                <a:r>
                  <a:rPr lang="en-US" sz="1200" b="1">
                    <a:solidFill>
                      <a:schemeClr val="tx1"/>
                    </a:solidFill>
                    <a:latin typeface="Times New Roman" pitchFamily="18" charset="0"/>
                    <a:cs typeface="Times New Roman" pitchFamily="18" charset="0"/>
                  </a:rPr>
                  <a:t>+(n-i+1)*</a:t>
                </a:r>
                <a14:m>
                  <m:oMath xmlns:m="http://schemas.openxmlformats.org/officeDocument/2006/math">
                    <m:r>
                      <a:rPr lang="en-US" sz="1200" b="1" i="1">
                        <a:solidFill>
                          <a:schemeClr val="tx1"/>
                        </a:solidFill>
                        <a:latin typeface="Cambria Math"/>
                      </a:rPr>
                      <m:t> </m:t>
                    </m:r>
                    <m:sSub>
                      <m:sSubPr>
                        <m:ctrlPr>
                          <a:rPr lang="en-US" sz="1200" b="1" i="1">
                            <a:solidFill>
                              <a:schemeClr val="tx1"/>
                            </a:solidFill>
                            <a:latin typeface="Cambria Math"/>
                          </a:rPr>
                        </m:ctrlPr>
                      </m:sSubPr>
                      <m:e>
                        <m:r>
                          <a:rPr lang="en-US" sz="1200" b="1" i="1">
                            <a:solidFill>
                              <a:schemeClr val="tx1"/>
                            </a:solidFill>
                            <a:latin typeface="Cambria Math"/>
                          </a:rPr>
                          <m:t>𝒄</m:t>
                        </m:r>
                      </m:e>
                      <m:sub>
                        <m:r>
                          <a:rPr lang="en-US" sz="1200" b="1" i="1">
                            <a:solidFill>
                              <a:schemeClr val="tx1"/>
                            </a:solidFill>
                            <a:latin typeface="Cambria Math"/>
                          </a:rPr>
                          <m:t>𝒎𝒊𝒏</m:t>
                        </m:r>
                        <m:r>
                          <a:rPr lang="en-US" sz="1200" b="1" i="1">
                            <a:solidFill>
                              <a:schemeClr val="tx1"/>
                            </a:solidFill>
                            <a:latin typeface="Cambria Math"/>
                          </a:rPr>
                          <m:t> </m:t>
                        </m:r>
                      </m:sub>
                    </m:sSub>
                    <m:r>
                      <a:rPr lang="en-US" sz="1200" b="1" i="1">
                        <a:solidFill>
                          <a:schemeClr val="tx1"/>
                        </a:solidFill>
                        <a:latin typeface="Cambria Math"/>
                      </a:rPr>
                      <m:t> </m:t>
                    </m:r>
                  </m:oMath>
                </a14:m>
                <a:endParaRPr lang="en-US" sz="1200">
                  <a:solidFill>
                    <a:schemeClr val="tx1"/>
                  </a:solidFill>
                  <a:latin typeface="Times New Roman" pitchFamily="18" charset="0"/>
                  <a:cs typeface="Times New Roman" pitchFamily="18"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119937" y="6096000"/>
                <a:ext cx="1795463" cy="276999"/>
              </a:xfrm>
              <a:prstGeom prst="rect">
                <a:avLst/>
              </a:prstGeom>
              <a:blipFill rotWithShape="1">
                <a:blip r:embed="rId6"/>
                <a:stretch>
                  <a:fillRect l="-338" b="-15217"/>
                </a:stretch>
              </a:blipFill>
              <a:ln w="63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662636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strips(downLeft)">
                                      <p:cBhvr>
                                        <p:cTn id="14" dur="500"/>
                                        <p:tgtEl>
                                          <p:spTgt spid="33"/>
                                        </p:tgtEl>
                                      </p:cBhvr>
                                    </p:animEffect>
                                  </p:childTnLst>
                                </p:cTn>
                              </p:par>
                              <p:par>
                                <p:cTn id="15" presetID="18" presetClass="entr" presetSubtype="12"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strips(downLeft)">
                                      <p:cBhvr>
                                        <p:cTn id="17" dur="500"/>
                                        <p:tgtEl>
                                          <p:spTgt spid="35"/>
                                        </p:tgtEl>
                                      </p:cBhvr>
                                    </p:animEffect>
                                  </p:childTnLst>
                                </p:cTn>
                              </p:par>
                              <p:par>
                                <p:cTn id="18" presetID="18" presetClass="entr" presetSubtype="12" fill="hold" nodeType="withEffect">
                                  <p:stCondLst>
                                    <p:cond delay="0"/>
                                  </p:stCondLst>
                                  <p:childTnLst>
                                    <p:set>
                                      <p:cBhvr>
                                        <p:cTn id="19" dur="1" fill="hold">
                                          <p:stCondLst>
                                            <p:cond delay="0"/>
                                          </p:stCondLst>
                                        </p:cTn>
                                        <p:tgtEl>
                                          <p:spTgt spid="115"/>
                                        </p:tgtEl>
                                        <p:attrNameLst>
                                          <p:attrName>style.visibility</p:attrName>
                                        </p:attrNameLst>
                                      </p:cBhvr>
                                      <p:to>
                                        <p:strVal val="visible"/>
                                      </p:to>
                                    </p:set>
                                    <p:animEffect transition="in" filter="strips(downLeft)">
                                      <p:cBhvr>
                                        <p:cTn id="20" dur="500"/>
                                        <p:tgtEl>
                                          <p:spTgt spid="115"/>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strips(downLeft)">
                                      <p:cBhvr>
                                        <p:cTn id="29" dur="500"/>
                                        <p:tgtEl>
                                          <p:spTgt spid="43"/>
                                        </p:tgtEl>
                                      </p:cBhvr>
                                    </p:animEffect>
                                  </p:childTnLst>
                                </p:cTn>
                              </p:par>
                              <p:par>
                                <p:cTn id="30" presetID="18" presetClass="entr" presetSubtype="12" fill="hold" nodeType="with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strips(downLeft)">
                                      <p:cBhvr>
                                        <p:cTn id="32" dur="500"/>
                                        <p:tgtEl>
                                          <p:spTgt spid="87"/>
                                        </p:tgtEl>
                                      </p:cBhvr>
                                    </p:animEffect>
                                  </p:childTnLst>
                                </p:cTn>
                              </p:par>
                              <p:par>
                                <p:cTn id="33" presetID="18" presetClass="entr" presetSubtype="12"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strips(downLeft)">
                                      <p:cBhvr>
                                        <p:cTn id="35" dur="500"/>
                                        <p:tgtEl>
                                          <p:spTgt spid="47"/>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strips(downLeft)">
                                      <p:cBhvr>
                                        <p:cTn id="44" dur="500"/>
                                        <p:tgtEl>
                                          <p:spTgt spid="66"/>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strips(downLeft)">
                                      <p:cBhvr>
                                        <p:cTn id="53" dur="500"/>
                                        <p:tgtEl>
                                          <p:spTgt spid="68"/>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additive="base">
                                        <p:cTn id="62" dur="500"/>
                                        <p:tgtEl>
                                          <p:spTgt spid="5"/>
                                        </p:tgtEl>
                                        <p:attrNameLst>
                                          <p:attrName>ppt_y</p:attrName>
                                        </p:attrNameLst>
                                      </p:cBhvr>
                                      <p:tavLst>
                                        <p:tav tm="0">
                                          <p:val>
                                            <p:strVal val="#ppt_y+#ppt_h*1.125000"/>
                                          </p:val>
                                        </p:tav>
                                        <p:tav tm="100000">
                                          <p:val>
                                            <p:strVal val="#ppt_y"/>
                                          </p:val>
                                        </p:tav>
                                      </p:tavLst>
                                    </p:anim>
                                    <p:animEffect transition="in" filter="wipe(up)">
                                      <p:cBhvr>
                                        <p:cTn id="63" dur="500"/>
                                        <p:tgtEl>
                                          <p:spTgt spid="5"/>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 fill="hold">
                                          <p:stCondLst>
                                            <p:cond delay="0"/>
                                          </p:stCondLst>
                                        </p:cTn>
                                        <p:tgtEl>
                                          <p:spTgt spid="92"/>
                                        </p:tgtEl>
                                        <p:attrNameLst>
                                          <p:attrName>style.visibility</p:attrName>
                                        </p:attrNameLst>
                                      </p:cBhvr>
                                      <p:to>
                                        <p:strVal val="visible"/>
                                      </p:to>
                                    </p:set>
                                    <p:animEffect transition="in" filter="strips(downRight)">
                                      <p:cBhvr>
                                        <p:cTn id="68" dur="500"/>
                                        <p:tgtEl>
                                          <p:spTgt spid="92"/>
                                        </p:tgtEl>
                                      </p:cBhvr>
                                    </p:animEffect>
                                  </p:childTnLst>
                                </p:cTn>
                              </p:par>
                              <p:par>
                                <p:cTn id="69" presetID="18" presetClass="entr" presetSubtype="6"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strips(downRight)">
                                      <p:cBhvr>
                                        <p:cTn id="71" dur="500"/>
                                        <p:tgtEl>
                                          <p:spTgt spid="41"/>
                                        </p:tgtEl>
                                      </p:cBhvr>
                                    </p:animEffect>
                                  </p:childTnLst>
                                </p:cTn>
                              </p:par>
                            </p:childTnLst>
                          </p:cTn>
                        </p:par>
                        <p:par>
                          <p:cTn id="72" fill="hold">
                            <p:stCondLst>
                              <p:cond delay="500"/>
                            </p:stCondLst>
                            <p:childTnLst>
                              <p:par>
                                <p:cTn id="73" presetID="22" presetClass="entr" presetSubtype="1"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up)">
                                      <p:cBhvr>
                                        <p:cTn id="75" dur="50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nodeType="clickEffect">
                                  <p:stCondLst>
                                    <p:cond delay="0"/>
                                  </p:stCondLst>
                                  <p:childTnLst>
                                    <p:set>
                                      <p:cBhvr>
                                        <p:cTn id="79" dur="1" fill="hold">
                                          <p:stCondLst>
                                            <p:cond delay="0"/>
                                          </p:stCondLst>
                                        </p:cTn>
                                        <p:tgtEl>
                                          <p:spTgt spid="70"/>
                                        </p:tgtEl>
                                        <p:attrNameLst>
                                          <p:attrName>style.visibility</p:attrName>
                                        </p:attrNameLst>
                                      </p:cBhvr>
                                      <p:to>
                                        <p:strVal val="visible"/>
                                      </p:to>
                                    </p:set>
                                    <p:animEffect transition="in" filter="strips(downLeft)">
                                      <p:cBhvr>
                                        <p:cTn id="80" dur="500"/>
                                        <p:tgtEl>
                                          <p:spTgt spid="70"/>
                                        </p:tgtEl>
                                      </p:cBhvr>
                                    </p:animEffect>
                                  </p:childTnLst>
                                </p:cTn>
                              </p:par>
                            </p:childTnLst>
                          </p:cTn>
                        </p:par>
                        <p:par>
                          <p:cTn id="81" fill="hold">
                            <p:stCondLst>
                              <p:cond delay="500"/>
                            </p:stCondLst>
                            <p:childTnLst>
                              <p:par>
                                <p:cTn id="82" presetID="22" presetClass="entr" presetSubtype="1" fill="hold" grpId="0" nodeType="after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wipe(up)">
                                      <p:cBhvr>
                                        <p:cTn id="84" dur="500"/>
                                        <p:tgtEl>
                                          <p:spTgt spid="12"/>
                                        </p:tgtEl>
                                      </p:cBhvr>
                                    </p:animEffect>
                                  </p:childTnLst>
                                </p:cTn>
                              </p:par>
                            </p:childTnLst>
                          </p:cTn>
                        </p:par>
                      </p:childTnLst>
                    </p:cTn>
                  </p:par>
                  <p:par>
                    <p:cTn id="85" fill="hold">
                      <p:stCondLst>
                        <p:cond delay="indefinite"/>
                      </p:stCondLst>
                      <p:childTnLst>
                        <p:par>
                          <p:cTn id="86" fill="hold">
                            <p:stCondLst>
                              <p:cond delay="0"/>
                            </p:stCondLst>
                            <p:childTnLst>
                              <p:par>
                                <p:cTn id="87" presetID="18" presetClass="entr" presetSubtype="12" fill="hold"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strips(downLeft)">
                                      <p:cBhvr>
                                        <p:cTn id="89" dur="500"/>
                                        <p:tgtEl>
                                          <p:spTgt spid="72"/>
                                        </p:tgtEl>
                                      </p:cBhvr>
                                    </p:animEffec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wipe(up)">
                                      <p:cBhvr>
                                        <p:cTn id="93" dur="500"/>
                                        <p:tgtEl>
                                          <p:spTgt spid="22"/>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4" fill="hold" grpId="0" nodeType="clickEffect">
                                  <p:stCondLst>
                                    <p:cond delay="0"/>
                                  </p:stCondLst>
                                  <p:childTnLst>
                                    <p:set>
                                      <p:cBhvr>
                                        <p:cTn id="97" dur="1" fill="hold">
                                          <p:stCondLst>
                                            <p:cond delay="0"/>
                                          </p:stCondLst>
                                        </p:cTn>
                                        <p:tgtEl>
                                          <p:spTgt spid="67"/>
                                        </p:tgtEl>
                                        <p:attrNameLst>
                                          <p:attrName>style.visibility</p:attrName>
                                        </p:attrNameLst>
                                      </p:cBhvr>
                                      <p:to>
                                        <p:strVal val="visible"/>
                                      </p:to>
                                    </p:set>
                                    <p:anim calcmode="lin" valueType="num">
                                      <p:cBhvr additive="base">
                                        <p:cTn id="98" dur="500"/>
                                        <p:tgtEl>
                                          <p:spTgt spid="67"/>
                                        </p:tgtEl>
                                        <p:attrNameLst>
                                          <p:attrName>ppt_y</p:attrName>
                                        </p:attrNameLst>
                                      </p:cBhvr>
                                      <p:tavLst>
                                        <p:tav tm="0">
                                          <p:val>
                                            <p:strVal val="#ppt_y+#ppt_h*1.125000"/>
                                          </p:val>
                                        </p:tav>
                                        <p:tav tm="100000">
                                          <p:val>
                                            <p:strVal val="#ppt_y"/>
                                          </p:val>
                                        </p:tav>
                                      </p:tavLst>
                                    </p:anim>
                                    <p:animEffect transition="in" filter="wipe(up)">
                                      <p:cBhvr>
                                        <p:cTn id="99" dur="500"/>
                                        <p:tgtEl>
                                          <p:spTgt spid="67"/>
                                        </p:tgtEl>
                                      </p:cBhvr>
                                    </p:animEffect>
                                  </p:childTnLst>
                                </p:cTn>
                              </p:par>
                            </p:childTnLst>
                          </p:cTn>
                        </p:par>
                      </p:childTnLst>
                    </p:cTn>
                  </p:par>
                  <p:par>
                    <p:cTn id="100" fill="hold">
                      <p:stCondLst>
                        <p:cond delay="indefinite"/>
                      </p:stCondLst>
                      <p:childTnLst>
                        <p:par>
                          <p:cTn id="101" fill="hold">
                            <p:stCondLst>
                              <p:cond delay="0"/>
                            </p:stCondLst>
                            <p:childTnLst>
                              <p:par>
                                <p:cTn id="102" presetID="18" presetClass="entr" presetSubtype="12"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strips(downLeft)">
                                      <p:cBhvr>
                                        <p:cTn id="104" dur="500"/>
                                        <p:tgtEl>
                                          <p:spTgt spid="37"/>
                                        </p:tgtEl>
                                      </p:cBhvr>
                                    </p:animEffect>
                                  </p:childTnLst>
                                </p:cTn>
                              </p:par>
                            </p:childTnLst>
                          </p:cTn>
                        </p:par>
                        <p:par>
                          <p:cTn id="105" fill="hold">
                            <p:stCondLst>
                              <p:cond delay="500"/>
                            </p:stCondLst>
                            <p:childTnLst>
                              <p:par>
                                <p:cTn id="106" presetID="22" presetClass="entr" presetSubtype="1" fill="hold" grpId="0" nodeType="afterEffect">
                                  <p:stCondLst>
                                    <p:cond delay="0"/>
                                  </p:stCondLst>
                                  <p:childTnLst>
                                    <p:set>
                                      <p:cBhvr>
                                        <p:cTn id="107" dur="1" fill="hold">
                                          <p:stCondLst>
                                            <p:cond delay="0"/>
                                          </p:stCondLst>
                                        </p:cTn>
                                        <p:tgtEl>
                                          <p:spTgt spid="21"/>
                                        </p:tgtEl>
                                        <p:attrNameLst>
                                          <p:attrName>style.visibility</p:attrName>
                                        </p:attrNameLst>
                                      </p:cBhvr>
                                      <p:to>
                                        <p:strVal val="visible"/>
                                      </p:to>
                                    </p:set>
                                    <p:animEffect transition="in" filter="wipe(up)">
                                      <p:cBhvr>
                                        <p:cTn id="108" dur="500"/>
                                        <p:tgtEl>
                                          <p:spTgt spid="21"/>
                                        </p:tgtEl>
                                      </p:cBhvr>
                                    </p:animEffect>
                                  </p:childTnLst>
                                </p:cTn>
                              </p:par>
                            </p:childTnLst>
                          </p:cTn>
                        </p:par>
                      </p:childTnLst>
                    </p:cTn>
                  </p:par>
                  <p:par>
                    <p:cTn id="109" fill="hold">
                      <p:stCondLst>
                        <p:cond delay="indefinite"/>
                      </p:stCondLst>
                      <p:childTnLst>
                        <p:par>
                          <p:cTn id="110" fill="hold">
                            <p:stCondLst>
                              <p:cond delay="0"/>
                            </p:stCondLst>
                            <p:childTnLst>
                              <p:par>
                                <p:cTn id="111" presetID="18" presetClass="entr" presetSubtype="12" fill="hold" grpId="0" nodeType="clickEffect" nodePh="1">
                                  <p:stCondLst>
                                    <p:cond delay="0"/>
                                  </p:stCondLst>
                                  <p:endCondLst>
                                    <p:cond evt="begin" delay="0">
                                      <p:tn val="111"/>
                                    </p:cond>
                                  </p:endCondLst>
                                  <p:childTnLst>
                                    <p:set>
                                      <p:cBhvr>
                                        <p:cTn id="112" dur="1" fill="hold">
                                          <p:stCondLst>
                                            <p:cond delay="0"/>
                                          </p:stCondLst>
                                        </p:cTn>
                                        <p:tgtEl>
                                          <p:spTgt spid="8">
                                            <p:txEl>
                                              <p:pRg st="0" end="0"/>
                                            </p:txEl>
                                          </p:spTgt>
                                        </p:tgtEl>
                                        <p:attrNameLst>
                                          <p:attrName>style.visibility</p:attrName>
                                        </p:attrNameLst>
                                      </p:cBhvr>
                                      <p:to>
                                        <p:strVal val="visible"/>
                                      </p:to>
                                    </p:set>
                                    <p:animEffect transition="in" filter="strips(downLeft)">
                                      <p:cBhvr>
                                        <p:cTn id="113" dur="500"/>
                                        <p:tgtEl>
                                          <p:spTgt spid="8">
                                            <p:txEl>
                                              <p:pRg st="0" end="0"/>
                                            </p:txEl>
                                          </p:spTgt>
                                        </p:tgtEl>
                                      </p:cBhvr>
                                    </p:animEffect>
                                  </p:childTnLst>
                                </p:cTn>
                              </p:par>
                              <p:par>
                                <p:cTn id="114" presetID="18" presetClass="entr" presetSubtype="12" fill="hold" nodeType="with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strips(downLeft)">
                                      <p:cBhvr>
                                        <p:cTn id="116" dur="500"/>
                                        <p:tgtEl>
                                          <p:spTgt spid="55"/>
                                        </p:tgtEl>
                                      </p:cBhvr>
                                    </p:animEffect>
                                  </p:childTnLst>
                                </p:cTn>
                              </p:par>
                              <p:par>
                                <p:cTn id="117" presetID="18" presetClass="entr" presetSubtype="12" fill="hold"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strips(downLeft)">
                                      <p:cBhvr>
                                        <p:cTn id="119" dur="500"/>
                                        <p:tgtEl>
                                          <p:spTgt spid="49"/>
                                        </p:tgtEl>
                                      </p:cBhvr>
                                    </p:animEffect>
                                  </p:childTnLst>
                                </p:cTn>
                              </p:par>
                              <p:par>
                                <p:cTn id="120" presetID="18" presetClass="entr" presetSubtype="12" fill="hold" nodeType="withEffect">
                                  <p:stCondLst>
                                    <p:cond delay="0"/>
                                  </p:stCondLst>
                                  <p:childTnLst>
                                    <p:set>
                                      <p:cBhvr>
                                        <p:cTn id="121" dur="1" fill="hold">
                                          <p:stCondLst>
                                            <p:cond delay="0"/>
                                          </p:stCondLst>
                                        </p:cTn>
                                        <p:tgtEl>
                                          <p:spTgt spid="51"/>
                                        </p:tgtEl>
                                        <p:attrNameLst>
                                          <p:attrName>style.visibility</p:attrName>
                                        </p:attrNameLst>
                                      </p:cBhvr>
                                      <p:to>
                                        <p:strVal val="visible"/>
                                      </p:to>
                                    </p:set>
                                    <p:animEffect transition="in" filter="strips(downLeft)">
                                      <p:cBhvr>
                                        <p:cTn id="122" dur="500"/>
                                        <p:tgtEl>
                                          <p:spTgt spid="51"/>
                                        </p:tgtEl>
                                      </p:cBhvr>
                                    </p:animEffect>
                                  </p:childTnLst>
                                </p:cTn>
                              </p:par>
                            </p:childTnLst>
                          </p:cTn>
                        </p:par>
                        <p:par>
                          <p:cTn id="123" fill="hold">
                            <p:stCondLst>
                              <p:cond delay="500"/>
                            </p:stCondLst>
                            <p:childTnLst>
                              <p:par>
                                <p:cTn id="124" presetID="22" presetClass="entr" presetSubtype="1" fill="hold" grpId="0" nodeType="afterEffect">
                                  <p:stCondLst>
                                    <p:cond delay="0"/>
                                  </p:stCondLst>
                                  <p:childTnLst>
                                    <p:set>
                                      <p:cBhvr>
                                        <p:cTn id="125" dur="1" fill="hold">
                                          <p:stCondLst>
                                            <p:cond delay="0"/>
                                          </p:stCondLst>
                                        </p:cTn>
                                        <p:tgtEl>
                                          <p:spTgt spid="18"/>
                                        </p:tgtEl>
                                        <p:attrNameLst>
                                          <p:attrName>style.visibility</p:attrName>
                                        </p:attrNameLst>
                                      </p:cBhvr>
                                      <p:to>
                                        <p:strVal val="visible"/>
                                      </p:to>
                                    </p:set>
                                    <p:animEffect transition="in" filter="wipe(up)">
                                      <p:cBhvr>
                                        <p:cTn id="126" dur="500"/>
                                        <p:tgtEl>
                                          <p:spTgt spid="18"/>
                                        </p:tgtEl>
                                      </p:cBhvr>
                                    </p:animEffect>
                                  </p:childTnLst>
                                </p:cTn>
                              </p:par>
                            </p:childTnLst>
                          </p:cTn>
                        </p:par>
                      </p:childTnLst>
                    </p:cTn>
                  </p:par>
                  <p:par>
                    <p:cTn id="127" fill="hold">
                      <p:stCondLst>
                        <p:cond delay="indefinite"/>
                      </p:stCondLst>
                      <p:childTnLst>
                        <p:par>
                          <p:cTn id="128" fill="hold">
                            <p:stCondLst>
                              <p:cond delay="0"/>
                            </p:stCondLst>
                            <p:childTnLst>
                              <p:par>
                                <p:cTn id="129" presetID="18" presetClass="entr" presetSubtype="12" fill="hold" nodeType="clickEffect">
                                  <p:stCondLst>
                                    <p:cond delay="0"/>
                                  </p:stCondLst>
                                  <p:childTnLst>
                                    <p:set>
                                      <p:cBhvr>
                                        <p:cTn id="130" dur="1" fill="hold">
                                          <p:stCondLst>
                                            <p:cond delay="0"/>
                                          </p:stCondLst>
                                        </p:cTn>
                                        <p:tgtEl>
                                          <p:spTgt spid="74"/>
                                        </p:tgtEl>
                                        <p:attrNameLst>
                                          <p:attrName>style.visibility</p:attrName>
                                        </p:attrNameLst>
                                      </p:cBhvr>
                                      <p:to>
                                        <p:strVal val="visible"/>
                                      </p:to>
                                    </p:set>
                                    <p:animEffect transition="in" filter="strips(downLeft)">
                                      <p:cBhvr>
                                        <p:cTn id="131" dur="500"/>
                                        <p:tgtEl>
                                          <p:spTgt spid="74"/>
                                        </p:tgtEl>
                                      </p:cBhvr>
                                    </p:animEffect>
                                  </p:childTnLst>
                                </p:cTn>
                              </p:par>
                            </p:childTnLst>
                          </p:cTn>
                        </p:par>
                        <p:par>
                          <p:cTn id="132" fill="hold">
                            <p:stCondLst>
                              <p:cond delay="500"/>
                            </p:stCondLst>
                            <p:childTnLst>
                              <p:par>
                                <p:cTn id="133" presetID="22" presetClass="entr" presetSubtype="1" fill="hold" grpId="0" nodeType="afterEffect">
                                  <p:stCondLst>
                                    <p:cond delay="0"/>
                                  </p:stCondLst>
                                  <p:childTnLst>
                                    <p:set>
                                      <p:cBhvr>
                                        <p:cTn id="134" dur="1" fill="hold">
                                          <p:stCondLst>
                                            <p:cond delay="0"/>
                                          </p:stCondLst>
                                        </p:cTn>
                                        <p:tgtEl>
                                          <p:spTgt spid="23"/>
                                        </p:tgtEl>
                                        <p:attrNameLst>
                                          <p:attrName>style.visibility</p:attrName>
                                        </p:attrNameLst>
                                      </p:cBhvr>
                                      <p:to>
                                        <p:strVal val="visible"/>
                                      </p:to>
                                    </p:set>
                                    <p:animEffect transition="in" filter="wipe(up)">
                                      <p:cBhvr>
                                        <p:cTn id="135" dur="500"/>
                                        <p:tgtEl>
                                          <p:spTgt spid="23"/>
                                        </p:tgtEl>
                                      </p:cBhvr>
                                    </p:animEffect>
                                  </p:childTnLst>
                                </p:cTn>
                              </p:par>
                            </p:childTnLst>
                          </p:cTn>
                        </p:par>
                      </p:childTnLst>
                    </p:cTn>
                  </p:par>
                  <p:par>
                    <p:cTn id="136" fill="hold">
                      <p:stCondLst>
                        <p:cond delay="indefinite"/>
                      </p:stCondLst>
                      <p:childTnLst>
                        <p:par>
                          <p:cTn id="137" fill="hold">
                            <p:stCondLst>
                              <p:cond delay="0"/>
                            </p:stCondLst>
                            <p:childTnLst>
                              <p:par>
                                <p:cTn id="138" presetID="18" presetClass="entr" presetSubtype="12" fill="hold" nodeType="clickEffect">
                                  <p:stCondLst>
                                    <p:cond delay="0"/>
                                  </p:stCondLst>
                                  <p:childTnLst>
                                    <p:set>
                                      <p:cBhvr>
                                        <p:cTn id="139" dur="1" fill="hold">
                                          <p:stCondLst>
                                            <p:cond delay="0"/>
                                          </p:stCondLst>
                                        </p:cTn>
                                        <p:tgtEl>
                                          <p:spTgt spid="76"/>
                                        </p:tgtEl>
                                        <p:attrNameLst>
                                          <p:attrName>style.visibility</p:attrName>
                                        </p:attrNameLst>
                                      </p:cBhvr>
                                      <p:to>
                                        <p:strVal val="visible"/>
                                      </p:to>
                                    </p:set>
                                    <p:animEffect transition="in" filter="strips(downLeft)">
                                      <p:cBhvr>
                                        <p:cTn id="140" dur="500"/>
                                        <p:tgtEl>
                                          <p:spTgt spid="76"/>
                                        </p:tgtEl>
                                      </p:cBhvr>
                                    </p:animEffect>
                                  </p:childTnLst>
                                </p:cTn>
                              </p:par>
                            </p:childTnLst>
                          </p:cTn>
                        </p:par>
                        <p:par>
                          <p:cTn id="141" fill="hold">
                            <p:stCondLst>
                              <p:cond delay="500"/>
                            </p:stCondLst>
                            <p:childTnLst>
                              <p:par>
                                <p:cTn id="142" presetID="22" presetClass="entr" presetSubtype="1" fill="hold" grpId="0" nodeType="afterEffect">
                                  <p:stCondLst>
                                    <p:cond delay="0"/>
                                  </p:stCondLst>
                                  <p:childTnLst>
                                    <p:set>
                                      <p:cBhvr>
                                        <p:cTn id="143" dur="1" fill="hold">
                                          <p:stCondLst>
                                            <p:cond delay="0"/>
                                          </p:stCondLst>
                                        </p:cTn>
                                        <p:tgtEl>
                                          <p:spTgt spid="24"/>
                                        </p:tgtEl>
                                        <p:attrNameLst>
                                          <p:attrName>style.visibility</p:attrName>
                                        </p:attrNameLst>
                                      </p:cBhvr>
                                      <p:to>
                                        <p:strVal val="visible"/>
                                      </p:to>
                                    </p:set>
                                    <p:animEffect transition="in" filter="wipe(up)">
                                      <p:cBhvr>
                                        <p:cTn id="144" dur="500"/>
                                        <p:tgtEl>
                                          <p:spTgt spid="24"/>
                                        </p:tgtEl>
                                      </p:cBhvr>
                                    </p:animEffect>
                                  </p:childTnLst>
                                </p:cTn>
                              </p:par>
                            </p:childTnLst>
                          </p:cTn>
                        </p:par>
                      </p:childTnLst>
                    </p:cTn>
                  </p:par>
                  <p:par>
                    <p:cTn id="145" fill="hold">
                      <p:stCondLst>
                        <p:cond delay="indefinite"/>
                      </p:stCondLst>
                      <p:childTnLst>
                        <p:par>
                          <p:cTn id="146" fill="hold">
                            <p:stCondLst>
                              <p:cond delay="0"/>
                            </p:stCondLst>
                            <p:childTnLst>
                              <p:par>
                                <p:cTn id="147" presetID="18" presetClass="entr" presetSubtype="6" fill="hold" nodeType="clickEffect">
                                  <p:stCondLst>
                                    <p:cond delay="0"/>
                                  </p:stCondLst>
                                  <p:childTnLst>
                                    <p:set>
                                      <p:cBhvr>
                                        <p:cTn id="148" dur="1" fill="hold">
                                          <p:stCondLst>
                                            <p:cond delay="0"/>
                                          </p:stCondLst>
                                        </p:cTn>
                                        <p:tgtEl>
                                          <p:spTgt spid="94"/>
                                        </p:tgtEl>
                                        <p:attrNameLst>
                                          <p:attrName>style.visibility</p:attrName>
                                        </p:attrNameLst>
                                      </p:cBhvr>
                                      <p:to>
                                        <p:strVal val="visible"/>
                                      </p:to>
                                    </p:set>
                                    <p:animEffect transition="in" filter="strips(downRight)">
                                      <p:cBhvr>
                                        <p:cTn id="149" dur="500"/>
                                        <p:tgtEl>
                                          <p:spTgt spid="94"/>
                                        </p:tgtEl>
                                      </p:cBhvr>
                                    </p:animEffect>
                                  </p:childTnLst>
                                </p:cTn>
                              </p:par>
                              <p:par>
                                <p:cTn id="150" presetID="18" presetClass="entr" presetSubtype="6" fill="hold"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strips(downRight)">
                                      <p:cBhvr>
                                        <p:cTn id="152" dur="500"/>
                                        <p:tgtEl>
                                          <p:spTgt spid="53"/>
                                        </p:tgtEl>
                                      </p:cBhvr>
                                    </p:animEffect>
                                  </p:childTnLst>
                                </p:cTn>
                              </p:par>
                            </p:childTnLst>
                          </p:cTn>
                        </p:par>
                        <p:par>
                          <p:cTn id="153" fill="hold">
                            <p:stCondLst>
                              <p:cond delay="500"/>
                            </p:stCondLst>
                            <p:childTnLst>
                              <p:par>
                                <p:cTn id="154" presetID="22" presetClass="entr" presetSubtype="1" fill="hold" grpId="0" nodeType="afterEffect">
                                  <p:stCondLst>
                                    <p:cond delay="0"/>
                                  </p:stCondLst>
                                  <p:childTnLst>
                                    <p:set>
                                      <p:cBhvr>
                                        <p:cTn id="155" dur="1" fill="hold">
                                          <p:stCondLst>
                                            <p:cond delay="0"/>
                                          </p:stCondLst>
                                        </p:cTn>
                                        <p:tgtEl>
                                          <p:spTgt spid="17"/>
                                        </p:tgtEl>
                                        <p:attrNameLst>
                                          <p:attrName>style.visibility</p:attrName>
                                        </p:attrNameLst>
                                      </p:cBhvr>
                                      <p:to>
                                        <p:strVal val="visible"/>
                                      </p:to>
                                    </p:set>
                                    <p:animEffect transition="in" filter="wipe(up)">
                                      <p:cBhvr>
                                        <p:cTn id="156" dur="500"/>
                                        <p:tgtEl>
                                          <p:spTgt spid="17"/>
                                        </p:tgtEl>
                                      </p:cBhvr>
                                    </p:animEffect>
                                  </p:childTnLst>
                                </p:cTn>
                              </p:par>
                            </p:childTnLst>
                          </p:cTn>
                        </p:par>
                      </p:childTnLst>
                    </p:cTn>
                  </p:par>
                  <p:par>
                    <p:cTn id="157" fill="hold">
                      <p:stCondLst>
                        <p:cond delay="indefinite"/>
                      </p:stCondLst>
                      <p:childTnLst>
                        <p:par>
                          <p:cTn id="158" fill="hold">
                            <p:stCondLst>
                              <p:cond delay="0"/>
                            </p:stCondLst>
                            <p:childTnLst>
                              <p:par>
                                <p:cTn id="159" presetID="12" presetClass="entr" presetSubtype="4" fill="hold" grpId="0" nodeType="clickEffect">
                                  <p:stCondLst>
                                    <p:cond delay="0"/>
                                  </p:stCondLst>
                                  <p:childTnLst>
                                    <p:set>
                                      <p:cBhvr>
                                        <p:cTn id="160" dur="1" fill="hold">
                                          <p:stCondLst>
                                            <p:cond delay="0"/>
                                          </p:stCondLst>
                                        </p:cTn>
                                        <p:tgtEl>
                                          <p:spTgt spid="69"/>
                                        </p:tgtEl>
                                        <p:attrNameLst>
                                          <p:attrName>style.visibility</p:attrName>
                                        </p:attrNameLst>
                                      </p:cBhvr>
                                      <p:to>
                                        <p:strVal val="visible"/>
                                      </p:to>
                                    </p:set>
                                    <p:anim calcmode="lin" valueType="num">
                                      <p:cBhvr additive="base">
                                        <p:cTn id="161" dur="500"/>
                                        <p:tgtEl>
                                          <p:spTgt spid="69"/>
                                        </p:tgtEl>
                                        <p:attrNameLst>
                                          <p:attrName>ppt_y</p:attrName>
                                        </p:attrNameLst>
                                      </p:cBhvr>
                                      <p:tavLst>
                                        <p:tav tm="0">
                                          <p:val>
                                            <p:strVal val="#ppt_y+#ppt_h*1.125000"/>
                                          </p:val>
                                        </p:tav>
                                        <p:tav tm="100000">
                                          <p:val>
                                            <p:strVal val="#ppt_y"/>
                                          </p:val>
                                        </p:tav>
                                      </p:tavLst>
                                    </p:anim>
                                    <p:animEffect transition="in" filter="wipe(up)">
                                      <p:cBhvr>
                                        <p:cTn id="162" dur="500"/>
                                        <p:tgtEl>
                                          <p:spTgt spid="69"/>
                                        </p:tgtEl>
                                      </p:cBhvr>
                                    </p:animEffect>
                                  </p:childTnLst>
                                </p:cTn>
                              </p:par>
                            </p:childTnLst>
                          </p:cTn>
                        </p:par>
                      </p:childTnLst>
                    </p:cTn>
                  </p:par>
                  <p:par>
                    <p:cTn id="163" fill="hold">
                      <p:stCondLst>
                        <p:cond delay="indefinite"/>
                      </p:stCondLst>
                      <p:childTnLst>
                        <p:par>
                          <p:cTn id="164" fill="hold">
                            <p:stCondLst>
                              <p:cond delay="0"/>
                            </p:stCondLst>
                            <p:childTnLst>
                              <p:par>
                                <p:cTn id="165" presetID="18" presetClass="entr" presetSubtype="6" fill="hold" nodeType="clickEffect">
                                  <p:stCondLst>
                                    <p:cond delay="0"/>
                                  </p:stCondLst>
                                  <p:childTnLst>
                                    <p:set>
                                      <p:cBhvr>
                                        <p:cTn id="166" dur="1" fill="hold">
                                          <p:stCondLst>
                                            <p:cond delay="0"/>
                                          </p:stCondLst>
                                        </p:cTn>
                                        <p:tgtEl>
                                          <p:spTgt spid="85"/>
                                        </p:tgtEl>
                                        <p:attrNameLst>
                                          <p:attrName>style.visibility</p:attrName>
                                        </p:attrNameLst>
                                      </p:cBhvr>
                                      <p:to>
                                        <p:strVal val="visible"/>
                                      </p:to>
                                    </p:set>
                                    <p:animEffect transition="in" filter="strips(downRight)">
                                      <p:cBhvr>
                                        <p:cTn id="167" dur="500"/>
                                        <p:tgtEl>
                                          <p:spTgt spid="85"/>
                                        </p:tgtEl>
                                      </p:cBhvr>
                                    </p:animEffect>
                                  </p:childTnLst>
                                </p:cTn>
                              </p:par>
                              <p:par>
                                <p:cTn id="168" presetID="18" presetClass="entr" presetSubtype="6" fill="hold" nodeType="withEffect">
                                  <p:stCondLst>
                                    <p:cond delay="0"/>
                                  </p:stCondLst>
                                  <p:childTnLst>
                                    <p:set>
                                      <p:cBhvr>
                                        <p:cTn id="169" dur="1" fill="hold">
                                          <p:stCondLst>
                                            <p:cond delay="0"/>
                                          </p:stCondLst>
                                        </p:cTn>
                                        <p:tgtEl>
                                          <p:spTgt spid="39"/>
                                        </p:tgtEl>
                                        <p:attrNameLst>
                                          <p:attrName>style.visibility</p:attrName>
                                        </p:attrNameLst>
                                      </p:cBhvr>
                                      <p:to>
                                        <p:strVal val="visible"/>
                                      </p:to>
                                    </p:set>
                                    <p:animEffect transition="in" filter="strips(downRight)">
                                      <p:cBhvr>
                                        <p:cTn id="170" dur="500"/>
                                        <p:tgtEl>
                                          <p:spTgt spid="39"/>
                                        </p:tgtEl>
                                      </p:cBhvr>
                                    </p:animEffect>
                                  </p:childTnLst>
                                </p:cTn>
                              </p:par>
                            </p:childTnLst>
                          </p:cTn>
                        </p:par>
                        <p:par>
                          <p:cTn id="171" fill="hold">
                            <p:stCondLst>
                              <p:cond delay="500"/>
                            </p:stCondLst>
                            <p:childTnLst>
                              <p:par>
                                <p:cTn id="172" presetID="22" presetClass="entr" presetSubtype="1" fill="hold" grpId="0" nodeType="afterEffect">
                                  <p:stCondLst>
                                    <p:cond delay="0"/>
                                  </p:stCondLst>
                                  <p:childTnLst>
                                    <p:set>
                                      <p:cBhvr>
                                        <p:cTn id="173" dur="1" fill="hold">
                                          <p:stCondLst>
                                            <p:cond delay="0"/>
                                          </p:stCondLst>
                                        </p:cTn>
                                        <p:tgtEl>
                                          <p:spTgt spid="20"/>
                                        </p:tgtEl>
                                        <p:attrNameLst>
                                          <p:attrName>style.visibility</p:attrName>
                                        </p:attrNameLst>
                                      </p:cBhvr>
                                      <p:to>
                                        <p:strVal val="visible"/>
                                      </p:to>
                                    </p:set>
                                    <p:animEffect transition="in" filter="wipe(up)">
                                      <p:cBhvr>
                                        <p:cTn id="174" dur="500"/>
                                        <p:tgtEl>
                                          <p:spTgt spid="20"/>
                                        </p:tgtEl>
                                      </p:cBhvr>
                                    </p:animEffect>
                                  </p:childTnLst>
                                </p:cTn>
                              </p:par>
                            </p:childTnLst>
                          </p:cTn>
                        </p:par>
                      </p:childTnLst>
                    </p:cTn>
                  </p:par>
                  <p:par>
                    <p:cTn id="175" fill="hold">
                      <p:stCondLst>
                        <p:cond delay="indefinite"/>
                      </p:stCondLst>
                      <p:childTnLst>
                        <p:par>
                          <p:cTn id="176" fill="hold">
                            <p:stCondLst>
                              <p:cond delay="0"/>
                            </p:stCondLst>
                            <p:childTnLst>
                              <p:par>
                                <p:cTn id="177" presetID="18" presetClass="entr" presetSubtype="12" fill="hold" nodeType="clickEffect">
                                  <p:stCondLst>
                                    <p:cond delay="0"/>
                                  </p:stCondLst>
                                  <p:childTnLst>
                                    <p:set>
                                      <p:cBhvr>
                                        <p:cTn id="178" dur="1" fill="hold">
                                          <p:stCondLst>
                                            <p:cond delay="0"/>
                                          </p:stCondLst>
                                        </p:cTn>
                                        <p:tgtEl>
                                          <p:spTgt spid="57"/>
                                        </p:tgtEl>
                                        <p:attrNameLst>
                                          <p:attrName>style.visibility</p:attrName>
                                        </p:attrNameLst>
                                      </p:cBhvr>
                                      <p:to>
                                        <p:strVal val="visible"/>
                                      </p:to>
                                    </p:set>
                                    <p:animEffect transition="in" filter="strips(downLeft)">
                                      <p:cBhvr>
                                        <p:cTn id="179" dur="500"/>
                                        <p:tgtEl>
                                          <p:spTgt spid="57"/>
                                        </p:tgtEl>
                                      </p:cBhvr>
                                    </p:animEffect>
                                  </p:childTnLst>
                                </p:cTn>
                              </p:par>
                              <p:par>
                                <p:cTn id="180" presetID="18" presetClass="entr" presetSubtype="12" fill="hold" nodeType="withEffect">
                                  <p:stCondLst>
                                    <p:cond delay="0"/>
                                  </p:stCondLst>
                                  <p:childTnLst>
                                    <p:set>
                                      <p:cBhvr>
                                        <p:cTn id="181" dur="1" fill="hold">
                                          <p:stCondLst>
                                            <p:cond delay="0"/>
                                          </p:stCondLst>
                                        </p:cTn>
                                        <p:tgtEl>
                                          <p:spTgt spid="64"/>
                                        </p:tgtEl>
                                        <p:attrNameLst>
                                          <p:attrName>style.visibility</p:attrName>
                                        </p:attrNameLst>
                                      </p:cBhvr>
                                      <p:to>
                                        <p:strVal val="visible"/>
                                      </p:to>
                                    </p:set>
                                    <p:animEffect transition="in" filter="strips(downLeft)">
                                      <p:cBhvr>
                                        <p:cTn id="182" dur="500"/>
                                        <p:tgtEl>
                                          <p:spTgt spid="64"/>
                                        </p:tgtEl>
                                      </p:cBhvr>
                                    </p:animEffect>
                                  </p:childTnLst>
                                </p:cTn>
                              </p:par>
                              <p:par>
                                <p:cTn id="183" presetID="18" presetClass="entr" presetSubtype="12" fill="hold" nodeType="withEffect">
                                  <p:stCondLst>
                                    <p:cond delay="0"/>
                                  </p:stCondLst>
                                  <p:childTnLst>
                                    <p:set>
                                      <p:cBhvr>
                                        <p:cTn id="184" dur="1" fill="hold">
                                          <p:stCondLst>
                                            <p:cond delay="0"/>
                                          </p:stCondLst>
                                        </p:cTn>
                                        <p:tgtEl>
                                          <p:spTgt spid="59"/>
                                        </p:tgtEl>
                                        <p:attrNameLst>
                                          <p:attrName>style.visibility</p:attrName>
                                        </p:attrNameLst>
                                      </p:cBhvr>
                                      <p:to>
                                        <p:strVal val="visible"/>
                                      </p:to>
                                    </p:set>
                                    <p:animEffect transition="in" filter="strips(downLeft)">
                                      <p:cBhvr>
                                        <p:cTn id="185" dur="500"/>
                                        <p:tgtEl>
                                          <p:spTgt spid="59"/>
                                        </p:tgtEl>
                                      </p:cBhvr>
                                    </p:animEffect>
                                  </p:childTnLst>
                                </p:cTn>
                              </p:par>
                            </p:childTnLst>
                          </p:cTn>
                        </p:par>
                        <p:par>
                          <p:cTn id="186" fill="hold">
                            <p:stCondLst>
                              <p:cond delay="500"/>
                            </p:stCondLst>
                            <p:childTnLst>
                              <p:par>
                                <p:cTn id="187" presetID="22" presetClass="entr" presetSubtype="1" fill="hold" grpId="0" nodeType="afterEffect">
                                  <p:stCondLst>
                                    <p:cond delay="0"/>
                                  </p:stCondLst>
                                  <p:childTnLst>
                                    <p:set>
                                      <p:cBhvr>
                                        <p:cTn id="188" dur="1" fill="hold">
                                          <p:stCondLst>
                                            <p:cond delay="0"/>
                                          </p:stCondLst>
                                        </p:cTn>
                                        <p:tgtEl>
                                          <p:spTgt spid="16"/>
                                        </p:tgtEl>
                                        <p:attrNameLst>
                                          <p:attrName>style.visibility</p:attrName>
                                        </p:attrNameLst>
                                      </p:cBhvr>
                                      <p:to>
                                        <p:strVal val="visible"/>
                                      </p:to>
                                    </p:set>
                                    <p:animEffect transition="in" filter="wipe(up)">
                                      <p:cBhvr>
                                        <p:cTn id="189" dur="500"/>
                                        <p:tgtEl>
                                          <p:spTgt spid="16"/>
                                        </p:tgtEl>
                                      </p:cBhvr>
                                    </p:animEffect>
                                  </p:childTnLst>
                                </p:cTn>
                              </p:par>
                            </p:childTnLst>
                          </p:cTn>
                        </p:par>
                      </p:childTnLst>
                    </p:cTn>
                  </p:par>
                  <p:par>
                    <p:cTn id="190" fill="hold">
                      <p:stCondLst>
                        <p:cond delay="indefinite"/>
                      </p:stCondLst>
                      <p:childTnLst>
                        <p:par>
                          <p:cTn id="191" fill="hold">
                            <p:stCondLst>
                              <p:cond delay="0"/>
                            </p:stCondLst>
                            <p:childTnLst>
                              <p:par>
                                <p:cTn id="192" presetID="18" presetClass="entr" presetSubtype="12" fill="hold" nodeType="clickEffect">
                                  <p:stCondLst>
                                    <p:cond delay="0"/>
                                  </p:stCondLst>
                                  <p:childTnLst>
                                    <p:set>
                                      <p:cBhvr>
                                        <p:cTn id="193" dur="1" fill="hold">
                                          <p:stCondLst>
                                            <p:cond delay="0"/>
                                          </p:stCondLst>
                                        </p:cTn>
                                        <p:tgtEl>
                                          <p:spTgt spid="78"/>
                                        </p:tgtEl>
                                        <p:attrNameLst>
                                          <p:attrName>style.visibility</p:attrName>
                                        </p:attrNameLst>
                                      </p:cBhvr>
                                      <p:to>
                                        <p:strVal val="visible"/>
                                      </p:to>
                                    </p:set>
                                    <p:animEffect transition="in" filter="strips(downLeft)">
                                      <p:cBhvr>
                                        <p:cTn id="194" dur="500"/>
                                        <p:tgtEl>
                                          <p:spTgt spid="78"/>
                                        </p:tgtEl>
                                      </p:cBhvr>
                                    </p:animEffect>
                                  </p:childTnLst>
                                </p:cTn>
                              </p:par>
                            </p:childTnLst>
                          </p:cTn>
                        </p:par>
                        <p:par>
                          <p:cTn id="195" fill="hold">
                            <p:stCondLst>
                              <p:cond delay="500"/>
                            </p:stCondLst>
                            <p:childTnLst>
                              <p:par>
                                <p:cTn id="196" presetID="22" presetClass="entr" presetSubtype="1" fill="hold" grpId="0" nodeType="afterEffect">
                                  <p:stCondLst>
                                    <p:cond delay="0"/>
                                  </p:stCondLst>
                                  <p:childTnLst>
                                    <p:set>
                                      <p:cBhvr>
                                        <p:cTn id="197" dur="1" fill="hold">
                                          <p:stCondLst>
                                            <p:cond delay="0"/>
                                          </p:stCondLst>
                                        </p:cTn>
                                        <p:tgtEl>
                                          <p:spTgt spid="28"/>
                                        </p:tgtEl>
                                        <p:attrNameLst>
                                          <p:attrName>style.visibility</p:attrName>
                                        </p:attrNameLst>
                                      </p:cBhvr>
                                      <p:to>
                                        <p:strVal val="visible"/>
                                      </p:to>
                                    </p:set>
                                    <p:animEffect transition="in" filter="wipe(up)">
                                      <p:cBhvr>
                                        <p:cTn id="198" dur="500"/>
                                        <p:tgtEl>
                                          <p:spTgt spid="28"/>
                                        </p:tgtEl>
                                      </p:cBhvr>
                                    </p:animEffect>
                                  </p:childTnLst>
                                </p:cTn>
                              </p:par>
                            </p:childTnLst>
                          </p:cTn>
                        </p:par>
                      </p:childTnLst>
                    </p:cTn>
                  </p:par>
                  <p:par>
                    <p:cTn id="199" fill="hold">
                      <p:stCondLst>
                        <p:cond delay="indefinite"/>
                      </p:stCondLst>
                      <p:childTnLst>
                        <p:par>
                          <p:cTn id="200" fill="hold">
                            <p:stCondLst>
                              <p:cond delay="0"/>
                            </p:stCondLst>
                            <p:childTnLst>
                              <p:par>
                                <p:cTn id="201" presetID="12" presetClass="entr" presetSubtype="4" fill="hold" grpId="0" nodeType="clickEffect">
                                  <p:stCondLst>
                                    <p:cond delay="0"/>
                                  </p:stCondLst>
                                  <p:childTnLst>
                                    <p:set>
                                      <p:cBhvr>
                                        <p:cTn id="202" dur="1" fill="hold">
                                          <p:stCondLst>
                                            <p:cond delay="0"/>
                                          </p:stCondLst>
                                        </p:cTn>
                                        <p:tgtEl>
                                          <p:spTgt spid="71"/>
                                        </p:tgtEl>
                                        <p:attrNameLst>
                                          <p:attrName>style.visibility</p:attrName>
                                        </p:attrNameLst>
                                      </p:cBhvr>
                                      <p:to>
                                        <p:strVal val="visible"/>
                                      </p:to>
                                    </p:set>
                                    <p:anim calcmode="lin" valueType="num">
                                      <p:cBhvr additive="base">
                                        <p:cTn id="203" dur="500"/>
                                        <p:tgtEl>
                                          <p:spTgt spid="71"/>
                                        </p:tgtEl>
                                        <p:attrNameLst>
                                          <p:attrName>ppt_y</p:attrName>
                                        </p:attrNameLst>
                                      </p:cBhvr>
                                      <p:tavLst>
                                        <p:tav tm="0">
                                          <p:val>
                                            <p:strVal val="#ppt_y+#ppt_h*1.125000"/>
                                          </p:val>
                                        </p:tav>
                                        <p:tav tm="100000">
                                          <p:val>
                                            <p:strVal val="#ppt_y"/>
                                          </p:val>
                                        </p:tav>
                                      </p:tavLst>
                                    </p:anim>
                                    <p:animEffect transition="in" filter="wipe(up)">
                                      <p:cBhvr>
                                        <p:cTn id="204" dur="500"/>
                                        <p:tgtEl>
                                          <p:spTgt spid="71"/>
                                        </p:tgtEl>
                                      </p:cBhvr>
                                    </p:animEffect>
                                  </p:childTnLst>
                                </p:cTn>
                              </p:par>
                            </p:childTnLst>
                          </p:cTn>
                        </p:par>
                      </p:childTnLst>
                    </p:cTn>
                  </p:par>
                  <p:par>
                    <p:cTn id="205" fill="hold">
                      <p:stCondLst>
                        <p:cond delay="indefinite"/>
                      </p:stCondLst>
                      <p:childTnLst>
                        <p:par>
                          <p:cTn id="206" fill="hold">
                            <p:stCondLst>
                              <p:cond delay="0"/>
                            </p:stCondLst>
                            <p:childTnLst>
                              <p:par>
                                <p:cTn id="207" presetID="18" presetClass="entr" presetSubtype="6" fill="hold" nodeType="clickEffect">
                                  <p:stCondLst>
                                    <p:cond delay="0"/>
                                  </p:stCondLst>
                                  <p:childTnLst>
                                    <p:set>
                                      <p:cBhvr>
                                        <p:cTn id="208" dur="1" fill="hold">
                                          <p:stCondLst>
                                            <p:cond delay="0"/>
                                          </p:stCondLst>
                                        </p:cTn>
                                        <p:tgtEl>
                                          <p:spTgt spid="100"/>
                                        </p:tgtEl>
                                        <p:attrNameLst>
                                          <p:attrName>style.visibility</p:attrName>
                                        </p:attrNameLst>
                                      </p:cBhvr>
                                      <p:to>
                                        <p:strVal val="visible"/>
                                      </p:to>
                                    </p:set>
                                    <p:animEffect transition="in" filter="strips(downRight)">
                                      <p:cBhvr>
                                        <p:cTn id="209" dur="500"/>
                                        <p:tgtEl>
                                          <p:spTgt spid="100"/>
                                        </p:tgtEl>
                                      </p:cBhvr>
                                    </p:animEffect>
                                  </p:childTnLst>
                                </p:cTn>
                              </p:par>
                              <p:par>
                                <p:cTn id="210" presetID="18" presetClass="entr" presetSubtype="6" fill="hold" nodeType="withEffect">
                                  <p:stCondLst>
                                    <p:cond delay="0"/>
                                  </p:stCondLst>
                                  <p:childTnLst>
                                    <p:set>
                                      <p:cBhvr>
                                        <p:cTn id="211" dur="1" fill="hold">
                                          <p:stCondLst>
                                            <p:cond delay="0"/>
                                          </p:stCondLst>
                                        </p:cTn>
                                        <p:tgtEl>
                                          <p:spTgt spid="62"/>
                                        </p:tgtEl>
                                        <p:attrNameLst>
                                          <p:attrName>style.visibility</p:attrName>
                                        </p:attrNameLst>
                                      </p:cBhvr>
                                      <p:to>
                                        <p:strVal val="visible"/>
                                      </p:to>
                                    </p:set>
                                    <p:animEffect transition="in" filter="strips(downRight)">
                                      <p:cBhvr>
                                        <p:cTn id="212" dur="500"/>
                                        <p:tgtEl>
                                          <p:spTgt spid="62"/>
                                        </p:tgtEl>
                                      </p:cBhvr>
                                    </p:animEffect>
                                  </p:childTnLst>
                                </p:cTn>
                              </p:par>
                            </p:childTnLst>
                          </p:cTn>
                        </p:par>
                        <p:par>
                          <p:cTn id="213" fill="hold">
                            <p:stCondLst>
                              <p:cond delay="500"/>
                            </p:stCondLst>
                            <p:childTnLst>
                              <p:par>
                                <p:cTn id="214" presetID="22" presetClass="entr" presetSubtype="1" fill="hold" grpId="0" nodeType="afterEffect">
                                  <p:stCondLst>
                                    <p:cond delay="0"/>
                                  </p:stCondLst>
                                  <p:childTnLst>
                                    <p:set>
                                      <p:cBhvr>
                                        <p:cTn id="215" dur="1" fill="hold">
                                          <p:stCondLst>
                                            <p:cond delay="0"/>
                                          </p:stCondLst>
                                        </p:cTn>
                                        <p:tgtEl>
                                          <p:spTgt spid="15"/>
                                        </p:tgtEl>
                                        <p:attrNameLst>
                                          <p:attrName>style.visibility</p:attrName>
                                        </p:attrNameLst>
                                      </p:cBhvr>
                                      <p:to>
                                        <p:strVal val="visible"/>
                                      </p:to>
                                    </p:set>
                                    <p:animEffect transition="in" filter="wipe(up)">
                                      <p:cBhvr>
                                        <p:cTn id="216" dur="500"/>
                                        <p:tgtEl>
                                          <p:spTgt spid="15"/>
                                        </p:tgtEl>
                                      </p:cBhvr>
                                    </p:animEffect>
                                  </p:childTnLst>
                                </p:cTn>
                              </p:par>
                            </p:childTnLst>
                          </p:cTn>
                        </p:par>
                      </p:childTnLst>
                    </p:cTn>
                  </p:par>
                  <p:par>
                    <p:cTn id="217" fill="hold">
                      <p:stCondLst>
                        <p:cond delay="indefinite"/>
                      </p:stCondLst>
                      <p:childTnLst>
                        <p:par>
                          <p:cTn id="218" fill="hold">
                            <p:stCondLst>
                              <p:cond delay="0"/>
                            </p:stCondLst>
                            <p:childTnLst>
                              <p:par>
                                <p:cTn id="219" presetID="12" presetClass="entr" presetSubtype="4" fill="hold" grpId="0" nodeType="clickEffect">
                                  <p:stCondLst>
                                    <p:cond delay="0"/>
                                  </p:stCondLst>
                                  <p:childTnLst>
                                    <p:set>
                                      <p:cBhvr>
                                        <p:cTn id="220" dur="1" fill="hold">
                                          <p:stCondLst>
                                            <p:cond delay="0"/>
                                          </p:stCondLst>
                                        </p:cTn>
                                        <p:tgtEl>
                                          <p:spTgt spid="65"/>
                                        </p:tgtEl>
                                        <p:attrNameLst>
                                          <p:attrName>style.visibility</p:attrName>
                                        </p:attrNameLst>
                                      </p:cBhvr>
                                      <p:to>
                                        <p:strVal val="visible"/>
                                      </p:to>
                                    </p:set>
                                    <p:anim calcmode="lin" valueType="num">
                                      <p:cBhvr additive="base">
                                        <p:cTn id="221" dur="500"/>
                                        <p:tgtEl>
                                          <p:spTgt spid="65"/>
                                        </p:tgtEl>
                                        <p:attrNameLst>
                                          <p:attrName>ppt_y</p:attrName>
                                        </p:attrNameLst>
                                      </p:cBhvr>
                                      <p:tavLst>
                                        <p:tav tm="0">
                                          <p:val>
                                            <p:strVal val="#ppt_y+#ppt_h*1.125000"/>
                                          </p:val>
                                        </p:tav>
                                        <p:tav tm="100000">
                                          <p:val>
                                            <p:strVal val="#ppt_y"/>
                                          </p:val>
                                        </p:tav>
                                      </p:tavLst>
                                    </p:anim>
                                    <p:animEffect transition="in" filter="wipe(up)">
                                      <p:cBhvr>
                                        <p:cTn id="22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1"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8" grpId="0" animBg="1"/>
      <p:bldP spid="5" grpId="0" animBg="1"/>
      <p:bldP spid="65" grpId="0" animBg="1"/>
      <p:bldP spid="67" grpId="0" animBg="1"/>
      <p:bldP spid="69" grpId="0" animBg="1"/>
      <p:bldP spid="7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smtClean="0">
                <a:solidFill>
                  <a:srgbClr val="0000CC"/>
                </a:solidFill>
                <a:latin typeface="Times New Roman" pitchFamily="18" charset="0"/>
                <a:cs typeface="Times New Roman" pitchFamily="18" charset="0"/>
              </a:rPr>
              <a:t>Kết</a:t>
            </a:r>
            <a:r>
              <a:rPr lang="en-US" sz="4000" dirty="0" smtClean="0">
                <a:solidFill>
                  <a:srgbClr val="0000CC"/>
                </a:solidFill>
                <a:latin typeface="Times New Roman" pitchFamily="18" charset="0"/>
                <a:cs typeface="Times New Roman" pitchFamily="18" charset="0"/>
              </a:rPr>
              <a:t> </a:t>
            </a:r>
            <a:r>
              <a:rPr lang="en-US" sz="4000" dirty="0" err="1" smtClean="0">
                <a:solidFill>
                  <a:srgbClr val="0000CC"/>
                </a:solidFill>
                <a:latin typeface="Times New Roman" pitchFamily="18" charset="0"/>
                <a:cs typeface="Times New Roman" pitchFamily="18" charset="0"/>
              </a:rPr>
              <a:t>luận</a:t>
            </a:r>
            <a:endParaRPr lang="en-US" sz="4000" dirty="0">
              <a:solidFill>
                <a:srgbClr val="0000CC"/>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
                <a:srgbClr val="0000CC"/>
              </a:buClr>
            </a:pPr>
            <a:r>
              <a:rPr lang="en-US" sz="2800" dirty="0" smtClean="0">
                <a:latin typeface="Times New Roman" pitchFamily="18" charset="0"/>
                <a:cs typeface="Times New Roman" pitchFamily="18" charset="0"/>
              </a:rPr>
              <a:t>Do </a:t>
            </a:r>
            <a:r>
              <a:rPr lang="en-US" sz="2800" dirty="0" err="1" smtClean="0">
                <a:latin typeface="Times New Roman" pitchFamily="18" charset="0"/>
                <a:cs typeface="Times New Roman" pitchFamily="18" charset="0"/>
              </a:rPr>
              <a:t>nằm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trong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sai</a:t>
            </a:r>
            <a:r>
              <a:rPr lang="en-US" sz="2800" dirty="0" smtClean="0">
                <a:latin typeface="Times New Roman" pitchFamily="18" charset="0"/>
                <a:cs typeface="Times New Roman" pitchFamily="18" charset="0"/>
              </a:rPr>
              <a:t> </a:t>
            </a:r>
            <a:r>
              <a:rPr lang="en-US" sz="2800" err="1" smtClean="0">
                <a:latin typeface="Times New Roman" pitchFamily="18" charset="0"/>
                <a:cs typeface="Times New Roman" pitchFamily="18" charset="0"/>
              </a:rPr>
              <a:t>nên</a:t>
            </a:r>
            <a:r>
              <a:rPr lang="en-US" sz="2800" smtClean="0">
                <a:latin typeface="Times New Roman" pitchFamily="18" charset="0"/>
                <a:cs typeface="Times New Roman" pitchFamily="18" charset="0"/>
              </a:rPr>
              <a:t> phương pháp </a:t>
            </a:r>
            <a:r>
              <a:rPr lang="en-US" sz="2800" dirty="0" err="1" smtClean="0">
                <a:latin typeface="Times New Roman" pitchFamily="18" charset="0"/>
                <a:cs typeface="Times New Roman" pitchFamily="18" charset="0"/>
              </a:rPr>
              <a:t>nhánh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những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nhược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điểm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chung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lớp</a:t>
            </a:r>
            <a:r>
              <a:rPr lang="en-US" sz="2800" dirty="0" smtClean="0">
                <a:latin typeface="Times New Roman" pitchFamily="18" charset="0"/>
                <a:cs typeface="Times New Roman" pitchFamily="18" charset="0"/>
              </a:rPr>
              <a:t>.</a:t>
            </a:r>
          </a:p>
          <a:p>
            <a:pPr>
              <a:buClr>
                <a:srgbClr val="0000CC"/>
              </a:buClr>
            </a:pPr>
            <a:r>
              <a:rPr lang="en-US" sz="2800" dirty="0" smtClean="0">
                <a:latin typeface="Times New Roman" pitchFamily="18" charset="0"/>
                <a:cs typeface="Times New Roman" pitchFamily="18" charset="0"/>
              </a:rPr>
              <a:t>So </a:t>
            </a:r>
            <a:r>
              <a:rPr lang="en-US" sz="2800" dirty="0" err="1" smtClean="0">
                <a:latin typeface="Times New Roman" pitchFamily="18" charset="0"/>
                <a:cs typeface="Times New Roman" pitchFamily="18" charset="0"/>
              </a:rPr>
              <a:t>với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vét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quay </a:t>
            </a:r>
            <a:r>
              <a:rPr lang="en-US" sz="2800" dirty="0" err="1" smtClean="0">
                <a:latin typeface="Times New Roman" pitchFamily="18" charset="0"/>
                <a:cs typeface="Times New Roman" pitchFamily="18" charset="0"/>
              </a:rPr>
              <a:t>lui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thì</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đã</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giảm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thời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gian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thực</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hiện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đối</a:t>
            </a:r>
            <a:r>
              <a:rPr lang="en-US" sz="2800" dirty="0" smtClean="0">
                <a:latin typeface="Times New Roman" pitchFamily="18" charset="0"/>
                <a:cs typeface="Times New Roman" pitchFamily="18" charset="0"/>
              </a:rPr>
              <a:t>.</a:t>
            </a:r>
          </a:p>
          <a:p>
            <a:pPr>
              <a:buClr>
                <a:srgbClr val="0000CC"/>
              </a:buClr>
            </a:pPr>
            <a:r>
              <a:rPr lang="en-US" sz="2800" smtClean="0">
                <a:latin typeface="Times New Roman" pitchFamily="18" charset="0"/>
                <a:cs typeface="Times New Roman" pitchFamily="18" charset="0"/>
              </a:rPr>
              <a:t>Để </a:t>
            </a:r>
            <a:r>
              <a:rPr lang="en-US" sz="2800" dirty="0" err="1" smtClean="0">
                <a:latin typeface="Times New Roman" pitchFamily="18" charset="0"/>
                <a:cs typeface="Times New Roman" pitchFamily="18" charset="0"/>
              </a:rPr>
              <a:t>giải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bài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toán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tối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ưu</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thì</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nhánh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cận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phải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phương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pháp</a:t>
            </a:r>
            <a:r>
              <a:rPr lang="en-US" sz="2800" dirty="0" smtClean="0">
                <a:latin typeface="Times New Roman" pitchFamily="18" charset="0"/>
                <a:cs typeface="Times New Roman" pitchFamily="18" charset="0"/>
              </a:rPr>
              <a:t> </a:t>
            </a:r>
            <a:r>
              <a:rPr lang="en-US" sz="2800" err="1" smtClean="0">
                <a:latin typeface="Times New Roman" pitchFamily="18" charset="0"/>
                <a:cs typeface="Times New Roman" pitchFamily="18" charset="0"/>
              </a:rPr>
              <a:t>tốt</a:t>
            </a:r>
            <a:r>
              <a:rPr lang="en-US" sz="2800" smtClean="0">
                <a:latin typeface="Times New Roman" pitchFamily="18" charset="0"/>
                <a:cs typeface="Times New Roman" pitchFamily="18" charset="0"/>
              </a:rPr>
              <a:t> </a:t>
            </a:r>
            <a:r>
              <a:rPr lang="en-US" sz="2800" smtClean="0">
                <a:latin typeface="Times New Roman" pitchFamily="18" charset="0"/>
                <a:cs typeface="Times New Roman" pitchFamily="18" charset="0"/>
              </a:rPr>
              <a:t>nhất? </a:t>
            </a:r>
            <a:r>
              <a:rPr lang="en-US" sz="2800" smtClean="0">
                <a:latin typeface="Times New Roman" pitchFamily="18" charset="0"/>
                <a:cs typeface="Times New Roman" pitchFamily="18" charset="0"/>
              </a:rPr>
              <a:t>(cụ </a:t>
            </a:r>
            <a:r>
              <a:rPr lang="en-US" sz="2800" dirty="0" err="1" smtClean="0">
                <a:latin typeface="Times New Roman" pitchFamily="18" charset="0"/>
                <a:cs typeface="Times New Roman" pitchFamily="18" charset="0"/>
              </a:rPr>
              <a:t>thể</a:t>
            </a:r>
            <a:r>
              <a:rPr lang="en-US" sz="2800" dirty="0" smtClean="0">
                <a:latin typeface="Times New Roman" pitchFamily="18" charset="0"/>
                <a:cs typeface="Times New Roman" pitchFamily="18" charset="0"/>
              </a:rPr>
              <a:t> </a:t>
            </a:r>
            <a:r>
              <a:rPr lang="en-US" sz="2800" smtClean="0">
                <a:latin typeface="Times New Roman" pitchFamily="18" charset="0"/>
                <a:cs typeface="Times New Roman" pitchFamily="18" charset="0"/>
              </a:rPr>
              <a:t>so </a:t>
            </a:r>
            <a:r>
              <a:rPr lang="en-US" sz="2800" smtClean="0">
                <a:latin typeface="Times New Roman" pitchFamily="18" charset="0"/>
                <a:cs typeface="Times New Roman" pitchFamily="18" charset="0"/>
              </a:rPr>
              <a:t>với </a:t>
            </a:r>
            <a:r>
              <a:rPr lang="en-US" sz="2800" dirty="0" err="1" smtClean="0">
                <a:latin typeface="Times New Roman" pitchFamily="18" charset="0"/>
                <a:cs typeface="Times New Roman" pitchFamily="18" charset="0"/>
              </a:rPr>
              <a:t>tham</a:t>
            </a:r>
            <a:r>
              <a:rPr lang="en-US" sz="2800" dirty="0" smtClean="0">
                <a:latin typeface="Times New Roman" pitchFamily="18" charset="0"/>
                <a:cs typeface="Times New Roman" pitchFamily="18" charset="0"/>
              </a:rPr>
              <a:t> lam </a:t>
            </a:r>
            <a:r>
              <a:rPr lang="en-US" sz="2800" dirty="0" err="1" smtClean="0">
                <a:latin typeface="Times New Roman" pitchFamily="18" charset="0"/>
                <a:cs typeface="Times New Roman" pitchFamily="18" charset="0"/>
              </a:rPr>
              <a:t>và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hoạch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động</a:t>
            </a:r>
            <a:r>
              <a:rPr lang="en-US" sz="2800" dirty="0" smtClean="0">
                <a:latin typeface="Times New Roman" pitchFamily="18" charset="0"/>
                <a:cs typeface="Times New Roman" pitchFamily="18" charset="0"/>
              </a:rPr>
              <a:t>)</a:t>
            </a:r>
          </a:p>
        </p:txBody>
      </p:sp>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rgbClr val="0000CC"/>
                </a:solidFill>
                <a:latin typeface="Times New Roman" pitchFamily="18" charset="0"/>
                <a:ea typeface="Tahoma" pitchFamily="34" charset="0"/>
                <a:cs typeface="Times New Roman" pitchFamily="18" charset="0"/>
              </a:rPr>
              <a:t>Khái quát nội dung</a:t>
            </a:r>
            <a:endParaRPr lang="en-US" sz="4000" dirty="0">
              <a:solidFill>
                <a:srgbClr val="0000CC"/>
              </a:solidFill>
              <a:latin typeface="Times New Roman" pitchFamily="18" charset="0"/>
              <a:ea typeface="Tahoma" pitchFamily="34" charset="0"/>
              <a:cs typeface="Times New Roman" pitchFamily="18" charset="0"/>
            </a:endParaRPr>
          </a:p>
        </p:txBody>
      </p:sp>
      <p:sp>
        <p:nvSpPr>
          <p:cNvPr id="3" name="Content Placeholder 2"/>
          <p:cNvSpPr>
            <a:spLocks noGrp="1"/>
          </p:cNvSpPr>
          <p:nvPr>
            <p:ph idx="1"/>
          </p:nvPr>
        </p:nvSpPr>
        <p:spPr/>
        <p:txBody>
          <a:bodyPr/>
          <a:lstStyle/>
          <a:p>
            <a:pPr marL="569913" lvl="1" indent="-396875">
              <a:buClrTx/>
              <a:buSzPct val="80000"/>
              <a:buFont typeface="Wingdings" pitchFamily="2" charset="2"/>
              <a:buChar char="v"/>
            </a:pPr>
            <a:r>
              <a:rPr lang="en-US" smtClean="0">
                <a:solidFill>
                  <a:srgbClr val="0000CC"/>
                </a:solidFill>
                <a:latin typeface="Times New Roman" pitchFamily="18" charset="0"/>
                <a:cs typeface="Times New Roman" pitchFamily="18" charset="0"/>
              </a:rPr>
              <a:t>Giới thiệu</a:t>
            </a:r>
          </a:p>
          <a:p>
            <a:pPr marL="569913" lvl="1" indent="-396875">
              <a:buClrTx/>
              <a:buSzPct val="80000"/>
              <a:buFont typeface="Wingdings" pitchFamily="2" charset="2"/>
              <a:buChar char="v"/>
            </a:pPr>
            <a:r>
              <a:rPr lang="en-US" smtClean="0">
                <a:solidFill>
                  <a:srgbClr val="0000CC"/>
                </a:solidFill>
                <a:latin typeface="Times New Roman" pitchFamily="18" charset="0"/>
                <a:cs typeface="Times New Roman" pitchFamily="18" charset="0"/>
              </a:rPr>
              <a:t>Đặt vấn đề</a:t>
            </a:r>
          </a:p>
          <a:p>
            <a:pPr marL="569913" lvl="1" indent="-396875">
              <a:buClrTx/>
              <a:buSzPct val="80000"/>
              <a:buFont typeface="Wingdings" pitchFamily="2" charset="2"/>
              <a:buChar char="v"/>
            </a:pPr>
            <a:r>
              <a:rPr lang="en-US" smtClean="0">
                <a:solidFill>
                  <a:srgbClr val="0000CC"/>
                </a:solidFill>
                <a:latin typeface="Times New Roman" pitchFamily="18" charset="0"/>
                <a:cs typeface="Times New Roman" pitchFamily="18" charset="0"/>
              </a:rPr>
              <a:t>Phương pháp nhánh cận</a:t>
            </a:r>
          </a:p>
          <a:p>
            <a:pPr marL="569913" lvl="1" indent="-396875">
              <a:buClrTx/>
              <a:buSzPct val="80000"/>
              <a:buFont typeface="Wingdings" pitchFamily="2" charset="2"/>
              <a:buChar char="v"/>
            </a:pPr>
            <a:r>
              <a:rPr lang="en-US" smtClean="0">
                <a:solidFill>
                  <a:srgbClr val="0000CC"/>
                </a:solidFill>
                <a:latin typeface="Times New Roman" pitchFamily="18" charset="0"/>
                <a:cs typeface="Times New Roman" pitchFamily="18" charset="0"/>
              </a:rPr>
              <a:t>Ví dụ: Bài toán người du lịch</a:t>
            </a:r>
          </a:p>
          <a:p>
            <a:pPr marL="569913" lvl="1" indent="-396875">
              <a:buClrTx/>
              <a:buSzPct val="80000"/>
              <a:buFont typeface="Wingdings" pitchFamily="2" charset="2"/>
              <a:buChar char="v"/>
            </a:pPr>
            <a:r>
              <a:rPr lang="en-US" smtClean="0">
                <a:solidFill>
                  <a:srgbClr val="0000CC"/>
                </a:solidFill>
                <a:latin typeface="Times New Roman" pitchFamily="18" charset="0"/>
                <a:cs typeface="Times New Roman" pitchFamily="18" charset="0"/>
              </a:rPr>
              <a:t>Hình vẽ minh họa</a:t>
            </a:r>
          </a:p>
          <a:p>
            <a:pPr marL="569913" lvl="1" indent="-396875">
              <a:buClrTx/>
              <a:buSzPct val="80000"/>
              <a:buFont typeface="Wingdings" pitchFamily="2" charset="2"/>
              <a:buChar char="v"/>
            </a:pPr>
            <a:r>
              <a:rPr lang="en-US" smtClean="0">
                <a:solidFill>
                  <a:srgbClr val="0000CC"/>
                </a:solidFill>
                <a:latin typeface="Times New Roman" pitchFamily="18" charset="0"/>
                <a:cs typeface="Times New Roman" pitchFamily="18" charset="0"/>
              </a:rPr>
              <a:t>Kết luận</a:t>
            </a:r>
            <a:endParaRPr lang="en-US" dirty="0">
              <a:solidFill>
                <a:srgbClr val="0000CC"/>
              </a:solidFill>
              <a:latin typeface="Times New Roman" pitchFamily="18" charset="0"/>
              <a:cs typeface="Times New Roman" pitchFamily="18" charset="0"/>
            </a:endParaRPr>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rgbClr val="0000CC"/>
                </a:solidFill>
                <a:latin typeface="Times New Roman" pitchFamily="18" charset="0"/>
                <a:cs typeface="Times New Roman" pitchFamily="18" charset="0"/>
              </a:rPr>
              <a:t>Giới thiệu</a:t>
            </a:r>
            <a:endParaRPr lang="en-US" sz="4000">
              <a:solidFill>
                <a:srgbClr val="0000CC"/>
              </a:solidFill>
              <a:latin typeface="Times New Roman" pitchFamily="18" charset="0"/>
              <a:cs typeface="Times New Roman" pitchFamily="18" charset="0"/>
            </a:endParaRPr>
          </a:p>
        </p:txBody>
      </p:sp>
      <p:sp>
        <p:nvSpPr>
          <p:cNvPr id="7" name="Content Placeholder 6"/>
          <p:cNvSpPr>
            <a:spLocks noGrp="1"/>
          </p:cNvSpPr>
          <p:nvPr>
            <p:ph idx="1"/>
          </p:nvPr>
        </p:nvSpPr>
        <p:spPr>
          <a:xfrm>
            <a:off x="1182688" y="1981200"/>
            <a:ext cx="7772400" cy="4114800"/>
          </a:xfrm>
        </p:spPr>
        <p:txBody>
          <a:bodyPr/>
          <a:lstStyle/>
          <a:p>
            <a:pPr marL="0" indent="0">
              <a:buNone/>
            </a:pPr>
            <a:endParaRPr lang="en-US"/>
          </a:p>
        </p:txBody>
      </p:sp>
      <p:sp>
        <p:nvSpPr>
          <p:cNvPr id="10" name="Rounded Rectangle 9"/>
          <p:cNvSpPr/>
          <p:nvPr/>
        </p:nvSpPr>
        <p:spPr>
          <a:xfrm>
            <a:off x="3677236" y="2057400"/>
            <a:ext cx="2207425" cy="106680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chemeClr val="bg1"/>
                </a:solidFill>
                <a:latin typeface="Times New Roman" pitchFamily="18" charset="0"/>
                <a:cs typeface="Times New Roman" pitchFamily="18" charset="0"/>
              </a:rPr>
              <a:t>Phương pháp thử sai</a:t>
            </a:r>
            <a:endParaRPr lang="en-US" sz="2400">
              <a:solidFill>
                <a:schemeClr val="bg1"/>
              </a:solidFill>
              <a:latin typeface="Times New Roman" pitchFamily="18" charset="0"/>
              <a:cs typeface="Times New Roman" pitchFamily="18" charset="0"/>
            </a:endParaRPr>
          </a:p>
        </p:txBody>
      </p:sp>
      <p:sp>
        <p:nvSpPr>
          <p:cNvPr id="11" name="Rounded Rectangle 10"/>
          <p:cNvSpPr/>
          <p:nvPr/>
        </p:nvSpPr>
        <p:spPr>
          <a:xfrm>
            <a:off x="1021080" y="3810000"/>
            <a:ext cx="1463039" cy="100584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Quay lui</a:t>
            </a:r>
            <a:endParaRPr lang="en-US" sz="2400">
              <a:latin typeface="Times New Roman" pitchFamily="18" charset="0"/>
              <a:cs typeface="Times New Roman" pitchFamily="18" charset="0"/>
            </a:endParaRPr>
          </a:p>
        </p:txBody>
      </p:sp>
      <p:sp>
        <p:nvSpPr>
          <p:cNvPr id="12" name="Rounded Rectangle 11"/>
          <p:cNvSpPr/>
          <p:nvPr/>
        </p:nvSpPr>
        <p:spPr>
          <a:xfrm>
            <a:off x="4038600" y="3810000"/>
            <a:ext cx="1484698" cy="1005840"/>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itchFamily="18" charset="0"/>
                <a:cs typeface="Times New Roman" pitchFamily="18" charset="0"/>
              </a:rPr>
              <a:t>Vét cạn</a:t>
            </a:r>
          </a:p>
        </p:txBody>
      </p:sp>
      <p:sp>
        <p:nvSpPr>
          <p:cNvPr id="13" name="Rounded Rectangle 12"/>
          <p:cNvSpPr/>
          <p:nvPr/>
        </p:nvSpPr>
        <p:spPr>
          <a:xfrm>
            <a:off x="6968963" y="3810000"/>
            <a:ext cx="1463039" cy="1005839"/>
          </a:xfrm>
          <a:prstGeom prst="round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atin typeface="Times New Roman" pitchFamily="18" charset="0"/>
                <a:cs typeface="Times New Roman" pitchFamily="18" charset="0"/>
              </a:rPr>
              <a:t>Nhánh cận</a:t>
            </a:r>
            <a:endParaRPr lang="en-US" sz="2400">
              <a:latin typeface="Times New Roman" pitchFamily="18" charset="0"/>
              <a:cs typeface="Times New Roman" pitchFamily="18" charset="0"/>
            </a:endParaRPr>
          </a:p>
        </p:txBody>
      </p:sp>
      <p:grpSp>
        <p:nvGrpSpPr>
          <p:cNvPr id="40" name="Group 39"/>
          <p:cNvGrpSpPr>
            <a:grpSpLocks/>
          </p:cNvGrpSpPr>
          <p:nvPr/>
        </p:nvGrpSpPr>
        <p:grpSpPr>
          <a:xfrm>
            <a:off x="1752599" y="3429002"/>
            <a:ext cx="3027594" cy="374185"/>
            <a:chOff x="2268579" y="3088776"/>
            <a:chExt cx="2522996" cy="311821"/>
          </a:xfrm>
        </p:grpSpPr>
        <p:cxnSp>
          <p:nvCxnSpPr>
            <p:cNvPr id="21" name="Straight Connector 20"/>
            <p:cNvCxnSpPr/>
            <p:nvPr/>
          </p:nvCxnSpPr>
          <p:spPr>
            <a:xfrm>
              <a:off x="2268579" y="3088776"/>
              <a:ext cx="2522996" cy="1"/>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268579" y="3088779"/>
              <a:ext cx="0" cy="311818"/>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42" name="Straight Arrow Connector 41"/>
          <p:cNvCxnSpPr>
            <a:endCxn id="12" idx="0"/>
          </p:cNvCxnSpPr>
          <p:nvPr/>
        </p:nvCxnSpPr>
        <p:spPr>
          <a:xfrm flipH="1">
            <a:off x="4780949" y="3124200"/>
            <a:ext cx="10629" cy="68580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nvGrpSpPr>
          <p:cNvPr id="45" name="Group 44"/>
          <p:cNvGrpSpPr>
            <a:grpSpLocks/>
          </p:cNvGrpSpPr>
          <p:nvPr/>
        </p:nvGrpSpPr>
        <p:grpSpPr>
          <a:xfrm>
            <a:off x="4771250" y="3428996"/>
            <a:ext cx="2929231" cy="371173"/>
            <a:chOff x="5052412" y="3086259"/>
            <a:chExt cx="2034189" cy="309310"/>
          </a:xfrm>
        </p:grpSpPr>
        <p:cxnSp>
          <p:nvCxnSpPr>
            <p:cNvPr id="33" name="Straight Connector 32"/>
            <p:cNvCxnSpPr/>
            <p:nvPr/>
          </p:nvCxnSpPr>
          <p:spPr>
            <a:xfrm>
              <a:off x="5052412" y="3086261"/>
              <a:ext cx="2031215"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7086600" y="3086259"/>
              <a:ext cx="1" cy="30931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p:cNvCxnSpPr>
            <a:stCxn id="12" idx="3"/>
            <a:endCxn id="13" idx="1"/>
          </p:cNvCxnSpPr>
          <p:nvPr/>
        </p:nvCxnSpPr>
        <p:spPr>
          <a:xfrm>
            <a:off x="5523298" y="4312920"/>
            <a:ext cx="144566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2" idx="1"/>
            <a:endCxn id="11" idx="3"/>
          </p:cNvCxnSpPr>
          <p:nvPr/>
        </p:nvCxnSpPr>
        <p:spPr>
          <a:xfrm flipH="1">
            <a:off x="2484119" y="4312920"/>
            <a:ext cx="1554481"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484119" y="3810000"/>
            <a:ext cx="1554481" cy="954107"/>
          </a:xfrm>
          <a:prstGeom prst="rect">
            <a:avLst/>
          </a:prstGeom>
          <a:noFill/>
        </p:spPr>
        <p:txBody>
          <a:bodyPr wrap="square" rtlCol="0">
            <a:spAutoFit/>
          </a:bodyPr>
          <a:lstStyle/>
          <a:p>
            <a:pPr algn="ctr"/>
            <a:r>
              <a:rPr lang="en-US" sz="2800" smtClean="0">
                <a:solidFill>
                  <a:srgbClr val="0000CC"/>
                </a:solidFill>
                <a:latin typeface="Times New Roman" pitchFamily="18" charset="0"/>
                <a:cs typeface="Times New Roman" pitchFamily="18" charset="0"/>
              </a:rPr>
              <a:t>Hàm điều kiện</a:t>
            </a:r>
            <a:endParaRPr lang="en-US" sz="2800">
              <a:solidFill>
                <a:srgbClr val="0000CC"/>
              </a:solidFill>
              <a:latin typeface="Times New Roman" pitchFamily="18" charset="0"/>
              <a:cs typeface="Times New Roman" pitchFamily="18" charset="0"/>
            </a:endParaRPr>
          </a:p>
        </p:txBody>
      </p:sp>
      <p:sp>
        <p:nvSpPr>
          <p:cNvPr id="61" name="TextBox 60"/>
          <p:cNvSpPr txBox="1"/>
          <p:nvPr/>
        </p:nvSpPr>
        <p:spPr>
          <a:xfrm>
            <a:off x="5454949" y="3810000"/>
            <a:ext cx="1514014" cy="954107"/>
          </a:xfrm>
          <a:prstGeom prst="rect">
            <a:avLst/>
          </a:prstGeom>
          <a:noFill/>
        </p:spPr>
        <p:txBody>
          <a:bodyPr wrap="square" rtlCol="0">
            <a:spAutoFit/>
          </a:bodyPr>
          <a:lstStyle/>
          <a:p>
            <a:pPr algn="ctr"/>
            <a:r>
              <a:rPr lang="en-US" sz="2800" smtClean="0">
                <a:solidFill>
                  <a:srgbClr val="0000CC"/>
                </a:solidFill>
                <a:latin typeface="Times New Roman" pitchFamily="18" charset="0"/>
                <a:cs typeface="Times New Roman" pitchFamily="18" charset="0"/>
              </a:rPr>
              <a:t>Hàm tính cận</a:t>
            </a:r>
            <a:endParaRPr lang="en-US" sz="2800">
              <a:solidFill>
                <a:srgbClr val="0000CC"/>
              </a:solidFill>
              <a:latin typeface="Times New Roman" pitchFamily="18" charset="0"/>
              <a:cs typeface="Times New Roman" pitchFamily="18" charset="0"/>
            </a:endParaRPr>
          </a:p>
        </p:txBody>
      </p:sp>
    </p:spTree>
    <p:extLst>
      <p:ext uri="{BB962C8B-B14F-4D97-AF65-F5344CB8AC3E}">
        <p14:creationId xmlns:p14="http://schemas.microsoft.com/office/powerpoint/2010/main" val="20743807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strips(downLeft)">
                                      <p:cBhvr>
                                        <p:cTn id="12" dur="500"/>
                                        <p:tgtEl>
                                          <p:spTgt spid="4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strips(downLeft)">
                                      <p:cBhvr>
                                        <p:cTn id="21" dur="500"/>
                                        <p:tgtEl>
                                          <p:spTgt spid="40"/>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strips(downRight)">
                                      <p:cBhvr>
                                        <p:cTn id="30" dur="500"/>
                                        <p:tgtEl>
                                          <p:spTgt spid="45"/>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2" nodeType="click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42"/>
                                        </p:tgtEl>
                                      </p:cBhvr>
                                    </p:animEffect>
                                    <p:set>
                                      <p:cBhvr>
                                        <p:cTn id="42" dur="1" fill="hold">
                                          <p:stCondLst>
                                            <p:cond delay="499"/>
                                          </p:stCondLst>
                                        </p:cTn>
                                        <p:tgtEl>
                                          <p:spTgt spid="42"/>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40"/>
                                        </p:tgtEl>
                                      </p:cBhvr>
                                    </p:animEffect>
                                    <p:set>
                                      <p:cBhvr>
                                        <p:cTn id="45" dur="1" fill="hold">
                                          <p:stCondLst>
                                            <p:cond delay="499"/>
                                          </p:stCondLst>
                                        </p:cTn>
                                        <p:tgtEl>
                                          <p:spTgt spid="40"/>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45"/>
                                        </p:tgtEl>
                                      </p:cBhvr>
                                    </p:animEffect>
                                    <p:set>
                                      <p:cBhvr>
                                        <p:cTn id="48" dur="1" fill="hold">
                                          <p:stCondLst>
                                            <p:cond delay="499"/>
                                          </p:stCondLst>
                                        </p:cTn>
                                        <p:tgtEl>
                                          <p:spTgt spid="4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59"/>
                                        </p:tgtEl>
                                        <p:attrNameLst>
                                          <p:attrName>style.visibility</p:attrName>
                                        </p:attrNameLst>
                                      </p:cBhvr>
                                      <p:to>
                                        <p:strVal val="visible"/>
                                      </p:to>
                                    </p:set>
                                    <p:animEffect transition="in" filter="strips(downLeft)">
                                      <p:cBhvr>
                                        <p:cTn id="53" dur="500"/>
                                        <p:tgtEl>
                                          <p:spTgt spid="59"/>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strips(downLeft)">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6" fill="hold" grpId="0"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strips(downRight)">
                                      <p:cBhvr>
                                        <p:cTn id="61" dur="500"/>
                                        <p:tgtEl>
                                          <p:spTgt spid="61"/>
                                        </p:tgtEl>
                                      </p:cBhvr>
                                    </p:animEffect>
                                  </p:childTnLst>
                                </p:cTn>
                              </p:par>
                              <p:par>
                                <p:cTn id="62" presetID="18" presetClass="entr" presetSubtype="6" fill="hold"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strips(downRight)">
                                      <p:cBhvr>
                                        <p:cTn id="6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2" animBg="1"/>
      <p:bldP spid="11" grpId="0" animBg="1"/>
      <p:bldP spid="12" grpId="0" animBg="1"/>
      <p:bldP spid="13" grpId="0" animBg="1"/>
      <p:bldP spid="60"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rgbClr val="0000CC"/>
                </a:solidFill>
                <a:latin typeface="Times New Roman" pitchFamily="18" charset="0"/>
                <a:cs typeface="Times New Roman" pitchFamily="18" charset="0"/>
              </a:rPr>
              <a:t>Đặt vấn đề</a:t>
            </a:r>
            <a:endParaRPr lang="en-US" sz="4000">
              <a:solidFill>
                <a:srgbClr val="0000CC"/>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
                <a:srgbClr val="0000CC"/>
              </a:buClr>
              <a:buSzPct val="90000"/>
              <a:buFont typeface="Wingdings" pitchFamily="2" charset="2"/>
              <a:buChar char="Ø"/>
            </a:pPr>
            <a:r>
              <a:rPr lang="en-US" sz="2400" smtClean="0">
                <a:latin typeface="Times New Roman" pitchFamily="18" charset="0"/>
                <a:cs typeface="Times New Roman" pitchFamily="18" charset="0"/>
              </a:rPr>
              <a:t>Với mỗi bài toán, việc tìm nghiệm thực chất là đi liệt kê </a:t>
            </a:r>
            <a:r>
              <a:rPr lang="en-US" sz="2400">
                <a:latin typeface="Times New Roman" pitchFamily="18" charset="0"/>
                <a:cs typeface="Times New Roman" pitchFamily="18" charset="0"/>
              </a:rPr>
              <a:t>toàn bộ các cấu hình có thể và đánh giá tìm ra cấu hình tốt nhất</a:t>
            </a:r>
            <a:r>
              <a:rPr lang="en-US" sz="2400" smtClean="0">
                <a:latin typeface="Times New Roman" pitchFamily="18" charset="0"/>
                <a:cs typeface="Times New Roman" pitchFamily="18" charset="0"/>
              </a:rPr>
              <a:t>. Khi đó, </a:t>
            </a:r>
            <a:r>
              <a:rPr lang="en-US" sz="2400">
                <a:latin typeface="Times New Roman" pitchFamily="18" charset="0"/>
                <a:cs typeface="Times New Roman" pitchFamily="18" charset="0"/>
              </a:rPr>
              <a:t>không gian tìm kiếm </a:t>
            </a:r>
            <a:r>
              <a:rPr lang="en-US" sz="2400" smtClean="0">
                <a:latin typeface="Times New Roman" pitchFamily="18" charset="0"/>
                <a:cs typeface="Times New Roman" pitchFamily="18" charset="0"/>
              </a:rPr>
              <a:t>nghiệm là </a:t>
            </a:r>
            <a:r>
              <a:rPr lang="en-US" sz="2400">
                <a:latin typeface="Times New Roman" pitchFamily="18" charset="0"/>
                <a:cs typeface="Times New Roman" pitchFamily="18" charset="0"/>
              </a:rPr>
              <a:t>rất </a:t>
            </a:r>
            <a:r>
              <a:rPr lang="en-US" sz="2400" smtClean="0">
                <a:latin typeface="Times New Roman" pitchFamily="18" charset="0"/>
                <a:cs typeface="Times New Roman" pitchFamily="18" charset="0"/>
              </a:rPr>
              <a:t>lớn.</a:t>
            </a:r>
            <a:endParaRPr lang="en-US" sz="2400">
              <a:latin typeface="Times New Roman" pitchFamily="18" charset="0"/>
              <a:cs typeface="Times New Roman" pitchFamily="18" charset="0"/>
            </a:endParaRPr>
          </a:p>
          <a:p>
            <a:pPr marL="0" indent="0">
              <a:buNone/>
            </a:pPr>
            <a:r>
              <a:rPr lang="en-US" sz="2400" smtClean="0">
                <a:latin typeface="Times New Roman" pitchFamily="18" charset="0"/>
                <a:cs typeface="Times New Roman" pitchFamily="18" charset="0"/>
              </a:rPr>
              <a:t>=&gt; Lãng phí bộ nhớ, mất nhiều thời gian.</a:t>
            </a:r>
          </a:p>
          <a:p>
            <a:pPr marL="0" indent="0">
              <a:buNone/>
            </a:pPr>
            <a:r>
              <a:rPr lang="en-US" sz="2400" b="1" i="1" smtClean="0">
                <a:latin typeface="Times New Roman" pitchFamily="18" charset="0"/>
                <a:cs typeface="Times New Roman" pitchFamily="18" charset="0"/>
              </a:rPr>
              <a:t>Giải pháp</a:t>
            </a:r>
            <a:r>
              <a:rPr lang="en-US" sz="2400" smtClean="0">
                <a:latin typeface="Times New Roman" pitchFamily="18" charset="0"/>
                <a:cs typeface="Times New Roman" pitchFamily="18" charset="0"/>
              </a:rPr>
              <a:t>: </a:t>
            </a:r>
            <a:r>
              <a:rPr lang="en-US" sz="2400">
                <a:latin typeface="Times New Roman" pitchFamily="18" charset="0"/>
                <a:cs typeface="Times New Roman" pitchFamily="18" charset="0"/>
              </a:rPr>
              <a:t>loại bỏ sớm những phương án chắc chắn không tối </a:t>
            </a:r>
            <a:r>
              <a:rPr lang="en-US" sz="2400" smtClean="0">
                <a:latin typeface="Times New Roman" pitchFamily="18" charset="0"/>
                <a:cs typeface="Times New Roman" pitchFamily="18" charset="0"/>
              </a:rPr>
              <a:t>ưu bằng cách dùng phương pháp nhánh cận.</a:t>
            </a:r>
            <a:endParaRPr lang="en-US" sz="2400">
              <a:latin typeface="Times New Roman" pitchFamily="18" charset="0"/>
              <a:cs typeface="Times New Roman" pitchFamily="18" charset="0"/>
            </a:endParaRPr>
          </a:p>
        </p:txBody>
      </p:sp>
    </p:spTree>
    <p:extLst>
      <p:ext uri="{BB962C8B-B14F-4D97-AF65-F5344CB8AC3E}">
        <p14:creationId xmlns:p14="http://schemas.microsoft.com/office/powerpoint/2010/main" val="323839062"/>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rgbClr val="0000CC"/>
                </a:solidFill>
                <a:latin typeface="Times New Roman" pitchFamily="18" charset="0"/>
                <a:cs typeface="Times New Roman" pitchFamily="18" charset="0"/>
              </a:rPr>
              <a:t>Phương pháp nhánh cận[1]</a:t>
            </a:r>
            <a:endParaRPr lang="en-US" sz="4000">
              <a:solidFill>
                <a:srgbClr val="0000CC"/>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
                <a:srgbClr val="0000CC"/>
              </a:buClr>
            </a:pPr>
            <a:r>
              <a:rPr lang="en-US" sz="2400" i="1" smtClean="0">
                <a:latin typeface="Times New Roman" pitchFamily="18" charset="0"/>
                <a:cs typeface="Times New Roman" pitchFamily="18" charset="0"/>
              </a:rPr>
              <a:t>Ý tưởng: </a:t>
            </a:r>
            <a:r>
              <a:rPr lang="en-US" sz="2400" smtClean="0">
                <a:latin typeface="Times New Roman" pitchFamily="18" charset="0"/>
                <a:cs typeface="Times New Roman" pitchFamily="18" charset="0"/>
              </a:rPr>
              <a:t>Thuật </a:t>
            </a:r>
            <a:r>
              <a:rPr lang="en-US" sz="2400">
                <a:latin typeface="Times New Roman" pitchFamily="18" charset="0"/>
                <a:cs typeface="Times New Roman" pitchFamily="18" charset="0"/>
              </a:rPr>
              <a:t>toán tìm lời giải cho các bài toán tối ưu dạng liệt kê cấu hình dựa trên nguyên lí đánh giá nhánh cận.</a:t>
            </a:r>
          </a:p>
          <a:p>
            <a:pPr>
              <a:buClr>
                <a:srgbClr val="0000CC"/>
              </a:buClr>
            </a:pPr>
            <a:r>
              <a:rPr lang="en-US" sz="2400" i="1" smtClean="0">
                <a:latin typeface="Times New Roman" pitchFamily="18" charset="0"/>
                <a:cs typeface="Times New Roman" pitchFamily="18" charset="0"/>
              </a:rPr>
              <a:t>Nguyên lý đánh giá nhánh cận: </a:t>
            </a:r>
            <a:r>
              <a:rPr lang="en-US" sz="2400">
                <a:latin typeface="Times New Roman" pitchFamily="18" charset="0"/>
                <a:cs typeface="Times New Roman" pitchFamily="18" charset="0"/>
              </a:rPr>
              <a:t>Sử dụng các thông tin đã tìm được trong lời giải của bài toán để loại bỏ sớm phương án không dẫn tới lời giải tối ưu.</a:t>
            </a:r>
          </a:p>
          <a:p>
            <a:pPr lvl="0">
              <a:buClr>
                <a:srgbClr val="0000CC"/>
              </a:buClr>
            </a:pPr>
            <a:r>
              <a:rPr lang="en-US" sz="2400" i="1" smtClean="0">
                <a:latin typeface="Times New Roman" pitchFamily="18" charset="0"/>
                <a:cs typeface="Times New Roman" pitchFamily="18" charset="0"/>
              </a:rPr>
              <a:t>Bản chất: </a:t>
            </a:r>
            <a:r>
              <a:rPr lang="en-US" sz="2400">
                <a:latin typeface="Times New Roman" pitchFamily="18" charset="0"/>
                <a:cs typeface="Times New Roman" pitchFamily="18" charset="0"/>
              </a:rPr>
              <a:t>Sử dụng phương pháp quay lui nhưng tại mỗi bước đưa thêm thao tác đánh giá giá trị phương án hiện có. </a:t>
            </a:r>
          </a:p>
          <a:p>
            <a:endParaRPr lang="en-US" sz="2400" smtClean="0">
              <a:latin typeface="Times New Roman" pitchFamily="18" charset="0"/>
              <a:cs typeface="Times New Roman" pitchFamily="18" charset="0"/>
            </a:endParaRPr>
          </a:p>
          <a:p>
            <a:pPr marL="0" indent="0">
              <a:buNone/>
            </a:pPr>
            <a:endParaRPr lang="en-US" sz="2400" smtClean="0">
              <a:latin typeface="Times New Roman" pitchFamily="18" charset="0"/>
              <a:cs typeface="Times New Roman" pitchFamily="18" charset="0"/>
            </a:endParaRPr>
          </a:p>
          <a:p>
            <a:pPr marL="0" indent="0">
              <a:buNone/>
            </a:pPr>
            <a:endParaRPr lang="en-US" sz="2400" smtClean="0">
              <a:latin typeface="Times New Roman" pitchFamily="18" charset="0"/>
              <a:cs typeface="Times New Roman" pitchFamily="18" charset="0"/>
            </a:endParaRPr>
          </a:p>
        </p:txBody>
      </p:sp>
    </p:spTree>
    <p:extLst>
      <p:ext uri="{BB962C8B-B14F-4D97-AF65-F5344CB8AC3E}">
        <p14:creationId xmlns:p14="http://schemas.microsoft.com/office/powerpoint/2010/main" val="3362797016"/>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rgbClr val="0000CC"/>
                </a:solidFill>
                <a:latin typeface="Times New Roman" pitchFamily="18" charset="0"/>
                <a:cs typeface="Times New Roman" pitchFamily="18" charset="0"/>
              </a:rPr>
              <a:t>Phương pháp nhánh cận[2]</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990600" y="2017713"/>
            <a:ext cx="7964488" cy="4114800"/>
          </a:xfrm>
        </p:spPr>
        <p:txBody>
          <a:bodyPr/>
          <a:lstStyle/>
          <a:p>
            <a:pPr>
              <a:buClr>
                <a:srgbClr val="0000CC"/>
              </a:buClr>
              <a:defRPr/>
            </a:pPr>
            <a:r>
              <a:rPr lang="en-US" sz="1800" b="1">
                <a:latin typeface="Times New Roman" pitchFamily="18" charset="0"/>
                <a:cs typeface="Times New Roman" pitchFamily="18" charset="0"/>
              </a:rPr>
              <a:t>Mô hình</a:t>
            </a:r>
            <a:endParaRPr lang="en-US" sz="1800">
              <a:latin typeface="Times New Roman" pitchFamily="18" charset="0"/>
              <a:cs typeface="Times New Roman" pitchFamily="18" charset="0"/>
            </a:endParaRPr>
          </a:p>
          <a:p>
            <a:pPr marL="465138" lvl="1" indent="-7938">
              <a:buNone/>
              <a:defRPr/>
            </a:pPr>
            <a:r>
              <a:rPr lang="en-US" sz="1800">
                <a:latin typeface="Times New Roman" pitchFamily="18" charset="0"/>
                <a:cs typeface="Times New Roman" pitchFamily="18" charset="0"/>
              </a:rPr>
              <a:t>Không gian của bài toán (tập khả năng) </a:t>
            </a:r>
            <a:r>
              <a:rPr lang="en-US" sz="1800" i="1">
                <a:latin typeface="Times New Roman" pitchFamily="18" charset="0"/>
                <a:cs typeface="Times New Roman" pitchFamily="18" charset="0"/>
              </a:rPr>
              <a:t>D</a:t>
            </a:r>
            <a:r>
              <a:rPr lang="en-US" sz="1800">
                <a:latin typeface="Times New Roman" pitchFamily="18" charset="0"/>
                <a:cs typeface="Times New Roman" pitchFamily="18" charset="0"/>
              </a:rPr>
              <a:t>={(</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1</a:t>
            </a:r>
            <a:r>
              <a:rPr lang="en-US" sz="1800">
                <a:latin typeface="Times New Roman" pitchFamily="18" charset="0"/>
                <a:cs typeface="Times New Roman" pitchFamily="18" charset="0"/>
              </a:rPr>
              <a:t>,</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2</a:t>
            </a:r>
            <a:r>
              <a:rPr lang="en-US" sz="1800">
                <a:latin typeface="Times New Roman" pitchFamily="18" charset="0"/>
                <a:cs typeface="Times New Roman" pitchFamily="18" charset="0"/>
              </a:rPr>
              <a:t>,…,</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n</a:t>
            </a:r>
            <a:r>
              <a:rPr lang="en-US" sz="1800">
                <a:latin typeface="Times New Roman" pitchFamily="18" charset="0"/>
                <a:cs typeface="Times New Roman" pitchFamily="18" charset="0"/>
              </a:rPr>
              <a:t>)} gồm các  cấu hình liệt kê có dạng (</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1</a:t>
            </a:r>
            <a:r>
              <a:rPr lang="en-US" sz="1800">
                <a:latin typeface="Times New Roman" pitchFamily="18" charset="0"/>
                <a:cs typeface="Times New Roman" pitchFamily="18" charset="0"/>
              </a:rPr>
              <a:t>, </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2, ……,</a:t>
            </a:r>
            <a:r>
              <a:rPr lang="en-US" sz="1800">
                <a:latin typeface="Times New Roman" pitchFamily="18" charset="0"/>
                <a:cs typeface="Times New Roman" pitchFamily="18" charset="0"/>
              </a:rPr>
              <a:t> </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n</a:t>
            </a:r>
            <a:r>
              <a:rPr lang="en-US" sz="1800">
                <a:latin typeface="Times New Roman" pitchFamily="18" charset="0"/>
                <a:cs typeface="Times New Roman" pitchFamily="18" charset="0"/>
              </a:rPr>
              <a:t> ). </a:t>
            </a:r>
          </a:p>
          <a:p>
            <a:pPr marL="465138" lvl="1" indent="-7938">
              <a:buNone/>
              <a:defRPr/>
            </a:pPr>
            <a:r>
              <a:rPr lang="en-US" sz="1800">
                <a:latin typeface="Times New Roman" pitchFamily="18" charset="0"/>
                <a:cs typeface="Times New Roman" pitchFamily="18" charset="0"/>
              </a:rPr>
              <a:t>Mỗi cấu hình </a:t>
            </a:r>
            <a:r>
              <a:rPr lang="en-US" sz="1800" i="1">
                <a:latin typeface="Times New Roman" pitchFamily="18" charset="0"/>
                <a:cs typeface="Times New Roman" pitchFamily="18" charset="0"/>
              </a:rPr>
              <a:t>x</a:t>
            </a:r>
            <a:r>
              <a:rPr lang="en-US" sz="1800">
                <a:latin typeface="Times New Roman" pitchFamily="18" charset="0"/>
                <a:cs typeface="Times New Roman" pitchFamily="18" charset="0"/>
              </a:rPr>
              <a:t> sẽ xác định một giá trị hàm chi phí  </a:t>
            </a:r>
            <a:r>
              <a:rPr lang="en-US" sz="1800" i="1">
                <a:latin typeface="Times New Roman" pitchFamily="18" charset="0"/>
                <a:cs typeface="Times New Roman" pitchFamily="18" charset="0"/>
              </a:rPr>
              <a:t>f</a:t>
            </a:r>
            <a:r>
              <a:rPr lang="en-US" sz="1800">
                <a:latin typeface="Times New Roman" pitchFamily="18" charset="0"/>
                <a:cs typeface="Times New Roman" pitchFamily="18" charset="0"/>
              </a:rPr>
              <a:t>(</a:t>
            </a:r>
            <a:r>
              <a:rPr lang="en-US" sz="1800" i="1">
                <a:latin typeface="Times New Roman" pitchFamily="18" charset="0"/>
                <a:cs typeface="Times New Roman" pitchFamily="18" charset="0"/>
              </a:rPr>
              <a:t>x</a:t>
            </a:r>
            <a:r>
              <a:rPr lang="en-US" sz="1800">
                <a:latin typeface="Times New Roman" pitchFamily="18" charset="0"/>
                <a:cs typeface="Times New Roman" pitchFamily="18" charset="0"/>
              </a:rPr>
              <a:t>)</a:t>
            </a:r>
          </a:p>
          <a:p>
            <a:pPr marL="465138" lvl="1" indent="-7938">
              <a:buNone/>
              <a:defRPr/>
            </a:pPr>
            <a:r>
              <a:rPr lang="en-US" sz="1800">
                <a:latin typeface="Times New Roman" pitchFamily="18" charset="0"/>
                <a:cs typeface="Times New Roman" pitchFamily="18" charset="0"/>
              </a:rPr>
              <a:t>           </a:t>
            </a:r>
            <a:r>
              <a:rPr lang="en-US" sz="1800" i="1">
                <a:latin typeface="Times New Roman" pitchFamily="18" charset="0"/>
                <a:cs typeface="Times New Roman" pitchFamily="18" charset="0"/>
              </a:rPr>
              <a:t>f</a:t>
            </a:r>
            <a:r>
              <a:rPr lang="en-US" sz="1800">
                <a:latin typeface="Times New Roman" pitchFamily="18" charset="0"/>
                <a:cs typeface="Times New Roman" pitchFamily="18" charset="0"/>
              </a:rPr>
              <a:t> : </a:t>
            </a:r>
            <a:r>
              <a:rPr lang="en-US" sz="1800" i="1">
                <a:latin typeface="Times New Roman" pitchFamily="18" charset="0"/>
                <a:cs typeface="Times New Roman" pitchFamily="18" charset="0"/>
              </a:rPr>
              <a:t>D</a:t>
            </a:r>
            <a:r>
              <a:rPr lang="en-US" sz="1800">
                <a:latin typeface="Times New Roman" pitchFamily="18" charset="0"/>
                <a:cs typeface="Times New Roman" pitchFamily="18" charset="0"/>
              </a:rPr>
              <a:t> </a:t>
            </a:r>
            <a:r>
              <a:rPr lang="en-US" sz="1800">
                <a:latin typeface="Times New Roman" pitchFamily="18" charset="0"/>
                <a:cs typeface="Times New Roman" pitchFamily="18" charset="0"/>
                <a:sym typeface="Symbol"/>
              </a:rPr>
              <a:t></a:t>
            </a:r>
            <a:r>
              <a:rPr lang="en-US" sz="1800">
                <a:latin typeface="Times New Roman" pitchFamily="18" charset="0"/>
                <a:cs typeface="Times New Roman" pitchFamily="18" charset="0"/>
              </a:rPr>
              <a:t> </a:t>
            </a:r>
            <a:r>
              <a:rPr lang="en-US" sz="1800" i="1">
                <a:latin typeface="Times New Roman" pitchFamily="18" charset="0"/>
                <a:cs typeface="Times New Roman" pitchFamily="18" charset="0"/>
              </a:rPr>
              <a:t>Z</a:t>
            </a:r>
            <a:r>
              <a:rPr lang="en-US" sz="1800">
                <a:latin typeface="Times New Roman" pitchFamily="18" charset="0"/>
                <a:cs typeface="Times New Roman" pitchFamily="18" charset="0"/>
              </a:rPr>
              <a:t>     </a:t>
            </a:r>
            <a:r>
              <a:rPr lang="en-US" sz="1800" i="1">
                <a:latin typeface="Times New Roman" pitchFamily="18" charset="0"/>
                <a:cs typeface="Times New Roman" pitchFamily="18" charset="0"/>
              </a:rPr>
              <a:t>f</a:t>
            </a:r>
            <a:r>
              <a:rPr lang="en-US" sz="1800">
                <a:latin typeface="Times New Roman" pitchFamily="18" charset="0"/>
                <a:cs typeface="Times New Roman" pitchFamily="18" charset="0"/>
              </a:rPr>
              <a:t>(</a:t>
            </a:r>
            <a:r>
              <a:rPr lang="en-US" sz="1800" i="1">
                <a:latin typeface="Times New Roman" pitchFamily="18" charset="0"/>
                <a:cs typeface="Times New Roman" pitchFamily="18" charset="0"/>
              </a:rPr>
              <a:t>x</a:t>
            </a:r>
            <a:r>
              <a:rPr lang="en-US" sz="1800">
                <a:latin typeface="Times New Roman" pitchFamily="18" charset="0"/>
                <a:cs typeface="Times New Roman" pitchFamily="18" charset="0"/>
              </a:rPr>
              <a:t>) = </a:t>
            </a:r>
            <a:r>
              <a:rPr lang="en-US" sz="1800" i="1">
                <a:latin typeface="Times New Roman" pitchFamily="18" charset="0"/>
                <a:cs typeface="Times New Roman" pitchFamily="18" charset="0"/>
              </a:rPr>
              <a:t>C  (C </a:t>
            </a:r>
            <a:r>
              <a:rPr lang="en-US" sz="1800">
                <a:latin typeface="Times New Roman" pitchFamily="18" charset="0"/>
                <a:cs typeface="Times New Roman" pitchFamily="18" charset="0"/>
                <a:sym typeface="Symbol"/>
              </a:rPr>
              <a:t> </a:t>
            </a:r>
            <a:r>
              <a:rPr lang="en-US" sz="1800" i="1">
                <a:latin typeface="Times New Roman" pitchFamily="18" charset="0"/>
                <a:cs typeface="Times New Roman" pitchFamily="18" charset="0"/>
                <a:sym typeface="Symbol"/>
              </a:rPr>
              <a:t>Z</a:t>
            </a:r>
            <a:r>
              <a:rPr lang="en-US" sz="1800">
                <a:latin typeface="Times New Roman" pitchFamily="18" charset="0"/>
                <a:cs typeface="Times New Roman" pitchFamily="18" charset="0"/>
                <a:sym typeface="Symbol"/>
              </a:rPr>
              <a:t>)</a:t>
            </a:r>
            <a:endParaRPr lang="en-US" sz="1800">
              <a:latin typeface="Times New Roman" pitchFamily="18" charset="0"/>
              <a:cs typeface="Times New Roman" pitchFamily="18" charset="0"/>
            </a:endParaRPr>
          </a:p>
          <a:p>
            <a:pPr>
              <a:buFontTx/>
              <a:buNone/>
              <a:defRPr/>
            </a:pPr>
            <a:r>
              <a:rPr lang="en-US" sz="1800">
                <a:latin typeface="Times New Roman" pitchFamily="18" charset="0"/>
                <a:cs typeface="Times New Roman" pitchFamily="18" charset="0"/>
              </a:rPr>
              <a:t>       Nghiệm của bài toán:  </a:t>
            </a:r>
            <a:r>
              <a:rPr lang="en-US" sz="1800" i="1">
                <a:latin typeface="Times New Roman" pitchFamily="18" charset="0"/>
                <a:cs typeface="Times New Roman" pitchFamily="18" charset="0"/>
              </a:rPr>
              <a:t>x</a:t>
            </a:r>
            <a:r>
              <a:rPr lang="en-US" sz="1800">
                <a:latin typeface="Times New Roman" pitchFamily="18" charset="0"/>
                <a:cs typeface="Times New Roman" pitchFamily="18" charset="0"/>
              </a:rPr>
              <a:t>= (</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1</a:t>
            </a:r>
            <a:r>
              <a:rPr lang="en-US" sz="1800">
                <a:latin typeface="Times New Roman" pitchFamily="18" charset="0"/>
                <a:cs typeface="Times New Roman" pitchFamily="18" charset="0"/>
              </a:rPr>
              <a:t>,</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2</a:t>
            </a:r>
            <a:r>
              <a:rPr lang="en-US" sz="1800">
                <a:latin typeface="Times New Roman" pitchFamily="18" charset="0"/>
                <a:cs typeface="Times New Roman" pitchFamily="18" charset="0"/>
              </a:rPr>
              <a:t>,…,</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n</a:t>
            </a:r>
            <a:r>
              <a:rPr lang="en-US" sz="1800">
                <a:latin typeface="Times New Roman" pitchFamily="18" charset="0"/>
                <a:cs typeface="Times New Roman" pitchFamily="18" charset="0"/>
              </a:rPr>
              <a:t>) sao cho </a:t>
            </a:r>
            <a:r>
              <a:rPr lang="en-US" sz="1800" i="1">
                <a:latin typeface="Times New Roman" pitchFamily="18" charset="0"/>
                <a:cs typeface="Times New Roman" pitchFamily="18" charset="0"/>
              </a:rPr>
              <a:t>f</a:t>
            </a:r>
            <a:r>
              <a:rPr lang="en-US" sz="1800">
                <a:latin typeface="Times New Roman" pitchFamily="18" charset="0"/>
                <a:cs typeface="Times New Roman" pitchFamily="18" charset="0"/>
              </a:rPr>
              <a:t>(</a:t>
            </a:r>
            <a:r>
              <a:rPr lang="en-US" sz="1800" i="1">
                <a:latin typeface="Times New Roman" pitchFamily="18" charset="0"/>
                <a:cs typeface="Times New Roman" pitchFamily="18" charset="0"/>
              </a:rPr>
              <a:t>x</a:t>
            </a:r>
            <a:r>
              <a:rPr lang="en-US" sz="1800">
                <a:latin typeface="Times New Roman" pitchFamily="18" charset="0"/>
                <a:cs typeface="Times New Roman" pitchFamily="18" charset="0"/>
              </a:rPr>
              <a:t>)= </a:t>
            </a:r>
            <a:r>
              <a:rPr lang="en-US" sz="1800" i="1">
                <a:latin typeface="Times New Roman" pitchFamily="18" charset="0"/>
                <a:cs typeface="Times New Roman" pitchFamily="18" charset="0"/>
              </a:rPr>
              <a:t>giá trị tối ưu (max/min)</a:t>
            </a:r>
            <a:endParaRPr lang="en-US" sz="1800">
              <a:latin typeface="Times New Roman" pitchFamily="18" charset="0"/>
              <a:cs typeface="Times New Roman" pitchFamily="18" charset="0"/>
            </a:endParaRPr>
          </a:p>
          <a:p>
            <a:pPr lvl="1">
              <a:buClr>
                <a:srgbClr val="0000CC"/>
              </a:buClr>
              <a:buSzPct val="120000"/>
              <a:buFont typeface="Arial" pitchFamily="34" charset="0"/>
              <a:buChar char="•"/>
              <a:defRPr/>
            </a:pPr>
            <a:r>
              <a:rPr lang="en-US" sz="1800">
                <a:latin typeface="Times New Roman" pitchFamily="18" charset="0"/>
                <a:cs typeface="Times New Roman" pitchFamily="18" charset="0"/>
              </a:rPr>
              <a:t>Cho </a:t>
            </a:r>
            <a:r>
              <a:rPr lang="en-US" sz="1800" i="1">
                <a:latin typeface="Times New Roman" pitchFamily="18" charset="0"/>
                <a:cs typeface="Times New Roman" pitchFamily="18" charset="0"/>
              </a:rPr>
              <a:t>x</a:t>
            </a:r>
            <a:r>
              <a:rPr lang="en-US" sz="1800" i="1" baseline="-25000">
                <a:latin typeface="Times New Roman" pitchFamily="18" charset="0"/>
                <a:cs typeface="Times New Roman" pitchFamily="18" charset="0"/>
              </a:rPr>
              <a:t>i</a:t>
            </a:r>
            <a:r>
              <a:rPr lang="en-US" sz="1800">
                <a:latin typeface="Times New Roman" pitchFamily="18" charset="0"/>
                <a:cs typeface="Times New Roman" pitchFamily="18" charset="0"/>
              </a:rPr>
              <a:t> nhận lần lượt các giá trị có thể. Với mỗi giá trị thử gán cho </a:t>
            </a:r>
            <a:r>
              <a:rPr lang="en-US" sz="1800" i="1">
                <a:latin typeface="Times New Roman" pitchFamily="18" charset="0"/>
                <a:cs typeface="Times New Roman" pitchFamily="18" charset="0"/>
              </a:rPr>
              <a:t>x</a:t>
            </a:r>
            <a:r>
              <a:rPr lang="en-US" sz="1800" i="1" baseline="-25000">
                <a:latin typeface="Times New Roman" pitchFamily="18" charset="0"/>
                <a:cs typeface="Times New Roman" pitchFamily="18" charset="0"/>
              </a:rPr>
              <a:t>i</a:t>
            </a:r>
            <a:r>
              <a:rPr lang="en-US" sz="1800">
                <a:latin typeface="Times New Roman" pitchFamily="18" charset="0"/>
                <a:cs typeface="Times New Roman" pitchFamily="18" charset="0"/>
              </a:rPr>
              <a:t>  xét khả năng chọn </a:t>
            </a:r>
            <a:r>
              <a:rPr lang="en-US" sz="1800" i="1">
                <a:latin typeface="Times New Roman" pitchFamily="18" charset="0"/>
                <a:cs typeface="Times New Roman" pitchFamily="18" charset="0"/>
              </a:rPr>
              <a:t>x</a:t>
            </a:r>
            <a:r>
              <a:rPr lang="en-US" sz="1800" i="1" baseline="-25000">
                <a:latin typeface="Times New Roman" pitchFamily="18" charset="0"/>
                <a:cs typeface="Times New Roman" pitchFamily="18" charset="0"/>
              </a:rPr>
              <a:t>i+1</a:t>
            </a:r>
            <a:r>
              <a:rPr lang="en-US" sz="1800">
                <a:latin typeface="Times New Roman" pitchFamily="18" charset="0"/>
                <a:cs typeface="Times New Roman" pitchFamily="18" charset="0"/>
              </a:rPr>
              <a:t>, </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i+2</a:t>
            </a:r>
            <a:r>
              <a:rPr lang="en-US" sz="1800">
                <a:latin typeface="Times New Roman" pitchFamily="18" charset="0"/>
                <a:cs typeface="Times New Roman" pitchFamily="18" charset="0"/>
              </a:rPr>
              <a:t>…</a:t>
            </a:r>
          </a:p>
          <a:p>
            <a:pPr lvl="1">
              <a:buClr>
                <a:srgbClr val="0000CC"/>
              </a:buClr>
              <a:buSzPct val="120000"/>
              <a:buFont typeface="Arial" pitchFamily="34" charset="0"/>
              <a:buChar char="•"/>
              <a:defRPr/>
            </a:pPr>
            <a:r>
              <a:rPr lang="en-US" sz="1800">
                <a:latin typeface="Times New Roman" pitchFamily="18" charset="0"/>
                <a:cs typeface="Times New Roman" pitchFamily="18" charset="0"/>
              </a:rPr>
              <a:t>Tại mỗi bước i: Xây dựng thành phần  x</a:t>
            </a:r>
            <a:r>
              <a:rPr lang="en-US" sz="1800" baseline="-25000">
                <a:latin typeface="Times New Roman" pitchFamily="18" charset="0"/>
                <a:cs typeface="Times New Roman" pitchFamily="18" charset="0"/>
              </a:rPr>
              <a:t>i</a:t>
            </a:r>
            <a:endParaRPr lang="en-US" sz="1800">
              <a:latin typeface="Times New Roman" pitchFamily="18" charset="0"/>
              <a:cs typeface="Times New Roman" pitchFamily="18" charset="0"/>
            </a:endParaRPr>
          </a:p>
          <a:p>
            <a:pPr lvl="2">
              <a:buClr>
                <a:srgbClr val="0000CC"/>
              </a:buClr>
              <a:buSzPct val="90000"/>
              <a:buFont typeface="Times New Roman" pitchFamily="18" charset="0"/>
              <a:buChar char="̵"/>
              <a:defRPr/>
            </a:pPr>
            <a:r>
              <a:rPr lang="en-US" sz="1800">
                <a:latin typeface="Times New Roman" pitchFamily="18" charset="0"/>
                <a:cs typeface="Times New Roman" pitchFamily="18" charset="0"/>
              </a:rPr>
              <a:t>Xác định x</a:t>
            </a:r>
            <a:r>
              <a:rPr lang="en-US" sz="1800" baseline="-25000">
                <a:latin typeface="Times New Roman" pitchFamily="18" charset="0"/>
                <a:cs typeface="Times New Roman" pitchFamily="18" charset="0"/>
              </a:rPr>
              <a:t>i</a:t>
            </a:r>
            <a:r>
              <a:rPr lang="en-US" sz="1800">
                <a:latin typeface="Times New Roman" pitchFamily="18" charset="0"/>
                <a:cs typeface="Times New Roman" pitchFamily="18" charset="0"/>
              </a:rPr>
              <a:t>  theo khả năng </a:t>
            </a:r>
            <a:r>
              <a:rPr lang="en-US" sz="1800" i="1">
                <a:latin typeface="Times New Roman" pitchFamily="18" charset="0"/>
                <a:cs typeface="Times New Roman" pitchFamily="18" charset="0"/>
              </a:rPr>
              <a:t>v</a:t>
            </a:r>
            <a:r>
              <a:rPr lang="en-US" sz="1800">
                <a:latin typeface="Times New Roman" pitchFamily="18" charset="0"/>
                <a:cs typeface="Times New Roman" pitchFamily="18" charset="0"/>
              </a:rPr>
              <a:t>. </a:t>
            </a:r>
          </a:p>
          <a:p>
            <a:pPr lvl="2">
              <a:buClr>
                <a:srgbClr val="0000CC"/>
              </a:buClr>
              <a:buSzPct val="90000"/>
              <a:buFont typeface="Times New Roman" pitchFamily="18" charset="0"/>
              <a:buChar char="̵"/>
              <a:defRPr/>
            </a:pPr>
            <a:r>
              <a:rPr lang="en-US" sz="1800">
                <a:latin typeface="Times New Roman" pitchFamily="18" charset="0"/>
                <a:cs typeface="Times New Roman" pitchFamily="18" charset="0"/>
              </a:rPr>
              <a:t>Tính chi phí lời giải nhận được. Nếu “</a:t>
            </a:r>
            <a:r>
              <a:rPr lang="en-US" sz="1800" i="1">
                <a:latin typeface="Times New Roman" pitchFamily="18" charset="0"/>
                <a:cs typeface="Times New Roman" pitchFamily="18" charset="0"/>
              </a:rPr>
              <a:t>tốt hơn</a:t>
            </a:r>
            <a:r>
              <a:rPr lang="en-US" sz="1800">
                <a:latin typeface="Times New Roman" pitchFamily="18" charset="0"/>
                <a:cs typeface="Times New Roman" pitchFamily="18" charset="0"/>
              </a:rPr>
              <a:t>” lời giải hiện thời thì chấp nhận </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i</a:t>
            </a:r>
            <a:r>
              <a:rPr lang="en-US" sz="1800">
                <a:latin typeface="Times New Roman" pitchFamily="18" charset="0"/>
                <a:cs typeface="Times New Roman" pitchFamily="18" charset="0"/>
              </a:rPr>
              <a:t>  theo khả năng </a:t>
            </a:r>
            <a:r>
              <a:rPr lang="en-US" sz="1800" i="1">
                <a:latin typeface="Times New Roman" pitchFamily="18" charset="0"/>
                <a:cs typeface="Times New Roman" pitchFamily="18" charset="0"/>
              </a:rPr>
              <a:t>v. </a:t>
            </a:r>
            <a:r>
              <a:rPr lang="en-US" sz="1800">
                <a:latin typeface="Times New Roman" pitchFamily="18" charset="0"/>
                <a:cs typeface="Times New Roman" pitchFamily="18" charset="0"/>
              </a:rPr>
              <a:t>Tiếp tục xác định </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i+1</a:t>
            </a:r>
            <a:r>
              <a:rPr lang="en-US" sz="1800">
                <a:latin typeface="Times New Roman" pitchFamily="18" charset="0"/>
                <a:cs typeface="Times New Roman" pitchFamily="18" charset="0"/>
              </a:rPr>
              <a:t>,…đến khi gặp nghiệm</a:t>
            </a:r>
          </a:p>
          <a:p>
            <a:pPr lvl="2">
              <a:buClr>
                <a:srgbClr val="0000CC"/>
              </a:buClr>
              <a:buSzPct val="90000"/>
              <a:buFont typeface="Times New Roman" pitchFamily="18" charset="0"/>
              <a:buChar char="̵"/>
              <a:defRPr/>
            </a:pPr>
            <a:r>
              <a:rPr lang="en-US" sz="1800">
                <a:latin typeface="Times New Roman" pitchFamily="18" charset="0"/>
                <a:cs typeface="Times New Roman" pitchFamily="18" charset="0"/>
              </a:rPr>
              <a:t>Nếu không có một khả năng nào chấp nhận được cho </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i</a:t>
            </a:r>
            <a:r>
              <a:rPr lang="en-US" sz="1800">
                <a:latin typeface="Times New Roman" pitchFamily="18" charset="0"/>
                <a:cs typeface="Times New Roman" pitchFamily="18" charset="0"/>
              </a:rPr>
              <a:t>  hoặc lời giải xấu hơn thì lùi lại bước trước để xác định lại thành phần </a:t>
            </a:r>
            <a:r>
              <a:rPr lang="en-US" sz="1800" i="1">
                <a:latin typeface="Times New Roman" pitchFamily="18" charset="0"/>
                <a:cs typeface="Times New Roman" pitchFamily="18" charset="0"/>
              </a:rPr>
              <a:t>x</a:t>
            </a:r>
            <a:r>
              <a:rPr lang="en-US" sz="1800" baseline="-25000">
                <a:latin typeface="Times New Roman" pitchFamily="18" charset="0"/>
                <a:cs typeface="Times New Roman" pitchFamily="18" charset="0"/>
              </a:rPr>
              <a:t>i-1</a:t>
            </a:r>
            <a:r>
              <a:rPr lang="en-US" sz="1800">
                <a:latin typeface="Times New Roman" pitchFamily="18" charset="0"/>
                <a:cs typeface="Times New Roman" pitchFamily="18" charset="0"/>
              </a:rPr>
              <a:t>.</a:t>
            </a:r>
          </a:p>
        </p:txBody>
      </p:sp>
    </p:spTree>
    <p:extLst>
      <p:ext uri="{BB962C8B-B14F-4D97-AF65-F5344CB8AC3E}">
        <p14:creationId xmlns:p14="http://schemas.microsoft.com/office/powerpoint/2010/main" val="1675187244"/>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0000CC"/>
                </a:solidFill>
                <a:latin typeface="Times New Roman" pitchFamily="18" charset="0"/>
                <a:cs typeface="Times New Roman" pitchFamily="18" charset="0"/>
              </a:rPr>
              <a:t>P</a:t>
            </a:r>
            <a:r>
              <a:rPr lang="en-US" sz="4000" smtClean="0">
                <a:solidFill>
                  <a:srgbClr val="0000CC"/>
                </a:solidFill>
                <a:latin typeface="Times New Roman" pitchFamily="18" charset="0"/>
                <a:cs typeface="Times New Roman" pitchFamily="18" charset="0"/>
              </a:rPr>
              <a:t>hương </a:t>
            </a:r>
            <a:r>
              <a:rPr lang="en-US" sz="4000" dirty="0" err="1" smtClean="0">
                <a:solidFill>
                  <a:srgbClr val="0000CC"/>
                </a:solidFill>
                <a:latin typeface="Times New Roman" pitchFamily="18" charset="0"/>
                <a:cs typeface="Times New Roman" pitchFamily="18" charset="0"/>
              </a:rPr>
              <a:t>pháp</a:t>
            </a:r>
            <a:r>
              <a:rPr lang="en-US" sz="4000" dirty="0" smtClean="0">
                <a:solidFill>
                  <a:srgbClr val="0000CC"/>
                </a:solidFill>
                <a:latin typeface="Times New Roman" pitchFamily="18" charset="0"/>
                <a:cs typeface="Times New Roman" pitchFamily="18" charset="0"/>
              </a:rPr>
              <a:t> </a:t>
            </a:r>
            <a:r>
              <a:rPr lang="en-US" sz="4000" err="1" smtClean="0">
                <a:solidFill>
                  <a:srgbClr val="0000CC"/>
                </a:solidFill>
                <a:latin typeface="Times New Roman" pitchFamily="18" charset="0"/>
                <a:cs typeface="Times New Roman" pitchFamily="18" charset="0"/>
              </a:rPr>
              <a:t>nhánh</a:t>
            </a:r>
            <a:r>
              <a:rPr lang="en-US" sz="4000" smtClean="0">
                <a:solidFill>
                  <a:srgbClr val="0000CC"/>
                </a:solidFill>
                <a:latin typeface="Times New Roman" pitchFamily="18" charset="0"/>
                <a:cs typeface="Times New Roman" pitchFamily="18" charset="0"/>
              </a:rPr>
              <a:t> cận[3]</a:t>
            </a:r>
            <a:endParaRPr lang="en-US" sz="4000" dirty="0">
              <a:solidFill>
                <a:srgbClr val="0000CC"/>
              </a:solidFill>
              <a:latin typeface="Times New Roman" pitchFamily="18" charset="0"/>
              <a:cs typeface="Times New Roman" pitchFamily="18" charset="0"/>
            </a:endParaRPr>
          </a:p>
        </p:txBody>
      </p:sp>
      <p:sp>
        <p:nvSpPr>
          <p:cNvPr id="3" name="Content Placeholder 2"/>
          <p:cNvSpPr>
            <a:spLocks noGrp="1"/>
          </p:cNvSpPr>
          <p:nvPr>
            <p:ph idx="1"/>
          </p:nvPr>
        </p:nvSpPr>
        <p:spPr>
          <a:xfrm>
            <a:off x="1182688" y="1828800"/>
            <a:ext cx="7772400" cy="4303713"/>
          </a:xfrm>
        </p:spPr>
        <p:txBody>
          <a:bodyPr/>
          <a:lstStyle/>
          <a:p>
            <a:pPr>
              <a:buClr>
                <a:srgbClr val="0000CC"/>
              </a:buClr>
              <a:defRPr/>
            </a:pPr>
            <a:r>
              <a:rPr lang="en-US" sz="1400" b="1" smtClean="0"/>
              <a:t>Lược đồ:</a:t>
            </a:r>
            <a:endParaRPr lang="en-US" sz="1400" smtClean="0"/>
          </a:p>
          <a:p>
            <a:pPr>
              <a:buFontTx/>
              <a:buNone/>
              <a:defRPr/>
            </a:pPr>
            <a:r>
              <a:rPr lang="en-US" sz="1400" smtClean="0">
                <a:latin typeface="Courier New" pitchFamily="49" charset="0"/>
                <a:cs typeface="Courier New" pitchFamily="49" charset="0"/>
              </a:rPr>
              <a:t>   Try(i,S )≡ </a:t>
            </a:r>
            <a:r>
              <a:rPr lang="en-US" sz="1400" i="1" smtClean="0">
                <a:solidFill>
                  <a:schemeClr val="tx1">
                    <a:lumMod val="65000"/>
                    <a:lumOff val="35000"/>
                  </a:schemeClr>
                </a:solidFill>
                <a:cs typeface="Courier New" pitchFamily="49" charset="0"/>
              </a:rPr>
              <a:t>//Sinh thành phần thứ i của cấu hình với chi phí hiện thời S</a:t>
            </a:r>
            <a:endParaRPr lang="en-US" sz="1400" smtClean="0">
              <a:solidFill>
                <a:schemeClr val="tx1">
                  <a:lumMod val="65000"/>
                  <a:lumOff val="35000"/>
                </a:schemeClr>
              </a:solidFill>
              <a:latin typeface="Courier New" pitchFamily="49" charset="0"/>
              <a:cs typeface="Courier New" pitchFamily="49" charset="0"/>
            </a:endParaRP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for </a:t>
            </a:r>
            <a:r>
              <a:rPr lang="en-US" sz="1400" smtClean="0">
                <a:latin typeface="Courier New" pitchFamily="49" charset="0"/>
                <a:cs typeface="Courier New" pitchFamily="49" charset="0"/>
              </a:rPr>
              <a:t>(v thuộc tập khả năng thành phần nghiệm x</a:t>
            </a:r>
            <a:r>
              <a:rPr lang="en-US" sz="1400" baseline="-25000" smtClean="0">
                <a:latin typeface="Courier New" pitchFamily="49" charset="0"/>
                <a:cs typeface="Courier New" pitchFamily="49" charset="0"/>
              </a:rPr>
              <a:t>i</a:t>
            </a:r>
            <a:r>
              <a:rPr lang="en-US" sz="1400" smtClean="0">
                <a:latin typeface="Courier New" pitchFamily="49" charset="0"/>
                <a:cs typeface="Courier New" pitchFamily="49" charset="0"/>
              </a:rPr>
              <a:t>)</a:t>
            </a: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if</a:t>
            </a:r>
            <a:r>
              <a:rPr lang="en-US" sz="1400" smtClean="0">
                <a:latin typeface="Courier New" pitchFamily="49" charset="0"/>
                <a:cs typeface="Courier New" pitchFamily="49" charset="0"/>
              </a:rPr>
              <a:t>( v là chấp nhận được)</a:t>
            </a:r>
          </a:p>
          <a:p>
            <a:pPr>
              <a:buFontTx/>
              <a:buNone/>
              <a:defRPr/>
            </a:pPr>
            <a:r>
              <a:rPr lang="en-US" sz="1400" smtClean="0">
                <a:latin typeface="Courier New" pitchFamily="49" charset="0"/>
                <a:cs typeface="Courier New" pitchFamily="49" charset="0"/>
              </a:rPr>
              <a:t>          T = S + Chi phí nghiệm khi có thêm thành phần v; </a:t>
            </a: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if</a:t>
            </a:r>
            <a:r>
              <a:rPr lang="en-US" sz="1400" smtClean="0">
                <a:latin typeface="Courier New" pitchFamily="49" charset="0"/>
                <a:cs typeface="Courier New" pitchFamily="49" charset="0"/>
              </a:rPr>
              <a:t> (T tốt hơn Toptimize) </a:t>
            </a:r>
            <a:r>
              <a:rPr lang="en-US" sz="1400" i="1" smtClean="0">
                <a:solidFill>
                  <a:schemeClr val="tx1">
                    <a:lumMod val="65000"/>
                    <a:lumOff val="35000"/>
                  </a:schemeClr>
                </a:solidFill>
                <a:cs typeface="Courier New" pitchFamily="49" charset="0"/>
              </a:rPr>
              <a:t>//Tốt hơn chi phí tốt nhất hiện có</a:t>
            </a:r>
            <a:endParaRPr lang="en-US" sz="1400" smtClean="0">
              <a:solidFill>
                <a:schemeClr val="tx1">
                  <a:lumMod val="65000"/>
                  <a:lumOff val="35000"/>
                </a:schemeClr>
              </a:solidFill>
              <a:latin typeface="Courier New" pitchFamily="49" charset="0"/>
              <a:cs typeface="Courier New" pitchFamily="49" charset="0"/>
            </a:endParaRPr>
          </a:p>
          <a:p>
            <a:pPr>
              <a:buFontTx/>
              <a:buNone/>
              <a:defRPr/>
            </a:pPr>
            <a:r>
              <a:rPr lang="en-US" sz="1400" smtClean="0">
                <a:latin typeface="Courier New" pitchFamily="49" charset="0"/>
                <a:cs typeface="Courier New" pitchFamily="49" charset="0"/>
              </a:rPr>
              <a:t>             x</a:t>
            </a:r>
            <a:r>
              <a:rPr lang="en-US" sz="1400" baseline="-25000" smtClean="0">
                <a:latin typeface="Courier New" pitchFamily="49" charset="0"/>
                <a:cs typeface="Courier New" pitchFamily="49" charset="0"/>
              </a:rPr>
              <a:t>i</a:t>
            </a:r>
            <a:r>
              <a:rPr lang="en-US" sz="1400" smtClean="0">
                <a:latin typeface="Courier New" pitchFamily="49" charset="0"/>
                <a:cs typeface="Courier New" pitchFamily="49" charset="0"/>
              </a:rPr>
              <a:t>  = v ;</a:t>
            </a:r>
          </a:p>
          <a:p>
            <a:pPr>
              <a:buFontTx/>
              <a:buNone/>
              <a:defRPr/>
            </a:pPr>
            <a:r>
              <a:rPr lang="en-US" sz="1400" smtClean="0">
                <a:latin typeface="Courier New" pitchFamily="49" charset="0"/>
                <a:cs typeface="Courier New" pitchFamily="49" charset="0"/>
              </a:rPr>
              <a:t>             &lt;Ghi nhận trạng thái chấp nhận v&gt;;</a:t>
            </a: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if</a:t>
            </a:r>
            <a:r>
              <a:rPr lang="en-US" sz="1400" smtClean="0">
                <a:latin typeface="Courier New" pitchFamily="49" charset="0"/>
                <a:cs typeface="Courier New" pitchFamily="49" charset="0"/>
              </a:rPr>
              <a:t>( x</a:t>
            </a:r>
            <a:r>
              <a:rPr lang="en-US" sz="1400" baseline="-25000" smtClean="0">
                <a:latin typeface="Courier New" pitchFamily="49" charset="0"/>
                <a:cs typeface="Courier New" pitchFamily="49" charset="0"/>
              </a:rPr>
              <a:t>i</a:t>
            </a:r>
            <a:r>
              <a:rPr lang="en-US" sz="1400" smtClean="0">
                <a:latin typeface="Courier New" pitchFamily="49" charset="0"/>
                <a:cs typeface="Courier New" pitchFamily="49" charset="0"/>
              </a:rPr>
              <a:t> là trạng thái kết thúc)</a:t>
            </a:r>
          </a:p>
          <a:p>
            <a:pPr>
              <a:buFontTx/>
              <a:buNone/>
              <a:defRPr/>
            </a:pPr>
            <a:r>
              <a:rPr lang="en-US" sz="1400" smtClean="0">
                <a:latin typeface="Courier New" pitchFamily="49" charset="0"/>
                <a:cs typeface="Courier New" pitchFamily="49" charset="0"/>
              </a:rPr>
              <a:t>               &lt;Ghi nhận nghiệm&gt;; </a:t>
            </a:r>
          </a:p>
          <a:p>
            <a:pPr>
              <a:buFontTx/>
              <a:buNone/>
              <a:defRPr/>
            </a:pPr>
            <a:r>
              <a:rPr lang="en-US" sz="1400" smtClean="0">
                <a:latin typeface="Courier New" pitchFamily="49" charset="0"/>
                <a:cs typeface="Courier New" pitchFamily="49" charset="0"/>
              </a:rPr>
              <a:t>               Toptimize = T; </a:t>
            </a:r>
            <a:r>
              <a:rPr lang="en-US" sz="1400" i="1" smtClean="0">
                <a:solidFill>
                  <a:schemeClr val="tx1">
                    <a:lumMod val="65000"/>
                    <a:lumOff val="35000"/>
                  </a:schemeClr>
                </a:solidFill>
                <a:cs typeface="Courier New" pitchFamily="49" charset="0"/>
              </a:rPr>
              <a:t>//Cập nhật chi phí tốt nhất</a:t>
            </a: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else</a:t>
            </a:r>
            <a:r>
              <a:rPr lang="en-US" sz="1400" smtClean="0">
                <a:latin typeface="Courier New" pitchFamily="49" charset="0"/>
                <a:cs typeface="Courier New" pitchFamily="49" charset="0"/>
              </a:rPr>
              <a:t> </a:t>
            </a:r>
          </a:p>
          <a:p>
            <a:pPr>
              <a:buFontTx/>
              <a:buNone/>
              <a:defRPr/>
            </a:pPr>
            <a:r>
              <a:rPr lang="en-US" sz="1400" smtClean="0">
                <a:latin typeface="Courier New" pitchFamily="49" charset="0"/>
                <a:cs typeface="Courier New" pitchFamily="49" charset="0"/>
              </a:rPr>
              <a:t>                Try(i+1,T); </a:t>
            </a:r>
            <a:r>
              <a:rPr lang="en-US" sz="1400" i="1" smtClean="0">
                <a:solidFill>
                  <a:schemeClr val="tx1">
                    <a:lumMod val="65000"/>
                    <a:lumOff val="35000"/>
                  </a:schemeClr>
                </a:solidFill>
                <a:cs typeface="Courier New" pitchFamily="49" charset="0"/>
              </a:rPr>
              <a:t>//sinh thành phần tiếp theo với chi phí hiện thời T</a:t>
            </a:r>
            <a:endParaRPr lang="en-US" sz="1400" smtClean="0">
              <a:solidFill>
                <a:schemeClr val="tx1">
                  <a:lumMod val="65000"/>
                  <a:lumOff val="35000"/>
                </a:schemeClr>
              </a:solidFill>
              <a:latin typeface="Courier New" pitchFamily="49" charset="0"/>
              <a:cs typeface="Courier New" pitchFamily="49" charset="0"/>
            </a:endParaRP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endif</a:t>
            </a:r>
            <a:r>
              <a:rPr lang="en-US" sz="1400" smtClean="0">
                <a:latin typeface="Courier New" pitchFamily="49" charset="0"/>
                <a:cs typeface="Courier New" pitchFamily="49" charset="0"/>
              </a:rPr>
              <a:t>;</a:t>
            </a:r>
          </a:p>
          <a:p>
            <a:pPr>
              <a:buFontTx/>
              <a:buNone/>
              <a:defRPr/>
            </a:pPr>
            <a:r>
              <a:rPr lang="en-US" sz="1400" smtClean="0">
                <a:latin typeface="Courier New" pitchFamily="49" charset="0"/>
                <a:cs typeface="Courier New" pitchFamily="49" charset="0"/>
              </a:rPr>
              <a:t>             &lt;Khôi phục trạng thái chưa chấp nhận v&gt;;  </a:t>
            </a: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endif</a:t>
            </a:r>
            <a:r>
              <a:rPr lang="en-US" sz="1400" smtClean="0">
                <a:latin typeface="Courier New" pitchFamily="49" charset="0"/>
                <a:cs typeface="Courier New" pitchFamily="49" charset="0"/>
              </a:rPr>
              <a:t>;</a:t>
            </a: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endif</a:t>
            </a:r>
            <a:r>
              <a:rPr lang="en-US" sz="1400" smtClean="0">
                <a:latin typeface="Courier New" pitchFamily="49" charset="0"/>
                <a:cs typeface="Courier New" pitchFamily="49" charset="0"/>
              </a:rPr>
              <a:t>;</a:t>
            </a: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endfor;</a:t>
            </a:r>
          </a:p>
          <a:p>
            <a:pPr>
              <a:buFontTx/>
              <a:buNone/>
              <a:defRPr/>
            </a:pPr>
            <a:r>
              <a:rPr lang="en-US" sz="1400" smtClean="0">
                <a:latin typeface="Courier New" pitchFamily="49" charset="0"/>
                <a:cs typeface="Courier New" pitchFamily="49" charset="0"/>
              </a:rPr>
              <a:t>   </a:t>
            </a:r>
            <a:r>
              <a:rPr lang="en-US" sz="1400" b="1" smtClean="0">
                <a:latin typeface="Courier New" pitchFamily="49" charset="0"/>
                <a:cs typeface="Courier New" pitchFamily="49" charset="0"/>
              </a:rPr>
              <a:t>End.</a:t>
            </a:r>
            <a:r>
              <a:rPr lang="en-US" sz="1400" smtClean="0">
                <a:latin typeface="Courier New" pitchFamily="49" charset="0"/>
                <a:cs typeface="Courier New" pitchFamily="49" charset="0"/>
              </a:rPr>
              <a:t> </a:t>
            </a:r>
          </a:p>
          <a:p>
            <a:pPr>
              <a:buFontTx/>
              <a:buNone/>
              <a:defRPr/>
            </a:pPr>
            <a:r>
              <a:rPr lang="en-US" sz="1400" smtClean="0">
                <a:latin typeface="Courier New" pitchFamily="49" charset="0"/>
                <a:cs typeface="Courier New" pitchFamily="49" charset="0"/>
              </a:rPr>
              <a:t>  </a:t>
            </a:r>
          </a:p>
          <a:p>
            <a:pPr marL="107950" indent="-217488">
              <a:buFontTx/>
              <a:buNone/>
              <a:defRPr/>
            </a:pPr>
            <a:r>
              <a:rPr lang="en-US" altLang="ja-JP" sz="4400" b="1" smtClean="0">
                <a:ea typeface="ＭＳ Ｐゴシック" pitchFamily="34" charset="-128"/>
              </a:rPr>
              <a:t>                       </a:t>
            </a:r>
            <a:endParaRPr lang="en-US" altLang="ja-JP" sz="4400" b="1">
              <a:ea typeface="ＭＳ Ｐゴシック" pitchFamily="34" charset="-128"/>
            </a:endParaRPr>
          </a:p>
          <a:p>
            <a:endParaRPr lang="en-US" dirty="0"/>
          </a:p>
        </p:txBody>
      </p:sp>
      <p:cxnSp>
        <p:nvCxnSpPr>
          <p:cNvPr id="5" name="Straight Connector 4"/>
          <p:cNvCxnSpPr/>
          <p:nvPr/>
        </p:nvCxnSpPr>
        <p:spPr>
          <a:xfrm>
            <a:off x="2687053" y="4038600"/>
            <a:ext cx="0" cy="1219200"/>
          </a:xfrm>
          <a:prstGeom prst="line">
            <a:avLst/>
          </a:prstGeom>
          <a:ln w="635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60884" y="2610852"/>
            <a:ext cx="0" cy="3581400"/>
          </a:xfrm>
          <a:prstGeom prst="line">
            <a:avLst/>
          </a:prstGeom>
          <a:ln w="635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00200" y="2326105"/>
            <a:ext cx="0" cy="4150895"/>
          </a:xfrm>
          <a:prstGeom prst="line">
            <a:avLst/>
          </a:prstGeom>
          <a:ln w="635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057400" y="2887579"/>
            <a:ext cx="0" cy="3132221"/>
          </a:xfrm>
          <a:prstGeom prst="line">
            <a:avLst/>
          </a:prstGeom>
          <a:ln w="635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362200" y="3429000"/>
            <a:ext cx="0" cy="2286000"/>
          </a:xfrm>
          <a:prstGeom prst="line">
            <a:avLst/>
          </a:prstGeom>
          <a:ln w="6350">
            <a:solidFill>
              <a:schemeClr val="bg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err="1" smtClean="0">
                <a:solidFill>
                  <a:srgbClr val="0000CC"/>
                </a:solidFill>
                <a:latin typeface="Times New Roman" pitchFamily="18" charset="0"/>
                <a:cs typeface="Times New Roman" pitchFamily="18" charset="0"/>
              </a:rPr>
              <a:t>Ví</a:t>
            </a:r>
            <a:r>
              <a:rPr lang="en-US" sz="4000" smtClean="0">
                <a:solidFill>
                  <a:srgbClr val="0000CC"/>
                </a:solidFill>
                <a:latin typeface="Times New Roman" pitchFamily="18" charset="0"/>
                <a:cs typeface="Times New Roman" pitchFamily="18" charset="0"/>
              </a:rPr>
              <a:t> dụ: Bài toán người du lịch[1]</a:t>
            </a:r>
            <a:endParaRPr lang="en-US" sz="4000" dirty="0">
              <a:solidFill>
                <a:srgbClr val="0000CC"/>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
                <a:srgbClr val="0000CC"/>
              </a:buClr>
              <a:buSzPct val="120000"/>
              <a:buFont typeface="Wingdings" pitchFamily="2" charset="2"/>
              <a:buChar char="§"/>
            </a:pPr>
            <a:r>
              <a:rPr lang="en-US" sz="2000" b="1" i="1" smtClean="0">
                <a:latin typeface="Times New Roman" pitchFamily="18" charset="0"/>
                <a:cs typeface="Times New Roman" pitchFamily="18" charset="0"/>
              </a:rPr>
              <a:t>Phát biểu bài toán: </a:t>
            </a:r>
            <a:r>
              <a:rPr lang="en-US" sz="2000" smtClean="0">
                <a:latin typeface="Times New Roman" pitchFamily="18" charset="0"/>
                <a:cs typeface="Times New Roman" pitchFamily="18" charset="0"/>
              </a:rPr>
              <a:t>Có </a:t>
            </a:r>
            <a:r>
              <a:rPr lang="en-US" sz="2000">
                <a:latin typeface="Times New Roman" pitchFamily="18" charset="0"/>
                <a:cs typeface="Times New Roman" pitchFamily="18" charset="0"/>
              </a:rPr>
              <a:t>n thành phố (đc đánh số từ 1 đến n). Mỗi người du lịch xuất phát từ một thành phố, muốn đi thăm các thánh phố khác, mỗi thành phố đúng 1 lẩn rồi quay lại nơi xuất phát. Giả thiết giữa 2 thành bất kỳ có thể có hoặc không có đương nối, mỗi đường nối đều có chi phí xác định từ trước. Hãy tìm một hành trình cho người du lịch để có tổng chi phí nhỏ nhất</a:t>
            </a:r>
            <a:r>
              <a:rPr lang="en-US" sz="2000" smtClean="0">
                <a:latin typeface="Times New Roman" pitchFamily="18" charset="0"/>
                <a:cs typeface="Times New Roman" pitchFamily="18" charset="0"/>
              </a:rPr>
              <a:t>.</a:t>
            </a:r>
            <a:endParaRPr lang="en-US" sz="2000">
              <a:latin typeface="Times New Roman" pitchFamily="18" charset="0"/>
              <a:cs typeface="Times New Roman" pitchFamily="18" charset="0"/>
            </a:endParaRPr>
          </a:p>
          <a:p>
            <a:pPr>
              <a:buFont typeface="Wingdings" pitchFamily="2" charset="2"/>
              <a:buChar char="§"/>
            </a:pPr>
            <a:endParaRPr lang="en-US" sz="2400" smtClean="0"/>
          </a:p>
          <a:p>
            <a:pPr marL="0" indent="0">
              <a:buNone/>
            </a:pPr>
            <a:r>
              <a:rPr lang="en-US"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23620315"/>
              </p:ext>
            </p:extLst>
          </p:nvPr>
        </p:nvGraphicFramePr>
        <p:xfrm>
          <a:off x="5600700" y="4267201"/>
          <a:ext cx="2019300" cy="1523999"/>
        </p:xfrm>
        <a:graphic>
          <a:graphicData uri="http://schemas.openxmlformats.org/drawingml/2006/table">
            <a:tbl>
              <a:tblPr firstRow="1" firstCol="1" bandRow="1">
                <a:tableStyleId>{5C22544A-7EE6-4342-B048-85BDC9FD1C3A}</a:tableStyleId>
              </a:tblPr>
              <a:tblGrid>
                <a:gridCol w="403860"/>
                <a:gridCol w="403860"/>
                <a:gridCol w="403860"/>
                <a:gridCol w="403860"/>
                <a:gridCol w="403860"/>
              </a:tblGrid>
              <a:tr h="371650">
                <a:tc>
                  <a:txBody>
                    <a:bodyPr/>
                    <a:lstStyle/>
                    <a:p>
                      <a:pPr algn="r">
                        <a:lnSpc>
                          <a:spcPct val="115000"/>
                        </a:lnSpc>
                        <a:spcBef>
                          <a:spcPts val="600"/>
                        </a:spcBef>
                        <a:spcAft>
                          <a:spcPts val="600"/>
                        </a:spcAft>
                      </a:pPr>
                      <a:r>
                        <a:rPr lang="en-US" sz="1400">
                          <a:effectLst/>
                        </a:rPr>
                        <a:t> </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1</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2</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3</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4</a:t>
                      </a:r>
                      <a:endParaRPr lang="en-US" sz="1100">
                        <a:effectLst/>
                        <a:latin typeface="Calibri"/>
                        <a:ea typeface="Calibri"/>
                        <a:cs typeface="Times New Roman"/>
                      </a:endParaRPr>
                    </a:p>
                  </a:txBody>
                  <a:tcPr marL="68580" marR="68580" marT="0" marB="0"/>
                </a:tc>
              </a:tr>
              <a:tr h="308407">
                <a:tc>
                  <a:txBody>
                    <a:bodyPr/>
                    <a:lstStyle/>
                    <a:p>
                      <a:pPr algn="r">
                        <a:lnSpc>
                          <a:spcPct val="115000"/>
                        </a:lnSpc>
                        <a:spcBef>
                          <a:spcPts val="600"/>
                        </a:spcBef>
                        <a:spcAft>
                          <a:spcPts val="600"/>
                        </a:spcAft>
                      </a:pPr>
                      <a:r>
                        <a:rPr lang="en-US" sz="1400">
                          <a:effectLst/>
                        </a:rPr>
                        <a:t>1</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0</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3</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smtClean="0">
                          <a:effectLst/>
                        </a:rPr>
                        <a:t>1</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smtClean="0">
                          <a:effectLst/>
                        </a:rPr>
                        <a:t>2</a:t>
                      </a:r>
                      <a:endParaRPr lang="en-US" sz="1100">
                        <a:effectLst/>
                        <a:latin typeface="Calibri"/>
                        <a:ea typeface="Calibri"/>
                        <a:cs typeface="Times New Roman"/>
                      </a:endParaRPr>
                    </a:p>
                  </a:txBody>
                  <a:tcPr marL="68580" marR="68580" marT="0" marB="0"/>
                </a:tc>
              </a:tr>
              <a:tr h="281314">
                <a:tc>
                  <a:txBody>
                    <a:bodyPr/>
                    <a:lstStyle/>
                    <a:p>
                      <a:pPr algn="r">
                        <a:lnSpc>
                          <a:spcPct val="115000"/>
                        </a:lnSpc>
                        <a:spcBef>
                          <a:spcPts val="600"/>
                        </a:spcBef>
                        <a:spcAft>
                          <a:spcPts val="600"/>
                        </a:spcAft>
                      </a:pPr>
                      <a:r>
                        <a:rPr lang="en-US" sz="1400">
                          <a:effectLst/>
                        </a:rPr>
                        <a:t>2</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3</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0</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smtClean="0">
                          <a:effectLst/>
                        </a:rPr>
                        <a:t>2</a:t>
                      </a:r>
                      <a:endParaRPr lang="en-US" sz="1100">
                        <a:effectLst/>
                        <a:latin typeface="Calibri"/>
                        <a:ea typeface="Calibri"/>
                        <a:cs typeface="Times New Roman"/>
                      </a:endParaRPr>
                    </a:p>
                  </a:txBody>
                  <a:tcPr marL="68580" marR="68580" marT="0" marB="0"/>
                </a:tc>
                <a:tc>
                  <a:txBody>
                    <a:bodyPr/>
                    <a:lstStyle/>
                    <a:p>
                      <a:pPr algn="ctr"/>
                      <a:r>
                        <a:rPr lang="en-US" sz="1400" smtClean="0"/>
                        <a:t>1</a:t>
                      </a:r>
                      <a:endParaRPr lang="en-US" sz="1400"/>
                    </a:p>
                  </a:txBody>
                  <a:tcPr marL="68580" marR="68580" marT="0" marB="0"/>
                </a:tc>
              </a:tr>
              <a:tr h="281314">
                <a:tc>
                  <a:txBody>
                    <a:bodyPr/>
                    <a:lstStyle/>
                    <a:p>
                      <a:pPr algn="r">
                        <a:lnSpc>
                          <a:spcPct val="115000"/>
                        </a:lnSpc>
                        <a:spcBef>
                          <a:spcPts val="600"/>
                        </a:spcBef>
                        <a:spcAft>
                          <a:spcPts val="600"/>
                        </a:spcAft>
                      </a:pPr>
                      <a:r>
                        <a:rPr lang="en-US" sz="1400">
                          <a:effectLst/>
                        </a:rPr>
                        <a:t>3</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2</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smtClean="0">
                          <a:effectLst/>
                        </a:rPr>
                        <a:t>2</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0</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4</a:t>
                      </a:r>
                      <a:endParaRPr lang="en-US" sz="1100">
                        <a:effectLst/>
                        <a:latin typeface="Calibri"/>
                        <a:ea typeface="Calibri"/>
                        <a:cs typeface="Times New Roman"/>
                      </a:endParaRPr>
                    </a:p>
                  </a:txBody>
                  <a:tcPr marL="68580" marR="68580" marT="0" marB="0"/>
                </a:tc>
              </a:tr>
              <a:tr h="281314">
                <a:tc>
                  <a:txBody>
                    <a:bodyPr/>
                    <a:lstStyle/>
                    <a:p>
                      <a:pPr algn="r">
                        <a:lnSpc>
                          <a:spcPct val="115000"/>
                        </a:lnSpc>
                        <a:spcBef>
                          <a:spcPts val="600"/>
                        </a:spcBef>
                        <a:spcAft>
                          <a:spcPts val="600"/>
                        </a:spcAft>
                      </a:pPr>
                      <a:r>
                        <a:rPr lang="en-US" sz="1400">
                          <a:effectLst/>
                        </a:rPr>
                        <a:t>4</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smtClean="0">
                          <a:effectLst/>
                        </a:rPr>
                        <a:t>2</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smtClean="0">
                          <a:effectLst/>
                        </a:rPr>
                        <a:t>1</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4</a:t>
                      </a:r>
                      <a:endParaRPr lang="en-US" sz="1100">
                        <a:effectLst/>
                        <a:latin typeface="Calibri"/>
                        <a:ea typeface="Calibri"/>
                        <a:cs typeface="Times New Roman"/>
                      </a:endParaRPr>
                    </a:p>
                  </a:txBody>
                  <a:tcPr marL="68580" marR="68580" marT="0" marB="0"/>
                </a:tc>
                <a:tc>
                  <a:txBody>
                    <a:bodyPr/>
                    <a:lstStyle/>
                    <a:p>
                      <a:pPr algn="ctr">
                        <a:lnSpc>
                          <a:spcPct val="115000"/>
                        </a:lnSpc>
                        <a:spcBef>
                          <a:spcPts val="600"/>
                        </a:spcBef>
                        <a:spcAft>
                          <a:spcPts val="600"/>
                        </a:spcAft>
                      </a:pPr>
                      <a:r>
                        <a:rPr lang="en-US" sz="1400">
                          <a:effectLst/>
                        </a:rPr>
                        <a:t>0</a:t>
                      </a:r>
                      <a:endParaRPr lang="en-US" sz="1100">
                        <a:effectLst/>
                        <a:latin typeface="Calibri"/>
                        <a:ea typeface="Calibri"/>
                        <a:cs typeface="Times New Roman"/>
                      </a:endParaRPr>
                    </a:p>
                  </a:txBody>
                  <a:tcPr marL="68580" marR="68580" marT="0" marB="0"/>
                </a:tc>
              </a:tr>
            </a:tbl>
          </a:graphicData>
        </a:graphic>
      </p:graphicFrame>
      <p:sp>
        <p:nvSpPr>
          <p:cNvPr id="5" name="TextBox 4"/>
          <p:cNvSpPr txBox="1"/>
          <p:nvPr/>
        </p:nvSpPr>
        <p:spPr>
          <a:xfrm>
            <a:off x="5410200" y="5879068"/>
            <a:ext cx="2438400" cy="400110"/>
          </a:xfrm>
          <a:prstGeom prst="rect">
            <a:avLst/>
          </a:prstGeom>
          <a:noFill/>
        </p:spPr>
        <p:txBody>
          <a:bodyPr wrap="square" rtlCol="0">
            <a:spAutoFit/>
          </a:bodyPr>
          <a:lstStyle/>
          <a:p>
            <a:pPr algn="ctr"/>
            <a:r>
              <a:rPr lang="en-US" sz="2000" smtClean="0">
                <a:latin typeface="Times New Roman" pitchFamily="18" charset="0"/>
                <a:cs typeface="Times New Roman" pitchFamily="18" charset="0"/>
              </a:rPr>
              <a:t>Ma trận chi phí</a:t>
            </a:r>
            <a:endParaRPr lang="en-US" sz="200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9" y="4174123"/>
            <a:ext cx="2028825" cy="1885950"/>
          </a:xfrm>
          <a:prstGeom prst="rect">
            <a:avLst/>
          </a:prstGeom>
          <a:noFill/>
          <a:ln>
            <a:noFill/>
          </a:ln>
          <a:effectLst/>
          <a:extLst>
            <a:ext uri="{909E8E84-426E-40DD-AFC4-6F175D3DCCD1}">
              <a14:hiddenFill xmlns:a14="http://schemas.microsoft.com/office/drawing/2010/main">
                <a:gradFill rotWithShape="0">
                  <a:gsLst>
                    <a:gs pos="0">
                      <a:schemeClr val="bg1">
                        <a:alpha val="0"/>
                      </a:schemeClr>
                    </a:gs>
                    <a:gs pos="100000">
                      <a:srgbClr val="00FF00"/>
                    </a:gs>
                  </a:gsLst>
                  <a:path path="shape">
                    <a:fillToRect l="50000" t="50000" r="50000" b="50000"/>
                  </a:path>
                </a:gradFill>
              </a14:hiddenFill>
            </a:ext>
            <a:ext uri="{91240B29-F687-4F45-9708-019B960494DF}">
              <a14:hiddenLine xmlns:a14="http://schemas.microsoft.com/office/drawing/2010/main" w="57150" cap="flat" cmpd="sng" algn="ctr">
                <a:solidFill>
                  <a:srgbClr val="00FF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solidFill>
                  <a:srgbClr val="0000CC"/>
                </a:solidFill>
                <a:latin typeface="Times New Roman" pitchFamily="18" charset="0"/>
                <a:cs typeface="Times New Roman" pitchFamily="18" charset="0"/>
              </a:rPr>
              <a:t>Ví dụ: Bài toán người du lịch[2]</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Clr>
                <a:srgbClr val="0000CC"/>
              </a:buClr>
            </a:pPr>
            <a:r>
              <a:rPr lang="en-US" sz="2400" b="1" i="1" smtClean="0">
                <a:latin typeface="Times New Roman" pitchFamily="18" charset="0"/>
                <a:cs typeface="Times New Roman" pitchFamily="18" charset="0"/>
              </a:rPr>
              <a:t>Phân tích bài toán: </a:t>
            </a:r>
            <a:r>
              <a:rPr lang="en-US" sz="2400" smtClean="0">
                <a:latin typeface="Times New Roman" pitchFamily="18" charset="0"/>
                <a:cs typeface="Times New Roman" pitchFamily="18" charset="0"/>
              </a:rPr>
              <a:t>Bài toán người du lịch có thể giải với cả 3 phương pháp (vét cạn, quay lui, nhánh cận)</a:t>
            </a:r>
          </a:p>
          <a:p>
            <a:pPr lvl="1">
              <a:buClr>
                <a:srgbClr val="0000CC"/>
              </a:buClr>
              <a:buSzPct val="140000"/>
              <a:buFont typeface="Arial" pitchFamily="34" charset="0"/>
              <a:buChar char="•"/>
            </a:pPr>
            <a:r>
              <a:rPr lang="en-US" sz="2400" b="1" i="1">
                <a:latin typeface="Times New Roman" pitchFamily="18" charset="0"/>
                <a:cs typeface="Times New Roman" pitchFamily="18" charset="0"/>
              </a:rPr>
              <a:t>Bài toán với phương pháp vét cạn:</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Cách giải trực tiếp nhất có thể là thử tất cả các hoán vị có thể có và xem hoán vị nào là tốt nhất. Có thể thấy ngay được thời gian để chạy là O(n!).</a:t>
            </a:r>
          </a:p>
          <a:p>
            <a:pPr lvl="1">
              <a:buClr>
                <a:srgbClr val="0000CC"/>
              </a:buClr>
              <a:buSzPct val="140000"/>
              <a:buFont typeface="Arial" pitchFamily="34" charset="0"/>
              <a:buChar char="•"/>
            </a:pPr>
            <a:r>
              <a:rPr lang="en-US" sz="2400" b="1" i="1">
                <a:latin typeface="Times New Roman" pitchFamily="18" charset="0"/>
                <a:cs typeface="Times New Roman" pitchFamily="18" charset="0"/>
              </a:rPr>
              <a:t>Bài toán với phương pháp quay lui:</a:t>
            </a:r>
            <a:r>
              <a:rPr lang="en-US" sz="2400" b="1">
                <a:latin typeface="Times New Roman" pitchFamily="18" charset="0"/>
                <a:cs typeface="Times New Roman" pitchFamily="18" charset="0"/>
              </a:rPr>
              <a:t> </a:t>
            </a:r>
            <a:r>
              <a:rPr lang="en-US" sz="2400">
                <a:latin typeface="Times New Roman" pitchFamily="18" charset="0"/>
                <a:cs typeface="Times New Roman" pitchFamily="18" charset="0"/>
              </a:rPr>
              <a:t>Cải tiến vét cạn, thêm điều kiện có đường đi giữa 2 đỉnh, ta có thuật toán quay lui. Với cách giải này ta có thể tiết kiệm thời gian không xét đến những trường hợp giữa 2 đỉnh không có đường đi.</a:t>
            </a:r>
          </a:p>
          <a:p>
            <a:endParaRPr lang="en-US" sz="2400"/>
          </a:p>
        </p:txBody>
      </p:sp>
    </p:spTree>
    <p:extLst>
      <p:ext uri="{BB962C8B-B14F-4D97-AF65-F5344CB8AC3E}">
        <p14:creationId xmlns:p14="http://schemas.microsoft.com/office/powerpoint/2010/main" val="703902689"/>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2_Blends">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XỬ LÝ ĐA LUỒNG11</Template>
  <TotalTime>542</TotalTime>
  <Words>1985</Words>
  <Application>Microsoft Office PowerPoint</Application>
  <PresentationFormat>On-screen Show (4:3)</PresentationFormat>
  <Paragraphs>242</Paragraphs>
  <Slides>16</Slides>
  <Notes>5</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Blends</vt:lpstr>
      <vt:lpstr>2_Blends</vt:lpstr>
      <vt:lpstr>    BÀI TIỂU LUẬN GIỮA KỲ MÔN THIẾT KẾ VÀ ĐÁNH GIÁ THUẬT TOÁN Chủ đề 7: Phương pháp nhánh cận                                </vt:lpstr>
      <vt:lpstr>Khái quát nội dung</vt:lpstr>
      <vt:lpstr>Giới thiệu</vt:lpstr>
      <vt:lpstr>Đặt vấn đề</vt:lpstr>
      <vt:lpstr>Phương pháp nhánh cận[1]</vt:lpstr>
      <vt:lpstr>Phương pháp nhánh cận[2]</vt:lpstr>
      <vt:lpstr>Phương pháp nhánh cận[3]</vt:lpstr>
      <vt:lpstr>Ví dụ: Bài toán người du lịch[1]</vt:lpstr>
      <vt:lpstr>Ví dụ: Bài toán người du lịch[2]</vt:lpstr>
      <vt:lpstr>Ví dụ: Bài toán người du lịch[3]</vt:lpstr>
      <vt:lpstr>Ví dụ: Bài toán người du lịch[4]</vt:lpstr>
      <vt:lpstr>Ví dụ: Bài toán người du lịch[5]</vt:lpstr>
      <vt:lpstr>Ví dụ: Bài toán người du lịch[6]</vt:lpstr>
      <vt:lpstr>Ví dụ: Bài toán người du lịch[7]</vt:lpstr>
      <vt:lpstr>Hình vẽ minh họa</vt:lpstr>
      <vt:lpstr>Kết luận</vt:lpstr>
    </vt:vector>
  </TitlesOfParts>
  <Company>XP-PRO-2011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chủ đề+ các thành viên</dc:title>
  <dc:creator>NP-COMPUTER</dc:creator>
  <cp:lastModifiedBy>DUYEN</cp:lastModifiedBy>
  <cp:revision>158</cp:revision>
  <dcterms:created xsi:type="dcterms:W3CDTF">2012-04-06T23:40:28Z</dcterms:created>
  <dcterms:modified xsi:type="dcterms:W3CDTF">2012-04-07T19:13:18Z</dcterms:modified>
</cp:coreProperties>
</file>