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8" r:id="rId3"/>
    <p:sldId id="257" r:id="rId4"/>
    <p:sldId id="280" r:id="rId5"/>
    <p:sldId id="258" r:id="rId6"/>
    <p:sldId id="259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82" r:id="rId25"/>
    <p:sldId id="283" r:id="rId26"/>
    <p:sldId id="284" r:id="rId27"/>
    <p:sldId id="285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709" autoAdjust="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6345F-068B-4728-81CC-FA788135E31E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7008F-FBEC-420F-9E6C-C4265E445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BA8B-17CD-4F56-A19A-22DFB447BA2A}" type="datetime1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8-K54A2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896B-5249-4DE1-B0D8-344BEB67AA84}" type="datetime1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8-K54A2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9500-CFCD-4284-A821-0CAAA82FF55B}" type="datetime1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8-K54A2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8-K54A2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6E70-E5F3-4860-BEC9-BF6C3A3D2CF8}" type="datetime1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8-K54A2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65-7386-4CEB-BBF8-19B79418A3D3}" type="datetime1">
              <a:rPr lang="en-US" smtClean="0"/>
              <a:pPr/>
              <a:t>4/16/2012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8-K54A2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65B9-6C86-4323-98F2-8CC8347FD796}" type="datetime1">
              <a:rPr lang="en-US" smtClean="0"/>
              <a:pPr/>
              <a:t>4/16/2012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8-K54A2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E80E-FEEC-49AD-B062-F9E854CB43FD}" type="datetime1">
              <a:rPr lang="en-US" smtClean="0"/>
              <a:pPr/>
              <a:t>4/16/2012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8-K54A2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D53C-E32C-4F38-AC6D-2D66446ABC20}" type="datetime1">
              <a:rPr lang="en-US" smtClean="0"/>
              <a:pPr/>
              <a:t>4/16/2012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8-K54A2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4784-11FA-41D7-886A-EBD74F345782}" type="datetime1">
              <a:rPr lang="en-US" smtClean="0"/>
              <a:pPr/>
              <a:t>4/16/2012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8-K54A2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F4A9-7C81-44F4-A4E0-C1A86E9575ED}" type="datetime1">
              <a:rPr lang="en-US" smtClean="0"/>
              <a:pPr/>
              <a:t>4/16/2012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8-K54A2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7EEDC-5514-4AE2-9A6B-F9EF2E466B93}" type="datetime1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Nhóm 8-K54A2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5C455-1FBC-4039-AB97-0055DF7CB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Bar dir="vert"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295400"/>
          </a:xfrm>
        </p:spPr>
        <p:txBody>
          <a:bodyPr>
            <a:normAutofit/>
          </a:bodyPr>
          <a:lstStyle/>
          <a:p>
            <a:r>
              <a:rPr lang="en-US" sz="4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Tiểu </a:t>
            </a:r>
            <a:r>
              <a:rPr lang="en-US" sz="40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4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4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kì</a:t>
            </a:r>
            <a:endParaRPr lang="en-US" sz="40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4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4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4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lam</a:t>
            </a:r>
          </a:p>
          <a:p>
            <a:pPr algn="l"/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Hồng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Minh</a:t>
            </a:r>
          </a:p>
          <a:p>
            <a:pPr algn="l"/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Hạnh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Giang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Huyền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(9-10)</a:t>
            </a:r>
          </a:p>
          <a:p>
            <a:pPr algn="l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Kiên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Trịnh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Hùng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B824-4799-486E-BE74-BD17564A5009}" type="datetime1">
              <a:rPr lang="en-US" sz="1800" b="1" smtClean="0">
                <a:solidFill>
                  <a:srgbClr val="00B050"/>
                </a:solidFill>
              </a:rPr>
              <a:pPr/>
              <a:t>4/16/2012</a:t>
            </a:fld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</a:rPr>
              <a:pPr/>
              <a:t>1</a:t>
            </a:fld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</a:rPr>
              <a:t> 8-K54A2</a:t>
            </a:r>
            <a:endParaRPr lang="en-US" sz="1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4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ntr" presetSubtype="0" fill="hold" nodeType="withEffect">
                                  <p:stCondLst>
                                    <p:cond delay="5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ntr" presetSubtype="0" fill="hold" nodeType="withEffect">
                                  <p:stCondLst>
                                    <p:cond delay="5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ntr" presetSubtype="0" fill="hold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382000" cy="58975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20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>
              <a:buNone/>
            </a:pP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tứ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dần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tạm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tạm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cận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endParaRPr lang="en-US" sz="20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4/16/2012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382000" cy="6629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6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6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6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6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2600" b="1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(1) -- Khởi tạo: Gán L(a):=0. Với mọi đỉnh x ≠  a gán  L(x) = ∞. Ký hiệu T :=  V</a:t>
            </a:r>
            <a:endParaRPr lang="en-US" sz="34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(2) -- Chọn v </a:t>
            </a:r>
            <a:r>
              <a:rPr lang="en-US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pt-B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  sao cho L(v)  có giá trị nhỏ nhất, tức là:</a:t>
            </a:r>
            <a:endParaRPr lang="en-US" sz="34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L(v):=min{L(u) | u </a:t>
            </a:r>
            <a:r>
              <a:rPr lang="en-US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T}</a:t>
            </a:r>
            <a:r>
              <a:rPr lang="en-US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  T := T - {v}</a:t>
            </a:r>
            <a:endParaRPr lang="en-US" sz="34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(3) --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z = v,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L(z) là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z</a:t>
            </a:r>
            <a:endParaRPr lang="en-US" sz="34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z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nhất.Ngược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z ≠  v, sang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(4).</a:t>
            </a:r>
            <a:endParaRPr lang="en-US" sz="34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(2) là ∞ ,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tồn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z.</a:t>
            </a:r>
            <a:endParaRPr lang="en-US" sz="34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(4) --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x</a:t>
            </a:r>
            <a:r>
              <a:rPr lang="en-US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kề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v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L(x)&gt;L(v) + w(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v,x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gán</a:t>
            </a:r>
            <a:endParaRPr lang="en-US" sz="34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L(x) := L(v)+w(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v,x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34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v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34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Quay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(2)</a:t>
            </a:r>
            <a:endParaRPr lang="en-US" sz="34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4/16/2012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fr-FR" sz="20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fr-FR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dụ1 : </a:t>
            </a:r>
            <a:r>
              <a:rPr lang="fr-FR" sz="20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fr-FR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fr-FR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fr-FR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fr-FR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fr-FR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fr-FR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fr-FR" sz="20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fr-FR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z </a:t>
            </a:r>
            <a:r>
              <a:rPr lang="fr-FR" sz="20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fr-FR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fr-FR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fr-FR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fr-FR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4/16/2012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61" name="Picture 3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66800"/>
            <a:ext cx="6361113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458200" cy="6126163"/>
          </a:xfrm>
        </p:spPr>
        <p:txBody>
          <a:bodyPr/>
          <a:lstStyle/>
          <a:p>
            <a:r>
              <a:rPr lang="pt-BR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Thực hiện:</a:t>
            </a:r>
            <a:endParaRPr lang="en-US" sz="28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Đặt :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 = {a, b, c, e, f, g, z}</a:t>
            </a:r>
            <a:endParaRPr lang="en-US" sz="28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Và L(a) = 0; L(b)= L(c)= L(e)= L(f)= L(g)= L(z) = max</a:t>
            </a:r>
            <a:endParaRPr lang="en-US" sz="28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Các tham số được biểu diễn trên đồ thị như sau:</a:t>
            </a:r>
            <a:endParaRPr lang="en-US" sz="28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4/16/2012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7400"/>
            <a:ext cx="6416675" cy="3276600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4/16/2012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N</a:t>
            </a:r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735236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4/16/2012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7361905" cy="372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4/16/2012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7323810" cy="343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4/16/2012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747619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4/16/2012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7409524" cy="418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248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2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2:</a:t>
            </a:r>
            <a:r>
              <a:rPr lang="pt-BR" sz="2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Lập lịch sử dụng tài nguyên</a:t>
            </a:r>
          </a:p>
          <a:p>
            <a:r>
              <a:rPr lang="pt-BR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 toán</a:t>
            </a:r>
            <a:endParaRPr lang="en-US" sz="22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sz="2000" b="1" dirty="0" smtClean="0"/>
              <a:t> </a:t>
            </a:r>
            <a:r>
              <a:rPr lang="pt-BR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Có n hoạt động cùng sử dụng 1 tài nguyên. Mỗi hoạt động thứ i diễn ra trong thời gian s</a:t>
            </a:r>
            <a:r>
              <a:rPr lang="pt-BR" sz="2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t-BR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tới f</a:t>
            </a:r>
            <a:r>
              <a:rPr lang="pt-BR" sz="2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  </a:t>
            </a:r>
            <a:r>
              <a:rPr lang="pt-BR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(s</a:t>
            </a:r>
            <a:r>
              <a:rPr lang="pt-BR" sz="2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t-BR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&lt;f</a:t>
            </a:r>
            <a:r>
              <a:rPr lang="pt-BR" sz="2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t-BR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) và toàn quyền sử dụng tài nguyên trong thời gian đã sắp xếp. Tìm dãy nhiều nhất các hoạt động có thể thực hiện được?</a:t>
            </a:r>
          </a:p>
          <a:p>
            <a:r>
              <a:rPr lang="pt-BR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Ý tưởng</a:t>
            </a:r>
            <a:endParaRPr lang="en-US" sz="24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pt-BR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Chọn hoạt động kết thúc sớm nhất.</a:t>
            </a:r>
            <a:endParaRPr lang="en-US" sz="26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pt-BR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Sắp xếp dãy các hoạt động theo thứ tự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dần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6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&lt;f</a:t>
            </a:r>
            <a:r>
              <a:rPr lang="en-US" sz="2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=1..n-1)</a:t>
            </a:r>
          </a:p>
          <a:p>
            <a:pPr lvl="1"/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sớm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Ở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’; a</a:t>
            </a:r>
            <a:r>
              <a:rPr lang="en-US" sz="2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’;…a</a:t>
            </a:r>
            <a:r>
              <a:rPr lang="en-US" sz="2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=A\{a</a:t>
            </a:r>
            <a:r>
              <a:rPr lang="en-US" sz="2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’; a</a:t>
            </a:r>
            <a:r>
              <a:rPr lang="en-US" sz="2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’;…a</a:t>
            </a:r>
            <a:r>
              <a:rPr lang="en-US" sz="2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’},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 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6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 f</a:t>
            </a:r>
            <a:r>
              <a:rPr lang="en-US" sz="2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’,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6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min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Ai.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endParaRPr lang="en-US" sz="2600" i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4/16/2012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4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48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endParaRPr lang="en-US" sz="48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lam: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6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3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36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6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3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36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6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36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họa</a:t>
            </a:r>
            <a:endParaRPr lang="en-US" sz="36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4/16/2012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 fontScale="70000" lnSpcReduction="20000"/>
          </a:bodyPr>
          <a:lstStyle/>
          <a:p>
            <a:r>
              <a:rPr lang="en-US" sz="31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31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fr-FR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Input: A = {a</a:t>
            </a:r>
            <a:r>
              <a:rPr lang="fr-FR" sz="3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(s</a:t>
            </a:r>
            <a:r>
              <a:rPr lang="fr-FR" sz="3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f</a:t>
            </a:r>
            <a:r>
              <a:rPr lang="fr-FR" sz="3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); s</a:t>
            </a:r>
            <a:r>
              <a:rPr lang="fr-FR" sz="3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&lt;f</a:t>
            </a:r>
            <a:r>
              <a:rPr lang="fr-FR" sz="3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fr-FR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; i=1…n}</a:t>
            </a:r>
            <a:endParaRPr lang="en-US" sz="36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Ouput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S =  {a</a:t>
            </a:r>
            <a:r>
              <a:rPr lang="en-US" sz="3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’; a</a:t>
            </a:r>
            <a:r>
              <a:rPr lang="en-US" sz="3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’;…a</a:t>
            </a:r>
            <a:r>
              <a:rPr lang="en-US" sz="3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 |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’&gt;s’</a:t>
            </a:r>
            <a:r>
              <a:rPr lang="en-US" sz="3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; m – max}</a:t>
            </a:r>
          </a:p>
          <a:p>
            <a:pPr>
              <a:buNone/>
            </a:pP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Activity_Selector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(A) ≡</a:t>
            </a:r>
          </a:p>
          <a:p>
            <a:pPr>
              <a:buNone/>
            </a:pP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	   S={a</a:t>
            </a:r>
            <a:r>
              <a:rPr lang="en-US" sz="3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j=1;</a:t>
            </a:r>
          </a:p>
          <a:p>
            <a:pPr>
              <a:buNone/>
            </a:pPr>
            <a:r>
              <a:rPr lang="en-US" sz="36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for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=2..n)</a:t>
            </a:r>
          </a:p>
          <a:p>
            <a:pPr>
              <a:buNone/>
            </a:pP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sz="36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6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&gt;=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S = S U {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};  // U :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Ghép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endParaRPr lang="en-US" sz="36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j =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36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sz="36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endi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36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36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endf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36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End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   </a:t>
            </a:r>
            <a:r>
              <a:rPr lang="en-US" sz="3600" i="1" u="sng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3600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ý: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A={a</a:t>
            </a:r>
            <a:r>
              <a:rPr lang="en-US" sz="3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en-US" sz="3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,…a</a:t>
            </a:r>
            <a:r>
              <a:rPr lang="en-US" sz="3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&lt;f</a:t>
            </a:r>
            <a:r>
              <a:rPr lang="en-US" sz="3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i+1</a:t>
            </a:r>
            <a:endParaRPr lang="en-US" sz="36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4/16/2012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Nhó</a:t>
            </a:r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họa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4/16/2012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21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7609524" cy="30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O(n</a:t>
            </a:r>
            <a:r>
              <a:rPr lang="en-US" sz="2800" i="1" baseline="30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None/>
            </a:pP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Activity_Selector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O(n).</a:t>
            </a:r>
          </a:p>
          <a:p>
            <a:pPr>
              <a:buNone/>
            </a:pP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T= O(n</a:t>
            </a:r>
            <a:r>
              <a:rPr lang="en-US" sz="2800" i="1" baseline="30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4/16/2012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22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8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</a:t>
            </a:r>
            <a:r>
              <a:rPr lang="en-US" sz="28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8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8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lam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Tuy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hẳn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lam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800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4/16/2012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23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b="1" i="1" u="sng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400" b="1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dụ1</a:t>
            </a:r>
            <a:r>
              <a:rPr lang="en-US" sz="2400" b="1" i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Bài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quen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152 (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nghìn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)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tờ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50 (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nghìn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), 5 (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nghìn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), 1 (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nghìn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)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tờ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ít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lam” ở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B1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50 (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nghìn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)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pt-B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Vậy ta bắt đầu “tham lam ”. Chọn số tờ lớn nhất là 3 tờ =&gt; số tiền đã đổi là: 150 ( nghìn đồng ), còn là 2 ( nghìn đồng )</a:t>
            </a:r>
            <a:endParaRPr lang="en-US" sz="28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B2</a:t>
            </a:r>
            <a:r>
              <a:rPr lang="pt-B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5 ( nghìn đồng ) là mệnh giá lớn thứ hai. Tuy nhiên sẽ ko được chọn vì ở B1 chỉ còn 2 ( nghìn đồng ). Vậy ta nhất định phải chọn 2 tờ 1 ( nghìn đồng ) mà ko còn cách nào khác.</a:t>
            </a:r>
            <a:endParaRPr lang="en-US" sz="28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pt-BR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vậy số tờ ít nhất làm theo phương pháp tham lam là 5</a:t>
            </a:r>
            <a:endParaRPr lang="en-US" sz="2800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4/16/2012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24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pt-BR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Trực </a:t>
            </a:r>
            <a:r>
              <a:rPr lang="pt-BR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pt-BR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pt-B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Điều này cũng giống như khi bạn đang đứng ở ngã rẽ và đang cần chọn 1 hướng đi,bạn có nhiều cách lựa chọn. “Tham lam” của chúng ta giống như con đường 1 chiều. Khi bạn đã quyết định chọn nó </a:t>
            </a:r>
            <a:r>
              <a:rPr lang="pt-B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để đi thì bạn phải đi hết con đường đó không được quay ngược lại nếu không bạn sẽ phạm luật, chính </a:t>
            </a:r>
            <a:r>
              <a:rPr lang="pt-B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là tính “</a:t>
            </a:r>
            <a:r>
              <a:rPr lang="pt-BR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 thay đổi của thuật toán</a:t>
            </a:r>
            <a:r>
              <a:rPr lang="pt-B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”.</a:t>
            </a:r>
            <a:endParaRPr lang="en-US" sz="28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4/16/2012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25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8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Tường minh từ “tham lam” trong 1 số bài toán dùng phương pháp tham </a:t>
            </a:r>
            <a:r>
              <a:rPr lang="pt-BR" sz="28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lam</a:t>
            </a:r>
          </a:p>
          <a:p>
            <a:r>
              <a:rPr lang="pt-B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Trong bài:”tìm cây bao trùm tối tiểu” = thuật toán prim</a:t>
            </a:r>
            <a:endParaRPr lang="en-US" sz="28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Lập lịch sử dụng tài nguyên</a:t>
            </a:r>
            <a:endParaRPr lang="en-US" sz="28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Bài toán balo</a:t>
            </a:r>
            <a:endParaRPr lang="en-US" sz="28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pt-B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Mỗi bài thể hiện sự “tham lam” khác nhau...Tùy từng bài mà có trình bày cụ thể.Thuật tham lam chỉ giúp bạn định hướng cách làm chung của 1 bài toán (4 hàm cơ bản).Còn chạy chương trình như thế nào là IQ của bạn nữa...</a:t>
            </a:r>
            <a:endParaRPr lang="en-US" sz="28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4/16/2012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26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ctr">
              <a:buNone/>
            </a:pPr>
            <a:r>
              <a:rPr lang="pt-B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Kết </a:t>
            </a:r>
            <a:r>
              <a:rPr lang="pt-B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</a:p>
          <a:p>
            <a:r>
              <a:rPr lang="pt-BR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Ưu điểm:</a:t>
            </a:r>
            <a:endParaRPr lang="en-US" sz="2800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 Thuật toán khá đơn giản và dễ cài đặt.</a:t>
            </a:r>
            <a:endParaRPr lang="en-US" sz="28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 Chắc chắn sẽ đưa ra kết  quả.</a:t>
            </a:r>
            <a:endParaRPr lang="en-US" sz="28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 Áp dụng được với nhiều bài toán.</a:t>
            </a:r>
            <a:endParaRPr lang="en-US" sz="28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Yếu điểm:</a:t>
            </a:r>
            <a:endParaRPr lang="en-US" sz="2800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 Có thể ko phải là kết quả tối ưu cho bài toán.</a:t>
            </a:r>
            <a:endParaRPr lang="en-US" sz="28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 Khó có thể chứng minh tính đúng của thuật toán.</a:t>
            </a:r>
            <a:endParaRPr lang="en-US" sz="28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pt-BR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4/16/2012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27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algn="ctr">
              <a:buNone/>
            </a:pPr>
            <a:endParaRPr lang="pt-BR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pt-B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LỜI MỜI</a:t>
            </a:r>
          </a:p>
          <a:p>
            <a:pPr algn="ctr">
              <a:buNone/>
            </a:pPr>
            <a:endParaRPr lang="pt-BR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Sau khi tìm hiểu Thuật toán qua phương pháp tham lam thì chúng tôi phát hiện được thuật toán này có thật </a:t>
            </a:r>
            <a:endParaRPr lang="en-US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  <a:p>
            <a:pPr>
              <a:buNone/>
            </a:pPr>
            <a:r>
              <a:rPr lang="pt-BR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nhiều </a:t>
            </a:r>
            <a:r>
              <a:rPr lang="pt-BR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ưu điểm. Nếu bạn đang băn khoan để chọn cho mình một thuật toán thì “ Tham lam ” là một con đường bạn có thể đi.</a:t>
            </a:r>
            <a:endParaRPr lang="en-US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4/16/2012</a:t>
            </a:fld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28</a:t>
            </a:fld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668" y="2667000"/>
            <a:ext cx="9111332" cy="131899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Top">
              <a:avLst/>
            </a:prstTxWarp>
            <a:spAutoFit/>
          </a:bodyPr>
          <a:lstStyle/>
          <a:p>
            <a:pPr algn="ctr"/>
            <a:r>
              <a:rPr lang="en-US" sz="5400" b="1" dirty="0" err="1" smtClean="0">
                <a:ln w="1905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Cám</a:t>
            </a:r>
            <a:r>
              <a:rPr lang="en-US" sz="5400" b="1" dirty="0" smtClean="0">
                <a:ln w="1905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err="1" smtClean="0">
                <a:ln w="1905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5400" b="1" dirty="0" smtClean="0">
                <a:ln w="1905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err="1" smtClean="0">
                <a:ln w="1905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5400" b="1" dirty="0" smtClean="0">
                <a:ln w="1905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err="1" smtClean="0">
                <a:ln w="1905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5400" b="1" dirty="0" smtClean="0">
                <a:ln w="1905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err="1" smtClean="0">
                <a:ln w="1905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5400" b="1" dirty="0" smtClean="0">
                <a:ln w="1905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i="1" dirty="0" err="1" smtClean="0">
                <a:ln w="1905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lắng</a:t>
            </a:r>
            <a:r>
              <a:rPr lang="en-US" sz="5400" b="1" dirty="0" smtClean="0">
                <a:ln w="1905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err="1" smtClean="0">
                <a:ln w="1905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nghe</a:t>
            </a:r>
            <a:endParaRPr lang="en-US" sz="5400" b="1" dirty="0">
              <a:ln w="1905">
                <a:solidFill>
                  <a:schemeClr val="accent5">
                    <a:lumMod val="40000"/>
                    <a:lumOff val="60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repeatCount="400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0" y="0"/>
            <a:ext cx="8686800" cy="6126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0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30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0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30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ăn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ăn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món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ngon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 “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ăn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ăn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món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ngon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None/>
            </a:pP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ăn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món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rồi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30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món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ngon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2,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“no”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dừng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BDE-8D5C-437F-A6B2-EB80B43ABCCB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4/16/2012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</a:rPr>
              <a:t> 8-K54A2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</a:rPr>
              <a:pPr/>
              <a:t>3</a:t>
            </a:fld>
            <a:endParaRPr lang="en-US" sz="1800" b="1" dirty="0">
              <a:solidFill>
                <a:srgbClr val="00B050"/>
              </a:solidFill>
            </a:endParaRPr>
          </a:p>
        </p:txBody>
      </p:sp>
      <p:pic>
        <p:nvPicPr>
          <p:cNvPr id="7" name="Picture 6" descr="1243312069_fast-food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981200"/>
            <a:ext cx="4876800" cy="3962400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458200" cy="6126163"/>
          </a:xfrm>
        </p:spPr>
        <p:txBody>
          <a:bodyPr/>
          <a:lstStyle/>
          <a:p>
            <a:pPr>
              <a:buNone/>
            </a:pP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lam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None/>
            </a:pP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lam </a:t>
            </a:r>
          </a:p>
          <a:p>
            <a:pPr>
              <a:buNone/>
            </a:pP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(Greedy algorithm):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vẻ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”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hi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vọng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” </a:t>
            </a:r>
          </a:p>
          <a:p>
            <a:pPr>
              <a:buNone/>
            </a:pP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cục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4/16/2012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nguoiduatin-Gia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0"/>
            <a:ext cx="3505200" cy="6019800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0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000" i="1" dirty="0" err="1" smtClean="0">
                <a:solidFill>
                  <a:srgbClr val="0070C0"/>
                </a:solidFill>
              </a:rPr>
              <a:t>Bài</a:t>
            </a:r>
            <a:r>
              <a:rPr lang="en-US" sz="3000" i="1" dirty="0" smtClean="0">
                <a:solidFill>
                  <a:srgbClr val="0070C0"/>
                </a:solidFill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</a:rPr>
              <a:t>toán</a:t>
            </a:r>
            <a:r>
              <a:rPr lang="en-US" sz="3000" i="1" dirty="0" smtClean="0">
                <a:solidFill>
                  <a:srgbClr val="0070C0"/>
                </a:solidFill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</a:rPr>
              <a:t>tìm</a:t>
            </a:r>
            <a:r>
              <a:rPr lang="en-US" sz="3000" i="1" dirty="0" smtClean="0">
                <a:solidFill>
                  <a:srgbClr val="0070C0"/>
                </a:solidFill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</a:rPr>
              <a:t>lời</a:t>
            </a:r>
            <a:r>
              <a:rPr lang="en-US" sz="3000" i="1" dirty="0" smtClean="0">
                <a:solidFill>
                  <a:srgbClr val="0070C0"/>
                </a:solidFill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</a:rPr>
              <a:t>giải</a:t>
            </a:r>
            <a:r>
              <a:rPr lang="en-US" sz="3000" i="1" dirty="0" smtClean="0">
                <a:solidFill>
                  <a:srgbClr val="0070C0"/>
                </a:solidFill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</a:rPr>
              <a:t>tối</a:t>
            </a:r>
            <a:r>
              <a:rPr lang="en-US" sz="3000" i="1" dirty="0" smtClean="0">
                <a:solidFill>
                  <a:srgbClr val="0070C0"/>
                </a:solidFill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</a:rPr>
              <a:t>ưu</a:t>
            </a:r>
            <a:r>
              <a:rPr lang="en-US" sz="3000" i="1" dirty="0" smtClean="0">
                <a:solidFill>
                  <a:srgbClr val="0070C0"/>
                </a:solidFill>
              </a:rPr>
              <a:t>.</a:t>
            </a:r>
          </a:p>
          <a:p>
            <a:pPr lvl="0"/>
            <a:r>
              <a:rPr lang="en-US" sz="3000" i="1" dirty="0" err="1" smtClean="0">
                <a:solidFill>
                  <a:srgbClr val="0070C0"/>
                </a:solidFill>
              </a:rPr>
              <a:t>Bài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“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B824-4799-486E-BE74-BD17564A5009}" type="datetime1">
              <a:rPr lang="en-US" sz="1800" b="1" smtClean="0">
                <a:solidFill>
                  <a:srgbClr val="00B050"/>
                </a:solidFill>
              </a:rPr>
              <a:pPr/>
              <a:t>4/16/2012</a:t>
            </a:fld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</a:rPr>
              <a:t> 8-K54A2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</a:rPr>
              <a:pPr/>
              <a:t>5</a:t>
            </a:fld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3733800"/>
            <a:ext cx="45720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lam</a:t>
            </a:r>
            <a:endParaRPr lang="en-US" sz="28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67000" y="4724400"/>
            <a:ext cx="45720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ưu</a:t>
            </a:r>
            <a:endParaRPr lang="en-US" sz="28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09600" y="3733800"/>
            <a:ext cx="1295400" cy="1524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05000" y="4038600"/>
            <a:ext cx="685800" cy="228600"/>
          </a:xfrm>
          <a:prstGeom prst="rightArrow">
            <a:avLst/>
          </a:prstGeom>
          <a:solidFill>
            <a:srgbClr val="0070C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905000" y="4800600"/>
            <a:ext cx="685800" cy="1524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6689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</a:rPr>
              <a:pPr/>
              <a:t>4/16/2012</a:t>
            </a:fld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</a:rPr>
              <a:t> 8-K54A2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</a:rPr>
              <a:pPr/>
              <a:t>6</a:t>
            </a:fld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8" name="Smiley Face 7"/>
          <p:cNvSpPr/>
          <p:nvPr/>
        </p:nvSpPr>
        <p:spPr>
          <a:xfrm>
            <a:off x="3124200" y="381000"/>
            <a:ext cx="2895600" cy="23622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lam”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n 8"/>
          <p:cNvSpPr/>
          <p:nvPr/>
        </p:nvSpPr>
        <p:spPr>
          <a:xfrm>
            <a:off x="1371600" y="3200400"/>
            <a:ext cx="1143000" cy="21336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an 12"/>
          <p:cNvSpPr/>
          <p:nvPr/>
        </p:nvSpPr>
        <p:spPr>
          <a:xfrm>
            <a:off x="3886200" y="3733800"/>
            <a:ext cx="1143000" cy="21336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cục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n 13"/>
          <p:cNvSpPr/>
          <p:nvPr/>
        </p:nvSpPr>
        <p:spPr>
          <a:xfrm>
            <a:off x="6324600" y="3276600"/>
            <a:ext cx="1219200" cy="20574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Down Arrow 21"/>
          <p:cNvSpPr/>
          <p:nvPr/>
        </p:nvSpPr>
        <p:spPr>
          <a:xfrm rot="2697488">
            <a:off x="2839372" y="2237734"/>
            <a:ext cx="244382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4419600" y="2819400"/>
            <a:ext cx="228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749473">
            <a:off x="5609216" y="2584592"/>
            <a:ext cx="1155261" cy="324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22" grpId="0" animBg="1"/>
      <p:bldP spid="23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6689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</a:rPr>
              <a:pPr/>
              <a:t>4/16/2012</a:t>
            </a:fld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</a:rPr>
              <a:t> 8-K54A2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</a:rPr>
              <a:pPr/>
              <a:t>7</a:t>
            </a:fld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8" name="Smiley Face 7"/>
          <p:cNvSpPr/>
          <p:nvPr/>
        </p:nvSpPr>
        <p:spPr>
          <a:xfrm>
            <a:off x="3124200" y="381000"/>
            <a:ext cx="2895600" cy="23622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lam”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n 8"/>
          <p:cNvSpPr/>
          <p:nvPr/>
        </p:nvSpPr>
        <p:spPr>
          <a:xfrm>
            <a:off x="1371600" y="3200400"/>
            <a:ext cx="1143000" cy="28194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an 12"/>
          <p:cNvSpPr/>
          <p:nvPr/>
        </p:nvSpPr>
        <p:spPr>
          <a:xfrm>
            <a:off x="3886200" y="3733800"/>
            <a:ext cx="1447800" cy="23622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n 13"/>
          <p:cNvSpPr/>
          <p:nvPr/>
        </p:nvSpPr>
        <p:spPr>
          <a:xfrm>
            <a:off x="6324600" y="3276600"/>
            <a:ext cx="1143000" cy="26670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đúng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Down Arrow 21"/>
          <p:cNvSpPr/>
          <p:nvPr/>
        </p:nvSpPr>
        <p:spPr>
          <a:xfrm rot="2697488">
            <a:off x="2839372" y="2237734"/>
            <a:ext cx="244382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4419600" y="2819400"/>
            <a:ext cx="228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749473">
            <a:off x="5609216" y="2584592"/>
            <a:ext cx="1155261" cy="324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9" grpId="0" animBg="1"/>
      <p:bldP spid="13" grpId="0" animBg="1"/>
      <p:bldP spid="14" grpId="0" animBg="1"/>
      <p:bldP spid="22" grpId="0" animBg="1"/>
      <p:bldP spid="23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30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0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0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3000" b="1" i="1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Input: A -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Ouput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 S-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             S={x1,x2,…,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xn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}; xi 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A; f(S)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ưu</a:t>
            </a:r>
            <a:endParaRPr lang="en-US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- x =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BestSelect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  <a:endParaRPr lang="en-US" sz="20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- Acceptable(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S,x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0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chấp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- Integrate(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S,x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0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xong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Is_solution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S,x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4/16/2012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</a:rPr>
              <a:t> 8-K54A2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</a:rPr>
              <a:pPr/>
              <a:t>8</a:t>
            </a:fld>
            <a:endParaRPr lang="en-US" sz="1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19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họa</a:t>
            </a:r>
            <a:endParaRPr lang="en-US" b="1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 –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Dijkstra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Cho G = (V,E)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)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 = {1…n}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, E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w(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&gt;0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L(x).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L(x)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z.</a:t>
            </a:r>
          </a:p>
          <a:p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G=(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V,E,w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w(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)&gt;0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z.</a:t>
            </a:r>
          </a:p>
          <a:p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Output: L(z)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z,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None/>
            </a:pP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4/16/2012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1814</Words>
  <Application>Microsoft Office PowerPoint</Application>
  <PresentationFormat>On-screen Show (4:3)</PresentationFormat>
  <Paragraphs>228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Tiểu luận giữa kì</vt:lpstr>
      <vt:lpstr>Nội dung chính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Ví dụ1 : Tìm đường đi ngắn nhất từ a đến z trong đồ thị sau: 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Ví dụ minh họa: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Mr.Thai-Tel:0978343155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Tiểu luận giữa kì</dc:title>
  <dc:creator>-TT Ho Tro Khach Hang-</dc:creator>
  <cp:lastModifiedBy>huyenham</cp:lastModifiedBy>
  <cp:revision>43</cp:revision>
  <dcterms:created xsi:type="dcterms:W3CDTF">2012-04-07T03:02:04Z</dcterms:created>
  <dcterms:modified xsi:type="dcterms:W3CDTF">2012-04-16T15:53:22Z</dcterms:modified>
</cp:coreProperties>
</file>