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0" r:id="rId13"/>
    <p:sldId id="268" r:id="rId14"/>
    <p:sldId id="267" r:id="rId15"/>
    <p:sldId id="269" r:id="rId16"/>
    <p:sldId id="274" r:id="rId17"/>
    <p:sldId id="265" r:id="rId18"/>
    <p:sldId id="271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wmf"/><Relationship Id="rId18" Type="http://schemas.openxmlformats.org/officeDocument/2006/relationships/image" Target="../media/image2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17" Type="http://schemas.openxmlformats.org/officeDocument/2006/relationships/image" Target="../media/image26.wmf"/><Relationship Id="rId2" Type="http://schemas.openxmlformats.org/officeDocument/2006/relationships/image" Target="../media/image11.wmf"/><Relationship Id="rId16" Type="http://schemas.openxmlformats.org/officeDocument/2006/relationships/image" Target="../media/image25.wmf"/><Relationship Id="rId20" Type="http://schemas.openxmlformats.org/officeDocument/2006/relationships/image" Target="../media/image29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5" Type="http://schemas.openxmlformats.org/officeDocument/2006/relationships/image" Target="../media/image24.wmf"/><Relationship Id="rId10" Type="http://schemas.openxmlformats.org/officeDocument/2006/relationships/image" Target="../media/image19.wmf"/><Relationship Id="rId19" Type="http://schemas.openxmlformats.org/officeDocument/2006/relationships/image" Target="../media/image28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Relationship Id="rId14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24.wmf"/><Relationship Id="rId18" Type="http://schemas.openxmlformats.org/officeDocument/2006/relationships/image" Target="../media/image41.wmf"/><Relationship Id="rId26" Type="http://schemas.openxmlformats.org/officeDocument/2006/relationships/image" Target="../media/image23.wmf"/><Relationship Id="rId3" Type="http://schemas.openxmlformats.org/officeDocument/2006/relationships/image" Target="../media/image32.wmf"/><Relationship Id="rId21" Type="http://schemas.openxmlformats.org/officeDocument/2006/relationships/image" Target="../media/image44.wmf"/><Relationship Id="rId7" Type="http://schemas.openxmlformats.org/officeDocument/2006/relationships/image" Target="../media/image35.wmf"/><Relationship Id="rId12" Type="http://schemas.openxmlformats.org/officeDocument/2006/relationships/image" Target="../media/image21.wmf"/><Relationship Id="rId17" Type="http://schemas.openxmlformats.org/officeDocument/2006/relationships/image" Target="../media/image40.wmf"/><Relationship Id="rId25" Type="http://schemas.openxmlformats.org/officeDocument/2006/relationships/image" Target="../media/image22.wmf"/><Relationship Id="rId2" Type="http://schemas.openxmlformats.org/officeDocument/2006/relationships/image" Target="../media/image31.wmf"/><Relationship Id="rId16" Type="http://schemas.openxmlformats.org/officeDocument/2006/relationships/image" Target="../media/image39.wmf"/><Relationship Id="rId20" Type="http://schemas.openxmlformats.org/officeDocument/2006/relationships/image" Target="../media/image43.wmf"/><Relationship Id="rId29" Type="http://schemas.openxmlformats.org/officeDocument/2006/relationships/image" Target="../media/image29.wmf"/><Relationship Id="rId1" Type="http://schemas.openxmlformats.org/officeDocument/2006/relationships/image" Target="../media/image30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24" Type="http://schemas.openxmlformats.org/officeDocument/2006/relationships/image" Target="../media/image47.wmf"/><Relationship Id="rId5" Type="http://schemas.openxmlformats.org/officeDocument/2006/relationships/image" Target="../media/image34.wmf"/><Relationship Id="rId15" Type="http://schemas.openxmlformats.org/officeDocument/2006/relationships/image" Target="../media/image26.wmf"/><Relationship Id="rId23" Type="http://schemas.openxmlformats.org/officeDocument/2006/relationships/image" Target="../media/image46.wmf"/><Relationship Id="rId28" Type="http://schemas.openxmlformats.org/officeDocument/2006/relationships/image" Target="../media/image28.wmf"/><Relationship Id="rId10" Type="http://schemas.openxmlformats.org/officeDocument/2006/relationships/image" Target="../media/image38.wmf"/><Relationship Id="rId19" Type="http://schemas.openxmlformats.org/officeDocument/2006/relationships/image" Target="../media/image42.wmf"/><Relationship Id="rId4" Type="http://schemas.openxmlformats.org/officeDocument/2006/relationships/image" Target="../media/image33.wmf"/><Relationship Id="rId9" Type="http://schemas.openxmlformats.org/officeDocument/2006/relationships/image" Target="../media/image37.wmf"/><Relationship Id="rId14" Type="http://schemas.openxmlformats.org/officeDocument/2006/relationships/image" Target="../media/image25.wmf"/><Relationship Id="rId22" Type="http://schemas.openxmlformats.org/officeDocument/2006/relationships/image" Target="../media/image45.wmf"/><Relationship Id="rId27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C7BF-08DA-49CD-974A-68A192FFBD32}" type="datetimeFigureOut">
              <a:rPr lang="pt-BR" smtClean="0"/>
              <a:pPr/>
              <a:t>24/09/2010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859B-3614-4DB6-9D79-4934AD17AA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C7BF-08DA-49CD-974A-68A192FFBD32}" type="datetimeFigureOut">
              <a:rPr lang="pt-BR" smtClean="0"/>
              <a:pPr/>
              <a:t>24/09/2010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859B-3614-4DB6-9D79-4934AD17AA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C7BF-08DA-49CD-974A-68A192FFBD32}" type="datetimeFigureOut">
              <a:rPr lang="pt-BR" smtClean="0"/>
              <a:pPr/>
              <a:t>24/09/2010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859B-3614-4DB6-9D79-4934AD17AA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C7BF-08DA-49CD-974A-68A192FFBD32}" type="datetimeFigureOut">
              <a:rPr lang="pt-BR" smtClean="0"/>
              <a:pPr/>
              <a:t>24/09/2010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859B-3614-4DB6-9D79-4934AD17AA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C7BF-08DA-49CD-974A-68A192FFBD32}" type="datetimeFigureOut">
              <a:rPr lang="pt-BR" smtClean="0"/>
              <a:pPr/>
              <a:t>24/09/2010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859B-3614-4DB6-9D79-4934AD17AA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C7BF-08DA-49CD-974A-68A192FFBD32}" type="datetimeFigureOut">
              <a:rPr lang="pt-BR" smtClean="0"/>
              <a:pPr/>
              <a:t>24/09/2010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859B-3614-4DB6-9D79-4934AD17AA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C7BF-08DA-49CD-974A-68A192FFBD32}" type="datetimeFigureOut">
              <a:rPr lang="pt-BR" smtClean="0"/>
              <a:pPr/>
              <a:t>24/09/2010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859B-3614-4DB6-9D79-4934AD17AA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C7BF-08DA-49CD-974A-68A192FFBD32}" type="datetimeFigureOut">
              <a:rPr lang="pt-BR" smtClean="0"/>
              <a:pPr/>
              <a:t>24/09/2010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859B-3614-4DB6-9D79-4934AD17AA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C7BF-08DA-49CD-974A-68A192FFBD32}" type="datetimeFigureOut">
              <a:rPr lang="pt-BR" smtClean="0"/>
              <a:pPr/>
              <a:t>24/09/2010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859B-3614-4DB6-9D79-4934AD17AA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C7BF-08DA-49CD-974A-68A192FFBD32}" type="datetimeFigureOut">
              <a:rPr lang="pt-BR" smtClean="0"/>
              <a:pPr/>
              <a:t>24/09/2010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859B-3614-4DB6-9D79-4934AD17AA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C7BF-08DA-49CD-974A-68A192FFBD32}" type="datetimeFigureOut">
              <a:rPr lang="pt-BR" smtClean="0"/>
              <a:pPr/>
              <a:t>24/09/2010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859B-3614-4DB6-9D79-4934AD17AA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0C7BF-08DA-49CD-974A-68A192FFBD32}" type="datetimeFigureOut">
              <a:rPr lang="pt-BR" smtClean="0"/>
              <a:pPr/>
              <a:t>24/09/2010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4859B-3614-4DB6-9D79-4934AD17AA5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6.bin"/><Relationship Id="rId26" Type="http://schemas.openxmlformats.org/officeDocument/2006/relationships/oleObject" Target="../embeddings/oleObject24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5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8.bin"/><Relationship Id="rId29" Type="http://schemas.openxmlformats.org/officeDocument/2006/relationships/oleObject" Target="../embeddings/oleObject2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24" Type="http://schemas.openxmlformats.org/officeDocument/2006/relationships/oleObject" Target="../embeddings/oleObject22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21.bin"/><Relationship Id="rId28" Type="http://schemas.openxmlformats.org/officeDocument/2006/relationships/oleObject" Target="../embeddings/oleObject26.bin"/><Relationship Id="rId10" Type="http://schemas.openxmlformats.org/officeDocument/2006/relationships/oleObject" Target="../embeddings/oleObject8.bin"/><Relationship Id="rId19" Type="http://schemas.openxmlformats.org/officeDocument/2006/relationships/oleObject" Target="../embeddings/oleObject17.bin"/><Relationship Id="rId31" Type="http://schemas.openxmlformats.org/officeDocument/2006/relationships/oleObject" Target="../embeddings/oleObject29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20.bin"/><Relationship Id="rId27" Type="http://schemas.openxmlformats.org/officeDocument/2006/relationships/oleObject" Target="../embeddings/oleObject25.bin"/><Relationship Id="rId30" Type="http://schemas.openxmlformats.org/officeDocument/2006/relationships/oleObject" Target="../embeddings/oleObject2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oleObject" Target="../embeddings/oleObject40.bin"/><Relationship Id="rId18" Type="http://schemas.openxmlformats.org/officeDocument/2006/relationships/oleObject" Target="../embeddings/oleObject45.bin"/><Relationship Id="rId26" Type="http://schemas.openxmlformats.org/officeDocument/2006/relationships/oleObject" Target="../embeddings/oleObject53.bin"/><Relationship Id="rId3" Type="http://schemas.openxmlformats.org/officeDocument/2006/relationships/oleObject" Target="../embeddings/oleObject30.bin"/><Relationship Id="rId21" Type="http://schemas.openxmlformats.org/officeDocument/2006/relationships/oleObject" Target="../embeddings/oleObject48.bin"/><Relationship Id="rId34" Type="http://schemas.openxmlformats.org/officeDocument/2006/relationships/oleObject" Target="../embeddings/oleObject61.bin"/><Relationship Id="rId7" Type="http://schemas.openxmlformats.org/officeDocument/2006/relationships/oleObject" Target="../embeddings/oleObject34.bin"/><Relationship Id="rId12" Type="http://schemas.openxmlformats.org/officeDocument/2006/relationships/oleObject" Target="../embeddings/oleObject39.bin"/><Relationship Id="rId17" Type="http://schemas.openxmlformats.org/officeDocument/2006/relationships/oleObject" Target="../embeddings/oleObject44.bin"/><Relationship Id="rId25" Type="http://schemas.openxmlformats.org/officeDocument/2006/relationships/oleObject" Target="../embeddings/oleObject52.bin"/><Relationship Id="rId3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3.bin"/><Relationship Id="rId20" Type="http://schemas.openxmlformats.org/officeDocument/2006/relationships/oleObject" Target="../embeddings/oleObject47.bin"/><Relationship Id="rId29" Type="http://schemas.openxmlformats.org/officeDocument/2006/relationships/oleObject" Target="../embeddings/oleObject56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3.bin"/><Relationship Id="rId11" Type="http://schemas.openxmlformats.org/officeDocument/2006/relationships/oleObject" Target="../embeddings/oleObject38.bin"/><Relationship Id="rId24" Type="http://schemas.openxmlformats.org/officeDocument/2006/relationships/oleObject" Target="../embeddings/oleObject51.bin"/><Relationship Id="rId32" Type="http://schemas.openxmlformats.org/officeDocument/2006/relationships/oleObject" Target="../embeddings/oleObject59.bin"/><Relationship Id="rId37" Type="http://schemas.openxmlformats.org/officeDocument/2006/relationships/oleObject" Target="../embeddings/oleObject64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42.bin"/><Relationship Id="rId23" Type="http://schemas.openxmlformats.org/officeDocument/2006/relationships/oleObject" Target="../embeddings/oleObject50.bin"/><Relationship Id="rId28" Type="http://schemas.openxmlformats.org/officeDocument/2006/relationships/oleObject" Target="../embeddings/oleObject55.bin"/><Relationship Id="rId36" Type="http://schemas.openxmlformats.org/officeDocument/2006/relationships/oleObject" Target="../embeddings/oleObject63.bin"/><Relationship Id="rId10" Type="http://schemas.openxmlformats.org/officeDocument/2006/relationships/oleObject" Target="../embeddings/oleObject37.bin"/><Relationship Id="rId19" Type="http://schemas.openxmlformats.org/officeDocument/2006/relationships/oleObject" Target="../embeddings/oleObject46.bin"/><Relationship Id="rId31" Type="http://schemas.openxmlformats.org/officeDocument/2006/relationships/oleObject" Target="../embeddings/oleObject58.bin"/><Relationship Id="rId4" Type="http://schemas.openxmlformats.org/officeDocument/2006/relationships/oleObject" Target="../embeddings/oleObject31.bin"/><Relationship Id="rId9" Type="http://schemas.openxmlformats.org/officeDocument/2006/relationships/oleObject" Target="../embeddings/oleObject36.bin"/><Relationship Id="rId14" Type="http://schemas.openxmlformats.org/officeDocument/2006/relationships/oleObject" Target="../embeddings/oleObject41.bin"/><Relationship Id="rId22" Type="http://schemas.openxmlformats.org/officeDocument/2006/relationships/oleObject" Target="../embeddings/oleObject49.bin"/><Relationship Id="rId27" Type="http://schemas.openxmlformats.org/officeDocument/2006/relationships/oleObject" Target="../embeddings/oleObject54.bin"/><Relationship Id="rId30" Type="http://schemas.openxmlformats.org/officeDocument/2006/relationships/oleObject" Target="../embeddings/oleObject57.bin"/><Relationship Id="rId35" Type="http://schemas.openxmlformats.org/officeDocument/2006/relationships/oleObject" Target="../embeddings/oleObject62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Aula 14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859" y="357166"/>
            <a:ext cx="8791297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85728"/>
            <a:ext cx="8853386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Supondo que o problema tenha solução e que o algoritmo está correto...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COMPLEXIDADE!!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Numa realização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 cavalo chega a uma posição e tem sete outras para explorar. Cada uma das sete dará origem a um novo ramo na árvore de resultados em cada um há uma casa a menos para </a:t>
            </a:r>
            <a:r>
              <a:rPr lang="pt-BR" dirty="0" err="1" smtClean="0"/>
              <a:t>vistar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Recorrência t(i)= c + b*t(i-1) onde i é o número de casas que estão para ser visitadas, b é a quantidade de ramos possíveis. t(0)=c</a:t>
            </a:r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Quantos movimentos são possíveis?</a:t>
            </a:r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428728" y="2905134"/>
          <a:ext cx="1270000" cy="1809750"/>
        </p:xfrm>
        <a:graphic>
          <a:graphicData uri="http://schemas.openxmlformats.org/drawingml/2006/table">
            <a:tbl>
              <a:tblPr/>
              <a:tblGrid>
                <a:gridCol w="254000"/>
                <a:gridCol w="254000"/>
                <a:gridCol w="254000"/>
                <a:gridCol w="254000"/>
                <a:gridCol w="254000"/>
              </a:tblGrid>
              <a:tr h="361950"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5357818" y="2614622"/>
          <a:ext cx="1524001" cy="2171700"/>
        </p:xfrm>
        <a:graphic>
          <a:graphicData uri="http://schemas.openxmlformats.org/drawingml/2006/table">
            <a:tbl>
              <a:tblPr/>
              <a:tblGrid>
                <a:gridCol w="254524"/>
                <a:gridCol w="254524"/>
                <a:gridCol w="254524"/>
                <a:gridCol w="254524"/>
                <a:gridCol w="254524"/>
                <a:gridCol w="251381"/>
              </a:tblGrid>
              <a:tr h="361950"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Complexidade de tempo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Recorrência t(i)= c + b*t(i-1) onde i é o número de casas que estão para ser visitadas, b é a quantidade de ramos de computação disparados.</a:t>
            </a:r>
          </a:p>
          <a:p>
            <a:r>
              <a:rPr lang="pt-BR" dirty="0" smtClean="0"/>
              <a:t>Durante uma execução, b varia, pode ir de zero a 8.</a:t>
            </a:r>
          </a:p>
          <a:p>
            <a:r>
              <a:rPr lang="pt-BR" dirty="0" smtClean="0"/>
              <a:t>Numa execução bem sucedida, b vale pelo menos 1. Na maioria dos casos vale mais que 1 e </a:t>
            </a:r>
            <a:r>
              <a:rPr lang="pt-BR" dirty="0"/>
              <a:t>s</a:t>
            </a:r>
            <a:r>
              <a:rPr lang="pt-BR" dirty="0" smtClean="0"/>
              <a:t>omente quando terminar, b=zero.</a:t>
            </a:r>
          </a:p>
          <a:p>
            <a:r>
              <a:rPr lang="pt-BR" dirty="0" smtClean="0"/>
              <a:t>A solução para a recorrência, para b </a:t>
            </a:r>
            <a:r>
              <a:rPr lang="pt-BR" dirty="0" err="1" smtClean="0"/>
              <a:t>cte</a:t>
            </a:r>
            <a:r>
              <a:rPr lang="pt-BR" dirty="0" smtClean="0"/>
              <a:t> é c*S(</a:t>
            </a:r>
            <a:r>
              <a:rPr lang="pt-BR" dirty="0" err="1" smtClean="0"/>
              <a:t>b^</a:t>
            </a:r>
            <a:r>
              <a:rPr lang="pt-BR" dirty="0" smtClean="0"/>
              <a:t>i)=c*(1-</a:t>
            </a:r>
            <a:r>
              <a:rPr lang="pt-BR" dirty="0" err="1"/>
              <a:t>b</a:t>
            </a:r>
            <a:r>
              <a:rPr lang="pt-BR" dirty="0" err="1" smtClean="0"/>
              <a:t>^</a:t>
            </a:r>
            <a:r>
              <a:rPr lang="pt-BR" dirty="0" smtClean="0"/>
              <a:t>n)/(1-b), que é O(</a:t>
            </a:r>
            <a:r>
              <a:rPr lang="pt-BR" dirty="0" err="1"/>
              <a:t>b</a:t>
            </a:r>
            <a:r>
              <a:rPr lang="pt-BR" dirty="0" err="1" smtClean="0"/>
              <a:t>^</a:t>
            </a:r>
            <a:r>
              <a:rPr lang="pt-BR" dirty="0" smtClean="0"/>
              <a:t>n)</a:t>
            </a:r>
          </a:p>
          <a:p>
            <a:r>
              <a:rPr lang="pt-BR" dirty="0" smtClean="0"/>
              <a:t>Como b&gt;1, então a complexidade de tempo do algoritmo é exponencial.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Resolver o problema da mochila binária usando a estratégia de tentativa e erro.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Mochila binária:</a:t>
            </a:r>
          </a:p>
          <a:p>
            <a:r>
              <a:rPr lang="pt-BR" dirty="0" smtClean="0"/>
              <a:t>Uma mochila consegue carregar objetos até um certo peso. Temos diversos objetos com pesos também diversos.</a:t>
            </a:r>
          </a:p>
          <a:p>
            <a:r>
              <a:rPr lang="pt-BR" dirty="0" smtClean="0"/>
              <a:t>Os objetos não podem ser fracionados.</a:t>
            </a:r>
          </a:p>
          <a:p>
            <a:r>
              <a:rPr lang="pt-BR" dirty="0" smtClean="0"/>
              <a:t>Queremos levar o maior número de objetos possível.</a:t>
            </a: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Divisão e conquista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Consiste em dividir o problema em partes menores, </a:t>
            </a:r>
            <a:r>
              <a:rPr lang="pt-BR" dirty="0" smtClean="0"/>
              <a:t>encontrar soluções </a:t>
            </a:r>
            <a:r>
              <a:rPr lang="pt-BR" dirty="0"/>
              <a:t>para as partes, e combiná-las em uma solução global</a:t>
            </a:r>
            <a:r>
              <a:rPr lang="pt-BR" dirty="0" smtClean="0"/>
              <a:t>.</a:t>
            </a:r>
          </a:p>
          <a:p>
            <a:r>
              <a:rPr lang="pt-BR" dirty="0" smtClean="0"/>
              <a:t>Já conhecemos alguns </a:t>
            </a:r>
          </a:p>
          <a:p>
            <a:pPr lvl="1"/>
            <a:r>
              <a:rPr lang="pt-BR" dirty="0" smtClean="0"/>
              <a:t>busca binária </a:t>
            </a:r>
          </a:p>
          <a:p>
            <a:pPr lvl="1"/>
            <a:r>
              <a:rPr lang="pt-BR" dirty="0" err="1" smtClean="0"/>
              <a:t>Mergesort</a:t>
            </a:r>
            <a:r>
              <a:rPr lang="pt-BR" dirty="0" smtClean="0"/>
              <a:t> (ordenação por intercalação)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binária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769" y="285728"/>
            <a:ext cx="9013263" cy="634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7923" y="142852"/>
            <a:ext cx="9161924" cy="642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Estratégias para resolução de problemas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problema pode ser resolvido de várias formas, por exemplo, ordenar um conjunto de cartas pode ser feito por </a:t>
            </a:r>
            <a:r>
              <a:rPr lang="pt-BR" dirty="0" err="1" smtClean="0"/>
              <a:t>bogosort</a:t>
            </a:r>
            <a:r>
              <a:rPr lang="pt-BR" dirty="0" smtClean="0"/>
              <a:t>, por </a:t>
            </a:r>
            <a:r>
              <a:rPr lang="pt-BR" dirty="0" err="1" smtClean="0"/>
              <a:t>insertionsort</a:t>
            </a:r>
            <a:r>
              <a:rPr lang="pt-BR" dirty="0" smtClean="0"/>
              <a:t>, por </a:t>
            </a:r>
            <a:r>
              <a:rPr lang="pt-BR" dirty="0" err="1" smtClean="0"/>
              <a:t>bubblesort</a:t>
            </a:r>
            <a:r>
              <a:rPr lang="pt-BR" dirty="0" smtClean="0"/>
              <a:t>, por </a:t>
            </a:r>
            <a:r>
              <a:rPr lang="pt-BR" dirty="0" err="1" smtClean="0"/>
              <a:t>mergesort</a:t>
            </a:r>
            <a:r>
              <a:rPr lang="pt-BR" dirty="0" smtClean="0"/>
              <a:t>,...</a:t>
            </a:r>
          </a:p>
          <a:p>
            <a:r>
              <a:rPr lang="pt-BR" dirty="0" smtClean="0"/>
              <a:t>O trabalho (tempo computacional) que dá cada solução varia.</a:t>
            </a: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sz="2000" dirty="0" smtClean="0"/>
              <a:t>Ressalva 2: já vimos qual a recorrência e sua resolução tanto por prova por indução quanto pelo Teorema Mestre.</a:t>
            </a:r>
            <a:endParaRPr lang="pt-BR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b="31236"/>
          <a:stretch>
            <a:fillRect/>
          </a:stretch>
        </p:blipFill>
        <p:spPr bwMode="auto">
          <a:xfrm>
            <a:off x="1" y="142852"/>
            <a:ext cx="9144000" cy="443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Mergesort</a:t>
            </a:r>
            <a:r>
              <a:rPr lang="pt-BR" dirty="0" smtClean="0"/>
              <a:t> (CLR)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dirty="0" err="1" smtClean="0"/>
              <a:t>Merge-Sort</a:t>
            </a:r>
            <a:r>
              <a:rPr lang="pt-BR" dirty="0" smtClean="0"/>
              <a:t> (A, p, r)</a:t>
            </a:r>
          </a:p>
          <a:p>
            <a:pPr lvl="1">
              <a:buNone/>
            </a:pPr>
            <a:r>
              <a:rPr lang="pt-BR" dirty="0" err="1" smtClean="0"/>
              <a:t>if</a:t>
            </a:r>
            <a:r>
              <a:rPr lang="pt-BR" dirty="0" smtClean="0"/>
              <a:t> (p&lt;r) </a:t>
            </a:r>
            <a:r>
              <a:rPr lang="pt-BR" dirty="0" err="1" smtClean="0"/>
              <a:t>then</a:t>
            </a:r>
            <a:endParaRPr lang="pt-BR" dirty="0" smtClean="0"/>
          </a:p>
          <a:p>
            <a:pPr lvl="2">
              <a:buNone/>
            </a:pPr>
            <a:r>
              <a:rPr lang="pt-BR" dirty="0" smtClean="0"/>
              <a:t>q = (p+r)/2</a:t>
            </a:r>
          </a:p>
          <a:p>
            <a:pPr lvl="2">
              <a:buNone/>
            </a:pPr>
            <a:r>
              <a:rPr lang="pt-BR" dirty="0" err="1" smtClean="0"/>
              <a:t>Merge-Sort</a:t>
            </a:r>
            <a:r>
              <a:rPr lang="pt-BR" dirty="0" smtClean="0"/>
              <a:t> (A, p,q)</a:t>
            </a:r>
          </a:p>
          <a:p>
            <a:pPr lvl="2">
              <a:buNone/>
            </a:pPr>
            <a:r>
              <a:rPr lang="pt-BR" dirty="0" err="1" smtClean="0"/>
              <a:t>Merge-Sort</a:t>
            </a:r>
            <a:r>
              <a:rPr lang="pt-BR" dirty="0" smtClean="0"/>
              <a:t> (A, q+1, r)</a:t>
            </a:r>
          </a:p>
          <a:p>
            <a:pPr lvl="1">
              <a:buNone/>
            </a:pPr>
            <a:r>
              <a:rPr lang="pt-BR" dirty="0" smtClean="0"/>
              <a:t>Merge (A, p,q,r)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dirty="0" smtClean="0"/>
              <a:t>Merge(A,p,q,r)</a:t>
            </a:r>
          </a:p>
          <a:p>
            <a:pPr lvl="1">
              <a:buNone/>
            </a:pPr>
            <a:r>
              <a:rPr lang="pt-BR" dirty="0" smtClean="0"/>
              <a:t>p1=p</a:t>
            </a:r>
          </a:p>
          <a:p>
            <a:pPr lvl="1">
              <a:buNone/>
            </a:pPr>
            <a:r>
              <a:rPr lang="pt-BR" dirty="0" smtClean="0"/>
              <a:t>p2=q+1</a:t>
            </a:r>
          </a:p>
          <a:p>
            <a:pPr lvl="1">
              <a:buNone/>
            </a:pPr>
            <a:r>
              <a:rPr lang="pt-BR" dirty="0" smtClean="0"/>
              <a:t>i=0;</a:t>
            </a:r>
          </a:p>
          <a:p>
            <a:pPr lvl="1">
              <a:buNone/>
            </a:pPr>
            <a:r>
              <a:rPr lang="pt-BR" dirty="0" err="1" smtClean="0"/>
              <a:t>while</a:t>
            </a:r>
            <a:r>
              <a:rPr lang="pt-BR" dirty="0" smtClean="0"/>
              <a:t> ((p1&lt;=q) </a:t>
            </a:r>
            <a:r>
              <a:rPr lang="pt-BR" dirty="0" err="1" smtClean="0"/>
              <a:t>and</a:t>
            </a:r>
            <a:r>
              <a:rPr lang="pt-BR" dirty="0" smtClean="0"/>
              <a:t> (p2&lt;=r))</a:t>
            </a:r>
          </a:p>
          <a:p>
            <a:pPr lvl="2">
              <a:buNone/>
            </a:pPr>
            <a:r>
              <a:rPr lang="pt-BR" dirty="0" err="1" smtClean="0"/>
              <a:t>if</a:t>
            </a:r>
            <a:r>
              <a:rPr lang="pt-BR" dirty="0" smtClean="0"/>
              <a:t> (A(p1)&lt;A(p2)) </a:t>
            </a:r>
            <a:r>
              <a:rPr lang="pt-BR" dirty="0" err="1" smtClean="0"/>
              <a:t>then</a:t>
            </a:r>
            <a:endParaRPr lang="pt-BR" dirty="0" smtClean="0"/>
          </a:p>
          <a:p>
            <a:pPr lvl="3">
              <a:buNone/>
            </a:pPr>
            <a:r>
              <a:rPr lang="pt-BR" dirty="0" smtClean="0"/>
              <a:t>B(i)=A(p1);p1++;</a:t>
            </a:r>
          </a:p>
          <a:p>
            <a:pPr lvl="2">
              <a:buNone/>
            </a:pPr>
            <a:r>
              <a:rPr lang="pt-BR" dirty="0" err="1" smtClean="0"/>
              <a:t>else</a:t>
            </a:r>
            <a:r>
              <a:rPr lang="pt-BR" dirty="0" smtClean="0"/>
              <a:t> </a:t>
            </a:r>
          </a:p>
          <a:p>
            <a:pPr lvl="3">
              <a:buNone/>
            </a:pPr>
            <a:r>
              <a:rPr lang="pt-BR" dirty="0" smtClean="0"/>
              <a:t>B(i)=A(p2);p2++;</a:t>
            </a:r>
          </a:p>
          <a:p>
            <a:pPr lvl="2">
              <a:buNone/>
            </a:pPr>
            <a:r>
              <a:rPr lang="pt-BR" dirty="0" smtClean="0"/>
              <a:t>i++</a:t>
            </a:r>
          </a:p>
          <a:p>
            <a:pPr lvl="1">
              <a:buNone/>
            </a:pPr>
            <a:r>
              <a:rPr lang="pt-BR" dirty="0" err="1" smtClean="0"/>
              <a:t>while</a:t>
            </a:r>
            <a:r>
              <a:rPr lang="pt-BR" dirty="0" smtClean="0"/>
              <a:t> (p1&lt;=q)</a:t>
            </a:r>
          </a:p>
          <a:p>
            <a:pPr lvl="2">
              <a:buNone/>
            </a:pPr>
            <a:r>
              <a:rPr lang="pt-BR" dirty="0" smtClean="0"/>
              <a:t>B(i)=A(p1);</a:t>
            </a:r>
          </a:p>
          <a:p>
            <a:pPr lvl="2">
              <a:buNone/>
            </a:pPr>
            <a:r>
              <a:rPr lang="pt-BR" dirty="0" smtClean="0"/>
              <a:t>i++;p1++</a:t>
            </a:r>
          </a:p>
          <a:p>
            <a:pPr lvl="1">
              <a:buNone/>
            </a:pPr>
            <a:r>
              <a:rPr lang="pt-BR" dirty="0" err="1" smtClean="0"/>
              <a:t>while</a:t>
            </a:r>
            <a:r>
              <a:rPr lang="pt-BR" dirty="0" smtClean="0"/>
              <a:t> (p2&lt;=r)</a:t>
            </a:r>
          </a:p>
          <a:p>
            <a:pPr lvl="2">
              <a:buNone/>
            </a:pPr>
            <a:r>
              <a:rPr lang="pt-BR" dirty="0" smtClean="0"/>
              <a:t>B(i)=A(p2);</a:t>
            </a:r>
          </a:p>
          <a:p>
            <a:pPr lvl="2">
              <a:buNone/>
            </a:pPr>
            <a:r>
              <a:rPr lang="pt-BR" dirty="0" smtClean="0"/>
              <a:t>i++;p2++</a:t>
            </a:r>
          </a:p>
          <a:p>
            <a:pPr lvl="1">
              <a:buNone/>
            </a:pPr>
            <a:r>
              <a:rPr lang="pt-BR" dirty="0" smtClean="0"/>
              <a:t>i=0;</a:t>
            </a:r>
          </a:p>
          <a:p>
            <a:pPr lvl="1">
              <a:buNone/>
            </a:pPr>
            <a:r>
              <a:rPr lang="pt-BR" dirty="0" smtClean="0"/>
              <a:t>for ( k=p to r) </a:t>
            </a:r>
          </a:p>
          <a:p>
            <a:pPr lvl="2">
              <a:buNone/>
            </a:pPr>
            <a:r>
              <a:rPr lang="pt-BR" dirty="0" smtClean="0"/>
              <a:t>A(k)=B(i)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ço Reservado para Conteúdo 6"/>
          <p:cNvGraphicFramePr>
            <a:graphicFrameLocks noChangeAspect="1"/>
          </p:cNvGraphicFramePr>
          <p:nvPr>
            <p:ph idx="4294967295"/>
          </p:nvPr>
        </p:nvGraphicFramePr>
        <p:xfrm>
          <a:off x="625480" y="1643050"/>
          <a:ext cx="327025" cy="3786188"/>
        </p:xfrm>
        <a:graphic>
          <a:graphicData uri="http://schemas.openxmlformats.org/presentationml/2006/ole">
            <p:oleObj spid="_x0000_s4098" name="Equação" r:id="rId3" imgW="126720" imgH="2260440" progId="Equation.3">
              <p:embed/>
            </p:oleObj>
          </a:graphicData>
        </a:graphic>
      </p:graphicFrame>
      <p:graphicFrame>
        <p:nvGraphicFramePr>
          <p:cNvPr id="4099" name="Espaço Reservado para Conteúdo 6"/>
          <p:cNvGraphicFramePr>
            <a:graphicFrameLocks noChangeAspect="1"/>
          </p:cNvGraphicFramePr>
          <p:nvPr/>
        </p:nvGraphicFramePr>
        <p:xfrm>
          <a:off x="1473702" y="928671"/>
          <a:ext cx="312216" cy="1785950"/>
        </p:xfrm>
        <a:graphic>
          <a:graphicData uri="http://schemas.openxmlformats.org/presentationml/2006/ole">
            <p:oleObj spid="_x0000_s4099" name="Equação" r:id="rId4" imgW="126720" imgH="1117440" progId="Equation.3">
              <p:embed/>
            </p:oleObj>
          </a:graphicData>
        </a:graphic>
      </p:graphicFrame>
      <p:graphicFrame>
        <p:nvGraphicFramePr>
          <p:cNvPr id="4100" name="Espaço Reservado para Conteúdo 6"/>
          <p:cNvGraphicFramePr>
            <a:graphicFrameLocks noChangeAspect="1"/>
          </p:cNvGraphicFramePr>
          <p:nvPr/>
        </p:nvGraphicFramePr>
        <p:xfrm>
          <a:off x="1500166" y="4171969"/>
          <a:ext cx="319722" cy="1828799"/>
        </p:xfrm>
        <a:graphic>
          <a:graphicData uri="http://schemas.openxmlformats.org/presentationml/2006/ole">
            <p:oleObj spid="_x0000_s4100" name="Equação" r:id="rId5" imgW="126720" imgH="1117440" progId="Equation.3">
              <p:embed/>
            </p:oleObj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2154458" y="500043"/>
          <a:ext cx="156926" cy="788990"/>
        </p:xfrm>
        <a:graphic>
          <a:graphicData uri="http://schemas.openxmlformats.org/presentationml/2006/ole">
            <p:oleObj spid="_x0000_s4101" name="Equação" r:id="rId6" imgW="114120" imgH="431640" progId="Equation.3">
              <p:embed/>
            </p:oleObj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2143108" y="3997332"/>
          <a:ext cx="214314" cy="728668"/>
        </p:xfrm>
        <a:graphic>
          <a:graphicData uri="http://schemas.openxmlformats.org/presentationml/2006/ole">
            <p:oleObj spid="_x0000_s4102" name="Equação" r:id="rId7" imgW="126720" imgH="431640" progId="Equation.3">
              <p:embed/>
            </p:oleObj>
          </a:graphicData>
        </a:graphic>
      </p:graphicFrame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2214546" y="5122882"/>
          <a:ext cx="127000" cy="1092200"/>
        </p:xfrm>
        <a:graphic>
          <a:graphicData uri="http://schemas.openxmlformats.org/presentationml/2006/ole">
            <p:oleObj spid="_x0000_s4104" name="Equação" r:id="rId8" imgW="126720" imgH="672840" progId="Equation.3">
              <p:embed/>
            </p:oleObj>
          </a:graphicData>
        </a:graphic>
      </p:graphicFrame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2158984" y="2071679"/>
          <a:ext cx="127000" cy="1092200"/>
        </p:xfrm>
        <a:graphic>
          <a:graphicData uri="http://schemas.openxmlformats.org/presentationml/2006/ole">
            <p:oleObj spid="_x0000_s4105" name="Equação" r:id="rId9" imgW="126720" imgH="672840" progId="Equation.3">
              <p:embed/>
            </p:oleObj>
          </a:graphicData>
        </a:graphic>
      </p:graphicFrame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2725719" y="2595221"/>
          <a:ext cx="203207" cy="690904"/>
        </p:xfrm>
        <a:graphic>
          <a:graphicData uri="http://schemas.openxmlformats.org/presentationml/2006/ole">
            <p:oleObj spid="_x0000_s4106" name="Equação" r:id="rId10" imgW="126720" imgH="431640" progId="Equation.3">
              <p:embed/>
            </p:oleObj>
          </a:graphicData>
        </a:graphic>
      </p:graphicFrame>
      <p:graphicFrame>
        <p:nvGraphicFramePr>
          <p:cNvPr id="4107" name="Object 11"/>
          <p:cNvGraphicFramePr>
            <a:graphicFrameLocks noChangeAspect="1"/>
          </p:cNvGraphicFramePr>
          <p:nvPr/>
        </p:nvGraphicFramePr>
        <p:xfrm>
          <a:off x="2741139" y="5643578"/>
          <a:ext cx="187787" cy="709417"/>
        </p:xfrm>
        <a:graphic>
          <a:graphicData uri="http://schemas.openxmlformats.org/presentationml/2006/ole">
            <p:oleObj spid="_x0000_s4107" name="Equação" r:id="rId11" imgW="114120" imgH="431640" progId="Equation.3">
              <p:embed/>
            </p:oleObj>
          </a:graphicData>
        </a:graphic>
      </p:graphicFrame>
      <p:graphicFrame>
        <p:nvGraphicFramePr>
          <p:cNvPr id="17" name="Objeto 16"/>
          <p:cNvGraphicFramePr>
            <a:graphicFrameLocks noChangeAspect="1"/>
          </p:cNvGraphicFramePr>
          <p:nvPr/>
        </p:nvGraphicFramePr>
        <p:xfrm>
          <a:off x="2643174" y="214290"/>
          <a:ext cx="142876" cy="265341"/>
        </p:xfrm>
        <a:graphic>
          <a:graphicData uri="http://schemas.openxmlformats.org/presentationml/2006/ole">
            <p:oleObj spid="_x0000_s4108" name="Equação" r:id="rId12" imgW="88560" imgH="164880" progId="Equation.3">
              <p:embed/>
            </p:oleObj>
          </a:graphicData>
        </a:graphic>
      </p:graphicFrame>
      <p:graphicFrame>
        <p:nvGraphicFramePr>
          <p:cNvPr id="4109" name="Object 13"/>
          <p:cNvGraphicFramePr>
            <a:graphicFrameLocks noChangeAspect="1"/>
          </p:cNvGraphicFramePr>
          <p:nvPr/>
        </p:nvGraphicFramePr>
        <p:xfrm>
          <a:off x="2671750" y="1071547"/>
          <a:ext cx="257176" cy="400052"/>
        </p:xfrm>
        <a:graphic>
          <a:graphicData uri="http://schemas.openxmlformats.org/presentationml/2006/ole">
            <p:oleObj spid="_x0000_s4109" name="Equação" r:id="rId13" imgW="114120" imgH="177480" progId="Equation.3">
              <p:embed/>
            </p:oleObj>
          </a:graphicData>
        </a:graphic>
      </p:graphicFrame>
      <p:graphicFrame>
        <p:nvGraphicFramePr>
          <p:cNvPr id="4110" name="Object 14"/>
          <p:cNvGraphicFramePr>
            <a:graphicFrameLocks noChangeAspect="1"/>
          </p:cNvGraphicFramePr>
          <p:nvPr/>
        </p:nvGraphicFramePr>
        <p:xfrm>
          <a:off x="2659050" y="1857364"/>
          <a:ext cx="198438" cy="277813"/>
        </p:xfrm>
        <a:graphic>
          <a:graphicData uri="http://schemas.openxmlformats.org/presentationml/2006/ole">
            <p:oleObj spid="_x0000_s4110" name="Equação" r:id="rId14" imgW="126720" imgH="177480" progId="Equation.3">
              <p:embed/>
            </p:oleObj>
          </a:graphicData>
        </a:graphic>
      </p:graphicFrame>
      <p:graphicFrame>
        <p:nvGraphicFramePr>
          <p:cNvPr id="4111" name="Object 15"/>
          <p:cNvGraphicFramePr>
            <a:graphicFrameLocks noChangeAspect="1"/>
          </p:cNvGraphicFramePr>
          <p:nvPr/>
        </p:nvGraphicFramePr>
        <p:xfrm>
          <a:off x="3219442" y="2285993"/>
          <a:ext cx="209550" cy="325967"/>
        </p:xfrm>
        <a:graphic>
          <a:graphicData uri="http://schemas.openxmlformats.org/presentationml/2006/ole">
            <p:oleObj spid="_x0000_s4111" name="Equação" r:id="rId15" imgW="114120" imgH="177480" progId="Equation.3">
              <p:embed/>
            </p:oleObj>
          </a:graphicData>
        </a:graphic>
      </p:graphicFrame>
      <p:graphicFrame>
        <p:nvGraphicFramePr>
          <p:cNvPr id="4112" name="Object 16"/>
          <p:cNvGraphicFramePr>
            <a:graphicFrameLocks noChangeAspect="1"/>
          </p:cNvGraphicFramePr>
          <p:nvPr/>
        </p:nvGraphicFramePr>
        <p:xfrm>
          <a:off x="3249602" y="3195794"/>
          <a:ext cx="179390" cy="233207"/>
        </p:xfrm>
        <a:graphic>
          <a:graphicData uri="http://schemas.openxmlformats.org/presentationml/2006/ole">
            <p:oleObj spid="_x0000_s4112" name="Equação" r:id="rId16" imgW="126720" imgH="164880" progId="Equation.3">
              <p:embed/>
            </p:oleObj>
          </a:graphicData>
        </a:graphic>
      </p:graphicFrame>
      <p:graphicFrame>
        <p:nvGraphicFramePr>
          <p:cNvPr id="4113" name="Object 17"/>
          <p:cNvGraphicFramePr>
            <a:graphicFrameLocks noChangeAspect="1"/>
          </p:cNvGraphicFramePr>
          <p:nvPr/>
        </p:nvGraphicFramePr>
        <p:xfrm>
          <a:off x="2732075" y="3864772"/>
          <a:ext cx="214314" cy="278608"/>
        </p:xfrm>
        <a:graphic>
          <a:graphicData uri="http://schemas.openxmlformats.org/presentationml/2006/ole">
            <p:oleObj spid="_x0000_s4113" name="Equação" r:id="rId17" imgW="126720" imgH="164880" progId="Equation.3">
              <p:embed/>
            </p:oleObj>
          </a:graphicData>
        </a:graphic>
      </p:graphicFrame>
      <p:graphicFrame>
        <p:nvGraphicFramePr>
          <p:cNvPr id="4114" name="Object 18"/>
          <p:cNvGraphicFramePr>
            <a:graphicFrameLocks noChangeAspect="1"/>
          </p:cNvGraphicFramePr>
          <p:nvPr/>
        </p:nvGraphicFramePr>
        <p:xfrm>
          <a:off x="2714612" y="4486282"/>
          <a:ext cx="214314" cy="300040"/>
        </p:xfrm>
        <a:graphic>
          <a:graphicData uri="http://schemas.openxmlformats.org/presentationml/2006/ole">
            <p:oleObj spid="_x0000_s4114" name="Equação" r:id="rId18" imgW="126720" imgH="177480" progId="Equation.3">
              <p:embed/>
            </p:oleObj>
          </a:graphicData>
        </a:graphic>
      </p:graphicFrame>
      <p:graphicFrame>
        <p:nvGraphicFramePr>
          <p:cNvPr id="4115" name="Object 19"/>
          <p:cNvGraphicFramePr>
            <a:graphicFrameLocks noChangeAspect="1"/>
          </p:cNvGraphicFramePr>
          <p:nvPr/>
        </p:nvGraphicFramePr>
        <p:xfrm>
          <a:off x="2714612" y="4994274"/>
          <a:ext cx="208652" cy="292113"/>
        </p:xfrm>
        <a:graphic>
          <a:graphicData uri="http://schemas.openxmlformats.org/presentationml/2006/ole">
            <p:oleObj spid="_x0000_s4115" name="Equação" r:id="rId19" imgW="126720" imgH="177480" progId="Equation.3">
              <p:embed/>
            </p:oleObj>
          </a:graphicData>
        </a:graphic>
      </p:graphicFrame>
      <p:graphicFrame>
        <p:nvGraphicFramePr>
          <p:cNvPr id="4116" name="Object 20"/>
          <p:cNvGraphicFramePr>
            <a:graphicFrameLocks noChangeAspect="1"/>
          </p:cNvGraphicFramePr>
          <p:nvPr/>
        </p:nvGraphicFramePr>
        <p:xfrm>
          <a:off x="3274998" y="5494337"/>
          <a:ext cx="187787" cy="292113"/>
        </p:xfrm>
        <a:graphic>
          <a:graphicData uri="http://schemas.openxmlformats.org/presentationml/2006/ole">
            <p:oleObj spid="_x0000_s4116" name="Equação" r:id="rId20" imgW="114120" imgH="177480" progId="Equation.3">
              <p:embed/>
            </p:oleObj>
          </a:graphicData>
        </a:graphic>
      </p:graphicFrame>
      <p:graphicFrame>
        <p:nvGraphicFramePr>
          <p:cNvPr id="4117" name="Object 21"/>
          <p:cNvGraphicFramePr>
            <a:graphicFrameLocks noChangeAspect="1"/>
          </p:cNvGraphicFramePr>
          <p:nvPr/>
        </p:nvGraphicFramePr>
        <p:xfrm>
          <a:off x="3292461" y="6208712"/>
          <a:ext cx="187787" cy="292113"/>
        </p:xfrm>
        <a:graphic>
          <a:graphicData uri="http://schemas.openxmlformats.org/presentationml/2006/ole">
            <p:oleObj spid="_x0000_s4117" name="Equação" r:id="rId21" imgW="114120" imgH="177480" progId="Equation.3">
              <p:embed/>
            </p:oleObj>
          </a:graphicData>
        </a:graphic>
      </p:graphicFrame>
      <p:graphicFrame>
        <p:nvGraphicFramePr>
          <p:cNvPr id="4119" name="Object 23"/>
          <p:cNvGraphicFramePr>
            <a:graphicFrameLocks noChangeAspect="1"/>
          </p:cNvGraphicFramePr>
          <p:nvPr/>
        </p:nvGraphicFramePr>
        <p:xfrm>
          <a:off x="3856034" y="2355871"/>
          <a:ext cx="165100" cy="255588"/>
        </p:xfrm>
        <a:graphic>
          <a:graphicData uri="http://schemas.openxmlformats.org/presentationml/2006/ole">
            <p:oleObj spid="_x0000_s4119" name="Equação" r:id="rId22" imgW="114120" imgH="177480" progId="Equation.3">
              <p:embed/>
            </p:oleObj>
          </a:graphicData>
        </a:graphic>
      </p:graphicFrame>
      <p:graphicFrame>
        <p:nvGraphicFramePr>
          <p:cNvPr id="4120" name="Object 24"/>
          <p:cNvGraphicFramePr>
            <a:graphicFrameLocks noChangeAspect="1"/>
          </p:cNvGraphicFramePr>
          <p:nvPr/>
        </p:nvGraphicFramePr>
        <p:xfrm>
          <a:off x="3841746" y="3195659"/>
          <a:ext cx="179388" cy="233362"/>
        </p:xfrm>
        <a:graphic>
          <a:graphicData uri="http://schemas.openxmlformats.org/presentationml/2006/ole">
            <p:oleObj spid="_x0000_s4120" name="Equação" r:id="rId23" imgW="126720" imgH="164880" progId="Equation.3">
              <p:embed/>
            </p:oleObj>
          </a:graphicData>
        </a:graphic>
      </p:graphicFrame>
      <p:graphicFrame>
        <p:nvGraphicFramePr>
          <p:cNvPr id="4121" name="Object 25"/>
          <p:cNvGraphicFramePr>
            <a:graphicFrameLocks noChangeAspect="1"/>
          </p:cNvGraphicFramePr>
          <p:nvPr/>
        </p:nvGraphicFramePr>
        <p:xfrm>
          <a:off x="3867146" y="5494359"/>
          <a:ext cx="187325" cy="292100"/>
        </p:xfrm>
        <a:graphic>
          <a:graphicData uri="http://schemas.openxmlformats.org/presentationml/2006/ole">
            <p:oleObj spid="_x0000_s4121" name="Equação" r:id="rId24" imgW="114120" imgH="177480" progId="Equation.3">
              <p:embed/>
            </p:oleObj>
          </a:graphicData>
        </a:graphic>
      </p:graphicFrame>
      <p:graphicFrame>
        <p:nvGraphicFramePr>
          <p:cNvPr id="4122" name="Object 26"/>
          <p:cNvGraphicFramePr>
            <a:graphicFrameLocks noChangeAspect="1"/>
          </p:cNvGraphicFramePr>
          <p:nvPr/>
        </p:nvGraphicFramePr>
        <p:xfrm>
          <a:off x="3884609" y="6208734"/>
          <a:ext cx="187325" cy="292100"/>
        </p:xfrm>
        <a:graphic>
          <a:graphicData uri="http://schemas.openxmlformats.org/presentationml/2006/ole">
            <p:oleObj spid="_x0000_s4122" name="Equação" r:id="rId25" imgW="114120" imgH="177480" progId="Equation.3">
              <p:embed/>
            </p:oleObj>
          </a:graphicData>
        </a:graphic>
      </p:graphicFrame>
      <p:graphicFrame>
        <p:nvGraphicFramePr>
          <p:cNvPr id="4123" name="Object 27"/>
          <p:cNvGraphicFramePr>
            <a:graphicFrameLocks noChangeAspect="1"/>
          </p:cNvGraphicFramePr>
          <p:nvPr/>
        </p:nvGraphicFramePr>
        <p:xfrm>
          <a:off x="3789359" y="285771"/>
          <a:ext cx="142875" cy="265113"/>
        </p:xfrm>
        <a:graphic>
          <a:graphicData uri="http://schemas.openxmlformats.org/presentationml/2006/ole">
            <p:oleObj spid="_x0000_s4123" name="Equação" r:id="rId26" imgW="88560" imgH="164880" progId="Equation.3">
              <p:embed/>
            </p:oleObj>
          </a:graphicData>
        </a:graphic>
      </p:graphicFrame>
      <p:graphicFrame>
        <p:nvGraphicFramePr>
          <p:cNvPr id="4124" name="Object 28"/>
          <p:cNvGraphicFramePr>
            <a:graphicFrameLocks noChangeAspect="1"/>
          </p:cNvGraphicFramePr>
          <p:nvPr/>
        </p:nvGraphicFramePr>
        <p:xfrm>
          <a:off x="3817934" y="1143021"/>
          <a:ext cx="182562" cy="284163"/>
        </p:xfrm>
        <a:graphic>
          <a:graphicData uri="http://schemas.openxmlformats.org/presentationml/2006/ole">
            <p:oleObj spid="_x0000_s4124" name="Equação" r:id="rId27" imgW="114120" imgH="177480" progId="Equation.3">
              <p:embed/>
            </p:oleObj>
          </a:graphicData>
        </a:graphic>
      </p:graphicFrame>
      <p:graphicFrame>
        <p:nvGraphicFramePr>
          <p:cNvPr id="4125" name="Object 29"/>
          <p:cNvGraphicFramePr>
            <a:graphicFrameLocks noChangeAspect="1"/>
          </p:cNvGraphicFramePr>
          <p:nvPr/>
        </p:nvGraphicFramePr>
        <p:xfrm>
          <a:off x="3857621" y="4056084"/>
          <a:ext cx="214313" cy="300037"/>
        </p:xfrm>
        <a:graphic>
          <a:graphicData uri="http://schemas.openxmlformats.org/presentationml/2006/ole">
            <p:oleObj spid="_x0000_s4125" name="Equação" r:id="rId28" imgW="126720" imgH="177480" progId="Equation.3">
              <p:embed/>
            </p:oleObj>
          </a:graphicData>
        </a:graphic>
      </p:graphicFrame>
      <p:graphicFrame>
        <p:nvGraphicFramePr>
          <p:cNvPr id="4126" name="Object 30"/>
          <p:cNvGraphicFramePr>
            <a:graphicFrameLocks noChangeAspect="1"/>
          </p:cNvGraphicFramePr>
          <p:nvPr/>
        </p:nvGraphicFramePr>
        <p:xfrm>
          <a:off x="3857621" y="4564084"/>
          <a:ext cx="207963" cy="292100"/>
        </p:xfrm>
        <a:graphic>
          <a:graphicData uri="http://schemas.openxmlformats.org/presentationml/2006/ole">
            <p:oleObj spid="_x0000_s4126" name="Equação" r:id="rId29" imgW="126720" imgH="177480" progId="Equation.3">
              <p:embed/>
            </p:oleObj>
          </a:graphicData>
        </a:graphic>
      </p:graphicFrame>
      <p:graphicFrame>
        <p:nvGraphicFramePr>
          <p:cNvPr id="4127" name="Object 31"/>
          <p:cNvGraphicFramePr>
            <a:graphicFrameLocks noChangeAspect="1"/>
          </p:cNvGraphicFramePr>
          <p:nvPr/>
        </p:nvGraphicFramePr>
        <p:xfrm>
          <a:off x="3802059" y="1863746"/>
          <a:ext cx="198437" cy="277813"/>
        </p:xfrm>
        <a:graphic>
          <a:graphicData uri="http://schemas.openxmlformats.org/presentationml/2006/ole">
            <p:oleObj spid="_x0000_s4127" name="Equação" r:id="rId30" imgW="126720" imgH="177480" progId="Equation.3">
              <p:embed/>
            </p:oleObj>
          </a:graphicData>
        </a:graphic>
      </p:graphicFrame>
      <p:graphicFrame>
        <p:nvGraphicFramePr>
          <p:cNvPr id="4128" name="Object 32"/>
          <p:cNvGraphicFramePr>
            <a:graphicFrameLocks noChangeAspect="1"/>
          </p:cNvGraphicFramePr>
          <p:nvPr/>
        </p:nvGraphicFramePr>
        <p:xfrm>
          <a:off x="3857621" y="3641746"/>
          <a:ext cx="214313" cy="277813"/>
        </p:xfrm>
        <a:graphic>
          <a:graphicData uri="http://schemas.openxmlformats.org/presentationml/2006/ole">
            <p:oleObj spid="_x0000_s4128" name="Equação" r:id="rId31" imgW="126720" imgH="164880" progId="Equation.3">
              <p:embed/>
            </p:oleObj>
          </a:graphicData>
        </a:graphic>
      </p:graphicFrame>
      <p:cxnSp>
        <p:nvCxnSpPr>
          <p:cNvPr id="44" name="Conector de seta reta 43"/>
          <p:cNvCxnSpPr/>
          <p:nvPr/>
        </p:nvCxnSpPr>
        <p:spPr>
          <a:xfrm rot="5400000" flipH="1" flipV="1">
            <a:off x="928662" y="2000240"/>
            <a:ext cx="571504" cy="42862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 rot="16200000" flipH="1">
            <a:off x="857224" y="4429132"/>
            <a:ext cx="714380" cy="42862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 rot="5400000" flipH="1" flipV="1">
            <a:off x="1750199" y="1035827"/>
            <a:ext cx="500066" cy="28575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/>
          <p:nvPr/>
        </p:nvCxnSpPr>
        <p:spPr>
          <a:xfrm rot="16200000" flipH="1">
            <a:off x="1821637" y="2250273"/>
            <a:ext cx="357190" cy="28575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 rot="5400000" flipH="1" flipV="1">
            <a:off x="1821637" y="4393413"/>
            <a:ext cx="357190" cy="28575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 rot="16200000" flipH="1">
            <a:off x="1785918" y="5429264"/>
            <a:ext cx="428628" cy="28575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/>
          <p:nvPr/>
        </p:nvCxnSpPr>
        <p:spPr>
          <a:xfrm rot="5400000" flipH="1" flipV="1">
            <a:off x="2357422" y="2071678"/>
            <a:ext cx="285752" cy="28575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>
            <a:off x="2357422" y="2786058"/>
            <a:ext cx="357190" cy="14287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/>
          <p:nvPr/>
        </p:nvCxnSpPr>
        <p:spPr>
          <a:xfrm rot="5400000" flipH="1" flipV="1">
            <a:off x="2321703" y="321447"/>
            <a:ext cx="357190" cy="28575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 rot="16200000" flipH="1">
            <a:off x="2321703" y="964389"/>
            <a:ext cx="357190" cy="28575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/>
          <p:nvPr/>
        </p:nvCxnSpPr>
        <p:spPr>
          <a:xfrm flipV="1">
            <a:off x="2357422" y="4000504"/>
            <a:ext cx="357190" cy="14287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/>
          <p:nvPr/>
        </p:nvCxnSpPr>
        <p:spPr>
          <a:xfrm>
            <a:off x="2357422" y="4572008"/>
            <a:ext cx="357190" cy="7143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/>
          <p:nvPr/>
        </p:nvCxnSpPr>
        <p:spPr>
          <a:xfrm flipV="1">
            <a:off x="2428860" y="5143512"/>
            <a:ext cx="285752" cy="14287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/>
          <p:cNvCxnSpPr/>
          <p:nvPr/>
        </p:nvCxnSpPr>
        <p:spPr>
          <a:xfrm>
            <a:off x="2357422" y="5857892"/>
            <a:ext cx="357190" cy="14287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de seta reta 91"/>
          <p:cNvCxnSpPr/>
          <p:nvPr/>
        </p:nvCxnSpPr>
        <p:spPr>
          <a:xfrm>
            <a:off x="2928926" y="6215082"/>
            <a:ext cx="357190" cy="21431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/>
          <p:cNvCxnSpPr/>
          <p:nvPr/>
        </p:nvCxnSpPr>
        <p:spPr>
          <a:xfrm flipV="1">
            <a:off x="3000364" y="5643578"/>
            <a:ext cx="285752" cy="14287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de seta reta 100"/>
          <p:cNvCxnSpPr/>
          <p:nvPr/>
        </p:nvCxnSpPr>
        <p:spPr>
          <a:xfrm>
            <a:off x="2928926" y="3143248"/>
            <a:ext cx="285752" cy="14287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de seta reta 103"/>
          <p:cNvCxnSpPr/>
          <p:nvPr/>
        </p:nvCxnSpPr>
        <p:spPr>
          <a:xfrm rot="5400000" flipH="1" flipV="1">
            <a:off x="2928926" y="2428868"/>
            <a:ext cx="285752" cy="28575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/>
          <p:nvPr/>
        </p:nvCxnSpPr>
        <p:spPr>
          <a:xfrm>
            <a:off x="3428992" y="3286124"/>
            <a:ext cx="428628" cy="7143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de seta reta 109"/>
          <p:cNvCxnSpPr/>
          <p:nvPr/>
        </p:nvCxnSpPr>
        <p:spPr>
          <a:xfrm flipV="1">
            <a:off x="3000364" y="3786190"/>
            <a:ext cx="857256" cy="14287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de seta reta 110"/>
          <p:cNvCxnSpPr/>
          <p:nvPr/>
        </p:nvCxnSpPr>
        <p:spPr>
          <a:xfrm flipV="1">
            <a:off x="2928926" y="4214818"/>
            <a:ext cx="928694" cy="3571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de seta reta 111"/>
          <p:cNvCxnSpPr/>
          <p:nvPr/>
        </p:nvCxnSpPr>
        <p:spPr>
          <a:xfrm flipV="1">
            <a:off x="3000364" y="4714884"/>
            <a:ext cx="857256" cy="3571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de seta reta 112"/>
          <p:cNvCxnSpPr/>
          <p:nvPr/>
        </p:nvCxnSpPr>
        <p:spPr>
          <a:xfrm>
            <a:off x="3500430" y="5572140"/>
            <a:ext cx="357190" cy="7143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de seta reta 113"/>
          <p:cNvCxnSpPr/>
          <p:nvPr/>
        </p:nvCxnSpPr>
        <p:spPr>
          <a:xfrm>
            <a:off x="3509954" y="6357958"/>
            <a:ext cx="347666" cy="7143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de seta reta 114"/>
          <p:cNvCxnSpPr/>
          <p:nvPr/>
        </p:nvCxnSpPr>
        <p:spPr>
          <a:xfrm>
            <a:off x="3428992" y="2428868"/>
            <a:ext cx="428628" cy="7143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de seta reta 115"/>
          <p:cNvCxnSpPr/>
          <p:nvPr/>
        </p:nvCxnSpPr>
        <p:spPr>
          <a:xfrm>
            <a:off x="2928926" y="2000240"/>
            <a:ext cx="785818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de seta reta 116"/>
          <p:cNvCxnSpPr/>
          <p:nvPr/>
        </p:nvCxnSpPr>
        <p:spPr>
          <a:xfrm>
            <a:off x="3000364" y="1214422"/>
            <a:ext cx="785818" cy="7143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de seta reta 117"/>
          <p:cNvCxnSpPr/>
          <p:nvPr/>
        </p:nvCxnSpPr>
        <p:spPr>
          <a:xfrm>
            <a:off x="2786050" y="357166"/>
            <a:ext cx="928694" cy="7143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aixaDeTexto 126"/>
          <p:cNvSpPr txBox="1"/>
          <p:nvPr/>
        </p:nvSpPr>
        <p:spPr>
          <a:xfrm>
            <a:off x="5572132" y="2857496"/>
            <a:ext cx="2071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 smtClean="0"/>
              <a:t>Merge-Sort</a:t>
            </a:r>
            <a:endParaRPr lang="pt-BR" sz="3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ço Reservado para Conteúdo 6"/>
          <p:cNvGraphicFramePr>
            <a:graphicFrameLocks noChangeAspect="1"/>
          </p:cNvGraphicFramePr>
          <p:nvPr>
            <p:ph idx="4294967295"/>
          </p:nvPr>
        </p:nvGraphicFramePr>
        <p:xfrm>
          <a:off x="1214414" y="1855764"/>
          <a:ext cx="327025" cy="3786188"/>
        </p:xfrm>
        <a:graphic>
          <a:graphicData uri="http://schemas.openxmlformats.org/presentationml/2006/ole">
            <p:oleObj spid="_x0000_s5122" name="Equação" r:id="rId3" imgW="126720" imgH="2260440" progId="Equation.3">
              <p:embed/>
            </p:oleObj>
          </a:graphicData>
        </a:graphic>
      </p:graphicFrame>
      <p:graphicFrame>
        <p:nvGraphicFramePr>
          <p:cNvPr id="4099" name="Espaço Reservado para Conteúdo 6"/>
          <p:cNvGraphicFramePr>
            <a:graphicFrameLocks noChangeAspect="1"/>
          </p:cNvGraphicFramePr>
          <p:nvPr/>
        </p:nvGraphicFramePr>
        <p:xfrm>
          <a:off x="2062636" y="1141385"/>
          <a:ext cx="312216" cy="1785950"/>
        </p:xfrm>
        <a:graphic>
          <a:graphicData uri="http://schemas.openxmlformats.org/presentationml/2006/ole">
            <p:oleObj spid="_x0000_s5123" name="Equação" r:id="rId4" imgW="126720" imgH="1117440" progId="Equation.3">
              <p:embed/>
            </p:oleObj>
          </a:graphicData>
        </a:graphic>
      </p:graphicFrame>
      <p:graphicFrame>
        <p:nvGraphicFramePr>
          <p:cNvPr id="4100" name="Espaço Reservado para Conteúdo 6"/>
          <p:cNvGraphicFramePr>
            <a:graphicFrameLocks noChangeAspect="1"/>
          </p:cNvGraphicFramePr>
          <p:nvPr/>
        </p:nvGraphicFramePr>
        <p:xfrm>
          <a:off x="2089100" y="4384683"/>
          <a:ext cx="319722" cy="1828799"/>
        </p:xfrm>
        <a:graphic>
          <a:graphicData uri="http://schemas.openxmlformats.org/presentationml/2006/ole">
            <p:oleObj spid="_x0000_s5124" name="Equação" r:id="rId5" imgW="126720" imgH="1117440" progId="Equation.3">
              <p:embed/>
            </p:oleObj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2743392" y="712757"/>
          <a:ext cx="156926" cy="788990"/>
        </p:xfrm>
        <a:graphic>
          <a:graphicData uri="http://schemas.openxmlformats.org/presentationml/2006/ole">
            <p:oleObj spid="_x0000_s5125" name="Equação" r:id="rId6" imgW="114120" imgH="431640" progId="Equation.3">
              <p:embed/>
            </p:oleObj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2732042" y="4210046"/>
          <a:ext cx="214314" cy="728668"/>
        </p:xfrm>
        <a:graphic>
          <a:graphicData uri="http://schemas.openxmlformats.org/presentationml/2006/ole">
            <p:oleObj spid="_x0000_s5126" name="Equação" r:id="rId7" imgW="126720" imgH="431640" progId="Equation.3">
              <p:embed/>
            </p:oleObj>
          </a:graphicData>
        </a:graphic>
      </p:graphicFrame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2803480" y="5335596"/>
          <a:ext cx="127000" cy="1092200"/>
        </p:xfrm>
        <a:graphic>
          <a:graphicData uri="http://schemas.openxmlformats.org/presentationml/2006/ole">
            <p:oleObj spid="_x0000_s5127" name="Equação" r:id="rId8" imgW="126720" imgH="672840" progId="Equation.3">
              <p:embed/>
            </p:oleObj>
          </a:graphicData>
        </a:graphic>
      </p:graphicFrame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2747918" y="2284393"/>
          <a:ext cx="127000" cy="1092200"/>
        </p:xfrm>
        <a:graphic>
          <a:graphicData uri="http://schemas.openxmlformats.org/presentationml/2006/ole">
            <p:oleObj spid="_x0000_s5128" name="Equação" r:id="rId9" imgW="126720" imgH="672840" progId="Equation.3">
              <p:embed/>
            </p:oleObj>
          </a:graphicData>
        </a:graphic>
      </p:graphicFrame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3314653" y="2807935"/>
          <a:ext cx="203207" cy="690904"/>
        </p:xfrm>
        <a:graphic>
          <a:graphicData uri="http://schemas.openxmlformats.org/presentationml/2006/ole">
            <p:oleObj spid="_x0000_s5129" name="Equação" r:id="rId10" imgW="126720" imgH="431640" progId="Equation.3">
              <p:embed/>
            </p:oleObj>
          </a:graphicData>
        </a:graphic>
      </p:graphicFrame>
      <p:graphicFrame>
        <p:nvGraphicFramePr>
          <p:cNvPr id="4107" name="Object 11"/>
          <p:cNvGraphicFramePr>
            <a:graphicFrameLocks noChangeAspect="1"/>
          </p:cNvGraphicFramePr>
          <p:nvPr/>
        </p:nvGraphicFramePr>
        <p:xfrm>
          <a:off x="3330073" y="5856292"/>
          <a:ext cx="187787" cy="709417"/>
        </p:xfrm>
        <a:graphic>
          <a:graphicData uri="http://schemas.openxmlformats.org/presentationml/2006/ole">
            <p:oleObj spid="_x0000_s5130" name="Equação" r:id="rId11" imgW="114120" imgH="431640" progId="Equation.3">
              <p:embed/>
            </p:oleObj>
          </a:graphicData>
        </a:graphic>
      </p:graphicFrame>
      <p:graphicFrame>
        <p:nvGraphicFramePr>
          <p:cNvPr id="17" name="Objeto 16"/>
          <p:cNvGraphicFramePr>
            <a:graphicFrameLocks noChangeAspect="1"/>
          </p:cNvGraphicFramePr>
          <p:nvPr/>
        </p:nvGraphicFramePr>
        <p:xfrm>
          <a:off x="3232108" y="427004"/>
          <a:ext cx="142876" cy="265341"/>
        </p:xfrm>
        <a:graphic>
          <a:graphicData uri="http://schemas.openxmlformats.org/presentationml/2006/ole">
            <p:oleObj spid="_x0000_s5131" name="Equação" r:id="rId12" imgW="88560" imgH="164880" progId="Equation.3">
              <p:embed/>
            </p:oleObj>
          </a:graphicData>
        </a:graphic>
      </p:graphicFrame>
      <p:graphicFrame>
        <p:nvGraphicFramePr>
          <p:cNvPr id="4109" name="Object 13"/>
          <p:cNvGraphicFramePr>
            <a:graphicFrameLocks noChangeAspect="1"/>
          </p:cNvGraphicFramePr>
          <p:nvPr/>
        </p:nvGraphicFramePr>
        <p:xfrm>
          <a:off x="3260685" y="1284262"/>
          <a:ext cx="185738" cy="288926"/>
        </p:xfrm>
        <a:graphic>
          <a:graphicData uri="http://schemas.openxmlformats.org/presentationml/2006/ole">
            <p:oleObj spid="_x0000_s5132" name="Equação" r:id="rId13" imgW="114120" imgH="177480" progId="Equation.3">
              <p:embed/>
            </p:oleObj>
          </a:graphicData>
        </a:graphic>
      </p:graphicFrame>
      <p:graphicFrame>
        <p:nvGraphicFramePr>
          <p:cNvPr id="4110" name="Object 14"/>
          <p:cNvGraphicFramePr>
            <a:graphicFrameLocks noChangeAspect="1"/>
          </p:cNvGraphicFramePr>
          <p:nvPr/>
        </p:nvGraphicFramePr>
        <p:xfrm>
          <a:off x="3247984" y="2070078"/>
          <a:ext cx="198438" cy="277813"/>
        </p:xfrm>
        <a:graphic>
          <a:graphicData uri="http://schemas.openxmlformats.org/presentationml/2006/ole">
            <p:oleObj spid="_x0000_s5133" name="Equação" r:id="rId14" imgW="126720" imgH="177480" progId="Equation.3">
              <p:embed/>
            </p:oleObj>
          </a:graphicData>
        </a:graphic>
      </p:graphicFrame>
      <p:graphicFrame>
        <p:nvGraphicFramePr>
          <p:cNvPr id="4113" name="Object 17"/>
          <p:cNvGraphicFramePr>
            <a:graphicFrameLocks noChangeAspect="1"/>
          </p:cNvGraphicFramePr>
          <p:nvPr/>
        </p:nvGraphicFramePr>
        <p:xfrm>
          <a:off x="3321009" y="4077486"/>
          <a:ext cx="214314" cy="278608"/>
        </p:xfrm>
        <a:graphic>
          <a:graphicData uri="http://schemas.openxmlformats.org/presentationml/2006/ole">
            <p:oleObj spid="_x0000_s5136" name="Equação" r:id="rId15" imgW="126720" imgH="164880" progId="Equation.3">
              <p:embed/>
            </p:oleObj>
          </a:graphicData>
        </a:graphic>
      </p:graphicFrame>
      <p:graphicFrame>
        <p:nvGraphicFramePr>
          <p:cNvPr id="4114" name="Object 18"/>
          <p:cNvGraphicFramePr>
            <a:graphicFrameLocks noChangeAspect="1"/>
          </p:cNvGraphicFramePr>
          <p:nvPr/>
        </p:nvGraphicFramePr>
        <p:xfrm>
          <a:off x="3303546" y="4698996"/>
          <a:ext cx="214314" cy="300040"/>
        </p:xfrm>
        <a:graphic>
          <a:graphicData uri="http://schemas.openxmlformats.org/presentationml/2006/ole">
            <p:oleObj spid="_x0000_s5137" name="Equação" r:id="rId16" imgW="126720" imgH="177480" progId="Equation.3">
              <p:embed/>
            </p:oleObj>
          </a:graphicData>
        </a:graphic>
      </p:graphicFrame>
      <p:graphicFrame>
        <p:nvGraphicFramePr>
          <p:cNvPr id="4115" name="Object 19"/>
          <p:cNvGraphicFramePr>
            <a:graphicFrameLocks noChangeAspect="1"/>
          </p:cNvGraphicFramePr>
          <p:nvPr/>
        </p:nvGraphicFramePr>
        <p:xfrm>
          <a:off x="3303546" y="5206988"/>
          <a:ext cx="208652" cy="292113"/>
        </p:xfrm>
        <a:graphic>
          <a:graphicData uri="http://schemas.openxmlformats.org/presentationml/2006/ole">
            <p:oleObj spid="_x0000_s5138" name="Equação" r:id="rId17" imgW="126720" imgH="177480" progId="Equation.3">
              <p:embed/>
            </p:oleObj>
          </a:graphicData>
        </a:graphic>
      </p:graphicFrame>
      <p:graphicFrame>
        <p:nvGraphicFramePr>
          <p:cNvPr id="5141" name="Espaço Reservado para Conteúdo 6"/>
          <p:cNvGraphicFramePr>
            <a:graphicFrameLocks noChangeAspect="1"/>
          </p:cNvGraphicFramePr>
          <p:nvPr/>
        </p:nvGraphicFramePr>
        <p:xfrm>
          <a:off x="7673999" y="1427127"/>
          <a:ext cx="327025" cy="3786187"/>
        </p:xfrm>
        <a:graphic>
          <a:graphicData uri="http://schemas.openxmlformats.org/presentationml/2006/ole">
            <p:oleObj spid="_x0000_s5141" name="Equação" r:id="rId18" imgW="126720" imgH="2260440" progId="Equation.3">
              <p:embed/>
            </p:oleObj>
          </a:graphicData>
        </a:graphic>
      </p:graphicFrame>
      <p:graphicFrame>
        <p:nvGraphicFramePr>
          <p:cNvPr id="5142" name="Object 22"/>
          <p:cNvGraphicFramePr>
            <a:graphicFrameLocks noChangeAspect="1"/>
          </p:cNvGraphicFramePr>
          <p:nvPr/>
        </p:nvGraphicFramePr>
        <p:xfrm>
          <a:off x="6940569" y="1071541"/>
          <a:ext cx="312738" cy="1785937"/>
        </p:xfrm>
        <a:graphic>
          <a:graphicData uri="http://schemas.openxmlformats.org/presentationml/2006/ole">
            <p:oleObj spid="_x0000_s5142" name="Equação" r:id="rId19" imgW="126720" imgH="1117440" progId="Equation.3">
              <p:embed/>
            </p:oleObj>
          </a:graphicData>
        </a:graphic>
      </p:graphicFrame>
      <p:graphicFrame>
        <p:nvGraphicFramePr>
          <p:cNvPr id="5143" name="Object 23"/>
          <p:cNvGraphicFramePr>
            <a:graphicFrameLocks noChangeAspect="1"/>
          </p:cNvGraphicFramePr>
          <p:nvPr/>
        </p:nvGraphicFramePr>
        <p:xfrm>
          <a:off x="6967557" y="4314803"/>
          <a:ext cx="319087" cy="1828800"/>
        </p:xfrm>
        <a:graphic>
          <a:graphicData uri="http://schemas.openxmlformats.org/presentationml/2006/ole">
            <p:oleObj spid="_x0000_s5143" name="Equação" r:id="rId20" imgW="126720" imgH="1117440" progId="Equation.3">
              <p:embed/>
            </p:oleObj>
          </a:graphicData>
        </a:graphic>
      </p:graphicFrame>
      <p:graphicFrame>
        <p:nvGraphicFramePr>
          <p:cNvPr id="5144" name="Object 24"/>
          <p:cNvGraphicFramePr>
            <a:graphicFrameLocks noChangeAspect="1"/>
          </p:cNvGraphicFramePr>
          <p:nvPr/>
        </p:nvGraphicFramePr>
        <p:xfrm>
          <a:off x="6083311" y="642916"/>
          <a:ext cx="157162" cy="788987"/>
        </p:xfrm>
        <a:graphic>
          <a:graphicData uri="http://schemas.openxmlformats.org/presentationml/2006/ole">
            <p:oleObj spid="_x0000_s5144" name="Equação" r:id="rId21" imgW="114120" imgH="431640" progId="Equation.3">
              <p:embed/>
            </p:oleObj>
          </a:graphicData>
        </a:graphic>
      </p:graphicFrame>
      <p:graphicFrame>
        <p:nvGraphicFramePr>
          <p:cNvPr id="5145" name="Object 25"/>
          <p:cNvGraphicFramePr>
            <a:graphicFrameLocks noChangeAspect="1"/>
          </p:cNvGraphicFramePr>
          <p:nvPr/>
        </p:nvGraphicFramePr>
        <p:xfrm>
          <a:off x="6072198" y="4056050"/>
          <a:ext cx="214313" cy="728663"/>
        </p:xfrm>
        <a:graphic>
          <a:graphicData uri="http://schemas.openxmlformats.org/presentationml/2006/ole">
            <p:oleObj spid="_x0000_s5145" name="Equação" r:id="rId22" imgW="126720" imgH="431640" progId="Equation.3">
              <p:embed/>
            </p:oleObj>
          </a:graphicData>
        </a:graphic>
      </p:graphicFrame>
      <p:graphicFrame>
        <p:nvGraphicFramePr>
          <p:cNvPr id="5146" name="Object 26"/>
          <p:cNvGraphicFramePr>
            <a:graphicFrameLocks noChangeAspect="1"/>
          </p:cNvGraphicFramePr>
          <p:nvPr/>
        </p:nvGraphicFramePr>
        <p:xfrm>
          <a:off x="6143636" y="5265716"/>
          <a:ext cx="127000" cy="1092200"/>
        </p:xfrm>
        <a:graphic>
          <a:graphicData uri="http://schemas.openxmlformats.org/presentationml/2006/ole">
            <p:oleObj spid="_x0000_s5146" name="Equação" r:id="rId23" imgW="126720" imgH="672840" progId="Equation.3">
              <p:embed/>
            </p:oleObj>
          </a:graphicData>
        </a:graphic>
      </p:graphicFrame>
      <p:graphicFrame>
        <p:nvGraphicFramePr>
          <p:cNvPr id="5147" name="Object 27"/>
          <p:cNvGraphicFramePr>
            <a:graphicFrameLocks noChangeAspect="1"/>
          </p:cNvGraphicFramePr>
          <p:nvPr/>
        </p:nvGraphicFramePr>
        <p:xfrm>
          <a:off x="6088073" y="2214541"/>
          <a:ext cx="127000" cy="1092200"/>
        </p:xfrm>
        <a:graphic>
          <a:graphicData uri="http://schemas.openxmlformats.org/presentationml/2006/ole">
            <p:oleObj spid="_x0000_s5147" name="Equação" r:id="rId24" imgW="126720" imgH="672840" progId="Equation.3">
              <p:embed/>
            </p:oleObj>
          </a:graphicData>
        </a:graphic>
      </p:graphicFrame>
      <p:graphicFrame>
        <p:nvGraphicFramePr>
          <p:cNvPr id="5148" name="Object 28"/>
          <p:cNvGraphicFramePr>
            <a:graphicFrameLocks noChangeAspect="1"/>
          </p:cNvGraphicFramePr>
          <p:nvPr/>
        </p:nvGraphicFramePr>
        <p:xfrm>
          <a:off x="5154616" y="2738416"/>
          <a:ext cx="203200" cy="690562"/>
        </p:xfrm>
        <a:graphic>
          <a:graphicData uri="http://schemas.openxmlformats.org/presentationml/2006/ole">
            <p:oleObj spid="_x0000_s5148" name="Equação" r:id="rId25" imgW="126720" imgH="431640" progId="Equation.3">
              <p:embed/>
            </p:oleObj>
          </a:graphicData>
        </a:graphic>
      </p:graphicFrame>
      <p:graphicFrame>
        <p:nvGraphicFramePr>
          <p:cNvPr id="5149" name="Object 29"/>
          <p:cNvGraphicFramePr>
            <a:graphicFrameLocks noChangeAspect="1"/>
          </p:cNvGraphicFramePr>
          <p:nvPr/>
        </p:nvGraphicFramePr>
        <p:xfrm>
          <a:off x="5241931" y="5786416"/>
          <a:ext cx="187325" cy="709612"/>
        </p:xfrm>
        <a:graphic>
          <a:graphicData uri="http://schemas.openxmlformats.org/presentationml/2006/ole">
            <p:oleObj spid="_x0000_s5149" name="Equação" r:id="rId26" imgW="114120" imgH="431640" progId="Equation.3">
              <p:embed/>
            </p:oleObj>
          </a:graphicData>
        </a:graphic>
      </p:graphicFrame>
      <p:graphicFrame>
        <p:nvGraphicFramePr>
          <p:cNvPr id="5153" name="Object 33"/>
          <p:cNvGraphicFramePr>
            <a:graphicFrameLocks noChangeAspect="1"/>
          </p:cNvGraphicFramePr>
          <p:nvPr/>
        </p:nvGraphicFramePr>
        <p:xfrm>
          <a:off x="4282007" y="2498697"/>
          <a:ext cx="164577" cy="255594"/>
        </p:xfrm>
        <a:graphic>
          <a:graphicData uri="http://schemas.openxmlformats.org/presentationml/2006/ole">
            <p:oleObj spid="_x0000_s5153" name="Equação" r:id="rId27" imgW="114120" imgH="177480" progId="Equation.3">
              <p:embed/>
            </p:oleObj>
          </a:graphicData>
        </a:graphic>
      </p:graphicFrame>
      <p:graphicFrame>
        <p:nvGraphicFramePr>
          <p:cNvPr id="5154" name="Object 34"/>
          <p:cNvGraphicFramePr>
            <a:graphicFrameLocks noChangeAspect="1"/>
          </p:cNvGraphicFramePr>
          <p:nvPr/>
        </p:nvGraphicFramePr>
        <p:xfrm>
          <a:off x="4267198" y="3338491"/>
          <a:ext cx="179387" cy="233362"/>
        </p:xfrm>
        <a:graphic>
          <a:graphicData uri="http://schemas.openxmlformats.org/presentationml/2006/ole">
            <p:oleObj spid="_x0000_s5154" name="Equação" r:id="rId28" imgW="126720" imgH="164880" progId="Equation.3">
              <p:embed/>
            </p:oleObj>
          </a:graphicData>
        </a:graphic>
      </p:graphicFrame>
      <p:graphicFrame>
        <p:nvGraphicFramePr>
          <p:cNvPr id="5157" name="Object 37"/>
          <p:cNvGraphicFramePr>
            <a:graphicFrameLocks noChangeAspect="1"/>
          </p:cNvGraphicFramePr>
          <p:nvPr/>
        </p:nvGraphicFramePr>
        <p:xfrm>
          <a:off x="5214943" y="5137128"/>
          <a:ext cx="207963" cy="292100"/>
        </p:xfrm>
        <a:graphic>
          <a:graphicData uri="http://schemas.openxmlformats.org/presentationml/2006/ole">
            <p:oleObj spid="_x0000_s5157" name="Equação" r:id="rId29" imgW="126720" imgH="177480" progId="Equation.3">
              <p:embed/>
            </p:oleObj>
          </a:graphicData>
        </a:graphic>
      </p:graphicFrame>
      <p:graphicFrame>
        <p:nvGraphicFramePr>
          <p:cNvPr id="5158" name="Object 38"/>
          <p:cNvGraphicFramePr>
            <a:graphicFrameLocks noChangeAspect="1"/>
          </p:cNvGraphicFramePr>
          <p:nvPr/>
        </p:nvGraphicFramePr>
        <p:xfrm>
          <a:off x="4292598" y="5637191"/>
          <a:ext cx="187325" cy="292100"/>
        </p:xfrm>
        <a:graphic>
          <a:graphicData uri="http://schemas.openxmlformats.org/presentationml/2006/ole">
            <p:oleObj spid="_x0000_s5158" name="Equação" r:id="rId30" imgW="114120" imgH="177480" progId="Equation.3">
              <p:embed/>
            </p:oleObj>
          </a:graphicData>
        </a:graphic>
      </p:graphicFrame>
      <p:graphicFrame>
        <p:nvGraphicFramePr>
          <p:cNvPr id="5159" name="Object 39"/>
          <p:cNvGraphicFramePr>
            <a:graphicFrameLocks noChangeAspect="1"/>
          </p:cNvGraphicFramePr>
          <p:nvPr/>
        </p:nvGraphicFramePr>
        <p:xfrm>
          <a:off x="4310060" y="6351566"/>
          <a:ext cx="187325" cy="292100"/>
        </p:xfrm>
        <a:graphic>
          <a:graphicData uri="http://schemas.openxmlformats.org/presentationml/2006/ole">
            <p:oleObj spid="_x0000_s5159" name="Equação" r:id="rId31" imgW="114120" imgH="177480" progId="Equation.3">
              <p:embed/>
            </p:oleObj>
          </a:graphicData>
        </a:graphic>
      </p:graphicFrame>
      <p:graphicFrame>
        <p:nvGraphicFramePr>
          <p:cNvPr id="5160" name="Object 40"/>
          <p:cNvGraphicFramePr>
            <a:graphicFrameLocks noChangeAspect="1"/>
          </p:cNvGraphicFramePr>
          <p:nvPr/>
        </p:nvGraphicFramePr>
        <p:xfrm>
          <a:off x="4214810" y="428591"/>
          <a:ext cx="142875" cy="265112"/>
        </p:xfrm>
        <a:graphic>
          <a:graphicData uri="http://schemas.openxmlformats.org/presentationml/2006/ole">
            <p:oleObj spid="_x0000_s5160" name="Equação" r:id="rId32" imgW="88560" imgH="164880" progId="Equation.3">
              <p:embed/>
            </p:oleObj>
          </a:graphicData>
        </a:graphic>
      </p:graphicFrame>
      <p:graphicFrame>
        <p:nvGraphicFramePr>
          <p:cNvPr id="5161" name="Object 41"/>
          <p:cNvGraphicFramePr>
            <a:graphicFrameLocks noChangeAspect="1"/>
          </p:cNvGraphicFramePr>
          <p:nvPr/>
        </p:nvGraphicFramePr>
        <p:xfrm>
          <a:off x="4243385" y="1285841"/>
          <a:ext cx="182562" cy="284162"/>
        </p:xfrm>
        <a:graphic>
          <a:graphicData uri="http://schemas.openxmlformats.org/presentationml/2006/ole">
            <p:oleObj spid="_x0000_s5161" name="Equação" r:id="rId33" imgW="114120" imgH="177480" progId="Equation.3">
              <p:embed/>
            </p:oleObj>
          </a:graphicData>
        </a:graphic>
      </p:graphicFrame>
      <p:graphicFrame>
        <p:nvGraphicFramePr>
          <p:cNvPr id="5164" name="Object 44"/>
          <p:cNvGraphicFramePr>
            <a:graphicFrameLocks noChangeAspect="1"/>
          </p:cNvGraphicFramePr>
          <p:nvPr/>
        </p:nvGraphicFramePr>
        <p:xfrm>
          <a:off x="4283071" y="4198927"/>
          <a:ext cx="214312" cy="300038"/>
        </p:xfrm>
        <a:graphic>
          <a:graphicData uri="http://schemas.openxmlformats.org/presentationml/2006/ole">
            <p:oleObj spid="_x0000_s5164" name="Equação" r:id="rId34" imgW="126720" imgH="177480" progId="Equation.3">
              <p:embed/>
            </p:oleObj>
          </a:graphicData>
        </a:graphic>
      </p:graphicFrame>
      <p:graphicFrame>
        <p:nvGraphicFramePr>
          <p:cNvPr id="5165" name="Object 45"/>
          <p:cNvGraphicFramePr>
            <a:graphicFrameLocks noChangeAspect="1"/>
          </p:cNvGraphicFramePr>
          <p:nvPr/>
        </p:nvGraphicFramePr>
        <p:xfrm>
          <a:off x="4283071" y="4706927"/>
          <a:ext cx="207962" cy="292100"/>
        </p:xfrm>
        <a:graphic>
          <a:graphicData uri="http://schemas.openxmlformats.org/presentationml/2006/ole">
            <p:oleObj spid="_x0000_s5165" name="Equação" r:id="rId35" imgW="126720" imgH="177480" progId="Equation.3">
              <p:embed/>
            </p:oleObj>
          </a:graphicData>
        </a:graphic>
      </p:graphicFrame>
      <p:graphicFrame>
        <p:nvGraphicFramePr>
          <p:cNvPr id="5167" name="Object 47"/>
          <p:cNvGraphicFramePr>
            <a:graphicFrameLocks noChangeAspect="1"/>
          </p:cNvGraphicFramePr>
          <p:nvPr/>
        </p:nvGraphicFramePr>
        <p:xfrm>
          <a:off x="4227510" y="2006570"/>
          <a:ext cx="198437" cy="277813"/>
        </p:xfrm>
        <a:graphic>
          <a:graphicData uri="http://schemas.openxmlformats.org/presentationml/2006/ole">
            <p:oleObj spid="_x0000_s5167" name="Equação" r:id="rId36" imgW="126720" imgH="177480" progId="Equation.3">
              <p:embed/>
            </p:oleObj>
          </a:graphicData>
        </a:graphic>
      </p:graphicFrame>
      <p:graphicFrame>
        <p:nvGraphicFramePr>
          <p:cNvPr id="5168" name="Object 48"/>
          <p:cNvGraphicFramePr>
            <a:graphicFrameLocks noChangeAspect="1"/>
          </p:cNvGraphicFramePr>
          <p:nvPr/>
        </p:nvGraphicFramePr>
        <p:xfrm>
          <a:off x="4283071" y="3784581"/>
          <a:ext cx="214312" cy="277812"/>
        </p:xfrm>
        <a:graphic>
          <a:graphicData uri="http://schemas.openxmlformats.org/presentationml/2006/ole">
            <p:oleObj spid="_x0000_s5168" name="Equação" r:id="rId37" imgW="126720" imgH="164880" progId="Equation.3">
              <p:embed/>
            </p:oleObj>
          </a:graphicData>
        </a:graphic>
      </p:graphicFrame>
      <p:cxnSp>
        <p:nvCxnSpPr>
          <p:cNvPr id="49" name="Conector de seta reta 48"/>
          <p:cNvCxnSpPr/>
          <p:nvPr/>
        </p:nvCxnSpPr>
        <p:spPr>
          <a:xfrm>
            <a:off x="4429124" y="571480"/>
            <a:ext cx="1643074" cy="42862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 flipV="1">
            <a:off x="4429124" y="1000108"/>
            <a:ext cx="1643074" cy="42862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>
            <a:off x="4500562" y="2143116"/>
            <a:ext cx="1571636" cy="5715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>
            <a:off x="4500562" y="2643182"/>
            <a:ext cx="642942" cy="42862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 flipV="1">
            <a:off x="4500562" y="3071810"/>
            <a:ext cx="642942" cy="3571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/>
          <p:nvPr/>
        </p:nvCxnSpPr>
        <p:spPr>
          <a:xfrm>
            <a:off x="4500562" y="3929066"/>
            <a:ext cx="1571636" cy="5000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/>
          <p:nvPr/>
        </p:nvCxnSpPr>
        <p:spPr>
          <a:xfrm>
            <a:off x="4500562" y="4357694"/>
            <a:ext cx="1571636" cy="7143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/>
          <p:nvPr/>
        </p:nvCxnSpPr>
        <p:spPr>
          <a:xfrm>
            <a:off x="4572000" y="5715016"/>
            <a:ext cx="642942" cy="42862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 flipV="1">
            <a:off x="4572000" y="6143644"/>
            <a:ext cx="642942" cy="3571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/>
          <p:nvPr/>
        </p:nvCxnSpPr>
        <p:spPr>
          <a:xfrm>
            <a:off x="4500562" y="4857760"/>
            <a:ext cx="714380" cy="42862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/>
          <p:cNvCxnSpPr/>
          <p:nvPr/>
        </p:nvCxnSpPr>
        <p:spPr>
          <a:xfrm>
            <a:off x="5500694" y="5286388"/>
            <a:ext cx="642942" cy="42862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 flipV="1">
            <a:off x="5500694" y="5715016"/>
            <a:ext cx="642942" cy="3571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V="1">
            <a:off x="5429256" y="2714620"/>
            <a:ext cx="642942" cy="3571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/>
          <p:nvPr/>
        </p:nvCxnSpPr>
        <p:spPr>
          <a:xfrm rot="16200000" flipH="1">
            <a:off x="6143636" y="1142984"/>
            <a:ext cx="928694" cy="64294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 rot="5400000" flipH="1" flipV="1">
            <a:off x="6179355" y="2035959"/>
            <a:ext cx="857256" cy="64294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/>
          <p:nvPr/>
        </p:nvCxnSpPr>
        <p:spPr>
          <a:xfrm rot="16200000" flipH="1">
            <a:off x="6215074" y="4500570"/>
            <a:ext cx="785818" cy="64294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/>
          <p:nvPr/>
        </p:nvCxnSpPr>
        <p:spPr>
          <a:xfrm flipV="1">
            <a:off x="6286512" y="5214950"/>
            <a:ext cx="642942" cy="5715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/>
          <p:nvPr/>
        </p:nvCxnSpPr>
        <p:spPr>
          <a:xfrm rot="16200000" flipH="1">
            <a:off x="6893735" y="2464587"/>
            <a:ext cx="1143008" cy="3571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/>
          <p:nvPr/>
        </p:nvCxnSpPr>
        <p:spPr>
          <a:xfrm rot="5400000" flipH="1" flipV="1">
            <a:off x="6465107" y="4036223"/>
            <a:ext cx="2000264" cy="3571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ixaDeTexto 93"/>
          <p:cNvSpPr txBox="1"/>
          <p:nvPr/>
        </p:nvSpPr>
        <p:spPr>
          <a:xfrm>
            <a:off x="7572396" y="272457"/>
            <a:ext cx="1357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Merge</a:t>
            </a:r>
            <a:endParaRPr lang="pt-BR" sz="3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Complexidade de tempo - Recorrência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smtClean="0"/>
              <a:t>T</a:t>
            </a:r>
            <a:r>
              <a:rPr lang="pt-BR" dirty="0" smtClean="0"/>
              <a:t>(</a:t>
            </a:r>
            <a:r>
              <a:rPr lang="pt-BR" i="1" dirty="0" smtClean="0"/>
              <a:t>n</a:t>
            </a:r>
            <a:r>
              <a:rPr lang="pt-BR" dirty="0" smtClean="0"/>
              <a:t>)  =  2 </a:t>
            </a:r>
            <a:r>
              <a:rPr lang="pt-BR" i="1" dirty="0" smtClean="0"/>
              <a:t>T</a:t>
            </a:r>
            <a:r>
              <a:rPr lang="pt-BR" dirty="0" smtClean="0"/>
              <a:t>(</a:t>
            </a:r>
            <a:r>
              <a:rPr lang="pt-BR" dirty="0" smtClean="0">
                <a:sym typeface="Symbol"/>
              </a:rPr>
              <a:t>n/2</a:t>
            </a:r>
            <a:r>
              <a:rPr lang="pt-BR" dirty="0" smtClean="0"/>
              <a:t>) + c</a:t>
            </a:r>
            <a:r>
              <a:rPr lang="pt-BR" baseline="-25000" dirty="0" smtClean="0"/>
              <a:t>1</a:t>
            </a:r>
            <a:r>
              <a:rPr lang="pt-BR" dirty="0" smtClean="0"/>
              <a:t>*n+c</a:t>
            </a:r>
            <a:r>
              <a:rPr lang="pt-BR" baseline="-25000" dirty="0" smtClean="0"/>
              <a:t>2</a:t>
            </a:r>
            <a:r>
              <a:rPr lang="pt-BR" dirty="0" smtClean="0"/>
              <a:t> </a:t>
            </a:r>
          </a:p>
          <a:p>
            <a:r>
              <a:rPr lang="pt-BR" dirty="0" smtClean="0"/>
              <a:t>Já resolvemos esta recorrência</a:t>
            </a:r>
          </a:p>
          <a:p>
            <a:endParaRPr lang="pt-BR" dirty="0" smtClean="0"/>
          </a:p>
          <a:p>
            <a:r>
              <a:rPr lang="pt-BR" i="1" dirty="0" smtClean="0"/>
              <a:t>T</a:t>
            </a:r>
            <a:r>
              <a:rPr lang="pt-BR" dirty="0" smtClean="0"/>
              <a:t>(</a:t>
            </a:r>
            <a:r>
              <a:rPr lang="pt-BR" i="1" dirty="0" smtClean="0"/>
              <a:t>n</a:t>
            </a:r>
            <a:r>
              <a:rPr lang="pt-BR" dirty="0" smtClean="0"/>
              <a:t>)  =  2 </a:t>
            </a:r>
            <a:r>
              <a:rPr lang="pt-BR" i="1" dirty="0" smtClean="0"/>
              <a:t>T</a:t>
            </a:r>
            <a:r>
              <a:rPr lang="pt-BR" dirty="0" smtClean="0"/>
              <a:t>(</a:t>
            </a:r>
            <a:r>
              <a:rPr lang="pt-BR" dirty="0" smtClean="0">
                <a:sym typeface="Symbol"/>
              </a:rPr>
              <a:t>n/2</a:t>
            </a:r>
            <a:r>
              <a:rPr lang="pt-BR" dirty="0" smtClean="0"/>
              <a:t>) + </a:t>
            </a:r>
            <a:r>
              <a:rPr lang="pt-BR" dirty="0" smtClean="0">
                <a:sym typeface="Symbol"/>
              </a:rPr>
              <a:t>(n)</a:t>
            </a:r>
            <a:endParaRPr lang="pt-BR" dirty="0" smtClean="0"/>
          </a:p>
          <a:p>
            <a:r>
              <a:rPr lang="pt-BR" dirty="0" smtClean="0"/>
              <a:t>E também já aplicamos o Teorema Mestre</a:t>
            </a:r>
          </a:p>
          <a:p>
            <a:endParaRPr lang="pt-BR" dirty="0" smtClean="0"/>
          </a:p>
          <a:p>
            <a:r>
              <a:rPr lang="pt-BR" dirty="0" smtClean="0"/>
              <a:t>e dá T(n)=</a:t>
            </a:r>
            <a:r>
              <a:rPr lang="pt-BR" dirty="0" smtClean="0">
                <a:sym typeface="Symbol"/>
              </a:rPr>
              <a:t> </a:t>
            </a:r>
            <a:r>
              <a:rPr lang="pt-BR" dirty="0" smtClean="0"/>
              <a:t>(n*</a:t>
            </a:r>
            <a:r>
              <a:rPr lang="pt-BR" dirty="0" err="1" smtClean="0"/>
              <a:t>log</a:t>
            </a:r>
            <a:r>
              <a:rPr lang="pt-BR" dirty="0" smtClean="0"/>
              <a:t>(n))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Fonte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Merge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</a:t>
            </a:r>
            <a:r>
              <a:rPr lang="pt-BR" dirty="0" err="1" smtClean="0"/>
              <a:t>int</a:t>
            </a:r>
            <a:r>
              <a:rPr lang="pt-BR" dirty="0" smtClean="0"/>
              <a:t>[] merge(</a:t>
            </a:r>
            <a:r>
              <a:rPr lang="pt-BR" dirty="0" err="1" smtClean="0"/>
              <a:t>int</a:t>
            </a:r>
            <a:r>
              <a:rPr lang="pt-BR" dirty="0" smtClean="0"/>
              <a:t>[] a, </a:t>
            </a:r>
            <a:r>
              <a:rPr lang="pt-BR" dirty="0" err="1" smtClean="0"/>
              <a:t>int</a:t>
            </a:r>
            <a:r>
              <a:rPr lang="pt-BR" dirty="0" smtClean="0"/>
              <a:t>[] b)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</a:t>
            </a:r>
            <a:r>
              <a:rPr lang="pt-BR" dirty="0" err="1" smtClean="0"/>
              <a:t>int</a:t>
            </a:r>
            <a:r>
              <a:rPr lang="pt-BR" dirty="0" smtClean="0"/>
              <a:t> posa = 0, </a:t>
            </a:r>
            <a:r>
              <a:rPr lang="pt-BR" dirty="0" err="1" smtClean="0"/>
              <a:t>posb</a:t>
            </a:r>
            <a:r>
              <a:rPr lang="pt-BR" dirty="0" smtClean="0"/>
              <a:t> = 0, </a:t>
            </a:r>
            <a:r>
              <a:rPr lang="pt-BR" dirty="0" err="1" smtClean="0"/>
              <a:t>posc</a:t>
            </a:r>
            <a:r>
              <a:rPr lang="pt-BR" dirty="0" smtClean="0"/>
              <a:t> = 0;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[] c = new </a:t>
            </a:r>
            <a:r>
              <a:rPr lang="en-US" dirty="0" err="1" smtClean="0"/>
              <a:t>int</a:t>
            </a:r>
            <a:r>
              <a:rPr lang="en-US" dirty="0" smtClean="0"/>
              <a:t>[</a:t>
            </a:r>
            <a:r>
              <a:rPr lang="en-US" dirty="0" err="1" smtClean="0"/>
              <a:t>a.length</a:t>
            </a:r>
            <a:r>
              <a:rPr lang="en-US" dirty="0" smtClean="0"/>
              <a:t> + </a:t>
            </a:r>
            <a:r>
              <a:rPr lang="en-US" dirty="0" err="1" smtClean="0"/>
              <a:t>b.length</a:t>
            </a:r>
            <a:r>
              <a:rPr lang="en-US" dirty="0" smtClean="0"/>
              <a:t>];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// Enquanto nenhuma das </a:t>
            </a:r>
            <a:r>
              <a:rPr lang="pt-BR" dirty="0" err="1" smtClean="0"/>
              <a:t>seqÃ¼Ãªncias</a:t>
            </a:r>
            <a:r>
              <a:rPr lang="pt-BR" dirty="0" smtClean="0"/>
              <a:t> </a:t>
            </a:r>
            <a:r>
              <a:rPr lang="pt-BR" dirty="0" err="1" smtClean="0"/>
              <a:t>estÃ</a:t>
            </a:r>
            <a:r>
              <a:rPr lang="pt-BR" dirty="0" smtClean="0"/>
              <a:t>¡ vazia...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		while (</a:t>
            </a:r>
            <a:r>
              <a:rPr lang="en-US" dirty="0" err="1" smtClean="0"/>
              <a:t>posa</a:t>
            </a:r>
            <a:r>
              <a:rPr lang="en-US" dirty="0" smtClean="0"/>
              <a:t> &lt; </a:t>
            </a:r>
            <a:r>
              <a:rPr lang="en-US" dirty="0" err="1" smtClean="0"/>
              <a:t>a.length</a:t>
            </a:r>
            <a:r>
              <a:rPr lang="en-US" dirty="0" smtClean="0"/>
              <a:t> &amp;&amp; </a:t>
            </a:r>
            <a:r>
              <a:rPr lang="en-US" dirty="0" err="1" smtClean="0"/>
              <a:t>posb</a:t>
            </a:r>
            <a:r>
              <a:rPr lang="en-US" dirty="0" smtClean="0"/>
              <a:t> &lt; </a:t>
            </a:r>
            <a:r>
              <a:rPr lang="en-US" dirty="0" err="1" smtClean="0"/>
              <a:t>b.length</a:t>
            </a:r>
            <a:r>
              <a:rPr lang="en-US" dirty="0" smtClean="0"/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	// Pega o menor elemento das duas </a:t>
            </a:r>
            <a:r>
              <a:rPr lang="pt-BR" dirty="0" err="1" smtClean="0"/>
              <a:t>seqÃ¼Ãªncias</a:t>
            </a: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	</a:t>
            </a:r>
            <a:r>
              <a:rPr lang="pt-BR" dirty="0" err="1" smtClean="0"/>
              <a:t>if</a:t>
            </a:r>
            <a:r>
              <a:rPr lang="pt-BR" dirty="0" smtClean="0"/>
              <a:t> (b[</a:t>
            </a:r>
            <a:r>
              <a:rPr lang="pt-BR" dirty="0" err="1" smtClean="0"/>
              <a:t>posb</a:t>
            </a:r>
            <a:r>
              <a:rPr lang="pt-BR" dirty="0" smtClean="0"/>
              <a:t>] &lt;= a[posa])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		c[</a:t>
            </a:r>
            <a:r>
              <a:rPr lang="pt-BR" dirty="0" err="1" smtClean="0"/>
              <a:t>posc</a:t>
            </a:r>
            <a:r>
              <a:rPr lang="pt-BR" dirty="0" smtClean="0"/>
              <a:t>] = b[</a:t>
            </a:r>
            <a:r>
              <a:rPr lang="pt-BR" dirty="0" err="1" smtClean="0"/>
              <a:t>posb</a:t>
            </a:r>
            <a:r>
              <a:rPr lang="pt-BR" dirty="0" smtClean="0"/>
              <a:t>];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		</a:t>
            </a:r>
            <a:r>
              <a:rPr lang="pt-BR" dirty="0" err="1" smtClean="0"/>
              <a:t>posb</a:t>
            </a:r>
            <a:r>
              <a:rPr lang="pt-BR" dirty="0" smtClean="0"/>
              <a:t>++;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	} </a:t>
            </a:r>
            <a:r>
              <a:rPr lang="pt-BR" dirty="0" err="1" smtClean="0"/>
              <a:t>else</a:t>
            </a:r>
            <a:r>
              <a:rPr lang="pt-BR" dirty="0" smtClean="0"/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		c[</a:t>
            </a:r>
            <a:r>
              <a:rPr lang="pt-BR" dirty="0" err="1" smtClean="0"/>
              <a:t>posc</a:t>
            </a:r>
            <a:r>
              <a:rPr lang="pt-BR" dirty="0" smtClean="0"/>
              <a:t>] = a[posa];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		posa++;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	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	</a:t>
            </a:r>
            <a:r>
              <a:rPr lang="pt-BR" dirty="0" err="1" smtClean="0"/>
              <a:t>posc</a:t>
            </a:r>
            <a:r>
              <a:rPr lang="pt-BR" dirty="0" smtClean="0"/>
              <a:t>++;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// Completa com a </a:t>
            </a:r>
            <a:r>
              <a:rPr lang="pt-BR" dirty="0" err="1" smtClean="0"/>
              <a:t>seqÃ¼Ãªncia</a:t>
            </a:r>
            <a:r>
              <a:rPr lang="pt-BR" dirty="0" smtClean="0"/>
              <a:t> que ainda </a:t>
            </a:r>
            <a:r>
              <a:rPr lang="pt-BR" dirty="0" err="1" smtClean="0"/>
              <a:t>nÃ£o</a:t>
            </a:r>
            <a:r>
              <a:rPr lang="pt-BR" dirty="0" smtClean="0"/>
              <a:t> acabou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</a:t>
            </a:r>
            <a:r>
              <a:rPr lang="pt-BR" dirty="0" err="1" smtClean="0"/>
              <a:t>while</a:t>
            </a:r>
            <a:r>
              <a:rPr lang="pt-BR" dirty="0" smtClean="0"/>
              <a:t> (posa &lt; </a:t>
            </a:r>
            <a:r>
              <a:rPr lang="pt-BR" dirty="0" err="1" smtClean="0"/>
              <a:t>a.length</a:t>
            </a:r>
            <a:r>
              <a:rPr lang="pt-BR" dirty="0" smtClean="0"/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	c[</a:t>
            </a:r>
            <a:r>
              <a:rPr lang="pt-BR" dirty="0" err="1" smtClean="0"/>
              <a:t>posc</a:t>
            </a:r>
            <a:r>
              <a:rPr lang="pt-BR" dirty="0" smtClean="0"/>
              <a:t>] = a[posa];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	</a:t>
            </a:r>
            <a:r>
              <a:rPr lang="pt-BR" dirty="0" err="1" smtClean="0"/>
              <a:t>posc</a:t>
            </a:r>
            <a:r>
              <a:rPr lang="pt-BR" dirty="0" smtClean="0"/>
              <a:t>++;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	posa++;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</a:t>
            </a:r>
            <a:r>
              <a:rPr lang="pt-BR" dirty="0" err="1" smtClean="0"/>
              <a:t>while</a:t>
            </a:r>
            <a:r>
              <a:rPr lang="pt-BR" dirty="0" smtClean="0"/>
              <a:t> (</a:t>
            </a:r>
            <a:r>
              <a:rPr lang="pt-BR" dirty="0" err="1" smtClean="0"/>
              <a:t>posb</a:t>
            </a:r>
            <a:r>
              <a:rPr lang="pt-BR" dirty="0" smtClean="0"/>
              <a:t> &lt; </a:t>
            </a:r>
            <a:r>
              <a:rPr lang="pt-BR" dirty="0" err="1" smtClean="0"/>
              <a:t>b.length</a:t>
            </a:r>
            <a:r>
              <a:rPr lang="pt-BR" dirty="0" smtClean="0"/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	c[</a:t>
            </a:r>
            <a:r>
              <a:rPr lang="pt-BR" dirty="0" err="1" smtClean="0"/>
              <a:t>posc</a:t>
            </a:r>
            <a:r>
              <a:rPr lang="pt-BR" dirty="0" smtClean="0"/>
              <a:t>] = b[</a:t>
            </a:r>
            <a:r>
              <a:rPr lang="pt-BR" dirty="0" err="1" smtClean="0"/>
              <a:t>posb</a:t>
            </a:r>
            <a:r>
              <a:rPr lang="pt-BR" dirty="0" smtClean="0"/>
              <a:t>];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	</a:t>
            </a:r>
            <a:r>
              <a:rPr lang="pt-BR" dirty="0" err="1" smtClean="0"/>
              <a:t>posc</a:t>
            </a:r>
            <a:r>
              <a:rPr lang="pt-BR" dirty="0" smtClean="0"/>
              <a:t>++;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	</a:t>
            </a:r>
            <a:r>
              <a:rPr lang="pt-BR" dirty="0" err="1" smtClean="0"/>
              <a:t>posb</a:t>
            </a:r>
            <a:r>
              <a:rPr lang="pt-BR" dirty="0" smtClean="0"/>
              <a:t>++;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</a:t>
            </a:r>
            <a:r>
              <a:rPr lang="pt-BR" dirty="0" err="1" smtClean="0"/>
              <a:t>return</a:t>
            </a:r>
            <a:r>
              <a:rPr lang="pt-BR" dirty="0" smtClean="0"/>
              <a:t> c; // retorna o valor resultado da </a:t>
            </a:r>
            <a:r>
              <a:rPr lang="pt-BR" dirty="0" err="1" smtClean="0"/>
              <a:t>intercalaÃ§Ã£o</a:t>
            </a: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Menores </a:t>
            </a:r>
            <a:r>
              <a:rPr lang="pt-BR" dirty="0" err="1" smtClean="0"/>
              <a:t>menoresVetores</a:t>
            </a:r>
            <a:r>
              <a:rPr lang="pt-BR" dirty="0" smtClean="0"/>
              <a:t>(</a:t>
            </a:r>
            <a:r>
              <a:rPr lang="pt-BR" dirty="0" err="1" smtClean="0"/>
              <a:t>int</a:t>
            </a:r>
            <a:r>
              <a:rPr lang="pt-BR" dirty="0" smtClean="0"/>
              <a:t>[][] conjunto, </a:t>
            </a:r>
            <a:r>
              <a:rPr lang="pt-BR" dirty="0" err="1" smtClean="0"/>
              <a:t>int</a:t>
            </a:r>
            <a:r>
              <a:rPr lang="pt-BR" dirty="0" smtClean="0"/>
              <a:t> n)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</a:t>
            </a:r>
            <a:r>
              <a:rPr lang="pt-BR" dirty="0" err="1" smtClean="0"/>
              <a:t>int</a:t>
            </a:r>
            <a:r>
              <a:rPr lang="pt-BR" dirty="0" smtClean="0"/>
              <a:t> primeiro, segundo;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</a:t>
            </a:r>
            <a:r>
              <a:rPr lang="pt-BR" dirty="0" err="1" smtClean="0"/>
              <a:t>if</a:t>
            </a:r>
            <a:r>
              <a:rPr lang="pt-BR" dirty="0" smtClean="0"/>
              <a:t> (conjunto[0].</a:t>
            </a:r>
            <a:r>
              <a:rPr lang="pt-BR" dirty="0" err="1" smtClean="0"/>
              <a:t>length</a:t>
            </a:r>
            <a:r>
              <a:rPr lang="pt-BR" dirty="0" smtClean="0"/>
              <a:t> &lt; conjunto[1].</a:t>
            </a:r>
            <a:r>
              <a:rPr lang="pt-BR" dirty="0" err="1" smtClean="0"/>
              <a:t>length</a:t>
            </a:r>
            <a:r>
              <a:rPr lang="pt-BR" dirty="0" smtClean="0"/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	primeiro = 0;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	segundo = 1;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} </a:t>
            </a:r>
            <a:r>
              <a:rPr lang="pt-BR" dirty="0" err="1" smtClean="0"/>
              <a:t>else</a:t>
            </a:r>
            <a:r>
              <a:rPr lang="pt-BR" dirty="0" smtClean="0"/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	primeiro = 1;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	segundo = 0;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n-NO" dirty="0" smtClean="0"/>
              <a:t>		for (int i = 2; i &lt; conjunto.length; i++)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	</a:t>
            </a:r>
            <a:r>
              <a:rPr lang="pt-BR" dirty="0" err="1" smtClean="0"/>
              <a:t>if</a:t>
            </a:r>
            <a:r>
              <a:rPr lang="pt-BR" dirty="0" smtClean="0"/>
              <a:t> (conjunto[primeiro].</a:t>
            </a:r>
            <a:r>
              <a:rPr lang="pt-BR" dirty="0" err="1" smtClean="0"/>
              <a:t>length</a:t>
            </a:r>
            <a:r>
              <a:rPr lang="pt-BR" dirty="0" smtClean="0"/>
              <a:t> &gt; conjunto[i].</a:t>
            </a:r>
            <a:r>
              <a:rPr lang="pt-BR" dirty="0" err="1" smtClean="0"/>
              <a:t>length</a:t>
            </a:r>
            <a:r>
              <a:rPr lang="pt-BR" dirty="0" smtClean="0"/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		segundo = primeiro;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		primeiro = i;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	} </a:t>
            </a:r>
            <a:r>
              <a:rPr lang="pt-BR" dirty="0" err="1" smtClean="0"/>
              <a:t>else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(conjunto[segundo].</a:t>
            </a:r>
            <a:r>
              <a:rPr lang="pt-BR" dirty="0" err="1" smtClean="0"/>
              <a:t>length</a:t>
            </a:r>
            <a:r>
              <a:rPr lang="pt-BR" dirty="0" smtClean="0"/>
              <a:t> &gt; conjunto[i].</a:t>
            </a:r>
            <a:r>
              <a:rPr lang="pt-BR" dirty="0" err="1" smtClean="0"/>
              <a:t>length</a:t>
            </a:r>
            <a:r>
              <a:rPr lang="pt-BR" dirty="0" smtClean="0"/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		segundo = i;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	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 smtClean="0"/>
              <a:t>new</a:t>
            </a:r>
            <a:r>
              <a:rPr lang="pt-BR" dirty="0" smtClean="0"/>
              <a:t> Menores(primeiro, segundo);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</a:t>
            </a:r>
            <a:r>
              <a:rPr lang="pt-BR" dirty="0" err="1" smtClean="0"/>
              <a:t>int</a:t>
            </a:r>
            <a:r>
              <a:rPr lang="pt-BR" dirty="0" smtClean="0"/>
              <a:t>[][] </a:t>
            </a:r>
            <a:r>
              <a:rPr lang="pt-BR" dirty="0" err="1" smtClean="0"/>
              <a:t>removeVetores</a:t>
            </a:r>
            <a:r>
              <a:rPr lang="pt-BR" dirty="0" smtClean="0"/>
              <a:t>(</a:t>
            </a:r>
            <a:r>
              <a:rPr lang="pt-BR" dirty="0" err="1" smtClean="0"/>
              <a:t>int</a:t>
            </a:r>
            <a:r>
              <a:rPr lang="pt-BR" dirty="0" smtClean="0"/>
              <a:t>[][] conjunto, Menores </a:t>
            </a:r>
            <a:r>
              <a:rPr lang="pt-BR" dirty="0" err="1" smtClean="0"/>
              <a:t>menores</a:t>
            </a:r>
            <a:r>
              <a:rPr lang="pt-BR" dirty="0" smtClean="0"/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pos</a:t>
            </a:r>
            <a:r>
              <a:rPr lang="pt-BR" dirty="0" smtClean="0"/>
              <a:t> = 0;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[][] novo = new </a:t>
            </a:r>
            <a:r>
              <a:rPr lang="en-US" dirty="0" err="1" smtClean="0"/>
              <a:t>int</a:t>
            </a:r>
            <a:r>
              <a:rPr lang="en-US" dirty="0" smtClean="0"/>
              <a:t>[</a:t>
            </a:r>
            <a:r>
              <a:rPr lang="en-US" dirty="0" err="1" smtClean="0"/>
              <a:t>conjunto.length</a:t>
            </a:r>
            <a:r>
              <a:rPr lang="en-US" dirty="0" smtClean="0"/>
              <a:t> - 1][];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nn-NO" dirty="0" smtClean="0"/>
              <a:t>		for (int i = 0; i &lt; conjunto.length; i++)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	</a:t>
            </a:r>
            <a:r>
              <a:rPr lang="pt-BR" dirty="0" err="1" smtClean="0"/>
              <a:t>if</a:t>
            </a:r>
            <a:r>
              <a:rPr lang="pt-BR" dirty="0" smtClean="0"/>
              <a:t> (i != menores.</a:t>
            </a:r>
            <a:r>
              <a:rPr lang="pt-BR" dirty="0" err="1" smtClean="0"/>
              <a:t>getPrimeiro</a:t>
            </a:r>
            <a:r>
              <a:rPr lang="pt-BR" dirty="0" smtClean="0"/>
              <a:t>() &amp;&amp; i != menores.</a:t>
            </a:r>
            <a:r>
              <a:rPr lang="pt-BR" dirty="0" err="1" smtClean="0"/>
              <a:t>getSegundo</a:t>
            </a:r>
            <a:r>
              <a:rPr lang="pt-BR" dirty="0" smtClean="0"/>
              <a:t>())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		novo[</a:t>
            </a:r>
            <a:r>
              <a:rPr lang="pt-BR" dirty="0" err="1" smtClean="0"/>
              <a:t>pos</a:t>
            </a:r>
            <a:r>
              <a:rPr lang="pt-BR" dirty="0" smtClean="0"/>
              <a:t>++] = conjunto[i];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	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</a:t>
            </a:r>
            <a:r>
              <a:rPr lang="pt-BR" dirty="0" err="1" smtClean="0"/>
              <a:t>return</a:t>
            </a:r>
            <a:r>
              <a:rPr lang="pt-BR" dirty="0" smtClean="0"/>
              <a:t> novo;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</a:t>
            </a:r>
            <a:r>
              <a:rPr lang="pt-BR" dirty="0" err="1" smtClean="0"/>
              <a:t>int</a:t>
            </a:r>
            <a:r>
              <a:rPr lang="pt-BR" dirty="0" smtClean="0"/>
              <a:t>[] merge(</a:t>
            </a:r>
            <a:r>
              <a:rPr lang="pt-BR" dirty="0" err="1" smtClean="0"/>
              <a:t>int</a:t>
            </a:r>
            <a:r>
              <a:rPr lang="pt-BR" dirty="0" smtClean="0"/>
              <a:t>[][] conjunto)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tam</a:t>
            </a:r>
            <a:r>
              <a:rPr lang="pt-BR" dirty="0" smtClean="0"/>
              <a:t> = conjunto.</a:t>
            </a:r>
            <a:r>
              <a:rPr lang="pt-BR" dirty="0" err="1" smtClean="0"/>
              <a:t>length</a:t>
            </a:r>
            <a:r>
              <a:rPr lang="pt-BR" dirty="0" smtClean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numCmp</a:t>
            </a:r>
            <a:r>
              <a:rPr lang="pt-BR" dirty="0" smtClean="0"/>
              <a:t> = 0;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do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	/* escolhe os dois menores vetores A e B (</a:t>
            </a:r>
            <a:r>
              <a:rPr lang="pt-BR" dirty="0" err="1" smtClean="0"/>
              <a:t>seleÃ§Ã£o</a:t>
            </a:r>
            <a:r>
              <a:rPr lang="pt-BR" dirty="0" smtClean="0"/>
              <a:t> gulosa) */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	Menores </a:t>
            </a:r>
            <a:r>
              <a:rPr lang="pt-BR" dirty="0" err="1" smtClean="0"/>
              <a:t>menores</a:t>
            </a:r>
            <a:r>
              <a:rPr lang="pt-BR" dirty="0" smtClean="0"/>
              <a:t> = </a:t>
            </a:r>
            <a:r>
              <a:rPr lang="pt-BR" dirty="0" err="1" smtClean="0"/>
              <a:t>menoresVetores</a:t>
            </a:r>
            <a:r>
              <a:rPr lang="pt-BR" dirty="0" smtClean="0"/>
              <a:t>(conjunto, </a:t>
            </a:r>
            <a:r>
              <a:rPr lang="pt-BR" dirty="0" err="1" smtClean="0"/>
              <a:t>tam</a:t>
            </a:r>
            <a:r>
              <a:rPr lang="pt-BR" dirty="0" smtClean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	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prim</a:t>
            </a:r>
            <a:r>
              <a:rPr lang="pt-BR" dirty="0" smtClean="0"/>
              <a:t> = menores.</a:t>
            </a:r>
            <a:r>
              <a:rPr lang="pt-BR" dirty="0" err="1" smtClean="0"/>
              <a:t>getPrimeiro</a:t>
            </a:r>
            <a:r>
              <a:rPr lang="pt-BR" dirty="0" smtClean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	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seg</a:t>
            </a:r>
            <a:r>
              <a:rPr lang="pt-BR" dirty="0" smtClean="0"/>
              <a:t> = menores.</a:t>
            </a:r>
            <a:r>
              <a:rPr lang="pt-BR" dirty="0" err="1" smtClean="0"/>
              <a:t>getSegundo</a:t>
            </a:r>
            <a:r>
              <a:rPr lang="pt-BR" dirty="0" smtClean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	</a:t>
            </a:r>
            <a:r>
              <a:rPr lang="pt-BR" dirty="0" err="1" smtClean="0"/>
              <a:t>int</a:t>
            </a:r>
            <a:r>
              <a:rPr lang="pt-BR" dirty="0" smtClean="0"/>
              <a:t>[] A = conjunto[</a:t>
            </a:r>
            <a:r>
              <a:rPr lang="pt-BR" dirty="0" err="1" smtClean="0"/>
              <a:t>prim</a:t>
            </a:r>
            <a:r>
              <a:rPr lang="pt-BR" dirty="0" smtClean="0"/>
              <a:t>];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	</a:t>
            </a:r>
            <a:r>
              <a:rPr lang="pt-BR" dirty="0" err="1" smtClean="0"/>
              <a:t>int</a:t>
            </a:r>
            <a:r>
              <a:rPr lang="pt-BR" dirty="0" smtClean="0"/>
              <a:t>[] B = conjunto[</a:t>
            </a:r>
            <a:r>
              <a:rPr lang="pt-BR" dirty="0" err="1" smtClean="0"/>
              <a:t>seg</a:t>
            </a:r>
            <a:r>
              <a:rPr lang="pt-BR" dirty="0" smtClean="0"/>
              <a:t>];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	/* V = V - { A, B }; */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	conjunto = </a:t>
            </a:r>
            <a:r>
              <a:rPr lang="pt-BR" dirty="0" err="1" smtClean="0"/>
              <a:t>removeVetores</a:t>
            </a:r>
            <a:r>
              <a:rPr lang="pt-BR" dirty="0" smtClean="0"/>
              <a:t>(conjunto, menores);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	/* C = Intercala(A, B); */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	</a:t>
            </a:r>
            <a:r>
              <a:rPr lang="pt-BR" dirty="0" err="1" smtClean="0"/>
              <a:t>int</a:t>
            </a:r>
            <a:r>
              <a:rPr lang="pt-BR" dirty="0" smtClean="0"/>
              <a:t>[] C = merge(A, B);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	/* V = V + { C } */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	conjunto[</a:t>
            </a:r>
            <a:r>
              <a:rPr lang="pt-BR" dirty="0" err="1" smtClean="0"/>
              <a:t>tam</a:t>
            </a:r>
            <a:r>
              <a:rPr lang="pt-BR" dirty="0" smtClean="0"/>
              <a:t> - 2] = C;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	</a:t>
            </a:r>
            <a:r>
              <a:rPr lang="pt-BR" dirty="0" err="1" smtClean="0"/>
              <a:t>numCmp</a:t>
            </a:r>
            <a:r>
              <a:rPr lang="pt-BR" dirty="0" smtClean="0"/>
              <a:t> = </a:t>
            </a:r>
            <a:r>
              <a:rPr lang="pt-BR" dirty="0" err="1" smtClean="0"/>
              <a:t>numCmp</a:t>
            </a:r>
            <a:r>
              <a:rPr lang="pt-BR" dirty="0" smtClean="0"/>
              <a:t> + </a:t>
            </a:r>
            <a:r>
              <a:rPr lang="pt-BR" dirty="0" err="1" smtClean="0"/>
              <a:t>A.length</a:t>
            </a:r>
            <a:r>
              <a:rPr lang="pt-BR" dirty="0" smtClean="0"/>
              <a:t> + </a:t>
            </a:r>
            <a:r>
              <a:rPr lang="pt-BR" dirty="0" err="1" smtClean="0"/>
              <a:t>B.length</a:t>
            </a:r>
            <a:r>
              <a:rPr lang="pt-BR" dirty="0" smtClean="0"/>
              <a:t> - 1;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	</a:t>
            </a:r>
            <a:r>
              <a:rPr lang="pt-BR" dirty="0" err="1" smtClean="0"/>
              <a:t>tam</a:t>
            </a:r>
            <a:r>
              <a:rPr lang="pt-BR" dirty="0" smtClean="0"/>
              <a:t> = </a:t>
            </a:r>
            <a:r>
              <a:rPr lang="pt-BR" dirty="0" err="1" smtClean="0"/>
              <a:t>tam</a:t>
            </a:r>
            <a:r>
              <a:rPr lang="pt-BR" dirty="0" smtClean="0"/>
              <a:t> - 1;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} </a:t>
            </a:r>
            <a:r>
              <a:rPr lang="pt-BR" dirty="0" err="1" smtClean="0"/>
              <a:t>while</a:t>
            </a:r>
            <a:r>
              <a:rPr lang="pt-BR" dirty="0" smtClean="0"/>
              <a:t> (</a:t>
            </a:r>
            <a:r>
              <a:rPr lang="pt-BR" dirty="0" err="1" smtClean="0"/>
              <a:t>tam</a:t>
            </a:r>
            <a:r>
              <a:rPr lang="pt-BR" dirty="0" smtClean="0"/>
              <a:t> &gt; 1);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System.</a:t>
            </a:r>
            <a:r>
              <a:rPr lang="pt-BR" dirty="0" err="1" smtClean="0"/>
              <a:t>out.println</a:t>
            </a:r>
            <a:r>
              <a:rPr lang="pt-BR" dirty="0" smtClean="0"/>
              <a:t>("Foram feitas " + </a:t>
            </a:r>
            <a:r>
              <a:rPr lang="pt-BR" dirty="0" err="1" smtClean="0"/>
              <a:t>numCmp</a:t>
            </a:r>
            <a:r>
              <a:rPr lang="pt-BR" dirty="0" smtClean="0"/>
              <a:t> + " </a:t>
            </a:r>
            <a:r>
              <a:rPr lang="pt-BR" dirty="0" err="1" smtClean="0"/>
              <a:t>ComparaÃ§Ãµes</a:t>
            </a:r>
            <a:r>
              <a:rPr lang="pt-BR" dirty="0" smtClean="0"/>
              <a:t>");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</a:t>
            </a:r>
            <a:r>
              <a:rPr lang="pt-BR" dirty="0" err="1" smtClean="0"/>
              <a:t>return</a:t>
            </a:r>
            <a:r>
              <a:rPr lang="pt-BR" dirty="0" smtClean="0"/>
              <a:t> conjunto[0];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</a:t>
            </a:r>
            <a:r>
              <a:rPr lang="pt-BR" dirty="0" err="1" smtClean="0"/>
              <a:t>int</a:t>
            </a:r>
            <a:r>
              <a:rPr lang="pt-BR" dirty="0" smtClean="0"/>
              <a:t>[][] conjunto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[][]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		{ 1, 2, 3, 4, 5, 6, 7, 8, 9, 10, 11, 12, 13, 14, 15 },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		{ 1, 2, 3, 4, 5, 6, 7, 8, 9, 10 }, { 1, 2, 3, 4, 5 } };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Merge </a:t>
            </a:r>
            <a:r>
              <a:rPr lang="pt-BR" dirty="0" err="1" smtClean="0"/>
              <a:t>merge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Merge();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</a:t>
            </a:r>
            <a:r>
              <a:rPr lang="pt-BR" dirty="0" err="1" smtClean="0"/>
              <a:t>int</a:t>
            </a:r>
            <a:r>
              <a:rPr lang="pt-BR" dirty="0" smtClean="0"/>
              <a:t>[] </a:t>
            </a:r>
            <a:r>
              <a:rPr lang="pt-BR" dirty="0" err="1" smtClean="0"/>
              <a:t>merged</a:t>
            </a:r>
            <a:r>
              <a:rPr lang="pt-BR" dirty="0" smtClean="0"/>
              <a:t> = merge.merge(conjunto);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for (</a:t>
            </a:r>
            <a:r>
              <a:rPr lang="pt-BR" dirty="0" err="1" smtClean="0"/>
              <a:t>int</a:t>
            </a:r>
            <a:r>
              <a:rPr lang="pt-BR" dirty="0" smtClean="0"/>
              <a:t> i = 0; i &lt; </a:t>
            </a:r>
            <a:r>
              <a:rPr lang="pt-BR" dirty="0" err="1" smtClean="0"/>
              <a:t>merged</a:t>
            </a:r>
            <a:r>
              <a:rPr lang="pt-BR" dirty="0" smtClean="0"/>
              <a:t>.</a:t>
            </a:r>
            <a:r>
              <a:rPr lang="pt-BR" dirty="0" err="1" smtClean="0"/>
              <a:t>length</a:t>
            </a:r>
            <a:r>
              <a:rPr lang="pt-BR" dirty="0" smtClean="0"/>
              <a:t>; i++)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	System.</a:t>
            </a:r>
            <a:r>
              <a:rPr lang="pt-BR" dirty="0" err="1" smtClean="0"/>
              <a:t>out.print</a:t>
            </a:r>
            <a:r>
              <a:rPr lang="pt-BR" dirty="0" smtClean="0"/>
              <a:t>(</a:t>
            </a:r>
            <a:r>
              <a:rPr lang="pt-BR" dirty="0" err="1" smtClean="0"/>
              <a:t>merged</a:t>
            </a:r>
            <a:r>
              <a:rPr lang="pt-BR" dirty="0" smtClean="0"/>
              <a:t>[i] + " ");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System.</a:t>
            </a:r>
            <a:r>
              <a:rPr lang="pt-BR" dirty="0" err="1" smtClean="0"/>
              <a:t>out.println</a:t>
            </a:r>
            <a:r>
              <a:rPr lang="pt-BR" dirty="0" smtClean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err="1" smtClean="0"/>
              <a:t>class</a:t>
            </a:r>
            <a:r>
              <a:rPr lang="pt-BR" dirty="0" smtClean="0"/>
              <a:t> Menores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</a:t>
            </a:r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 primeiro;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</a:t>
            </a:r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 segundo;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</a:t>
            </a:r>
            <a:r>
              <a:rPr lang="pt-BR" dirty="0" err="1" smtClean="0"/>
              <a:t>public</a:t>
            </a:r>
            <a:r>
              <a:rPr lang="pt-BR" dirty="0" smtClean="0"/>
              <a:t> Menores(</a:t>
            </a:r>
            <a:r>
              <a:rPr lang="pt-BR" dirty="0" err="1" smtClean="0"/>
              <a:t>int</a:t>
            </a:r>
            <a:r>
              <a:rPr lang="pt-BR" dirty="0" smtClean="0"/>
              <a:t> primeiro, </a:t>
            </a:r>
            <a:r>
              <a:rPr lang="pt-BR" dirty="0" err="1" smtClean="0"/>
              <a:t>int</a:t>
            </a:r>
            <a:r>
              <a:rPr lang="pt-BR" dirty="0" smtClean="0"/>
              <a:t> segundo)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</a:t>
            </a:r>
            <a:r>
              <a:rPr lang="pt-BR" dirty="0" err="1" smtClean="0"/>
              <a:t>this</a:t>
            </a:r>
            <a:r>
              <a:rPr lang="pt-BR" dirty="0" smtClean="0"/>
              <a:t>.primeiro = primeiro;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</a:t>
            </a:r>
            <a:r>
              <a:rPr lang="pt-BR" dirty="0" err="1" smtClean="0"/>
              <a:t>this</a:t>
            </a:r>
            <a:r>
              <a:rPr lang="pt-BR" dirty="0" smtClean="0"/>
              <a:t>.segundo = segundo;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getPrimeiro</a:t>
            </a:r>
            <a:r>
              <a:rPr lang="pt-BR" dirty="0" smtClean="0"/>
              <a:t>()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</a:t>
            </a:r>
            <a:r>
              <a:rPr lang="pt-BR" dirty="0" err="1" smtClean="0"/>
              <a:t>return</a:t>
            </a:r>
            <a:r>
              <a:rPr lang="pt-BR" dirty="0" smtClean="0"/>
              <a:t> primeiro;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getSegundo</a:t>
            </a:r>
            <a:r>
              <a:rPr lang="pt-BR" dirty="0" smtClean="0"/>
              <a:t>()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	</a:t>
            </a:r>
            <a:r>
              <a:rPr lang="pt-BR" dirty="0" err="1" smtClean="0"/>
              <a:t>return</a:t>
            </a:r>
            <a:r>
              <a:rPr lang="pt-BR" dirty="0" smtClean="0"/>
              <a:t> segundo;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	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dirty="0" smtClean="0"/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escolha é nossa!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err="1" smtClean="0"/>
              <a:t>bogosort</a:t>
            </a:r>
            <a:r>
              <a:rPr lang="pt-BR" dirty="0" smtClean="0"/>
              <a:t> usa uma estratégia PIOR que tentativa e erro (embora o caso médio seja igual ao de tentativa e erro).</a:t>
            </a:r>
          </a:p>
          <a:p>
            <a:r>
              <a:rPr lang="pt-BR" dirty="0" smtClean="0"/>
              <a:t>Fazer todas as combinações </a:t>
            </a:r>
            <a:r>
              <a:rPr lang="pt-BR" u="sng" dirty="0" smtClean="0"/>
              <a:t>distintas</a:t>
            </a:r>
            <a:r>
              <a:rPr lang="pt-BR" dirty="0" smtClean="0"/>
              <a:t> de cartas e testar se cada combinação está ordenada é a solução pela estratégia de tentativa e erro)</a:t>
            </a:r>
          </a:p>
          <a:p>
            <a:r>
              <a:rPr lang="pt-BR" dirty="0" err="1" smtClean="0"/>
              <a:t>insertionsort</a:t>
            </a:r>
            <a:r>
              <a:rPr lang="pt-BR" dirty="0" smtClean="0"/>
              <a:t> e </a:t>
            </a:r>
            <a:r>
              <a:rPr lang="pt-BR" dirty="0" err="1" smtClean="0"/>
              <a:t>bubblesort</a:t>
            </a:r>
            <a:r>
              <a:rPr lang="pt-BR" dirty="0" smtClean="0"/>
              <a:t> usam a definição de “ordem” e uma estratégia tipo “força bruta”.</a:t>
            </a:r>
          </a:p>
          <a:p>
            <a:r>
              <a:rPr lang="pt-BR" dirty="0" err="1" smtClean="0"/>
              <a:t>mergesort</a:t>
            </a:r>
            <a:r>
              <a:rPr lang="pt-BR" dirty="0" smtClean="0"/>
              <a:t> usa a estratégia de divisão e conquista.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Tentativa e erro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maneira mais ingênua de resolver um problema – Experimentar todas as configurações possíveis e ver qual serve.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Tentativa e erro fora da computação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Paradigma evolutivo – mutação aleatória e seleção natural.</a:t>
            </a:r>
          </a:p>
          <a:p>
            <a:r>
              <a:rPr lang="pt-BR" dirty="0" smtClean="0"/>
              <a:t>Em aprendizado e neurociência</a:t>
            </a:r>
          </a:p>
          <a:p>
            <a:r>
              <a:rPr lang="pt-BR" dirty="0" smtClean="0"/>
              <a:t>No desenvolvimento do sistema imune.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85728"/>
            <a:ext cx="8916403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357166"/>
            <a:ext cx="8910879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733" y="214290"/>
            <a:ext cx="8876423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505" y="285728"/>
            <a:ext cx="8951089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684</Words>
  <Application>Microsoft Office PowerPoint</Application>
  <PresentationFormat>Apresentação na tela (4:3)</PresentationFormat>
  <Paragraphs>271</Paragraphs>
  <Slides>25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7" baseType="lpstr">
      <vt:lpstr>Tema do Office</vt:lpstr>
      <vt:lpstr>Equação</vt:lpstr>
      <vt:lpstr>Aula 14</vt:lpstr>
      <vt:lpstr>Estratégias para resolução de problemas</vt:lpstr>
      <vt:lpstr>A escolha é nossa!</vt:lpstr>
      <vt:lpstr>Tentativa e erro</vt:lpstr>
      <vt:lpstr>Tentativa e erro fora da computação</vt:lpstr>
      <vt:lpstr>Slide 6</vt:lpstr>
      <vt:lpstr>Slide 7</vt:lpstr>
      <vt:lpstr>Slide 8</vt:lpstr>
      <vt:lpstr>Slide 9</vt:lpstr>
      <vt:lpstr>Slide 10</vt:lpstr>
      <vt:lpstr>Slide 11</vt:lpstr>
      <vt:lpstr>Supondo que o problema tenha solução e que o algoritmo está correto...</vt:lpstr>
      <vt:lpstr>Numa realização</vt:lpstr>
      <vt:lpstr>Quantos movimentos são possíveis?</vt:lpstr>
      <vt:lpstr>Complexidade de tempo</vt:lpstr>
      <vt:lpstr>Resolver o problema da mochila binária usando a estratégia de tentativa e erro.</vt:lpstr>
      <vt:lpstr>Divisão e conquista</vt:lpstr>
      <vt:lpstr>Busca binária</vt:lpstr>
      <vt:lpstr>Slide 19</vt:lpstr>
      <vt:lpstr>Slide 20</vt:lpstr>
      <vt:lpstr>Mergesort (CLR)</vt:lpstr>
      <vt:lpstr>Slide 22</vt:lpstr>
      <vt:lpstr>Slide 23</vt:lpstr>
      <vt:lpstr>Complexidade de tempo - Recorrência</vt:lpstr>
      <vt:lpstr>Fonte Java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Usuario</dc:creator>
  <cp:lastModifiedBy>Usuario</cp:lastModifiedBy>
  <cp:revision>49</cp:revision>
  <dcterms:created xsi:type="dcterms:W3CDTF">2010-09-24T14:11:56Z</dcterms:created>
  <dcterms:modified xsi:type="dcterms:W3CDTF">2010-09-24T22:13:32Z</dcterms:modified>
</cp:coreProperties>
</file>