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63" r:id="rId7"/>
    <p:sldId id="264" r:id="rId8"/>
    <p:sldId id="265" r:id="rId9"/>
    <p:sldId id="267" r:id="rId10"/>
    <p:sldId id="268" r:id="rId11"/>
    <p:sldId id="269" r:id="rId12"/>
    <p:sldId id="273" r:id="rId13"/>
    <p:sldId id="274" r:id="rId14"/>
    <p:sldId id="270" r:id="rId15"/>
    <p:sldId id="275" r:id="rId16"/>
    <p:sldId id="276" r:id="rId17"/>
    <p:sldId id="277" r:id="rId18"/>
    <p:sldId id="279" r:id="rId19"/>
    <p:sldId id="286" r:id="rId20"/>
    <p:sldId id="294" r:id="rId21"/>
    <p:sldId id="287" r:id="rId22"/>
    <p:sldId id="289" r:id="rId23"/>
    <p:sldId id="295" r:id="rId24"/>
    <p:sldId id="291" r:id="rId25"/>
    <p:sldId id="292" r:id="rId26"/>
    <p:sldId id="293" r:id="rId27"/>
    <p:sldId id="296" r:id="rId28"/>
    <p:sldId id="280"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153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23EBA8A-311B-4242-B02E-D4525C31C484}" type="datetimeFigureOut">
              <a:rPr lang="pt-BR" smtClean="0"/>
              <a:pPr/>
              <a:t>20/10/2011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9F5D5E-E420-416B-A8A2-9096224205BC}"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EBA8A-311B-4242-B02E-D4525C31C484}" type="datetimeFigureOut">
              <a:rPr lang="pt-BR" smtClean="0"/>
              <a:pPr/>
              <a:t>20/10/2011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5D5E-E420-416B-A8A2-9096224205B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Shape 1"/>
          <p:cNvSpPr txBox="1"/>
          <p:nvPr/>
        </p:nvSpPr>
        <p:spPr>
          <a:xfrm>
            <a:off x="685800" y="2130480"/>
            <a:ext cx="7772040" cy="1469520"/>
          </a:xfrm>
          <a:prstGeom prst="rect">
            <a:avLst/>
          </a:prstGeom>
        </p:spPr>
        <p:txBody>
          <a:bodyPr anchor="ctr"/>
          <a:lstStyle/>
          <a:p>
            <a:pPr algn="ctr"/>
            <a:r>
              <a:rPr lang="pt-BR" sz="4400" dirty="0" smtClean="0">
                <a:solidFill>
                  <a:srgbClr val="8B8B8B"/>
                </a:solidFill>
                <a:latin typeface="Calibri"/>
              </a:rPr>
              <a:t>Heurísticas, algoritmos gulosos </a:t>
            </a:r>
            <a:r>
              <a:rPr lang="pt-BR" sz="4400" dirty="0">
                <a:solidFill>
                  <a:srgbClr val="8B8B8B"/>
                </a:solidFill>
                <a:latin typeface="Calibri"/>
              </a:rPr>
              <a:t>e aproximações</a:t>
            </a:r>
            <a:endParaRPr/>
          </a:p>
        </p:txBody>
      </p:sp>
      <p:sp>
        <p:nvSpPr>
          <p:cNvPr id="21" name="TextShape 2"/>
          <p:cNvSpPr txBox="1"/>
          <p:nvPr/>
        </p:nvSpPr>
        <p:spPr>
          <a:xfrm>
            <a:off x="1371600" y="3886200"/>
            <a:ext cx="6400440" cy="1752120"/>
          </a:xfrm>
          <a:prstGeom prst="rect">
            <a:avLst/>
          </a:prstGeom>
        </p:spPr>
        <p:txBody>
          <a:bodyPr anchor="ctr"/>
          <a:lstStyle/>
          <a:p>
            <a:pPr algn="ctr"/>
            <a:r>
              <a:rPr lang="pt-BR">
                <a:solidFill>
                  <a:srgbClr val="8B8B8B"/>
                </a:solidFill>
              </a:rPr>
              <a:t>Fábio Nakano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 prático – árvore geradora mínima.</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Você é o executivo responsável pelo projeto de ocupação racional de uma área da floresta amazônica. O comitê gestor decidiu que a qualidade de vida dos habitantes dos povoados da região é determinante para que estes tenham condições de aprender, implementar e fiscalizar políticas de ocupação racional. Para isto, é necessário criar rotas de transporte de alimentos, medicamentos e pessoas entre os povoados e a cidade-base do projeto.</a:t>
            </a:r>
          </a:p>
          <a:p>
            <a:r>
              <a:rPr lang="pt-BR" dirty="0" smtClean="0"/>
              <a:t>Sua tarefa é implantar as rotas de transporte com o menor impacto ambiental possível.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 estudo de viabilidade levantou conexões candidatas e seus custos ambientais</a:t>
            </a:r>
            <a:endParaRPr lang="pt-BR" dirty="0"/>
          </a:p>
        </p:txBody>
      </p:sp>
      <p:sp>
        <p:nvSpPr>
          <p:cNvPr id="7" name="Fluxograma: Conector 6"/>
          <p:cNvSpPr/>
          <p:nvPr/>
        </p:nvSpPr>
        <p:spPr>
          <a:xfrm>
            <a:off x="3214678" y="472702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luxograma: Conector 7"/>
          <p:cNvSpPr/>
          <p:nvPr/>
        </p:nvSpPr>
        <p:spPr>
          <a:xfrm>
            <a:off x="2000232" y="4941340"/>
            <a:ext cx="142876" cy="142876"/>
          </a:xfrm>
          <a:prstGeom prst="flowChartConnector">
            <a:avLst/>
          </a:prstGeom>
          <a:noFill/>
          <a:ln w="508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Conector 8"/>
          <p:cNvSpPr/>
          <p:nvPr/>
        </p:nvSpPr>
        <p:spPr>
          <a:xfrm>
            <a:off x="2714612" y="329826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luxograma: Conector 9"/>
          <p:cNvSpPr/>
          <p:nvPr/>
        </p:nvSpPr>
        <p:spPr>
          <a:xfrm>
            <a:off x="3500430" y="429839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a:stCxn id="8" idx="0"/>
            <a:endCxn id="9" idx="3"/>
          </p:cNvCxnSpPr>
          <p:nvPr/>
        </p:nvCxnSpPr>
        <p:spPr>
          <a:xfrm rot="5400000" flipH="1" flipV="1">
            <a:off x="1607323" y="3823589"/>
            <a:ext cx="1582098" cy="6534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8" idx="6"/>
            <a:endCxn id="7" idx="2"/>
          </p:cNvCxnSpPr>
          <p:nvPr/>
        </p:nvCxnSpPr>
        <p:spPr>
          <a:xfrm flipV="1">
            <a:off x="2143108" y="4762745"/>
            <a:ext cx="1071570" cy="250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9" idx="6"/>
            <a:endCxn id="10" idx="0"/>
          </p:cNvCxnSpPr>
          <p:nvPr/>
        </p:nvCxnSpPr>
        <p:spPr>
          <a:xfrm>
            <a:off x="2786050" y="3333985"/>
            <a:ext cx="750099" cy="9644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7" idx="7"/>
            <a:endCxn id="10" idx="4"/>
          </p:cNvCxnSpPr>
          <p:nvPr/>
        </p:nvCxnSpPr>
        <p:spPr>
          <a:xfrm rot="5400000" flipH="1" flipV="1">
            <a:off x="3222075" y="4423415"/>
            <a:ext cx="367652" cy="260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7" idx="1"/>
            <a:endCxn id="9" idx="5"/>
          </p:cNvCxnSpPr>
          <p:nvPr/>
        </p:nvCxnSpPr>
        <p:spPr>
          <a:xfrm rot="16200000" flipV="1">
            <a:off x="2311241" y="3823589"/>
            <a:ext cx="1378246" cy="4495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luxograma: Conector 15"/>
          <p:cNvSpPr/>
          <p:nvPr/>
        </p:nvSpPr>
        <p:spPr>
          <a:xfrm>
            <a:off x="4214810" y="6227224"/>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Fluxograma: Conector 16"/>
          <p:cNvSpPr/>
          <p:nvPr/>
        </p:nvSpPr>
        <p:spPr>
          <a:xfrm>
            <a:off x="5000628" y="436983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p:cNvCxnSpPr>
            <a:stCxn id="16" idx="7"/>
            <a:endCxn id="17" idx="4"/>
          </p:cNvCxnSpPr>
          <p:nvPr/>
        </p:nvCxnSpPr>
        <p:spPr>
          <a:xfrm rot="5400000" flipH="1" flipV="1">
            <a:off x="3757860" y="4959200"/>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7" idx="5"/>
            <a:endCxn id="16" idx="1"/>
          </p:cNvCxnSpPr>
          <p:nvPr/>
        </p:nvCxnSpPr>
        <p:spPr>
          <a:xfrm rot="16200000" flipH="1">
            <a:off x="3025621" y="5038035"/>
            <a:ext cx="1449684" cy="9496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7" idx="2"/>
            <a:endCxn id="10" idx="6"/>
          </p:cNvCxnSpPr>
          <p:nvPr/>
        </p:nvCxnSpPr>
        <p:spPr>
          <a:xfrm rot="10800000">
            <a:off x="3571868" y="4334117"/>
            <a:ext cx="1428760" cy="714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Fluxograma: Conector 20"/>
          <p:cNvSpPr/>
          <p:nvPr/>
        </p:nvSpPr>
        <p:spPr>
          <a:xfrm>
            <a:off x="4214810" y="251244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Fluxograma: Conector 21"/>
          <p:cNvSpPr/>
          <p:nvPr/>
        </p:nvSpPr>
        <p:spPr>
          <a:xfrm>
            <a:off x="7500958" y="286963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luxograma: Conector 22"/>
          <p:cNvSpPr/>
          <p:nvPr/>
        </p:nvSpPr>
        <p:spPr>
          <a:xfrm>
            <a:off x="5857884" y="329826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Fluxograma: Conector 23"/>
          <p:cNvSpPr/>
          <p:nvPr/>
        </p:nvSpPr>
        <p:spPr>
          <a:xfrm>
            <a:off x="5857884" y="279820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2" idx="7"/>
            <a:endCxn id="23" idx="6"/>
          </p:cNvCxnSpPr>
          <p:nvPr/>
        </p:nvCxnSpPr>
        <p:spPr>
          <a:xfrm rot="16200000" flipH="1" flipV="1">
            <a:off x="6518685" y="2290736"/>
            <a:ext cx="453885" cy="16326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Conector reto 25"/>
          <p:cNvCxnSpPr>
            <a:stCxn id="9" idx="7"/>
            <a:endCxn id="21" idx="2"/>
          </p:cNvCxnSpPr>
          <p:nvPr/>
        </p:nvCxnSpPr>
        <p:spPr>
          <a:xfrm rot="5400000" flipH="1" flipV="1">
            <a:off x="3114919" y="2208837"/>
            <a:ext cx="760561" cy="14392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Conector reto 26"/>
          <p:cNvCxnSpPr>
            <a:stCxn id="23" idx="0"/>
            <a:endCxn id="24" idx="4"/>
          </p:cNvCxnSpPr>
          <p:nvPr/>
        </p:nvCxnSpPr>
        <p:spPr>
          <a:xfrm rot="5400000" flipH="1" flipV="1">
            <a:off x="5679289" y="3083952"/>
            <a:ext cx="42862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Conector reto 27"/>
          <p:cNvCxnSpPr>
            <a:stCxn id="21" idx="7"/>
            <a:endCxn id="24" idx="2"/>
          </p:cNvCxnSpPr>
          <p:nvPr/>
        </p:nvCxnSpPr>
        <p:spPr>
          <a:xfrm rot="16200000" flipH="1">
            <a:off x="4911330" y="1887365"/>
            <a:ext cx="311009" cy="158209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Conector reto 28"/>
          <p:cNvCxnSpPr>
            <a:stCxn id="21" idx="3"/>
            <a:endCxn id="10" idx="7"/>
          </p:cNvCxnSpPr>
          <p:nvPr/>
        </p:nvCxnSpPr>
        <p:spPr>
          <a:xfrm rot="5400000">
            <a:off x="3025621" y="3109209"/>
            <a:ext cx="1735436" cy="6638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Conector reto 29"/>
          <p:cNvCxnSpPr>
            <a:stCxn id="8" idx="5"/>
            <a:endCxn id="16" idx="3"/>
          </p:cNvCxnSpPr>
          <p:nvPr/>
        </p:nvCxnSpPr>
        <p:spPr>
          <a:xfrm rot="16200000" flipH="1">
            <a:off x="2561274" y="4624202"/>
            <a:ext cx="1224908" cy="21030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7" idx="6"/>
            <a:endCxn id="17" idx="3"/>
          </p:cNvCxnSpPr>
          <p:nvPr/>
        </p:nvCxnSpPr>
        <p:spPr>
          <a:xfrm flipV="1">
            <a:off x="3286116" y="4430812"/>
            <a:ext cx="1724974" cy="3319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1" idx="5"/>
            <a:endCxn id="17" idx="0"/>
          </p:cNvCxnSpPr>
          <p:nvPr/>
        </p:nvCxnSpPr>
        <p:spPr>
          <a:xfrm rot="16200000" flipH="1">
            <a:off x="3757860" y="3091349"/>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21" idx="6"/>
            <a:endCxn id="23" idx="2"/>
          </p:cNvCxnSpPr>
          <p:nvPr/>
        </p:nvCxnSpPr>
        <p:spPr>
          <a:xfrm>
            <a:off x="4286248" y="2548167"/>
            <a:ext cx="1571636" cy="7858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Conector reto 33"/>
          <p:cNvCxnSpPr>
            <a:stCxn id="16" idx="6"/>
            <a:endCxn id="22" idx="4"/>
          </p:cNvCxnSpPr>
          <p:nvPr/>
        </p:nvCxnSpPr>
        <p:spPr>
          <a:xfrm flipV="1">
            <a:off x="4286248" y="2941076"/>
            <a:ext cx="3250429" cy="33218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Conector reto 34"/>
          <p:cNvCxnSpPr>
            <a:stCxn id="23" idx="4"/>
            <a:endCxn id="17" idx="7"/>
          </p:cNvCxnSpPr>
          <p:nvPr/>
        </p:nvCxnSpPr>
        <p:spPr>
          <a:xfrm rot="5400000">
            <a:off x="4972307" y="3459002"/>
            <a:ext cx="1010594" cy="8319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2" idx="3"/>
            <a:endCxn id="17" idx="6"/>
          </p:cNvCxnSpPr>
          <p:nvPr/>
        </p:nvCxnSpPr>
        <p:spPr>
          <a:xfrm rot="5400000">
            <a:off x="5554273" y="2448407"/>
            <a:ext cx="1474941" cy="24393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6"/>
            <a:endCxn id="22" idx="0"/>
          </p:cNvCxnSpPr>
          <p:nvPr/>
        </p:nvCxnSpPr>
        <p:spPr>
          <a:xfrm>
            <a:off x="5929322" y="2833919"/>
            <a:ext cx="1607355" cy="357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2714612" y="4786322"/>
            <a:ext cx="301686" cy="369332"/>
          </a:xfrm>
          <a:prstGeom prst="rect">
            <a:avLst/>
          </a:prstGeom>
          <a:noFill/>
        </p:spPr>
        <p:txBody>
          <a:bodyPr wrap="none" rtlCol="0">
            <a:spAutoFit/>
          </a:bodyPr>
          <a:lstStyle/>
          <a:p>
            <a:r>
              <a:rPr lang="pt-BR" dirty="0" smtClean="0"/>
              <a:t>3</a:t>
            </a:r>
            <a:endParaRPr lang="pt-BR" dirty="0"/>
          </a:p>
        </p:txBody>
      </p:sp>
      <p:sp>
        <p:nvSpPr>
          <p:cNvPr id="39" name="CaixaDeTexto 38"/>
          <p:cNvSpPr txBox="1"/>
          <p:nvPr/>
        </p:nvSpPr>
        <p:spPr>
          <a:xfrm>
            <a:off x="2143108" y="4012646"/>
            <a:ext cx="301686" cy="369332"/>
          </a:xfrm>
          <a:prstGeom prst="rect">
            <a:avLst/>
          </a:prstGeom>
          <a:noFill/>
        </p:spPr>
        <p:txBody>
          <a:bodyPr wrap="none" rtlCol="0">
            <a:spAutoFit/>
          </a:bodyPr>
          <a:lstStyle/>
          <a:p>
            <a:r>
              <a:rPr lang="pt-BR" dirty="0" smtClean="0"/>
              <a:t>6</a:t>
            </a:r>
            <a:endParaRPr lang="pt-BR" dirty="0"/>
          </a:p>
        </p:txBody>
      </p:sp>
      <p:sp>
        <p:nvSpPr>
          <p:cNvPr id="40" name="CaixaDeTexto 39"/>
          <p:cNvSpPr txBox="1"/>
          <p:nvPr/>
        </p:nvSpPr>
        <p:spPr>
          <a:xfrm>
            <a:off x="2786050" y="4012646"/>
            <a:ext cx="301686" cy="369332"/>
          </a:xfrm>
          <a:prstGeom prst="rect">
            <a:avLst/>
          </a:prstGeom>
          <a:noFill/>
        </p:spPr>
        <p:txBody>
          <a:bodyPr wrap="none" rtlCol="0">
            <a:spAutoFit/>
          </a:bodyPr>
          <a:lstStyle/>
          <a:p>
            <a:r>
              <a:rPr lang="pt-BR" dirty="0" smtClean="0"/>
              <a:t>4</a:t>
            </a:r>
            <a:endParaRPr lang="pt-BR" dirty="0"/>
          </a:p>
        </p:txBody>
      </p:sp>
      <p:sp>
        <p:nvSpPr>
          <p:cNvPr id="41" name="CaixaDeTexto 40"/>
          <p:cNvSpPr txBox="1"/>
          <p:nvPr/>
        </p:nvSpPr>
        <p:spPr>
          <a:xfrm>
            <a:off x="3127306" y="3571876"/>
            <a:ext cx="301686" cy="369332"/>
          </a:xfrm>
          <a:prstGeom prst="rect">
            <a:avLst/>
          </a:prstGeom>
          <a:noFill/>
        </p:spPr>
        <p:txBody>
          <a:bodyPr wrap="none" rtlCol="0">
            <a:spAutoFit/>
          </a:bodyPr>
          <a:lstStyle/>
          <a:p>
            <a:r>
              <a:rPr lang="pt-BR" dirty="0" smtClean="0"/>
              <a:t>2</a:t>
            </a:r>
            <a:endParaRPr lang="pt-BR" dirty="0"/>
          </a:p>
        </p:txBody>
      </p:sp>
      <p:sp>
        <p:nvSpPr>
          <p:cNvPr id="42" name="CaixaDeTexto 41"/>
          <p:cNvSpPr txBox="1"/>
          <p:nvPr/>
        </p:nvSpPr>
        <p:spPr>
          <a:xfrm>
            <a:off x="3198744" y="4298398"/>
            <a:ext cx="301686" cy="369332"/>
          </a:xfrm>
          <a:prstGeom prst="rect">
            <a:avLst/>
          </a:prstGeom>
          <a:noFill/>
        </p:spPr>
        <p:txBody>
          <a:bodyPr wrap="none" rtlCol="0">
            <a:spAutoFit/>
          </a:bodyPr>
          <a:lstStyle/>
          <a:p>
            <a:r>
              <a:rPr lang="pt-BR" dirty="0" smtClean="0"/>
              <a:t>2</a:t>
            </a:r>
            <a:endParaRPr lang="pt-BR" dirty="0"/>
          </a:p>
        </p:txBody>
      </p:sp>
      <p:sp>
        <p:nvSpPr>
          <p:cNvPr id="43" name="CaixaDeTexto 42"/>
          <p:cNvSpPr txBox="1"/>
          <p:nvPr/>
        </p:nvSpPr>
        <p:spPr>
          <a:xfrm>
            <a:off x="3984562" y="4084084"/>
            <a:ext cx="301686" cy="369332"/>
          </a:xfrm>
          <a:prstGeom prst="rect">
            <a:avLst/>
          </a:prstGeom>
          <a:noFill/>
        </p:spPr>
        <p:txBody>
          <a:bodyPr wrap="none" rtlCol="0">
            <a:spAutoFit/>
          </a:bodyPr>
          <a:lstStyle/>
          <a:p>
            <a:r>
              <a:rPr lang="pt-BR" dirty="0" smtClean="0"/>
              <a:t>8</a:t>
            </a:r>
            <a:endParaRPr lang="pt-BR" dirty="0"/>
          </a:p>
        </p:txBody>
      </p:sp>
      <p:sp>
        <p:nvSpPr>
          <p:cNvPr id="44" name="CaixaDeTexto 43"/>
          <p:cNvSpPr txBox="1"/>
          <p:nvPr/>
        </p:nvSpPr>
        <p:spPr>
          <a:xfrm>
            <a:off x="4413190" y="5143512"/>
            <a:ext cx="301686" cy="369332"/>
          </a:xfrm>
          <a:prstGeom prst="rect">
            <a:avLst/>
          </a:prstGeom>
          <a:noFill/>
        </p:spPr>
        <p:txBody>
          <a:bodyPr wrap="none" rtlCol="0">
            <a:spAutoFit/>
          </a:bodyPr>
          <a:lstStyle/>
          <a:p>
            <a:r>
              <a:rPr lang="pt-BR" dirty="0" smtClean="0"/>
              <a:t>8</a:t>
            </a:r>
            <a:endParaRPr lang="pt-BR" dirty="0"/>
          </a:p>
        </p:txBody>
      </p:sp>
      <p:sp>
        <p:nvSpPr>
          <p:cNvPr id="45" name="CaixaDeTexto 44"/>
          <p:cNvSpPr txBox="1"/>
          <p:nvPr/>
        </p:nvSpPr>
        <p:spPr>
          <a:xfrm>
            <a:off x="4000496" y="4572008"/>
            <a:ext cx="301686" cy="369332"/>
          </a:xfrm>
          <a:prstGeom prst="rect">
            <a:avLst/>
          </a:prstGeom>
          <a:noFill/>
        </p:spPr>
        <p:txBody>
          <a:bodyPr wrap="none" rtlCol="0">
            <a:spAutoFit/>
          </a:bodyPr>
          <a:lstStyle/>
          <a:p>
            <a:r>
              <a:rPr lang="pt-BR" dirty="0" smtClean="0"/>
              <a:t>9</a:t>
            </a:r>
            <a:endParaRPr lang="pt-BR" dirty="0"/>
          </a:p>
        </p:txBody>
      </p:sp>
      <p:sp>
        <p:nvSpPr>
          <p:cNvPr id="46" name="CaixaDeTexto 45"/>
          <p:cNvSpPr txBox="1"/>
          <p:nvPr/>
        </p:nvSpPr>
        <p:spPr>
          <a:xfrm>
            <a:off x="3643306" y="5214950"/>
            <a:ext cx="301686" cy="369332"/>
          </a:xfrm>
          <a:prstGeom prst="rect">
            <a:avLst/>
          </a:prstGeom>
          <a:noFill/>
        </p:spPr>
        <p:txBody>
          <a:bodyPr wrap="none" rtlCol="0">
            <a:spAutoFit/>
          </a:bodyPr>
          <a:lstStyle/>
          <a:p>
            <a:r>
              <a:rPr lang="pt-BR" dirty="0" smtClean="0"/>
              <a:t>9</a:t>
            </a:r>
            <a:endParaRPr lang="pt-BR" dirty="0"/>
          </a:p>
        </p:txBody>
      </p:sp>
      <p:sp>
        <p:nvSpPr>
          <p:cNvPr id="47" name="CaixaDeTexto 46"/>
          <p:cNvSpPr txBox="1"/>
          <p:nvPr/>
        </p:nvSpPr>
        <p:spPr>
          <a:xfrm>
            <a:off x="2841554" y="5500702"/>
            <a:ext cx="301686" cy="369332"/>
          </a:xfrm>
          <a:prstGeom prst="rect">
            <a:avLst/>
          </a:prstGeom>
          <a:noFill/>
        </p:spPr>
        <p:txBody>
          <a:bodyPr wrap="none" rtlCol="0">
            <a:spAutoFit/>
          </a:bodyPr>
          <a:lstStyle/>
          <a:p>
            <a:r>
              <a:rPr lang="pt-BR" dirty="0" smtClean="0"/>
              <a:t>9</a:t>
            </a:r>
            <a:endParaRPr lang="pt-BR" dirty="0"/>
          </a:p>
        </p:txBody>
      </p:sp>
      <p:sp>
        <p:nvSpPr>
          <p:cNvPr id="48" name="CaixaDeTexto 47"/>
          <p:cNvSpPr txBox="1"/>
          <p:nvPr/>
        </p:nvSpPr>
        <p:spPr>
          <a:xfrm>
            <a:off x="5627636" y="4786322"/>
            <a:ext cx="418704" cy="369332"/>
          </a:xfrm>
          <a:prstGeom prst="rect">
            <a:avLst/>
          </a:prstGeom>
          <a:noFill/>
        </p:spPr>
        <p:txBody>
          <a:bodyPr wrap="none" rtlCol="0">
            <a:spAutoFit/>
          </a:bodyPr>
          <a:lstStyle/>
          <a:p>
            <a:r>
              <a:rPr lang="pt-BR" dirty="0" smtClean="0"/>
              <a:t>18</a:t>
            </a:r>
            <a:endParaRPr lang="pt-BR" dirty="0"/>
          </a:p>
        </p:txBody>
      </p:sp>
      <p:sp>
        <p:nvSpPr>
          <p:cNvPr id="49" name="CaixaDeTexto 48"/>
          <p:cNvSpPr txBox="1"/>
          <p:nvPr/>
        </p:nvSpPr>
        <p:spPr>
          <a:xfrm>
            <a:off x="3428992" y="2571744"/>
            <a:ext cx="301686" cy="369332"/>
          </a:xfrm>
          <a:prstGeom prst="rect">
            <a:avLst/>
          </a:prstGeom>
          <a:noFill/>
        </p:spPr>
        <p:txBody>
          <a:bodyPr wrap="none" rtlCol="0">
            <a:spAutoFit/>
          </a:bodyPr>
          <a:lstStyle/>
          <a:p>
            <a:r>
              <a:rPr lang="pt-BR" dirty="0" smtClean="0"/>
              <a:t>9</a:t>
            </a:r>
            <a:endParaRPr lang="pt-BR" dirty="0"/>
          </a:p>
        </p:txBody>
      </p:sp>
      <p:sp>
        <p:nvSpPr>
          <p:cNvPr id="50" name="CaixaDeTexto 49"/>
          <p:cNvSpPr txBox="1"/>
          <p:nvPr/>
        </p:nvSpPr>
        <p:spPr>
          <a:xfrm>
            <a:off x="3643306" y="3226828"/>
            <a:ext cx="301686" cy="369332"/>
          </a:xfrm>
          <a:prstGeom prst="rect">
            <a:avLst/>
          </a:prstGeom>
          <a:noFill/>
        </p:spPr>
        <p:txBody>
          <a:bodyPr wrap="none" rtlCol="0">
            <a:spAutoFit/>
          </a:bodyPr>
          <a:lstStyle/>
          <a:p>
            <a:r>
              <a:rPr lang="pt-BR" dirty="0" smtClean="0"/>
              <a:t>9</a:t>
            </a:r>
            <a:endParaRPr lang="pt-BR" dirty="0"/>
          </a:p>
        </p:txBody>
      </p:sp>
      <p:sp>
        <p:nvSpPr>
          <p:cNvPr id="51" name="CaixaDeTexto 50"/>
          <p:cNvSpPr txBox="1"/>
          <p:nvPr/>
        </p:nvSpPr>
        <p:spPr>
          <a:xfrm>
            <a:off x="4841818" y="2357430"/>
            <a:ext cx="301686" cy="369332"/>
          </a:xfrm>
          <a:prstGeom prst="rect">
            <a:avLst/>
          </a:prstGeom>
          <a:noFill/>
        </p:spPr>
        <p:txBody>
          <a:bodyPr wrap="none" rtlCol="0">
            <a:spAutoFit/>
          </a:bodyPr>
          <a:lstStyle/>
          <a:p>
            <a:r>
              <a:rPr lang="pt-BR" dirty="0"/>
              <a:t>4</a:t>
            </a:r>
          </a:p>
        </p:txBody>
      </p:sp>
      <p:sp>
        <p:nvSpPr>
          <p:cNvPr id="52" name="CaixaDeTexto 51"/>
          <p:cNvSpPr txBox="1"/>
          <p:nvPr/>
        </p:nvSpPr>
        <p:spPr>
          <a:xfrm>
            <a:off x="4984694" y="2928934"/>
            <a:ext cx="301686" cy="369332"/>
          </a:xfrm>
          <a:prstGeom prst="rect">
            <a:avLst/>
          </a:prstGeom>
          <a:noFill/>
        </p:spPr>
        <p:txBody>
          <a:bodyPr wrap="none" rtlCol="0">
            <a:spAutoFit/>
          </a:bodyPr>
          <a:lstStyle/>
          <a:p>
            <a:r>
              <a:rPr lang="pt-BR" dirty="0" smtClean="0"/>
              <a:t>5</a:t>
            </a:r>
            <a:endParaRPr lang="pt-BR" dirty="0"/>
          </a:p>
        </p:txBody>
      </p:sp>
      <p:sp>
        <p:nvSpPr>
          <p:cNvPr id="53" name="CaixaDeTexto 52"/>
          <p:cNvSpPr txBox="1"/>
          <p:nvPr/>
        </p:nvSpPr>
        <p:spPr>
          <a:xfrm>
            <a:off x="5699074" y="2857496"/>
            <a:ext cx="301686" cy="369332"/>
          </a:xfrm>
          <a:prstGeom prst="rect">
            <a:avLst/>
          </a:prstGeom>
          <a:noFill/>
        </p:spPr>
        <p:txBody>
          <a:bodyPr wrap="none" rtlCol="0">
            <a:spAutoFit/>
          </a:bodyPr>
          <a:lstStyle/>
          <a:p>
            <a:r>
              <a:rPr lang="pt-BR" dirty="0" smtClean="0"/>
              <a:t>1</a:t>
            </a:r>
            <a:endParaRPr lang="pt-BR" dirty="0"/>
          </a:p>
        </p:txBody>
      </p:sp>
      <p:sp>
        <p:nvSpPr>
          <p:cNvPr id="54" name="CaixaDeTexto 53"/>
          <p:cNvSpPr txBox="1"/>
          <p:nvPr/>
        </p:nvSpPr>
        <p:spPr>
          <a:xfrm>
            <a:off x="6199140" y="2571744"/>
            <a:ext cx="301686" cy="369332"/>
          </a:xfrm>
          <a:prstGeom prst="rect">
            <a:avLst/>
          </a:prstGeom>
          <a:noFill/>
        </p:spPr>
        <p:txBody>
          <a:bodyPr wrap="none" rtlCol="0">
            <a:spAutoFit/>
          </a:bodyPr>
          <a:lstStyle/>
          <a:p>
            <a:r>
              <a:rPr lang="pt-BR" dirty="0"/>
              <a:t>4</a:t>
            </a:r>
          </a:p>
        </p:txBody>
      </p:sp>
      <p:sp>
        <p:nvSpPr>
          <p:cNvPr id="55" name="CaixaDeTexto 54"/>
          <p:cNvSpPr txBox="1"/>
          <p:nvPr/>
        </p:nvSpPr>
        <p:spPr>
          <a:xfrm>
            <a:off x="6127702" y="2928934"/>
            <a:ext cx="301686" cy="369332"/>
          </a:xfrm>
          <a:prstGeom prst="rect">
            <a:avLst/>
          </a:prstGeom>
          <a:noFill/>
        </p:spPr>
        <p:txBody>
          <a:bodyPr wrap="none" rtlCol="0">
            <a:spAutoFit/>
          </a:bodyPr>
          <a:lstStyle/>
          <a:p>
            <a:r>
              <a:rPr lang="pt-BR" dirty="0" smtClean="0"/>
              <a:t>3</a:t>
            </a:r>
            <a:endParaRPr lang="pt-BR" dirty="0"/>
          </a:p>
        </p:txBody>
      </p:sp>
      <p:sp>
        <p:nvSpPr>
          <p:cNvPr id="56" name="CaixaDeTexto 55"/>
          <p:cNvSpPr txBox="1"/>
          <p:nvPr/>
        </p:nvSpPr>
        <p:spPr>
          <a:xfrm>
            <a:off x="5341884" y="3500438"/>
            <a:ext cx="301686" cy="369332"/>
          </a:xfrm>
          <a:prstGeom prst="rect">
            <a:avLst/>
          </a:prstGeom>
          <a:noFill/>
        </p:spPr>
        <p:txBody>
          <a:bodyPr wrap="none" rtlCol="0">
            <a:spAutoFit/>
          </a:bodyPr>
          <a:lstStyle/>
          <a:p>
            <a:r>
              <a:rPr lang="pt-BR" dirty="0" smtClean="0"/>
              <a:t>9</a:t>
            </a:r>
            <a:endParaRPr lang="pt-BR" dirty="0"/>
          </a:p>
        </p:txBody>
      </p:sp>
      <p:sp>
        <p:nvSpPr>
          <p:cNvPr id="57" name="CaixaDeTexto 56"/>
          <p:cNvSpPr txBox="1"/>
          <p:nvPr/>
        </p:nvSpPr>
        <p:spPr>
          <a:xfrm>
            <a:off x="6000760" y="3429000"/>
            <a:ext cx="418704" cy="369332"/>
          </a:xfrm>
          <a:prstGeom prst="rect">
            <a:avLst/>
          </a:prstGeom>
          <a:noFill/>
        </p:spPr>
        <p:txBody>
          <a:bodyPr wrap="none" rtlCol="0">
            <a:spAutoFit/>
          </a:bodyPr>
          <a:lstStyle/>
          <a:p>
            <a:r>
              <a:rPr lang="pt-BR" dirty="0" smtClean="0"/>
              <a:t>10</a:t>
            </a:r>
            <a:endParaRPr lang="pt-BR" dirty="0"/>
          </a:p>
        </p:txBody>
      </p:sp>
      <p:sp>
        <p:nvSpPr>
          <p:cNvPr id="58" name="CaixaDeTexto 57"/>
          <p:cNvSpPr txBox="1"/>
          <p:nvPr/>
        </p:nvSpPr>
        <p:spPr>
          <a:xfrm>
            <a:off x="1428728" y="4714884"/>
            <a:ext cx="625492" cy="369332"/>
          </a:xfrm>
          <a:prstGeom prst="rect">
            <a:avLst/>
          </a:prstGeom>
          <a:noFill/>
        </p:spPr>
        <p:txBody>
          <a:bodyPr wrap="none" rtlCol="0">
            <a:spAutoFit/>
          </a:bodyPr>
          <a:lstStyle/>
          <a:p>
            <a:r>
              <a:rPr lang="pt-BR" dirty="0" smtClean="0"/>
              <a:t>Base</a:t>
            </a:r>
            <a:endParaRPr lang="pt-BR" dirty="0"/>
          </a:p>
        </p:txBody>
      </p:sp>
      <p:sp>
        <p:nvSpPr>
          <p:cNvPr id="61" name="CaixaDeTexto 60"/>
          <p:cNvSpPr txBox="1"/>
          <p:nvPr/>
        </p:nvSpPr>
        <p:spPr>
          <a:xfrm>
            <a:off x="4413190" y="3345420"/>
            <a:ext cx="301686" cy="369332"/>
          </a:xfrm>
          <a:prstGeom prst="rect">
            <a:avLst/>
          </a:prstGeom>
          <a:noFill/>
        </p:spPr>
        <p:txBody>
          <a:bodyPr wrap="none" rtlCol="0">
            <a:spAutoFit/>
          </a:bodyPr>
          <a:lstStyle/>
          <a:p>
            <a:r>
              <a:rPr lang="pt-BR" dirty="0" smtClean="0"/>
              <a:t>7</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Com que algoritmo escolheremos os trechos?</a:t>
            </a:r>
            <a:endParaRPr lang="pt-BR" dirty="0"/>
          </a:p>
        </p:txBody>
      </p:sp>
      <p:sp>
        <p:nvSpPr>
          <p:cNvPr id="7" name="Fluxograma: Conector 6"/>
          <p:cNvSpPr/>
          <p:nvPr/>
        </p:nvSpPr>
        <p:spPr>
          <a:xfrm>
            <a:off x="3214678" y="472702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luxograma: Conector 7"/>
          <p:cNvSpPr/>
          <p:nvPr/>
        </p:nvSpPr>
        <p:spPr>
          <a:xfrm>
            <a:off x="2000232" y="4941340"/>
            <a:ext cx="142876" cy="142876"/>
          </a:xfrm>
          <a:prstGeom prst="flowChartConnector">
            <a:avLst/>
          </a:prstGeom>
          <a:noFill/>
          <a:ln w="508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Conector 8"/>
          <p:cNvSpPr/>
          <p:nvPr/>
        </p:nvSpPr>
        <p:spPr>
          <a:xfrm>
            <a:off x="2714612" y="329826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luxograma: Conector 9"/>
          <p:cNvSpPr/>
          <p:nvPr/>
        </p:nvSpPr>
        <p:spPr>
          <a:xfrm>
            <a:off x="3500430" y="429839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a:stCxn id="8" idx="0"/>
            <a:endCxn id="9" idx="3"/>
          </p:cNvCxnSpPr>
          <p:nvPr/>
        </p:nvCxnSpPr>
        <p:spPr>
          <a:xfrm rot="5400000" flipH="1" flipV="1">
            <a:off x="1607323" y="3823589"/>
            <a:ext cx="1582098" cy="6534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8" idx="6"/>
            <a:endCxn id="7" idx="2"/>
          </p:cNvCxnSpPr>
          <p:nvPr/>
        </p:nvCxnSpPr>
        <p:spPr>
          <a:xfrm flipV="1">
            <a:off x="2143108" y="4762745"/>
            <a:ext cx="1071570" cy="250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9" idx="6"/>
            <a:endCxn id="10" idx="0"/>
          </p:cNvCxnSpPr>
          <p:nvPr/>
        </p:nvCxnSpPr>
        <p:spPr>
          <a:xfrm>
            <a:off x="2786050" y="3333985"/>
            <a:ext cx="750099" cy="9644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7" idx="7"/>
            <a:endCxn id="10" idx="4"/>
          </p:cNvCxnSpPr>
          <p:nvPr/>
        </p:nvCxnSpPr>
        <p:spPr>
          <a:xfrm rot="5400000" flipH="1" flipV="1">
            <a:off x="3222075" y="4423415"/>
            <a:ext cx="367652" cy="260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7" idx="1"/>
            <a:endCxn id="9" idx="5"/>
          </p:cNvCxnSpPr>
          <p:nvPr/>
        </p:nvCxnSpPr>
        <p:spPr>
          <a:xfrm rot="16200000" flipV="1">
            <a:off x="2311241" y="3823589"/>
            <a:ext cx="1378246" cy="4495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luxograma: Conector 15"/>
          <p:cNvSpPr/>
          <p:nvPr/>
        </p:nvSpPr>
        <p:spPr>
          <a:xfrm>
            <a:off x="4214810" y="6227224"/>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Fluxograma: Conector 16"/>
          <p:cNvSpPr/>
          <p:nvPr/>
        </p:nvSpPr>
        <p:spPr>
          <a:xfrm>
            <a:off x="5000628" y="436983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p:cNvCxnSpPr>
            <a:stCxn id="16" idx="7"/>
            <a:endCxn id="17" idx="4"/>
          </p:cNvCxnSpPr>
          <p:nvPr/>
        </p:nvCxnSpPr>
        <p:spPr>
          <a:xfrm rot="5400000" flipH="1" flipV="1">
            <a:off x="3757860" y="4959200"/>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7" idx="5"/>
            <a:endCxn id="16" idx="1"/>
          </p:cNvCxnSpPr>
          <p:nvPr/>
        </p:nvCxnSpPr>
        <p:spPr>
          <a:xfrm rot="16200000" flipH="1">
            <a:off x="3025621" y="5038035"/>
            <a:ext cx="1449684" cy="9496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7" idx="2"/>
            <a:endCxn id="10" idx="6"/>
          </p:cNvCxnSpPr>
          <p:nvPr/>
        </p:nvCxnSpPr>
        <p:spPr>
          <a:xfrm rot="10800000">
            <a:off x="3571868" y="4334117"/>
            <a:ext cx="1428760" cy="714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Fluxograma: Conector 20"/>
          <p:cNvSpPr/>
          <p:nvPr/>
        </p:nvSpPr>
        <p:spPr>
          <a:xfrm>
            <a:off x="4214810" y="251244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Fluxograma: Conector 21"/>
          <p:cNvSpPr/>
          <p:nvPr/>
        </p:nvSpPr>
        <p:spPr>
          <a:xfrm>
            <a:off x="7500958" y="286963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luxograma: Conector 22"/>
          <p:cNvSpPr/>
          <p:nvPr/>
        </p:nvSpPr>
        <p:spPr>
          <a:xfrm>
            <a:off x="5857884" y="329826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Fluxograma: Conector 23"/>
          <p:cNvSpPr/>
          <p:nvPr/>
        </p:nvSpPr>
        <p:spPr>
          <a:xfrm>
            <a:off x="5857884" y="279820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2" idx="7"/>
            <a:endCxn id="23" idx="6"/>
          </p:cNvCxnSpPr>
          <p:nvPr/>
        </p:nvCxnSpPr>
        <p:spPr>
          <a:xfrm rot="16200000" flipH="1" flipV="1">
            <a:off x="6518685" y="2290736"/>
            <a:ext cx="453885" cy="16326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Conector reto 25"/>
          <p:cNvCxnSpPr>
            <a:stCxn id="9" idx="7"/>
            <a:endCxn id="21" idx="2"/>
          </p:cNvCxnSpPr>
          <p:nvPr/>
        </p:nvCxnSpPr>
        <p:spPr>
          <a:xfrm rot="5400000" flipH="1" flipV="1">
            <a:off x="3114919" y="2208837"/>
            <a:ext cx="760561" cy="14392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Conector reto 26"/>
          <p:cNvCxnSpPr>
            <a:stCxn id="23" idx="0"/>
            <a:endCxn id="24" idx="4"/>
          </p:cNvCxnSpPr>
          <p:nvPr/>
        </p:nvCxnSpPr>
        <p:spPr>
          <a:xfrm rot="5400000" flipH="1" flipV="1">
            <a:off x="5679289" y="3083952"/>
            <a:ext cx="42862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Conector reto 27"/>
          <p:cNvCxnSpPr>
            <a:stCxn id="21" idx="7"/>
            <a:endCxn id="24" idx="2"/>
          </p:cNvCxnSpPr>
          <p:nvPr/>
        </p:nvCxnSpPr>
        <p:spPr>
          <a:xfrm rot="16200000" flipH="1">
            <a:off x="4911330" y="1887365"/>
            <a:ext cx="311009" cy="158209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Conector reto 28"/>
          <p:cNvCxnSpPr>
            <a:stCxn id="21" idx="3"/>
            <a:endCxn id="10" idx="7"/>
          </p:cNvCxnSpPr>
          <p:nvPr/>
        </p:nvCxnSpPr>
        <p:spPr>
          <a:xfrm rot="5400000">
            <a:off x="3025621" y="3109209"/>
            <a:ext cx="1735436" cy="6638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Conector reto 29"/>
          <p:cNvCxnSpPr>
            <a:stCxn id="8" idx="5"/>
            <a:endCxn id="16" idx="3"/>
          </p:cNvCxnSpPr>
          <p:nvPr/>
        </p:nvCxnSpPr>
        <p:spPr>
          <a:xfrm rot="16200000" flipH="1">
            <a:off x="2561274" y="4624202"/>
            <a:ext cx="1224908" cy="21030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7" idx="6"/>
            <a:endCxn id="17" idx="3"/>
          </p:cNvCxnSpPr>
          <p:nvPr/>
        </p:nvCxnSpPr>
        <p:spPr>
          <a:xfrm flipV="1">
            <a:off x="3286116" y="4430812"/>
            <a:ext cx="1724974" cy="3319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1" idx="5"/>
            <a:endCxn id="17" idx="0"/>
          </p:cNvCxnSpPr>
          <p:nvPr/>
        </p:nvCxnSpPr>
        <p:spPr>
          <a:xfrm rot="16200000" flipH="1">
            <a:off x="3757860" y="3091349"/>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21" idx="6"/>
            <a:endCxn id="23" idx="2"/>
          </p:cNvCxnSpPr>
          <p:nvPr/>
        </p:nvCxnSpPr>
        <p:spPr>
          <a:xfrm>
            <a:off x="4286248" y="2548167"/>
            <a:ext cx="1571636" cy="7858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Conector reto 33"/>
          <p:cNvCxnSpPr>
            <a:stCxn id="16" idx="6"/>
            <a:endCxn id="22" idx="4"/>
          </p:cNvCxnSpPr>
          <p:nvPr/>
        </p:nvCxnSpPr>
        <p:spPr>
          <a:xfrm flipV="1">
            <a:off x="4286248" y="2941076"/>
            <a:ext cx="3250429" cy="33218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Conector reto 34"/>
          <p:cNvCxnSpPr>
            <a:stCxn id="23" idx="4"/>
            <a:endCxn id="17" idx="7"/>
          </p:cNvCxnSpPr>
          <p:nvPr/>
        </p:nvCxnSpPr>
        <p:spPr>
          <a:xfrm rot="5400000">
            <a:off x="4972307" y="3459002"/>
            <a:ext cx="1010594" cy="8319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2" idx="3"/>
            <a:endCxn id="17" idx="6"/>
          </p:cNvCxnSpPr>
          <p:nvPr/>
        </p:nvCxnSpPr>
        <p:spPr>
          <a:xfrm rot="5400000">
            <a:off x="5554273" y="2448407"/>
            <a:ext cx="1474941" cy="24393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6"/>
            <a:endCxn id="22" idx="0"/>
          </p:cNvCxnSpPr>
          <p:nvPr/>
        </p:nvCxnSpPr>
        <p:spPr>
          <a:xfrm>
            <a:off x="5929322" y="2833919"/>
            <a:ext cx="1607355" cy="357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2714612" y="4786322"/>
            <a:ext cx="301686" cy="369332"/>
          </a:xfrm>
          <a:prstGeom prst="rect">
            <a:avLst/>
          </a:prstGeom>
          <a:noFill/>
        </p:spPr>
        <p:txBody>
          <a:bodyPr wrap="none" rtlCol="0">
            <a:spAutoFit/>
          </a:bodyPr>
          <a:lstStyle/>
          <a:p>
            <a:r>
              <a:rPr lang="pt-BR" dirty="0" smtClean="0"/>
              <a:t>3</a:t>
            </a:r>
            <a:endParaRPr lang="pt-BR" dirty="0"/>
          </a:p>
        </p:txBody>
      </p:sp>
      <p:sp>
        <p:nvSpPr>
          <p:cNvPr id="39" name="CaixaDeTexto 38"/>
          <p:cNvSpPr txBox="1"/>
          <p:nvPr/>
        </p:nvSpPr>
        <p:spPr>
          <a:xfrm>
            <a:off x="2143108" y="4012646"/>
            <a:ext cx="301686" cy="369332"/>
          </a:xfrm>
          <a:prstGeom prst="rect">
            <a:avLst/>
          </a:prstGeom>
          <a:noFill/>
        </p:spPr>
        <p:txBody>
          <a:bodyPr wrap="none" rtlCol="0">
            <a:spAutoFit/>
          </a:bodyPr>
          <a:lstStyle/>
          <a:p>
            <a:r>
              <a:rPr lang="pt-BR" dirty="0" smtClean="0"/>
              <a:t>6</a:t>
            </a:r>
            <a:endParaRPr lang="pt-BR" dirty="0"/>
          </a:p>
        </p:txBody>
      </p:sp>
      <p:sp>
        <p:nvSpPr>
          <p:cNvPr id="40" name="CaixaDeTexto 39"/>
          <p:cNvSpPr txBox="1"/>
          <p:nvPr/>
        </p:nvSpPr>
        <p:spPr>
          <a:xfrm>
            <a:off x="2786050" y="4012646"/>
            <a:ext cx="301686" cy="369332"/>
          </a:xfrm>
          <a:prstGeom prst="rect">
            <a:avLst/>
          </a:prstGeom>
          <a:noFill/>
        </p:spPr>
        <p:txBody>
          <a:bodyPr wrap="none" rtlCol="0">
            <a:spAutoFit/>
          </a:bodyPr>
          <a:lstStyle/>
          <a:p>
            <a:r>
              <a:rPr lang="pt-BR" dirty="0" smtClean="0"/>
              <a:t>4</a:t>
            </a:r>
            <a:endParaRPr lang="pt-BR" dirty="0"/>
          </a:p>
        </p:txBody>
      </p:sp>
      <p:sp>
        <p:nvSpPr>
          <p:cNvPr id="41" name="CaixaDeTexto 40"/>
          <p:cNvSpPr txBox="1"/>
          <p:nvPr/>
        </p:nvSpPr>
        <p:spPr>
          <a:xfrm>
            <a:off x="3127306" y="3571876"/>
            <a:ext cx="301686" cy="369332"/>
          </a:xfrm>
          <a:prstGeom prst="rect">
            <a:avLst/>
          </a:prstGeom>
          <a:noFill/>
        </p:spPr>
        <p:txBody>
          <a:bodyPr wrap="none" rtlCol="0">
            <a:spAutoFit/>
          </a:bodyPr>
          <a:lstStyle/>
          <a:p>
            <a:r>
              <a:rPr lang="pt-BR" dirty="0" smtClean="0"/>
              <a:t>2</a:t>
            </a:r>
            <a:endParaRPr lang="pt-BR" dirty="0"/>
          </a:p>
        </p:txBody>
      </p:sp>
      <p:sp>
        <p:nvSpPr>
          <p:cNvPr id="42" name="CaixaDeTexto 41"/>
          <p:cNvSpPr txBox="1"/>
          <p:nvPr/>
        </p:nvSpPr>
        <p:spPr>
          <a:xfrm>
            <a:off x="3198744" y="4298398"/>
            <a:ext cx="301686" cy="369332"/>
          </a:xfrm>
          <a:prstGeom prst="rect">
            <a:avLst/>
          </a:prstGeom>
          <a:noFill/>
        </p:spPr>
        <p:txBody>
          <a:bodyPr wrap="none" rtlCol="0">
            <a:spAutoFit/>
          </a:bodyPr>
          <a:lstStyle/>
          <a:p>
            <a:r>
              <a:rPr lang="pt-BR" dirty="0" smtClean="0"/>
              <a:t>2</a:t>
            </a:r>
            <a:endParaRPr lang="pt-BR" dirty="0"/>
          </a:p>
        </p:txBody>
      </p:sp>
      <p:sp>
        <p:nvSpPr>
          <p:cNvPr id="43" name="CaixaDeTexto 42"/>
          <p:cNvSpPr txBox="1"/>
          <p:nvPr/>
        </p:nvSpPr>
        <p:spPr>
          <a:xfrm>
            <a:off x="3984562" y="4084084"/>
            <a:ext cx="301686" cy="369332"/>
          </a:xfrm>
          <a:prstGeom prst="rect">
            <a:avLst/>
          </a:prstGeom>
          <a:noFill/>
        </p:spPr>
        <p:txBody>
          <a:bodyPr wrap="none" rtlCol="0">
            <a:spAutoFit/>
          </a:bodyPr>
          <a:lstStyle/>
          <a:p>
            <a:r>
              <a:rPr lang="pt-BR" dirty="0" smtClean="0"/>
              <a:t>8</a:t>
            </a:r>
            <a:endParaRPr lang="pt-BR" dirty="0"/>
          </a:p>
        </p:txBody>
      </p:sp>
      <p:sp>
        <p:nvSpPr>
          <p:cNvPr id="44" name="CaixaDeTexto 43"/>
          <p:cNvSpPr txBox="1"/>
          <p:nvPr/>
        </p:nvSpPr>
        <p:spPr>
          <a:xfrm>
            <a:off x="4413190" y="5143512"/>
            <a:ext cx="301686" cy="369332"/>
          </a:xfrm>
          <a:prstGeom prst="rect">
            <a:avLst/>
          </a:prstGeom>
          <a:noFill/>
        </p:spPr>
        <p:txBody>
          <a:bodyPr wrap="none" rtlCol="0">
            <a:spAutoFit/>
          </a:bodyPr>
          <a:lstStyle/>
          <a:p>
            <a:r>
              <a:rPr lang="pt-BR" dirty="0" smtClean="0"/>
              <a:t>8</a:t>
            </a:r>
            <a:endParaRPr lang="pt-BR" dirty="0"/>
          </a:p>
        </p:txBody>
      </p:sp>
      <p:sp>
        <p:nvSpPr>
          <p:cNvPr id="45" name="CaixaDeTexto 44"/>
          <p:cNvSpPr txBox="1"/>
          <p:nvPr/>
        </p:nvSpPr>
        <p:spPr>
          <a:xfrm>
            <a:off x="4000496" y="4572008"/>
            <a:ext cx="301686" cy="369332"/>
          </a:xfrm>
          <a:prstGeom prst="rect">
            <a:avLst/>
          </a:prstGeom>
          <a:noFill/>
        </p:spPr>
        <p:txBody>
          <a:bodyPr wrap="none" rtlCol="0">
            <a:spAutoFit/>
          </a:bodyPr>
          <a:lstStyle/>
          <a:p>
            <a:r>
              <a:rPr lang="pt-BR" dirty="0" smtClean="0"/>
              <a:t>9</a:t>
            </a:r>
            <a:endParaRPr lang="pt-BR" dirty="0"/>
          </a:p>
        </p:txBody>
      </p:sp>
      <p:sp>
        <p:nvSpPr>
          <p:cNvPr id="46" name="CaixaDeTexto 45"/>
          <p:cNvSpPr txBox="1"/>
          <p:nvPr/>
        </p:nvSpPr>
        <p:spPr>
          <a:xfrm>
            <a:off x="3643306" y="5214950"/>
            <a:ext cx="301686" cy="369332"/>
          </a:xfrm>
          <a:prstGeom prst="rect">
            <a:avLst/>
          </a:prstGeom>
          <a:noFill/>
        </p:spPr>
        <p:txBody>
          <a:bodyPr wrap="none" rtlCol="0">
            <a:spAutoFit/>
          </a:bodyPr>
          <a:lstStyle/>
          <a:p>
            <a:r>
              <a:rPr lang="pt-BR" dirty="0" smtClean="0"/>
              <a:t>9</a:t>
            </a:r>
            <a:endParaRPr lang="pt-BR" dirty="0"/>
          </a:p>
        </p:txBody>
      </p:sp>
      <p:sp>
        <p:nvSpPr>
          <p:cNvPr id="47" name="CaixaDeTexto 46"/>
          <p:cNvSpPr txBox="1"/>
          <p:nvPr/>
        </p:nvSpPr>
        <p:spPr>
          <a:xfrm>
            <a:off x="2841554" y="5500702"/>
            <a:ext cx="301686" cy="369332"/>
          </a:xfrm>
          <a:prstGeom prst="rect">
            <a:avLst/>
          </a:prstGeom>
          <a:noFill/>
        </p:spPr>
        <p:txBody>
          <a:bodyPr wrap="none" rtlCol="0">
            <a:spAutoFit/>
          </a:bodyPr>
          <a:lstStyle/>
          <a:p>
            <a:r>
              <a:rPr lang="pt-BR" dirty="0" smtClean="0"/>
              <a:t>9</a:t>
            </a:r>
            <a:endParaRPr lang="pt-BR" dirty="0"/>
          </a:p>
        </p:txBody>
      </p:sp>
      <p:sp>
        <p:nvSpPr>
          <p:cNvPr id="48" name="CaixaDeTexto 47"/>
          <p:cNvSpPr txBox="1"/>
          <p:nvPr/>
        </p:nvSpPr>
        <p:spPr>
          <a:xfrm>
            <a:off x="5627636" y="4786322"/>
            <a:ext cx="418704" cy="369332"/>
          </a:xfrm>
          <a:prstGeom prst="rect">
            <a:avLst/>
          </a:prstGeom>
          <a:noFill/>
        </p:spPr>
        <p:txBody>
          <a:bodyPr wrap="none" rtlCol="0">
            <a:spAutoFit/>
          </a:bodyPr>
          <a:lstStyle/>
          <a:p>
            <a:r>
              <a:rPr lang="pt-BR" dirty="0" smtClean="0"/>
              <a:t>18</a:t>
            </a:r>
            <a:endParaRPr lang="pt-BR" dirty="0"/>
          </a:p>
        </p:txBody>
      </p:sp>
      <p:sp>
        <p:nvSpPr>
          <p:cNvPr id="49" name="CaixaDeTexto 48"/>
          <p:cNvSpPr txBox="1"/>
          <p:nvPr/>
        </p:nvSpPr>
        <p:spPr>
          <a:xfrm>
            <a:off x="3428992" y="2571744"/>
            <a:ext cx="301686" cy="369332"/>
          </a:xfrm>
          <a:prstGeom prst="rect">
            <a:avLst/>
          </a:prstGeom>
          <a:noFill/>
        </p:spPr>
        <p:txBody>
          <a:bodyPr wrap="none" rtlCol="0">
            <a:spAutoFit/>
          </a:bodyPr>
          <a:lstStyle/>
          <a:p>
            <a:r>
              <a:rPr lang="pt-BR" dirty="0" smtClean="0"/>
              <a:t>9</a:t>
            </a:r>
            <a:endParaRPr lang="pt-BR" dirty="0"/>
          </a:p>
        </p:txBody>
      </p:sp>
      <p:sp>
        <p:nvSpPr>
          <p:cNvPr id="50" name="CaixaDeTexto 49"/>
          <p:cNvSpPr txBox="1"/>
          <p:nvPr/>
        </p:nvSpPr>
        <p:spPr>
          <a:xfrm>
            <a:off x="3643306" y="3226828"/>
            <a:ext cx="301686" cy="369332"/>
          </a:xfrm>
          <a:prstGeom prst="rect">
            <a:avLst/>
          </a:prstGeom>
          <a:noFill/>
        </p:spPr>
        <p:txBody>
          <a:bodyPr wrap="none" rtlCol="0">
            <a:spAutoFit/>
          </a:bodyPr>
          <a:lstStyle/>
          <a:p>
            <a:r>
              <a:rPr lang="pt-BR" dirty="0" smtClean="0"/>
              <a:t>9</a:t>
            </a:r>
            <a:endParaRPr lang="pt-BR" dirty="0"/>
          </a:p>
        </p:txBody>
      </p:sp>
      <p:sp>
        <p:nvSpPr>
          <p:cNvPr id="51" name="CaixaDeTexto 50"/>
          <p:cNvSpPr txBox="1"/>
          <p:nvPr/>
        </p:nvSpPr>
        <p:spPr>
          <a:xfrm>
            <a:off x="4841818" y="2357430"/>
            <a:ext cx="301686" cy="369332"/>
          </a:xfrm>
          <a:prstGeom prst="rect">
            <a:avLst/>
          </a:prstGeom>
          <a:noFill/>
        </p:spPr>
        <p:txBody>
          <a:bodyPr wrap="none" rtlCol="0">
            <a:spAutoFit/>
          </a:bodyPr>
          <a:lstStyle/>
          <a:p>
            <a:r>
              <a:rPr lang="pt-BR" dirty="0"/>
              <a:t>4</a:t>
            </a:r>
          </a:p>
        </p:txBody>
      </p:sp>
      <p:sp>
        <p:nvSpPr>
          <p:cNvPr id="52" name="CaixaDeTexto 51"/>
          <p:cNvSpPr txBox="1"/>
          <p:nvPr/>
        </p:nvSpPr>
        <p:spPr>
          <a:xfrm>
            <a:off x="4984694" y="2928934"/>
            <a:ext cx="301686" cy="369332"/>
          </a:xfrm>
          <a:prstGeom prst="rect">
            <a:avLst/>
          </a:prstGeom>
          <a:noFill/>
        </p:spPr>
        <p:txBody>
          <a:bodyPr wrap="none" rtlCol="0">
            <a:spAutoFit/>
          </a:bodyPr>
          <a:lstStyle/>
          <a:p>
            <a:r>
              <a:rPr lang="pt-BR" dirty="0" smtClean="0"/>
              <a:t>5</a:t>
            </a:r>
            <a:endParaRPr lang="pt-BR" dirty="0"/>
          </a:p>
        </p:txBody>
      </p:sp>
      <p:sp>
        <p:nvSpPr>
          <p:cNvPr id="53" name="CaixaDeTexto 52"/>
          <p:cNvSpPr txBox="1"/>
          <p:nvPr/>
        </p:nvSpPr>
        <p:spPr>
          <a:xfrm>
            <a:off x="5699074" y="2857496"/>
            <a:ext cx="301686" cy="369332"/>
          </a:xfrm>
          <a:prstGeom prst="rect">
            <a:avLst/>
          </a:prstGeom>
          <a:noFill/>
        </p:spPr>
        <p:txBody>
          <a:bodyPr wrap="none" rtlCol="0">
            <a:spAutoFit/>
          </a:bodyPr>
          <a:lstStyle/>
          <a:p>
            <a:r>
              <a:rPr lang="pt-BR" dirty="0" smtClean="0"/>
              <a:t>1</a:t>
            </a:r>
            <a:endParaRPr lang="pt-BR" dirty="0"/>
          </a:p>
        </p:txBody>
      </p:sp>
      <p:sp>
        <p:nvSpPr>
          <p:cNvPr id="54" name="CaixaDeTexto 53"/>
          <p:cNvSpPr txBox="1"/>
          <p:nvPr/>
        </p:nvSpPr>
        <p:spPr>
          <a:xfrm>
            <a:off x="6199140" y="2571744"/>
            <a:ext cx="301686" cy="369332"/>
          </a:xfrm>
          <a:prstGeom prst="rect">
            <a:avLst/>
          </a:prstGeom>
          <a:noFill/>
        </p:spPr>
        <p:txBody>
          <a:bodyPr wrap="none" rtlCol="0">
            <a:spAutoFit/>
          </a:bodyPr>
          <a:lstStyle/>
          <a:p>
            <a:r>
              <a:rPr lang="pt-BR" dirty="0"/>
              <a:t>4</a:t>
            </a:r>
          </a:p>
        </p:txBody>
      </p:sp>
      <p:sp>
        <p:nvSpPr>
          <p:cNvPr id="55" name="CaixaDeTexto 54"/>
          <p:cNvSpPr txBox="1"/>
          <p:nvPr/>
        </p:nvSpPr>
        <p:spPr>
          <a:xfrm>
            <a:off x="6127702" y="2928934"/>
            <a:ext cx="301686" cy="369332"/>
          </a:xfrm>
          <a:prstGeom prst="rect">
            <a:avLst/>
          </a:prstGeom>
          <a:noFill/>
        </p:spPr>
        <p:txBody>
          <a:bodyPr wrap="none" rtlCol="0">
            <a:spAutoFit/>
          </a:bodyPr>
          <a:lstStyle/>
          <a:p>
            <a:r>
              <a:rPr lang="pt-BR" dirty="0" smtClean="0"/>
              <a:t>3</a:t>
            </a:r>
            <a:endParaRPr lang="pt-BR" dirty="0"/>
          </a:p>
        </p:txBody>
      </p:sp>
      <p:sp>
        <p:nvSpPr>
          <p:cNvPr id="56" name="CaixaDeTexto 55"/>
          <p:cNvSpPr txBox="1"/>
          <p:nvPr/>
        </p:nvSpPr>
        <p:spPr>
          <a:xfrm>
            <a:off x="5341884" y="3500438"/>
            <a:ext cx="301686" cy="369332"/>
          </a:xfrm>
          <a:prstGeom prst="rect">
            <a:avLst/>
          </a:prstGeom>
          <a:noFill/>
        </p:spPr>
        <p:txBody>
          <a:bodyPr wrap="none" rtlCol="0">
            <a:spAutoFit/>
          </a:bodyPr>
          <a:lstStyle/>
          <a:p>
            <a:r>
              <a:rPr lang="pt-BR" dirty="0" smtClean="0"/>
              <a:t>9</a:t>
            </a:r>
            <a:endParaRPr lang="pt-BR" dirty="0"/>
          </a:p>
        </p:txBody>
      </p:sp>
      <p:sp>
        <p:nvSpPr>
          <p:cNvPr id="57" name="CaixaDeTexto 56"/>
          <p:cNvSpPr txBox="1"/>
          <p:nvPr/>
        </p:nvSpPr>
        <p:spPr>
          <a:xfrm>
            <a:off x="6000760" y="3429000"/>
            <a:ext cx="418704" cy="369332"/>
          </a:xfrm>
          <a:prstGeom prst="rect">
            <a:avLst/>
          </a:prstGeom>
          <a:noFill/>
        </p:spPr>
        <p:txBody>
          <a:bodyPr wrap="none" rtlCol="0">
            <a:spAutoFit/>
          </a:bodyPr>
          <a:lstStyle/>
          <a:p>
            <a:r>
              <a:rPr lang="pt-BR" dirty="0" smtClean="0"/>
              <a:t>10</a:t>
            </a:r>
            <a:endParaRPr lang="pt-BR" dirty="0"/>
          </a:p>
        </p:txBody>
      </p:sp>
      <p:sp>
        <p:nvSpPr>
          <p:cNvPr id="58" name="CaixaDeTexto 57"/>
          <p:cNvSpPr txBox="1"/>
          <p:nvPr/>
        </p:nvSpPr>
        <p:spPr>
          <a:xfrm>
            <a:off x="1428728" y="4714884"/>
            <a:ext cx="625492" cy="369332"/>
          </a:xfrm>
          <a:prstGeom prst="rect">
            <a:avLst/>
          </a:prstGeom>
          <a:noFill/>
        </p:spPr>
        <p:txBody>
          <a:bodyPr wrap="none" rtlCol="0">
            <a:spAutoFit/>
          </a:bodyPr>
          <a:lstStyle/>
          <a:p>
            <a:r>
              <a:rPr lang="pt-BR" dirty="0" smtClean="0"/>
              <a:t>Base</a:t>
            </a:r>
            <a:endParaRPr lang="pt-BR" dirty="0"/>
          </a:p>
        </p:txBody>
      </p:sp>
      <p:sp>
        <p:nvSpPr>
          <p:cNvPr id="61" name="CaixaDeTexto 60"/>
          <p:cNvSpPr txBox="1"/>
          <p:nvPr/>
        </p:nvSpPr>
        <p:spPr>
          <a:xfrm>
            <a:off x="4413190" y="3345420"/>
            <a:ext cx="301686" cy="369332"/>
          </a:xfrm>
          <a:prstGeom prst="rect">
            <a:avLst/>
          </a:prstGeom>
          <a:noFill/>
        </p:spPr>
        <p:txBody>
          <a:bodyPr wrap="none" rtlCol="0">
            <a:spAutoFit/>
          </a:bodyPr>
          <a:lstStyle/>
          <a:p>
            <a:r>
              <a:rPr lang="pt-BR" dirty="0" smtClean="0"/>
              <a:t>7</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Construir a partir da base?</a:t>
            </a:r>
            <a:endParaRPr lang="pt-BR" dirty="0"/>
          </a:p>
        </p:txBody>
      </p:sp>
      <p:sp>
        <p:nvSpPr>
          <p:cNvPr id="7" name="Fluxograma: Conector 6"/>
          <p:cNvSpPr/>
          <p:nvPr/>
        </p:nvSpPr>
        <p:spPr>
          <a:xfrm>
            <a:off x="3214678" y="385762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luxograma: Conector 7"/>
          <p:cNvSpPr/>
          <p:nvPr/>
        </p:nvSpPr>
        <p:spPr>
          <a:xfrm>
            <a:off x="2000232" y="4071942"/>
            <a:ext cx="142876" cy="142876"/>
          </a:xfrm>
          <a:prstGeom prst="flowChartConnector">
            <a:avLst/>
          </a:prstGeom>
          <a:noFill/>
          <a:ln w="508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Conector 8"/>
          <p:cNvSpPr/>
          <p:nvPr/>
        </p:nvSpPr>
        <p:spPr>
          <a:xfrm>
            <a:off x="2714612" y="242886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luxograma: Conector 9"/>
          <p:cNvSpPr/>
          <p:nvPr/>
        </p:nvSpPr>
        <p:spPr>
          <a:xfrm>
            <a:off x="3500430" y="342900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a:stCxn id="8" idx="0"/>
            <a:endCxn id="9" idx="3"/>
          </p:cNvCxnSpPr>
          <p:nvPr/>
        </p:nvCxnSpPr>
        <p:spPr>
          <a:xfrm rot="5400000" flipH="1" flipV="1">
            <a:off x="1607323" y="2954191"/>
            <a:ext cx="1582098" cy="6534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8" idx="6"/>
            <a:endCxn id="7" idx="2"/>
          </p:cNvCxnSpPr>
          <p:nvPr/>
        </p:nvCxnSpPr>
        <p:spPr>
          <a:xfrm flipV="1">
            <a:off x="2143108" y="3893347"/>
            <a:ext cx="1071570" cy="250033"/>
          </a:xfrm>
          <a:prstGeom prst="line">
            <a:avLst/>
          </a:prstGeom>
          <a:ln w="25400" cmpd="sng">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9" idx="6"/>
            <a:endCxn id="10" idx="0"/>
          </p:cNvCxnSpPr>
          <p:nvPr/>
        </p:nvCxnSpPr>
        <p:spPr>
          <a:xfrm>
            <a:off x="2786050" y="2464587"/>
            <a:ext cx="750099" cy="96441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7" idx="7"/>
            <a:endCxn id="10" idx="4"/>
          </p:cNvCxnSpPr>
          <p:nvPr/>
        </p:nvCxnSpPr>
        <p:spPr>
          <a:xfrm rot="5400000" flipH="1" flipV="1">
            <a:off x="3222075" y="3554017"/>
            <a:ext cx="367652" cy="260495"/>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7" idx="1"/>
            <a:endCxn id="9" idx="5"/>
          </p:cNvCxnSpPr>
          <p:nvPr/>
        </p:nvCxnSpPr>
        <p:spPr>
          <a:xfrm rot="16200000" flipV="1">
            <a:off x="2311241" y="2954191"/>
            <a:ext cx="1378246" cy="4495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luxograma: Conector 15"/>
          <p:cNvSpPr/>
          <p:nvPr/>
        </p:nvSpPr>
        <p:spPr>
          <a:xfrm>
            <a:off x="4214810" y="535782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Fluxograma: Conector 16"/>
          <p:cNvSpPr/>
          <p:nvPr/>
        </p:nvSpPr>
        <p:spPr>
          <a:xfrm>
            <a:off x="5000628" y="350043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p:cNvCxnSpPr>
            <a:stCxn id="16" idx="7"/>
            <a:endCxn id="17" idx="4"/>
          </p:cNvCxnSpPr>
          <p:nvPr/>
        </p:nvCxnSpPr>
        <p:spPr>
          <a:xfrm rot="5400000" flipH="1" flipV="1">
            <a:off x="3757860" y="4089802"/>
            <a:ext cx="1796412" cy="76056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7" idx="5"/>
            <a:endCxn id="16" idx="1"/>
          </p:cNvCxnSpPr>
          <p:nvPr/>
        </p:nvCxnSpPr>
        <p:spPr>
          <a:xfrm rot="16200000" flipH="1">
            <a:off x="3025621" y="4168637"/>
            <a:ext cx="1449684" cy="9496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7" idx="2"/>
            <a:endCxn id="10" idx="6"/>
          </p:cNvCxnSpPr>
          <p:nvPr/>
        </p:nvCxnSpPr>
        <p:spPr>
          <a:xfrm rot="10800000">
            <a:off x="3571868" y="3464719"/>
            <a:ext cx="1428760" cy="714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Fluxograma: Conector 20"/>
          <p:cNvSpPr/>
          <p:nvPr/>
        </p:nvSpPr>
        <p:spPr>
          <a:xfrm>
            <a:off x="4214810" y="164305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Fluxograma: Conector 21"/>
          <p:cNvSpPr/>
          <p:nvPr/>
        </p:nvSpPr>
        <p:spPr>
          <a:xfrm>
            <a:off x="7500958" y="200024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luxograma: Conector 22"/>
          <p:cNvSpPr/>
          <p:nvPr/>
        </p:nvSpPr>
        <p:spPr>
          <a:xfrm>
            <a:off x="5857884" y="242886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Fluxograma: Conector 23"/>
          <p:cNvSpPr/>
          <p:nvPr/>
        </p:nvSpPr>
        <p:spPr>
          <a:xfrm>
            <a:off x="5857884" y="1928802"/>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2" idx="7"/>
            <a:endCxn id="23" idx="6"/>
          </p:cNvCxnSpPr>
          <p:nvPr/>
        </p:nvCxnSpPr>
        <p:spPr>
          <a:xfrm rot="16200000" flipH="1" flipV="1">
            <a:off x="6518685" y="1421338"/>
            <a:ext cx="453885" cy="16326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a:stCxn id="9" idx="7"/>
            <a:endCxn id="21" idx="2"/>
          </p:cNvCxnSpPr>
          <p:nvPr/>
        </p:nvCxnSpPr>
        <p:spPr>
          <a:xfrm rot="5400000" flipH="1" flipV="1">
            <a:off x="3114919" y="1339439"/>
            <a:ext cx="760561" cy="143922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a:stCxn id="23" idx="0"/>
            <a:endCxn id="24" idx="4"/>
          </p:cNvCxnSpPr>
          <p:nvPr/>
        </p:nvCxnSpPr>
        <p:spPr>
          <a:xfrm rot="5400000" flipH="1" flipV="1">
            <a:off x="5679289" y="2214554"/>
            <a:ext cx="428628" cy="158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a:stCxn id="21" idx="7"/>
            <a:endCxn id="24" idx="2"/>
          </p:cNvCxnSpPr>
          <p:nvPr/>
        </p:nvCxnSpPr>
        <p:spPr>
          <a:xfrm rot="16200000" flipH="1">
            <a:off x="4911330" y="1017967"/>
            <a:ext cx="311009" cy="158209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a:stCxn id="21" idx="3"/>
            <a:endCxn id="10" idx="7"/>
          </p:cNvCxnSpPr>
          <p:nvPr/>
        </p:nvCxnSpPr>
        <p:spPr>
          <a:xfrm rot="5400000">
            <a:off x="3025621" y="2239811"/>
            <a:ext cx="1735436" cy="6638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Conector reto 29"/>
          <p:cNvCxnSpPr>
            <a:stCxn id="8" idx="5"/>
            <a:endCxn id="16" idx="3"/>
          </p:cNvCxnSpPr>
          <p:nvPr/>
        </p:nvCxnSpPr>
        <p:spPr>
          <a:xfrm rot="16200000" flipH="1">
            <a:off x="2561274" y="3754804"/>
            <a:ext cx="1224908" cy="21030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7" idx="6"/>
            <a:endCxn id="17" idx="3"/>
          </p:cNvCxnSpPr>
          <p:nvPr/>
        </p:nvCxnSpPr>
        <p:spPr>
          <a:xfrm flipV="1">
            <a:off x="3286116" y="3561414"/>
            <a:ext cx="1724974" cy="3319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1" idx="5"/>
            <a:endCxn id="17" idx="0"/>
          </p:cNvCxnSpPr>
          <p:nvPr/>
        </p:nvCxnSpPr>
        <p:spPr>
          <a:xfrm rot="16200000" flipH="1">
            <a:off x="3757860" y="2221951"/>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21" idx="6"/>
            <a:endCxn id="23" idx="2"/>
          </p:cNvCxnSpPr>
          <p:nvPr/>
        </p:nvCxnSpPr>
        <p:spPr>
          <a:xfrm>
            <a:off x="4286248" y="1678769"/>
            <a:ext cx="1571636" cy="7858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Conector reto 33"/>
          <p:cNvCxnSpPr>
            <a:stCxn id="16" idx="6"/>
            <a:endCxn id="22" idx="4"/>
          </p:cNvCxnSpPr>
          <p:nvPr/>
        </p:nvCxnSpPr>
        <p:spPr>
          <a:xfrm flipV="1">
            <a:off x="4286248" y="2071678"/>
            <a:ext cx="3250429" cy="33218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Conector reto 34"/>
          <p:cNvCxnSpPr>
            <a:stCxn id="23" idx="4"/>
            <a:endCxn id="17" idx="7"/>
          </p:cNvCxnSpPr>
          <p:nvPr/>
        </p:nvCxnSpPr>
        <p:spPr>
          <a:xfrm rot="5400000">
            <a:off x="4972307" y="2589604"/>
            <a:ext cx="1010594" cy="8319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2" idx="3"/>
            <a:endCxn id="17" idx="6"/>
          </p:cNvCxnSpPr>
          <p:nvPr/>
        </p:nvCxnSpPr>
        <p:spPr>
          <a:xfrm rot="5400000">
            <a:off x="5554273" y="1579009"/>
            <a:ext cx="1474941" cy="2439354"/>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6"/>
            <a:endCxn id="22" idx="0"/>
          </p:cNvCxnSpPr>
          <p:nvPr/>
        </p:nvCxnSpPr>
        <p:spPr>
          <a:xfrm>
            <a:off x="5929322" y="1964521"/>
            <a:ext cx="1607355" cy="357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2714612" y="3916924"/>
            <a:ext cx="301686" cy="369332"/>
          </a:xfrm>
          <a:prstGeom prst="rect">
            <a:avLst/>
          </a:prstGeom>
          <a:noFill/>
        </p:spPr>
        <p:txBody>
          <a:bodyPr wrap="none" rtlCol="0">
            <a:spAutoFit/>
          </a:bodyPr>
          <a:lstStyle/>
          <a:p>
            <a:r>
              <a:rPr lang="pt-BR" dirty="0" smtClean="0"/>
              <a:t>3</a:t>
            </a:r>
            <a:endParaRPr lang="pt-BR" dirty="0"/>
          </a:p>
        </p:txBody>
      </p:sp>
      <p:sp>
        <p:nvSpPr>
          <p:cNvPr id="39" name="CaixaDeTexto 38"/>
          <p:cNvSpPr txBox="1"/>
          <p:nvPr/>
        </p:nvSpPr>
        <p:spPr>
          <a:xfrm>
            <a:off x="2143108" y="3143248"/>
            <a:ext cx="301686" cy="369332"/>
          </a:xfrm>
          <a:prstGeom prst="rect">
            <a:avLst/>
          </a:prstGeom>
          <a:noFill/>
        </p:spPr>
        <p:txBody>
          <a:bodyPr wrap="none" rtlCol="0">
            <a:spAutoFit/>
          </a:bodyPr>
          <a:lstStyle/>
          <a:p>
            <a:r>
              <a:rPr lang="pt-BR" dirty="0" smtClean="0"/>
              <a:t>6</a:t>
            </a:r>
            <a:endParaRPr lang="pt-BR" dirty="0"/>
          </a:p>
        </p:txBody>
      </p:sp>
      <p:sp>
        <p:nvSpPr>
          <p:cNvPr id="40" name="CaixaDeTexto 39"/>
          <p:cNvSpPr txBox="1"/>
          <p:nvPr/>
        </p:nvSpPr>
        <p:spPr>
          <a:xfrm>
            <a:off x="2786050" y="3143248"/>
            <a:ext cx="301686" cy="369332"/>
          </a:xfrm>
          <a:prstGeom prst="rect">
            <a:avLst/>
          </a:prstGeom>
          <a:noFill/>
        </p:spPr>
        <p:txBody>
          <a:bodyPr wrap="none" rtlCol="0">
            <a:spAutoFit/>
          </a:bodyPr>
          <a:lstStyle/>
          <a:p>
            <a:r>
              <a:rPr lang="pt-BR" dirty="0" smtClean="0"/>
              <a:t>4</a:t>
            </a:r>
            <a:endParaRPr lang="pt-BR" dirty="0"/>
          </a:p>
        </p:txBody>
      </p:sp>
      <p:sp>
        <p:nvSpPr>
          <p:cNvPr id="41" name="CaixaDeTexto 40"/>
          <p:cNvSpPr txBox="1"/>
          <p:nvPr/>
        </p:nvSpPr>
        <p:spPr>
          <a:xfrm>
            <a:off x="3127306" y="2702478"/>
            <a:ext cx="301686" cy="369332"/>
          </a:xfrm>
          <a:prstGeom prst="rect">
            <a:avLst/>
          </a:prstGeom>
          <a:noFill/>
        </p:spPr>
        <p:txBody>
          <a:bodyPr wrap="none" rtlCol="0">
            <a:spAutoFit/>
          </a:bodyPr>
          <a:lstStyle/>
          <a:p>
            <a:r>
              <a:rPr lang="pt-BR" dirty="0" smtClean="0"/>
              <a:t>2</a:t>
            </a:r>
            <a:endParaRPr lang="pt-BR" dirty="0"/>
          </a:p>
        </p:txBody>
      </p:sp>
      <p:sp>
        <p:nvSpPr>
          <p:cNvPr id="42" name="CaixaDeTexto 41"/>
          <p:cNvSpPr txBox="1"/>
          <p:nvPr/>
        </p:nvSpPr>
        <p:spPr>
          <a:xfrm>
            <a:off x="3198744" y="3345420"/>
            <a:ext cx="301686" cy="369332"/>
          </a:xfrm>
          <a:prstGeom prst="rect">
            <a:avLst/>
          </a:prstGeom>
          <a:noFill/>
        </p:spPr>
        <p:txBody>
          <a:bodyPr wrap="none" rtlCol="0">
            <a:spAutoFit/>
          </a:bodyPr>
          <a:lstStyle/>
          <a:p>
            <a:r>
              <a:rPr lang="pt-BR" dirty="0" smtClean="0"/>
              <a:t>2</a:t>
            </a:r>
            <a:endParaRPr lang="pt-BR" dirty="0"/>
          </a:p>
        </p:txBody>
      </p:sp>
      <p:sp>
        <p:nvSpPr>
          <p:cNvPr id="43" name="CaixaDeTexto 42"/>
          <p:cNvSpPr txBox="1"/>
          <p:nvPr/>
        </p:nvSpPr>
        <p:spPr>
          <a:xfrm>
            <a:off x="3984562" y="3214686"/>
            <a:ext cx="301686" cy="369332"/>
          </a:xfrm>
          <a:prstGeom prst="rect">
            <a:avLst/>
          </a:prstGeom>
          <a:noFill/>
        </p:spPr>
        <p:txBody>
          <a:bodyPr wrap="none" rtlCol="0">
            <a:spAutoFit/>
          </a:bodyPr>
          <a:lstStyle/>
          <a:p>
            <a:r>
              <a:rPr lang="pt-BR" dirty="0" smtClean="0"/>
              <a:t>8</a:t>
            </a:r>
            <a:endParaRPr lang="pt-BR" dirty="0"/>
          </a:p>
        </p:txBody>
      </p:sp>
      <p:sp>
        <p:nvSpPr>
          <p:cNvPr id="44" name="CaixaDeTexto 43"/>
          <p:cNvSpPr txBox="1"/>
          <p:nvPr/>
        </p:nvSpPr>
        <p:spPr>
          <a:xfrm>
            <a:off x="4413190" y="4274114"/>
            <a:ext cx="301686" cy="369332"/>
          </a:xfrm>
          <a:prstGeom prst="rect">
            <a:avLst/>
          </a:prstGeom>
          <a:noFill/>
        </p:spPr>
        <p:txBody>
          <a:bodyPr wrap="none" rtlCol="0">
            <a:spAutoFit/>
          </a:bodyPr>
          <a:lstStyle/>
          <a:p>
            <a:r>
              <a:rPr lang="pt-BR" dirty="0" smtClean="0"/>
              <a:t>8</a:t>
            </a:r>
            <a:endParaRPr lang="pt-BR" dirty="0"/>
          </a:p>
        </p:txBody>
      </p:sp>
      <p:sp>
        <p:nvSpPr>
          <p:cNvPr id="45" name="CaixaDeTexto 44"/>
          <p:cNvSpPr txBox="1"/>
          <p:nvPr/>
        </p:nvSpPr>
        <p:spPr>
          <a:xfrm>
            <a:off x="4000496" y="3702610"/>
            <a:ext cx="301686" cy="369332"/>
          </a:xfrm>
          <a:prstGeom prst="rect">
            <a:avLst/>
          </a:prstGeom>
          <a:noFill/>
        </p:spPr>
        <p:txBody>
          <a:bodyPr wrap="none" rtlCol="0">
            <a:spAutoFit/>
          </a:bodyPr>
          <a:lstStyle/>
          <a:p>
            <a:r>
              <a:rPr lang="pt-BR" dirty="0" smtClean="0"/>
              <a:t>9</a:t>
            </a:r>
            <a:endParaRPr lang="pt-BR" dirty="0"/>
          </a:p>
        </p:txBody>
      </p:sp>
      <p:sp>
        <p:nvSpPr>
          <p:cNvPr id="46" name="CaixaDeTexto 45"/>
          <p:cNvSpPr txBox="1"/>
          <p:nvPr/>
        </p:nvSpPr>
        <p:spPr>
          <a:xfrm>
            <a:off x="3643306" y="4345552"/>
            <a:ext cx="301686" cy="369332"/>
          </a:xfrm>
          <a:prstGeom prst="rect">
            <a:avLst/>
          </a:prstGeom>
          <a:noFill/>
        </p:spPr>
        <p:txBody>
          <a:bodyPr wrap="none" rtlCol="0">
            <a:spAutoFit/>
          </a:bodyPr>
          <a:lstStyle/>
          <a:p>
            <a:r>
              <a:rPr lang="pt-BR" dirty="0" smtClean="0"/>
              <a:t>9</a:t>
            </a:r>
            <a:endParaRPr lang="pt-BR" dirty="0"/>
          </a:p>
        </p:txBody>
      </p:sp>
      <p:sp>
        <p:nvSpPr>
          <p:cNvPr id="47" name="CaixaDeTexto 46"/>
          <p:cNvSpPr txBox="1"/>
          <p:nvPr/>
        </p:nvSpPr>
        <p:spPr>
          <a:xfrm>
            <a:off x="2841554" y="4631304"/>
            <a:ext cx="301686" cy="369332"/>
          </a:xfrm>
          <a:prstGeom prst="rect">
            <a:avLst/>
          </a:prstGeom>
          <a:noFill/>
        </p:spPr>
        <p:txBody>
          <a:bodyPr wrap="none" rtlCol="0">
            <a:spAutoFit/>
          </a:bodyPr>
          <a:lstStyle/>
          <a:p>
            <a:r>
              <a:rPr lang="pt-BR" dirty="0" smtClean="0"/>
              <a:t>9</a:t>
            </a:r>
            <a:endParaRPr lang="pt-BR" dirty="0"/>
          </a:p>
        </p:txBody>
      </p:sp>
      <p:sp>
        <p:nvSpPr>
          <p:cNvPr id="48" name="CaixaDeTexto 47"/>
          <p:cNvSpPr txBox="1"/>
          <p:nvPr/>
        </p:nvSpPr>
        <p:spPr>
          <a:xfrm>
            <a:off x="5627636" y="3916924"/>
            <a:ext cx="418704" cy="369332"/>
          </a:xfrm>
          <a:prstGeom prst="rect">
            <a:avLst/>
          </a:prstGeom>
          <a:noFill/>
        </p:spPr>
        <p:txBody>
          <a:bodyPr wrap="none" rtlCol="0">
            <a:spAutoFit/>
          </a:bodyPr>
          <a:lstStyle/>
          <a:p>
            <a:r>
              <a:rPr lang="pt-BR" dirty="0" smtClean="0"/>
              <a:t>18</a:t>
            </a:r>
            <a:endParaRPr lang="pt-BR" dirty="0"/>
          </a:p>
        </p:txBody>
      </p:sp>
      <p:sp>
        <p:nvSpPr>
          <p:cNvPr id="49" name="CaixaDeTexto 48"/>
          <p:cNvSpPr txBox="1"/>
          <p:nvPr/>
        </p:nvSpPr>
        <p:spPr>
          <a:xfrm>
            <a:off x="3428992" y="1702346"/>
            <a:ext cx="301686" cy="369332"/>
          </a:xfrm>
          <a:prstGeom prst="rect">
            <a:avLst/>
          </a:prstGeom>
          <a:noFill/>
        </p:spPr>
        <p:txBody>
          <a:bodyPr wrap="none" rtlCol="0">
            <a:spAutoFit/>
          </a:bodyPr>
          <a:lstStyle/>
          <a:p>
            <a:r>
              <a:rPr lang="pt-BR" dirty="0" smtClean="0"/>
              <a:t>9</a:t>
            </a:r>
            <a:endParaRPr lang="pt-BR" dirty="0"/>
          </a:p>
        </p:txBody>
      </p:sp>
      <p:sp>
        <p:nvSpPr>
          <p:cNvPr id="50" name="CaixaDeTexto 49"/>
          <p:cNvSpPr txBox="1"/>
          <p:nvPr/>
        </p:nvSpPr>
        <p:spPr>
          <a:xfrm>
            <a:off x="3643306" y="2357430"/>
            <a:ext cx="301686" cy="369332"/>
          </a:xfrm>
          <a:prstGeom prst="rect">
            <a:avLst/>
          </a:prstGeom>
          <a:noFill/>
        </p:spPr>
        <p:txBody>
          <a:bodyPr wrap="none" rtlCol="0">
            <a:spAutoFit/>
          </a:bodyPr>
          <a:lstStyle/>
          <a:p>
            <a:r>
              <a:rPr lang="pt-BR" dirty="0" smtClean="0"/>
              <a:t>9</a:t>
            </a:r>
            <a:endParaRPr lang="pt-BR" dirty="0"/>
          </a:p>
        </p:txBody>
      </p:sp>
      <p:sp>
        <p:nvSpPr>
          <p:cNvPr id="51" name="CaixaDeTexto 50"/>
          <p:cNvSpPr txBox="1"/>
          <p:nvPr/>
        </p:nvSpPr>
        <p:spPr>
          <a:xfrm>
            <a:off x="4841818" y="1488032"/>
            <a:ext cx="301686" cy="369332"/>
          </a:xfrm>
          <a:prstGeom prst="rect">
            <a:avLst/>
          </a:prstGeom>
          <a:noFill/>
        </p:spPr>
        <p:txBody>
          <a:bodyPr wrap="none" rtlCol="0">
            <a:spAutoFit/>
          </a:bodyPr>
          <a:lstStyle/>
          <a:p>
            <a:r>
              <a:rPr lang="pt-BR" dirty="0"/>
              <a:t>4</a:t>
            </a:r>
          </a:p>
        </p:txBody>
      </p:sp>
      <p:sp>
        <p:nvSpPr>
          <p:cNvPr id="52" name="CaixaDeTexto 51"/>
          <p:cNvSpPr txBox="1"/>
          <p:nvPr/>
        </p:nvSpPr>
        <p:spPr>
          <a:xfrm>
            <a:off x="4984694" y="2059536"/>
            <a:ext cx="301686" cy="369332"/>
          </a:xfrm>
          <a:prstGeom prst="rect">
            <a:avLst/>
          </a:prstGeom>
          <a:noFill/>
        </p:spPr>
        <p:txBody>
          <a:bodyPr wrap="none" rtlCol="0">
            <a:spAutoFit/>
          </a:bodyPr>
          <a:lstStyle/>
          <a:p>
            <a:r>
              <a:rPr lang="pt-BR" dirty="0" smtClean="0"/>
              <a:t>5</a:t>
            </a:r>
            <a:endParaRPr lang="pt-BR" dirty="0"/>
          </a:p>
        </p:txBody>
      </p:sp>
      <p:sp>
        <p:nvSpPr>
          <p:cNvPr id="53" name="CaixaDeTexto 52"/>
          <p:cNvSpPr txBox="1"/>
          <p:nvPr/>
        </p:nvSpPr>
        <p:spPr>
          <a:xfrm>
            <a:off x="5699074" y="1988098"/>
            <a:ext cx="301686" cy="369332"/>
          </a:xfrm>
          <a:prstGeom prst="rect">
            <a:avLst/>
          </a:prstGeom>
          <a:noFill/>
        </p:spPr>
        <p:txBody>
          <a:bodyPr wrap="none" rtlCol="0">
            <a:spAutoFit/>
          </a:bodyPr>
          <a:lstStyle/>
          <a:p>
            <a:r>
              <a:rPr lang="pt-BR" dirty="0" smtClean="0"/>
              <a:t>1</a:t>
            </a:r>
            <a:endParaRPr lang="pt-BR" dirty="0"/>
          </a:p>
        </p:txBody>
      </p:sp>
      <p:sp>
        <p:nvSpPr>
          <p:cNvPr id="54" name="CaixaDeTexto 53"/>
          <p:cNvSpPr txBox="1"/>
          <p:nvPr/>
        </p:nvSpPr>
        <p:spPr>
          <a:xfrm>
            <a:off x="6199140" y="1702346"/>
            <a:ext cx="301686" cy="369332"/>
          </a:xfrm>
          <a:prstGeom prst="rect">
            <a:avLst/>
          </a:prstGeom>
          <a:noFill/>
        </p:spPr>
        <p:txBody>
          <a:bodyPr wrap="none" rtlCol="0">
            <a:spAutoFit/>
          </a:bodyPr>
          <a:lstStyle/>
          <a:p>
            <a:r>
              <a:rPr lang="pt-BR" dirty="0"/>
              <a:t>4</a:t>
            </a:r>
          </a:p>
        </p:txBody>
      </p:sp>
      <p:sp>
        <p:nvSpPr>
          <p:cNvPr id="55" name="CaixaDeTexto 54"/>
          <p:cNvSpPr txBox="1"/>
          <p:nvPr/>
        </p:nvSpPr>
        <p:spPr>
          <a:xfrm>
            <a:off x="6127702" y="2059536"/>
            <a:ext cx="301686" cy="369332"/>
          </a:xfrm>
          <a:prstGeom prst="rect">
            <a:avLst/>
          </a:prstGeom>
          <a:noFill/>
        </p:spPr>
        <p:txBody>
          <a:bodyPr wrap="none" rtlCol="0">
            <a:spAutoFit/>
          </a:bodyPr>
          <a:lstStyle/>
          <a:p>
            <a:r>
              <a:rPr lang="pt-BR" dirty="0" smtClean="0"/>
              <a:t>3</a:t>
            </a:r>
            <a:endParaRPr lang="pt-BR" dirty="0"/>
          </a:p>
        </p:txBody>
      </p:sp>
      <p:sp>
        <p:nvSpPr>
          <p:cNvPr id="56" name="CaixaDeTexto 55"/>
          <p:cNvSpPr txBox="1"/>
          <p:nvPr/>
        </p:nvSpPr>
        <p:spPr>
          <a:xfrm>
            <a:off x="5341884" y="2631040"/>
            <a:ext cx="301686" cy="369332"/>
          </a:xfrm>
          <a:prstGeom prst="rect">
            <a:avLst/>
          </a:prstGeom>
          <a:noFill/>
        </p:spPr>
        <p:txBody>
          <a:bodyPr wrap="none" rtlCol="0">
            <a:spAutoFit/>
          </a:bodyPr>
          <a:lstStyle/>
          <a:p>
            <a:r>
              <a:rPr lang="pt-BR" dirty="0" smtClean="0"/>
              <a:t>9</a:t>
            </a:r>
            <a:endParaRPr lang="pt-BR" dirty="0"/>
          </a:p>
        </p:txBody>
      </p:sp>
      <p:sp>
        <p:nvSpPr>
          <p:cNvPr id="57" name="CaixaDeTexto 56"/>
          <p:cNvSpPr txBox="1"/>
          <p:nvPr/>
        </p:nvSpPr>
        <p:spPr>
          <a:xfrm>
            <a:off x="6000760" y="2559602"/>
            <a:ext cx="418704" cy="369332"/>
          </a:xfrm>
          <a:prstGeom prst="rect">
            <a:avLst/>
          </a:prstGeom>
          <a:noFill/>
        </p:spPr>
        <p:txBody>
          <a:bodyPr wrap="none" rtlCol="0">
            <a:spAutoFit/>
          </a:bodyPr>
          <a:lstStyle/>
          <a:p>
            <a:r>
              <a:rPr lang="pt-BR" dirty="0" smtClean="0"/>
              <a:t>10</a:t>
            </a:r>
            <a:endParaRPr lang="pt-BR" dirty="0"/>
          </a:p>
        </p:txBody>
      </p:sp>
      <p:sp>
        <p:nvSpPr>
          <p:cNvPr id="58" name="CaixaDeTexto 57"/>
          <p:cNvSpPr txBox="1"/>
          <p:nvPr/>
        </p:nvSpPr>
        <p:spPr>
          <a:xfrm>
            <a:off x="1428728" y="3845486"/>
            <a:ext cx="625492" cy="369332"/>
          </a:xfrm>
          <a:prstGeom prst="rect">
            <a:avLst/>
          </a:prstGeom>
          <a:noFill/>
        </p:spPr>
        <p:txBody>
          <a:bodyPr wrap="none" rtlCol="0">
            <a:spAutoFit/>
          </a:bodyPr>
          <a:lstStyle/>
          <a:p>
            <a:r>
              <a:rPr lang="pt-BR" dirty="0" smtClean="0"/>
              <a:t>Base</a:t>
            </a:r>
            <a:endParaRPr lang="pt-BR" dirty="0"/>
          </a:p>
        </p:txBody>
      </p:sp>
      <p:sp>
        <p:nvSpPr>
          <p:cNvPr id="61" name="CaixaDeTexto 60"/>
          <p:cNvSpPr txBox="1"/>
          <p:nvPr/>
        </p:nvSpPr>
        <p:spPr>
          <a:xfrm>
            <a:off x="4413190" y="2476022"/>
            <a:ext cx="301686" cy="369332"/>
          </a:xfrm>
          <a:prstGeom prst="rect">
            <a:avLst/>
          </a:prstGeom>
          <a:noFill/>
        </p:spPr>
        <p:txBody>
          <a:bodyPr wrap="none" rtlCol="0">
            <a:spAutoFit/>
          </a:bodyPr>
          <a:lstStyle/>
          <a:p>
            <a:r>
              <a:rPr lang="pt-BR" dirty="0" smtClean="0"/>
              <a:t>7</a:t>
            </a:r>
            <a:endParaRPr lang="pt-BR" dirty="0"/>
          </a:p>
        </p:txBody>
      </p:sp>
      <p:sp>
        <p:nvSpPr>
          <p:cNvPr id="59" name="CaixaDeTexto 58"/>
          <p:cNvSpPr txBox="1"/>
          <p:nvPr/>
        </p:nvSpPr>
        <p:spPr>
          <a:xfrm>
            <a:off x="5643570" y="4929198"/>
            <a:ext cx="3351687" cy="1200329"/>
          </a:xfrm>
          <a:prstGeom prst="rect">
            <a:avLst/>
          </a:prstGeom>
          <a:noFill/>
        </p:spPr>
        <p:txBody>
          <a:bodyPr wrap="none" rtlCol="0">
            <a:spAutoFit/>
          </a:bodyPr>
          <a:lstStyle/>
          <a:p>
            <a:r>
              <a:rPr lang="pt-BR" dirty="0" smtClean="0"/>
              <a:t>custo=42</a:t>
            </a:r>
          </a:p>
          <a:p>
            <a:r>
              <a:rPr lang="pt-BR" dirty="0" smtClean="0"/>
              <a:t>A propriedade gulosa é satisfeita?</a:t>
            </a:r>
          </a:p>
          <a:p>
            <a:r>
              <a:rPr lang="pt-BR" dirty="0" smtClean="0"/>
              <a:t>A sub-estrutura é ótima?</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uxograma: Conector 5"/>
          <p:cNvSpPr/>
          <p:nvPr/>
        </p:nvSpPr>
        <p:spPr>
          <a:xfrm>
            <a:off x="3286116" y="414338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luxograma: Conector 6"/>
          <p:cNvSpPr/>
          <p:nvPr/>
        </p:nvSpPr>
        <p:spPr>
          <a:xfrm>
            <a:off x="2071670" y="4357694"/>
            <a:ext cx="142876" cy="142876"/>
          </a:xfrm>
          <a:prstGeom prst="flowChartConnector">
            <a:avLst/>
          </a:prstGeom>
          <a:noFill/>
          <a:ln w="508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luxograma: Conector 7"/>
          <p:cNvSpPr/>
          <p:nvPr/>
        </p:nvSpPr>
        <p:spPr>
          <a:xfrm>
            <a:off x="2786050" y="271462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Conector 8"/>
          <p:cNvSpPr/>
          <p:nvPr/>
        </p:nvSpPr>
        <p:spPr>
          <a:xfrm>
            <a:off x="3571868" y="3714752"/>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a:stCxn id="7" idx="0"/>
            <a:endCxn id="8" idx="3"/>
          </p:cNvCxnSpPr>
          <p:nvPr/>
        </p:nvCxnSpPr>
        <p:spPr>
          <a:xfrm rot="5400000" flipH="1" flipV="1">
            <a:off x="1678761" y="3239943"/>
            <a:ext cx="1582098" cy="6534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7" idx="6"/>
            <a:endCxn id="6" idx="2"/>
          </p:cNvCxnSpPr>
          <p:nvPr/>
        </p:nvCxnSpPr>
        <p:spPr>
          <a:xfrm flipV="1">
            <a:off x="2214546" y="4179099"/>
            <a:ext cx="1071570" cy="250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8" idx="6"/>
            <a:endCxn id="9" idx="2"/>
          </p:cNvCxnSpPr>
          <p:nvPr/>
        </p:nvCxnSpPr>
        <p:spPr>
          <a:xfrm>
            <a:off x="2857488" y="2750339"/>
            <a:ext cx="714380" cy="10001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7"/>
            <a:endCxn id="9" idx="4"/>
          </p:cNvCxnSpPr>
          <p:nvPr/>
        </p:nvCxnSpPr>
        <p:spPr>
          <a:xfrm rot="5400000" flipH="1" flipV="1">
            <a:off x="3293513" y="3839769"/>
            <a:ext cx="367652" cy="260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Conector reto 16"/>
          <p:cNvCxnSpPr>
            <a:stCxn id="6" idx="7"/>
            <a:endCxn id="8" idx="5"/>
          </p:cNvCxnSpPr>
          <p:nvPr/>
        </p:nvCxnSpPr>
        <p:spPr>
          <a:xfrm rot="16200000" flipV="1">
            <a:off x="2407936" y="3214686"/>
            <a:ext cx="1378246" cy="50006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Fluxograma: Conector 28"/>
          <p:cNvSpPr/>
          <p:nvPr/>
        </p:nvSpPr>
        <p:spPr>
          <a:xfrm>
            <a:off x="4286248" y="564357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Fluxograma: Conector 29"/>
          <p:cNvSpPr/>
          <p:nvPr/>
        </p:nvSpPr>
        <p:spPr>
          <a:xfrm>
            <a:off x="5072066" y="378619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1" name="Conector reto 30"/>
          <p:cNvCxnSpPr>
            <a:stCxn id="29" idx="7"/>
            <a:endCxn id="30" idx="4"/>
          </p:cNvCxnSpPr>
          <p:nvPr/>
        </p:nvCxnSpPr>
        <p:spPr>
          <a:xfrm rot="5400000" flipH="1" flipV="1">
            <a:off x="3829298" y="4375554"/>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Conector reto 37"/>
          <p:cNvCxnSpPr>
            <a:stCxn id="6" idx="5"/>
            <a:endCxn id="29" idx="1"/>
          </p:cNvCxnSpPr>
          <p:nvPr/>
        </p:nvCxnSpPr>
        <p:spPr>
          <a:xfrm rot="16200000" flipH="1">
            <a:off x="3097059" y="4454389"/>
            <a:ext cx="1449684" cy="9496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Conector reto 38"/>
          <p:cNvCxnSpPr>
            <a:stCxn id="30" idx="2"/>
            <a:endCxn id="9" idx="6"/>
          </p:cNvCxnSpPr>
          <p:nvPr/>
        </p:nvCxnSpPr>
        <p:spPr>
          <a:xfrm rot="10800000">
            <a:off x="3643306" y="3750471"/>
            <a:ext cx="1428760" cy="714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7" name="Fluxograma: Conector 46"/>
          <p:cNvSpPr/>
          <p:nvPr/>
        </p:nvSpPr>
        <p:spPr>
          <a:xfrm>
            <a:off x="4286248" y="1928802"/>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Fluxograma: Conector 47"/>
          <p:cNvSpPr/>
          <p:nvPr/>
        </p:nvSpPr>
        <p:spPr>
          <a:xfrm>
            <a:off x="7572396" y="2285992"/>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Fluxograma: Conector 48"/>
          <p:cNvSpPr/>
          <p:nvPr/>
        </p:nvSpPr>
        <p:spPr>
          <a:xfrm>
            <a:off x="5929322" y="271462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Fluxograma: Conector 49"/>
          <p:cNvSpPr/>
          <p:nvPr/>
        </p:nvSpPr>
        <p:spPr>
          <a:xfrm>
            <a:off x="5929322" y="2214554"/>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1" name="Conector reto 50"/>
          <p:cNvCxnSpPr>
            <a:stCxn id="48" idx="7"/>
            <a:endCxn id="49" idx="6"/>
          </p:cNvCxnSpPr>
          <p:nvPr/>
        </p:nvCxnSpPr>
        <p:spPr>
          <a:xfrm rot="16200000" flipH="1" flipV="1">
            <a:off x="6590123" y="1707090"/>
            <a:ext cx="453885" cy="16326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Conector reto 51"/>
          <p:cNvCxnSpPr>
            <a:stCxn id="8" idx="7"/>
            <a:endCxn id="47" idx="2"/>
          </p:cNvCxnSpPr>
          <p:nvPr/>
        </p:nvCxnSpPr>
        <p:spPr>
          <a:xfrm rot="5400000" flipH="1" flipV="1">
            <a:off x="3186357" y="1625191"/>
            <a:ext cx="760561" cy="14392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Conector reto 52"/>
          <p:cNvCxnSpPr>
            <a:stCxn id="49" idx="6"/>
            <a:endCxn id="50" idx="4"/>
          </p:cNvCxnSpPr>
          <p:nvPr/>
        </p:nvCxnSpPr>
        <p:spPr>
          <a:xfrm flipH="1" flipV="1">
            <a:off x="5965041" y="2285992"/>
            <a:ext cx="35719" cy="4643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Conector reto 53"/>
          <p:cNvCxnSpPr>
            <a:stCxn id="47" idx="7"/>
            <a:endCxn id="50" idx="2"/>
          </p:cNvCxnSpPr>
          <p:nvPr/>
        </p:nvCxnSpPr>
        <p:spPr>
          <a:xfrm rot="16200000" flipH="1">
            <a:off x="4982768" y="1303719"/>
            <a:ext cx="311009" cy="158209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Conector reto 54"/>
          <p:cNvCxnSpPr>
            <a:stCxn id="47" idx="3"/>
            <a:endCxn id="9" idx="7"/>
          </p:cNvCxnSpPr>
          <p:nvPr/>
        </p:nvCxnSpPr>
        <p:spPr>
          <a:xfrm rot="5400000">
            <a:off x="3097059" y="2525563"/>
            <a:ext cx="1735436" cy="6638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Conector reto 65"/>
          <p:cNvCxnSpPr>
            <a:stCxn id="7" idx="5"/>
            <a:endCxn id="29" idx="3"/>
          </p:cNvCxnSpPr>
          <p:nvPr/>
        </p:nvCxnSpPr>
        <p:spPr>
          <a:xfrm rot="16200000" flipH="1">
            <a:off x="2632712" y="4040556"/>
            <a:ext cx="1224908" cy="21030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Conector reto 69"/>
          <p:cNvCxnSpPr>
            <a:stCxn id="6" idx="6"/>
            <a:endCxn id="30" idx="3"/>
          </p:cNvCxnSpPr>
          <p:nvPr/>
        </p:nvCxnSpPr>
        <p:spPr>
          <a:xfrm flipV="1">
            <a:off x="3357554" y="3847166"/>
            <a:ext cx="1724974" cy="3319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6" name="Conector reto 85"/>
          <p:cNvCxnSpPr>
            <a:stCxn id="47" idx="5"/>
            <a:endCxn id="30" idx="0"/>
          </p:cNvCxnSpPr>
          <p:nvPr/>
        </p:nvCxnSpPr>
        <p:spPr>
          <a:xfrm rot="16200000" flipH="1">
            <a:off x="3829298" y="2507703"/>
            <a:ext cx="1796412" cy="760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Conector reto 88"/>
          <p:cNvCxnSpPr>
            <a:stCxn id="47" idx="6"/>
            <a:endCxn id="49" idx="2"/>
          </p:cNvCxnSpPr>
          <p:nvPr/>
        </p:nvCxnSpPr>
        <p:spPr>
          <a:xfrm>
            <a:off x="4357686" y="1964521"/>
            <a:ext cx="1571636" cy="7858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6" name="Conector reto 95"/>
          <p:cNvCxnSpPr>
            <a:stCxn id="29" idx="6"/>
            <a:endCxn id="48" idx="4"/>
          </p:cNvCxnSpPr>
          <p:nvPr/>
        </p:nvCxnSpPr>
        <p:spPr>
          <a:xfrm flipV="1">
            <a:off x="4357686" y="2357430"/>
            <a:ext cx="3250429" cy="33218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Conector reto 102"/>
          <p:cNvCxnSpPr>
            <a:stCxn id="49" idx="4"/>
            <a:endCxn id="30" idx="7"/>
          </p:cNvCxnSpPr>
          <p:nvPr/>
        </p:nvCxnSpPr>
        <p:spPr>
          <a:xfrm rot="5400000">
            <a:off x="5043745" y="2875356"/>
            <a:ext cx="1010594" cy="8319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6" name="Conector reto 105"/>
          <p:cNvCxnSpPr>
            <a:stCxn id="48" idx="3"/>
            <a:endCxn id="30" idx="6"/>
          </p:cNvCxnSpPr>
          <p:nvPr/>
        </p:nvCxnSpPr>
        <p:spPr>
          <a:xfrm rot="5400000">
            <a:off x="5625711" y="1864761"/>
            <a:ext cx="1474941" cy="24393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9" name="Conector reto 108"/>
          <p:cNvCxnSpPr>
            <a:stCxn id="50" idx="6"/>
            <a:endCxn id="48" idx="0"/>
          </p:cNvCxnSpPr>
          <p:nvPr/>
        </p:nvCxnSpPr>
        <p:spPr>
          <a:xfrm>
            <a:off x="6000760" y="2250273"/>
            <a:ext cx="1607355" cy="357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6" name="CaixaDeTexto 145"/>
          <p:cNvSpPr txBox="1"/>
          <p:nvPr/>
        </p:nvSpPr>
        <p:spPr>
          <a:xfrm>
            <a:off x="2786050" y="4202676"/>
            <a:ext cx="301686" cy="369332"/>
          </a:xfrm>
          <a:prstGeom prst="rect">
            <a:avLst/>
          </a:prstGeom>
          <a:noFill/>
        </p:spPr>
        <p:txBody>
          <a:bodyPr wrap="none" rtlCol="0">
            <a:spAutoFit/>
          </a:bodyPr>
          <a:lstStyle/>
          <a:p>
            <a:r>
              <a:rPr lang="pt-BR" dirty="0" smtClean="0"/>
              <a:t>3</a:t>
            </a:r>
            <a:endParaRPr lang="pt-BR" dirty="0"/>
          </a:p>
        </p:txBody>
      </p:sp>
      <p:sp>
        <p:nvSpPr>
          <p:cNvPr id="147" name="CaixaDeTexto 146"/>
          <p:cNvSpPr txBox="1"/>
          <p:nvPr/>
        </p:nvSpPr>
        <p:spPr>
          <a:xfrm>
            <a:off x="2214546" y="3429000"/>
            <a:ext cx="301686" cy="369332"/>
          </a:xfrm>
          <a:prstGeom prst="rect">
            <a:avLst/>
          </a:prstGeom>
          <a:noFill/>
        </p:spPr>
        <p:txBody>
          <a:bodyPr wrap="none" rtlCol="0">
            <a:spAutoFit/>
          </a:bodyPr>
          <a:lstStyle/>
          <a:p>
            <a:r>
              <a:rPr lang="pt-BR" dirty="0" smtClean="0"/>
              <a:t>6</a:t>
            </a:r>
            <a:endParaRPr lang="pt-BR" dirty="0"/>
          </a:p>
        </p:txBody>
      </p:sp>
      <p:sp>
        <p:nvSpPr>
          <p:cNvPr id="148" name="CaixaDeTexto 147"/>
          <p:cNvSpPr txBox="1"/>
          <p:nvPr/>
        </p:nvSpPr>
        <p:spPr>
          <a:xfrm>
            <a:off x="2857488" y="3429000"/>
            <a:ext cx="301686" cy="369332"/>
          </a:xfrm>
          <a:prstGeom prst="rect">
            <a:avLst/>
          </a:prstGeom>
          <a:noFill/>
        </p:spPr>
        <p:txBody>
          <a:bodyPr wrap="none" rtlCol="0">
            <a:spAutoFit/>
          </a:bodyPr>
          <a:lstStyle/>
          <a:p>
            <a:r>
              <a:rPr lang="pt-BR" dirty="0" smtClean="0"/>
              <a:t>4</a:t>
            </a:r>
            <a:endParaRPr lang="pt-BR" dirty="0"/>
          </a:p>
        </p:txBody>
      </p:sp>
      <p:sp>
        <p:nvSpPr>
          <p:cNvPr id="149" name="CaixaDeTexto 148"/>
          <p:cNvSpPr txBox="1"/>
          <p:nvPr/>
        </p:nvSpPr>
        <p:spPr>
          <a:xfrm>
            <a:off x="3127306" y="2988230"/>
            <a:ext cx="301686" cy="369332"/>
          </a:xfrm>
          <a:prstGeom prst="rect">
            <a:avLst/>
          </a:prstGeom>
          <a:noFill/>
        </p:spPr>
        <p:txBody>
          <a:bodyPr wrap="none" rtlCol="0">
            <a:spAutoFit/>
          </a:bodyPr>
          <a:lstStyle/>
          <a:p>
            <a:r>
              <a:rPr lang="pt-BR" dirty="0" smtClean="0"/>
              <a:t>2</a:t>
            </a:r>
            <a:endParaRPr lang="pt-BR" dirty="0"/>
          </a:p>
        </p:txBody>
      </p:sp>
      <p:sp>
        <p:nvSpPr>
          <p:cNvPr id="150" name="CaixaDeTexto 149"/>
          <p:cNvSpPr txBox="1"/>
          <p:nvPr/>
        </p:nvSpPr>
        <p:spPr>
          <a:xfrm>
            <a:off x="3270182" y="3714752"/>
            <a:ext cx="301686" cy="369332"/>
          </a:xfrm>
          <a:prstGeom prst="rect">
            <a:avLst/>
          </a:prstGeom>
          <a:noFill/>
        </p:spPr>
        <p:txBody>
          <a:bodyPr wrap="none" rtlCol="0">
            <a:spAutoFit/>
          </a:bodyPr>
          <a:lstStyle/>
          <a:p>
            <a:r>
              <a:rPr lang="pt-BR" dirty="0" smtClean="0"/>
              <a:t>2</a:t>
            </a:r>
            <a:endParaRPr lang="pt-BR" dirty="0"/>
          </a:p>
        </p:txBody>
      </p:sp>
      <p:sp>
        <p:nvSpPr>
          <p:cNvPr id="151" name="CaixaDeTexto 150"/>
          <p:cNvSpPr txBox="1"/>
          <p:nvPr/>
        </p:nvSpPr>
        <p:spPr>
          <a:xfrm>
            <a:off x="4056000" y="3500438"/>
            <a:ext cx="301686" cy="369332"/>
          </a:xfrm>
          <a:prstGeom prst="rect">
            <a:avLst/>
          </a:prstGeom>
          <a:noFill/>
        </p:spPr>
        <p:txBody>
          <a:bodyPr wrap="none" rtlCol="0">
            <a:spAutoFit/>
          </a:bodyPr>
          <a:lstStyle/>
          <a:p>
            <a:r>
              <a:rPr lang="pt-BR" dirty="0" smtClean="0"/>
              <a:t>8</a:t>
            </a:r>
            <a:endParaRPr lang="pt-BR" dirty="0"/>
          </a:p>
        </p:txBody>
      </p:sp>
      <p:sp>
        <p:nvSpPr>
          <p:cNvPr id="152" name="CaixaDeTexto 151"/>
          <p:cNvSpPr txBox="1"/>
          <p:nvPr/>
        </p:nvSpPr>
        <p:spPr>
          <a:xfrm>
            <a:off x="4484628" y="4559866"/>
            <a:ext cx="301686" cy="369332"/>
          </a:xfrm>
          <a:prstGeom prst="rect">
            <a:avLst/>
          </a:prstGeom>
          <a:noFill/>
        </p:spPr>
        <p:txBody>
          <a:bodyPr wrap="none" rtlCol="0">
            <a:spAutoFit/>
          </a:bodyPr>
          <a:lstStyle/>
          <a:p>
            <a:r>
              <a:rPr lang="pt-BR" dirty="0" smtClean="0"/>
              <a:t>8</a:t>
            </a:r>
            <a:endParaRPr lang="pt-BR" dirty="0"/>
          </a:p>
        </p:txBody>
      </p:sp>
      <p:sp>
        <p:nvSpPr>
          <p:cNvPr id="153" name="CaixaDeTexto 152"/>
          <p:cNvSpPr txBox="1"/>
          <p:nvPr/>
        </p:nvSpPr>
        <p:spPr>
          <a:xfrm>
            <a:off x="4071934" y="3988362"/>
            <a:ext cx="301686" cy="369332"/>
          </a:xfrm>
          <a:prstGeom prst="rect">
            <a:avLst/>
          </a:prstGeom>
          <a:noFill/>
        </p:spPr>
        <p:txBody>
          <a:bodyPr wrap="none" rtlCol="0">
            <a:spAutoFit/>
          </a:bodyPr>
          <a:lstStyle/>
          <a:p>
            <a:r>
              <a:rPr lang="pt-BR" dirty="0" smtClean="0"/>
              <a:t>9</a:t>
            </a:r>
            <a:endParaRPr lang="pt-BR" dirty="0"/>
          </a:p>
        </p:txBody>
      </p:sp>
      <p:sp>
        <p:nvSpPr>
          <p:cNvPr id="154" name="CaixaDeTexto 153"/>
          <p:cNvSpPr txBox="1"/>
          <p:nvPr/>
        </p:nvSpPr>
        <p:spPr>
          <a:xfrm>
            <a:off x="3714744" y="4631304"/>
            <a:ext cx="301686" cy="369332"/>
          </a:xfrm>
          <a:prstGeom prst="rect">
            <a:avLst/>
          </a:prstGeom>
          <a:noFill/>
        </p:spPr>
        <p:txBody>
          <a:bodyPr wrap="none" rtlCol="0">
            <a:spAutoFit/>
          </a:bodyPr>
          <a:lstStyle/>
          <a:p>
            <a:r>
              <a:rPr lang="pt-BR" dirty="0" smtClean="0"/>
              <a:t>9</a:t>
            </a:r>
            <a:endParaRPr lang="pt-BR" dirty="0"/>
          </a:p>
        </p:txBody>
      </p:sp>
      <p:sp>
        <p:nvSpPr>
          <p:cNvPr id="155" name="CaixaDeTexto 154"/>
          <p:cNvSpPr txBox="1"/>
          <p:nvPr/>
        </p:nvSpPr>
        <p:spPr>
          <a:xfrm>
            <a:off x="2912992" y="4917056"/>
            <a:ext cx="301686" cy="369332"/>
          </a:xfrm>
          <a:prstGeom prst="rect">
            <a:avLst/>
          </a:prstGeom>
          <a:noFill/>
        </p:spPr>
        <p:txBody>
          <a:bodyPr wrap="none" rtlCol="0">
            <a:spAutoFit/>
          </a:bodyPr>
          <a:lstStyle/>
          <a:p>
            <a:r>
              <a:rPr lang="pt-BR" dirty="0" smtClean="0"/>
              <a:t>9</a:t>
            </a:r>
            <a:endParaRPr lang="pt-BR" dirty="0"/>
          </a:p>
        </p:txBody>
      </p:sp>
      <p:sp>
        <p:nvSpPr>
          <p:cNvPr id="156" name="CaixaDeTexto 155"/>
          <p:cNvSpPr txBox="1"/>
          <p:nvPr/>
        </p:nvSpPr>
        <p:spPr>
          <a:xfrm>
            <a:off x="5699074" y="4202676"/>
            <a:ext cx="418704" cy="369332"/>
          </a:xfrm>
          <a:prstGeom prst="rect">
            <a:avLst/>
          </a:prstGeom>
          <a:noFill/>
        </p:spPr>
        <p:txBody>
          <a:bodyPr wrap="none" rtlCol="0">
            <a:spAutoFit/>
          </a:bodyPr>
          <a:lstStyle/>
          <a:p>
            <a:r>
              <a:rPr lang="pt-BR" dirty="0" smtClean="0"/>
              <a:t>18</a:t>
            </a:r>
            <a:endParaRPr lang="pt-BR" dirty="0"/>
          </a:p>
        </p:txBody>
      </p:sp>
      <p:sp>
        <p:nvSpPr>
          <p:cNvPr id="157" name="CaixaDeTexto 156"/>
          <p:cNvSpPr txBox="1"/>
          <p:nvPr/>
        </p:nvSpPr>
        <p:spPr>
          <a:xfrm>
            <a:off x="3500430" y="1988098"/>
            <a:ext cx="301686" cy="369332"/>
          </a:xfrm>
          <a:prstGeom prst="rect">
            <a:avLst/>
          </a:prstGeom>
          <a:noFill/>
        </p:spPr>
        <p:txBody>
          <a:bodyPr wrap="none" rtlCol="0">
            <a:spAutoFit/>
          </a:bodyPr>
          <a:lstStyle/>
          <a:p>
            <a:r>
              <a:rPr lang="pt-BR" dirty="0" smtClean="0"/>
              <a:t>9</a:t>
            </a:r>
            <a:endParaRPr lang="pt-BR" dirty="0"/>
          </a:p>
        </p:txBody>
      </p:sp>
      <p:sp>
        <p:nvSpPr>
          <p:cNvPr id="158" name="CaixaDeTexto 157"/>
          <p:cNvSpPr txBox="1"/>
          <p:nvPr/>
        </p:nvSpPr>
        <p:spPr>
          <a:xfrm>
            <a:off x="3714744" y="2643182"/>
            <a:ext cx="301686" cy="369332"/>
          </a:xfrm>
          <a:prstGeom prst="rect">
            <a:avLst/>
          </a:prstGeom>
          <a:noFill/>
        </p:spPr>
        <p:txBody>
          <a:bodyPr wrap="none" rtlCol="0">
            <a:spAutoFit/>
          </a:bodyPr>
          <a:lstStyle/>
          <a:p>
            <a:r>
              <a:rPr lang="pt-BR" dirty="0" smtClean="0"/>
              <a:t>9</a:t>
            </a:r>
            <a:endParaRPr lang="pt-BR" dirty="0"/>
          </a:p>
        </p:txBody>
      </p:sp>
      <p:sp>
        <p:nvSpPr>
          <p:cNvPr id="159" name="CaixaDeTexto 158"/>
          <p:cNvSpPr txBox="1"/>
          <p:nvPr/>
        </p:nvSpPr>
        <p:spPr>
          <a:xfrm>
            <a:off x="4913256" y="1773784"/>
            <a:ext cx="301686" cy="369332"/>
          </a:xfrm>
          <a:prstGeom prst="rect">
            <a:avLst/>
          </a:prstGeom>
          <a:noFill/>
        </p:spPr>
        <p:txBody>
          <a:bodyPr wrap="none" rtlCol="0">
            <a:spAutoFit/>
          </a:bodyPr>
          <a:lstStyle/>
          <a:p>
            <a:r>
              <a:rPr lang="pt-BR" dirty="0"/>
              <a:t>4</a:t>
            </a:r>
          </a:p>
        </p:txBody>
      </p:sp>
      <p:sp>
        <p:nvSpPr>
          <p:cNvPr id="160" name="CaixaDeTexto 159"/>
          <p:cNvSpPr txBox="1"/>
          <p:nvPr/>
        </p:nvSpPr>
        <p:spPr>
          <a:xfrm>
            <a:off x="5056132" y="2345288"/>
            <a:ext cx="301686" cy="369332"/>
          </a:xfrm>
          <a:prstGeom prst="rect">
            <a:avLst/>
          </a:prstGeom>
          <a:noFill/>
        </p:spPr>
        <p:txBody>
          <a:bodyPr wrap="none" rtlCol="0">
            <a:spAutoFit/>
          </a:bodyPr>
          <a:lstStyle/>
          <a:p>
            <a:r>
              <a:rPr lang="pt-BR" dirty="0" smtClean="0"/>
              <a:t>5</a:t>
            </a:r>
            <a:endParaRPr lang="pt-BR" dirty="0"/>
          </a:p>
        </p:txBody>
      </p:sp>
      <p:sp>
        <p:nvSpPr>
          <p:cNvPr id="161" name="CaixaDeTexto 160"/>
          <p:cNvSpPr txBox="1"/>
          <p:nvPr/>
        </p:nvSpPr>
        <p:spPr>
          <a:xfrm>
            <a:off x="5770512" y="2273850"/>
            <a:ext cx="301686" cy="369332"/>
          </a:xfrm>
          <a:prstGeom prst="rect">
            <a:avLst/>
          </a:prstGeom>
          <a:noFill/>
        </p:spPr>
        <p:txBody>
          <a:bodyPr wrap="none" rtlCol="0">
            <a:spAutoFit/>
          </a:bodyPr>
          <a:lstStyle/>
          <a:p>
            <a:r>
              <a:rPr lang="pt-BR" dirty="0" smtClean="0"/>
              <a:t>1</a:t>
            </a:r>
            <a:endParaRPr lang="pt-BR" dirty="0"/>
          </a:p>
        </p:txBody>
      </p:sp>
      <p:sp>
        <p:nvSpPr>
          <p:cNvPr id="162" name="CaixaDeTexto 161"/>
          <p:cNvSpPr txBox="1"/>
          <p:nvPr/>
        </p:nvSpPr>
        <p:spPr>
          <a:xfrm>
            <a:off x="6270578" y="1988098"/>
            <a:ext cx="301686" cy="369332"/>
          </a:xfrm>
          <a:prstGeom prst="rect">
            <a:avLst/>
          </a:prstGeom>
          <a:noFill/>
        </p:spPr>
        <p:txBody>
          <a:bodyPr wrap="none" rtlCol="0">
            <a:spAutoFit/>
          </a:bodyPr>
          <a:lstStyle/>
          <a:p>
            <a:r>
              <a:rPr lang="pt-BR" dirty="0"/>
              <a:t>4</a:t>
            </a:r>
          </a:p>
        </p:txBody>
      </p:sp>
      <p:sp>
        <p:nvSpPr>
          <p:cNvPr id="163" name="CaixaDeTexto 162"/>
          <p:cNvSpPr txBox="1"/>
          <p:nvPr/>
        </p:nvSpPr>
        <p:spPr>
          <a:xfrm>
            <a:off x="6199140" y="2345288"/>
            <a:ext cx="301686" cy="369332"/>
          </a:xfrm>
          <a:prstGeom prst="rect">
            <a:avLst/>
          </a:prstGeom>
          <a:noFill/>
        </p:spPr>
        <p:txBody>
          <a:bodyPr wrap="none" rtlCol="0">
            <a:spAutoFit/>
          </a:bodyPr>
          <a:lstStyle/>
          <a:p>
            <a:r>
              <a:rPr lang="pt-BR" dirty="0" smtClean="0"/>
              <a:t>3</a:t>
            </a:r>
            <a:endParaRPr lang="pt-BR" dirty="0"/>
          </a:p>
        </p:txBody>
      </p:sp>
      <p:sp>
        <p:nvSpPr>
          <p:cNvPr id="174" name="CaixaDeTexto 173"/>
          <p:cNvSpPr txBox="1"/>
          <p:nvPr/>
        </p:nvSpPr>
        <p:spPr>
          <a:xfrm>
            <a:off x="5413322" y="2916792"/>
            <a:ext cx="301686" cy="369332"/>
          </a:xfrm>
          <a:prstGeom prst="rect">
            <a:avLst/>
          </a:prstGeom>
          <a:noFill/>
        </p:spPr>
        <p:txBody>
          <a:bodyPr wrap="none" rtlCol="0">
            <a:spAutoFit/>
          </a:bodyPr>
          <a:lstStyle/>
          <a:p>
            <a:r>
              <a:rPr lang="pt-BR" dirty="0" smtClean="0"/>
              <a:t>9</a:t>
            </a:r>
            <a:endParaRPr lang="pt-BR" dirty="0"/>
          </a:p>
        </p:txBody>
      </p:sp>
      <p:sp>
        <p:nvSpPr>
          <p:cNvPr id="175" name="CaixaDeTexto 174"/>
          <p:cNvSpPr txBox="1"/>
          <p:nvPr/>
        </p:nvSpPr>
        <p:spPr>
          <a:xfrm>
            <a:off x="6072198" y="2845354"/>
            <a:ext cx="418704" cy="369332"/>
          </a:xfrm>
          <a:prstGeom prst="rect">
            <a:avLst/>
          </a:prstGeom>
          <a:noFill/>
        </p:spPr>
        <p:txBody>
          <a:bodyPr wrap="none" rtlCol="0">
            <a:spAutoFit/>
          </a:bodyPr>
          <a:lstStyle/>
          <a:p>
            <a:r>
              <a:rPr lang="pt-BR" dirty="0" smtClean="0"/>
              <a:t>10</a:t>
            </a:r>
            <a:endParaRPr lang="pt-BR" dirty="0"/>
          </a:p>
        </p:txBody>
      </p:sp>
      <p:sp>
        <p:nvSpPr>
          <p:cNvPr id="184" name="CaixaDeTexto 183"/>
          <p:cNvSpPr txBox="1"/>
          <p:nvPr/>
        </p:nvSpPr>
        <p:spPr>
          <a:xfrm>
            <a:off x="1500166" y="4131238"/>
            <a:ext cx="625492" cy="369332"/>
          </a:xfrm>
          <a:prstGeom prst="rect">
            <a:avLst/>
          </a:prstGeom>
          <a:noFill/>
        </p:spPr>
        <p:txBody>
          <a:bodyPr wrap="none" rtlCol="0">
            <a:spAutoFit/>
          </a:bodyPr>
          <a:lstStyle/>
          <a:p>
            <a:r>
              <a:rPr lang="pt-BR" dirty="0" smtClean="0"/>
              <a:t>Base</a:t>
            </a:r>
            <a:endParaRPr lang="pt-BR" dirty="0"/>
          </a:p>
        </p:txBody>
      </p:sp>
      <p:sp>
        <p:nvSpPr>
          <p:cNvPr id="187" name="Título 186"/>
          <p:cNvSpPr>
            <a:spLocks noGrp="1"/>
          </p:cNvSpPr>
          <p:nvPr>
            <p:ph type="title"/>
          </p:nvPr>
        </p:nvSpPr>
        <p:spPr/>
        <p:txBody>
          <a:bodyPr/>
          <a:lstStyle/>
          <a:p>
            <a:r>
              <a:rPr lang="pt-BR" dirty="0" smtClean="0"/>
              <a:t>Árvore geradora mínima</a:t>
            </a:r>
            <a:endParaRPr lang="pt-BR" dirty="0"/>
          </a:p>
        </p:txBody>
      </p:sp>
      <p:sp>
        <p:nvSpPr>
          <p:cNvPr id="188" name="CaixaDeTexto 187"/>
          <p:cNvSpPr txBox="1"/>
          <p:nvPr/>
        </p:nvSpPr>
        <p:spPr>
          <a:xfrm>
            <a:off x="5643570" y="4929198"/>
            <a:ext cx="3351687" cy="923330"/>
          </a:xfrm>
          <a:prstGeom prst="rect">
            <a:avLst/>
          </a:prstGeom>
          <a:noFill/>
        </p:spPr>
        <p:txBody>
          <a:bodyPr wrap="none" rtlCol="0">
            <a:spAutoFit/>
          </a:bodyPr>
          <a:lstStyle/>
          <a:p>
            <a:r>
              <a:rPr lang="pt-BR" dirty="0" smtClean="0"/>
              <a:t>A propriedade gulosa é satisfeita?</a:t>
            </a:r>
          </a:p>
          <a:p>
            <a:r>
              <a:rPr lang="pt-BR" dirty="0" smtClean="0"/>
              <a:t>A sub-estrutura é ótima?</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Árvore geradora mínima - solução</a:t>
            </a:r>
            <a:endParaRPr lang="pt-BR" dirty="0"/>
          </a:p>
        </p:txBody>
      </p:sp>
      <p:sp>
        <p:nvSpPr>
          <p:cNvPr id="7" name="Fluxograma: Conector 6"/>
          <p:cNvSpPr/>
          <p:nvPr/>
        </p:nvSpPr>
        <p:spPr>
          <a:xfrm>
            <a:off x="2786050" y="401264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luxograma: Conector 7"/>
          <p:cNvSpPr/>
          <p:nvPr/>
        </p:nvSpPr>
        <p:spPr>
          <a:xfrm>
            <a:off x="1571604" y="4226960"/>
            <a:ext cx="142876" cy="142876"/>
          </a:xfrm>
          <a:prstGeom prst="flowChartConnector">
            <a:avLst/>
          </a:prstGeom>
          <a:noFill/>
          <a:ln w="50800"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Conector 8"/>
          <p:cNvSpPr/>
          <p:nvPr/>
        </p:nvSpPr>
        <p:spPr>
          <a:xfrm>
            <a:off x="2285984" y="258388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luxograma: Conector 9"/>
          <p:cNvSpPr/>
          <p:nvPr/>
        </p:nvSpPr>
        <p:spPr>
          <a:xfrm>
            <a:off x="3071802" y="358401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a:stCxn id="8" idx="0"/>
            <a:endCxn id="9" idx="3"/>
          </p:cNvCxnSpPr>
          <p:nvPr/>
        </p:nvCxnSpPr>
        <p:spPr>
          <a:xfrm rot="5400000" flipH="1" flipV="1">
            <a:off x="1178695" y="3109209"/>
            <a:ext cx="1582098" cy="6534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8" idx="6"/>
            <a:endCxn id="7" idx="2"/>
          </p:cNvCxnSpPr>
          <p:nvPr/>
        </p:nvCxnSpPr>
        <p:spPr>
          <a:xfrm flipV="1">
            <a:off x="1714480" y="4048365"/>
            <a:ext cx="1071570" cy="25003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a:stCxn id="9" idx="6"/>
            <a:endCxn id="10" idx="0"/>
          </p:cNvCxnSpPr>
          <p:nvPr/>
        </p:nvCxnSpPr>
        <p:spPr>
          <a:xfrm>
            <a:off x="2357422" y="2619605"/>
            <a:ext cx="750099" cy="96441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7" idx="7"/>
            <a:endCxn id="10" idx="4"/>
          </p:cNvCxnSpPr>
          <p:nvPr/>
        </p:nvCxnSpPr>
        <p:spPr>
          <a:xfrm rot="5400000" flipH="1" flipV="1">
            <a:off x="2793447" y="3709035"/>
            <a:ext cx="367652" cy="260495"/>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7" idx="1"/>
            <a:endCxn id="9" idx="5"/>
          </p:cNvCxnSpPr>
          <p:nvPr/>
        </p:nvCxnSpPr>
        <p:spPr>
          <a:xfrm rot="16200000" flipV="1">
            <a:off x="1882613" y="3109209"/>
            <a:ext cx="1378246" cy="4495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luxograma: Conector 15"/>
          <p:cNvSpPr/>
          <p:nvPr/>
        </p:nvSpPr>
        <p:spPr>
          <a:xfrm>
            <a:off x="3786182" y="5512844"/>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Fluxograma: Conector 16"/>
          <p:cNvSpPr/>
          <p:nvPr/>
        </p:nvSpPr>
        <p:spPr>
          <a:xfrm>
            <a:off x="4572000" y="365545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p:cNvCxnSpPr>
            <a:stCxn id="16" idx="7"/>
            <a:endCxn id="17" idx="4"/>
          </p:cNvCxnSpPr>
          <p:nvPr/>
        </p:nvCxnSpPr>
        <p:spPr>
          <a:xfrm rot="5400000" flipH="1" flipV="1">
            <a:off x="3329232" y="4244820"/>
            <a:ext cx="1796412" cy="76056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7" idx="5"/>
            <a:endCxn id="16" idx="1"/>
          </p:cNvCxnSpPr>
          <p:nvPr/>
        </p:nvCxnSpPr>
        <p:spPr>
          <a:xfrm rot="16200000" flipH="1">
            <a:off x="2596993" y="4323655"/>
            <a:ext cx="1449684" cy="9496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Conector reto 19"/>
          <p:cNvCxnSpPr>
            <a:stCxn id="17" idx="2"/>
            <a:endCxn id="10" idx="6"/>
          </p:cNvCxnSpPr>
          <p:nvPr/>
        </p:nvCxnSpPr>
        <p:spPr>
          <a:xfrm rot="10800000">
            <a:off x="3143240" y="3619737"/>
            <a:ext cx="1428760" cy="7143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luxograma: Conector 20"/>
          <p:cNvSpPr/>
          <p:nvPr/>
        </p:nvSpPr>
        <p:spPr>
          <a:xfrm>
            <a:off x="3786182" y="179806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Fluxograma: Conector 21"/>
          <p:cNvSpPr/>
          <p:nvPr/>
        </p:nvSpPr>
        <p:spPr>
          <a:xfrm>
            <a:off x="7072330" y="2155258"/>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Fluxograma: Conector 22"/>
          <p:cNvSpPr/>
          <p:nvPr/>
        </p:nvSpPr>
        <p:spPr>
          <a:xfrm>
            <a:off x="5429256" y="2583886"/>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Fluxograma: Conector 23"/>
          <p:cNvSpPr/>
          <p:nvPr/>
        </p:nvSpPr>
        <p:spPr>
          <a:xfrm>
            <a:off x="5429256" y="2083820"/>
            <a:ext cx="71438" cy="714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2" idx="7"/>
            <a:endCxn id="23" idx="6"/>
          </p:cNvCxnSpPr>
          <p:nvPr/>
        </p:nvCxnSpPr>
        <p:spPr>
          <a:xfrm rot="16200000" flipH="1" flipV="1">
            <a:off x="6090057" y="1576356"/>
            <a:ext cx="453885" cy="163261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a:stCxn id="9" idx="7"/>
            <a:endCxn id="21" idx="2"/>
          </p:cNvCxnSpPr>
          <p:nvPr/>
        </p:nvCxnSpPr>
        <p:spPr>
          <a:xfrm rot="5400000" flipH="1" flipV="1">
            <a:off x="2686291" y="1494457"/>
            <a:ext cx="760561" cy="14392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Conector reto 26"/>
          <p:cNvCxnSpPr>
            <a:stCxn id="23" idx="0"/>
            <a:endCxn id="24" idx="4"/>
          </p:cNvCxnSpPr>
          <p:nvPr/>
        </p:nvCxnSpPr>
        <p:spPr>
          <a:xfrm rot="5400000" flipH="1" flipV="1">
            <a:off x="5250661" y="2369572"/>
            <a:ext cx="428628" cy="158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a:stCxn id="21" idx="7"/>
            <a:endCxn id="24" idx="2"/>
          </p:cNvCxnSpPr>
          <p:nvPr/>
        </p:nvCxnSpPr>
        <p:spPr>
          <a:xfrm rot="16200000" flipH="1">
            <a:off x="4482702" y="1172985"/>
            <a:ext cx="311009" cy="158209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a:stCxn id="21" idx="3"/>
            <a:endCxn id="10" idx="7"/>
          </p:cNvCxnSpPr>
          <p:nvPr/>
        </p:nvCxnSpPr>
        <p:spPr>
          <a:xfrm rot="5400000">
            <a:off x="2596993" y="2394829"/>
            <a:ext cx="1735436" cy="6638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Conector reto 29"/>
          <p:cNvCxnSpPr>
            <a:stCxn id="8" idx="5"/>
            <a:endCxn id="16" idx="3"/>
          </p:cNvCxnSpPr>
          <p:nvPr/>
        </p:nvCxnSpPr>
        <p:spPr>
          <a:xfrm rot="16200000" flipH="1">
            <a:off x="2132646" y="3909822"/>
            <a:ext cx="1224908" cy="21030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Conector reto 30"/>
          <p:cNvCxnSpPr>
            <a:stCxn id="7" idx="6"/>
            <a:endCxn id="17" idx="3"/>
          </p:cNvCxnSpPr>
          <p:nvPr/>
        </p:nvCxnSpPr>
        <p:spPr>
          <a:xfrm flipV="1">
            <a:off x="2857488" y="3716432"/>
            <a:ext cx="1724974" cy="3319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Conector reto 31"/>
          <p:cNvCxnSpPr>
            <a:stCxn id="21" idx="5"/>
            <a:endCxn id="17" idx="0"/>
          </p:cNvCxnSpPr>
          <p:nvPr/>
        </p:nvCxnSpPr>
        <p:spPr>
          <a:xfrm rot="16200000" flipH="1">
            <a:off x="3329232" y="2376969"/>
            <a:ext cx="1796412" cy="76056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a:stCxn id="21" idx="6"/>
            <a:endCxn id="23" idx="2"/>
          </p:cNvCxnSpPr>
          <p:nvPr/>
        </p:nvCxnSpPr>
        <p:spPr>
          <a:xfrm>
            <a:off x="3857620" y="1833787"/>
            <a:ext cx="1571636" cy="7858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Conector reto 33"/>
          <p:cNvCxnSpPr>
            <a:stCxn id="16" idx="6"/>
            <a:endCxn id="22" idx="4"/>
          </p:cNvCxnSpPr>
          <p:nvPr/>
        </p:nvCxnSpPr>
        <p:spPr>
          <a:xfrm flipV="1">
            <a:off x="3857620" y="2226696"/>
            <a:ext cx="3250429" cy="332186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Conector reto 34"/>
          <p:cNvCxnSpPr>
            <a:stCxn id="23" idx="4"/>
            <a:endCxn id="17" idx="7"/>
          </p:cNvCxnSpPr>
          <p:nvPr/>
        </p:nvCxnSpPr>
        <p:spPr>
          <a:xfrm rot="5400000">
            <a:off x="4543679" y="2744622"/>
            <a:ext cx="1010594" cy="8319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2" idx="3"/>
            <a:endCxn id="17" idx="6"/>
          </p:cNvCxnSpPr>
          <p:nvPr/>
        </p:nvCxnSpPr>
        <p:spPr>
          <a:xfrm rot="5400000">
            <a:off x="5125645" y="1734027"/>
            <a:ext cx="1474941" cy="24393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6"/>
            <a:endCxn id="22" idx="0"/>
          </p:cNvCxnSpPr>
          <p:nvPr/>
        </p:nvCxnSpPr>
        <p:spPr>
          <a:xfrm>
            <a:off x="5500694" y="2119539"/>
            <a:ext cx="1607355" cy="357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2285984" y="4071942"/>
            <a:ext cx="301686" cy="369332"/>
          </a:xfrm>
          <a:prstGeom prst="rect">
            <a:avLst/>
          </a:prstGeom>
          <a:noFill/>
        </p:spPr>
        <p:txBody>
          <a:bodyPr wrap="none" rtlCol="0">
            <a:spAutoFit/>
          </a:bodyPr>
          <a:lstStyle/>
          <a:p>
            <a:r>
              <a:rPr lang="pt-BR" dirty="0" smtClean="0"/>
              <a:t>3</a:t>
            </a:r>
            <a:endParaRPr lang="pt-BR" dirty="0"/>
          </a:p>
        </p:txBody>
      </p:sp>
      <p:sp>
        <p:nvSpPr>
          <p:cNvPr id="39" name="CaixaDeTexto 38"/>
          <p:cNvSpPr txBox="1"/>
          <p:nvPr/>
        </p:nvSpPr>
        <p:spPr>
          <a:xfrm>
            <a:off x="1714480" y="3298266"/>
            <a:ext cx="301686" cy="369332"/>
          </a:xfrm>
          <a:prstGeom prst="rect">
            <a:avLst/>
          </a:prstGeom>
          <a:noFill/>
        </p:spPr>
        <p:txBody>
          <a:bodyPr wrap="none" rtlCol="0">
            <a:spAutoFit/>
          </a:bodyPr>
          <a:lstStyle/>
          <a:p>
            <a:r>
              <a:rPr lang="pt-BR" dirty="0" smtClean="0"/>
              <a:t>6</a:t>
            </a:r>
            <a:endParaRPr lang="pt-BR" dirty="0"/>
          </a:p>
        </p:txBody>
      </p:sp>
      <p:sp>
        <p:nvSpPr>
          <p:cNvPr id="40" name="CaixaDeTexto 39"/>
          <p:cNvSpPr txBox="1"/>
          <p:nvPr/>
        </p:nvSpPr>
        <p:spPr>
          <a:xfrm>
            <a:off x="2357422" y="3298266"/>
            <a:ext cx="301686" cy="369332"/>
          </a:xfrm>
          <a:prstGeom prst="rect">
            <a:avLst/>
          </a:prstGeom>
          <a:noFill/>
        </p:spPr>
        <p:txBody>
          <a:bodyPr wrap="none" rtlCol="0">
            <a:spAutoFit/>
          </a:bodyPr>
          <a:lstStyle/>
          <a:p>
            <a:r>
              <a:rPr lang="pt-BR" dirty="0" smtClean="0"/>
              <a:t>4</a:t>
            </a:r>
            <a:endParaRPr lang="pt-BR" dirty="0"/>
          </a:p>
        </p:txBody>
      </p:sp>
      <p:sp>
        <p:nvSpPr>
          <p:cNvPr id="41" name="CaixaDeTexto 40"/>
          <p:cNvSpPr txBox="1"/>
          <p:nvPr/>
        </p:nvSpPr>
        <p:spPr>
          <a:xfrm>
            <a:off x="2698678" y="2857496"/>
            <a:ext cx="301686" cy="369332"/>
          </a:xfrm>
          <a:prstGeom prst="rect">
            <a:avLst/>
          </a:prstGeom>
          <a:noFill/>
        </p:spPr>
        <p:txBody>
          <a:bodyPr wrap="none" rtlCol="0">
            <a:spAutoFit/>
          </a:bodyPr>
          <a:lstStyle/>
          <a:p>
            <a:r>
              <a:rPr lang="pt-BR" dirty="0" smtClean="0"/>
              <a:t>2</a:t>
            </a:r>
            <a:endParaRPr lang="pt-BR" dirty="0"/>
          </a:p>
        </p:txBody>
      </p:sp>
      <p:sp>
        <p:nvSpPr>
          <p:cNvPr id="42" name="CaixaDeTexto 41"/>
          <p:cNvSpPr txBox="1"/>
          <p:nvPr/>
        </p:nvSpPr>
        <p:spPr>
          <a:xfrm>
            <a:off x="2770116" y="3584018"/>
            <a:ext cx="301686" cy="369332"/>
          </a:xfrm>
          <a:prstGeom prst="rect">
            <a:avLst/>
          </a:prstGeom>
          <a:noFill/>
        </p:spPr>
        <p:txBody>
          <a:bodyPr wrap="none" rtlCol="0">
            <a:spAutoFit/>
          </a:bodyPr>
          <a:lstStyle/>
          <a:p>
            <a:r>
              <a:rPr lang="pt-BR" dirty="0" smtClean="0"/>
              <a:t>2</a:t>
            </a:r>
            <a:endParaRPr lang="pt-BR" dirty="0"/>
          </a:p>
        </p:txBody>
      </p:sp>
      <p:sp>
        <p:nvSpPr>
          <p:cNvPr id="43" name="CaixaDeTexto 42"/>
          <p:cNvSpPr txBox="1"/>
          <p:nvPr/>
        </p:nvSpPr>
        <p:spPr>
          <a:xfrm>
            <a:off x="3555934" y="3369704"/>
            <a:ext cx="301686" cy="369332"/>
          </a:xfrm>
          <a:prstGeom prst="rect">
            <a:avLst/>
          </a:prstGeom>
          <a:noFill/>
        </p:spPr>
        <p:txBody>
          <a:bodyPr wrap="none" rtlCol="0">
            <a:spAutoFit/>
          </a:bodyPr>
          <a:lstStyle/>
          <a:p>
            <a:r>
              <a:rPr lang="pt-BR" dirty="0" smtClean="0"/>
              <a:t>8</a:t>
            </a:r>
            <a:endParaRPr lang="pt-BR" dirty="0"/>
          </a:p>
        </p:txBody>
      </p:sp>
      <p:sp>
        <p:nvSpPr>
          <p:cNvPr id="44" name="CaixaDeTexto 43"/>
          <p:cNvSpPr txBox="1"/>
          <p:nvPr/>
        </p:nvSpPr>
        <p:spPr>
          <a:xfrm>
            <a:off x="3984562" y="4429132"/>
            <a:ext cx="301686" cy="369332"/>
          </a:xfrm>
          <a:prstGeom prst="rect">
            <a:avLst/>
          </a:prstGeom>
          <a:noFill/>
        </p:spPr>
        <p:txBody>
          <a:bodyPr wrap="none" rtlCol="0">
            <a:spAutoFit/>
          </a:bodyPr>
          <a:lstStyle/>
          <a:p>
            <a:r>
              <a:rPr lang="pt-BR" dirty="0" smtClean="0"/>
              <a:t>8</a:t>
            </a:r>
            <a:endParaRPr lang="pt-BR" dirty="0"/>
          </a:p>
        </p:txBody>
      </p:sp>
      <p:sp>
        <p:nvSpPr>
          <p:cNvPr id="45" name="CaixaDeTexto 44"/>
          <p:cNvSpPr txBox="1"/>
          <p:nvPr/>
        </p:nvSpPr>
        <p:spPr>
          <a:xfrm>
            <a:off x="3571868" y="3857628"/>
            <a:ext cx="301686" cy="369332"/>
          </a:xfrm>
          <a:prstGeom prst="rect">
            <a:avLst/>
          </a:prstGeom>
          <a:noFill/>
        </p:spPr>
        <p:txBody>
          <a:bodyPr wrap="none" rtlCol="0">
            <a:spAutoFit/>
          </a:bodyPr>
          <a:lstStyle/>
          <a:p>
            <a:r>
              <a:rPr lang="pt-BR" dirty="0" smtClean="0"/>
              <a:t>9</a:t>
            </a:r>
            <a:endParaRPr lang="pt-BR" dirty="0"/>
          </a:p>
        </p:txBody>
      </p:sp>
      <p:sp>
        <p:nvSpPr>
          <p:cNvPr id="46" name="CaixaDeTexto 45"/>
          <p:cNvSpPr txBox="1"/>
          <p:nvPr/>
        </p:nvSpPr>
        <p:spPr>
          <a:xfrm>
            <a:off x="3214678" y="4500570"/>
            <a:ext cx="301686" cy="369332"/>
          </a:xfrm>
          <a:prstGeom prst="rect">
            <a:avLst/>
          </a:prstGeom>
          <a:noFill/>
        </p:spPr>
        <p:txBody>
          <a:bodyPr wrap="none" rtlCol="0">
            <a:spAutoFit/>
          </a:bodyPr>
          <a:lstStyle/>
          <a:p>
            <a:r>
              <a:rPr lang="pt-BR" dirty="0" smtClean="0"/>
              <a:t>9</a:t>
            </a:r>
            <a:endParaRPr lang="pt-BR" dirty="0"/>
          </a:p>
        </p:txBody>
      </p:sp>
      <p:sp>
        <p:nvSpPr>
          <p:cNvPr id="47" name="CaixaDeTexto 46"/>
          <p:cNvSpPr txBox="1"/>
          <p:nvPr/>
        </p:nvSpPr>
        <p:spPr>
          <a:xfrm>
            <a:off x="2412926" y="4786322"/>
            <a:ext cx="301686" cy="369332"/>
          </a:xfrm>
          <a:prstGeom prst="rect">
            <a:avLst/>
          </a:prstGeom>
          <a:noFill/>
        </p:spPr>
        <p:txBody>
          <a:bodyPr wrap="none" rtlCol="0">
            <a:spAutoFit/>
          </a:bodyPr>
          <a:lstStyle/>
          <a:p>
            <a:r>
              <a:rPr lang="pt-BR" dirty="0" smtClean="0"/>
              <a:t>9</a:t>
            </a:r>
            <a:endParaRPr lang="pt-BR" dirty="0"/>
          </a:p>
        </p:txBody>
      </p:sp>
      <p:sp>
        <p:nvSpPr>
          <p:cNvPr id="48" name="CaixaDeTexto 47"/>
          <p:cNvSpPr txBox="1"/>
          <p:nvPr/>
        </p:nvSpPr>
        <p:spPr>
          <a:xfrm>
            <a:off x="5199008" y="4071942"/>
            <a:ext cx="418704" cy="369332"/>
          </a:xfrm>
          <a:prstGeom prst="rect">
            <a:avLst/>
          </a:prstGeom>
          <a:noFill/>
        </p:spPr>
        <p:txBody>
          <a:bodyPr wrap="none" rtlCol="0">
            <a:spAutoFit/>
          </a:bodyPr>
          <a:lstStyle/>
          <a:p>
            <a:r>
              <a:rPr lang="pt-BR" dirty="0" smtClean="0"/>
              <a:t>18</a:t>
            </a:r>
            <a:endParaRPr lang="pt-BR" dirty="0"/>
          </a:p>
        </p:txBody>
      </p:sp>
      <p:sp>
        <p:nvSpPr>
          <p:cNvPr id="49" name="CaixaDeTexto 48"/>
          <p:cNvSpPr txBox="1"/>
          <p:nvPr/>
        </p:nvSpPr>
        <p:spPr>
          <a:xfrm>
            <a:off x="3000364" y="1857364"/>
            <a:ext cx="301686" cy="369332"/>
          </a:xfrm>
          <a:prstGeom prst="rect">
            <a:avLst/>
          </a:prstGeom>
          <a:noFill/>
        </p:spPr>
        <p:txBody>
          <a:bodyPr wrap="none" rtlCol="0">
            <a:spAutoFit/>
          </a:bodyPr>
          <a:lstStyle/>
          <a:p>
            <a:r>
              <a:rPr lang="pt-BR" dirty="0" smtClean="0"/>
              <a:t>9</a:t>
            </a:r>
            <a:endParaRPr lang="pt-BR" dirty="0"/>
          </a:p>
        </p:txBody>
      </p:sp>
      <p:sp>
        <p:nvSpPr>
          <p:cNvPr id="50" name="CaixaDeTexto 49"/>
          <p:cNvSpPr txBox="1"/>
          <p:nvPr/>
        </p:nvSpPr>
        <p:spPr>
          <a:xfrm>
            <a:off x="3214678" y="2512448"/>
            <a:ext cx="301686" cy="369332"/>
          </a:xfrm>
          <a:prstGeom prst="rect">
            <a:avLst/>
          </a:prstGeom>
          <a:noFill/>
        </p:spPr>
        <p:txBody>
          <a:bodyPr wrap="none" rtlCol="0">
            <a:spAutoFit/>
          </a:bodyPr>
          <a:lstStyle/>
          <a:p>
            <a:r>
              <a:rPr lang="pt-BR" dirty="0" smtClean="0"/>
              <a:t>9</a:t>
            </a:r>
            <a:endParaRPr lang="pt-BR" dirty="0"/>
          </a:p>
        </p:txBody>
      </p:sp>
      <p:sp>
        <p:nvSpPr>
          <p:cNvPr id="51" name="CaixaDeTexto 50"/>
          <p:cNvSpPr txBox="1"/>
          <p:nvPr/>
        </p:nvSpPr>
        <p:spPr>
          <a:xfrm>
            <a:off x="4413190" y="1643050"/>
            <a:ext cx="301686" cy="369332"/>
          </a:xfrm>
          <a:prstGeom prst="rect">
            <a:avLst/>
          </a:prstGeom>
          <a:noFill/>
        </p:spPr>
        <p:txBody>
          <a:bodyPr wrap="none" rtlCol="0">
            <a:spAutoFit/>
          </a:bodyPr>
          <a:lstStyle/>
          <a:p>
            <a:r>
              <a:rPr lang="pt-BR" dirty="0"/>
              <a:t>4</a:t>
            </a:r>
          </a:p>
        </p:txBody>
      </p:sp>
      <p:sp>
        <p:nvSpPr>
          <p:cNvPr id="52" name="CaixaDeTexto 51"/>
          <p:cNvSpPr txBox="1"/>
          <p:nvPr/>
        </p:nvSpPr>
        <p:spPr>
          <a:xfrm>
            <a:off x="4556066" y="2214554"/>
            <a:ext cx="301686" cy="369332"/>
          </a:xfrm>
          <a:prstGeom prst="rect">
            <a:avLst/>
          </a:prstGeom>
          <a:noFill/>
        </p:spPr>
        <p:txBody>
          <a:bodyPr wrap="none" rtlCol="0">
            <a:spAutoFit/>
          </a:bodyPr>
          <a:lstStyle/>
          <a:p>
            <a:r>
              <a:rPr lang="pt-BR" dirty="0" smtClean="0"/>
              <a:t>5</a:t>
            </a:r>
            <a:endParaRPr lang="pt-BR" dirty="0"/>
          </a:p>
        </p:txBody>
      </p:sp>
      <p:sp>
        <p:nvSpPr>
          <p:cNvPr id="53" name="CaixaDeTexto 52"/>
          <p:cNvSpPr txBox="1"/>
          <p:nvPr/>
        </p:nvSpPr>
        <p:spPr>
          <a:xfrm>
            <a:off x="5270446" y="2143116"/>
            <a:ext cx="301686" cy="369332"/>
          </a:xfrm>
          <a:prstGeom prst="rect">
            <a:avLst/>
          </a:prstGeom>
          <a:noFill/>
        </p:spPr>
        <p:txBody>
          <a:bodyPr wrap="none" rtlCol="0">
            <a:spAutoFit/>
          </a:bodyPr>
          <a:lstStyle/>
          <a:p>
            <a:r>
              <a:rPr lang="pt-BR" dirty="0" smtClean="0"/>
              <a:t>1</a:t>
            </a:r>
            <a:endParaRPr lang="pt-BR" dirty="0"/>
          </a:p>
        </p:txBody>
      </p:sp>
      <p:sp>
        <p:nvSpPr>
          <p:cNvPr id="54" name="CaixaDeTexto 53"/>
          <p:cNvSpPr txBox="1"/>
          <p:nvPr/>
        </p:nvSpPr>
        <p:spPr>
          <a:xfrm>
            <a:off x="5770512" y="1857364"/>
            <a:ext cx="301686" cy="369332"/>
          </a:xfrm>
          <a:prstGeom prst="rect">
            <a:avLst/>
          </a:prstGeom>
          <a:noFill/>
        </p:spPr>
        <p:txBody>
          <a:bodyPr wrap="none" rtlCol="0">
            <a:spAutoFit/>
          </a:bodyPr>
          <a:lstStyle/>
          <a:p>
            <a:r>
              <a:rPr lang="pt-BR" dirty="0"/>
              <a:t>4</a:t>
            </a:r>
          </a:p>
        </p:txBody>
      </p:sp>
      <p:sp>
        <p:nvSpPr>
          <p:cNvPr id="55" name="CaixaDeTexto 54"/>
          <p:cNvSpPr txBox="1"/>
          <p:nvPr/>
        </p:nvSpPr>
        <p:spPr>
          <a:xfrm>
            <a:off x="5699074" y="2214554"/>
            <a:ext cx="301686" cy="369332"/>
          </a:xfrm>
          <a:prstGeom prst="rect">
            <a:avLst/>
          </a:prstGeom>
          <a:noFill/>
        </p:spPr>
        <p:txBody>
          <a:bodyPr wrap="none" rtlCol="0">
            <a:spAutoFit/>
          </a:bodyPr>
          <a:lstStyle/>
          <a:p>
            <a:r>
              <a:rPr lang="pt-BR" dirty="0" smtClean="0"/>
              <a:t>3</a:t>
            </a:r>
            <a:endParaRPr lang="pt-BR" dirty="0"/>
          </a:p>
        </p:txBody>
      </p:sp>
      <p:sp>
        <p:nvSpPr>
          <p:cNvPr id="56" name="CaixaDeTexto 55"/>
          <p:cNvSpPr txBox="1"/>
          <p:nvPr/>
        </p:nvSpPr>
        <p:spPr>
          <a:xfrm>
            <a:off x="4913256" y="2786058"/>
            <a:ext cx="301686" cy="369332"/>
          </a:xfrm>
          <a:prstGeom prst="rect">
            <a:avLst/>
          </a:prstGeom>
          <a:noFill/>
        </p:spPr>
        <p:txBody>
          <a:bodyPr wrap="none" rtlCol="0">
            <a:spAutoFit/>
          </a:bodyPr>
          <a:lstStyle/>
          <a:p>
            <a:r>
              <a:rPr lang="pt-BR" dirty="0" smtClean="0"/>
              <a:t>9</a:t>
            </a:r>
            <a:endParaRPr lang="pt-BR" dirty="0"/>
          </a:p>
        </p:txBody>
      </p:sp>
      <p:sp>
        <p:nvSpPr>
          <p:cNvPr id="57" name="CaixaDeTexto 56"/>
          <p:cNvSpPr txBox="1"/>
          <p:nvPr/>
        </p:nvSpPr>
        <p:spPr>
          <a:xfrm>
            <a:off x="5572132" y="2714620"/>
            <a:ext cx="418704" cy="369332"/>
          </a:xfrm>
          <a:prstGeom prst="rect">
            <a:avLst/>
          </a:prstGeom>
          <a:noFill/>
        </p:spPr>
        <p:txBody>
          <a:bodyPr wrap="none" rtlCol="0">
            <a:spAutoFit/>
          </a:bodyPr>
          <a:lstStyle/>
          <a:p>
            <a:r>
              <a:rPr lang="pt-BR" dirty="0" smtClean="0"/>
              <a:t>10</a:t>
            </a:r>
            <a:endParaRPr lang="pt-BR" dirty="0"/>
          </a:p>
        </p:txBody>
      </p:sp>
      <p:sp>
        <p:nvSpPr>
          <p:cNvPr id="58" name="CaixaDeTexto 57"/>
          <p:cNvSpPr txBox="1"/>
          <p:nvPr/>
        </p:nvSpPr>
        <p:spPr>
          <a:xfrm>
            <a:off x="1000100" y="4000504"/>
            <a:ext cx="625492" cy="369332"/>
          </a:xfrm>
          <a:prstGeom prst="rect">
            <a:avLst/>
          </a:prstGeom>
          <a:noFill/>
        </p:spPr>
        <p:txBody>
          <a:bodyPr wrap="none" rtlCol="0">
            <a:spAutoFit/>
          </a:bodyPr>
          <a:lstStyle/>
          <a:p>
            <a:r>
              <a:rPr lang="pt-BR" dirty="0" smtClean="0"/>
              <a:t>Base</a:t>
            </a:r>
            <a:endParaRPr lang="pt-BR" dirty="0"/>
          </a:p>
        </p:txBody>
      </p:sp>
      <p:sp>
        <p:nvSpPr>
          <p:cNvPr id="61" name="CaixaDeTexto 60"/>
          <p:cNvSpPr txBox="1"/>
          <p:nvPr/>
        </p:nvSpPr>
        <p:spPr>
          <a:xfrm>
            <a:off x="3984562" y="2631040"/>
            <a:ext cx="301686" cy="369332"/>
          </a:xfrm>
          <a:prstGeom prst="rect">
            <a:avLst/>
          </a:prstGeom>
          <a:noFill/>
        </p:spPr>
        <p:txBody>
          <a:bodyPr wrap="none" rtlCol="0">
            <a:spAutoFit/>
          </a:bodyPr>
          <a:lstStyle/>
          <a:p>
            <a:r>
              <a:rPr lang="pt-BR" dirty="0" smtClean="0"/>
              <a:t>7</a:t>
            </a:r>
            <a:endParaRPr lang="pt-BR" dirty="0"/>
          </a:p>
        </p:txBody>
      </p:sp>
      <p:sp>
        <p:nvSpPr>
          <p:cNvPr id="59" name="CaixaDeTexto 58"/>
          <p:cNvSpPr txBox="1"/>
          <p:nvPr/>
        </p:nvSpPr>
        <p:spPr>
          <a:xfrm>
            <a:off x="5643570" y="4929198"/>
            <a:ext cx="3351687" cy="1200329"/>
          </a:xfrm>
          <a:prstGeom prst="rect">
            <a:avLst/>
          </a:prstGeom>
          <a:noFill/>
        </p:spPr>
        <p:txBody>
          <a:bodyPr wrap="none" rtlCol="0">
            <a:spAutoFit/>
          </a:bodyPr>
          <a:lstStyle/>
          <a:p>
            <a:r>
              <a:rPr lang="pt-BR" dirty="0" smtClean="0"/>
              <a:t>custo=38</a:t>
            </a:r>
          </a:p>
          <a:p>
            <a:r>
              <a:rPr lang="pt-BR" dirty="0" smtClean="0"/>
              <a:t>A propriedade gulosa é satisfeita?</a:t>
            </a:r>
          </a:p>
          <a:p>
            <a:r>
              <a:rPr lang="pt-BR" dirty="0" smtClean="0"/>
              <a:t>A sub-estrutura é ótima?</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Pseudo-código</a:t>
            </a:r>
            <a:endParaRPr lang="pt-BR" dirty="0"/>
          </a:p>
        </p:txBody>
      </p:sp>
      <p:pic>
        <p:nvPicPr>
          <p:cNvPr id="27650" name="Picture 2"/>
          <p:cNvPicPr>
            <a:picLocks noGrp="1" noChangeAspect="1" noChangeArrowheads="1"/>
          </p:cNvPicPr>
          <p:nvPr>
            <p:ph idx="1"/>
          </p:nvPr>
        </p:nvPicPr>
        <p:blipFill>
          <a:blip r:embed="rId2"/>
          <a:srcRect/>
          <a:stretch>
            <a:fillRect/>
          </a:stretch>
        </p:blipFill>
        <p:spPr bwMode="auto">
          <a:xfrm>
            <a:off x="92111" y="2214554"/>
            <a:ext cx="9051921" cy="260112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a:t>
            </a:r>
            <a:endParaRPr lang="pt-BR" dirty="0"/>
          </a:p>
        </p:txBody>
      </p:sp>
      <p:pic>
        <p:nvPicPr>
          <p:cNvPr id="4" name="Picture 2"/>
          <p:cNvPicPr>
            <a:picLocks noGrp="1" noChangeAspect="1" noChangeArrowheads="1"/>
          </p:cNvPicPr>
          <p:nvPr>
            <p:ph idx="1"/>
          </p:nvPr>
        </p:nvPicPr>
        <p:blipFill>
          <a:blip r:embed="rId2"/>
          <a:srcRect/>
          <a:stretch>
            <a:fillRect/>
          </a:stretch>
        </p:blipFill>
        <p:spPr bwMode="auto">
          <a:xfrm>
            <a:off x="20672" y="1500174"/>
            <a:ext cx="9051922" cy="260112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a:t>
            </a:r>
            <a:endParaRPr lang="pt-BR" dirty="0"/>
          </a:p>
        </p:txBody>
      </p:sp>
      <p:pic>
        <p:nvPicPr>
          <p:cNvPr id="4" name="Picture 2"/>
          <p:cNvPicPr>
            <a:picLocks noGrp="1" noChangeAspect="1" noChangeArrowheads="1"/>
          </p:cNvPicPr>
          <p:nvPr>
            <p:ph idx="1"/>
          </p:nvPr>
        </p:nvPicPr>
        <p:blipFill>
          <a:blip r:embed="rId2"/>
          <a:srcRect/>
          <a:stretch>
            <a:fillRect/>
          </a:stretch>
        </p:blipFill>
        <p:spPr bwMode="auto">
          <a:xfrm>
            <a:off x="20672" y="1500174"/>
            <a:ext cx="9051922" cy="2601127"/>
          </a:xfrm>
          <a:prstGeom prst="rect">
            <a:avLst/>
          </a:prstGeom>
          <a:noFill/>
          <a:ln w="9525">
            <a:noFill/>
            <a:miter lim="800000"/>
            <a:headEnd/>
            <a:tailEnd/>
          </a:ln>
          <a:effectLst/>
        </p:spPr>
      </p:pic>
      <p:sp>
        <p:nvSpPr>
          <p:cNvPr id="5" name="CaixaDeTexto 4"/>
          <p:cNvSpPr txBox="1"/>
          <p:nvPr/>
        </p:nvSpPr>
        <p:spPr>
          <a:xfrm>
            <a:off x="3714744" y="5357826"/>
            <a:ext cx="1880643" cy="584775"/>
          </a:xfrm>
          <a:prstGeom prst="rect">
            <a:avLst/>
          </a:prstGeom>
          <a:noFill/>
        </p:spPr>
        <p:txBody>
          <a:bodyPr wrap="none" rtlCol="0">
            <a:spAutoFit/>
          </a:bodyPr>
          <a:lstStyle/>
          <a:p>
            <a:r>
              <a:rPr lang="pt-BR" sz="3200" dirty="0" smtClean="0"/>
              <a:t>|</a:t>
            </a:r>
            <a:r>
              <a:rPr lang="pt-BR" sz="3200" dirty="0" err="1" smtClean="0"/>
              <a:t>E|lg</a:t>
            </a:r>
            <a:r>
              <a:rPr lang="pt-BR" sz="3200" dirty="0" smtClean="0"/>
              <a:t>(|E</a:t>
            </a:r>
            <a:r>
              <a:rPr lang="pt-BR" sz="3200" dirty="0" smtClean="0"/>
              <a:t>|)</a:t>
            </a:r>
            <a:endParaRPr lang="pt-BR"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Outro problema... o do caixeiro viajante!</a:t>
            </a:r>
            <a:endParaRPr/>
          </a:p>
        </p:txBody>
      </p:sp>
      <p:sp>
        <p:nvSpPr>
          <p:cNvPr id="316" name="TextShape 2"/>
          <p:cNvSpPr txBox="1"/>
          <p:nvPr/>
        </p:nvSpPr>
        <p:spPr>
          <a:xfrm>
            <a:off x="457200" y="1600200"/>
            <a:ext cx="8229240" cy="4525560"/>
          </a:xfrm>
          <a:prstGeom prst="rect">
            <a:avLst/>
          </a:prstGeom>
        </p:spPr>
        <p:txBody>
          <a:bodyPr/>
          <a:lstStyle/>
          <a:p>
            <a:r>
              <a:rPr lang="pt-BR">
                <a:solidFill>
                  <a:srgbClr val="000000"/>
                </a:solidFill>
                <a:latin typeface="Calibri"/>
              </a:rPr>
              <a:t>Queremos construir esses trechos de maneira que tenha o custo mínimo e o transporte passe apenas uma vez em cada povoado.</a:t>
            </a:r>
            <a:endParaRPr/>
          </a:p>
          <a:p>
            <a:r>
              <a:rPr lang="pt-BR">
                <a:solidFill>
                  <a:srgbClr val="000000"/>
                </a:solidFill>
                <a:latin typeface="Calibri"/>
              </a:rPr>
              <a:t>Este é o problema do caixeiro viajante.</a:t>
            </a:r>
            <a:endParaRPr/>
          </a:p>
          <a:p>
            <a:r>
              <a:rPr lang="pt-BR">
                <a:solidFill>
                  <a:srgbClr val="000000"/>
                </a:solidFill>
                <a:latin typeface="Calibri"/>
              </a:rPr>
              <a:t>Sabe-se que só é possível encontrar a solução ótima </a:t>
            </a:r>
            <a:r>
              <a:rPr lang="pt-BR" b="1">
                <a:solidFill>
                  <a:srgbClr val="000000"/>
                </a:solidFill>
                <a:latin typeface="Calibri"/>
              </a:rPr>
              <a:t>inspecionando todo os casos</a:t>
            </a:r>
            <a:r>
              <a:rPr lang="pt-BR">
                <a:solidFill>
                  <a:srgbClr val="000000"/>
                </a:solidFill>
                <a:latin typeface="Calibri"/>
              </a:rPr>
              <a:t>, o que tem complexidade inaceitável.</a:t>
            </a:r>
            <a:endParaRPr/>
          </a:p>
          <a:p>
            <a:r>
              <a:rPr lang="pt-BR">
                <a:solidFill>
                  <a:srgbClr val="000000"/>
                </a:solidFill>
                <a:latin typeface="Calibri"/>
              </a:rPr>
              <a:t>Precisamos usar outra estratégia.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Heurística – a palavra</a:t>
            </a:r>
            <a:endParaRPr/>
          </a:p>
        </p:txBody>
      </p:sp>
      <p:sp>
        <p:nvSpPr>
          <p:cNvPr id="195" name="TextShape 2"/>
          <p:cNvSpPr txBox="1"/>
          <p:nvPr/>
        </p:nvSpPr>
        <p:spPr>
          <a:xfrm>
            <a:off x="457200" y="1600200"/>
            <a:ext cx="8229240" cy="4525560"/>
          </a:xfrm>
          <a:prstGeom prst="rect">
            <a:avLst/>
          </a:prstGeom>
        </p:spPr>
        <p:txBody>
          <a:bodyPr/>
          <a:lstStyle/>
          <a:p>
            <a:r>
              <a:rPr lang="pt-BR">
                <a:solidFill>
                  <a:srgbClr val="000000"/>
                </a:solidFill>
                <a:latin typeface="Calibri"/>
              </a:rPr>
              <a:t>A heurística (do greco ευρίσκω, heurísko, literalmente "descubro" ou "acho") é uma parte da epistemologia e do método científico.</a:t>
            </a:r>
            <a:endParaRPr/>
          </a:p>
          <a:p>
            <a:endParaRPr/>
          </a:p>
          <a:p>
            <a:r>
              <a:rPr lang="pt-BR">
                <a:solidFill>
                  <a:srgbClr val="000000"/>
                </a:solidFill>
                <a:latin typeface="Calibri"/>
              </a:rPr>
              <a:t>A etimologia da palavra heurística é a mesma que a palavra eureka, cuja exclamação se atribui a Arquimedes no conhecido episódio da descoberta de como medir o volume de um objeto irregular utilizando água.</a:t>
            </a:r>
            <a:endParaRPr/>
          </a:p>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457200" y="274680"/>
            <a:ext cx="8229240" cy="1142640"/>
          </a:xfrm>
          <a:prstGeom prst="rect">
            <a:avLst/>
          </a:prstGeom>
        </p:spPr>
        <p:txBody>
          <a:bodyPr anchor="ctr"/>
          <a:lstStyle/>
          <a:p>
            <a:pPr algn="ctr"/>
            <a:r>
              <a:rPr lang="pt-BR" sz="4400" dirty="0" smtClean="0">
                <a:solidFill>
                  <a:srgbClr val="000000"/>
                </a:solidFill>
                <a:latin typeface="Calibri"/>
              </a:rPr>
              <a:t>Que tal esta:</a:t>
            </a:r>
            <a:endParaRPr/>
          </a:p>
        </p:txBody>
      </p:sp>
      <p:sp>
        <p:nvSpPr>
          <p:cNvPr id="376" name="TextShape 2"/>
          <p:cNvSpPr txBox="1"/>
          <p:nvPr/>
        </p:nvSpPr>
        <p:spPr>
          <a:xfrm>
            <a:off x="457200" y="1600200"/>
            <a:ext cx="8229240" cy="4525560"/>
          </a:xfrm>
          <a:prstGeom prst="rect">
            <a:avLst/>
          </a:prstGeom>
        </p:spPr>
        <p:txBody>
          <a:bodyPr/>
          <a:lstStyle/>
          <a:p>
            <a:r>
              <a:rPr lang="pt-BR" dirty="0" smtClean="0">
                <a:solidFill>
                  <a:srgbClr val="000000"/>
                </a:solidFill>
                <a:latin typeface="Calibri"/>
              </a:rPr>
              <a:t>Partindo da base, percorra as arestas que levam a vértices não visitados. Após visitar todos os vértices, </a:t>
            </a:r>
            <a:r>
              <a:rPr lang="pt-BR" dirty="0" smtClean="0">
                <a:solidFill>
                  <a:srgbClr val="000000"/>
                </a:solidFill>
                <a:latin typeface="Calibri"/>
              </a:rPr>
              <a:t>una </a:t>
            </a:r>
            <a:r>
              <a:rPr lang="pt-BR" dirty="0" smtClean="0">
                <a:solidFill>
                  <a:srgbClr val="000000"/>
                </a:solidFill>
                <a:latin typeface="Calibri"/>
              </a:rPr>
              <a:t>o último visitado ao primeiro.</a:t>
            </a:r>
          </a:p>
          <a:p>
            <a:endParaRPr lang="pt-BR" dirty="0" smtClean="0">
              <a:solidFill>
                <a:srgbClr val="000000"/>
              </a:solidFill>
              <a:latin typeface="Calibri"/>
            </a:endParaRPr>
          </a:p>
          <a:p>
            <a:r>
              <a:rPr lang="pt-BR" dirty="0" smtClean="0">
                <a:solidFill>
                  <a:srgbClr val="000000"/>
                </a:solidFill>
                <a:latin typeface="Calibri"/>
              </a:rPr>
              <a:t>... em princípio é uma heurística e apresenta uma solução...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3286080" y="4143240"/>
            <a:ext cx="70920" cy="70920"/>
          </a:xfrm>
          <a:prstGeom prst="flowChartConnector">
            <a:avLst/>
          </a:prstGeom>
          <a:solidFill>
            <a:srgbClr val="4F81BD"/>
          </a:solidFill>
          <a:ln w="25560">
            <a:solidFill>
              <a:srgbClr val="3A5F8B"/>
            </a:solidFill>
            <a:round/>
          </a:ln>
        </p:spPr>
      </p:sp>
      <p:sp>
        <p:nvSpPr>
          <p:cNvPr id="318" name="CustomShape 2"/>
          <p:cNvSpPr/>
          <p:nvPr/>
        </p:nvSpPr>
        <p:spPr>
          <a:xfrm>
            <a:off x="2071800" y="4357800"/>
            <a:ext cx="142560" cy="142560"/>
          </a:xfrm>
          <a:prstGeom prst="flowChartConnector">
            <a:avLst/>
          </a:prstGeom>
          <a:ln w="50760">
            <a:solidFill>
              <a:srgbClr val="3A5F8B"/>
            </a:solidFill>
            <a:round/>
          </a:ln>
        </p:spPr>
      </p:sp>
      <p:sp>
        <p:nvSpPr>
          <p:cNvPr id="319" name="CustomShape 3"/>
          <p:cNvSpPr/>
          <p:nvPr/>
        </p:nvSpPr>
        <p:spPr>
          <a:xfrm>
            <a:off x="2786040" y="2714760"/>
            <a:ext cx="70920" cy="70920"/>
          </a:xfrm>
          <a:prstGeom prst="flowChartConnector">
            <a:avLst/>
          </a:prstGeom>
          <a:solidFill>
            <a:srgbClr val="4F81BD"/>
          </a:solidFill>
          <a:ln w="25560">
            <a:solidFill>
              <a:srgbClr val="3A5F8B"/>
            </a:solidFill>
            <a:round/>
          </a:ln>
        </p:spPr>
      </p:sp>
      <p:sp>
        <p:nvSpPr>
          <p:cNvPr id="320" name="CustomShape 4"/>
          <p:cNvSpPr/>
          <p:nvPr/>
        </p:nvSpPr>
        <p:spPr>
          <a:xfrm>
            <a:off x="3571920" y="3714840"/>
            <a:ext cx="70920" cy="70920"/>
          </a:xfrm>
          <a:prstGeom prst="flowChartConnector">
            <a:avLst/>
          </a:prstGeom>
          <a:solidFill>
            <a:srgbClr val="4F81BD"/>
          </a:solidFill>
          <a:ln w="25560">
            <a:solidFill>
              <a:srgbClr val="3A5F8B"/>
            </a:solidFill>
            <a:round/>
          </a:ln>
        </p:spPr>
      </p:sp>
      <p:sp>
        <p:nvSpPr>
          <p:cNvPr id="321" name="Line 5"/>
          <p:cNvSpPr/>
          <p:nvPr/>
        </p:nvSpPr>
        <p:spPr>
          <a:xfrm flipV="1">
            <a:off x="2143080" y="2775240"/>
            <a:ext cx="653400" cy="1582200"/>
          </a:xfrm>
          <a:prstGeom prst="line">
            <a:avLst/>
          </a:prstGeom>
          <a:ln w="25560">
            <a:solidFill>
              <a:srgbClr val="4A7EBB"/>
            </a:solidFill>
            <a:round/>
          </a:ln>
        </p:spPr>
      </p:sp>
      <p:sp>
        <p:nvSpPr>
          <p:cNvPr id="322" name="Line 6"/>
          <p:cNvSpPr/>
          <p:nvPr/>
        </p:nvSpPr>
        <p:spPr>
          <a:xfrm flipV="1">
            <a:off x="2214360" y="4178880"/>
            <a:ext cx="1071720" cy="250200"/>
          </a:xfrm>
          <a:prstGeom prst="line">
            <a:avLst/>
          </a:prstGeom>
          <a:ln w="25560">
            <a:solidFill>
              <a:srgbClr val="E46C0A"/>
            </a:solidFill>
            <a:round/>
          </a:ln>
        </p:spPr>
      </p:sp>
      <p:sp>
        <p:nvSpPr>
          <p:cNvPr id="323" name="Line 7"/>
          <p:cNvSpPr/>
          <p:nvPr/>
        </p:nvSpPr>
        <p:spPr>
          <a:xfrm>
            <a:off x="2857320" y="2750040"/>
            <a:ext cx="750240" cy="964440"/>
          </a:xfrm>
          <a:prstGeom prst="line">
            <a:avLst/>
          </a:prstGeom>
          <a:ln w="25560">
            <a:solidFill>
              <a:srgbClr val="E46C0A"/>
            </a:solidFill>
            <a:round/>
          </a:ln>
        </p:spPr>
      </p:sp>
      <p:sp>
        <p:nvSpPr>
          <p:cNvPr id="324" name="Line 8"/>
          <p:cNvSpPr/>
          <p:nvPr/>
        </p:nvSpPr>
        <p:spPr>
          <a:xfrm flipV="1">
            <a:off x="3346920" y="3786120"/>
            <a:ext cx="260640" cy="367560"/>
          </a:xfrm>
          <a:prstGeom prst="line">
            <a:avLst/>
          </a:prstGeom>
          <a:ln w="25560">
            <a:solidFill>
              <a:srgbClr val="4A7EBB"/>
            </a:solidFill>
            <a:round/>
          </a:ln>
        </p:spPr>
      </p:sp>
      <p:sp>
        <p:nvSpPr>
          <p:cNvPr id="325" name="Line 9"/>
          <p:cNvSpPr/>
          <p:nvPr/>
        </p:nvSpPr>
        <p:spPr>
          <a:xfrm flipH="1" flipV="1">
            <a:off x="2846880" y="2775240"/>
            <a:ext cx="500040" cy="1378440"/>
          </a:xfrm>
          <a:prstGeom prst="line">
            <a:avLst/>
          </a:prstGeom>
          <a:ln w="25560">
            <a:solidFill>
              <a:srgbClr val="E46C0A"/>
            </a:solidFill>
            <a:round/>
          </a:ln>
        </p:spPr>
      </p:sp>
      <p:sp>
        <p:nvSpPr>
          <p:cNvPr id="326" name="CustomShape 10"/>
          <p:cNvSpPr/>
          <p:nvPr/>
        </p:nvSpPr>
        <p:spPr>
          <a:xfrm>
            <a:off x="4286160" y="5643720"/>
            <a:ext cx="70920" cy="70920"/>
          </a:xfrm>
          <a:prstGeom prst="flowChartConnector">
            <a:avLst/>
          </a:prstGeom>
          <a:solidFill>
            <a:srgbClr val="4F81BD"/>
          </a:solidFill>
          <a:ln w="25560">
            <a:solidFill>
              <a:srgbClr val="3A5F8B"/>
            </a:solidFill>
            <a:round/>
          </a:ln>
        </p:spPr>
      </p:sp>
      <p:sp>
        <p:nvSpPr>
          <p:cNvPr id="327" name="CustomShape 11"/>
          <p:cNvSpPr/>
          <p:nvPr/>
        </p:nvSpPr>
        <p:spPr>
          <a:xfrm>
            <a:off x="5072040" y="3786120"/>
            <a:ext cx="70920" cy="70920"/>
          </a:xfrm>
          <a:prstGeom prst="flowChartConnector">
            <a:avLst/>
          </a:prstGeom>
          <a:solidFill>
            <a:srgbClr val="4F81BD"/>
          </a:solidFill>
          <a:ln w="25560">
            <a:solidFill>
              <a:srgbClr val="3A5F8B"/>
            </a:solidFill>
            <a:round/>
          </a:ln>
        </p:spPr>
      </p:sp>
      <p:sp>
        <p:nvSpPr>
          <p:cNvPr id="328" name="Line 12"/>
          <p:cNvSpPr/>
          <p:nvPr/>
        </p:nvSpPr>
        <p:spPr>
          <a:xfrm flipV="1">
            <a:off x="4347000" y="3857400"/>
            <a:ext cx="760680" cy="1796400"/>
          </a:xfrm>
          <a:prstGeom prst="line">
            <a:avLst/>
          </a:prstGeom>
          <a:ln w="25560">
            <a:solidFill>
              <a:srgbClr val="E46C0A"/>
            </a:solidFill>
            <a:round/>
          </a:ln>
        </p:spPr>
      </p:sp>
      <p:sp>
        <p:nvSpPr>
          <p:cNvPr id="329" name="Line 13"/>
          <p:cNvSpPr/>
          <p:nvPr/>
        </p:nvSpPr>
        <p:spPr>
          <a:xfrm>
            <a:off x="3346920" y="4204080"/>
            <a:ext cx="949680" cy="1449720"/>
          </a:xfrm>
          <a:prstGeom prst="line">
            <a:avLst/>
          </a:prstGeom>
          <a:ln w="25560">
            <a:solidFill>
              <a:srgbClr val="4A7EBB"/>
            </a:solidFill>
            <a:round/>
          </a:ln>
        </p:spPr>
      </p:sp>
      <p:sp>
        <p:nvSpPr>
          <p:cNvPr id="330" name="Line 14"/>
          <p:cNvSpPr/>
          <p:nvPr/>
        </p:nvSpPr>
        <p:spPr>
          <a:xfrm flipH="1" flipV="1">
            <a:off x="3643200" y="3750120"/>
            <a:ext cx="1428840" cy="71640"/>
          </a:xfrm>
          <a:prstGeom prst="line">
            <a:avLst/>
          </a:prstGeom>
          <a:ln w="25560">
            <a:solidFill>
              <a:srgbClr val="4A7EBB"/>
            </a:solidFill>
            <a:round/>
          </a:ln>
        </p:spPr>
      </p:sp>
      <p:sp>
        <p:nvSpPr>
          <p:cNvPr id="331" name="CustomShape 15"/>
          <p:cNvSpPr/>
          <p:nvPr/>
        </p:nvSpPr>
        <p:spPr>
          <a:xfrm>
            <a:off x="4286160" y="1928880"/>
            <a:ext cx="70920" cy="70920"/>
          </a:xfrm>
          <a:prstGeom prst="flowChartConnector">
            <a:avLst/>
          </a:prstGeom>
          <a:solidFill>
            <a:srgbClr val="4F81BD"/>
          </a:solidFill>
          <a:ln w="25560">
            <a:solidFill>
              <a:srgbClr val="3A5F8B"/>
            </a:solidFill>
            <a:round/>
          </a:ln>
        </p:spPr>
      </p:sp>
      <p:sp>
        <p:nvSpPr>
          <p:cNvPr id="332" name="CustomShape 16"/>
          <p:cNvSpPr/>
          <p:nvPr/>
        </p:nvSpPr>
        <p:spPr>
          <a:xfrm>
            <a:off x="7572240" y="2286000"/>
            <a:ext cx="70920" cy="70920"/>
          </a:xfrm>
          <a:prstGeom prst="flowChartConnector">
            <a:avLst/>
          </a:prstGeom>
          <a:solidFill>
            <a:srgbClr val="4F81BD"/>
          </a:solidFill>
          <a:ln w="25560">
            <a:solidFill>
              <a:srgbClr val="3A5F8B"/>
            </a:solidFill>
            <a:round/>
          </a:ln>
        </p:spPr>
      </p:sp>
      <p:sp>
        <p:nvSpPr>
          <p:cNvPr id="333" name="CustomShape 17"/>
          <p:cNvSpPr/>
          <p:nvPr/>
        </p:nvSpPr>
        <p:spPr>
          <a:xfrm>
            <a:off x="5929200" y="2714760"/>
            <a:ext cx="70920" cy="70920"/>
          </a:xfrm>
          <a:prstGeom prst="flowChartConnector">
            <a:avLst/>
          </a:prstGeom>
          <a:solidFill>
            <a:srgbClr val="4F81BD"/>
          </a:solidFill>
          <a:ln w="25560">
            <a:solidFill>
              <a:srgbClr val="3A5F8B"/>
            </a:solidFill>
            <a:round/>
          </a:ln>
        </p:spPr>
      </p:sp>
      <p:sp>
        <p:nvSpPr>
          <p:cNvPr id="334" name="CustomShape 18"/>
          <p:cNvSpPr/>
          <p:nvPr/>
        </p:nvSpPr>
        <p:spPr>
          <a:xfrm>
            <a:off x="5929200" y="2214720"/>
            <a:ext cx="70920" cy="70920"/>
          </a:xfrm>
          <a:prstGeom prst="flowChartConnector">
            <a:avLst/>
          </a:prstGeom>
          <a:solidFill>
            <a:srgbClr val="4F81BD"/>
          </a:solidFill>
          <a:ln w="25560">
            <a:solidFill>
              <a:srgbClr val="3A5F8B"/>
            </a:solidFill>
            <a:round/>
          </a:ln>
        </p:spPr>
      </p:sp>
      <p:sp>
        <p:nvSpPr>
          <p:cNvPr id="335" name="Line 19"/>
          <p:cNvSpPr/>
          <p:nvPr/>
        </p:nvSpPr>
        <p:spPr>
          <a:xfrm flipH="1">
            <a:off x="6000480" y="2296440"/>
            <a:ext cx="1632600" cy="453600"/>
          </a:xfrm>
          <a:prstGeom prst="line">
            <a:avLst/>
          </a:prstGeom>
          <a:ln w="25560">
            <a:solidFill>
              <a:srgbClr val="E46C0A"/>
            </a:solidFill>
            <a:round/>
          </a:ln>
        </p:spPr>
      </p:sp>
      <p:sp>
        <p:nvSpPr>
          <p:cNvPr id="336" name="Line 20"/>
          <p:cNvSpPr/>
          <p:nvPr/>
        </p:nvSpPr>
        <p:spPr>
          <a:xfrm flipV="1">
            <a:off x="2846880" y="1964520"/>
            <a:ext cx="1439280" cy="760320"/>
          </a:xfrm>
          <a:prstGeom prst="line">
            <a:avLst/>
          </a:prstGeom>
          <a:ln w="25560">
            <a:solidFill>
              <a:srgbClr val="4A7EBB"/>
            </a:solidFill>
            <a:round/>
          </a:ln>
        </p:spPr>
      </p:sp>
      <p:sp>
        <p:nvSpPr>
          <p:cNvPr id="337" name="Line 21"/>
          <p:cNvSpPr/>
          <p:nvPr/>
        </p:nvSpPr>
        <p:spPr>
          <a:xfrm flipH="1" flipV="1">
            <a:off x="5964840" y="2285640"/>
            <a:ext cx="25200" cy="439200"/>
          </a:xfrm>
          <a:prstGeom prst="line">
            <a:avLst/>
          </a:prstGeom>
          <a:ln w="25560">
            <a:solidFill>
              <a:srgbClr val="E46C0A"/>
            </a:solidFill>
            <a:round/>
          </a:ln>
        </p:spPr>
      </p:sp>
      <p:sp>
        <p:nvSpPr>
          <p:cNvPr id="338" name="Line 22"/>
          <p:cNvSpPr/>
          <p:nvPr/>
        </p:nvSpPr>
        <p:spPr>
          <a:xfrm>
            <a:off x="4347000" y="1938960"/>
            <a:ext cx="1582200" cy="311040"/>
          </a:xfrm>
          <a:prstGeom prst="line">
            <a:avLst/>
          </a:prstGeom>
          <a:ln w="25560">
            <a:solidFill>
              <a:srgbClr val="E46C0A"/>
            </a:solidFill>
            <a:round/>
          </a:ln>
        </p:spPr>
      </p:sp>
      <p:sp>
        <p:nvSpPr>
          <p:cNvPr id="339" name="Line 23"/>
          <p:cNvSpPr/>
          <p:nvPr/>
        </p:nvSpPr>
        <p:spPr>
          <a:xfrm flipH="1">
            <a:off x="3632760" y="1989720"/>
            <a:ext cx="663840" cy="1735200"/>
          </a:xfrm>
          <a:prstGeom prst="line">
            <a:avLst/>
          </a:prstGeom>
          <a:ln w="25560">
            <a:solidFill>
              <a:srgbClr val="E46C0A"/>
            </a:solidFill>
            <a:round/>
          </a:ln>
        </p:spPr>
      </p:sp>
      <p:sp>
        <p:nvSpPr>
          <p:cNvPr id="340" name="Line 24"/>
          <p:cNvSpPr/>
          <p:nvPr/>
        </p:nvSpPr>
        <p:spPr>
          <a:xfrm>
            <a:off x="2193480" y="4479480"/>
            <a:ext cx="2103120" cy="1224720"/>
          </a:xfrm>
          <a:prstGeom prst="line">
            <a:avLst/>
          </a:prstGeom>
          <a:ln w="25560">
            <a:solidFill>
              <a:srgbClr val="E46C0A"/>
            </a:solidFill>
            <a:round/>
          </a:ln>
        </p:spPr>
      </p:sp>
      <p:sp>
        <p:nvSpPr>
          <p:cNvPr id="341" name="Line 25"/>
          <p:cNvSpPr/>
          <p:nvPr/>
        </p:nvSpPr>
        <p:spPr>
          <a:xfrm flipV="1">
            <a:off x="3357360" y="3846960"/>
            <a:ext cx="1725120" cy="331920"/>
          </a:xfrm>
          <a:prstGeom prst="line">
            <a:avLst/>
          </a:prstGeom>
          <a:ln w="25560">
            <a:solidFill>
              <a:srgbClr val="4A7EBB"/>
            </a:solidFill>
            <a:round/>
          </a:ln>
        </p:spPr>
      </p:sp>
      <p:sp>
        <p:nvSpPr>
          <p:cNvPr id="342" name="Line 26"/>
          <p:cNvSpPr/>
          <p:nvPr/>
        </p:nvSpPr>
        <p:spPr>
          <a:xfrm>
            <a:off x="4347000" y="1989720"/>
            <a:ext cx="760680" cy="1796400"/>
          </a:xfrm>
          <a:prstGeom prst="line">
            <a:avLst/>
          </a:prstGeom>
          <a:ln w="25560">
            <a:solidFill>
              <a:srgbClr val="4A7EBB"/>
            </a:solidFill>
            <a:round/>
          </a:ln>
        </p:spPr>
      </p:sp>
      <p:sp>
        <p:nvSpPr>
          <p:cNvPr id="343" name="Line 27"/>
          <p:cNvSpPr/>
          <p:nvPr/>
        </p:nvSpPr>
        <p:spPr>
          <a:xfrm>
            <a:off x="4357440" y="1964520"/>
            <a:ext cx="1571760" cy="785520"/>
          </a:xfrm>
          <a:prstGeom prst="line">
            <a:avLst/>
          </a:prstGeom>
          <a:ln w="25560">
            <a:solidFill>
              <a:srgbClr val="4A7EBB"/>
            </a:solidFill>
            <a:round/>
          </a:ln>
        </p:spPr>
      </p:sp>
      <p:sp>
        <p:nvSpPr>
          <p:cNvPr id="344" name="Line 28"/>
          <p:cNvSpPr/>
          <p:nvPr/>
        </p:nvSpPr>
        <p:spPr>
          <a:xfrm flipV="1">
            <a:off x="4357440" y="2357280"/>
            <a:ext cx="3250440" cy="3321720"/>
          </a:xfrm>
          <a:prstGeom prst="line">
            <a:avLst/>
          </a:prstGeom>
          <a:ln w="25560">
            <a:solidFill>
              <a:srgbClr val="4A7EBB"/>
            </a:solidFill>
            <a:round/>
          </a:ln>
        </p:spPr>
      </p:sp>
      <p:sp>
        <p:nvSpPr>
          <p:cNvPr id="345" name="Line 29"/>
          <p:cNvSpPr/>
          <p:nvPr/>
        </p:nvSpPr>
        <p:spPr>
          <a:xfrm flipH="1">
            <a:off x="5132880" y="2786040"/>
            <a:ext cx="831960" cy="1010520"/>
          </a:xfrm>
          <a:prstGeom prst="line">
            <a:avLst/>
          </a:prstGeom>
          <a:ln w="25560">
            <a:solidFill>
              <a:srgbClr val="4A7EBB"/>
            </a:solidFill>
            <a:round/>
          </a:ln>
        </p:spPr>
      </p:sp>
      <p:sp>
        <p:nvSpPr>
          <p:cNvPr id="346" name="Line 30"/>
          <p:cNvSpPr/>
          <p:nvPr/>
        </p:nvSpPr>
        <p:spPr>
          <a:xfrm flipH="1">
            <a:off x="5143320" y="2346840"/>
            <a:ext cx="2439360" cy="1474920"/>
          </a:xfrm>
          <a:prstGeom prst="line">
            <a:avLst/>
          </a:prstGeom>
          <a:ln w="25560">
            <a:solidFill>
              <a:srgbClr val="E46C0A"/>
            </a:solidFill>
            <a:round/>
          </a:ln>
        </p:spPr>
      </p:sp>
      <p:sp>
        <p:nvSpPr>
          <p:cNvPr id="347" name="Line 31"/>
          <p:cNvSpPr/>
          <p:nvPr/>
        </p:nvSpPr>
        <p:spPr>
          <a:xfrm>
            <a:off x="6000480" y="2250000"/>
            <a:ext cx="1607400" cy="35640"/>
          </a:xfrm>
          <a:prstGeom prst="line">
            <a:avLst/>
          </a:prstGeom>
          <a:ln w="25560">
            <a:solidFill>
              <a:srgbClr val="4A7EBB"/>
            </a:solidFill>
            <a:round/>
          </a:ln>
        </p:spPr>
      </p:sp>
      <p:sp>
        <p:nvSpPr>
          <p:cNvPr id="348" name="CustomShape 32"/>
          <p:cNvSpPr/>
          <p:nvPr/>
        </p:nvSpPr>
        <p:spPr>
          <a:xfrm>
            <a:off x="2781000" y="420264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349" name="CustomShape 33"/>
          <p:cNvSpPr/>
          <p:nvPr/>
        </p:nvSpPr>
        <p:spPr>
          <a:xfrm>
            <a:off x="2209680" y="3429000"/>
            <a:ext cx="311760" cy="364680"/>
          </a:xfrm>
          <a:prstGeom prst="rect">
            <a:avLst/>
          </a:prstGeom>
        </p:spPr>
        <p:txBody>
          <a:bodyPr wrap="none" lIns="90000" tIns="45000" rIns="90000" bIns="45000"/>
          <a:lstStyle/>
          <a:p>
            <a:r>
              <a:rPr lang="pt-BR">
                <a:solidFill>
                  <a:srgbClr val="000000"/>
                </a:solidFill>
                <a:latin typeface="Calibri"/>
              </a:rPr>
              <a:t>6</a:t>
            </a:r>
            <a:endParaRPr/>
          </a:p>
        </p:txBody>
      </p:sp>
      <p:sp>
        <p:nvSpPr>
          <p:cNvPr id="350" name="CustomShape 34"/>
          <p:cNvSpPr/>
          <p:nvPr/>
        </p:nvSpPr>
        <p:spPr>
          <a:xfrm>
            <a:off x="2852280" y="342900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351" name="CustomShape 35"/>
          <p:cNvSpPr/>
          <p:nvPr/>
        </p:nvSpPr>
        <p:spPr>
          <a:xfrm>
            <a:off x="3122280" y="298836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352" name="CustomShape 36"/>
          <p:cNvSpPr/>
          <p:nvPr/>
        </p:nvSpPr>
        <p:spPr>
          <a:xfrm>
            <a:off x="3265200" y="371484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353" name="CustomShape 37"/>
          <p:cNvSpPr/>
          <p:nvPr/>
        </p:nvSpPr>
        <p:spPr>
          <a:xfrm>
            <a:off x="4051080" y="350028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354" name="CustomShape 38"/>
          <p:cNvSpPr/>
          <p:nvPr/>
        </p:nvSpPr>
        <p:spPr>
          <a:xfrm>
            <a:off x="4479480" y="455976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355" name="CustomShape 39"/>
          <p:cNvSpPr/>
          <p:nvPr/>
        </p:nvSpPr>
        <p:spPr>
          <a:xfrm>
            <a:off x="4066920" y="39884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56" name="CustomShape 40"/>
          <p:cNvSpPr/>
          <p:nvPr/>
        </p:nvSpPr>
        <p:spPr>
          <a:xfrm>
            <a:off x="3709800" y="463140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57" name="CustomShape 41"/>
          <p:cNvSpPr/>
          <p:nvPr/>
        </p:nvSpPr>
        <p:spPr>
          <a:xfrm>
            <a:off x="2908080" y="491688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58" name="CustomShape 42"/>
          <p:cNvSpPr/>
          <p:nvPr/>
        </p:nvSpPr>
        <p:spPr>
          <a:xfrm>
            <a:off x="5686920" y="4202640"/>
            <a:ext cx="442800" cy="364680"/>
          </a:xfrm>
          <a:prstGeom prst="rect">
            <a:avLst/>
          </a:prstGeom>
        </p:spPr>
        <p:txBody>
          <a:bodyPr wrap="none" lIns="90000" tIns="45000" rIns="90000" bIns="45000"/>
          <a:lstStyle/>
          <a:p>
            <a:r>
              <a:rPr lang="pt-BR">
                <a:solidFill>
                  <a:srgbClr val="000000"/>
                </a:solidFill>
                <a:latin typeface="Calibri"/>
              </a:rPr>
              <a:t>18</a:t>
            </a:r>
            <a:endParaRPr/>
          </a:p>
        </p:txBody>
      </p:sp>
      <p:sp>
        <p:nvSpPr>
          <p:cNvPr id="359" name="CustomShape 43"/>
          <p:cNvSpPr/>
          <p:nvPr/>
        </p:nvSpPr>
        <p:spPr>
          <a:xfrm>
            <a:off x="3495240" y="198792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60" name="CustomShape 44"/>
          <p:cNvSpPr/>
          <p:nvPr/>
        </p:nvSpPr>
        <p:spPr>
          <a:xfrm>
            <a:off x="3709800" y="264312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61" name="CustomShape 45"/>
          <p:cNvSpPr/>
          <p:nvPr/>
        </p:nvSpPr>
        <p:spPr>
          <a:xfrm>
            <a:off x="4908240" y="177372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362" name="CustomShape 46"/>
          <p:cNvSpPr/>
          <p:nvPr/>
        </p:nvSpPr>
        <p:spPr>
          <a:xfrm>
            <a:off x="5051160" y="2345400"/>
            <a:ext cx="311760" cy="364680"/>
          </a:xfrm>
          <a:prstGeom prst="rect">
            <a:avLst/>
          </a:prstGeom>
        </p:spPr>
        <p:txBody>
          <a:bodyPr wrap="none" lIns="90000" tIns="45000" rIns="90000" bIns="45000"/>
          <a:lstStyle/>
          <a:p>
            <a:r>
              <a:rPr lang="pt-BR">
                <a:solidFill>
                  <a:srgbClr val="000000"/>
                </a:solidFill>
                <a:latin typeface="Calibri"/>
              </a:rPr>
              <a:t>5</a:t>
            </a:r>
            <a:endParaRPr/>
          </a:p>
        </p:txBody>
      </p:sp>
      <p:sp>
        <p:nvSpPr>
          <p:cNvPr id="363" name="CustomShape 47"/>
          <p:cNvSpPr/>
          <p:nvPr/>
        </p:nvSpPr>
        <p:spPr>
          <a:xfrm>
            <a:off x="5765400" y="2273760"/>
            <a:ext cx="311760" cy="364680"/>
          </a:xfrm>
          <a:prstGeom prst="rect">
            <a:avLst/>
          </a:prstGeom>
        </p:spPr>
        <p:txBody>
          <a:bodyPr wrap="none" lIns="90000" tIns="45000" rIns="90000" bIns="45000"/>
          <a:lstStyle/>
          <a:p>
            <a:r>
              <a:rPr lang="pt-BR">
                <a:solidFill>
                  <a:srgbClr val="000000"/>
                </a:solidFill>
                <a:latin typeface="Calibri"/>
              </a:rPr>
              <a:t>1</a:t>
            </a:r>
            <a:endParaRPr/>
          </a:p>
        </p:txBody>
      </p:sp>
      <p:sp>
        <p:nvSpPr>
          <p:cNvPr id="364" name="CustomShape 48"/>
          <p:cNvSpPr/>
          <p:nvPr/>
        </p:nvSpPr>
        <p:spPr>
          <a:xfrm>
            <a:off x="6265440" y="198792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365" name="CustomShape 49"/>
          <p:cNvSpPr/>
          <p:nvPr/>
        </p:nvSpPr>
        <p:spPr>
          <a:xfrm>
            <a:off x="6194160" y="234540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366" name="CustomShape 50"/>
          <p:cNvSpPr/>
          <p:nvPr/>
        </p:nvSpPr>
        <p:spPr>
          <a:xfrm>
            <a:off x="5408280" y="291672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367" name="CustomShape 51"/>
          <p:cNvSpPr/>
          <p:nvPr/>
        </p:nvSpPr>
        <p:spPr>
          <a:xfrm>
            <a:off x="6059880" y="2845440"/>
            <a:ext cx="442800" cy="364680"/>
          </a:xfrm>
          <a:prstGeom prst="rect">
            <a:avLst/>
          </a:prstGeom>
        </p:spPr>
        <p:txBody>
          <a:bodyPr wrap="none" lIns="90000" tIns="45000" rIns="90000" bIns="45000"/>
          <a:lstStyle/>
          <a:p>
            <a:r>
              <a:rPr lang="pt-BR">
                <a:solidFill>
                  <a:srgbClr val="000000"/>
                </a:solidFill>
                <a:latin typeface="Calibri"/>
              </a:rPr>
              <a:t>10</a:t>
            </a:r>
            <a:endParaRPr/>
          </a:p>
        </p:txBody>
      </p:sp>
      <p:sp>
        <p:nvSpPr>
          <p:cNvPr id="368" name="CustomShape 52"/>
          <p:cNvSpPr/>
          <p:nvPr/>
        </p:nvSpPr>
        <p:spPr>
          <a:xfrm>
            <a:off x="1471680" y="4131360"/>
            <a:ext cx="682200" cy="364680"/>
          </a:xfrm>
          <a:prstGeom prst="rect">
            <a:avLst/>
          </a:prstGeom>
        </p:spPr>
        <p:txBody>
          <a:bodyPr wrap="none" lIns="90000" tIns="45000" rIns="90000" bIns="45000"/>
          <a:lstStyle/>
          <a:p>
            <a:r>
              <a:rPr lang="pt-BR">
                <a:solidFill>
                  <a:srgbClr val="000000"/>
                </a:solidFill>
                <a:latin typeface="Calibri"/>
              </a:rPr>
              <a:t>Base</a:t>
            </a:r>
            <a:endParaRPr/>
          </a:p>
        </p:txBody>
      </p:sp>
      <p:sp>
        <p:nvSpPr>
          <p:cNvPr id="369" name="TextShape 53"/>
          <p:cNvSpPr txBox="1"/>
          <p:nvPr/>
        </p:nvSpPr>
        <p:spPr>
          <a:xfrm>
            <a:off x="457200" y="274680"/>
            <a:ext cx="8229240" cy="1142640"/>
          </a:xfrm>
          <a:prstGeom prst="rect">
            <a:avLst/>
          </a:prstGeom>
        </p:spPr>
        <p:txBody>
          <a:bodyPr anchor="ctr"/>
          <a:lstStyle/>
          <a:p>
            <a:pPr algn="ctr"/>
            <a:r>
              <a:rPr lang="pt-BR" sz="4400" dirty="0">
                <a:solidFill>
                  <a:srgbClr val="000000"/>
                </a:solidFill>
                <a:latin typeface="Calibri"/>
              </a:rPr>
              <a:t>Uma heurística apresenta uma </a:t>
            </a:r>
            <a:r>
              <a:rPr lang="pt-BR" sz="4400" dirty="0" smtClean="0">
                <a:solidFill>
                  <a:srgbClr val="000000"/>
                </a:solidFill>
                <a:latin typeface="Calibri"/>
              </a:rPr>
              <a:t>solução...</a:t>
            </a:r>
            <a:endParaRPr/>
          </a:p>
        </p:txBody>
      </p:sp>
      <p:sp>
        <p:nvSpPr>
          <p:cNvPr id="370" name="CustomShape 54"/>
          <p:cNvSpPr/>
          <p:nvPr/>
        </p:nvSpPr>
        <p:spPr>
          <a:xfrm>
            <a:off x="5143504" y="4929120"/>
            <a:ext cx="4000496" cy="1143086"/>
          </a:xfrm>
          <a:prstGeom prst="rect">
            <a:avLst/>
          </a:prstGeom>
        </p:spPr>
        <p:txBody>
          <a:bodyPr wrap="none" lIns="90000" tIns="45000" rIns="90000" bIns="45000"/>
          <a:lstStyle/>
          <a:p>
            <a:r>
              <a:rPr lang="pt-BR" dirty="0" smtClean="0">
                <a:solidFill>
                  <a:srgbClr val="000000"/>
                </a:solidFill>
                <a:latin typeface="Calibri"/>
              </a:rPr>
              <a:t>custo=53</a:t>
            </a:r>
          </a:p>
          <a:p>
            <a:r>
              <a:rPr lang="pt-BR" dirty="0" smtClean="0">
                <a:solidFill>
                  <a:srgbClr val="000000"/>
                </a:solidFill>
              </a:rPr>
              <a:t>é possível dizer mais sobre a solução? </a:t>
            </a:r>
          </a:p>
          <a:p>
            <a:r>
              <a:rPr lang="pt-BR" dirty="0" smtClean="0">
                <a:solidFill>
                  <a:srgbClr val="000000"/>
                </a:solidFill>
              </a:rPr>
              <a:t>por exemplo, quão longe do ótimo está?</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Aproximações</a:t>
            </a:r>
            <a:endParaRPr/>
          </a:p>
        </p:txBody>
      </p:sp>
      <p:sp>
        <p:nvSpPr>
          <p:cNvPr id="374" name="TextShape 2"/>
          <p:cNvSpPr txBox="1"/>
          <p:nvPr/>
        </p:nvSpPr>
        <p:spPr>
          <a:xfrm>
            <a:off x="457200" y="1600200"/>
            <a:ext cx="8229240" cy="4525560"/>
          </a:xfrm>
          <a:prstGeom prst="rect">
            <a:avLst/>
          </a:prstGeom>
        </p:spPr>
        <p:txBody>
          <a:bodyPr/>
          <a:lstStyle/>
          <a:p>
            <a:r>
              <a:rPr lang="pt-BR">
                <a:solidFill>
                  <a:srgbClr val="000000"/>
                </a:solidFill>
                <a:latin typeface="Calibri"/>
              </a:rPr>
              <a:t>Um algoritmo aproximativo (ou algoritmo de aproximação) é heurístico, ou seja, utiliza informação e intuição a respeito da instância do problema e da sua estrutura para resolvê-lo de forma rápida.</a:t>
            </a:r>
            <a:endParaRPr/>
          </a:p>
          <a:p>
            <a:endParaRPr/>
          </a:p>
          <a:p>
            <a:r>
              <a:rPr lang="pt-BR">
                <a:solidFill>
                  <a:srgbClr val="000000"/>
                </a:solidFill>
                <a:latin typeface="Calibri"/>
              </a:rPr>
              <a:t>Entretanto, nem todo algoritmo heurístico é aproximativo, ou seja, nem toda heurística tem uma razão de qualidade comprovada matematicamente ou prova formal de convergência. Por este motivo, em várias referências bibliográficas distingue-se os termos algoritmo aproximativo e heurística:</a:t>
            </a:r>
            <a:endParaRPr/>
          </a:p>
          <a:p>
            <a:endParaRPr/>
          </a:p>
          <a:p>
            <a:r>
              <a:rPr lang="pt-BR">
                <a:solidFill>
                  <a:srgbClr val="000000"/>
                </a:solidFill>
                <a:latin typeface="Calibri"/>
              </a:rPr>
              <a:t>aproximativo é a denominação do algoritmo que fornece soluções dentro de um limite de qualidade absoluto ou assintótico, assim como um limite assintótico polinomial de complexidade (pior caso) comprovado matematicamente;</a:t>
            </a:r>
            <a:endParaRPr/>
          </a:p>
          <a:p>
            <a:r>
              <a:rPr lang="pt-BR">
                <a:solidFill>
                  <a:srgbClr val="000000"/>
                </a:solidFill>
                <a:latin typeface="Calibri"/>
              </a:rPr>
              <a:t>heurística e método heurístico são denominações para o algoritmo que fornece soluções sem um limite formal de qualidade, tipicamente avaliado empiricamente em termos de complexidade (média) e qualidade das soluções.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Aproximação para solução do TSP</a:t>
            </a:r>
            <a:endParaRPr/>
          </a:p>
        </p:txBody>
      </p:sp>
      <p:sp>
        <p:nvSpPr>
          <p:cNvPr id="376" name="TextShape 2"/>
          <p:cNvSpPr txBox="1"/>
          <p:nvPr/>
        </p:nvSpPr>
        <p:spPr>
          <a:xfrm>
            <a:off x="457200" y="1600200"/>
            <a:ext cx="8229240" cy="4525560"/>
          </a:xfrm>
          <a:prstGeom prst="rect">
            <a:avLst/>
          </a:prstGeom>
        </p:spPr>
        <p:txBody>
          <a:bodyPr/>
          <a:lstStyle/>
          <a:p>
            <a:r>
              <a:rPr lang="pt-BR" dirty="0">
                <a:solidFill>
                  <a:srgbClr val="000000"/>
                </a:solidFill>
                <a:latin typeface="Calibri"/>
              </a:rPr>
              <a:t>Tome uma árvore geradora mínima</a:t>
            </a:r>
            <a:endParaRPr/>
          </a:p>
          <a:p>
            <a:r>
              <a:rPr lang="pt-BR" dirty="0">
                <a:solidFill>
                  <a:srgbClr val="000000"/>
                </a:solidFill>
                <a:latin typeface="Calibri"/>
              </a:rPr>
              <a:t>Percorra a árvore por busca em profundidade, quando for retornar por uma aresta já percorrida, “salta” para um vértice não visitado usando uma aresta do grafo.</a:t>
            </a:r>
            <a:endParaRPr/>
          </a:p>
          <a:p>
            <a:r>
              <a:rPr lang="pt-BR" dirty="0">
                <a:solidFill>
                  <a:srgbClr val="000000"/>
                </a:solidFill>
                <a:latin typeface="Calibri"/>
              </a:rPr>
              <a:t>Prossegue a busca em profundidade até que todos os vértices tenham sido visitados</a:t>
            </a:r>
            <a:endParaRPr/>
          </a:p>
          <a:p>
            <a:r>
              <a:rPr lang="pt-BR" dirty="0">
                <a:solidFill>
                  <a:srgbClr val="000000"/>
                </a:solidFill>
                <a:latin typeface="Calibri"/>
              </a:rPr>
              <a:t>Acrescente a aresta que liga o início ao fim do caminho.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Árvore geradora mínima - solução</a:t>
            </a:r>
            <a:endParaRPr/>
          </a:p>
        </p:txBody>
      </p:sp>
      <p:sp>
        <p:nvSpPr>
          <p:cNvPr id="378" name="CustomShape 2"/>
          <p:cNvSpPr/>
          <p:nvPr/>
        </p:nvSpPr>
        <p:spPr>
          <a:xfrm>
            <a:off x="2786040" y="4012560"/>
            <a:ext cx="70920" cy="70920"/>
          </a:xfrm>
          <a:prstGeom prst="flowChartConnector">
            <a:avLst/>
          </a:prstGeom>
          <a:solidFill>
            <a:srgbClr val="4F81BD"/>
          </a:solidFill>
          <a:ln w="25560">
            <a:solidFill>
              <a:srgbClr val="3A5F8B"/>
            </a:solidFill>
            <a:round/>
          </a:ln>
        </p:spPr>
      </p:sp>
      <p:sp>
        <p:nvSpPr>
          <p:cNvPr id="379" name="CustomShape 3"/>
          <p:cNvSpPr/>
          <p:nvPr/>
        </p:nvSpPr>
        <p:spPr>
          <a:xfrm>
            <a:off x="1571760" y="4227120"/>
            <a:ext cx="142560" cy="142560"/>
          </a:xfrm>
          <a:prstGeom prst="flowChartConnector">
            <a:avLst/>
          </a:prstGeom>
          <a:ln w="50760">
            <a:solidFill>
              <a:srgbClr val="3A5F8B"/>
            </a:solidFill>
            <a:round/>
          </a:ln>
        </p:spPr>
      </p:sp>
      <p:sp>
        <p:nvSpPr>
          <p:cNvPr id="380" name="CustomShape 4"/>
          <p:cNvSpPr/>
          <p:nvPr/>
        </p:nvSpPr>
        <p:spPr>
          <a:xfrm>
            <a:off x="2286000" y="2583720"/>
            <a:ext cx="70920" cy="70920"/>
          </a:xfrm>
          <a:prstGeom prst="flowChartConnector">
            <a:avLst/>
          </a:prstGeom>
          <a:solidFill>
            <a:srgbClr val="4F81BD"/>
          </a:solidFill>
          <a:ln w="25560">
            <a:solidFill>
              <a:srgbClr val="3A5F8B"/>
            </a:solidFill>
            <a:round/>
          </a:ln>
        </p:spPr>
      </p:sp>
      <p:sp>
        <p:nvSpPr>
          <p:cNvPr id="381" name="CustomShape 5"/>
          <p:cNvSpPr/>
          <p:nvPr/>
        </p:nvSpPr>
        <p:spPr>
          <a:xfrm>
            <a:off x="3071880" y="3584160"/>
            <a:ext cx="70920" cy="70920"/>
          </a:xfrm>
          <a:prstGeom prst="flowChartConnector">
            <a:avLst/>
          </a:prstGeom>
          <a:solidFill>
            <a:srgbClr val="4F81BD"/>
          </a:solidFill>
          <a:ln w="25560">
            <a:solidFill>
              <a:srgbClr val="3A5F8B"/>
            </a:solidFill>
            <a:round/>
          </a:ln>
        </p:spPr>
      </p:sp>
      <p:sp>
        <p:nvSpPr>
          <p:cNvPr id="382" name="Line 6"/>
          <p:cNvSpPr/>
          <p:nvPr/>
        </p:nvSpPr>
        <p:spPr>
          <a:xfrm flipV="1">
            <a:off x="1643040" y="2644560"/>
            <a:ext cx="653400" cy="1582200"/>
          </a:xfrm>
          <a:prstGeom prst="line">
            <a:avLst/>
          </a:prstGeom>
          <a:ln w="25560">
            <a:solidFill>
              <a:srgbClr val="4A7EBB"/>
            </a:solidFill>
            <a:round/>
          </a:ln>
        </p:spPr>
      </p:sp>
      <p:sp>
        <p:nvSpPr>
          <p:cNvPr id="383" name="Line 7"/>
          <p:cNvSpPr/>
          <p:nvPr/>
        </p:nvSpPr>
        <p:spPr>
          <a:xfrm flipV="1">
            <a:off x="1714320" y="4048200"/>
            <a:ext cx="1071720" cy="249840"/>
          </a:xfrm>
          <a:prstGeom prst="line">
            <a:avLst/>
          </a:prstGeom>
          <a:ln w="25560">
            <a:solidFill>
              <a:srgbClr val="E46C0A"/>
            </a:solidFill>
            <a:round/>
          </a:ln>
        </p:spPr>
      </p:sp>
      <p:sp>
        <p:nvSpPr>
          <p:cNvPr id="384" name="Line 8"/>
          <p:cNvSpPr/>
          <p:nvPr/>
        </p:nvSpPr>
        <p:spPr>
          <a:xfrm>
            <a:off x="2357280" y="2619360"/>
            <a:ext cx="750240" cy="964440"/>
          </a:xfrm>
          <a:prstGeom prst="line">
            <a:avLst/>
          </a:prstGeom>
          <a:ln w="25560">
            <a:solidFill>
              <a:srgbClr val="E46C0A"/>
            </a:solidFill>
            <a:round/>
          </a:ln>
        </p:spPr>
      </p:sp>
      <p:sp>
        <p:nvSpPr>
          <p:cNvPr id="385" name="Line 9"/>
          <p:cNvSpPr/>
          <p:nvPr/>
        </p:nvSpPr>
        <p:spPr>
          <a:xfrm flipV="1">
            <a:off x="2846880" y="3655440"/>
            <a:ext cx="260640" cy="367560"/>
          </a:xfrm>
          <a:prstGeom prst="line">
            <a:avLst/>
          </a:prstGeom>
          <a:ln w="25560">
            <a:solidFill>
              <a:srgbClr val="E46C0A"/>
            </a:solidFill>
            <a:round/>
          </a:ln>
        </p:spPr>
      </p:sp>
      <p:sp>
        <p:nvSpPr>
          <p:cNvPr id="386" name="Line 10"/>
          <p:cNvSpPr/>
          <p:nvPr/>
        </p:nvSpPr>
        <p:spPr>
          <a:xfrm flipH="1" flipV="1">
            <a:off x="2346840" y="2644560"/>
            <a:ext cx="449640" cy="1378440"/>
          </a:xfrm>
          <a:prstGeom prst="line">
            <a:avLst/>
          </a:prstGeom>
          <a:ln w="25560">
            <a:solidFill>
              <a:srgbClr val="4A7EBB"/>
            </a:solidFill>
            <a:round/>
          </a:ln>
        </p:spPr>
      </p:sp>
      <p:sp>
        <p:nvSpPr>
          <p:cNvPr id="387" name="CustomShape 11"/>
          <p:cNvSpPr/>
          <p:nvPr/>
        </p:nvSpPr>
        <p:spPr>
          <a:xfrm>
            <a:off x="3786120" y="5512680"/>
            <a:ext cx="70920" cy="70920"/>
          </a:xfrm>
          <a:prstGeom prst="flowChartConnector">
            <a:avLst/>
          </a:prstGeom>
          <a:solidFill>
            <a:srgbClr val="4F81BD"/>
          </a:solidFill>
          <a:ln w="25560">
            <a:solidFill>
              <a:srgbClr val="3A5F8B"/>
            </a:solidFill>
            <a:round/>
          </a:ln>
        </p:spPr>
      </p:sp>
      <p:sp>
        <p:nvSpPr>
          <p:cNvPr id="388" name="CustomShape 12"/>
          <p:cNvSpPr/>
          <p:nvPr/>
        </p:nvSpPr>
        <p:spPr>
          <a:xfrm>
            <a:off x="4572000" y="3655440"/>
            <a:ext cx="70920" cy="70920"/>
          </a:xfrm>
          <a:prstGeom prst="flowChartConnector">
            <a:avLst/>
          </a:prstGeom>
          <a:solidFill>
            <a:srgbClr val="4F81BD"/>
          </a:solidFill>
          <a:ln w="25560">
            <a:solidFill>
              <a:srgbClr val="3A5F8B"/>
            </a:solidFill>
            <a:round/>
          </a:ln>
        </p:spPr>
      </p:sp>
      <p:sp>
        <p:nvSpPr>
          <p:cNvPr id="389" name="Line 13"/>
          <p:cNvSpPr/>
          <p:nvPr/>
        </p:nvSpPr>
        <p:spPr>
          <a:xfrm flipV="1">
            <a:off x="3846960" y="3726720"/>
            <a:ext cx="760680" cy="1796400"/>
          </a:xfrm>
          <a:prstGeom prst="line">
            <a:avLst/>
          </a:prstGeom>
          <a:ln w="25560">
            <a:solidFill>
              <a:srgbClr val="E46C0A"/>
            </a:solidFill>
            <a:round/>
          </a:ln>
        </p:spPr>
      </p:sp>
      <p:sp>
        <p:nvSpPr>
          <p:cNvPr id="390" name="Line 14"/>
          <p:cNvSpPr/>
          <p:nvPr/>
        </p:nvSpPr>
        <p:spPr>
          <a:xfrm>
            <a:off x="2846880" y="4073400"/>
            <a:ext cx="949680" cy="1449720"/>
          </a:xfrm>
          <a:prstGeom prst="line">
            <a:avLst/>
          </a:prstGeom>
          <a:ln w="25560">
            <a:solidFill>
              <a:srgbClr val="4A7EBB"/>
            </a:solidFill>
            <a:round/>
          </a:ln>
        </p:spPr>
      </p:sp>
      <p:sp>
        <p:nvSpPr>
          <p:cNvPr id="391" name="Line 15"/>
          <p:cNvSpPr/>
          <p:nvPr/>
        </p:nvSpPr>
        <p:spPr>
          <a:xfrm flipH="1" flipV="1">
            <a:off x="3143160" y="3619440"/>
            <a:ext cx="1428840" cy="71640"/>
          </a:xfrm>
          <a:prstGeom prst="line">
            <a:avLst/>
          </a:prstGeom>
          <a:ln w="25560">
            <a:solidFill>
              <a:srgbClr val="E46C0A"/>
            </a:solidFill>
            <a:round/>
          </a:ln>
        </p:spPr>
      </p:sp>
      <p:sp>
        <p:nvSpPr>
          <p:cNvPr id="392" name="CustomShape 16"/>
          <p:cNvSpPr/>
          <p:nvPr/>
        </p:nvSpPr>
        <p:spPr>
          <a:xfrm>
            <a:off x="3786120" y="1798200"/>
            <a:ext cx="70920" cy="70920"/>
          </a:xfrm>
          <a:prstGeom prst="flowChartConnector">
            <a:avLst/>
          </a:prstGeom>
          <a:solidFill>
            <a:srgbClr val="4F81BD"/>
          </a:solidFill>
          <a:ln w="25560">
            <a:solidFill>
              <a:srgbClr val="3A5F8B"/>
            </a:solidFill>
            <a:round/>
          </a:ln>
        </p:spPr>
      </p:sp>
      <p:sp>
        <p:nvSpPr>
          <p:cNvPr id="393" name="CustomShape 17"/>
          <p:cNvSpPr/>
          <p:nvPr/>
        </p:nvSpPr>
        <p:spPr>
          <a:xfrm>
            <a:off x="7072200" y="2155320"/>
            <a:ext cx="70920" cy="70920"/>
          </a:xfrm>
          <a:prstGeom prst="flowChartConnector">
            <a:avLst/>
          </a:prstGeom>
          <a:solidFill>
            <a:srgbClr val="4F81BD"/>
          </a:solidFill>
          <a:ln w="25560">
            <a:solidFill>
              <a:srgbClr val="3A5F8B"/>
            </a:solidFill>
            <a:round/>
          </a:ln>
        </p:spPr>
      </p:sp>
      <p:sp>
        <p:nvSpPr>
          <p:cNvPr id="394" name="CustomShape 18"/>
          <p:cNvSpPr/>
          <p:nvPr/>
        </p:nvSpPr>
        <p:spPr>
          <a:xfrm>
            <a:off x="5429160" y="2583720"/>
            <a:ext cx="70920" cy="70920"/>
          </a:xfrm>
          <a:prstGeom prst="flowChartConnector">
            <a:avLst/>
          </a:prstGeom>
          <a:solidFill>
            <a:srgbClr val="4F81BD"/>
          </a:solidFill>
          <a:ln w="25560">
            <a:solidFill>
              <a:srgbClr val="3A5F8B"/>
            </a:solidFill>
            <a:round/>
          </a:ln>
        </p:spPr>
      </p:sp>
      <p:sp>
        <p:nvSpPr>
          <p:cNvPr id="395" name="CustomShape 19"/>
          <p:cNvSpPr/>
          <p:nvPr/>
        </p:nvSpPr>
        <p:spPr>
          <a:xfrm>
            <a:off x="5429160" y="2083680"/>
            <a:ext cx="70920" cy="70920"/>
          </a:xfrm>
          <a:prstGeom prst="flowChartConnector">
            <a:avLst/>
          </a:prstGeom>
          <a:solidFill>
            <a:srgbClr val="4F81BD"/>
          </a:solidFill>
          <a:ln w="25560">
            <a:solidFill>
              <a:srgbClr val="3A5F8B"/>
            </a:solidFill>
            <a:round/>
          </a:ln>
        </p:spPr>
      </p:sp>
      <p:sp>
        <p:nvSpPr>
          <p:cNvPr id="396" name="Line 20"/>
          <p:cNvSpPr/>
          <p:nvPr/>
        </p:nvSpPr>
        <p:spPr>
          <a:xfrm flipH="1">
            <a:off x="5500440" y="2165400"/>
            <a:ext cx="1632600" cy="453960"/>
          </a:xfrm>
          <a:prstGeom prst="line">
            <a:avLst/>
          </a:prstGeom>
          <a:ln w="25560">
            <a:solidFill>
              <a:srgbClr val="E46C0A"/>
            </a:solidFill>
            <a:round/>
          </a:ln>
        </p:spPr>
      </p:sp>
      <p:sp>
        <p:nvSpPr>
          <p:cNvPr id="397" name="Line 21"/>
          <p:cNvSpPr/>
          <p:nvPr/>
        </p:nvSpPr>
        <p:spPr>
          <a:xfrm flipV="1">
            <a:off x="2346840" y="1833480"/>
            <a:ext cx="1439280" cy="760680"/>
          </a:xfrm>
          <a:prstGeom prst="line">
            <a:avLst/>
          </a:prstGeom>
          <a:ln w="25560">
            <a:solidFill>
              <a:srgbClr val="4A7EBB"/>
            </a:solidFill>
            <a:round/>
          </a:ln>
        </p:spPr>
      </p:sp>
      <p:sp>
        <p:nvSpPr>
          <p:cNvPr id="398" name="Line 22"/>
          <p:cNvSpPr/>
          <p:nvPr/>
        </p:nvSpPr>
        <p:spPr>
          <a:xfrm flipV="1">
            <a:off x="5464080" y="2156040"/>
            <a:ext cx="1440" cy="428400"/>
          </a:xfrm>
          <a:prstGeom prst="line">
            <a:avLst/>
          </a:prstGeom>
          <a:ln w="25560">
            <a:solidFill>
              <a:srgbClr val="E46C0A"/>
            </a:solidFill>
            <a:round/>
          </a:ln>
        </p:spPr>
      </p:sp>
      <p:sp>
        <p:nvSpPr>
          <p:cNvPr id="399" name="Line 23"/>
          <p:cNvSpPr/>
          <p:nvPr/>
        </p:nvSpPr>
        <p:spPr>
          <a:xfrm>
            <a:off x="3846960" y="1808280"/>
            <a:ext cx="1582200" cy="311040"/>
          </a:xfrm>
          <a:prstGeom prst="line">
            <a:avLst/>
          </a:prstGeom>
          <a:ln w="25560">
            <a:solidFill>
              <a:srgbClr val="E46C0A"/>
            </a:solidFill>
            <a:round/>
          </a:ln>
        </p:spPr>
      </p:sp>
      <p:sp>
        <p:nvSpPr>
          <p:cNvPr id="400" name="Line 24"/>
          <p:cNvSpPr/>
          <p:nvPr/>
        </p:nvSpPr>
        <p:spPr>
          <a:xfrm flipH="1">
            <a:off x="3132720" y="1859040"/>
            <a:ext cx="663840" cy="1735200"/>
          </a:xfrm>
          <a:prstGeom prst="line">
            <a:avLst/>
          </a:prstGeom>
          <a:ln w="25560">
            <a:solidFill>
              <a:srgbClr val="4A7EBB"/>
            </a:solidFill>
            <a:round/>
          </a:ln>
        </p:spPr>
      </p:sp>
      <p:sp>
        <p:nvSpPr>
          <p:cNvPr id="401" name="Line 25"/>
          <p:cNvSpPr/>
          <p:nvPr/>
        </p:nvSpPr>
        <p:spPr>
          <a:xfrm>
            <a:off x="1693440" y="4348800"/>
            <a:ext cx="2103120" cy="1224720"/>
          </a:xfrm>
          <a:prstGeom prst="line">
            <a:avLst/>
          </a:prstGeom>
          <a:ln w="25560">
            <a:solidFill>
              <a:srgbClr val="4A7EBB"/>
            </a:solidFill>
            <a:round/>
          </a:ln>
        </p:spPr>
      </p:sp>
      <p:sp>
        <p:nvSpPr>
          <p:cNvPr id="402" name="Line 26"/>
          <p:cNvSpPr/>
          <p:nvPr/>
        </p:nvSpPr>
        <p:spPr>
          <a:xfrm flipV="1">
            <a:off x="2857320" y="3716280"/>
            <a:ext cx="1725120" cy="331920"/>
          </a:xfrm>
          <a:prstGeom prst="line">
            <a:avLst/>
          </a:prstGeom>
          <a:ln w="25560">
            <a:solidFill>
              <a:srgbClr val="4A7EBB"/>
            </a:solidFill>
            <a:round/>
          </a:ln>
        </p:spPr>
      </p:sp>
      <p:sp>
        <p:nvSpPr>
          <p:cNvPr id="403" name="Line 27"/>
          <p:cNvSpPr/>
          <p:nvPr/>
        </p:nvSpPr>
        <p:spPr>
          <a:xfrm>
            <a:off x="3846960" y="1859040"/>
            <a:ext cx="760680" cy="1796400"/>
          </a:xfrm>
          <a:prstGeom prst="line">
            <a:avLst/>
          </a:prstGeom>
          <a:ln w="25560">
            <a:solidFill>
              <a:srgbClr val="E46C0A"/>
            </a:solidFill>
            <a:round/>
          </a:ln>
        </p:spPr>
      </p:sp>
      <p:sp>
        <p:nvSpPr>
          <p:cNvPr id="404" name="Line 28"/>
          <p:cNvSpPr/>
          <p:nvPr/>
        </p:nvSpPr>
        <p:spPr>
          <a:xfrm>
            <a:off x="3857400" y="1833480"/>
            <a:ext cx="1571760" cy="785880"/>
          </a:xfrm>
          <a:prstGeom prst="line">
            <a:avLst/>
          </a:prstGeom>
          <a:ln w="25560">
            <a:solidFill>
              <a:srgbClr val="4A7EBB"/>
            </a:solidFill>
            <a:round/>
          </a:ln>
        </p:spPr>
      </p:sp>
      <p:sp>
        <p:nvSpPr>
          <p:cNvPr id="405" name="Line 29"/>
          <p:cNvSpPr/>
          <p:nvPr/>
        </p:nvSpPr>
        <p:spPr>
          <a:xfrm flipV="1">
            <a:off x="3857400" y="2226600"/>
            <a:ext cx="3250440" cy="3321720"/>
          </a:xfrm>
          <a:prstGeom prst="line">
            <a:avLst/>
          </a:prstGeom>
          <a:ln w="25560">
            <a:solidFill>
              <a:srgbClr val="4A7EBB"/>
            </a:solidFill>
            <a:round/>
          </a:ln>
        </p:spPr>
      </p:sp>
      <p:sp>
        <p:nvSpPr>
          <p:cNvPr id="406" name="Line 30"/>
          <p:cNvSpPr/>
          <p:nvPr/>
        </p:nvSpPr>
        <p:spPr>
          <a:xfrm flipH="1">
            <a:off x="4632840" y="2655000"/>
            <a:ext cx="831960" cy="1010880"/>
          </a:xfrm>
          <a:prstGeom prst="line">
            <a:avLst/>
          </a:prstGeom>
          <a:ln w="25560">
            <a:solidFill>
              <a:srgbClr val="4A7EBB"/>
            </a:solidFill>
            <a:round/>
          </a:ln>
        </p:spPr>
      </p:sp>
      <p:sp>
        <p:nvSpPr>
          <p:cNvPr id="407" name="Line 31"/>
          <p:cNvSpPr/>
          <p:nvPr/>
        </p:nvSpPr>
        <p:spPr>
          <a:xfrm flipH="1">
            <a:off x="4643280" y="2216160"/>
            <a:ext cx="2439360" cy="1474920"/>
          </a:xfrm>
          <a:prstGeom prst="line">
            <a:avLst/>
          </a:prstGeom>
          <a:ln w="25560">
            <a:solidFill>
              <a:srgbClr val="4A7EBB"/>
            </a:solidFill>
            <a:round/>
          </a:ln>
        </p:spPr>
      </p:sp>
      <p:sp>
        <p:nvSpPr>
          <p:cNvPr id="408" name="Line 32"/>
          <p:cNvSpPr/>
          <p:nvPr/>
        </p:nvSpPr>
        <p:spPr>
          <a:xfrm>
            <a:off x="5500440" y="2119320"/>
            <a:ext cx="1607400" cy="35640"/>
          </a:xfrm>
          <a:prstGeom prst="line">
            <a:avLst/>
          </a:prstGeom>
          <a:ln w="25560">
            <a:solidFill>
              <a:srgbClr val="4A7EBB"/>
            </a:solidFill>
            <a:round/>
          </a:ln>
        </p:spPr>
      </p:sp>
      <p:sp>
        <p:nvSpPr>
          <p:cNvPr id="409" name="CustomShape 33"/>
          <p:cNvSpPr/>
          <p:nvPr/>
        </p:nvSpPr>
        <p:spPr>
          <a:xfrm>
            <a:off x="2280960" y="407196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410" name="CustomShape 34"/>
          <p:cNvSpPr/>
          <p:nvPr/>
        </p:nvSpPr>
        <p:spPr>
          <a:xfrm>
            <a:off x="1709280" y="3298320"/>
            <a:ext cx="311760" cy="364680"/>
          </a:xfrm>
          <a:prstGeom prst="rect">
            <a:avLst/>
          </a:prstGeom>
        </p:spPr>
        <p:txBody>
          <a:bodyPr wrap="none" lIns="90000" tIns="45000" rIns="90000" bIns="45000"/>
          <a:lstStyle/>
          <a:p>
            <a:r>
              <a:rPr lang="pt-BR">
                <a:solidFill>
                  <a:srgbClr val="000000"/>
                </a:solidFill>
                <a:latin typeface="Calibri"/>
              </a:rPr>
              <a:t>6</a:t>
            </a:r>
            <a:endParaRPr/>
          </a:p>
        </p:txBody>
      </p:sp>
      <p:sp>
        <p:nvSpPr>
          <p:cNvPr id="411" name="CustomShape 35"/>
          <p:cNvSpPr/>
          <p:nvPr/>
        </p:nvSpPr>
        <p:spPr>
          <a:xfrm>
            <a:off x="2352240" y="329832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12" name="CustomShape 36"/>
          <p:cNvSpPr/>
          <p:nvPr/>
        </p:nvSpPr>
        <p:spPr>
          <a:xfrm>
            <a:off x="2693520" y="285732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413" name="CustomShape 37"/>
          <p:cNvSpPr/>
          <p:nvPr/>
        </p:nvSpPr>
        <p:spPr>
          <a:xfrm>
            <a:off x="2765160" y="358416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414" name="CustomShape 38"/>
          <p:cNvSpPr/>
          <p:nvPr/>
        </p:nvSpPr>
        <p:spPr>
          <a:xfrm>
            <a:off x="3551040" y="336960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415" name="CustomShape 39"/>
          <p:cNvSpPr/>
          <p:nvPr/>
        </p:nvSpPr>
        <p:spPr>
          <a:xfrm>
            <a:off x="3979440" y="442908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416" name="CustomShape 40"/>
          <p:cNvSpPr/>
          <p:nvPr/>
        </p:nvSpPr>
        <p:spPr>
          <a:xfrm>
            <a:off x="3566880" y="385776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17" name="CustomShape 41"/>
          <p:cNvSpPr/>
          <p:nvPr/>
        </p:nvSpPr>
        <p:spPr>
          <a:xfrm>
            <a:off x="3209760" y="450072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18" name="CustomShape 42"/>
          <p:cNvSpPr/>
          <p:nvPr/>
        </p:nvSpPr>
        <p:spPr>
          <a:xfrm>
            <a:off x="2408040" y="478620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19" name="CustomShape 43"/>
          <p:cNvSpPr/>
          <p:nvPr/>
        </p:nvSpPr>
        <p:spPr>
          <a:xfrm>
            <a:off x="5186880" y="4071960"/>
            <a:ext cx="442800" cy="364680"/>
          </a:xfrm>
          <a:prstGeom prst="rect">
            <a:avLst/>
          </a:prstGeom>
        </p:spPr>
        <p:txBody>
          <a:bodyPr wrap="none" lIns="90000" tIns="45000" rIns="90000" bIns="45000"/>
          <a:lstStyle/>
          <a:p>
            <a:r>
              <a:rPr lang="pt-BR">
                <a:solidFill>
                  <a:srgbClr val="000000"/>
                </a:solidFill>
                <a:latin typeface="Calibri"/>
              </a:rPr>
              <a:t>18</a:t>
            </a:r>
            <a:endParaRPr/>
          </a:p>
        </p:txBody>
      </p:sp>
      <p:sp>
        <p:nvSpPr>
          <p:cNvPr id="420" name="CustomShape 44"/>
          <p:cNvSpPr/>
          <p:nvPr/>
        </p:nvSpPr>
        <p:spPr>
          <a:xfrm>
            <a:off x="2995200" y="18572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21" name="CustomShape 45"/>
          <p:cNvSpPr/>
          <p:nvPr/>
        </p:nvSpPr>
        <p:spPr>
          <a:xfrm>
            <a:off x="3209760" y="25124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22" name="CustomShape 46"/>
          <p:cNvSpPr/>
          <p:nvPr/>
        </p:nvSpPr>
        <p:spPr>
          <a:xfrm>
            <a:off x="4408200" y="164304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23" name="CustomShape 47"/>
          <p:cNvSpPr/>
          <p:nvPr/>
        </p:nvSpPr>
        <p:spPr>
          <a:xfrm>
            <a:off x="4551120" y="2214720"/>
            <a:ext cx="311760" cy="364680"/>
          </a:xfrm>
          <a:prstGeom prst="rect">
            <a:avLst/>
          </a:prstGeom>
        </p:spPr>
        <p:txBody>
          <a:bodyPr wrap="none" lIns="90000" tIns="45000" rIns="90000" bIns="45000"/>
          <a:lstStyle/>
          <a:p>
            <a:r>
              <a:rPr lang="pt-BR">
                <a:solidFill>
                  <a:srgbClr val="000000"/>
                </a:solidFill>
                <a:latin typeface="Calibri"/>
              </a:rPr>
              <a:t>5</a:t>
            </a:r>
            <a:endParaRPr/>
          </a:p>
        </p:txBody>
      </p:sp>
      <p:sp>
        <p:nvSpPr>
          <p:cNvPr id="424" name="CustomShape 48"/>
          <p:cNvSpPr/>
          <p:nvPr/>
        </p:nvSpPr>
        <p:spPr>
          <a:xfrm>
            <a:off x="5265360" y="2143080"/>
            <a:ext cx="311760" cy="364680"/>
          </a:xfrm>
          <a:prstGeom prst="rect">
            <a:avLst/>
          </a:prstGeom>
        </p:spPr>
        <p:txBody>
          <a:bodyPr wrap="none" lIns="90000" tIns="45000" rIns="90000" bIns="45000"/>
          <a:lstStyle/>
          <a:p>
            <a:r>
              <a:rPr lang="pt-BR">
                <a:solidFill>
                  <a:srgbClr val="000000"/>
                </a:solidFill>
                <a:latin typeface="Calibri"/>
              </a:rPr>
              <a:t>1</a:t>
            </a:r>
            <a:endParaRPr/>
          </a:p>
        </p:txBody>
      </p:sp>
      <p:sp>
        <p:nvSpPr>
          <p:cNvPr id="425" name="CustomShape 49"/>
          <p:cNvSpPr/>
          <p:nvPr/>
        </p:nvSpPr>
        <p:spPr>
          <a:xfrm>
            <a:off x="5765400" y="185724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26" name="CustomShape 50"/>
          <p:cNvSpPr/>
          <p:nvPr/>
        </p:nvSpPr>
        <p:spPr>
          <a:xfrm>
            <a:off x="5694120" y="221472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427" name="CustomShape 51"/>
          <p:cNvSpPr/>
          <p:nvPr/>
        </p:nvSpPr>
        <p:spPr>
          <a:xfrm>
            <a:off x="4908240" y="27860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28" name="CustomShape 52"/>
          <p:cNvSpPr/>
          <p:nvPr/>
        </p:nvSpPr>
        <p:spPr>
          <a:xfrm>
            <a:off x="5559840" y="2714760"/>
            <a:ext cx="442800" cy="364680"/>
          </a:xfrm>
          <a:prstGeom prst="rect">
            <a:avLst/>
          </a:prstGeom>
        </p:spPr>
        <p:txBody>
          <a:bodyPr wrap="none" lIns="90000" tIns="45000" rIns="90000" bIns="45000"/>
          <a:lstStyle/>
          <a:p>
            <a:r>
              <a:rPr lang="pt-BR">
                <a:solidFill>
                  <a:srgbClr val="000000"/>
                </a:solidFill>
                <a:latin typeface="Calibri"/>
              </a:rPr>
              <a:t>10</a:t>
            </a:r>
            <a:endParaRPr/>
          </a:p>
        </p:txBody>
      </p:sp>
      <p:sp>
        <p:nvSpPr>
          <p:cNvPr id="429" name="CustomShape 53"/>
          <p:cNvSpPr/>
          <p:nvPr/>
        </p:nvSpPr>
        <p:spPr>
          <a:xfrm>
            <a:off x="971640" y="4000680"/>
            <a:ext cx="682200" cy="364680"/>
          </a:xfrm>
          <a:prstGeom prst="rect">
            <a:avLst/>
          </a:prstGeom>
        </p:spPr>
        <p:txBody>
          <a:bodyPr wrap="none" lIns="90000" tIns="45000" rIns="90000" bIns="45000"/>
          <a:lstStyle/>
          <a:p>
            <a:r>
              <a:rPr lang="pt-BR">
                <a:solidFill>
                  <a:srgbClr val="000000"/>
                </a:solidFill>
                <a:latin typeface="Calibri"/>
              </a:rPr>
              <a:t>Base</a:t>
            </a:r>
            <a:endParaRPr/>
          </a:p>
        </p:txBody>
      </p:sp>
      <p:sp>
        <p:nvSpPr>
          <p:cNvPr id="430" name="CustomShape 54"/>
          <p:cNvSpPr/>
          <p:nvPr/>
        </p:nvSpPr>
        <p:spPr>
          <a:xfrm>
            <a:off x="3979440" y="2630880"/>
            <a:ext cx="311760" cy="364680"/>
          </a:xfrm>
          <a:prstGeom prst="rect">
            <a:avLst/>
          </a:prstGeom>
        </p:spPr>
        <p:txBody>
          <a:bodyPr wrap="none" lIns="90000" tIns="45000" rIns="90000" bIns="45000"/>
          <a:lstStyle/>
          <a:p>
            <a:r>
              <a:rPr lang="pt-BR">
                <a:solidFill>
                  <a:srgbClr val="000000"/>
                </a:solidFill>
                <a:latin typeface="Calibri"/>
              </a:rPr>
              <a:t>7</a:t>
            </a:r>
            <a:endParaRPr/>
          </a:p>
        </p:txBody>
      </p:sp>
      <p:sp>
        <p:nvSpPr>
          <p:cNvPr id="431" name="CustomShape 55"/>
          <p:cNvSpPr/>
          <p:nvPr/>
        </p:nvSpPr>
        <p:spPr>
          <a:xfrm>
            <a:off x="5576040" y="4929120"/>
            <a:ext cx="1172880" cy="639000"/>
          </a:xfrm>
          <a:prstGeom prst="rect">
            <a:avLst/>
          </a:prstGeom>
        </p:spPr>
        <p:txBody>
          <a:bodyPr wrap="none" lIns="90000" tIns="45000" rIns="90000" bIns="45000"/>
          <a:lstStyle/>
          <a:p>
            <a:r>
              <a:rPr lang="pt-BR">
                <a:solidFill>
                  <a:srgbClr val="000000"/>
                </a:solidFill>
                <a:latin typeface="Calibri"/>
              </a:rPr>
              <a:t>custo=38</a:t>
            </a:r>
            <a:endParaRPr/>
          </a:p>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TSP – modificando árvore geradora mínima</a:t>
            </a:r>
            <a:endParaRPr/>
          </a:p>
        </p:txBody>
      </p:sp>
      <p:sp>
        <p:nvSpPr>
          <p:cNvPr id="433" name="CustomShape 2"/>
          <p:cNvSpPr/>
          <p:nvPr/>
        </p:nvSpPr>
        <p:spPr>
          <a:xfrm>
            <a:off x="2786040" y="4012560"/>
            <a:ext cx="70920" cy="70920"/>
          </a:xfrm>
          <a:prstGeom prst="flowChartConnector">
            <a:avLst/>
          </a:prstGeom>
          <a:solidFill>
            <a:srgbClr val="4F81BD"/>
          </a:solidFill>
          <a:ln w="25560">
            <a:solidFill>
              <a:srgbClr val="3A5F8B"/>
            </a:solidFill>
            <a:round/>
          </a:ln>
        </p:spPr>
      </p:sp>
      <p:sp>
        <p:nvSpPr>
          <p:cNvPr id="434" name="CustomShape 3"/>
          <p:cNvSpPr/>
          <p:nvPr/>
        </p:nvSpPr>
        <p:spPr>
          <a:xfrm>
            <a:off x="1571760" y="4227120"/>
            <a:ext cx="142560" cy="142560"/>
          </a:xfrm>
          <a:prstGeom prst="flowChartConnector">
            <a:avLst/>
          </a:prstGeom>
          <a:ln w="50760">
            <a:solidFill>
              <a:srgbClr val="3A5F8B"/>
            </a:solidFill>
            <a:round/>
          </a:ln>
        </p:spPr>
      </p:sp>
      <p:sp>
        <p:nvSpPr>
          <p:cNvPr id="435" name="CustomShape 4"/>
          <p:cNvSpPr/>
          <p:nvPr/>
        </p:nvSpPr>
        <p:spPr>
          <a:xfrm>
            <a:off x="2286000" y="2583720"/>
            <a:ext cx="70920" cy="70920"/>
          </a:xfrm>
          <a:prstGeom prst="flowChartConnector">
            <a:avLst/>
          </a:prstGeom>
          <a:solidFill>
            <a:srgbClr val="4F81BD"/>
          </a:solidFill>
          <a:ln w="25560">
            <a:solidFill>
              <a:srgbClr val="3A5F8B"/>
            </a:solidFill>
            <a:round/>
          </a:ln>
        </p:spPr>
      </p:sp>
      <p:sp>
        <p:nvSpPr>
          <p:cNvPr id="436" name="CustomShape 5"/>
          <p:cNvSpPr/>
          <p:nvPr/>
        </p:nvSpPr>
        <p:spPr>
          <a:xfrm>
            <a:off x="3071880" y="3584160"/>
            <a:ext cx="70920" cy="70920"/>
          </a:xfrm>
          <a:prstGeom prst="flowChartConnector">
            <a:avLst/>
          </a:prstGeom>
          <a:solidFill>
            <a:srgbClr val="4F81BD"/>
          </a:solidFill>
          <a:ln w="25560">
            <a:solidFill>
              <a:srgbClr val="3A5F8B"/>
            </a:solidFill>
            <a:round/>
          </a:ln>
        </p:spPr>
      </p:sp>
      <p:sp>
        <p:nvSpPr>
          <p:cNvPr id="437" name="Line 6"/>
          <p:cNvSpPr/>
          <p:nvPr/>
        </p:nvSpPr>
        <p:spPr>
          <a:xfrm flipV="1">
            <a:off x="1643040" y="2644560"/>
            <a:ext cx="653400" cy="1582200"/>
          </a:xfrm>
          <a:prstGeom prst="line">
            <a:avLst/>
          </a:prstGeom>
          <a:ln w="25560">
            <a:solidFill>
              <a:srgbClr val="4A7EBB"/>
            </a:solidFill>
            <a:round/>
          </a:ln>
        </p:spPr>
      </p:sp>
      <p:sp>
        <p:nvSpPr>
          <p:cNvPr id="438" name="Line 7"/>
          <p:cNvSpPr/>
          <p:nvPr/>
        </p:nvSpPr>
        <p:spPr>
          <a:xfrm flipV="1">
            <a:off x="1714320" y="4048200"/>
            <a:ext cx="1071720" cy="249840"/>
          </a:xfrm>
          <a:prstGeom prst="line">
            <a:avLst/>
          </a:prstGeom>
          <a:ln w="25560">
            <a:solidFill>
              <a:srgbClr val="E46C0A"/>
            </a:solidFill>
            <a:round/>
          </a:ln>
        </p:spPr>
      </p:sp>
      <p:sp>
        <p:nvSpPr>
          <p:cNvPr id="439" name="Line 8"/>
          <p:cNvSpPr/>
          <p:nvPr/>
        </p:nvSpPr>
        <p:spPr>
          <a:xfrm>
            <a:off x="2357280" y="2619360"/>
            <a:ext cx="750240" cy="964440"/>
          </a:xfrm>
          <a:prstGeom prst="line">
            <a:avLst/>
          </a:prstGeom>
          <a:ln w="25560">
            <a:solidFill>
              <a:srgbClr val="E46C0A"/>
            </a:solidFill>
            <a:round/>
          </a:ln>
        </p:spPr>
      </p:sp>
      <p:sp>
        <p:nvSpPr>
          <p:cNvPr id="440" name="Line 9"/>
          <p:cNvSpPr/>
          <p:nvPr/>
        </p:nvSpPr>
        <p:spPr>
          <a:xfrm flipV="1">
            <a:off x="2846880" y="3655440"/>
            <a:ext cx="260640" cy="367560"/>
          </a:xfrm>
          <a:prstGeom prst="line">
            <a:avLst/>
          </a:prstGeom>
          <a:ln w="25560">
            <a:solidFill>
              <a:srgbClr val="E46C0A"/>
            </a:solidFill>
            <a:round/>
          </a:ln>
        </p:spPr>
      </p:sp>
      <p:sp>
        <p:nvSpPr>
          <p:cNvPr id="441" name="Line 10"/>
          <p:cNvSpPr/>
          <p:nvPr/>
        </p:nvSpPr>
        <p:spPr>
          <a:xfrm flipH="1" flipV="1">
            <a:off x="2346840" y="2644560"/>
            <a:ext cx="449640" cy="1378440"/>
          </a:xfrm>
          <a:prstGeom prst="line">
            <a:avLst/>
          </a:prstGeom>
          <a:ln w="25560">
            <a:solidFill>
              <a:srgbClr val="4A7EBB"/>
            </a:solidFill>
            <a:round/>
          </a:ln>
        </p:spPr>
      </p:sp>
      <p:sp>
        <p:nvSpPr>
          <p:cNvPr id="442" name="CustomShape 11"/>
          <p:cNvSpPr/>
          <p:nvPr/>
        </p:nvSpPr>
        <p:spPr>
          <a:xfrm>
            <a:off x="3786120" y="5512680"/>
            <a:ext cx="70920" cy="70920"/>
          </a:xfrm>
          <a:prstGeom prst="flowChartConnector">
            <a:avLst/>
          </a:prstGeom>
          <a:solidFill>
            <a:srgbClr val="4F81BD"/>
          </a:solidFill>
          <a:ln w="25560">
            <a:solidFill>
              <a:srgbClr val="3A5F8B"/>
            </a:solidFill>
            <a:round/>
          </a:ln>
        </p:spPr>
      </p:sp>
      <p:sp>
        <p:nvSpPr>
          <p:cNvPr id="443" name="CustomShape 12"/>
          <p:cNvSpPr/>
          <p:nvPr/>
        </p:nvSpPr>
        <p:spPr>
          <a:xfrm>
            <a:off x="4572000" y="3655440"/>
            <a:ext cx="70920" cy="70920"/>
          </a:xfrm>
          <a:prstGeom prst="flowChartConnector">
            <a:avLst/>
          </a:prstGeom>
          <a:solidFill>
            <a:srgbClr val="4F81BD"/>
          </a:solidFill>
          <a:ln w="25560">
            <a:solidFill>
              <a:srgbClr val="3A5F8B"/>
            </a:solidFill>
            <a:round/>
          </a:ln>
        </p:spPr>
      </p:sp>
      <p:sp>
        <p:nvSpPr>
          <p:cNvPr id="444" name="Line 13"/>
          <p:cNvSpPr/>
          <p:nvPr/>
        </p:nvSpPr>
        <p:spPr>
          <a:xfrm flipV="1">
            <a:off x="3846960" y="3726720"/>
            <a:ext cx="760680" cy="1796400"/>
          </a:xfrm>
          <a:prstGeom prst="line">
            <a:avLst/>
          </a:prstGeom>
          <a:ln w="25560">
            <a:solidFill>
              <a:srgbClr val="E46C0A"/>
            </a:solidFill>
            <a:round/>
          </a:ln>
        </p:spPr>
      </p:sp>
      <p:sp>
        <p:nvSpPr>
          <p:cNvPr id="445" name="Line 14"/>
          <p:cNvSpPr/>
          <p:nvPr/>
        </p:nvSpPr>
        <p:spPr>
          <a:xfrm>
            <a:off x="2846880" y="4073400"/>
            <a:ext cx="949680" cy="1449720"/>
          </a:xfrm>
          <a:prstGeom prst="line">
            <a:avLst/>
          </a:prstGeom>
          <a:ln w="25560">
            <a:solidFill>
              <a:srgbClr val="4A7EBB"/>
            </a:solidFill>
            <a:round/>
          </a:ln>
        </p:spPr>
      </p:sp>
      <p:sp>
        <p:nvSpPr>
          <p:cNvPr id="446" name="Line 15"/>
          <p:cNvSpPr/>
          <p:nvPr/>
        </p:nvSpPr>
        <p:spPr>
          <a:xfrm flipH="1" flipV="1">
            <a:off x="3143160" y="3619440"/>
            <a:ext cx="1428840" cy="71640"/>
          </a:xfrm>
          <a:prstGeom prst="line">
            <a:avLst/>
          </a:prstGeom>
          <a:ln w="25560">
            <a:solidFill>
              <a:srgbClr val="C3D69B"/>
            </a:solidFill>
            <a:round/>
          </a:ln>
        </p:spPr>
      </p:sp>
      <p:sp>
        <p:nvSpPr>
          <p:cNvPr id="447" name="CustomShape 16"/>
          <p:cNvSpPr/>
          <p:nvPr/>
        </p:nvSpPr>
        <p:spPr>
          <a:xfrm>
            <a:off x="3786120" y="1798200"/>
            <a:ext cx="70920" cy="70920"/>
          </a:xfrm>
          <a:prstGeom prst="flowChartConnector">
            <a:avLst/>
          </a:prstGeom>
          <a:solidFill>
            <a:srgbClr val="4F81BD"/>
          </a:solidFill>
          <a:ln w="25560">
            <a:solidFill>
              <a:srgbClr val="3A5F8B"/>
            </a:solidFill>
            <a:round/>
          </a:ln>
        </p:spPr>
      </p:sp>
      <p:sp>
        <p:nvSpPr>
          <p:cNvPr id="448" name="CustomShape 17"/>
          <p:cNvSpPr/>
          <p:nvPr/>
        </p:nvSpPr>
        <p:spPr>
          <a:xfrm>
            <a:off x="7072200" y="2155320"/>
            <a:ext cx="70920" cy="70920"/>
          </a:xfrm>
          <a:prstGeom prst="flowChartConnector">
            <a:avLst/>
          </a:prstGeom>
          <a:solidFill>
            <a:srgbClr val="4F81BD"/>
          </a:solidFill>
          <a:ln w="25560">
            <a:solidFill>
              <a:srgbClr val="3A5F8B"/>
            </a:solidFill>
            <a:round/>
          </a:ln>
        </p:spPr>
      </p:sp>
      <p:sp>
        <p:nvSpPr>
          <p:cNvPr id="449" name="CustomShape 18"/>
          <p:cNvSpPr/>
          <p:nvPr/>
        </p:nvSpPr>
        <p:spPr>
          <a:xfrm>
            <a:off x="5429160" y="2583720"/>
            <a:ext cx="70920" cy="70920"/>
          </a:xfrm>
          <a:prstGeom prst="flowChartConnector">
            <a:avLst/>
          </a:prstGeom>
          <a:solidFill>
            <a:srgbClr val="4F81BD"/>
          </a:solidFill>
          <a:ln w="25560">
            <a:solidFill>
              <a:srgbClr val="3A5F8B"/>
            </a:solidFill>
            <a:round/>
          </a:ln>
        </p:spPr>
      </p:sp>
      <p:sp>
        <p:nvSpPr>
          <p:cNvPr id="450" name="CustomShape 19"/>
          <p:cNvSpPr/>
          <p:nvPr/>
        </p:nvSpPr>
        <p:spPr>
          <a:xfrm>
            <a:off x="5429160" y="2083680"/>
            <a:ext cx="70920" cy="70920"/>
          </a:xfrm>
          <a:prstGeom prst="flowChartConnector">
            <a:avLst/>
          </a:prstGeom>
          <a:solidFill>
            <a:srgbClr val="4F81BD"/>
          </a:solidFill>
          <a:ln w="25560">
            <a:solidFill>
              <a:srgbClr val="3A5F8B"/>
            </a:solidFill>
            <a:round/>
          </a:ln>
        </p:spPr>
      </p:sp>
      <p:sp>
        <p:nvSpPr>
          <p:cNvPr id="451" name="Line 20"/>
          <p:cNvSpPr/>
          <p:nvPr/>
        </p:nvSpPr>
        <p:spPr>
          <a:xfrm flipH="1">
            <a:off x="5500440" y="2165400"/>
            <a:ext cx="1632600" cy="453960"/>
          </a:xfrm>
          <a:prstGeom prst="line">
            <a:avLst/>
          </a:prstGeom>
          <a:ln w="25560">
            <a:solidFill>
              <a:srgbClr val="E46C0A"/>
            </a:solidFill>
            <a:round/>
          </a:ln>
        </p:spPr>
      </p:sp>
      <p:sp>
        <p:nvSpPr>
          <p:cNvPr id="452" name="Line 21"/>
          <p:cNvSpPr/>
          <p:nvPr/>
        </p:nvSpPr>
        <p:spPr>
          <a:xfrm flipV="1">
            <a:off x="2346840" y="1833480"/>
            <a:ext cx="1439280" cy="760680"/>
          </a:xfrm>
          <a:prstGeom prst="line">
            <a:avLst/>
          </a:prstGeom>
          <a:ln w="25560">
            <a:solidFill>
              <a:srgbClr val="E46C0A"/>
            </a:solidFill>
            <a:round/>
          </a:ln>
        </p:spPr>
      </p:sp>
      <p:sp>
        <p:nvSpPr>
          <p:cNvPr id="453" name="Line 22"/>
          <p:cNvSpPr/>
          <p:nvPr/>
        </p:nvSpPr>
        <p:spPr>
          <a:xfrm flipV="1">
            <a:off x="5464080" y="2156040"/>
            <a:ext cx="1440" cy="428400"/>
          </a:xfrm>
          <a:prstGeom prst="line">
            <a:avLst/>
          </a:prstGeom>
          <a:ln w="25560">
            <a:solidFill>
              <a:srgbClr val="E46C0A"/>
            </a:solidFill>
            <a:round/>
          </a:ln>
        </p:spPr>
      </p:sp>
      <p:sp>
        <p:nvSpPr>
          <p:cNvPr id="454" name="Line 23"/>
          <p:cNvSpPr/>
          <p:nvPr/>
        </p:nvSpPr>
        <p:spPr>
          <a:xfrm>
            <a:off x="3846960" y="1808280"/>
            <a:ext cx="1582200" cy="311040"/>
          </a:xfrm>
          <a:prstGeom prst="line">
            <a:avLst/>
          </a:prstGeom>
          <a:ln w="25560">
            <a:solidFill>
              <a:srgbClr val="E46C0A"/>
            </a:solidFill>
            <a:round/>
          </a:ln>
        </p:spPr>
      </p:sp>
      <p:sp>
        <p:nvSpPr>
          <p:cNvPr id="455" name="Line 24"/>
          <p:cNvSpPr/>
          <p:nvPr/>
        </p:nvSpPr>
        <p:spPr>
          <a:xfrm flipH="1">
            <a:off x="3132720" y="1859040"/>
            <a:ext cx="663840" cy="1735200"/>
          </a:xfrm>
          <a:prstGeom prst="line">
            <a:avLst/>
          </a:prstGeom>
          <a:ln w="25560">
            <a:solidFill>
              <a:srgbClr val="4A7EBB"/>
            </a:solidFill>
            <a:round/>
          </a:ln>
        </p:spPr>
      </p:sp>
      <p:sp>
        <p:nvSpPr>
          <p:cNvPr id="456" name="Line 25"/>
          <p:cNvSpPr/>
          <p:nvPr/>
        </p:nvSpPr>
        <p:spPr>
          <a:xfrm>
            <a:off x="1693440" y="4348800"/>
            <a:ext cx="2103120" cy="1224720"/>
          </a:xfrm>
          <a:prstGeom prst="line">
            <a:avLst/>
          </a:prstGeom>
          <a:ln w="25560">
            <a:solidFill>
              <a:srgbClr val="E46C0A"/>
            </a:solidFill>
            <a:round/>
          </a:ln>
        </p:spPr>
      </p:sp>
      <p:sp>
        <p:nvSpPr>
          <p:cNvPr id="457" name="Line 26"/>
          <p:cNvSpPr/>
          <p:nvPr/>
        </p:nvSpPr>
        <p:spPr>
          <a:xfrm flipV="1">
            <a:off x="2857320" y="3716280"/>
            <a:ext cx="1725120" cy="331920"/>
          </a:xfrm>
          <a:prstGeom prst="line">
            <a:avLst/>
          </a:prstGeom>
          <a:ln w="25560">
            <a:solidFill>
              <a:srgbClr val="4A7EBB"/>
            </a:solidFill>
            <a:round/>
          </a:ln>
        </p:spPr>
      </p:sp>
      <p:sp>
        <p:nvSpPr>
          <p:cNvPr id="458" name="Line 27"/>
          <p:cNvSpPr/>
          <p:nvPr/>
        </p:nvSpPr>
        <p:spPr>
          <a:xfrm>
            <a:off x="3846960" y="1859040"/>
            <a:ext cx="760680" cy="1796400"/>
          </a:xfrm>
          <a:prstGeom prst="line">
            <a:avLst/>
          </a:prstGeom>
          <a:ln w="25560">
            <a:solidFill>
              <a:srgbClr val="D7E4BD"/>
            </a:solidFill>
            <a:round/>
          </a:ln>
        </p:spPr>
      </p:sp>
      <p:sp>
        <p:nvSpPr>
          <p:cNvPr id="459" name="Line 28"/>
          <p:cNvSpPr/>
          <p:nvPr/>
        </p:nvSpPr>
        <p:spPr>
          <a:xfrm>
            <a:off x="3857400" y="1833480"/>
            <a:ext cx="1571760" cy="785880"/>
          </a:xfrm>
          <a:prstGeom prst="line">
            <a:avLst/>
          </a:prstGeom>
          <a:ln w="25560">
            <a:solidFill>
              <a:srgbClr val="4A7EBB"/>
            </a:solidFill>
            <a:round/>
          </a:ln>
        </p:spPr>
      </p:sp>
      <p:sp>
        <p:nvSpPr>
          <p:cNvPr id="460" name="Line 29"/>
          <p:cNvSpPr/>
          <p:nvPr/>
        </p:nvSpPr>
        <p:spPr>
          <a:xfrm flipV="1">
            <a:off x="3857400" y="2226600"/>
            <a:ext cx="3250440" cy="3321720"/>
          </a:xfrm>
          <a:prstGeom prst="line">
            <a:avLst/>
          </a:prstGeom>
          <a:ln w="25560">
            <a:solidFill>
              <a:srgbClr val="4A7EBB"/>
            </a:solidFill>
            <a:round/>
          </a:ln>
        </p:spPr>
      </p:sp>
      <p:sp>
        <p:nvSpPr>
          <p:cNvPr id="461" name="Line 30"/>
          <p:cNvSpPr/>
          <p:nvPr/>
        </p:nvSpPr>
        <p:spPr>
          <a:xfrm flipH="1">
            <a:off x="4632840" y="2655000"/>
            <a:ext cx="831960" cy="1010880"/>
          </a:xfrm>
          <a:prstGeom prst="line">
            <a:avLst/>
          </a:prstGeom>
          <a:ln w="25560">
            <a:solidFill>
              <a:srgbClr val="4A7EBB"/>
            </a:solidFill>
            <a:round/>
          </a:ln>
        </p:spPr>
      </p:sp>
      <p:sp>
        <p:nvSpPr>
          <p:cNvPr id="462" name="Line 31"/>
          <p:cNvSpPr/>
          <p:nvPr/>
        </p:nvSpPr>
        <p:spPr>
          <a:xfrm flipH="1">
            <a:off x="4643280" y="2216160"/>
            <a:ext cx="2439360" cy="1474920"/>
          </a:xfrm>
          <a:prstGeom prst="line">
            <a:avLst/>
          </a:prstGeom>
          <a:ln w="25560">
            <a:solidFill>
              <a:srgbClr val="E46C0A"/>
            </a:solidFill>
            <a:round/>
          </a:ln>
        </p:spPr>
      </p:sp>
      <p:sp>
        <p:nvSpPr>
          <p:cNvPr id="463" name="Line 32"/>
          <p:cNvSpPr/>
          <p:nvPr/>
        </p:nvSpPr>
        <p:spPr>
          <a:xfrm>
            <a:off x="5500440" y="2119320"/>
            <a:ext cx="1607400" cy="35640"/>
          </a:xfrm>
          <a:prstGeom prst="line">
            <a:avLst/>
          </a:prstGeom>
          <a:ln w="25560">
            <a:solidFill>
              <a:srgbClr val="4A7EBB"/>
            </a:solidFill>
            <a:round/>
          </a:ln>
        </p:spPr>
      </p:sp>
      <p:sp>
        <p:nvSpPr>
          <p:cNvPr id="464" name="CustomShape 33"/>
          <p:cNvSpPr/>
          <p:nvPr/>
        </p:nvSpPr>
        <p:spPr>
          <a:xfrm>
            <a:off x="2280960" y="407196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465" name="CustomShape 34"/>
          <p:cNvSpPr/>
          <p:nvPr/>
        </p:nvSpPr>
        <p:spPr>
          <a:xfrm>
            <a:off x="1709280" y="3298320"/>
            <a:ext cx="311760" cy="364680"/>
          </a:xfrm>
          <a:prstGeom prst="rect">
            <a:avLst/>
          </a:prstGeom>
        </p:spPr>
        <p:txBody>
          <a:bodyPr wrap="none" lIns="90000" tIns="45000" rIns="90000" bIns="45000"/>
          <a:lstStyle/>
          <a:p>
            <a:r>
              <a:rPr lang="pt-BR">
                <a:solidFill>
                  <a:srgbClr val="000000"/>
                </a:solidFill>
                <a:latin typeface="Calibri"/>
              </a:rPr>
              <a:t>6</a:t>
            </a:r>
            <a:endParaRPr/>
          </a:p>
        </p:txBody>
      </p:sp>
      <p:sp>
        <p:nvSpPr>
          <p:cNvPr id="466" name="CustomShape 35"/>
          <p:cNvSpPr/>
          <p:nvPr/>
        </p:nvSpPr>
        <p:spPr>
          <a:xfrm>
            <a:off x="2352240" y="329832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67" name="CustomShape 36"/>
          <p:cNvSpPr/>
          <p:nvPr/>
        </p:nvSpPr>
        <p:spPr>
          <a:xfrm>
            <a:off x="2693520" y="285732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468" name="CustomShape 37"/>
          <p:cNvSpPr/>
          <p:nvPr/>
        </p:nvSpPr>
        <p:spPr>
          <a:xfrm>
            <a:off x="2765160" y="3584160"/>
            <a:ext cx="311760" cy="364680"/>
          </a:xfrm>
          <a:prstGeom prst="rect">
            <a:avLst/>
          </a:prstGeom>
        </p:spPr>
        <p:txBody>
          <a:bodyPr wrap="none" lIns="90000" tIns="45000" rIns="90000" bIns="45000"/>
          <a:lstStyle/>
          <a:p>
            <a:r>
              <a:rPr lang="pt-BR">
                <a:solidFill>
                  <a:srgbClr val="000000"/>
                </a:solidFill>
                <a:latin typeface="Calibri"/>
              </a:rPr>
              <a:t>2</a:t>
            </a:r>
            <a:endParaRPr/>
          </a:p>
        </p:txBody>
      </p:sp>
      <p:sp>
        <p:nvSpPr>
          <p:cNvPr id="469" name="CustomShape 38"/>
          <p:cNvSpPr/>
          <p:nvPr/>
        </p:nvSpPr>
        <p:spPr>
          <a:xfrm>
            <a:off x="3551040" y="336960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470" name="CustomShape 39"/>
          <p:cNvSpPr/>
          <p:nvPr/>
        </p:nvSpPr>
        <p:spPr>
          <a:xfrm>
            <a:off x="3979440" y="4429080"/>
            <a:ext cx="311760" cy="364680"/>
          </a:xfrm>
          <a:prstGeom prst="rect">
            <a:avLst/>
          </a:prstGeom>
        </p:spPr>
        <p:txBody>
          <a:bodyPr wrap="none" lIns="90000" tIns="45000" rIns="90000" bIns="45000"/>
          <a:lstStyle/>
          <a:p>
            <a:r>
              <a:rPr lang="pt-BR">
                <a:solidFill>
                  <a:srgbClr val="000000"/>
                </a:solidFill>
                <a:latin typeface="Calibri"/>
              </a:rPr>
              <a:t>8</a:t>
            </a:r>
            <a:endParaRPr/>
          </a:p>
        </p:txBody>
      </p:sp>
      <p:sp>
        <p:nvSpPr>
          <p:cNvPr id="471" name="CustomShape 40"/>
          <p:cNvSpPr/>
          <p:nvPr/>
        </p:nvSpPr>
        <p:spPr>
          <a:xfrm>
            <a:off x="3566880" y="385776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72" name="CustomShape 41"/>
          <p:cNvSpPr/>
          <p:nvPr/>
        </p:nvSpPr>
        <p:spPr>
          <a:xfrm>
            <a:off x="3209760" y="450072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73" name="CustomShape 42"/>
          <p:cNvSpPr/>
          <p:nvPr/>
        </p:nvSpPr>
        <p:spPr>
          <a:xfrm>
            <a:off x="2408040" y="478620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74" name="CustomShape 43"/>
          <p:cNvSpPr/>
          <p:nvPr/>
        </p:nvSpPr>
        <p:spPr>
          <a:xfrm>
            <a:off x="5186880" y="4071960"/>
            <a:ext cx="442800" cy="364680"/>
          </a:xfrm>
          <a:prstGeom prst="rect">
            <a:avLst/>
          </a:prstGeom>
        </p:spPr>
        <p:txBody>
          <a:bodyPr wrap="none" lIns="90000" tIns="45000" rIns="90000" bIns="45000"/>
          <a:lstStyle/>
          <a:p>
            <a:r>
              <a:rPr lang="pt-BR">
                <a:solidFill>
                  <a:srgbClr val="000000"/>
                </a:solidFill>
                <a:latin typeface="Calibri"/>
              </a:rPr>
              <a:t>18</a:t>
            </a:r>
            <a:endParaRPr/>
          </a:p>
        </p:txBody>
      </p:sp>
      <p:sp>
        <p:nvSpPr>
          <p:cNvPr id="475" name="CustomShape 44"/>
          <p:cNvSpPr/>
          <p:nvPr/>
        </p:nvSpPr>
        <p:spPr>
          <a:xfrm>
            <a:off x="2995200" y="18572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76" name="CustomShape 45"/>
          <p:cNvSpPr/>
          <p:nvPr/>
        </p:nvSpPr>
        <p:spPr>
          <a:xfrm>
            <a:off x="3209760" y="25124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77" name="CustomShape 46"/>
          <p:cNvSpPr/>
          <p:nvPr/>
        </p:nvSpPr>
        <p:spPr>
          <a:xfrm>
            <a:off x="4408200" y="164304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78" name="CustomShape 47"/>
          <p:cNvSpPr/>
          <p:nvPr/>
        </p:nvSpPr>
        <p:spPr>
          <a:xfrm>
            <a:off x="4551120" y="2214720"/>
            <a:ext cx="311760" cy="364680"/>
          </a:xfrm>
          <a:prstGeom prst="rect">
            <a:avLst/>
          </a:prstGeom>
        </p:spPr>
        <p:txBody>
          <a:bodyPr wrap="none" lIns="90000" tIns="45000" rIns="90000" bIns="45000"/>
          <a:lstStyle/>
          <a:p>
            <a:r>
              <a:rPr lang="pt-BR">
                <a:solidFill>
                  <a:srgbClr val="000000"/>
                </a:solidFill>
                <a:latin typeface="Calibri"/>
              </a:rPr>
              <a:t>5</a:t>
            </a:r>
            <a:endParaRPr/>
          </a:p>
        </p:txBody>
      </p:sp>
      <p:sp>
        <p:nvSpPr>
          <p:cNvPr id="479" name="CustomShape 48"/>
          <p:cNvSpPr/>
          <p:nvPr/>
        </p:nvSpPr>
        <p:spPr>
          <a:xfrm>
            <a:off x="5265360" y="2143080"/>
            <a:ext cx="311760" cy="364680"/>
          </a:xfrm>
          <a:prstGeom prst="rect">
            <a:avLst/>
          </a:prstGeom>
        </p:spPr>
        <p:txBody>
          <a:bodyPr wrap="none" lIns="90000" tIns="45000" rIns="90000" bIns="45000"/>
          <a:lstStyle/>
          <a:p>
            <a:r>
              <a:rPr lang="pt-BR">
                <a:solidFill>
                  <a:srgbClr val="000000"/>
                </a:solidFill>
                <a:latin typeface="Calibri"/>
              </a:rPr>
              <a:t>1</a:t>
            </a:r>
            <a:endParaRPr/>
          </a:p>
        </p:txBody>
      </p:sp>
      <p:sp>
        <p:nvSpPr>
          <p:cNvPr id="480" name="CustomShape 49"/>
          <p:cNvSpPr/>
          <p:nvPr/>
        </p:nvSpPr>
        <p:spPr>
          <a:xfrm>
            <a:off x="5765400" y="1857240"/>
            <a:ext cx="311760" cy="364680"/>
          </a:xfrm>
          <a:prstGeom prst="rect">
            <a:avLst/>
          </a:prstGeom>
        </p:spPr>
        <p:txBody>
          <a:bodyPr wrap="none" lIns="90000" tIns="45000" rIns="90000" bIns="45000"/>
          <a:lstStyle/>
          <a:p>
            <a:r>
              <a:rPr lang="pt-BR">
                <a:solidFill>
                  <a:srgbClr val="000000"/>
                </a:solidFill>
                <a:latin typeface="Calibri"/>
              </a:rPr>
              <a:t>4</a:t>
            </a:r>
            <a:endParaRPr/>
          </a:p>
        </p:txBody>
      </p:sp>
      <p:sp>
        <p:nvSpPr>
          <p:cNvPr id="481" name="CustomShape 50"/>
          <p:cNvSpPr/>
          <p:nvPr/>
        </p:nvSpPr>
        <p:spPr>
          <a:xfrm>
            <a:off x="5694120" y="2214720"/>
            <a:ext cx="311760" cy="364680"/>
          </a:xfrm>
          <a:prstGeom prst="rect">
            <a:avLst/>
          </a:prstGeom>
        </p:spPr>
        <p:txBody>
          <a:bodyPr wrap="none" lIns="90000" tIns="45000" rIns="90000" bIns="45000"/>
          <a:lstStyle/>
          <a:p>
            <a:r>
              <a:rPr lang="pt-BR">
                <a:solidFill>
                  <a:srgbClr val="000000"/>
                </a:solidFill>
                <a:latin typeface="Calibri"/>
              </a:rPr>
              <a:t>3</a:t>
            </a:r>
            <a:endParaRPr/>
          </a:p>
        </p:txBody>
      </p:sp>
      <p:sp>
        <p:nvSpPr>
          <p:cNvPr id="482" name="CustomShape 51"/>
          <p:cNvSpPr/>
          <p:nvPr/>
        </p:nvSpPr>
        <p:spPr>
          <a:xfrm>
            <a:off x="4908240" y="2786040"/>
            <a:ext cx="311760" cy="364680"/>
          </a:xfrm>
          <a:prstGeom prst="rect">
            <a:avLst/>
          </a:prstGeom>
        </p:spPr>
        <p:txBody>
          <a:bodyPr wrap="none" lIns="90000" tIns="45000" rIns="90000" bIns="45000"/>
          <a:lstStyle/>
          <a:p>
            <a:r>
              <a:rPr lang="pt-BR">
                <a:solidFill>
                  <a:srgbClr val="000000"/>
                </a:solidFill>
                <a:latin typeface="Calibri"/>
              </a:rPr>
              <a:t>9</a:t>
            </a:r>
            <a:endParaRPr/>
          </a:p>
        </p:txBody>
      </p:sp>
      <p:sp>
        <p:nvSpPr>
          <p:cNvPr id="483" name="CustomShape 52"/>
          <p:cNvSpPr/>
          <p:nvPr/>
        </p:nvSpPr>
        <p:spPr>
          <a:xfrm>
            <a:off x="5559840" y="2714760"/>
            <a:ext cx="442800" cy="364680"/>
          </a:xfrm>
          <a:prstGeom prst="rect">
            <a:avLst/>
          </a:prstGeom>
        </p:spPr>
        <p:txBody>
          <a:bodyPr wrap="none" lIns="90000" tIns="45000" rIns="90000" bIns="45000"/>
          <a:lstStyle/>
          <a:p>
            <a:r>
              <a:rPr lang="pt-BR">
                <a:solidFill>
                  <a:srgbClr val="000000"/>
                </a:solidFill>
                <a:latin typeface="Calibri"/>
              </a:rPr>
              <a:t>10</a:t>
            </a:r>
            <a:endParaRPr/>
          </a:p>
        </p:txBody>
      </p:sp>
      <p:sp>
        <p:nvSpPr>
          <p:cNvPr id="484" name="CustomShape 53"/>
          <p:cNvSpPr/>
          <p:nvPr/>
        </p:nvSpPr>
        <p:spPr>
          <a:xfrm>
            <a:off x="971640" y="4000680"/>
            <a:ext cx="682200" cy="364680"/>
          </a:xfrm>
          <a:prstGeom prst="rect">
            <a:avLst/>
          </a:prstGeom>
        </p:spPr>
        <p:txBody>
          <a:bodyPr wrap="none" lIns="90000" tIns="45000" rIns="90000" bIns="45000"/>
          <a:lstStyle/>
          <a:p>
            <a:r>
              <a:rPr lang="pt-BR">
                <a:solidFill>
                  <a:srgbClr val="000000"/>
                </a:solidFill>
                <a:latin typeface="Calibri"/>
              </a:rPr>
              <a:t>Base</a:t>
            </a:r>
            <a:endParaRPr/>
          </a:p>
        </p:txBody>
      </p:sp>
      <p:sp>
        <p:nvSpPr>
          <p:cNvPr id="485" name="CustomShape 54"/>
          <p:cNvSpPr/>
          <p:nvPr/>
        </p:nvSpPr>
        <p:spPr>
          <a:xfrm>
            <a:off x="3979440" y="2630880"/>
            <a:ext cx="311760" cy="364680"/>
          </a:xfrm>
          <a:prstGeom prst="rect">
            <a:avLst/>
          </a:prstGeom>
        </p:spPr>
        <p:txBody>
          <a:bodyPr wrap="none" lIns="90000" tIns="45000" rIns="90000" bIns="45000"/>
          <a:lstStyle/>
          <a:p>
            <a:r>
              <a:rPr lang="pt-BR">
                <a:solidFill>
                  <a:srgbClr val="000000"/>
                </a:solidFill>
                <a:latin typeface="Calibri"/>
              </a:rPr>
              <a:t>7</a:t>
            </a:r>
            <a:endParaRPr/>
          </a:p>
        </p:txBody>
      </p:sp>
      <p:sp>
        <p:nvSpPr>
          <p:cNvPr id="486" name="CustomShape 55"/>
          <p:cNvSpPr/>
          <p:nvPr/>
        </p:nvSpPr>
        <p:spPr>
          <a:xfrm>
            <a:off x="5576040" y="4929120"/>
            <a:ext cx="1172880" cy="639000"/>
          </a:xfrm>
          <a:prstGeom prst="rect">
            <a:avLst/>
          </a:prstGeom>
        </p:spPr>
        <p:txBody>
          <a:bodyPr wrap="none" lIns="90000" tIns="45000" rIns="90000" bIns="45000"/>
          <a:lstStyle/>
          <a:p>
            <a:r>
              <a:rPr lang="pt-BR">
                <a:solidFill>
                  <a:srgbClr val="000000"/>
                </a:solidFill>
                <a:latin typeface="Calibri"/>
              </a:rPr>
              <a:t>custo=49</a:t>
            </a:r>
            <a:endParaRPr/>
          </a:p>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Esta heurística tem garantia de valor mínimo e valor máximo</a:t>
            </a:r>
            <a:endParaRPr/>
          </a:p>
        </p:txBody>
      </p:sp>
      <p:sp>
        <p:nvSpPr>
          <p:cNvPr id="488" name="TextShape 2"/>
          <p:cNvSpPr txBox="1"/>
          <p:nvPr/>
        </p:nvSpPr>
        <p:spPr>
          <a:xfrm>
            <a:off x="457200" y="1600200"/>
            <a:ext cx="8229240" cy="4525560"/>
          </a:xfrm>
          <a:prstGeom prst="rect">
            <a:avLst/>
          </a:prstGeom>
        </p:spPr>
        <p:txBody>
          <a:bodyPr/>
          <a:lstStyle/>
          <a:p>
            <a:r>
              <a:rPr lang="pt-BR" dirty="0" smtClean="0">
                <a:solidFill>
                  <a:srgbClr val="000000"/>
                </a:solidFill>
                <a:latin typeface="Calibri"/>
              </a:rPr>
              <a:t>No caso de um grafo euclidiano (em que o custo por um caminho direto sempre é menor que o custo por um caminho indireto, ou seja, vale a desigualdade triangular e a noção de custo coincide com a noção de distância euclidiana) é possível demonstrar que</a:t>
            </a:r>
          </a:p>
          <a:p>
            <a:endParaRPr lang="pt-BR" dirty="0" smtClean="0">
              <a:solidFill>
                <a:srgbClr val="000000"/>
              </a:solidFill>
              <a:latin typeface="Calibri"/>
            </a:endParaRPr>
          </a:p>
          <a:p>
            <a:endParaRPr lang="pt-BR" dirty="0" smtClean="0">
              <a:solidFill>
                <a:srgbClr val="000000"/>
              </a:solidFill>
              <a:latin typeface="Calibri"/>
            </a:endParaRPr>
          </a:p>
          <a:p>
            <a:r>
              <a:rPr lang="pt-BR" dirty="0" err="1" smtClean="0">
                <a:solidFill>
                  <a:srgbClr val="000000"/>
                </a:solidFill>
                <a:latin typeface="Calibri"/>
              </a:rPr>
              <a:t>custo_AGM</a:t>
            </a:r>
            <a:r>
              <a:rPr lang="pt-BR" dirty="0" smtClean="0">
                <a:solidFill>
                  <a:srgbClr val="000000"/>
                </a:solidFill>
                <a:latin typeface="Calibri"/>
              </a:rPr>
              <a:t>&lt;</a:t>
            </a:r>
            <a:r>
              <a:rPr lang="pt-BR" dirty="0" err="1" smtClean="0">
                <a:solidFill>
                  <a:srgbClr val="000000"/>
                </a:solidFill>
                <a:latin typeface="Calibri"/>
              </a:rPr>
              <a:t>custo_otimo</a:t>
            </a:r>
            <a:r>
              <a:rPr lang="pt-BR" dirty="0">
                <a:solidFill>
                  <a:srgbClr val="000000"/>
                </a:solidFill>
                <a:latin typeface="Calibri"/>
              </a:rPr>
              <a:t>&lt;= </a:t>
            </a:r>
            <a:r>
              <a:rPr lang="pt-BR" dirty="0" err="1">
                <a:solidFill>
                  <a:srgbClr val="000000"/>
                </a:solidFill>
                <a:latin typeface="Calibri"/>
              </a:rPr>
              <a:t>custo_encontrado</a:t>
            </a:r>
            <a:r>
              <a:rPr lang="pt-BR" dirty="0">
                <a:solidFill>
                  <a:srgbClr val="000000"/>
                </a:solidFill>
                <a:latin typeface="Calibri"/>
              </a:rPr>
              <a:t>&lt;=</a:t>
            </a:r>
            <a:r>
              <a:rPr lang="pt-BR" dirty="0" smtClean="0">
                <a:solidFill>
                  <a:srgbClr val="000000"/>
                </a:solidFill>
                <a:latin typeface="Calibri"/>
              </a:rPr>
              <a:t>2*</a:t>
            </a:r>
            <a:r>
              <a:rPr lang="pt-BR" dirty="0" err="1" smtClean="0">
                <a:solidFill>
                  <a:srgbClr val="000000"/>
                </a:solidFill>
                <a:latin typeface="Calibri"/>
              </a:rPr>
              <a:t>custo_AGM</a:t>
            </a:r>
            <a:r>
              <a:rPr lang="pt-BR" dirty="0" smtClean="0">
                <a:solidFill>
                  <a:srgbClr val="000000"/>
                </a:solidFill>
                <a:latin typeface="Calibri"/>
              </a:rPr>
              <a:t>&lt;2*</a:t>
            </a:r>
            <a:r>
              <a:rPr lang="pt-BR" dirty="0" err="1" smtClean="0">
                <a:solidFill>
                  <a:srgbClr val="000000"/>
                </a:solidFill>
                <a:latin typeface="Calibri"/>
              </a:rPr>
              <a:t>custo</a:t>
            </a:r>
            <a:r>
              <a:rPr lang="pt-BR" dirty="0" err="1" smtClean="0">
                <a:solidFill>
                  <a:srgbClr val="000000"/>
                </a:solidFill>
                <a:latin typeface="Calibri"/>
              </a:rPr>
              <a:t>_otimo</a:t>
            </a:r>
            <a:endParaRPr lang="pt-BR" dirty="0" smtClean="0">
              <a:solidFill>
                <a:srgbClr val="000000"/>
              </a:solidFill>
              <a:latin typeface="Calibri"/>
            </a:endParaRPr>
          </a:p>
          <a:p>
            <a:endParaRPr lang="pt-BR" dirty="0" smtClean="0">
              <a:solidFill>
                <a:srgbClr val="000000"/>
              </a:solidFill>
              <a:latin typeface="Calibri"/>
            </a:endParaRPr>
          </a:p>
          <a:p>
            <a:r>
              <a:rPr lang="pt-BR" dirty="0" smtClean="0">
                <a:solidFill>
                  <a:srgbClr val="000000"/>
                </a:solidFill>
                <a:latin typeface="Calibri"/>
              </a:rPr>
              <a:t>... esta heurística é uma aproximação!!!</a:t>
            </a:r>
          </a:p>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Aproximações</a:t>
            </a:r>
            <a:endParaRPr/>
          </a:p>
        </p:txBody>
      </p:sp>
      <p:sp>
        <p:nvSpPr>
          <p:cNvPr id="374" name="TextShape 2"/>
          <p:cNvSpPr txBox="1"/>
          <p:nvPr/>
        </p:nvSpPr>
        <p:spPr>
          <a:xfrm>
            <a:off x="457200" y="1600200"/>
            <a:ext cx="8229240" cy="4525560"/>
          </a:xfrm>
          <a:prstGeom prst="rect">
            <a:avLst/>
          </a:prstGeom>
        </p:spPr>
        <p:txBody>
          <a:bodyPr/>
          <a:lstStyle/>
          <a:p>
            <a:r>
              <a:rPr lang="pt-BR" dirty="0">
                <a:solidFill>
                  <a:srgbClr val="000000"/>
                </a:solidFill>
                <a:latin typeface="Calibri"/>
              </a:rPr>
              <a:t>Um algoritmo aproximativo (ou algoritmo de aproximação) é heurístico, ou seja, utiliza informação e intuição a respeito da instância do problema e da sua estrutura para resolvê-lo de forma rápida.</a:t>
            </a:r>
            <a:endParaRPr/>
          </a:p>
          <a:p>
            <a:endParaRPr/>
          </a:p>
          <a:p>
            <a:r>
              <a:rPr lang="pt-BR" dirty="0">
                <a:solidFill>
                  <a:srgbClr val="000000"/>
                </a:solidFill>
                <a:latin typeface="Calibri"/>
              </a:rPr>
              <a:t>Entretanto, nem todo algoritmo heurístico é aproximativo, ou seja, nem toda heurística tem uma razão de qualidade comprovada matematicamente ou prova formal de convergência. Por este motivo, em várias referências bibliográficas distingue-se os termos algoritmo aproximativo e heurística:</a:t>
            </a:r>
            <a:endParaRPr/>
          </a:p>
          <a:p>
            <a:endParaRPr/>
          </a:p>
          <a:p>
            <a:r>
              <a:rPr lang="pt-BR" dirty="0">
                <a:solidFill>
                  <a:srgbClr val="000000"/>
                </a:solidFill>
                <a:latin typeface="Calibri"/>
              </a:rPr>
              <a:t>aproximativo é a denominação do algoritmo que fornece soluções dentro de um limite de qualidade absoluto ou assintótico, assim como um limite assintótico polinomial de complexidade (pior caso) </a:t>
            </a:r>
            <a:r>
              <a:rPr lang="pt-BR" u="sng" dirty="0">
                <a:solidFill>
                  <a:srgbClr val="000000"/>
                </a:solidFill>
                <a:latin typeface="Calibri"/>
              </a:rPr>
              <a:t>comprovado matematicamente</a:t>
            </a:r>
            <a:r>
              <a:rPr lang="pt-BR" dirty="0">
                <a:solidFill>
                  <a:srgbClr val="000000"/>
                </a:solidFill>
                <a:latin typeface="Calibri"/>
              </a:rPr>
              <a:t>;</a:t>
            </a:r>
            <a:endParaRPr/>
          </a:p>
          <a:p>
            <a:r>
              <a:rPr lang="pt-BR" dirty="0">
                <a:solidFill>
                  <a:srgbClr val="000000"/>
                </a:solidFill>
                <a:latin typeface="Calibri"/>
              </a:rPr>
              <a:t>heurística e método heurístico são denominações para o algoritmo que fornece soluções sem um limite formal de qualidade, tipicamente avaliado empiricamente em termos de complexidade (média) e qualidade das soluções.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Estratégia gulosa sobre o problema da mochila binária</a:t>
            </a:r>
            <a:endParaRPr lang="pt-BR" dirty="0"/>
          </a:p>
        </p:txBody>
      </p:sp>
      <p:sp>
        <p:nvSpPr>
          <p:cNvPr id="3" name="Espaço Reservado para Conteúdo 2"/>
          <p:cNvSpPr>
            <a:spLocks noGrp="1"/>
          </p:cNvSpPr>
          <p:nvPr>
            <p:ph idx="1"/>
          </p:nvPr>
        </p:nvSpPr>
        <p:spPr/>
        <p:txBody>
          <a:bodyPr/>
          <a:lstStyle/>
          <a:p>
            <a:r>
              <a:rPr lang="pt-BR" dirty="0" smtClean="0"/>
              <a:t>Agora cada objeto tem  valor e peso.</a:t>
            </a:r>
          </a:p>
          <a:p>
            <a:r>
              <a:rPr lang="pt-BR" dirty="0" smtClean="0"/>
              <a:t>Deseja-se carregar o máximo valor dentro do limite de peso estipulado.</a:t>
            </a:r>
          </a:p>
          <a:p>
            <a:r>
              <a:rPr lang="pt-BR" dirty="0" smtClean="0"/>
              <a:t>Qual é a função de seleção?</a:t>
            </a:r>
          </a:p>
          <a:p>
            <a:r>
              <a:rPr lang="pt-BR" dirty="0" smtClean="0"/>
              <a:t>Qual é a função utilidade?</a:t>
            </a:r>
          </a:p>
          <a:p>
            <a:r>
              <a:rPr lang="pt-BR" dirty="0" smtClean="0"/>
              <a:t>Podemos garantir a propriedade gulosa?</a:t>
            </a:r>
          </a:p>
          <a:p>
            <a:r>
              <a:rPr lang="pt-BR" dirty="0" smtClean="0"/>
              <a:t>Objetos {(8,100),(8,80),(5,65),(6,60),(7,55)} peso máximo: 20</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Heurística – em ciência</a:t>
            </a:r>
            <a:endParaRPr/>
          </a:p>
        </p:txBody>
      </p:sp>
      <p:sp>
        <p:nvSpPr>
          <p:cNvPr id="197" name="TextShape 2"/>
          <p:cNvSpPr txBox="1"/>
          <p:nvPr/>
        </p:nvSpPr>
        <p:spPr>
          <a:xfrm>
            <a:off x="457200" y="1600200"/>
            <a:ext cx="8229240" cy="4525560"/>
          </a:xfrm>
          <a:prstGeom prst="rect">
            <a:avLst/>
          </a:prstGeom>
        </p:spPr>
        <p:txBody>
          <a:bodyPr/>
          <a:lstStyle/>
          <a:p>
            <a:r>
              <a:rPr lang="pt-BR">
                <a:solidFill>
                  <a:srgbClr val="000000"/>
                </a:solidFill>
                <a:latin typeface="Calibri"/>
              </a:rPr>
              <a:t>É a parte da pesquisa que visa favorecer o acesso a novos desenvolvimentos teóricos ou descobertas empíricas. Define-se procedimento heurístico como um método de aproximação das soluções dos problemas, que não segue um percurso claro mas se baseia na intuição e nas circunstâncias a fim de gerar conhecimento novo. É o “oposto” do procedimento algoritmico.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p:spPr>
        <p:txBody>
          <a:bodyPr anchor="ctr"/>
          <a:lstStyle/>
          <a:p>
            <a:pPr algn="ctr"/>
            <a:r>
              <a:rPr lang="pt-BR" sz="4400">
                <a:solidFill>
                  <a:srgbClr val="000000"/>
                </a:solidFill>
                <a:latin typeface="Calibri"/>
              </a:rPr>
              <a:t>Heurística – em computação</a:t>
            </a:r>
            <a:endParaRPr/>
          </a:p>
        </p:txBody>
      </p:sp>
      <p:sp>
        <p:nvSpPr>
          <p:cNvPr id="199" name="TextShape 2"/>
          <p:cNvSpPr txBox="1"/>
          <p:nvPr/>
        </p:nvSpPr>
        <p:spPr>
          <a:xfrm>
            <a:off x="457200" y="1600200"/>
            <a:ext cx="8229240" cy="4525560"/>
          </a:xfrm>
          <a:prstGeom prst="rect">
            <a:avLst/>
          </a:prstGeom>
        </p:spPr>
        <p:txBody>
          <a:bodyPr/>
          <a:lstStyle/>
          <a:p>
            <a:r>
              <a:rPr lang="pt-BR">
                <a:solidFill>
                  <a:srgbClr val="000000"/>
                </a:solidFill>
                <a:latin typeface="Calibri"/>
              </a:rPr>
              <a:t>De acordo com a ANSI/IEEE STD 100-1984, a heurística trata de métodos ou algoritmos exploratórios para solução de problemas. As soluções são buscadas por aproximações sucessivas, avaliando-se os progressos alcançados, até que o problema seja resolvido.</a:t>
            </a:r>
            <a:endParaRPr/>
          </a:p>
          <a:p>
            <a:endParaRPr/>
          </a:p>
          <a:p>
            <a:r>
              <a:rPr lang="pt-BR">
                <a:solidFill>
                  <a:srgbClr val="000000"/>
                </a:solidFill>
                <a:latin typeface="Calibri"/>
              </a:rPr>
              <a:t>Trata-se de métodos em que, embora a exploração seja feita de forma algorítmica, o progresso é obtido pela avaliação puramente empírica do resultado. Ganhos de eficácia, principalmente nos termos da eficiência computacional, no custo da precisão. As técnicas heurísticas são usadas por exemplo nos problemas em que a complexidade da solução do algoritmo disponível é a função exponencial de algum parâmetro; quando o valor deste cresce, o problema torna-se rapidamente mais complexo. Uma alternativa heurística será praticável se a complexidade do cálculo depender, por exemplo, polinomicamente do mesmo parâmetro.</a:t>
            </a:r>
            <a:endParaRPr/>
          </a:p>
          <a:p>
            <a:endParaRPr/>
          </a:p>
          <a:p>
            <a:r>
              <a:rPr lang="pt-BR">
                <a:solidFill>
                  <a:srgbClr val="000000"/>
                </a:solidFill>
                <a:latin typeface="Calibri"/>
              </a:rPr>
              <a:t>As técnicas heurísticas não asseguram as melhores soluções, mas somente soluções válidas, aproximadas; e freqüentemente não é possível justificar em termos estritamente lógicos a validade do resultado.</a:t>
            </a:r>
            <a:endParaRP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lstStyle/>
          <a:p>
            <a:pPr algn="ctr"/>
            <a:r>
              <a:rPr lang="pt-BR" sz="4400" dirty="0">
                <a:solidFill>
                  <a:srgbClr val="000000"/>
                </a:solidFill>
                <a:latin typeface="Calibri"/>
              </a:rPr>
              <a:t>Heurística – </a:t>
            </a:r>
            <a:r>
              <a:rPr lang="pt-BR" sz="4400" dirty="0" smtClean="0">
                <a:solidFill>
                  <a:srgbClr val="000000"/>
                </a:solidFill>
                <a:latin typeface="Calibri"/>
              </a:rPr>
              <a:t>exemplo</a:t>
            </a:r>
            <a:endParaRPr/>
          </a:p>
        </p:txBody>
      </p:sp>
      <p:sp>
        <p:nvSpPr>
          <p:cNvPr id="197" name="TextShape 2"/>
          <p:cNvSpPr txBox="1"/>
          <p:nvPr/>
        </p:nvSpPr>
        <p:spPr>
          <a:xfrm>
            <a:off x="457200" y="1600200"/>
            <a:ext cx="8229240" cy="4525560"/>
          </a:xfrm>
          <a:prstGeom prst="rect">
            <a:avLst/>
          </a:prstGeom>
        </p:spPr>
        <p:txBody>
          <a:bodyPr/>
          <a:lstStyle/>
          <a:p>
            <a:r>
              <a:rPr lang="pt-BR" dirty="0" smtClean="0">
                <a:solidFill>
                  <a:srgbClr val="000000"/>
                </a:solidFill>
                <a:latin typeface="Calibri"/>
              </a:rPr>
              <a:t>No problema da Mochila binária, pegar os objetos até que não caiba mais nenhum na mochila.</a:t>
            </a:r>
          </a:p>
          <a:p>
            <a:endParaRPr lang="pt-BR" dirty="0">
              <a:solidFill>
                <a:srgbClr val="000000"/>
              </a:solidFill>
              <a:latin typeface="Calibri"/>
            </a:endParaRPr>
          </a:p>
          <a:p>
            <a:r>
              <a:rPr lang="pt-BR" dirty="0" smtClean="0">
                <a:solidFill>
                  <a:srgbClr val="000000"/>
                </a:solidFill>
                <a:latin typeface="Calibri"/>
              </a:rPr>
              <a:t>	Apresenta uma solução para o problema?</a:t>
            </a:r>
          </a:p>
          <a:p>
            <a:r>
              <a:rPr lang="pt-BR" dirty="0">
                <a:solidFill>
                  <a:srgbClr val="000000"/>
                </a:solidFill>
                <a:latin typeface="Calibri"/>
              </a:rPr>
              <a:t>	</a:t>
            </a:r>
            <a:r>
              <a:rPr lang="pt-BR" dirty="0" smtClean="0">
                <a:solidFill>
                  <a:srgbClr val="000000"/>
                </a:solidFill>
                <a:latin typeface="Calibri"/>
              </a:rPr>
              <a:t>É rápido?</a:t>
            </a:r>
          </a:p>
          <a:p>
            <a:r>
              <a:rPr lang="pt-BR" dirty="0">
                <a:solidFill>
                  <a:srgbClr val="000000"/>
                </a:solidFill>
                <a:latin typeface="Calibri"/>
              </a:rPr>
              <a:t>	</a:t>
            </a:r>
            <a:r>
              <a:rPr lang="pt-BR" dirty="0" smtClean="0">
                <a:solidFill>
                  <a:srgbClr val="000000"/>
                </a:solidFill>
                <a:latin typeface="Calibri"/>
              </a:rPr>
              <a:t>Apresenta a melhor solução para o problema?</a:t>
            </a:r>
          </a:p>
          <a:p>
            <a:r>
              <a:rPr lang="pt-BR" dirty="0">
                <a:solidFill>
                  <a:srgbClr val="000000"/>
                </a:solidFill>
                <a:latin typeface="Calibri"/>
              </a:rPr>
              <a:t>	</a:t>
            </a:r>
            <a:r>
              <a:rPr lang="pt-BR" dirty="0" smtClean="0">
                <a:solidFill>
                  <a:srgbClr val="000000"/>
                </a:solidFill>
                <a:latin typeface="Calibri"/>
              </a:rPr>
              <a:t>... e se usar um algoritmo guloso??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Estratégia “gulosa” (</a:t>
            </a:r>
            <a:r>
              <a:rPr lang="pt-BR" dirty="0" err="1" smtClean="0"/>
              <a:t>greedy</a:t>
            </a:r>
            <a:r>
              <a:rPr lang="pt-BR" dirty="0" smtClean="0"/>
              <a:t>)</a:t>
            </a:r>
            <a:endParaRPr lang="pt-BR" dirty="0"/>
          </a:p>
        </p:txBody>
      </p:sp>
      <p:sp>
        <p:nvSpPr>
          <p:cNvPr id="5" name="Espaço Reservado para Conteúdo 4"/>
          <p:cNvSpPr>
            <a:spLocks noGrp="1"/>
          </p:cNvSpPr>
          <p:nvPr>
            <p:ph idx="1"/>
          </p:nvPr>
        </p:nvSpPr>
        <p:spPr/>
        <p:txBody>
          <a:bodyPr/>
          <a:lstStyle/>
          <a:p>
            <a:r>
              <a:rPr lang="pt-BR" dirty="0" smtClean="0"/>
              <a:t>Resolve problemas de otimização</a:t>
            </a:r>
          </a:p>
          <a:p>
            <a:pPr lvl="1"/>
            <a:r>
              <a:rPr lang="pt-BR" dirty="0" smtClean="0"/>
              <a:t>por exemplo encontrar o caminho de menor custo em um grafo.</a:t>
            </a:r>
          </a:p>
          <a:p>
            <a:r>
              <a:rPr lang="pt-BR" dirty="0" smtClean="0"/>
              <a:t>Nunca reconsidera a decisão</a:t>
            </a:r>
          </a:p>
          <a:p>
            <a:r>
              <a:rPr lang="pt-BR" dirty="0" smtClean="0"/>
              <a:t>Soluções gulosas seguem uma estrutura bem definida:</a:t>
            </a:r>
          </a:p>
          <a:p>
            <a:pPr>
              <a:buNone/>
            </a:pP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Existe um conjunto de candidatos</a:t>
            </a:r>
          </a:p>
          <a:p>
            <a:r>
              <a:rPr lang="pt-BR" dirty="0" smtClean="0"/>
              <a:t>Uma função de seleção determina qual é o candidato mais promissor.</a:t>
            </a:r>
          </a:p>
          <a:p>
            <a:r>
              <a:rPr lang="pt-BR" dirty="0" smtClean="0"/>
              <a:t>São acumulados um conjunto de candidatos escolhidos e um de candidatos rejeitados. Nenhum elemento é examinado mais de uma vez.</a:t>
            </a:r>
          </a:p>
          <a:p>
            <a:r>
              <a:rPr lang="pt-BR" dirty="0" smtClean="0"/>
              <a:t>Existe uma função que verifica se um conjunto de candidatos é solução.</a:t>
            </a:r>
          </a:p>
          <a:p>
            <a:r>
              <a:rPr lang="pt-BR" dirty="0" smtClean="0"/>
              <a:t>Outra que verifica se um conjunto de candidatos é viável.</a:t>
            </a:r>
          </a:p>
          <a:p>
            <a:r>
              <a:rPr lang="pt-BR" dirty="0" smtClean="0"/>
              <a:t>Uma função objetivo determina ou o custo ou a utilidade da solução encontrada.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80994" y="357166"/>
            <a:ext cx="8663006" cy="580390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Acha o ótimo global?</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 na verdade não acha sempre, mas dadas certas propriedades, é possível provar que a solução que o algoritmo encontra é ótima.</a:t>
            </a:r>
          </a:p>
          <a:p>
            <a:pPr lvl="1"/>
            <a:r>
              <a:rPr lang="pt-BR" dirty="0" smtClean="0"/>
              <a:t>propriedade da escolha gulosa: A </a:t>
            </a:r>
            <a:r>
              <a:rPr lang="pt-BR" dirty="0" err="1" smtClean="0"/>
              <a:t>otimalidade</a:t>
            </a:r>
            <a:r>
              <a:rPr lang="pt-BR" dirty="0" smtClean="0"/>
              <a:t> de uma solução não depende de escolhas futuras, em outras palavras, uma escolha futura não leva a reconsiderar escolhas passadas.</a:t>
            </a:r>
          </a:p>
          <a:p>
            <a:pPr lvl="1"/>
            <a:r>
              <a:rPr lang="pt-BR" dirty="0" smtClean="0"/>
              <a:t>propriedade da subestrutura ótima: Uma solução ótima contém soluções ótimas dos sub-problemas.</a:t>
            </a: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1510</Words>
  <Application>Microsoft Office PowerPoint</Application>
  <PresentationFormat>Apresentação na tela (4:3)</PresentationFormat>
  <Paragraphs>280</Paragraphs>
  <Slides>28</Slides>
  <Notes>0</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Slide 1</vt:lpstr>
      <vt:lpstr>Slide 2</vt:lpstr>
      <vt:lpstr>Slide 3</vt:lpstr>
      <vt:lpstr>Slide 4</vt:lpstr>
      <vt:lpstr>Slide 5</vt:lpstr>
      <vt:lpstr>Estratégia “gulosa” (greedy)</vt:lpstr>
      <vt:lpstr>Slide 7</vt:lpstr>
      <vt:lpstr>Slide 8</vt:lpstr>
      <vt:lpstr>Acha o ótimo global?</vt:lpstr>
      <vt:lpstr>Exemplo prático – árvore geradora mínima.</vt:lpstr>
      <vt:lpstr>O estudo de viabilidade levantou conexões candidatas e seus custos ambientais</vt:lpstr>
      <vt:lpstr>Com que algoritmo escolheremos os trechos?</vt:lpstr>
      <vt:lpstr>Construir a partir da base?</vt:lpstr>
      <vt:lpstr>Árvore geradora mínima</vt:lpstr>
      <vt:lpstr>Árvore geradora mínima - solução</vt:lpstr>
      <vt:lpstr>Pseudo-código</vt:lpstr>
      <vt:lpstr>Complexidade?</vt:lpstr>
      <vt:lpstr>Complexidade?</vt:lpstr>
      <vt:lpstr>Slide 19</vt:lpstr>
      <vt:lpstr>Slide 20</vt:lpstr>
      <vt:lpstr>Slide 21</vt:lpstr>
      <vt:lpstr>Slide 22</vt:lpstr>
      <vt:lpstr>Slide 23</vt:lpstr>
      <vt:lpstr>Slide 24</vt:lpstr>
      <vt:lpstr>Slide 25</vt:lpstr>
      <vt:lpstr>Slide 26</vt:lpstr>
      <vt:lpstr>Slide 27</vt:lpstr>
      <vt:lpstr>Estratégia gulosa sobre o problema da mochila binária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15 – Algoritmos gulosos</dc:title>
  <dc:creator>Usuario</dc:creator>
  <cp:lastModifiedBy>Usuario</cp:lastModifiedBy>
  <cp:revision>25</cp:revision>
  <dcterms:created xsi:type="dcterms:W3CDTF">2010-09-30T18:37:46Z</dcterms:created>
  <dcterms:modified xsi:type="dcterms:W3CDTF">2011-10-20T11:51:41Z</dcterms:modified>
</cp:coreProperties>
</file>