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2" r:id="rId7"/>
    <p:sldId id="262" r:id="rId8"/>
    <p:sldId id="263" r:id="rId9"/>
    <p:sldId id="266" r:id="rId10"/>
    <p:sldId id="276" r:id="rId11"/>
    <p:sldId id="264" r:id="rId12"/>
    <p:sldId id="265" r:id="rId13"/>
    <p:sldId id="267" r:id="rId14"/>
    <p:sldId id="273" r:id="rId15"/>
    <p:sldId id="274" r:id="rId16"/>
    <p:sldId id="275" r:id="rId17"/>
    <p:sldId id="277" r:id="rId18"/>
    <p:sldId id="269" r:id="rId19"/>
    <p:sldId id="270" r:id="rId20"/>
    <p:sldId id="278" r:id="rId21"/>
    <p:sldId id="271" r:id="rId22"/>
    <p:sldId id="279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96382" y="810119"/>
            <a:ext cx="8825658" cy="3329581"/>
          </a:xfrm>
        </p:spPr>
        <p:txBody>
          <a:bodyPr/>
          <a:lstStyle/>
          <a:p>
            <a:pPr algn="ctr"/>
            <a:r>
              <a:rPr lang="pt-BR" dirty="0" smtClean="0"/>
              <a:t>Padrão </a:t>
            </a:r>
            <a:r>
              <a:rPr lang="pt-BR" dirty="0" err="1" smtClean="0"/>
              <a:t>Decorator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351901" y="4996533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BR" sz="25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63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 se quiséssemos adicionar agora uma barra horizontal? </a:t>
            </a:r>
            <a:endParaRPr lang="pt-BR" sz="2500" dirty="0" smtClean="0"/>
          </a:p>
          <a:p>
            <a:pPr marL="0" indent="0">
              <a:buNone/>
            </a:pPr>
            <a:r>
              <a:rPr lang="pt-BR" sz="2500" dirty="0"/>
              <a:t>	</a:t>
            </a:r>
            <a:r>
              <a:rPr lang="pt-BR" sz="2500" dirty="0" smtClean="0"/>
              <a:t>Teríamos </a:t>
            </a:r>
            <a:r>
              <a:rPr lang="pt-BR" sz="2500" dirty="0"/>
              <a:t>algo como: </a:t>
            </a:r>
            <a:endParaRPr lang="pt-BR" sz="2500" dirty="0" smtClean="0"/>
          </a:p>
          <a:p>
            <a:pPr marL="0" indent="0">
              <a:buNone/>
            </a:pPr>
            <a:endParaRPr lang="pt-BR" sz="2500" dirty="0"/>
          </a:p>
          <a:p>
            <a:pPr marL="0" indent="0">
              <a:buNone/>
            </a:pPr>
            <a:r>
              <a:rPr lang="pt-BR" sz="2500" dirty="0" smtClean="0"/>
              <a:t>Janela </a:t>
            </a:r>
            <a:r>
              <a:rPr lang="pt-BR" sz="2500" dirty="0" err="1"/>
              <a:t>janelaDecorada</a:t>
            </a:r>
            <a:r>
              <a:rPr lang="pt-BR" sz="2500" dirty="0"/>
              <a:t> = new </a:t>
            </a:r>
            <a:r>
              <a:rPr lang="pt-BR" sz="2500" dirty="0" err="1"/>
              <a:t>DecoradorBarraHorizontal</a:t>
            </a:r>
            <a:r>
              <a:rPr lang="pt-BR" sz="2500" dirty="0"/>
              <a:t>(new </a:t>
            </a:r>
            <a:r>
              <a:rPr lang="pt-BR" sz="2500" dirty="0" smtClean="0"/>
              <a:t>			</a:t>
            </a:r>
            <a:r>
              <a:rPr lang="pt-BR" sz="2500" dirty="0" err="1" smtClean="0"/>
              <a:t>DecoradorBarraVertical</a:t>
            </a:r>
            <a:r>
              <a:rPr lang="pt-BR" sz="2500" dirty="0" smtClean="0"/>
              <a:t>(new </a:t>
            </a:r>
            <a:r>
              <a:rPr lang="pt-BR" sz="2500" dirty="0" err="1"/>
              <a:t>JanelaSimples</a:t>
            </a:r>
            <a:r>
              <a:rPr lang="pt-BR" sz="2500" dirty="0"/>
              <a:t>()));</a:t>
            </a:r>
          </a:p>
        </p:txBody>
      </p:sp>
    </p:spTree>
    <p:extLst>
      <p:ext uri="{BB962C8B-B14F-4D97-AF65-F5344CB8AC3E}">
        <p14:creationId xmlns:p14="http://schemas.microsoft.com/office/powerpoint/2010/main" val="40253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Acrescentar novos </a:t>
            </a:r>
            <a:r>
              <a:rPr lang="pt-BR" sz="2500" dirty="0"/>
              <a:t>condimentos à classe pizza , sem precisar alterar a classe pizza, </a:t>
            </a:r>
            <a:r>
              <a:rPr lang="pt-BR" sz="2500" dirty="0" err="1"/>
              <a:t>pizzaiolo</a:t>
            </a:r>
            <a:r>
              <a:rPr lang="pt-BR" sz="2500" dirty="0"/>
              <a:t> e </a:t>
            </a:r>
            <a:r>
              <a:rPr lang="pt-BR" sz="2500" dirty="0" err="1"/>
              <a:t>mussarela</a:t>
            </a:r>
            <a:r>
              <a:rPr lang="pt-B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3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8218"/>
            <a:ext cx="9404723" cy="1400530"/>
          </a:xfrm>
        </p:spPr>
        <p:txBody>
          <a:bodyPr/>
          <a:lstStyle/>
          <a:p>
            <a:r>
              <a:rPr lang="pt-BR" dirty="0" smtClean="0"/>
              <a:t>Diagrama de Classes – Exemplo 2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23" y="856843"/>
            <a:ext cx="7783011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 – Exemplo 2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238036"/>
            <a:ext cx="10058400" cy="33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 – Exemplo 2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235592"/>
            <a:ext cx="10058400" cy="318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 – Exemplo 2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853248"/>
            <a:ext cx="10058400" cy="399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 – Exemplo 2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311274"/>
            <a:ext cx="10058400" cy="291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IO API e o Padrão </a:t>
            </a:r>
            <a:r>
              <a:rPr lang="pt-BR" dirty="0" err="1" smtClean="0"/>
              <a:t>Decorator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08" y="1994130"/>
            <a:ext cx="8126984" cy="36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Acrescentar responsabilidades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45586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</a:t>
            </a:r>
            <a:r>
              <a:rPr lang="pt-BR" dirty="0" err="1" smtClean="0"/>
              <a:t>Decorator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Participantes</a:t>
            </a:r>
          </a:p>
          <a:p>
            <a:pPr lvl="1"/>
            <a:r>
              <a:rPr lang="pt-BR" sz="2500" dirty="0" smtClean="0"/>
              <a:t>Componente</a:t>
            </a:r>
          </a:p>
          <a:p>
            <a:pPr lvl="1"/>
            <a:r>
              <a:rPr lang="pt-BR" sz="2500" dirty="0" err="1" smtClean="0"/>
              <a:t>ConcreteComponent</a:t>
            </a:r>
            <a:endParaRPr lang="pt-BR" sz="2500" dirty="0" smtClean="0"/>
          </a:p>
          <a:p>
            <a:pPr lvl="1"/>
            <a:r>
              <a:rPr lang="pt-BR" sz="2500" dirty="0" err="1" smtClean="0"/>
              <a:t>Decorator</a:t>
            </a:r>
            <a:endParaRPr lang="pt-BR" sz="2500" dirty="0" smtClean="0"/>
          </a:p>
          <a:p>
            <a:pPr lvl="1"/>
            <a:r>
              <a:rPr lang="pt-BR" sz="2500" dirty="0" err="1" smtClean="0"/>
              <a:t>ConcreteDecorator</a:t>
            </a:r>
            <a:endParaRPr lang="pt-BR" sz="2500" dirty="0" smtClean="0"/>
          </a:p>
          <a:p>
            <a:pPr marL="355600" lvl="1" indent="-355600"/>
            <a:r>
              <a:rPr lang="pt-BR" sz="2500" dirty="0" smtClean="0"/>
              <a:t>Colaborações</a:t>
            </a:r>
          </a:p>
          <a:p>
            <a:pPr marL="355600" lvl="1" indent="-355600"/>
            <a:r>
              <a:rPr lang="pt-BR" sz="2500" dirty="0" smtClean="0"/>
              <a:t>Consequências</a:t>
            </a:r>
          </a:p>
        </p:txBody>
      </p:sp>
    </p:spTree>
    <p:extLst>
      <p:ext uri="{BB962C8B-B14F-4D97-AF65-F5344CB8AC3E}">
        <p14:creationId xmlns:p14="http://schemas.microsoft.com/office/powerpoint/2010/main" val="159384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Padrões de Projeto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896505"/>
            <a:ext cx="10422941" cy="4195481"/>
          </a:xfrm>
        </p:spPr>
        <p:txBody>
          <a:bodyPr>
            <a:noAutofit/>
          </a:bodyPr>
          <a:lstStyle/>
          <a:p>
            <a:r>
              <a:rPr lang="pt-BR" sz="2500" dirty="0" smtClean="0"/>
              <a:t>O que é?</a:t>
            </a:r>
          </a:p>
          <a:p>
            <a:r>
              <a:rPr lang="pt-BR" sz="2500" dirty="0" smtClean="0"/>
              <a:t>Como funciona?</a:t>
            </a:r>
          </a:p>
          <a:p>
            <a:r>
              <a:rPr lang="pt-BR" sz="2500" dirty="0" smtClean="0"/>
              <a:t>Por que usar?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1078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262218"/>
            <a:ext cx="9404723" cy="1400530"/>
          </a:xfrm>
        </p:spPr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73" y="1336306"/>
            <a:ext cx="754485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 Aberto e Fechado </a:t>
            </a:r>
            <a:br>
              <a:rPr lang="pt-BR" dirty="0" smtClean="0"/>
            </a:br>
            <a:r>
              <a:rPr lang="pt-BR" dirty="0" smtClean="0"/>
              <a:t>e o Padrão </a:t>
            </a:r>
            <a:r>
              <a:rPr lang="pt-BR" dirty="0" err="1" smtClean="0"/>
              <a:t>Decorator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4000" y="2433918"/>
            <a:ext cx="11887200" cy="4195481"/>
          </a:xfrm>
        </p:spPr>
        <p:txBody>
          <a:bodyPr>
            <a:normAutofit/>
          </a:bodyPr>
          <a:lstStyle/>
          <a:p>
            <a:r>
              <a:rPr lang="pt-BR" sz="2500" dirty="0" smtClean="0"/>
              <a:t>Após a elaboração do código, o programador fecha o algoritmo para alterações no trabalho em que foi feito. Porém, o mesmo continua aberto para novas extensões que sejam necessárias para acrescentar futuramente. </a:t>
            </a:r>
          </a:p>
          <a:p>
            <a:pPr marL="0" indent="0">
              <a:buNone/>
            </a:pPr>
            <a:r>
              <a:rPr lang="pt-BR" sz="2500" dirty="0" smtClean="0"/>
              <a:t>	</a:t>
            </a:r>
          </a:p>
          <a:p>
            <a:pPr marL="0" indent="0">
              <a:buNone/>
            </a:pPr>
            <a:r>
              <a:rPr lang="pt-BR" sz="2800" dirty="0" smtClean="0"/>
              <a:t>• </a:t>
            </a:r>
            <a:r>
              <a:rPr lang="pt-BR" sz="2500" dirty="0" smtClean="0"/>
              <a:t>Vale ressaltar que isso é um desperdício desnecessário em alguns casos.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9618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91788" cy="4195481"/>
          </a:xfrm>
        </p:spPr>
        <p:txBody>
          <a:bodyPr>
            <a:normAutofit/>
          </a:bodyPr>
          <a:lstStyle/>
          <a:p>
            <a:r>
              <a:rPr lang="pt-BR" sz="2500" dirty="0" smtClean="0"/>
              <a:t>O padrão usa herança para ter correspondência de tipo</a:t>
            </a:r>
          </a:p>
          <a:p>
            <a:r>
              <a:rPr lang="pt-BR" sz="2500" dirty="0" smtClean="0"/>
              <a:t>Adicionar novo comportamento</a:t>
            </a:r>
          </a:p>
          <a:p>
            <a:r>
              <a:rPr lang="pt-BR" sz="2500" dirty="0" smtClean="0"/>
              <a:t>Flexibilidade para compor objetos sem alterar linhas de código</a:t>
            </a:r>
          </a:p>
          <a:p>
            <a:r>
              <a:rPr lang="pt-BR" sz="2500" dirty="0" smtClean="0"/>
              <a:t>Desvantagem: Inúmeras classes pequenas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4804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34588" cy="4195481"/>
          </a:xfrm>
        </p:spPr>
        <p:txBody>
          <a:bodyPr>
            <a:normAutofit/>
          </a:bodyPr>
          <a:lstStyle/>
          <a:p>
            <a:r>
              <a:rPr lang="en-US" sz="2500" dirty="0"/>
              <a:t>-E. Gamma and R. Helm and R. Johnson and J. </a:t>
            </a:r>
            <a:r>
              <a:rPr lang="en-US" sz="2500" dirty="0" err="1"/>
              <a:t>Vlissides</a:t>
            </a:r>
            <a:r>
              <a:rPr lang="en-US" sz="2500" dirty="0"/>
              <a:t>. Design Patterns - Elements of Reusable Object-Oriented Software. Addison-Wesley, 1995</a:t>
            </a:r>
            <a:r>
              <a:rPr lang="en-US" sz="2500" dirty="0" smtClean="0"/>
              <a:t>.</a:t>
            </a:r>
          </a:p>
          <a:p>
            <a:r>
              <a:rPr lang="pt-BR" sz="2500" dirty="0"/>
              <a:t>E. Freeman </a:t>
            </a:r>
            <a:r>
              <a:rPr lang="pt-BR" sz="2500" dirty="0" err="1"/>
              <a:t>and</a:t>
            </a:r>
            <a:r>
              <a:rPr lang="pt-BR" sz="2500" dirty="0"/>
              <a:t> E. Freeman. Padrões de Projetos. Use a cabeça. Alta Books Editora. 2009</a:t>
            </a:r>
            <a:r>
              <a:rPr lang="pt-BR" sz="2500" dirty="0" smtClean="0"/>
              <a:t>.</a:t>
            </a:r>
          </a:p>
          <a:p>
            <a:r>
              <a:rPr lang="pt-BR" sz="2500" dirty="0"/>
              <a:t>Padrão de Projeto </a:t>
            </a:r>
            <a:r>
              <a:rPr lang="pt-BR" sz="2500" dirty="0" err="1"/>
              <a:t>Decorator</a:t>
            </a:r>
            <a:r>
              <a:rPr lang="pt-BR" sz="2500" dirty="0"/>
              <a:t> em </a:t>
            </a:r>
            <a:r>
              <a:rPr lang="pt-BR" sz="2500" dirty="0" smtClean="0"/>
              <a:t>Java - http</a:t>
            </a:r>
            <a:r>
              <a:rPr lang="pt-BR" sz="2500" dirty="0"/>
              <a:t>://www.devmedia.com.br/padrao-de-projeto-decorator-em-java/26238</a:t>
            </a:r>
          </a:p>
        </p:txBody>
      </p:sp>
    </p:spTree>
    <p:extLst>
      <p:ext uri="{BB962C8B-B14F-4D97-AF65-F5344CB8AC3E}">
        <p14:creationId xmlns:p14="http://schemas.microsoft.com/office/powerpoint/2010/main" val="39031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Padrões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500" dirty="0" smtClean="0"/>
              <a:t>Christopher Alexander</a:t>
            </a:r>
          </a:p>
          <a:p>
            <a:r>
              <a:rPr lang="pt-BR" sz="2500" dirty="0" smtClean="0"/>
              <a:t>Catálogos de padrões para arquitetura</a:t>
            </a:r>
          </a:p>
          <a:p>
            <a:r>
              <a:rPr lang="pt-BR" sz="2500" dirty="0" smtClean="0"/>
              <a:t>Ajudar os desenvolvedores </a:t>
            </a:r>
          </a:p>
          <a:p>
            <a:r>
              <a:rPr lang="pt-BR" sz="2500" dirty="0" smtClean="0"/>
              <a:t>Maneiras mais flexíveis, fáceis de entender e manter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3739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81521" cy="1400530"/>
          </a:xfrm>
        </p:spPr>
        <p:txBody>
          <a:bodyPr/>
          <a:lstStyle/>
          <a:p>
            <a:r>
              <a:rPr lang="pt-BR" dirty="0" smtClean="0"/>
              <a:t>Propriedades dos padrões de projeto</a:t>
            </a:r>
            <a:endParaRPr lang="pt-B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6950" y="2488665"/>
            <a:ext cx="1159163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1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100" dirty="0">
                <a:latin typeface="+mj-lt"/>
              </a:rPr>
              <a:t>Capturar o conhecimento e a experiência de especialistas </a:t>
            </a:r>
            <a:r>
              <a:rPr lang="pt-BR" altLang="pt-BR" sz="2100" dirty="0" smtClean="0">
                <a:latin typeface="+mj-lt"/>
              </a:rPr>
              <a:t>em </a:t>
            </a:r>
            <a:r>
              <a:rPr lang="pt-BR" altLang="pt-BR" sz="2100" dirty="0">
                <a:latin typeface="+mj-lt"/>
              </a:rPr>
              <a:t>projeto de software.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100" dirty="0">
                <a:latin typeface="+mj-lt"/>
              </a:rPr>
              <a:t>Especificar abstrações que estão acima do nível de classes ou objetos isolados </a:t>
            </a:r>
            <a:endParaRPr lang="pt-BR" altLang="pt-BR" sz="2100" dirty="0" smtClean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2100" dirty="0" smtClean="0">
                <a:latin typeface="+mj-lt"/>
              </a:rPr>
              <a:t>ou </a:t>
            </a:r>
            <a:r>
              <a:rPr lang="pt-BR" altLang="pt-BR" sz="2100" dirty="0">
                <a:latin typeface="+mj-lt"/>
              </a:rPr>
              <a:t>de componentes.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100" dirty="0">
                <a:latin typeface="+mj-lt"/>
              </a:rPr>
              <a:t>Definir um vocabulário comum para a discussão de problemas e soluções de projeto.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100" dirty="0">
                <a:latin typeface="+mj-lt"/>
              </a:rPr>
              <a:t>Facilitar a documentação e manutenção da arquitetura do software.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100" dirty="0">
                <a:latin typeface="+mj-lt"/>
              </a:rPr>
              <a:t>Auxiliar o projeto de uma arquitetura com determinadas propriedades.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100" dirty="0">
                <a:latin typeface="+mj-lt"/>
              </a:rPr>
              <a:t>Auxiliar o projeto de arquiteturas mais complexas</a:t>
            </a:r>
            <a:r>
              <a:rPr lang="pt-BR" altLang="pt-BR" sz="2100" dirty="0" smtClean="0">
                <a:latin typeface="+mj-lt"/>
              </a:rPr>
              <a:t>.</a:t>
            </a:r>
            <a:r>
              <a:rPr kumimoji="0" lang="pt-BR" altLang="pt-BR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/>
            </a:r>
            <a:br>
              <a:rPr kumimoji="0" lang="pt-BR" altLang="pt-BR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</a:br>
            <a:r>
              <a:rPr kumimoji="0" lang="pt-BR" altLang="pt-BR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/>
            </a:r>
            <a:br>
              <a:rPr kumimoji="0" lang="pt-BR" altLang="pt-BR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</a:br>
            <a:endParaRPr kumimoji="0" lang="pt-BR" altLang="pt-BR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910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</a:t>
            </a:r>
            <a:r>
              <a:rPr lang="pt-BR" dirty="0" err="1" smtClean="0"/>
              <a:t>Decorator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07688" cy="4195481"/>
          </a:xfrm>
        </p:spPr>
        <p:txBody>
          <a:bodyPr>
            <a:normAutofit/>
          </a:bodyPr>
          <a:lstStyle/>
          <a:p>
            <a:r>
              <a:rPr lang="pt-BR" sz="2500" dirty="0"/>
              <a:t>"O Padrão </a:t>
            </a:r>
            <a:r>
              <a:rPr lang="pt-BR" sz="2500" dirty="0" err="1"/>
              <a:t>Decorator</a:t>
            </a:r>
            <a:r>
              <a:rPr lang="pt-BR" sz="2500" dirty="0"/>
              <a:t> anexa responsabilidades adicionais a um objeto dinamicamente. Os decoradores fornecem uma alternativa flexível de subclasse para estender a funcionalidade".</a:t>
            </a:r>
          </a:p>
          <a:p>
            <a:r>
              <a:rPr lang="pt-BR" sz="2500" dirty="0" smtClean="0"/>
              <a:t>Padrão Estrutural</a:t>
            </a:r>
          </a:p>
          <a:p>
            <a:r>
              <a:rPr lang="pt-BR" sz="2500" dirty="0" smtClean="0"/>
              <a:t>Objetivos:</a:t>
            </a:r>
          </a:p>
          <a:p>
            <a:pPr marL="457200" lvl="1" indent="0">
              <a:buNone/>
            </a:pPr>
            <a:r>
              <a:rPr lang="pt-BR" sz="2500" dirty="0" smtClean="0"/>
              <a:t>- Responsabilidades adicionais sem grande hierarquias de subclasses</a:t>
            </a:r>
          </a:p>
          <a:p>
            <a:pPr marL="457200" lvl="1" indent="0">
              <a:buNone/>
            </a:pPr>
            <a:r>
              <a:rPr lang="pt-BR" sz="2500" dirty="0" smtClean="0"/>
              <a:t>- Estender a funcionalidade</a:t>
            </a:r>
          </a:p>
          <a:p>
            <a:pPr marL="457200" lvl="1" indent="0">
              <a:buNone/>
            </a:pPr>
            <a:endParaRPr lang="pt-BR" sz="2500" dirty="0" smtClean="0"/>
          </a:p>
          <a:p>
            <a:pPr marL="457200" lvl="1" indent="0">
              <a:buNone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2839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98005" y="1790374"/>
            <a:ext cx="1161568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2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200" dirty="0">
                <a:latin typeface="+mj-lt"/>
              </a:rPr>
              <a:t>Os decoradores têm o mesmo supertipo que os objetos que eles decoram;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200" dirty="0">
                <a:latin typeface="+mj-lt"/>
              </a:rPr>
              <a:t>Você pode usar um ou mais decoradores para englobar um objeto;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200" dirty="0">
                <a:latin typeface="+mj-lt"/>
              </a:rPr>
              <a:t>Uma vez que o decorador tem o mesmo supertipo que o objeto decorado, </a:t>
            </a:r>
            <a:endParaRPr lang="pt-BR" altLang="pt-BR" sz="2200" dirty="0" smtClean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2200" dirty="0" smtClean="0">
                <a:latin typeface="+mj-lt"/>
              </a:rPr>
              <a:t>podemos </a:t>
            </a:r>
            <a:r>
              <a:rPr lang="pt-BR" altLang="pt-BR" sz="2200" dirty="0">
                <a:latin typeface="+mj-lt"/>
              </a:rPr>
              <a:t>passar um objeto decorado no lugar do objeto original (englobado);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200" dirty="0">
                <a:latin typeface="+mj-lt"/>
              </a:rPr>
              <a:t>O decorador adiciona seu próprio comportamento antes e/ou depois de </a:t>
            </a:r>
            <a:r>
              <a:rPr lang="pt-BR" altLang="pt-BR" sz="2200" dirty="0" smtClean="0">
                <a:latin typeface="+mj-lt"/>
              </a:rPr>
              <a:t>delegar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2200" dirty="0" smtClean="0">
                <a:latin typeface="+mj-lt"/>
              </a:rPr>
              <a:t>o </a:t>
            </a:r>
            <a:r>
              <a:rPr lang="pt-BR" altLang="pt-BR" sz="2200" dirty="0">
                <a:latin typeface="+mj-lt"/>
              </a:rPr>
              <a:t>objeto que ele decora o resto do trabalho;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200" dirty="0">
                <a:latin typeface="+mj-lt"/>
              </a:rPr>
              <a:t>Os objetos podem ser decorados a qualquer momento, então podemos decorar </a:t>
            </a:r>
            <a:endParaRPr lang="pt-BR" altLang="pt-BR" sz="2200" dirty="0" smtClean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2200" dirty="0" smtClean="0">
                <a:latin typeface="+mj-lt"/>
              </a:rPr>
              <a:t>os </a:t>
            </a:r>
            <a:r>
              <a:rPr lang="pt-BR" altLang="pt-BR" sz="2200" dirty="0">
                <a:latin typeface="+mj-lt"/>
              </a:rPr>
              <a:t>objetos de maneira dinâmica no tempo de execução com quantos </a:t>
            </a:r>
            <a:endParaRPr lang="pt-BR" altLang="pt-BR" sz="2200" dirty="0" smtClean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2200" dirty="0" smtClean="0">
                <a:latin typeface="+mj-lt"/>
              </a:rPr>
              <a:t>decoradores </a:t>
            </a:r>
            <a:r>
              <a:rPr lang="pt-BR" altLang="pt-BR" sz="2200" dirty="0">
                <a:latin typeface="+mj-lt"/>
              </a:rPr>
              <a:t>desejarmos</a:t>
            </a:r>
            <a:r>
              <a:rPr lang="pt-BR" altLang="pt-BR" sz="2200" dirty="0" smtClean="0">
                <a:latin typeface="+mj-lt"/>
              </a:rPr>
              <a:t>.</a:t>
            </a:r>
            <a:endParaRPr lang="pt-BR" altLang="pt-BR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47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500" dirty="0" smtClean="0"/>
              <a:t>Criação </a:t>
            </a:r>
            <a:r>
              <a:rPr lang="pt-BR" sz="2500" dirty="0"/>
              <a:t>de uma janela (para um site, por exemplo). Iremos adicionar opções adicionais </a:t>
            </a:r>
            <a:r>
              <a:rPr lang="pt-BR" sz="2500" dirty="0" smtClean="0"/>
              <a:t>a </a:t>
            </a:r>
            <a:r>
              <a:rPr lang="pt-BR" sz="2500" dirty="0"/>
              <a:t>ela, como exemplo: barra de rolagem, caixa de texto</a:t>
            </a:r>
            <a:r>
              <a:rPr lang="pt-BR" sz="2500" dirty="0" smtClean="0"/>
              <a:t>...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1328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-17182"/>
            <a:ext cx="9404723" cy="1400530"/>
          </a:xfrm>
        </p:spPr>
        <p:txBody>
          <a:bodyPr/>
          <a:lstStyle/>
          <a:p>
            <a:r>
              <a:rPr lang="pt-BR" dirty="0" smtClean="0"/>
              <a:t>Diagrama de Classes – Exemplo 1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81" y="779871"/>
            <a:ext cx="8566438" cy="58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Códificação</a:t>
            </a:r>
            <a:r>
              <a:rPr lang="pt-BR" dirty="0" smtClean="0"/>
              <a:t> – Exemplo 1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439209"/>
            <a:ext cx="10058400" cy="51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279</TotalTime>
  <Words>502</Words>
  <Application>Microsoft Office PowerPoint</Application>
  <PresentationFormat>Widescreen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Times New Roman</vt:lpstr>
      <vt:lpstr>Wingdings 3</vt:lpstr>
      <vt:lpstr>Íon</vt:lpstr>
      <vt:lpstr>Padrão Decorator</vt:lpstr>
      <vt:lpstr>Padrões de Projeto</vt:lpstr>
      <vt:lpstr>Padrões de Projeto</vt:lpstr>
      <vt:lpstr>Propriedades dos padrões de projeto</vt:lpstr>
      <vt:lpstr>Padrão Decorator</vt:lpstr>
      <vt:lpstr>Características</vt:lpstr>
      <vt:lpstr>Exemplo 1</vt:lpstr>
      <vt:lpstr>Diagrama de Classes – Exemplo 1</vt:lpstr>
      <vt:lpstr>Códificação – Exemplo 1</vt:lpstr>
      <vt:lpstr>Exemplo 1</vt:lpstr>
      <vt:lpstr>Exemplo 2</vt:lpstr>
      <vt:lpstr>Diagrama de Classes – Exemplo 2</vt:lpstr>
      <vt:lpstr>Codificação – Exemplo 2</vt:lpstr>
      <vt:lpstr>Codificação – Exemplo 2</vt:lpstr>
      <vt:lpstr>Codificação – Exemplo 2</vt:lpstr>
      <vt:lpstr>Codificação – Exemplo 2</vt:lpstr>
      <vt:lpstr>Java IO API e o Padrão Decorator</vt:lpstr>
      <vt:lpstr>Aplicabilidade</vt:lpstr>
      <vt:lpstr>Padrão Decorator</vt:lpstr>
      <vt:lpstr>Estrutura</vt:lpstr>
      <vt:lpstr>Princípio Aberto e Fechado  e o Padrão Decorator</vt:lpstr>
      <vt:lpstr>Conclusão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Padrão Decorator</dc:title>
  <dc:creator>Geraldo Júnior</dc:creator>
  <cp:lastModifiedBy>william yamada</cp:lastModifiedBy>
  <cp:revision>16</cp:revision>
  <dcterms:created xsi:type="dcterms:W3CDTF">2014-06-30T01:48:07Z</dcterms:created>
  <dcterms:modified xsi:type="dcterms:W3CDTF">2015-04-21T22:16:16Z</dcterms:modified>
</cp:coreProperties>
</file>