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3"/>
  </p:handoutMasterIdLst>
  <p:sldIdLst>
    <p:sldId id="274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301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</p:sldIdLst>
  <p:sldSz cx="9144000" cy="6858000" type="screen4x3"/>
  <p:notesSz cx="6858000" cy="90773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000000"/>
    <a:srgbClr val="642100"/>
    <a:srgbClr val="DAE7F2"/>
    <a:srgbClr val="CEF3FE"/>
    <a:srgbClr val="CDCDFF"/>
    <a:srgbClr val="F0F0F0"/>
    <a:srgbClr val="FFE7FF"/>
    <a:srgbClr val="FFDDFF"/>
    <a:srgbClr val="FFD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5" autoAdjust="0"/>
    <p:restoredTop sz="94545" autoAdjust="0"/>
  </p:normalViewPr>
  <p:slideViewPr>
    <p:cSldViewPr>
      <p:cViewPr varScale="1">
        <p:scale>
          <a:sx n="70" d="100"/>
          <a:sy n="70" d="100"/>
        </p:scale>
        <p:origin x="-3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59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67F52-482D-41AC-8711-E78317152E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</p:grpSp>
      <p:sp>
        <p:nvSpPr>
          <p:cNvPr id="1334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3342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0BDBC-BF24-453B-A8A0-0859990D97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6628-0DEF-4838-9642-27CD5C9B79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1150" y="49213"/>
            <a:ext cx="2087563" cy="6046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5288" y="49213"/>
            <a:ext cx="6113462" cy="6046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C70D2-ABC3-452A-BF9D-6D9D4246DF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E4A4A-8EFB-4DEF-9967-6F9743EABE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CF088-5F07-4BD4-BBAC-72150BC10B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836613"/>
            <a:ext cx="4100512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100513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D35A-6CA4-4890-A486-B56DB9F79B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F9C90-E448-40D2-BD85-6BB7FFEA4B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6D2F-6A60-4533-8872-488E666815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F790-1E68-426E-B1CF-8C19682516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BE4D-A25B-4F01-AA9B-4E61ED0467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90F83-D0C0-4DA6-A913-8CBEE7527F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 userDrawn="1"/>
        </p:nvSpPr>
        <p:spPr bwMode="auto"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27" name="Group 25"/>
          <p:cNvGrpSpPr>
            <a:grpSpLocks/>
          </p:cNvGrpSpPr>
          <p:nvPr/>
        </p:nvGrpSpPr>
        <p:grpSpPr bwMode="auto">
          <a:xfrm>
            <a:off x="0" y="6508750"/>
            <a:ext cx="9169400" cy="138113"/>
            <a:chOff x="0" y="4032"/>
            <a:chExt cx="5776" cy="87"/>
          </a:xfrm>
        </p:grpSpPr>
        <p:sp>
          <p:nvSpPr>
            <p:cNvPr id="12314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12315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12316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Times New Roman" pitchFamily="18" charset="0"/>
              </a:endParaRPr>
            </a:p>
          </p:txBody>
        </p:sp>
      </p:grpSp>
      <p:sp>
        <p:nvSpPr>
          <p:cNvPr id="1028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49213"/>
            <a:ext cx="7772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Área de Informática</a:t>
            </a:r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353425" cy="52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231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524625"/>
            <a:ext cx="1905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32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524625"/>
            <a:ext cx="2895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32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524625"/>
            <a:ext cx="1905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imes New Roman" pitchFamily="18" charset="0"/>
              </a:defRPr>
            </a:lvl1pPr>
          </a:lstStyle>
          <a:p>
            <a:pPr>
              <a:defRPr/>
            </a:pPr>
            <a:fld id="{3DFAF65E-86A3-4BDC-9CD8-44E1316EA7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322" name="Text Box 34"/>
          <p:cNvSpPr txBox="1">
            <a:spLocks noChangeArrowheads="1"/>
          </p:cNvSpPr>
          <p:nvPr userDrawn="1"/>
        </p:nvSpPr>
        <p:spPr bwMode="auto">
          <a:xfrm>
            <a:off x="7451725" y="6589713"/>
            <a:ext cx="1436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i="1" dirty="0">
                <a:solidFill>
                  <a:srgbClr val="000000"/>
                </a:solidFill>
                <a:latin typeface="Arial" charset="0"/>
              </a:rPr>
              <a:t>Prof.  Edmir Prado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9144000" cy="647700"/>
          </a:xfrm>
        </p:spPr>
        <p:txBody>
          <a:bodyPr/>
          <a:lstStyle/>
          <a:p>
            <a:r>
              <a:rPr lang="pt-BR" sz="3400" dirty="0" smtClean="0">
                <a:solidFill>
                  <a:srgbClr val="000000"/>
                </a:solidFill>
              </a:rPr>
              <a:t>Introdução a Administração de Computadores</a:t>
            </a:r>
            <a:endParaRPr lang="pt-BR" sz="3400" dirty="0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6369050"/>
            <a:ext cx="9169400" cy="138113"/>
            <a:chOff x="0" y="4032"/>
            <a:chExt cx="5776" cy="87"/>
          </a:xfrm>
        </p:grpSpPr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3" name="Freeform 13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pic>
        <p:nvPicPr>
          <p:cNvPr id="81935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709613"/>
            <a:ext cx="9144000" cy="5743575"/>
          </a:xfrm>
          <a:noFill/>
          <a:ln/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-36513" y="6369050"/>
            <a:ext cx="9169401" cy="138113"/>
            <a:chOff x="0" y="4032"/>
            <a:chExt cx="5776" cy="87"/>
          </a:xfrm>
        </p:grpSpPr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39" name="Freeform 19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940" name="Freeform 20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2830282" y="1370013"/>
            <a:ext cx="313579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tx2"/>
                </a:solidFill>
              </a:rPr>
              <a:t>Organizações e SI</a:t>
            </a:r>
            <a:endParaRPr lang="pt-BR" sz="3000" b="1" dirty="0">
              <a:solidFill>
                <a:srgbClr val="CC3300"/>
              </a:solidFill>
            </a:endParaRP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402904" y="1988841"/>
            <a:ext cx="640945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pt-BR" sz="2600" dirty="0" smtClean="0">
                <a:solidFill>
                  <a:srgbClr val="640000"/>
                </a:solidFill>
                <a:sym typeface="Symbol" pitchFamily="18" charset="2"/>
              </a:rPr>
              <a:t>1. Visão das Organizações</a:t>
            </a:r>
          </a:p>
          <a:p>
            <a:pPr eaLnBrk="0" hangingPunct="0"/>
            <a:r>
              <a:rPr kumimoji="0" lang="pt-BR" sz="2600" dirty="0" smtClean="0">
                <a:solidFill>
                  <a:srgbClr val="640000"/>
                </a:solidFill>
                <a:sym typeface="Symbol" pitchFamily="18" charset="2"/>
              </a:rPr>
              <a:t>2. Cadeia de Valores</a:t>
            </a:r>
          </a:p>
          <a:p>
            <a:pPr eaLnBrk="0" hangingPunct="0"/>
            <a:r>
              <a:rPr kumimoji="0" lang="pt-BR" sz="2600" dirty="0" smtClean="0">
                <a:solidFill>
                  <a:srgbClr val="640000"/>
                </a:solidFill>
                <a:sym typeface="Symbol" pitchFamily="18" charset="2"/>
              </a:rPr>
              <a:t>3. Processos e as Tecnologias de Gestão</a:t>
            </a:r>
          </a:p>
          <a:p>
            <a:pPr eaLnBrk="0" hangingPunct="0"/>
            <a:r>
              <a:rPr kumimoji="0" lang="pt-BR" sz="2600" dirty="0" smtClean="0">
                <a:solidFill>
                  <a:srgbClr val="640000"/>
                </a:solidFill>
                <a:sym typeface="Symbol" pitchFamily="18" charset="2"/>
              </a:rPr>
              <a:t>4. Cultura Organizacional e Mudanças</a:t>
            </a:r>
          </a:p>
          <a:p>
            <a:pPr eaLnBrk="0" hangingPunct="0"/>
            <a:r>
              <a:rPr kumimoji="0" lang="pt-BR" sz="2600" dirty="0" smtClean="0">
                <a:solidFill>
                  <a:srgbClr val="640000"/>
                </a:solidFill>
                <a:sym typeface="Symbol" pitchFamily="18" charset="2"/>
              </a:rPr>
              <a:t>5. Como SI Afetam as Organizações</a:t>
            </a:r>
          </a:p>
          <a:p>
            <a:pPr eaLnBrk="0" hangingPunct="0"/>
            <a:r>
              <a:rPr kumimoji="0" lang="pt-BR" sz="2600" dirty="0" smtClean="0">
                <a:solidFill>
                  <a:srgbClr val="640000"/>
                </a:solidFill>
                <a:sym typeface="Symbol" pitchFamily="18" charset="2"/>
              </a:rPr>
              <a:t>6. Razão para Adoção de SI</a:t>
            </a:r>
          </a:p>
          <a:p>
            <a:pPr eaLnBrk="0" hangingPunct="0"/>
            <a:r>
              <a:rPr kumimoji="0" lang="pt-BR" sz="2600" dirty="0" smtClean="0">
                <a:solidFill>
                  <a:srgbClr val="640000"/>
                </a:solidFill>
                <a:sym typeface="Symbol" pitchFamily="18" charset="2"/>
              </a:rPr>
              <a:t>7. Empresa como Sistema: Eficiência, Eficácia</a:t>
            </a:r>
          </a:p>
          <a:p>
            <a:pPr eaLnBrk="0" hangingPunct="0"/>
            <a:r>
              <a:rPr kumimoji="0" lang="pt-BR" sz="2600" dirty="0" smtClean="0">
                <a:solidFill>
                  <a:srgbClr val="640000"/>
                </a:solidFill>
                <a:sym typeface="Symbol" pitchFamily="18" charset="2"/>
              </a:rPr>
              <a:t>     e Produtividade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198563"/>
            <a:ext cx="8748713" cy="862012"/>
          </a:xfrm>
        </p:spPr>
        <p:txBody>
          <a:bodyPr/>
          <a:lstStyle/>
          <a:p>
            <a:r>
              <a:rPr lang="pt-BR" sz="2900"/>
              <a:t>Exemplo de agregação de valor: lava-carros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3040063" y="564183"/>
            <a:ext cx="3187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Cadeia de Valores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19288"/>
            <a:ext cx="1439862" cy="1944687"/>
            <a:chOff x="703" y="1888"/>
            <a:chExt cx="907" cy="1225"/>
          </a:xfrm>
        </p:grpSpPr>
        <p:sp>
          <p:nvSpPr>
            <p:cNvPr id="145414" name="AutoShape 6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1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Externa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3938" y="1919288"/>
            <a:ext cx="1439862" cy="1944687"/>
            <a:chOff x="703" y="1888"/>
            <a:chExt cx="907" cy="1225"/>
          </a:xfrm>
        </p:grpSpPr>
        <p:sp>
          <p:nvSpPr>
            <p:cNvPr id="145417" name="AutoShape 9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2</a:t>
              </a:r>
            </a:p>
            <a:p>
              <a:pPr algn="ctr"/>
              <a:r>
                <a:rPr lang="pt-BR"/>
                <a:t>Aspiração</a:t>
              </a:r>
            </a:p>
            <a:p>
              <a:pPr algn="ctr"/>
              <a:r>
                <a:rPr lang="pt-BR"/>
                <a:t>interna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endParaRPr lang="pt-BR"/>
            </a:p>
          </p:txBody>
        </p:sp>
        <p:sp>
          <p:nvSpPr>
            <p:cNvPr id="145418" name="Line 10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975350" y="1919288"/>
            <a:ext cx="1439863" cy="1944687"/>
            <a:chOff x="703" y="1888"/>
            <a:chExt cx="907" cy="1225"/>
          </a:xfrm>
        </p:grpSpPr>
        <p:sp>
          <p:nvSpPr>
            <p:cNvPr id="145420" name="AutoShape 12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3</a:t>
              </a:r>
            </a:p>
            <a:p>
              <a:pPr algn="ctr"/>
              <a:r>
                <a:rPr lang="pt-BR"/>
                <a:t>Lavagem</a:t>
              </a:r>
            </a:p>
            <a:p>
              <a:pPr algn="ctr"/>
              <a:r>
                <a:rPr lang="pt-BR"/>
                <a:t>do motor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r>
                <a:rPr lang="pt-BR"/>
                <a:t> </a:t>
              </a:r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2557463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4987925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>
            <a:off x="107950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087438" y="4292600"/>
            <a:ext cx="1439862" cy="1944688"/>
            <a:chOff x="703" y="1888"/>
            <a:chExt cx="907" cy="1225"/>
          </a:xfrm>
        </p:grpSpPr>
        <p:sp>
          <p:nvSpPr>
            <p:cNvPr id="145426" name="AutoShape 18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4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especial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5427" name="Line 19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535363" y="4292600"/>
            <a:ext cx="1439862" cy="1944688"/>
            <a:chOff x="703" y="1888"/>
            <a:chExt cx="907" cy="1225"/>
          </a:xfrm>
        </p:grpSpPr>
        <p:sp>
          <p:nvSpPr>
            <p:cNvPr id="145429" name="AutoShape 21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5</a:t>
              </a:r>
            </a:p>
            <a:p>
              <a:pPr algn="ctr"/>
              <a:r>
                <a:rPr lang="pt-BR"/>
                <a:t>Aplicação</a:t>
              </a:r>
            </a:p>
            <a:p>
              <a:pPr algn="ctr"/>
              <a:r>
                <a:rPr lang="pt-BR"/>
                <a:t>de cera e</a:t>
              </a:r>
            </a:p>
            <a:p>
              <a:pPr algn="ctr"/>
              <a:r>
                <a:rPr lang="pt-BR"/>
                <a:t> cristaliza-</a:t>
              </a:r>
            </a:p>
            <a:p>
              <a:pPr algn="ctr"/>
              <a:r>
                <a:rPr lang="pt-BR"/>
                <a:t>ção</a:t>
              </a:r>
            </a:p>
          </p:txBody>
        </p:sp>
        <p:sp>
          <p:nvSpPr>
            <p:cNvPr id="145430" name="Line 22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2528888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>
            <a:off x="4959350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5436" name="Line 28"/>
          <p:cNvSpPr>
            <a:spLocks noChangeShapeType="1"/>
          </p:cNvSpPr>
          <p:nvPr/>
        </p:nvSpPr>
        <p:spPr bwMode="auto">
          <a:xfrm>
            <a:off x="79375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>
            <a:off x="74613" y="4076700"/>
            <a:ext cx="8243887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8283575" y="2852738"/>
            <a:ext cx="0" cy="1223962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>
            <a:off x="111125" y="4076700"/>
            <a:ext cx="0" cy="1154113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>
            <a:off x="7410450" y="2857500"/>
            <a:ext cx="906463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198563"/>
            <a:ext cx="8748713" cy="862012"/>
          </a:xfrm>
        </p:spPr>
        <p:txBody>
          <a:bodyPr/>
          <a:lstStyle/>
          <a:p>
            <a:r>
              <a:rPr lang="pt-BR" sz="2900"/>
              <a:t>Exemplo de agregação de valor: lava-carros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040063" y="564183"/>
            <a:ext cx="3187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Cadeia de Valores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16013" y="1919288"/>
            <a:ext cx="1439862" cy="1944687"/>
            <a:chOff x="703" y="1888"/>
            <a:chExt cx="907" cy="1225"/>
          </a:xfrm>
        </p:grpSpPr>
        <p:sp>
          <p:nvSpPr>
            <p:cNvPr id="143379" name="AutoShape 19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1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Externa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3381" name="Line 21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563938" y="1919288"/>
            <a:ext cx="1439862" cy="1944687"/>
            <a:chOff x="703" y="1888"/>
            <a:chExt cx="907" cy="1225"/>
          </a:xfrm>
        </p:grpSpPr>
        <p:sp>
          <p:nvSpPr>
            <p:cNvPr id="143384" name="AutoShape 24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2</a:t>
              </a:r>
            </a:p>
            <a:p>
              <a:pPr algn="ctr"/>
              <a:r>
                <a:rPr lang="pt-BR"/>
                <a:t>Aspiração</a:t>
              </a:r>
            </a:p>
            <a:p>
              <a:pPr algn="ctr"/>
              <a:r>
                <a:rPr lang="pt-BR"/>
                <a:t>interna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endParaRPr lang="pt-BR"/>
            </a:p>
          </p:txBody>
        </p:sp>
        <p:sp>
          <p:nvSpPr>
            <p:cNvPr id="143385" name="Line 25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975350" y="1919288"/>
            <a:ext cx="1439863" cy="1944687"/>
            <a:chOff x="703" y="1888"/>
            <a:chExt cx="907" cy="1225"/>
          </a:xfrm>
        </p:grpSpPr>
        <p:sp>
          <p:nvSpPr>
            <p:cNvPr id="143387" name="AutoShape 27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3</a:t>
              </a:r>
            </a:p>
            <a:p>
              <a:pPr algn="ctr"/>
              <a:r>
                <a:rPr lang="pt-BR"/>
                <a:t>Lavagem</a:t>
              </a:r>
            </a:p>
            <a:p>
              <a:pPr algn="ctr"/>
              <a:r>
                <a:rPr lang="pt-BR"/>
                <a:t>do motor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r>
                <a:rPr lang="pt-BR"/>
                <a:t> </a:t>
              </a:r>
            </a:p>
          </p:txBody>
        </p:sp>
        <p:sp>
          <p:nvSpPr>
            <p:cNvPr id="143388" name="Line 28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3393" name="Line 33"/>
          <p:cNvSpPr>
            <a:spLocks noChangeShapeType="1"/>
          </p:cNvSpPr>
          <p:nvPr/>
        </p:nvSpPr>
        <p:spPr bwMode="auto">
          <a:xfrm>
            <a:off x="2557463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395" name="Line 35"/>
          <p:cNvSpPr>
            <a:spLocks noChangeShapeType="1"/>
          </p:cNvSpPr>
          <p:nvPr/>
        </p:nvSpPr>
        <p:spPr bwMode="auto">
          <a:xfrm>
            <a:off x="4987925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396" name="Line 36"/>
          <p:cNvSpPr>
            <a:spLocks noChangeShapeType="1"/>
          </p:cNvSpPr>
          <p:nvPr/>
        </p:nvSpPr>
        <p:spPr bwMode="auto">
          <a:xfrm>
            <a:off x="107950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087438" y="4292600"/>
            <a:ext cx="1439862" cy="1944688"/>
            <a:chOff x="703" y="1888"/>
            <a:chExt cx="907" cy="1225"/>
          </a:xfrm>
        </p:grpSpPr>
        <p:sp>
          <p:nvSpPr>
            <p:cNvPr id="143398" name="AutoShape 38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4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especial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3399" name="Line 39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535363" y="4292600"/>
            <a:ext cx="1439862" cy="1944688"/>
            <a:chOff x="703" y="1888"/>
            <a:chExt cx="907" cy="1225"/>
          </a:xfrm>
        </p:grpSpPr>
        <p:sp>
          <p:nvSpPr>
            <p:cNvPr id="143401" name="AutoShape 41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5</a:t>
              </a:r>
            </a:p>
            <a:p>
              <a:pPr algn="ctr"/>
              <a:r>
                <a:rPr lang="pt-BR"/>
                <a:t>Aplicação</a:t>
              </a:r>
            </a:p>
            <a:p>
              <a:pPr algn="ctr"/>
              <a:r>
                <a:rPr lang="pt-BR"/>
                <a:t>de cera e</a:t>
              </a:r>
            </a:p>
            <a:p>
              <a:pPr algn="ctr"/>
              <a:r>
                <a:rPr lang="pt-BR"/>
                <a:t> cristaliza-</a:t>
              </a:r>
            </a:p>
            <a:p>
              <a:pPr algn="ctr"/>
              <a:r>
                <a:rPr lang="pt-BR"/>
                <a:t>ção</a:t>
              </a:r>
            </a:p>
          </p:txBody>
        </p:sp>
        <p:sp>
          <p:nvSpPr>
            <p:cNvPr id="143402" name="Line 42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946775" y="4292600"/>
            <a:ext cx="1439863" cy="1944688"/>
            <a:chOff x="703" y="1888"/>
            <a:chExt cx="907" cy="1225"/>
          </a:xfrm>
        </p:grpSpPr>
        <p:sp>
          <p:nvSpPr>
            <p:cNvPr id="143404" name="AutoShape 44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6</a:t>
              </a:r>
            </a:p>
            <a:p>
              <a:pPr algn="ctr"/>
              <a:r>
                <a:rPr lang="pt-BR"/>
                <a:t>Acabamen-</a:t>
              </a:r>
            </a:p>
            <a:p>
              <a:pPr algn="ctr"/>
              <a:r>
                <a:rPr lang="pt-BR"/>
                <a:t>to final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r>
                <a:rPr lang="pt-BR"/>
                <a:t> </a:t>
              </a:r>
            </a:p>
          </p:txBody>
        </p:sp>
        <p:sp>
          <p:nvSpPr>
            <p:cNvPr id="143405" name="Line 45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3406" name="Line 46"/>
          <p:cNvSpPr>
            <a:spLocks noChangeShapeType="1"/>
          </p:cNvSpPr>
          <p:nvPr/>
        </p:nvSpPr>
        <p:spPr bwMode="auto">
          <a:xfrm>
            <a:off x="2528888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4959350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79375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>
            <a:off x="74613" y="4076700"/>
            <a:ext cx="8243887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10" name="Line 50"/>
          <p:cNvSpPr>
            <a:spLocks noChangeShapeType="1"/>
          </p:cNvSpPr>
          <p:nvPr/>
        </p:nvSpPr>
        <p:spPr bwMode="auto">
          <a:xfrm>
            <a:off x="8283575" y="2852738"/>
            <a:ext cx="0" cy="1223962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11" name="Line 51"/>
          <p:cNvSpPr>
            <a:spLocks noChangeShapeType="1"/>
          </p:cNvSpPr>
          <p:nvPr/>
        </p:nvSpPr>
        <p:spPr bwMode="auto">
          <a:xfrm>
            <a:off x="111125" y="4076700"/>
            <a:ext cx="0" cy="1154113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>
            <a:off x="7410450" y="2857500"/>
            <a:ext cx="906463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>
            <a:off x="7381875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AutoShape 5"/>
          <p:cNvSpPr>
            <a:spLocks noChangeArrowheads="1"/>
          </p:cNvSpPr>
          <p:nvPr/>
        </p:nvSpPr>
        <p:spPr bwMode="auto">
          <a:xfrm>
            <a:off x="1436688" y="5791200"/>
            <a:ext cx="1511300" cy="576263"/>
          </a:xfrm>
          <a:prstGeom prst="chevron">
            <a:avLst>
              <a:gd name="adj" fmla="val 37469"/>
            </a:avLst>
          </a:prstGeom>
          <a:solidFill>
            <a:srgbClr val="F1F1F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2822575" y="5791200"/>
            <a:ext cx="1511300" cy="576263"/>
          </a:xfrm>
          <a:prstGeom prst="chevron">
            <a:avLst>
              <a:gd name="adj" fmla="val 37469"/>
            </a:avLst>
          </a:prstGeom>
          <a:solidFill>
            <a:srgbClr val="F1F1F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2583" name="AutoShape 7"/>
          <p:cNvSpPr>
            <a:spLocks noChangeArrowheads="1"/>
          </p:cNvSpPr>
          <p:nvPr/>
        </p:nvSpPr>
        <p:spPr bwMode="auto">
          <a:xfrm>
            <a:off x="4205288" y="5791200"/>
            <a:ext cx="1390650" cy="576263"/>
          </a:xfrm>
          <a:prstGeom prst="chevron">
            <a:avLst>
              <a:gd name="adj" fmla="val 34478"/>
            </a:avLst>
          </a:prstGeom>
          <a:solidFill>
            <a:srgbClr val="F1F1F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5486400" y="5791200"/>
            <a:ext cx="1117600" cy="576263"/>
          </a:xfrm>
          <a:prstGeom prst="chevron">
            <a:avLst>
              <a:gd name="adj" fmla="val 33885"/>
            </a:avLst>
          </a:prstGeom>
          <a:solidFill>
            <a:srgbClr val="F1F1F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2585" name="AutoShape 9"/>
          <p:cNvSpPr>
            <a:spLocks noChangeArrowheads="1"/>
          </p:cNvSpPr>
          <p:nvPr/>
        </p:nvSpPr>
        <p:spPr bwMode="auto">
          <a:xfrm>
            <a:off x="6496050" y="5791200"/>
            <a:ext cx="1511300" cy="576263"/>
          </a:xfrm>
          <a:prstGeom prst="chevron">
            <a:avLst>
              <a:gd name="adj" fmla="val 37469"/>
            </a:avLst>
          </a:prstGeom>
          <a:solidFill>
            <a:srgbClr val="F1F1F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7866063" y="5791200"/>
            <a:ext cx="1277937" cy="576263"/>
          </a:xfrm>
          <a:prstGeom prst="chevron">
            <a:avLst>
              <a:gd name="adj" fmla="val 37546"/>
            </a:avLst>
          </a:prstGeom>
          <a:solidFill>
            <a:srgbClr val="F1F1F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2579" name="AutoShape 3"/>
          <p:cNvSpPr>
            <a:spLocks/>
          </p:cNvSpPr>
          <p:nvPr/>
        </p:nvSpPr>
        <p:spPr bwMode="auto">
          <a:xfrm>
            <a:off x="6443663" y="1387475"/>
            <a:ext cx="360362" cy="2879725"/>
          </a:xfrm>
          <a:prstGeom prst="rightBrace">
            <a:avLst>
              <a:gd name="adj1" fmla="val 66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019925" y="2492375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000">
                <a:latin typeface="Arial" charset="0"/>
              </a:rPr>
              <a:t>Processos </a:t>
            </a:r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 flipH="1">
            <a:off x="2268538" y="5084763"/>
            <a:ext cx="287337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 flipH="1">
            <a:off x="3708400" y="5084763"/>
            <a:ext cx="287338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 flipH="1">
            <a:off x="5148263" y="5084763"/>
            <a:ext cx="287337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>
            <a:off x="5580063" y="5084763"/>
            <a:ext cx="936625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>
            <a:off x="5867400" y="5084763"/>
            <a:ext cx="2305050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 flipH="1">
            <a:off x="6156325" y="5084763"/>
            <a:ext cx="360363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259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5516563" cy="3673475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800"/>
              <a:t>Reengenharia de processos</a:t>
            </a:r>
          </a:p>
          <a:p>
            <a:pPr>
              <a:lnSpc>
                <a:spcPct val="110000"/>
              </a:lnSpc>
            </a:pPr>
            <a:r>
              <a:rPr lang="pt-BR" sz="2800"/>
              <a:t>Downsizing</a:t>
            </a:r>
          </a:p>
          <a:p>
            <a:pPr>
              <a:lnSpc>
                <a:spcPct val="110000"/>
              </a:lnSpc>
            </a:pPr>
            <a:r>
              <a:rPr lang="pt-BR" sz="2800"/>
              <a:t>Benchmarking</a:t>
            </a:r>
          </a:p>
          <a:p>
            <a:pPr>
              <a:lnSpc>
                <a:spcPct val="110000"/>
              </a:lnSpc>
            </a:pPr>
            <a:r>
              <a:rPr lang="pt-BR" sz="2800"/>
              <a:t>Qualidade total</a:t>
            </a:r>
          </a:p>
          <a:p>
            <a:pPr>
              <a:lnSpc>
                <a:spcPct val="110000"/>
              </a:lnSpc>
            </a:pPr>
            <a:r>
              <a:rPr lang="pt-BR" sz="2800"/>
              <a:t>Terceirização</a:t>
            </a:r>
          </a:p>
          <a:p>
            <a:pPr>
              <a:lnSpc>
                <a:spcPct val="110000"/>
              </a:lnSpc>
            </a:pPr>
            <a:r>
              <a:rPr lang="pt-BR" sz="2800"/>
              <a:t>Gestão e organização reversa</a:t>
            </a:r>
          </a:p>
        </p:txBody>
      </p:sp>
      <p:sp>
        <p:nvSpPr>
          <p:cNvPr id="152597" name="Rectangle 21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  <a:noFill/>
          <a:ln/>
        </p:spPr>
        <p:txBody>
          <a:bodyPr/>
          <a:lstStyle/>
          <a:p>
            <a:r>
              <a:rPr lang="pt-BR" sz="3600"/>
              <a:t>Organizações</a:t>
            </a: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1116013" y="564183"/>
            <a:ext cx="65420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Processos e as Tecnologias de Gestão</a:t>
            </a: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-34925" y="4768850"/>
            <a:ext cx="90773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1600">
                <a:solidFill>
                  <a:schemeClr val="tx2"/>
                </a:solidFill>
                <a:latin typeface="Arial" charset="0"/>
              </a:rPr>
              <a:t>Funções                           Vendas          Fabricação         Finanças         Logística</a:t>
            </a:r>
          </a:p>
          <a:p>
            <a:r>
              <a:rPr kumimoji="0" lang="pt-BR" sz="1600">
                <a:solidFill>
                  <a:schemeClr val="tx2"/>
                </a:solidFill>
                <a:latin typeface="Arial" charset="0"/>
              </a:rPr>
              <a:t>organizacionais</a:t>
            </a:r>
          </a:p>
          <a:p>
            <a:r>
              <a:rPr kumimoji="0" lang="pt-BR" sz="1600">
                <a:latin typeface="Arial" charset="0"/>
              </a:rPr>
              <a:t>       </a:t>
            </a:r>
          </a:p>
          <a:p>
            <a:r>
              <a:rPr kumimoji="0" lang="pt-BR" sz="1600">
                <a:solidFill>
                  <a:schemeClr val="tx2"/>
                </a:solidFill>
                <a:latin typeface="Arial" charset="0"/>
              </a:rPr>
              <a:t>Processos              </a:t>
            </a:r>
          </a:p>
          <a:p>
            <a:r>
              <a:rPr kumimoji="0" lang="pt-BR" sz="1600">
                <a:solidFill>
                  <a:schemeClr val="tx2"/>
                </a:solidFill>
                <a:latin typeface="Arial" charset="0"/>
              </a:rPr>
              <a:t>organizacionais</a:t>
            </a:r>
            <a:r>
              <a:rPr kumimoji="0" lang="pt-BR" sz="1600">
                <a:latin typeface="Arial" charset="0"/>
              </a:rPr>
              <a:t>  </a:t>
            </a:r>
            <a:r>
              <a:rPr kumimoji="0" lang="pt-BR" sz="1600">
                <a:solidFill>
                  <a:schemeClr val="tx2"/>
                </a:solidFill>
                <a:latin typeface="Arial" charset="0"/>
              </a:rPr>
              <a:t>Envolvimento   Configuração   Verificação     Entrega     Faturamento     Cobrança</a:t>
            </a:r>
          </a:p>
          <a:p>
            <a:r>
              <a:rPr kumimoji="0" lang="pt-BR" sz="1600">
                <a:solidFill>
                  <a:schemeClr val="tx2"/>
                </a:solidFill>
                <a:latin typeface="Arial" charset="0"/>
              </a:rPr>
              <a:t>                                                                            de crédito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79525"/>
            <a:ext cx="8893175" cy="22209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pt-BR" sz="2400"/>
              <a:t>Cultura organizacional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pt-BR" sz="2100"/>
              <a:t>Conjunto de entendimentos e hipóteses compartilhados por um negócio, corporação ou organização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pt-BR" sz="2400"/>
              <a:t>Mudança organizacional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pt-BR" sz="2100"/>
              <a:t>É o processo de modificar a organização existente a fim de melhorar a eficiência e a eficácia</a:t>
            </a:r>
          </a:p>
          <a:p>
            <a:pPr lvl="1" algn="r">
              <a:lnSpc>
                <a:spcPct val="80000"/>
              </a:lnSpc>
              <a:spcBef>
                <a:spcPct val="90000"/>
              </a:spcBef>
              <a:buFontTx/>
              <a:buNone/>
            </a:pPr>
            <a:r>
              <a:rPr lang="pt-BR" sz="1600" i="1"/>
              <a:t>Processo de mudança segundo Kurt Lewin e Edgar schein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751013" y="564183"/>
            <a:ext cx="6080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Cultura Organizacional e Mudanças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84150" y="4327525"/>
            <a:ext cx="2808288" cy="1295400"/>
          </a:xfrm>
          <a:prstGeom prst="rect">
            <a:avLst/>
          </a:prstGeom>
          <a:solidFill>
            <a:srgbClr val="F1F1F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100">
                <a:latin typeface="Arial" charset="0"/>
              </a:rPr>
              <a:t>Velhas idéias e prá-</a:t>
            </a:r>
          </a:p>
          <a:p>
            <a:pPr algn="ctr"/>
            <a:r>
              <a:rPr kumimoji="0" lang="pt-BR" sz="2100">
                <a:latin typeface="Arial" charset="0"/>
              </a:rPr>
              <a:t>ticas são derretidas,</a:t>
            </a:r>
          </a:p>
          <a:p>
            <a:pPr algn="ctr"/>
            <a:r>
              <a:rPr kumimoji="0" lang="pt-BR" sz="2100">
                <a:latin typeface="Arial" charset="0"/>
              </a:rPr>
              <a:t>abandonadas e de-</a:t>
            </a:r>
          </a:p>
          <a:p>
            <a:pPr algn="ctr"/>
            <a:r>
              <a:rPr kumimoji="0" lang="pt-BR" sz="2100">
                <a:latin typeface="Arial" charset="0"/>
              </a:rPr>
              <a:t>sapreendidas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84150" y="3683000"/>
            <a:ext cx="2806700" cy="434975"/>
          </a:xfrm>
          <a:prstGeom prst="rect">
            <a:avLst/>
          </a:prstGeom>
          <a:solidFill>
            <a:srgbClr val="FFFB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300">
                <a:solidFill>
                  <a:schemeClr val="tx2"/>
                </a:solidFill>
                <a:latin typeface="Arial" charset="0"/>
              </a:rPr>
              <a:t>Descongelamento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1239838" y="4889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3208338" y="4327525"/>
            <a:ext cx="2808287" cy="1295400"/>
          </a:xfrm>
          <a:prstGeom prst="rect">
            <a:avLst/>
          </a:prstGeom>
          <a:solidFill>
            <a:srgbClr val="F1F1F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100">
                <a:latin typeface="Arial" charset="0"/>
              </a:rPr>
              <a:t>Novas idéias e práticas</a:t>
            </a:r>
          </a:p>
          <a:p>
            <a:pPr algn="ctr"/>
            <a:r>
              <a:rPr kumimoji="0" lang="pt-BR" sz="2100">
                <a:latin typeface="Arial" charset="0"/>
              </a:rPr>
              <a:t>são exercidas e</a:t>
            </a:r>
          </a:p>
          <a:p>
            <a:pPr algn="ctr"/>
            <a:r>
              <a:rPr kumimoji="0" lang="pt-BR" sz="2100">
                <a:latin typeface="Arial" charset="0"/>
              </a:rPr>
              <a:t>aprendidas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3208338" y="3683000"/>
            <a:ext cx="2806700" cy="434975"/>
          </a:xfrm>
          <a:prstGeom prst="rect">
            <a:avLst/>
          </a:prstGeom>
          <a:solidFill>
            <a:srgbClr val="FFFB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300">
                <a:solidFill>
                  <a:schemeClr val="tx2"/>
                </a:solidFill>
                <a:latin typeface="Arial" charset="0"/>
              </a:rPr>
              <a:t>Mudança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6199188" y="4327525"/>
            <a:ext cx="2808287" cy="1295400"/>
          </a:xfrm>
          <a:prstGeom prst="rect">
            <a:avLst/>
          </a:prstGeom>
          <a:solidFill>
            <a:srgbClr val="F1F1F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100">
                <a:latin typeface="Arial" charset="0"/>
              </a:rPr>
              <a:t>Novas idéias e práticas</a:t>
            </a:r>
          </a:p>
          <a:p>
            <a:pPr algn="ctr"/>
            <a:r>
              <a:rPr kumimoji="0" lang="pt-BR" sz="2100">
                <a:latin typeface="Arial" charset="0"/>
              </a:rPr>
              <a:t>são incorporadas</a:t>
            </a:r>
          </a:p>
          <a:p>
            <a:pPr algn="ctr"/>
            <a:r>
              <a:rPr kumimoji="0" lang="pt-BR" sz="2100">
                <a:latin typeface="Arial" charset="0"/>
              </a:rPr>
              <a:t>definitivamente ao</a:t>
            </a:r>
          </a:p>
          <a:p>
            <a:pPr algn="ctr"/>
            <a:r>
              <a:rPr kumimoji="0" lang="pt-BR" sz="2100">
                <a:latin typeface="Arial" charset="0"/>
              </a:rPr>
              <a:t>comportamento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6199188" y="3683000"/>
            <a:ext cx="2806700" cy="434975"/>
          </a:xfrm>
          <a:prstGeom prst="rect">
            <a:avLst/>
          </a:prstGeom>
          <a:solidFill>
            <a:srgbClr val="FFFB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300">
                <a:solidFill>
                  <a:schemeClr val="tx2"/>
                </a:solidFill>
                <a:latin typeface="Arial" charset="0"/>
              </a:rPr>
              <a:t>Recongelamento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2200275" y="5924550"/>
            <a:ext cx="1800225" cy="431800"/>
          </a:xfrm>
          <a:prstGeom prst="rect">
            <a:avLst/>
          </a:prstGeom>
          <a:solidFill>
            <a:srgbClr val="E7F3FF"/>
          </a:solidFill>
          <a:ln w="38100">
            <a:solidFill>
              <a:srgbClr val="5757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100">
                <a:solidFill>
                  <a:srgbClr val="5353FF"/>
                </a:solidFill>
                <a:latin typeface="Arial" charset="0"/>
              </a:rPr>
              <a:t>Identificação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4216400" y="5924550"/>
            <a:ext cx="1871663" cy="431800"/>
          </a:xfrm>
          <a:prstGeom prst="rect">
            <a:avLst/>
          </a:prstGeom>
          <a:solidFill>
            <a:srgbClr val="E7F3FF"/>
          </a:solidFill>
          <a:ln w="38100">
            <a:solidFill>
              <a:srgbClr val="5757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100">
                <a:solidFill>
                  <a:srgbClr val="5353FF"/>
                </a:solidFill>
                <a:latin typeface="Arial" charset="0"/>
              </a:rPr>
              <a:t>Internalização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6427788" y="5924550"/>
            <a:ext cx="1150937" cy="431800"/>
          </a:xfrm>
          <a:prstGeom prst="rect">
            <a:avLst/>
          </a:prstGeom>
          <a:solidFill>
            <a:srgbClr val="E7F3FF"/>
          </a:solidFill>
          <a:ln w="38100">
            <a:solidFill>
              <a:srgbClr val="5757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100">
                <a:solidFill>
                  <a:srgbClr val="5353FF"/>
                </a:solidFill>
                <a:latin typeface="Arial" charset="0"/>
              </a:rPr>
              <a:t>Suporte</a:t>
            </a: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7796213" y="5924550"/>
            <a:ext cx="1150937" cy="431800"/>
          </a:xfrm>
          <a:prstGeom prst="rect">
            <a:avLst/>
          </a:prstGeom>
          <a:solidFill>
            <a:srgbClr val="E7F3FF"/>
          </a:solidFill>
          <a:ln w="38100">
            <a:solidFill>
              <a:srgbClr val="5757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100">
                <a:solidFill>
                  <a:srgbClr val="5353FF"/>
                </a:solidFill>
                <a:latin typeface="Arial" charset="0"/>
              </a:rPr>
              <a:t>Reforço</a:t>
            </a:r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1476375" y="4149725"/>
            <a:ext cx="0" cy="2159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>
            <a:off x="4572000" y="4149725"/>
            <a:ext cx="0" cy="2159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7524750" y="4149725"/>
            <a:ext cx="0" cy="2159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 rot="-5400000">
            <a:off x="3105150" y="4860925"/>
            <a:ext cx="0" cy="2159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 rot="-5400000">
            <a:off x="6086475" y="4860925"/>
            <a:ext cx="0" cy="2159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21" name="Line 21"/>
          <p:cNvSpPr>
            <a:spLocks noChangeShapeType="1"/>
          </p:cNvSpPr>
          <p:nvPr/>
        </p:nvSpPr>
        <p:spPr bwMode="auto">
          <a:xfrm flipV="1">
            <a:off x="3492500" y="5589588"/>
            <a:ext cx="431800" cy="360362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22" name="Line 22"/>
          <p:cNvSpPr>
            <a:spLocks noChangeShapeType="1"/>
          </p:cNvSpPr>
          <p:nvPr/>
        </p:nvSpPr>
        <p:spPr bwMode="auto">
          <a:xfrm flipV="1">
            <a:off x="6804025" y="5635625"/>
            <a:ext cx="360363" cy="2667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23" name="Line 23"/>
          <p:cNvSpPr>
            <a:spLocks noChangeShapeType="1"/>
          </p:cNvSpPr>
          <p:nvPr/>
        </p:nvSpPr>
        <p:spPr bwMode="auto">
          <a:xfrm flipH="1" flipV="1">
            <a:off x="4860925" y="5576888"/>
            <a:ext cx="431800" cy="360362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3625" name="Line 25"/>
          <p:cNvSpPr>
            <a:spLocks noChangeShapeType="1"/>
          </p:cNvSpPr>
          <p:nvPr/>
        </p:nvSpPr>
        <p:spPr bwMode="auto">
          <a:xfrm flipH="1" flipV="1">
            <a:off x="8027988" y="5635625"/>
            <a:ext cx="360362" cy="2667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SI e 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746250" y="2133600"/>
            <a:ext cx="5994400" cy="189865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pt-BR" sz="2500">
                <a:latin typeface="Arial" charset="0"/>
              </a:rPr>
              <a:t>                           </a:t>
            </a:r>
            <a:r>
              <a:rPr kumimoji="0" lang="pt-BR" sz="2600">
                <a:latin typeface="Arial" charset="0"/>
              </a:rPr>
              <a:t>Tarefas</a:t>
            </a:r>
          </a:p>
          <a:p>
            <a:endParaRPr kumimoji="0" lang="pt-BR" sz="1200">
              <a:latin typeface="Arial" charset="0"/>
            </a:endParaRPr>
          </a:p>
          <a:p>
            <a:r>
              <a:rPr kumimoji="0" lang="pt-BR" sz="2600">
                <a:latin typeface="Arial" charset="0"/>
              </a:rPr>
              <a:t>Tecnologia                             Pessoas</a:t>
            </a:r>
          </a:p>
          <a:p>
            <a:r>
              <a:rPr kumimoji="0" lang="pt-BR" sz="2600">
                <a:latin typeface="Arial" charset="0"/>
              </a:rPr>
              <a:t> </a:t>
            </a:r>
          </a:p>
          <a:p>
            <a:r>
              <a:rPr kumimoji="0" lang="pt-BR" sz="2600">
                <a:latin typeface="Arial" charset="0"/>
              </a:rPr>
              <a:t>                         Estrutura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900113" y="4292600"/>
            <a:ext cx="7848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pt-BR" sz="2500">
                <a:latin typeface="Arial" charset="0"/>
                <a:sym typeface="Symbol" pitchFamily="18" charset="2"/>
              </a:rPr>
              <a:t>Resistência organizacional e o relacionamento de ajuste mútuo entre a tecnologia e a organização. Para implementar uma mudança devem ser mudados todos os 4 componentes simultaneamente </a:t>
            </a:r>
            <a:r>
              <a:rPr kumimoji="0" lang="pt-BR" sz="1800" i="1">
                <a:latin typeface="Arial" charset="0"/>
                <a:sym typeface="Symbol" pitchFamily="18" charset="2"/>
              </a:rPr>
              <a:t>(Leavitt, 1965). </a:t>
            </a:r>
            <a:endParaRPr kumimoji="0" lang="pt-BR" sz="1800" i="1">
              <a:solidFill>
                <a:srgbClr val="99CCFF"/>
              </a:solidFill>
              <a:latin typeface="Arial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619250" y="1484313"/>
            <a:ext cx="62658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pt-BR" sz="2600">
                <a:latin typeface="Arial" charset="0"/>
                <a:sym typeface="Symbol" pitchFamily="18" charset="2"/>
              </a:rPr>
              <a:t>Conseqüências da implementação de SI</a:t>
            </a:r>
            <a:endParaRPr kumimoji="0" lang="pt-BR" sz="2600">
              <a:latin typeface="Arial" charset="0"/>
            </a:endParaRPr>
          </a:p>
        </p:txBody>
      </p:sp>
      <p:sp>
        <p:nvSpPr>
          <p:cNvPr id="154630" name="AutoShape 6"/>
          <p:cNvSpPr>
            <a:spLocks noChangeArrowheads="1"/>
          </p:cNvSpPr>
          <p:nvPr/>
        </p:nvSpPr>
        <p:spPr bwMode="auto">
          <a:xfrm>
            <a:off x="4510088" y="2935288"/>
            <a:ext cx="863600" cy="206375"/>
          </a:xfrm>
          <a:prstGeom prst="rightArrow">
            <a:avLst>
              <a:gd name="adj1" fmla="val 50000"/>
              <a:gd name="adj2" fmla="val 10461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4631" name="AutoShape 7"/>
          <p:cNvSpPr>
            <a:spLocks noChangeArrowheads="1"/>
          </p:cNvSpPr>
          <p:nvPr/>
        </p:nvSpPr>
        <p:spPr bwMode="auto">
          <a:xfrm flipH="1">
            <a:off x="4184650" y="2935288"/>
            <a:ext cx="863600" cy="206375"/>
          </a:xfrm>
          <a:prstGeom prst="rightArrow">
            <a:avLst>
              <a:gd name="adj1" fmla="val 50000"/>
              <a:gd name="adj2" fmla="val 10461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 rot="5400000">
            <a:off x="4980781" y="2959895"/>
            <a:ext cx="79375" cy="1444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4633" name="AutoShape 9"/>
          <p:cNvSpPr>
            <a:spLocks noChangeArrowheads="1"/>
          </p:cNvSpPr>
          <p:nvPr/>
        </p:nvSpPr>
        <p:spPr bwMode="auto">
          <a:xfrm rot="5400000" flipH="1">
            <a:off x="4512469" y="2839244"/>
            <a:ext cx="569913" cy="244475"/>
          </a:xfrm>
          <a:prstGeom prst="rightArrow">
            <a:avLst>
              <a:gd name="adj1" fmla="val 50000"/>
              <a:gd name="adj2" fmla="val 5827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4634" name="AutoShape 10"/>
          <p:cNvSpPr>
            <a:spLocks noChangeArrowheads="1"/>
          </p:cNvSpPr>
          <p:nvPr/>
        </p:nvSpPr>
        <p:spPr bwMode="auto">
          <a:xfrm rot="-5400000" flipH="1" flipV="1">
            <a:off x="4654551" y="3017837"/>
            <a:ext cx="285750" cy="244475"/>
          </a:xfrm>
          <a:prstGeom prst="rightArrow">
            <a:avLst>
              <a:gd name="adj1" fmla="val 50000"/>
              <a:gd name="adj2" fmla="val 2922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1814513" y="564183"/>
            <a:ext cx="5784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Como SI Afetam as Organizações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 rot="5400000">
            <a:off x="4768851" y="2922587"/>
            <a:ext cx="36512" cy="1444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 dirty="0"/>
              <a:t>SI e Organizações</a:t>
            </a:r>
            <a:endParaRPr lang="pt-BR" sz="3600" dirty="0">
              <a:solidFill>
                <a:srgbClr val="66FFFF"/>
              </a:solidFill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482600" y="1362075"/>
            <a:ext cx="3182938" cy="1641475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500" u="sng">
                <a:latin typeface="Arial" charset="0"/>
              </a:rPr>
              <a:t>Fatores</a:t>
            </a:r>
            <a:r>
              <a:rPr kumimoji="0" lang="pt-BR" sz="2500">
                <a:latin typeface="Arial" charset="0"/>
              </a:rPr>
              <a:t> </a:t>
            </a:r>
            <a:r>
              <a:rPr kumimoji="0" lang="pt-BR" sz="2500" u="sng">
                <a:latin typeface="Arial" charset="0"/>
              </a:rPr>
              <a:t>Ambientais</a:t>
            </a:r>
          </a:p>
          <a:p>
            <a:pPr algn="ctr"/>
            <a:r>
              <a:rPr kumimoji="0" lang="pt-BR" sz="2500">
                <a:latin typeface="Arial" charset="0"/>
              </a:rPr>
              <a:t>Incertezas</a:t>
            </a:r>
          </a:p>
          <a:p>
            <a:pPr algn="ctr"/>
            <a:r>
              <a:rPr kumimoji="0" lang="pt-BR" sz="2500">
                <a:latin typeface="Arial" charset="0"/>
              </a:rPr>
              <a:t>Oportunidades</a:t>
            </a:r>
          </a:p>
          <a:p>
            <a:pPr algn="ctr"/>
            <a:endParaRPr kumimoji="0" lang="pt-BR" sz="2500">
              <a:latin typeface="Arial" charset="0"/>
            </a:endParaRP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576888" y="1347788"/>
            <a:ext cx="3182937" cy="1641475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500" u="sng">
                <a:latin typeface="Arial" charset="0"/>
              </a:rPr>
              <a:t>Fatores</a:t>
            </a:r>
            <a:r>
              <a:rPr kumimoji="0" lang="pt-BR" sz="2500">
                <a:latin typeface="Arial" charset="0"/>
              </a:rPr>
              <a:t> </a:t>
            </a:r>
            <a:r>
              <a:rPr kumimoji="0" lang="pt-BR" sz="2500" u="sng">
                <a:latin typeface="Arial" charset="0"/>
              </a:rPr>
              <a:t>Institucionais</a:t>
            </a:r>
          </a:p>
          <a:p>
            <a:pPr algn="ctr"/>
            <a:r>
              <a:rPr kumimoji="0" lang="pt-BR" sz="2500">
                <a:latin typeface="Arial" charset="0"/>
              </a:rPr>
              <a:t>Valores</a:t>
            </a:r>
          </a:p>
          <a:p>
            <a:pPr algn="ctr"/>
            <a:r>
              <a:rPr kumimoji="0" lang="pt-BR" sz="2500">
                <a:latin typeface="Arial" charset="0"/>
              </a:rPr>
              <a:t>Normas</a:t>
            </a:r>
          </a:p>
          <a:p>
            <a:pPr algn="ctr"/>
            <a:r>
              <a:rPr kumimoji="0" lang="pt-BR" sz="2500">
                <a:latin typeface="Arial" charset="0"/>
              </a:rPr>
              <a:t>Interesses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203575" y="3098800"/>
            <a:ext cx="2740025" cy="2089150"/>
          </a:xfrm>
          <a:prstGeom prst="rect">
            <a:avLst/>
          </a:prstGeom>
          <a:solidFill>
            <a:srgbClr val="F1F1F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500" u="sng">
                <a:latin typeface="Arial" charset="0"/>
              </a:rPr>
              <a:t>Desenvolvimento</a:t>
            </a:r>
            <a:endParaRPr kumimoji="0" lang="pt-BR" sz="2500">
              <a:latin typeface="Arial" charset="0"/>
            </a:endParaRPr>
          </a:p>
          <a:p>
            <a:pPr algn="ctr"/>
            <a:r>
              <a:rPr kumimoji="0" lang="pt-BR" sz="2500" u="sng">
                <a:latin typeface="Arial" charset="0"/>
              </a:rPr>
              <a:t>de</a:t>
            </a:r>
            <a:r>
              <a:rPr kumimoji="0" lang="pt-BR" sz="2500">
                <a:latin typeface="Arial" charset="0"/>
              </a:rPr>
              <a:t> </a:t>
            </a:r>
            <a:r>
              <a:rPr kumimoji="0" lang="pt-BR" sz="2500" u="sng">
                <a:latin typeface="Arial" charset="0"/>
              </a:rPr>
              <a:t>Sistemas</a:t>
            </a:r>
          </a:p>
          <a:p>
            <a:pPr algn="ctr"/>
            <a:r>
              <a:rPr kumimoji="0" lang="pt-BR" sz="2500">
                <a:latin typeface="Arial" charset="0"/>
              </a:rPr>
              <a:t>Adoção</a:t>
            </a:r>
          </a:p>
          <a:p>
            <a:pPr algn="ctr"/>
            <a:r>
              <a:rPr kumimoji="0" lang="pt-BR" sz="2500">
                <a:latin typeface="Arial" charset="0"/>
              </a:rPr>
              <a:t>Utilização</a:t>
            </a:r>
          </a:p>
          <a:p>
            <a:pPr algn="ctr"/>
            <a:r>
              <a:rPr kumimoji="0" lang="pt-BR" sz="2500">
                <a:latin typeface="Arial" charset="0"/>
              </a:rPr>
              <a:t>Administração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 rot="5400000">
            <a:off x="1870869" y="3540919"/>
            <a:ext cx="1011238" cy="2159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47" name="AutoShape 7"/>
          <p:cNvSpPr>
            <a:spLocks noChangeArrowheads="1"/>
          </p:cNvSpPr>
          <p:nvPr/>
        </p:nvSpPr>
        <p:spPr bwMode="auto">
          <a:xfrm>
            <a:off x="2268538" y="3867150"/>
            <a:ext cx="863600" cy="360363"/>
          </a:xfrm>
          <a:prstGeom prst="rightArrow">
            <a:avLst>
              <a:gd name="adj1" fmla="val 50000"/>
              <a:gd name="adj2" fmla="val 59912"/>
            </a:avLst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 rot="5400000">
            <a:off x="2258219" y="3899694"/>
            <a:ext cx="252413" cy="193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 rot="5400000">
            <a:off x="6273006" y="3526632"/>
            <a:ext cx="1011237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0" name="AutoShape 10"/>
          <p:cNvSpPr>
            <a:spLocks noChangeArrowheads="1"/>
          </p:cNvSpPr>
          <p:nvPr/>
        </p:nvSpPr>
        <p:spPr bwMode="auto">
          <a:xfrm flipH="1">
            <a:off x="6022975" y="3871913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 rot="5400000">
            <a:off x="6660357" y="3885406"/>
            <a:ext cx="252412" cy="193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2" name="AutoShape 12"/>
          <p:cNvSpPr>
            <a:spLocks noChangeArrowheads="1"/>
          </p:cNvSpPr>
          <p:nvPr/>
        </p:nvSpPr>
        <p:spPr bwMode="auto">
          <a:xfrm>
            <a:off x="4597400" y="1995488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3" name="AutoShape 13"/>
          <p:cNvSpPr>
            <a:spLocks noChangeArrowheads="1"/>
          </p:cNvSpPr>
          <p:nvPr/>
        </p:nvSpPr>
        <p:spPr bwMode="auto">
          <a:xfrm flipH="1">
            <a:off x="3733800" y="1995488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 rot="5400000">
            <a:off x="4540251" y="2090737"/>
            <a:ext cx="165100" cy="193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8256" name="AutoShape 16"/>
          <p:cNvSpPr>
            <a:spLocks noChangeArrowheads="1"/>
          </p:cNvSpPr>
          <p:nvPr/>
        </p:nvSpPr>
        <p:spPr bwMode="auto">
          <a:xfrm>
            <a:off x="6081713" y="4221163"/>
            <a:ext cx="3062287" cy="2133600"/>
          </a:xfrm>
          <a:prstGeom prst="cloudCallout">
            <a:avLst>
              <a:gd name="adj1" fmla="val 18431"/>
              <a:gd name="adj2" fmla="val -99255"/>
            </a:avLst>
          </a:prstGeom>
          <a:solidFill>
            <a:srgbClr val="E7F3FF"/>
          </a:solidFill>
          <a:ln w="31750">
            <a:solidFill>
              <a:srgbClr val="5353FF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kumimoji="0" lang="pt-BR" sz="1900">
                <a:latin typeface="Arial" charset="0"/>
              </a:rPr>
              <a:t>Ex.: alta administração</a:t>
            </a:r>
          </a:p>
          <a:p>
            <a:r>
              <a:rPr kumimoji="0" lang="pt-BR" sz="1900">
                <a:latin typeface="Arial" charset="0"/>
              </a:rPr>
              <a:t>decide aumentar o controle sobre</a:t>
            </a:r>
          </a:p>
          <a:p>
            <a:r>
              <a:rPr kumimoji="0" lang="pt-BR" sz="1900">
                <a:latin typeface="Arial" charset="0"/>
              </a:rPr>
              <a:t>   estoques</a:t>
            </a:r>
          </a:p>
        </p:txBody>
      </p:sp>
      <p:sp>
        <p:nvSpPr>
          <p:cNvPr id="138257" name="AutoShape 17"/>
          <p:cNvSpPr>
            <a:spLocks noChangeArrowheads="1"/>
          </p:cNvSpPr>
          <p:nvPr/>
        </p:nvSpPr>
        <p:spPr bwMode="auto">
          <a:xfrm>
            <a:off x="179388" y="5229225"/>
            <a:ext cx="4608512" cy="1628775"/>
          </a:xfrm>
          <a:prstGeom prst="cloudCallout">
            <a:avLst>
              <a:gd name="adj1" fmla="val -36667"/>
              <a:gd name="adj2" fmla="val -175537"/>
            </a:avLst>
          </a:prstGeom>
          <a:solidFill>
            <a:srgbClr val="E7F3FF"/>
          </a:solidFill>
          <a:ln w="31750">
            <a:solidFill>
              <a:srgbClr val="5353FF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kumimoji="0" lang="pt-BR" sz="1900">
                <a:latin typeface="Arial" charset="0"/>
              </a:rPr>
              <a:t>Ex.: 1-aumento do custo do trabalho; 2-novas tecnologias; 3-ações da concorrência</a:t>
            </a: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2676525" y="564183"/>
            <a:ext cx="44164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Razão para Adoção de 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SI e 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93825"/>
            <a:ext cx="8893175" cy="44831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t-BR" sz="3000">
                <a:solidFill>
                  <a:srgbClr val="000000"/>
                </a:solidFill>
              </a:rPr>
              <a:t>Economias tangíveis</a:t>
            </a:r>
            <a:r>
              <a:rPr lang="pt-BR" sz="3000"/>
              <a:t>: podem ser quantificadas</a:t>
            </a:r>
          </a:p>
          <a:p>
            <a:pPr>
              <a:spcBef>
                <a:spcPct val="10000"/>
              </a:spcBef>
            </a:pPr>
            <a:r>
              <a:rPr lang="pt-BR" sz="3000">
                <a:solidFill>
                  <a:srgbClr val="000000"/>
                </a:solidFill>
              </a:rPr>
              <a:t>Economias intangíveis</a:t>
            </a:r>
            <a:r>
              <a:rPr lang="pt-BR" sz="3000"/>
              <a:t>: magnitude difícil de ser mensurada</a:t>
            </a:r>
          </a:p>
          <a:p>
            <a:pPr>
              <a:spcBef>
                <a:spcPct val="10000"/>
              </a:spcBef>
            </a:pPr>
            <a:r>
              <a:rPr lang="pt-BR" sz="3000">
                <a:solidFill>
                  <a:srgbClr val="000000"/>
                </a:solidFill>
              </a:rPr>
              <a:t>Exigências legais</a:t>
            </a:r>
            <a:r>
              <a:rPr lang="pt-BR" sz="3000"/>
              <a:t>: órgãos governamentais e outras entidades</a:t>
            </a:r>
          </a:p>
          <a:p>
            <a:pPr>
              <a:spcBef>
                <a:spcPct val="10000"/>
              </a:spcBef>
            </a:pPr>
            <a:r>
              <a:rPr lang="pt-BR" sz="3000">
                <a:solidFill>
                  <a:srgbClr val="000000"/>
                </a:solidFill>
              </a:rPr>
              <a:t>Modernização</a:t>
            </a:r>
            <a:r>
              <a:rPr lang="pt-BR" sz="3000"/>
              <a:t>: atualização necessária para atender à mudança no ambiente organizacional</a:t>
            </a:r>
          </a:p>
          <a:p>
            <a:pPr>
              <a:spcBef>
                <a:spcPct val="10000"/>
              </a:spcBef>
            </a:pPr>
            <a:r>
              <a:rPr lang="pt-BR" sz="3000">
                <a:solidFill>
                  <a:srgbClr val="000000"/>
                </a:solidFill>
              </a:rPr>
              <a:t>Projeto Piloto</a:t>
            </a:r>
            <a:r>
              <a:rPr lang="pt-BR" sz="3000"/>
              <a:t>: requerido para ganhar experiência em uma nova tecnologia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876550" y="564183"/>
            <a:ext cx="36401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Justificativas para 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SI e 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2225"/>
            <a:ext cx="8893175" cy="513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pt-BR" sz="2600">
                <a:solidFill>
                  <a:srgbClr val="000000"/>
                </a:solidFill>
              </a:rPr>
              <a:t>Medidas adotadas pelas organizações</a:t>
            </a:r>
            <a:endParaRPr lang="pt-BR" sz="26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300"/>
              <a:t>Crescimento da receita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300"/>
              <a:t>Maior participação no mercado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300"/>
              <a:t>Percepção e satisfação dos clientes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300"/>
              <a:t>ROI	= retorno sobre os investimentos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300"/>
              <a:t>      	= lucro ou benefícios adicionais   *  100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300"/>
              <a:t>                           investimentos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pt-BR" sz="2300"/>
              <a:t>Ex.: Si de controle de frota propicia um lucro adicional de R$ 30 mil por ano para um investimento de R$ 150 mil. ROI = (30/150)*100 = 20% a.a.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pt-BR" sz="2600">
                <a:solidFill>
                  <a:srgbClr val="000000"/>
                </a:solidFill>
              </a:rPr>
              <a:t>ROI a mais adotada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pt-BR" sz="2300"/>
              <a:t>Fornecedores tem oferecido software, planilhas eletrônicas e outros recursos para mostras o ROI de seus produtos aos clientes. Ex.: thin client versus microcomputadores.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568700" y="564183"/>
            <a:ext cx="2222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Valor dos 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SI e 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30325"/>
            <a:ext cx="8893175" cy="4945063"/>
          </a:xfrm>
        </p:spPr>
        <p:txBody>
          <a:bodyPr/>
          <a:lstStyle/>
          <a:p>
            <a:r>
              <a:rPr lang="pt-BR" sz="3000"/>
              <a:t>Além do ROI a organização também acompanha os custos totais</a:t>
            </a:r>
          </a:p>
          <a:p>
            <a:r>
              <a:rPr lang="pt-BR" sz="3000"/>
              <a:t>TCO é uma medida desenvolvida pelo Gartner Group</a:t>
            </a:r>
          </a:p>
          <a:p>
            <a:r>
              <a:rPr lang="pt-BR" sz="3000"/>
              <a:t>Envolve</a:t>
            </a:r>
          </a:p>
          <a:p>
            <a:pPr lvl="1"/>
            <a:r>
              <a:rPr lang="pt-BR" sz="2600"/>
              <a:t>Custos de adquirir a tecnologia</a:t>
            </a:r>
          </a:p>
          <a:p>
            <a:pPr lvl="1"/>
            <a:r>
              <a:rPr lang="pt-BR" sz="2600"/>
              <a:t>Suporte técnico</a:t>
            </a:r>
          </a:p>
          <a:p>
            <a:pPr lvl="1"/>
            <a:r>
              <a:rPr lang="pt-BR" sz="2600"/>
              <a:t>Custos administrativos</a:t>
            </a:r>
          </a:p>
          <a:p>
            <a:pPr lvl="1"/>
            <a:r>
              <a:rPr lang="pt-BR" sz="2600"/>
              <a:t>Custos de operação do usuário final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835150" y="564183"/>
            <a:ext cx="58816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Custo Total de Propriedade (TCO)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5975" cy="5626100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pt-BR" sz="2600" smtClean="0">
                <a:solidFill>
                  <a:srgbClr val="66FFFF"/>
                </a:solidFill>
              </a:rPr>
              <a:t>   </a:t>
            </a:r>
            <a:r>
              <a:rPr lang="pt-BR" sz="2600" smtClean="0">
                <a:solidFill>
                  <a:srgbClr val="0033CC"/>
                </a:solidFill>
              </a:rPr>
              <a:t>“Enfocar a empresa como um sistema facilita a compreensão das noções de eficiência e eficácia”</a:t>
            </a:r>
          </a:p>
          <a:p>
            <a:pPr lvl="1" algn="ctr" eaLnBrk="1" hangingPunct="1">
              <a:buFontTx/>
              <a:buNone/>
            </a:pPr>
            <a:r>
              <a:rPr lang="pt-BR" sz="2600" b="1" smtClean="0"/>
              <a:t>Histórico</a:t>
            </a:r>
          </a:p>
          <a:p>
            <a:pPr lvl="1" eaLnBrk="1" hangingPunct="1"/>
            <a:r>
              <a:rPr lang="pt-BR" sz="2400" smtClean="0"/>
              <a:t>Até a década de 50</a:t>
            </a:r>
          </a:p>
          <a:p>
            <a:pPr lvl="2" eaLnBrk="1" hangingPunct="1"/>
            <a:r>
              <a:rPr lang="pt-BR" sz="2300" smtClean="0"/>
              <a:t>Administrador orientado para problemas de </a:t>
            </a:r>
            <a:r>
              <a:rPr lang="pt-BR" sz="2300" u="sng" smtClean="0">
                <a:solidFill>
                  <a:srgbClr val="0033CC"/>
                </a:solidFill>
              </a:rPr>
              <a:t>eficiência</a:t>
            </a:r>
          </a:p>
          <a:p>
            <a:pPr lvl="2" eaLnBrk="1" hangingPunct="1"/>
            <a:r>
              <a:rPr lang="pt-BR" sz="2300" smtClean="0"/>
              <a:t>Buscava resolver problemas por meio de medidas organizacionais e modificações de sistemas e métodos, em busca de maior rapidez, menor custo etc</a:t>
            </a:r>
          </a:p>
          <a:p>
            <a:pPr lvl="1" eaLnBrk="1" hangingPunct="1"/>
            <a:r>
              <a:rPr lang="pt-BR" sz="2400" smtClean="0"/>
              <a:t>A partir da década de 60</a:t>
            </a:r>
          </a:p>
          <a:p>
            <a:pPr lvl="2" eaLnBrk="1" hangingPunct="1"/>
            <a:r>
              <a:rPr lang="pt-BR" sz="2300" smtClean="0"/>
              <a:t>Linha de </a:t>
            </a:r>
            <a:r>
              <a:rPr lang="pt-BR" sz="2300" u="sng" smtClean="0">
                <a:solidFill>
                  <a:srgbClr val="0033CC"/>
                </a:solidFill>
              </a:rPr>
              <a:t>eficácia</a:t>
            </a:r>
            <a:r>
              <a:rPr lang="pt-BR" sz="2300" b="1" smtClean="0">
                <a:solidFill>
                  <a:srgbClr val="0033CC"/>
                </a:solidFill>
              </a:rPr>
              <a:t> </a:t>
            </a:r>
            <a:r>
              <a:rPr lang="pt-BR" sz="2300" smtClean="0"/>
              <a:t>gerencial e estratégia empresarial</a:t>
            </a:r>
          </a:p>
          <a:p>
            <a:pPr lvl="2" eaLnBrk="1" hangingPunct="1"/>
            <a:r>
              <a:rPr lang="pt-BR" sz="2300" smtClean="0"/>
              <a:t>Procura enfatizar a ação dos administradores na busca de resultados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835150" y="548680"/>
            <a:ext cx="5972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Eficiência, Eficácia e Produtividade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 dirty="0"/>
              <a:t>Organizações</a:t>
            </a:r>
            <a:endParaRPr lang="pt-BR" sz="3600" dirty="0">
              <a:solidFill>
                <a:srgbClr val="66FFFF"/>
              </a:solidFill>
            </a:endParaRP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525463" y="1571625"/>
            <a:ext cx="8443912" cy="2592388"/>
          </a:xfrm>
          <a:prstGeom prst="rect">
            <a:avLst/>
          </a:prstGeom>
          <a:solidFill>
            <a:srgbClr val="F1F1F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pt-BR" sz="2500">
              <a:latin typeface="Arial" charset="0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539750" y="4343400"/>
            <a:ext cx="83835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600">
                <a:latin typeface="Arial" charset="0"/>
                <a:sym typeface="Symbol" pitchFamily="18" charset="2"/>
              </a:rPr>
              <a:t>Capital e trabalho, principais fatores de produção, são</a:t>
            </a:r>
          </a:p>
          <a:p>
            <a:r>
              <a:rPr kumimoji="0" lang="pt-BR" sz="2600">
                <a:latin typeface="Arial" charset="0"/>
                <a:sym typeface="Symbol" pitchFamily="18" charset="2"/>
              </a:rPr>
              <a:t>transformados pela empresa, através do processo de</a:t>
            </a:r>
          </a:p>
          <a:p>
            <a:r>
              <a:rPr kumimoji="0" lang="pt-BR" sz="2600">
                <a:latin typeface="Arial" charset="0"/>
                <a:sym typeface="Symbol" pitchFamily="18" charset="2"/>
              </a:rPr>
              <a:t>produção, em produtos e serviços, que são consumidos</a:t>
            </a:r>
          </a:p>
          <a:p>
            <a:r>
              <a:rPr kumimoji="0" lang="pt-BR" sz="2600">
                <a:latin typeface="Arial" charset="0"/>
                <a:sym typeface="Symbol" pitchFamily="18" charset="2"/>
              </a:rPr>
              <a:t>pelo ambiente, fornecendo capital adicional e trabalho</a:t>
            </a:r>
          </a:p>
          <a:p>
            <a:r>
              <a:rPr kumimoji="0" lang="pt-BR" sz="2600">
                <a:latin typeface="Arial" charset="0"/>
                <a:sym typeface="Symbol" pitchFamily="18" charset="2"/>
              </a:rPr>
              <a:t>(ciclo de realimentação)</a:t>
            </a:r>
            <a:endParaRPr kumimoji="0" lang="pt-BR" sz="2600">
              <a:latin typeface="Arial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2986088" y="1787525"/>
            <a:ext cx="3457575" cy="920750"/>
          </a:xfrm>
          <a:prstGeom prst="rect">
            <a:avLst/>
          </a:prstGeom>
          <a:solidFill>
            <a:srgbClr val="FFFB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3000">
                <a:solidFill>
                  <a:srgbClr val="0000CC"/>
                </a:solidFill>
                <a:latin typeface="Arial" charset="0"/>
              </a:rPr>
              <a:t>Organizações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39750" y="1849438"/>
            <a:ext cx="17367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500">
                <a:solidFill>
                  <a:srgbClr val="0000CC"/>
                </a:solidFill>
                <a:latin typeface="Arial" charset="0"/>
              </a:rPr>
              <a:t>Entrada do</a:t>
            </a:r>
          </a:p>
          <a:p>
            <a:r>
              <a:rPr kumimoji="0" lang="pt-BR" sz="2500">
                <a:solidFill>
                  <a:srgbClr val="0000CC"/>
                </a:solidFill>
                <a:latin typeface="Arial" charset="0"/>
              </a:rPr>
              <a:t>ambiente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7404100" y="1844675"/>
            <a:ext cx="14890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500">
                <a:solidFill>
                  <a:srgbClr val="0000CC"/>
                </a:solidFill>
                <a:latin typeface="Arial" charset="0"/>
              </a:rPr>
              <a:t>Saída do</a:t>
            </a:r>
          </a:p>
          <a:p>
            <a:r>
              <a:rPr kumimoji="0" lang="pt-BR" sz="2500">
                <a:solidFill>
                  <a:srgbClr val="0000CC"/>
                </a:solidFill>
                <a:latin typeface="Arial" charset="0"/>
              </a:rPr>
              <a:t>ambiente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916238" y="2790825"/>
            <a:ext cx="3359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500">
                <a:solidFill>
                  <a:srgbClr val="0000CC"/>
                </a:solidFill>
                <a:latin typeface="Arial" charset="0"/>
              </a:rPr>
              <a:t>Processo de produção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2176463" y="2185988"/>
            <a:ext cx="719137" cy="360362"/>
          </a:xfrm>
          <a:prstGeom prst="rightArrow">
            <a:avLst>
              <a:gd name="adj1" fmla="val 50000"/>
              <a:gd name="adj2" fmla="val 49890"/>
            </a:avLst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4154" name="AutoShape 10"/>
          <p:cNvSpPr>
            <a:spLocks noChangeArrowheads="1"/>
          </p:cNvSpPr>
          <p:nvPr/>
        </p:nvSpPr>
        <p:spPr bwMode="auto">
          <a:xfrm>
            <a:off x="6661150" y="2185988"/>
            <a:ext cx="719138" cy="360362"/>
          </a:xfrm>
          <a:prstGeom prst="rightArrow">
            <a:avLst>
              <a:gd name="adj1" fmla="val 50000"/>
              <a:gd name="adj2" fmla="val 49890"/>
            </a:avLst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700338" y="3573463"/>
            <a:ext cx="4249737" cy="215900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 rot="5400000">
            <a:off x="6247606" y="3072607"/>
            <a:ext cx="1223963" cy="215900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auto">
          <a:xfrm rot="-5400000">
            <a:off x="1987550" y="2997200"/>
            <a:ext cx="1223963" cy="360363"/>
          </a:xfrm>
          <a:prstGeom prst="rightArrow">
            <a:avLst>
              <a:gd name="adj1" fmla="val 50000"/>
              <a:gd name="adj2" fmla="val 84912"/>
            </a:avLst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2570163" y="3592513"/>
            <a:ext cx="252412" cy="1936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6624638" y="3592513"/>
            <a:ext cx="252412" cy="1936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2622550" y="564183"/>
            <a:ext cx="3879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>
                <a:solidFill>
                  <a:schemeClr val="tx2"/>
                </a:solidFill>
                <a:latin typeface="Tahoma" pitchFamily="34" charset="0"/>
              </a:rPr>
              <a:t>Visão Microeconômica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289050"/>
            <a:ext cx="8435975" cy="5308600"/>
          </a:xfrm>
          <a:noFill/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pt-BR" sz="2800" smtClean="0">
                <a:solidFill>
                  <a:schemeClr val="tx2"/>
                </a:solidFill>
              </a:rPr>
              <a:t>Eficácia</a:t>
            </a:r>
          </a:p>
          <a:p>
            <a:pPr lvl="1" eaLnBrk="1" hangingPunct="1">
              <a:lnSpc>
                <a:spcPct val="75000"/>
              </a:lnSpc>
            </a:pPr>
            <a:r>
              <a:rPr lang="pt-BR" sz="2400" smtClean="0"/>
              <a:t>Relação (resultados pretendidos) / (resultados obtidos)</a:t>
            </a:r>
          </a:p>
          <a:p>
            <a:pPr lvl="1" eaLnBrk="1" hangingPunct="1">
              <a:lnSpc>
                <a:spcPct val="75000"/>
              </a:lnSpc>
            </a:pPr>
            <a:r>
              <a:rPr lang="pt-BR" sz="2400" smtClean="0"/>
              <a:t>Diz respeito a:</a:t>
            </a:r>
          </a:p>
          <a:p>
            <a:pPr lvl="2" eaLnBrk="1" hangingPunct="1">
              <a:lnSpc>
                <a:spcPct val="75000"/>
              </a:lnSpc>
            </a:pPr>
            <a:r>
              <a:rPr lang="pt-BR" sz="2200" smtClean="0"/>
              <a:t>Produtos de uma atividade qualquer</a:t>
            </a:r>
          </a:p>
          <a:p>
            <a:pPr lvl="2" eaLnBrk="1" hangingPunct="1">
              <a:lnSpc>
                <a:spcPct val="75000"/>
              </a:lnSpc>
            </a:pPr>
            <a:r>
              <a:rPr lang="pt-BR" sz="2200" smtClean="0"/>
              <a:t>Resultado – grau de atingimento dos objetivos</a:t>
            </a:r>
          </a:p>
          <a:p>
            <a:pPr lvl="2" eaLnBrk="1" hangingPunct="1">
              <a:lnSpc>
                <a:spcPct val="75000"/>
              </a:lnSpc>
            </a:pPr>
            <a:r>
              <a:rPr lang="pt-BR" sz="2200" smtClean="0"/>
              <a:t>Fazer a coisa certa </a:t>
            </a:r>
          </a:p>
          <a:p>
            <a:pPr lvl="1" eaLnBrk="1" hangingPunct="1">
              <a:lnSpc>
                <a:spcPct val="75000"/>
              </a:lnSpc>
            </a:pPr>
            <a:r>
              <a:rPr lang="pt-BR" sz="2400" smtClean="0"/>
              <a:t>Ex: empresa eficaz coloca no mercado o </a:t>
            </a:r>
            <a:r>
              <a:rPr lang="pt-BR" sz="2400" u="sng" smtClean="0"/>
              <a:t>volume pretendido</a:t>
            </a:r>
            <a:r>
              <a:rPr lang="pt-BR" sz="2400" smtClean="0"/>
              <a:t> do </a:t>
            </a:r>
            <a:r>
              <a:rPr lang="pt-BR" sz="2400" u="sng" smtClean="0"/>
              <a:t>produto certo</a:t>
            </a:r>
            <a:endParaRPr lang="pt-BR" sz="2400" smtClean="0"/>
          </a:p>
          <a:p>
            <a:pPr eaLnBrk="1" hangingPunct="1">
              <a:lnSpc>
                <a:spcPct val="75000"/>
              </a:lnSpc>
            </a:pPr>
            <a:r>
              <a:rPr lang="pt-BR" sz="2800" smtClean="0">
                <a:solidFill>
                  <a:schemeClr val="tx2"/>
                </a:solidFill>
              </a:rPr>
              <a:t>Eficiência</a:t>
            </a:r>
          </a:p>
          <a:p>
            <a:pPr lvl="1" eaLnBrk="1" hangingPunct="1">
              <a:lnSpc>
                <a:spcPct val="75000"/>
              </a:lnSpc>
            </a:pPr>
            <a:r>
              <a:rPr lang="pt-BR" sz="2400" smtClean="0"/>
              <a:t>Relação (volumes produzidos) / (recursos consumidos)</a:t>
            </a:r>
          </a:p>
          <a:p>
            <a:pPr lvl="1" eaLnBrk="1" hangingPunct="1">
              <a:lnSpc>
                <a:spcPct val="75000"/>
              </a:lnSpc>
            </a:pPr>
            <a:r>
              <a:rPr lang="pt-BR" sz="2400" smtClean="0"/>
              <a:t>Diz respeito a:</a:t>
            </a:r>
          </a:p>
          <a:p>
            <a:pPr lvl="2" eaLnBrk="1" hangingPunct="1">
              <a:lnSpc>
                <a:spcPct val="75000"/>
              </a:lnSpc>
            </a:pPr>
            <a:r>
              <a:rPr lang="pt-BR" sz="2200" smtClean="0"/>
              <a:t>Métodos –  modo certo de fazer a coisa</a:t>
            </a:r>
          </a:p>
          <a:p>
            <a:pPr lvl="2" eaLnBrk="1" hangingPunct="1">
              <a:lnSpc>
                <a:spcPct val="75000"/>
              </a:lnSpc>
            </a:pPr>
            <a:r>
              <a:rPr lang="pt-BR" sz="2200" smtClean="0"/>
              <a:t>Fazer certo a coisa </a:t>
            </a:r>
          </a:p>
          <a:p>
            <a:pPr lvl="1" eaLnBrk="1" hangingPunct="1">
              <a:lnSpc>
                <a:spcPct val="75000"/>
              </a:lnSpc>
            </a:pPr>
            <a:r>
              <a:rPr lang="pt-BR" sz="2400" smtClean="0"/>
              <a:t>Ex.: empresa eficiente é aquela que consegue o seu volume de produção com o menor dispêndio possível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1835150" y="548680"/>
            <a:ext cx="5972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Eficiência, Eficácia e Produtividade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2987675" y="1135063"/>
            <a:ext cx="2159000" cy="1800225"/>
          </a:xfrm>
          <a:prstGeom prst="rect">
            <a:avLst/>
          </a:prstGeom>
          <a:solidFill>
            <a:srgbClr val="F1F1F1"/>
          </a:solidFill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pt-BR" sz="2200">
                <a:latin typeface="Arial" charset="0"/>
              </a:rPr>
              <a:t>Sem alcançar</a:t>
            </a:r>
          </a:p>
          <a:p>
            <a:pPr algn="ctr"/>
            <a:r>
              <a:rPr kumimoji="0" lang="pt-BR" sz="2200">
                <a:latin typeface="Arial" charset="0"/>
              </a:rPr>
              <a:t>metas e sem</a:t>
            </a:r>
          </a:p>
          <a:p>
            <a:pPr algn="ctr"/>
            <a:r>
              <a:rPr kumimoji="0" lang="pt-BR" sz="2200">
                <a:latin typeface="Arial" charset="0"/>
              </a:rPr>
              <a:t>desperdiçar</a:t>
            </a:r>
          </a:p>
          <a:p>
            <a:pPr algn="ctr"/>
            <a:r>
              <a:rPr kumimoji="0" lang="pt-BR" sz="2200">
                <a:latin typeface="Arial" charset="0"/>
              </a:rPr>
              <a:t>recursos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987675" y="3028950"/>
            <a:ext cx="2159000" cy="1800225"/>
          </a:xfrm>
          <a:prstGeom prst="rect">
            <a:avLst/>
          </a:prstGeom>
          <a:solidFill>
            <a:srgbClr val="F1F1F1"/>
          </a:solidFill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pt-BR" sz="2200">
                <a:latin typeface="Arial" charset="0"/>
              </a:rPr>
              <a:t>Sem alcançar</a:t>
            </a:r>
          </a:p>
          <a:p>
            <a:pPr algn="ctr"/>
            <a:r>
              <a:rPr kumimoji="0" lang="pt-BR" sz="2200">
                <a:latin typeface="Arial" charset="0"/>
              </a:rPr>
              <a:t>metas e</a:t>
            </a:r>
          </a:p>
          <a:p>
            <a:pPr algn="ctr"/>
            <a:r>
              <a:rPr kumimoji="0" lang="pt-BR" sz="2200">
                <a:latin typeface="Arial" charset="0"/>
              </a:rPr>
              <a:t>desperdiçando</a:t>
            </a:r>
          </a:p>
          <a:p>
            <a:pPr algn="ctr"/>
            <a:r>
              <a:rPr kumimoji="0" lang="pt-BR" sz="2200">
                <a:latin typeface="Arial" charset="0"/>
              </a:rPr>
              <a:t>recursos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240338" y="1135063"/>
            <a:ext cx="2159000" cy="1800225"/>
          </a:xfrm>
          <a:prstGeom prst="rect">
            <a:avLst/>
          </a:prstGeom>
          <a:solidFill>
            <a:srgbClr val="F1F1F1"/>
          </a:solidFill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pt-BR" sz="2200">
                <a:latin typeface="Arial" charset="0"/>
              </a:rPr>
              <a:t>Alcançando</a:t>
            </a:r>
          </a:p>
          <a:p>
            <a:pPr algn="ctr"/>
            <a:r>
              <a:rPr kumimoji="0" lang="pt-BR" sz="2200">
                <a:latin typeface="Arial" charset="0"/>
              </a:rPr>
              <a:t>metas e sem</a:t>
            </a:r>
          </a:p>
          <a:p>
            <a:pPr algn="ctr"/>
            <a:r>
              <a:rPr kumimoji="0" lang="pt-BR" sz="2200">
                <a:latin typeface="Arial" charset="0"/>
              </a:rPr>
              <a:t>desperdiçar</a:t>
            </a:r>
          </a:p>
          <a:p>
            <a:pPr algn="ctr"/>
            <a:r>
              <a:rPr kumimoji="0" lang="pt-BR" sz="2200">
                <a:latin typeface="Arial" charset="0"/>
              </a:rPr>
              <a:t>recursos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240338" y="3028950"/>
            <a:ext cx="2159000" cy="1800225"/>
          </a:xfrm>
          <a:prstGeom prst="rect">
            <a:avLst/>
          </a:prstGeom>
          <a:solidFill>
            <a:srgbClr val="F1F1F1"/>
          </a:solidFill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pt-BR" sz="2200">
                <a:latin typeface="Arial" charset="0"/>
              </a:rPr>
              <a:t>Alcançando</a:t>
            </a:r>
          </a:p>
          <a:p>
            <a:pPr algn="ctr"/>
            <a:r>
              <a:rPr kumimoji="0" lang="pt-BR" sz="2200">
                <a:latin typeface="Arial" charset="0"/>
              </a:rPr>
              <a:t>metas e</a:t>
            </a:r>
          </a:p>
          <a:p>
            <a:pPr algn="ctr"/>
            <a:r>
              <a:rPr kumimoji="0" lang="pt-BR" sz="2200">
                <a:latin typeface="Arial" charset="0"/>
              </a:rPr>
              <a:t>desperdiçando</a:t>
            </a:r>
          </a:p>
          <a:p>
            <a:pPr algn="ctr"/>
            <a:r>
              <a:rPr kumimoji="0" lang="pt-BR" sz="2200">
                <a:latin typeface="Arial" charset="0"/>
              </a:rPr>
              <a:t>recursos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982913" y="4803775"/>
            <a:ext cx="4851400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pt-BR" sz="2200">
                <a:solidFill>
                  <a:srgbClr val="0033CC"/>
                </a:solidFill>
                <a:latin typeface="Arial" charset="0"/>
              </a:rPr>
              <a:t>      INEFICAZ              EFICAZ</a:t>
            </a:r>
          </a:p>
          <a:p>
            <a:r>
              <a:rPr kumimoji="0" lang="pt-BR" sz="2000">
                <a:latin typeface="Arial" charset="0"/>
              </a:rPr>
              <a:t>(pouco avanço em      avanço substancial</a:t>
            </a:r>
          </a:p>
          <a:p>
            <a:r>
              <a:rPr kumimoji="0" lang="pt-BR" sz="2000">
                <a:latin typeface="Arial" charset="0"/>
              </a:rPr>
              <a:t>direção às metas        em direção às</a:t>
            </a:r>
          </a:p>
          <a:p>
            <a:r>
              <a:rPr kumimoji="0" lang="pt-BR" sz="2000">
                <a:latin typeface="Arial" charset="0"/>
              </a:rPr>
              <a:t>da empresa)               metas da empresa</a:t>
            </a:r>
            <a:r>
              <a:rPr kumimoji="0" lang="pt-BR" sz="2000">
                <a:solidFill>
                  <a:schemeClr val="bg1"/>
                </a:solidFill>
                <a:latin typeface="Arial" charset="0"/>
              </a:rPr>
              <a:t>)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187450" y="1217613"/>
            <a:ext cx="1871663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pt-BR" sz="2200">
                <a:solidFill>
                  <a:srgbClr val="0033CC"/>
                </a:solidFill>
                <a:latin typeface="Arial" charset="0"/>
              </a:rPr>
              <a:t>EFICIENTE</a:t>
            </a:r>
            <a:r>
              <a:rPr kumimoji="0" lang="pt-BR" sz="2200">
                <a:latin typeface="Arial" charset="0"/>
              </a:rPr>
              <a:t> </a:t>
            </a:r>
            <a:r>
              <a:rPr kumimoji="0" lang="pt-BR" sz="2000">
                <a:latin typeface="Arial" charset="0"/>
              </a:rPr>
              <a:t>(a maioria dos recursos contribui para a produção)</a:t>
            </a:r>
          </a:p>
          <a:p>
            <a:endParaRPr kumimoji="0" lang="pt-BR" sz="2000">
              <a:latin typeface="Arial" charset="0"/>
            </a:endParaRPr>
          </a:p>
          <a:p>
            <a:r>
              <a:rPr kumimoji="0" lang="pt-BR" sz="2000">
                <a:solidFill>
                  <a:srgbClr val="0033CC"/>
                </a:solidFill>
                <a:latin typeface="Arial" charset="0"/>
              </a:rPr>
              <a:t>INEFICIENTE</a:t>
            </a:r>
          </a:p>
          <a:p>
            <a:r>
              <a:rPr kumimoji="0" lang="pt-BR" sz="2000">
                <a:latin typeface="Arial" charset="0"/>
              </a:rPr>
              <a:t>(poucos recursos contribuem para a produção)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3729038" y="6046788"/>
            <a:ext cx="293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pt-BR" b="1">
                <a:solidFill>
                  <a:srgbClr val="0033CC"/>
                </a:solidFill>
                <a:latin typeface="Arial" charset="0"/>
              </a:rPr>
              <a:t>Alcance das metas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 rot="-5400000">
            <a:off x="-565150" y="2763838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pt-BR" b="1">
                <a:solidFill>
                  <a:srgbClr val="0033CC"/>
                </a:solidFill>
                <a:latin typeface="Arial" charset="0"/>
              </a:rPr>
              <a:t>Uso dos recursos</a:t>
            </a:r>
          </a:p>
        </p:txBody>
      </p:sp>
      <p:sp>
        <p:nvSpPr>
          <p:cNvPr id="14346" name="Rectangle 13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1835150" y="476672"/>
            <a:ext cx="5972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Eficiência, Eficácia e Produtividade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85863"/>
            <a:ext cx="8642350" cy="59150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400" smtClean="0"/>
              <a:t>Empresa vista como um sistema conduz a uma postura de agente de mudança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smtClean="0"/>
              <a:t>Ambiente externo está em constante mudança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smtClean="0"/>
              <a:t>Mudança é uma necessidade de sobrevivência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smtClean="0"/>
              <a:t>Ameaças externas precisam ser superadas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smtClean="0"/>
              <a:t>Oportunidades estratégicas devem ser aproveitadas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Deve haver um alinhamento entre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smtClean="0"/>
              <a:t>Processos internos de produção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smtClean="0"/>
              <a:t>Estrutura organizacional	      e  	 Medidas tomadas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smtClean="0"/>
              <a:t>Recursos humanos                             externamente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smtClean="0">
                <a:solidFill>
                  <a:srgbClr val="0066FF"/>
                </a:solidFill>
              </a:rPr>
              <a:t>Sistemas de Informação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Os níveis de eficiência exigem aperfeiçoamento contínuo para a empresa sobreviver</a:t>
            </a:r>
          </a:p>
          <a:p>
            <a:pPr eaLnBrk="1" hangingPunct="1">
              <a:lnSpc>
                <a:spcPct val="80000"/>
              </a:lnSpc>
            </a:pPr>
            <a:endParaRPr lang="pt-BR" sz="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400" smtClean="0"/>
              <a:t>    A habilidade em obter resultados positivos das mudanças é um fator crítico para a empresa sobreviver e crescer</a:t>
            </a:r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>
            <a:off x="5095875" y="3789363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 flipH="1">
            <a:off x="5724525" y="3789363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14363" y="5608638"/>
            <a:ext cx="8208962" cy="7207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935288" y="476672"/>
            <a:ext cx="38147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Processo de Mudança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16390" name="Rectangle 8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955675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03288" y="1016000"/>
            <a:ext cx="1339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Fornecedor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2514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>
            <a:off x="2514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362200" y="547688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2343150" y="161448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17420" name="Rectangle 14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955675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03288" y="1016000"/>
            <a:ext cx="1339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Fornecedor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7262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7618413" y="1016000"/>
            <a:ext cx="915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Cliente</a:t>
            </a: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2514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6705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 flipH="1">
            <a:off x="2514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H="1">
            <a:off x="6705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2362200" y="547688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2343150" y="161448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6610350" y="550863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6591300" y="1617663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18450" name="Rectangle 20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955675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03288" y="1016000"/>
            <a:ext cx="1339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Fornecedor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7262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7618413" y="1016000"/>
            <a:ext cx="915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Cliente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3059113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3089275" y="2082800"/>
            <a:ext cx="15224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Recebimento</a:t>
            </a: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2514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6705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 flipH="1">
            <a:off x="2514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1" name="Line 16"/>
          <p:cNvSpPr>
            <a:spLocks noChangeShapeType="1"/>
          </p:cNvSpPr>
          <p:nvPr/>
        </p:nvSpPr>
        <p:spPr bwMode="auto">
          <a:xfrm flipH="1">
            <a:off x="6705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2362200" y="547688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2343150" y="161448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6610350" y="550863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19475" name="Text Box 20"/>
          <p:cNvSpPr txBox="1">
            <a:spLocks noChangeArrowheads="1"/>
          </p:cNvSpPr>
          <p:nvPr/>
        </p:nvSpPr>
        <p:spPr bwMode="auto">
          <a:xfrm>
            <a:off x="6591300" y="1617663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>
            <a:off x="38862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4022725" y="1614488"/>
            <a:ext cx="4635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PC</a:t>
            </a:r>
            <a:endParaRPr kumimoji="0" lang="pt-BR" sz="1800">
              <a:latin typeface="Arial" charset="0"/>
            </a:endParaRPr>
          </a:p>
        </p:txBody>
      </p:sp>
      <p:sp>
        <p:nvSpPr>
          <p:cNvPr id="19478" name="Line 23"/>
          <p:cNvSpPr>
            <a:spLocks noChangeShapeType="1"/>
          </p:cNvSpPr>
          <p:nvPr/>
        </p:nvSpPr>
        <p:spPr bwMode="auto">
          <a:xfrm>
            <a:off x="12954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>
            <a:off x="1295400" y="2209800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1255713" y="1870075"/>
            <a:ext cx="12065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entrada</a:t>
            </a:r>
            <a:endParaRPr kumimoji="0" lang="pt-BR" sz="1800">
              <a:latin typeface="Arial" charset="0"/>
            </a:endParaRPr>
          </a:p>
        </p:txBody>
      </p:sp>
      <p:sp>
        <p:nvSpPr>
          <p:cNvPr id="19481" name="Rectangle 27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955675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903288" y="1016000"/>
            <a:ext cx="1339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Fornecedor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7262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7618413" y="1016000"/>
            <a:ext cx="915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Cliente</a:t>
            </a: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3059113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3089275" y="2082800"/>
            <a:ext cx="15224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Recebimento</a:t>
            </a: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5140325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5164138" y="1995488"/>
            <a:ext cx="146526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Faturamento</a:t>
            </a:r>
          </a:p>
          <a:p>
            <a:r>
              <a:rPr kumimoji="0" lang="pt-BR" sz="1600">
                <a:latin typeface="Arial" charset="0"/>
              </a:rPr>
              <a:t>(expedição)</a:t>
            </a:r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2514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6705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 flipH="1">
            <a:off x="2514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 flipH="1">
            <a:off x="6705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2362200" y="547688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2343150" y="161448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6610350" y="550863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6591300" y="1617663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>
            <a:off x="38862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03" name="Line 24"/>
          <p:cNvSpPr>
            <a:spLocks noChangeShapeType="1"/>
          </p:cNvSpPr>
          <p:nvPr/>
        </p:nvSpPr>
        <p:spPr bwMode="auto">
          <a:xfrm>
            <a:off x="58674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022725" y="1614488"/>
            <a:ext cx="4635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PC</a:t>
            </a:r>
            <a:endParaRPr kumimoji="0" lang="pt-BR" sz="1800">
              <a:latin typeface="Arial" charset="0"/>
            </a:endParaRP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5334000" y="1617663"/>
            <a:ext cx="4762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PV</a:t>
            </a:r>
            <a:endParaRPr kumimoji="0" lang="pt-BR" sz="1800">
              <a:latin typeface="Arial" charset="0"/>
            </a:endParaRPr>
          </a:p>
        </p:txBody>
      </p:sp>
      <p:sp>
        <p:nvSpPr>
          <p:cNvPr id="20506" name="Line 27"/>
          <p:cNvSpPr>
            <a:spLocks noChangeShapeType="1"/>
          </p:cNvSpPr>
          <p:nvPr/>
        </p:nvSpPr>
        <p:spPr bwMode="auto">
          <a:xfrm>
            <a:off x="12954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07" name="Line 28"/>
          <p:cNvSpPr>
            <a:spLocks noChangeShapeType="1"/>
          </p:cNvSpPr>
          <p:nvPr/>
        </p:nvSpPr>
        <p:spPr bwMode="auto">
          <a:xfrm>
            <a:off x="1295400" y="2209800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08" name="Line 29"/>
          <p:cNvSpPr>
            <a:spLocks noChangeShapeType="1"/>
          </p:cNvSpPr>
          <p:nvPr/>
        </p:nvSpPr>
        <p:spPr bwMode="auto">
          <a:xfrm flipH="1">
            <a:off x="6705600" y="2209800"/>
            <a:ext cx="167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09" name="Line 30"/>
          <p:cNvSpPr>
            <a:spLocks noChangeShapeType="1"/>
          </p:cNvSpPr>
          <p:nvPr/>
        </p:nvSpPr>
        <p:spPr bwMode="auto">
          <a:xfrm flipH="1" flipV="1">
            <a:off x="83820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10" name="Text Box 31"/>
          <p:cNvSpPr txBox="1">
            <a:spLocks noChangeArrowheads="1"/>
          </p:cNvSpPr>
          <p:nvPr/>
        </p:nvSpPr>
        <p:spPr bwMode="auto">
          <a:xfrm>
            <a:off x="1255713" y="1870075"/>
            <a:ext cx="12065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entrada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0511" name="Text Box 32"/>
          <p:cNvSpPr txBox="1">
            <a:spLocks noChangeArrowheads="1"/>
          </p:cNvSpPr>
          <p:nvPr/>
        </p:nvSpPr>
        <p:spPr bwMode="auto">
          <a:xfrm>
            <a:off x="7350125" y="1887538"/>
            <a:ext cx="10033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saída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0512" name="Rectangle 34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955675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903288" y="1016000"/>
            <a:ext cx="1339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Fornecedor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7262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7618413" y="1016000"/>
            <a:ext cx="915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Cliente</a:t>
            </a: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3059113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089275" y="2082800"/>
            <a:ext cx="15224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Recebimento</a:t>
            </a: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3071813" y="29718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3295650" y="3006725"/>
            <a:ext cx="10652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Contas a</a:t>
            </a:r>
          </a:p>
          <a:p>
            <a:pPr algn="ctr"/>
            <a:r>
              <a:rPr kumimoji="0" lang="pt-BR" sz="1600">
                <a:latin typeface="Arial" charset="0"/>
              </a:rPr>
              <a:t>pagar</a:t>
            </a: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5140325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5164138" y="1995488"/>
            <a:ext cx="146526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Faturamento</a:t>
            </a:r>
          </a:p>
          <a:p>
            <a:r>
              <a:rPr kumimoji="0" lang="pt-BR" sz="1600">
                <a:latin typeface="Arial" charset="0"/>
              </a:rPr>
              <a:t>(expedição)</a:t>
            </a: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5153025" y="29718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5424488" y="3030538"/>
            <a:ext cx="1128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Contas a </a:t>
            </a:r>
          </a:p>
          <a:p>
            <a:pPr algn="ctr"/>
            <a:r>
              <a:rPr kumimoji="0" lang="pt-BR" sz="1600">
                <a:latin typeface="Arial" charset="0"/>
              </a:rPr>
              <a:t>receber</a:t>
            </a:r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2514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6705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4" name="Line 21"/>
          <p:cNvSpPr>
            <a:spLocks noChangeShapeType="1"/>
          </p:cNvSpPr>
          <p:nvPr/>
        </p:nvSpPr>
        <p:spPr bwMode="auto">
          <a:xfrm flipH="1">
            <a:off x="2514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 flipH="1">
            <a:off x="6705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2362200" y="547688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2343150" y="161448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6610350" y="550863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6591300" y="1617663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>
            <a:off x="38862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1" name="Line 28"/>
          <p:cNvSpPr>
            <a:spLocks noChangeShapeType="1"/>
          </p:cNvSpPr>
          <p:nvPr/>
        </p:nvSpPr>
        <p:spPr bwMode="auto">
          <a:xfrm>
            <a:off x="58674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2" name="Text Box 29"/>
          <p:cNvSpPr txBox="1">
            <a:spLocks noChangeArrowheads="1"/>
          </p:cNvSpPr>
          <p:nvPr/>
        </p:nvSpPr>
        <p:spPr bwMode="auto">
          <a:xfrm>
            <a:off x="4022725" y="1614488"/>
            <a:ext cx="4635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PC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33" name="Text Box 30"/>
          <p:cNvSpPr txBox="1">
            <a:spLocks noChangeArrowheads="1"/>
          </p:cNvSpPr>
          <p:nvPr/>
        </p:nvSpPr>
        <p:spPr bwMode="auto">
          <a:xfrm>
            <a:off x="5334000" y="1617663"/>
            <a:ext cx="4762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PV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34" name="Line 31"/>
          <p:cNvSpPr>
            <a:spLocks noChangeShapeType="1"/>
          </p:cNvSpPr>
          <p:nvPr/>
        </p:nvSpPr>
        <p:spPr bwMode="auto">
          <a:xfrm>
            <a:off x="3886200" y="27432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>
            <a:off x="5867400" y="27432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6" name="Rectangle 33"/>
          <p:cNvSpPr>
            <a:spLocks noChangeArrowheads="1"/>
          </p:cNvSpPr>
          <p:nvPr/>
        </p:nvSpPr>
        <p:spPr bwMode="auto">
          <a:xfrm>
            <a:off x="3006725" y="2865438"/>
            <a:ext cx="5070475" cy="990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7" name="Text Box 34"/>
          <p:cNvSpPr txBox="1">
            <a:spLocks noChangeArrowheads="1"/>
          </p:cNvSpPr>
          <p:nvPr/>
        </p:nvSpPr>
        <p:spPr bwMode="auto">
          <a:xfrm>
            <a:off x="6705600" y="3505200"/>
            <a:ext cx="11620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Tesouraria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38" name="Line 35"/>
          <p:cNvSpPr>
            <a:spLocks noChangeShapeType="1"/>
          </p:cNvSpPr>
          <p:nvPr/>
        </p:nvSpPr>
        <p:spPr bwMode="auto">
          <a:xfrm>
            <a:off x="12954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39" name="Line 36"/>
          <p:cNvSpPr>
            <a:spLocks noChangeShapeType="1"/>
          </p:cNvSpPr>
          <p:nvPr/>
        </p:nvSpPr>
        <p:spPr bwMode="auto">
          <a:xfrm>
            <a:off x="1295400" y="2209800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40" name="Line 37"/>
          <p:cNvSpPr>
            <a:spLocks noChangeShapeType="1"/>
          </p:cNvSpPr>
          <p:nvPr/>
        </p:nvSpPr>
        <p:spPr bwMode="auto">
          <a:xfrm flipH="1">
            <a:off x="6705600" y="2209800"/>
            <a:ext cx="167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41" name="Line 38"/>
          <p:cNvSpPr>
            <a:spLocks noChangeShapeType="1"/>
          </p:cNvSpPr>
          <p:nvPr/>
        </p:nvSpPr>
        <p:spPr bwMode="auto">
          <a:xfrm flipH="1" flipV="1">
            <a:off x="83820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42" name="Text Box 39"/>
          <p:cNvSpPr txBox="1">
            <a:spLocks noChangeArrowheads="1"/>
          </p:cNvSpPr>
          <p:nvPr/>
        </p:nvSpPr>
        <p:spPr bwMode="auto">
          <a:xfrm>
            <a:off x="1255713" y="1870075"/>
            <a:ext cx="12065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entrada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43" name="Text Box 40"/>
          <p:cNvSpPr txBox="1">
            <a:spLocks noChangeArrowheads="1"/>
          </p:cNvSpPr>
          <p:nvPr/>
        </p:nvSpPr>
        <p:spPr bwMode="auto">
          <a:xfrm>
            <a:off x="7350125" y="1887538"/>
            <a:ext cx="10033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saída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1544" name="Rectangle 42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955675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903288" y="1016000"/>
            <a:ext cx="1339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Fornecedor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7262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7618413" y="1016000"/>
            <a:ext cx="915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Cliente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3059113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089275" y="2082800"/>
            <a:ext cx="15224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Recebimento</a:t>
            </a:r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3071813" y="29718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3295650" y="3006725"/>
            <a:ext cx="10652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Contas a</a:t>
            </a:r>
          </a:p>
          <a:p>
            <a:pPr algn="ctr"/>
            <a:r>
              <a:rPr kumimoji="0" lang="pt-BR" sz="1600">
                <a:latin typeface="Arial" charset="0"/>
              </a:rPr>
              <a:t>pagar</a:t>
            </a: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071813" y="3962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3398838" y="4133850"/>
            <a:ext cx="9445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Crédito</a:t>
            </a:r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5140325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164138" y="1995488"/>
            <a:ext cx="146526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Faturamento</a:t>
            </a:r>
          </a:p>
          <a:p>
            <a:r>
              <a:rPr kumimoji="0" lang="pt-BR" sz="1600">
                <a:latin typeface="Arial" charset="0"/>
              </a:rPr>
              <a:t>(expedição)</a:t>
            </a:r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5153025" y="29718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5424488" y="3030538"/>
            <a:ext cx="1128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Contas a </a:t>
            </a:r>
          </a:p>
          <a:p>
            <a:pPr algn="ctr"/>
            <a:r>
              <a:rPr kumimoji="0" lang="pt-BR" sz="1600">
                <a:latin typeface="Arial" charset="0"/>
              </a:rPr>
              <a:t>receber</a:t>
            </a:r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5153025" y="3962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5395913" y="4114800"/>
            <a:ext cx="11572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Cobrança</a:t>
            </a:r>
          </a:p>
        </p:txBody>
      </p:sp>
      <p:sp>
        <p:nvSpPr>
          <p:cNvPr id="22550" name="Line 23"/>
          <p:cNvSpPr>
            <a:spLocks noChangeShapeType="1"/>
          </p:cNvSpPr>
          <p:nvPr/>
        </p:nvSpPr>
        <p:spPr bwMode="auto">
          <a:xfrm>
            <a:off x="2514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>
            <a:off x="6705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2" name="Line 25"/>
          <p:cNvSpPr>
            <a:spLocks noChangeShapeType="1"/>
          </p:cNvSpPr>
          <p:nvPr/>
        </p:nvSpPr>
        <p:spPr bwMode="auto">
          <a:xfrm flipH="1">
            <a:off x="2514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H="1">
            <a:off x="6705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2362200" y="547688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55" name="Text Box 28"/>
          <p:cNvSpPr txBox="1">
            <a:spLocks noChangeArrowheads="1"/>
          </p:cNvSpPr>
          <p:nvPr/>
        </p:nvSpPr>
        <p:spPr bwMode="auto">
          <a:xfrm>
            <a:off x="2343150" y="161448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56" name="Text Box 29"/>
          <p:cNvSpPr txBox="1">
            <a:spLocks noChangeArrowheads="1"/>
          </p:cNvSpPr>
          <p:nvPr/>
        </p:nvSpPr>
        <p:spPr bwMode="auto">
          <a:xfrm>
            <a:off x="6610350" y="550863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57" name="Text Box 30"/>
          <p:cNvSpPr txBox="1">
            <a:spLocks noChangeArrowheads="1"/>
          </p:cNvSpPr>
          <p:nvPr/>
        </p:nvSpPr>
        <p:spPr bwMode="auto">
          <a:xfrm>
            <a:off x="6591300" y="1617663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>
            <a:off x="38862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58674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0" name="Text Box 33"/>
          <p:cNvSpPr txBox="1">
            <a:spLocks noChangeArrowheads="1"/>
          </p:cNvSpPr>
          <p:nvPr/>
        </p:nvSpPr>
        <p:spPr bwMode="auto">
          <a:xfrm>
            <a:off x="4022725" y="1614488"/>
            <a:ext cx="4635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PC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61" name="Text Box 34"/>
          <p:cNvSpPr txBox="1">
            <a:spLocks noChangeArrowheads="1"/>
          </p:cNvSpPr>
          <p:nvPr/>
        </p:nvSpPr>
        <p:spPr bwMode="auto">
          <a:xfrm>
            <a:off x="5334000" y="1617663"/>
            <a:ext cx="4762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PV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62" name="Line 35"/>
          <p:cNvSpPr>
            <a:spLocks noChangeShapeType="1"/>
          </p:cNvSpPr>
          <p:nvPr/>
        </p:nvSpPr>
        <p:spPr bwMode="auto">
          <a:xfrm>
            <a:off x="3886200" y="27432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5867400" y="27432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3006725" y="2865438"/>
            <a:ext cx="5070475" cy="990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5" name="Text Box 38"/>
          <p:cNvSpPr txBox="1">
            <a:spLocks noChangeArrowheads="1"/>
          </p:cNvSpPr>
          <p:nvPr/>
        </p:nvSpPr>
        <p:spPr bwMode="auto">
          <a:xfrm>
            <a:off x="6705600" y="3505200"/>
            <a:ext cx="11620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Tesouraria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66" name="Line 39"/>
          <p:cNvSpPr>
            <a:spLocks noChangeShapeType="1"/>
          </p:cNvSpPr>
          <p:nvPr/>
        </p:nvSpPr>
        <p:spPr bwMode="auto">
          <a:xfrm>
            <a:off x="12954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1295400" y="2209800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8" name="Line 41"/>
          <p:cNvSpPr>
            <a:spLocks noChangeShapeType="1"/>
          </p:cNvSpPr>
          <p:nvPr/>
        </p:nvSpPr>
        <p:spPr bwMode="auto">
          <a:xfrm flipH="1">
            <a:off x="6705600" y="2209800"/>
            <a:ext cx="167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9" name="Line 42"/>
          <p:cNvSpPr>
            <a:spLocks noChangeShapeType="1"/>
          </p:cNvSpPr>
          <p:nvPr/>
        </p:nvSpPr>
        <p:spPr bwMode="auto">
          <a:xfrm flipH="1" flipV="1">
            <a:off x="83820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70" name="Text Box 43"/>
          <p:cNvSpPr txBox="1">
            <a:spLocks noChangeArrowheads="1"/>
          </p:cNvSpPr>
          <p:nvPr/>
        </p:nvSpPr>
        <p:spPr bwMode="auto">
          <a:xfrm>
            <a:off x="1255713" y="1870075"/>
            <a:ext cx="12065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entrada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71" name="Text Box 44"/>
          <p:cNvSpPr txBox="1">
            <a:spLocks noChangeArrowheads="1"/>
          </p:cNvSpPr>
          <p:nvPr/>
        </p:nvSpPr>
        <p:spPr bwMode="auto">
          <a:xfrm>
            <a:off x="7350125" y="1887538"/>
            <a:ext cx="10033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saída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2936875" y="2795588"/>
            <a:ext cx="5216525" cy="2081212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73" name="Text Box 46"/>
          <p:cNvSpPr txBox="1">
            <a:spLocks noChangeArrowheads="1"/>
          </p:cNvSpPr>
          <p:nvPr/>
        </p:nvSpPr>
        <p:spPr bwMode="auto">
          <a:xfrm>
            <a:off x="6781800" y="4343400"/>
            <a:ext cx="11620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solidFill>
                  <a:schemeClr val="tx2"/>
                </a:solidFill>
                <a:latin typeface="Arial" charset="0"/>
              </a:rPr>
              <a:t>Financeiro</a:t>
            </a:r>
            <a:endParaRPr kumimoji="0" lang="pt-BR" sz="1800">
              <a:latin typeface="Arial" charset="0"/>
            </a:endParaRPr>
          </a:p>
        </p:txBody>
      </p:sp>
      <p:sp>
        <p:nvSpPr>
          <p:cNvPr id="22574" name="Rectangle 48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 dirty="0"/>
              <a:t>Organizações</a:t>
            </a:r>
            <a:endParaRPr lang="pt-BR" sz="3600" dirty="0">
              <a:solidFill>
                <a:srgbClr val="66FFFF"/>
              </a:solidFill>
            </a:endParaRP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525463" y="1366838"/>
            <a:ext cx="8443912" cy="4294187"/>
          </a:xfrm>
          <a:prstGeom prst="rect">
            <a:avLst/>
          </a:prstGeom>
          <a:solidFill>
            <a:srgbClr val="F1F1F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pt-BR" sz="2500">
              <a:latin typeface="Arial" charset="0"/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750888" y="5645150"/>
            <a:ext cx="68532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500">
                <a:latin typeface="Arial" charset="0"/>
                <a:sym typeface="Symbol" pitchFamily="18" charset="2"/>
              </a:rPr>
              <a:t>Ênfase nos relacionamentos, nos valores e nas</a:t>
            </a:r>
          </a:p>
          <a:p>
            <a:r>
              <a:rPr kumimoji="0" lang="pt-BR" sz="2500">
                <a:latin typeface="Arial" charset="0"/>
                <a:sym typeface="Symbol" pitchFamily="18" charset="2"/>
              </a:rPr>
              <a:t>estruturas dos grupos</a:t>
            </a:r>
            <a:endParaRPr kumimoji="0" lang="pt-BR" sz="2500">
              <a:latin typeface="Arial" charset="0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555875" y="1844675"/>
            <a:ext cx="4392613" cy="3671888"/>
          </a:xfrm>
          <a:prstGeom prst="rect">
            <a:avLst/>
          </a:prstGeom>
          <a:solidFill>
            <a:srgbClr val="FFEF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pt-BR" sz="2500" u="sng" dirty="0">
                <a:latin typeface="Arial" charset="0"/>
              </a:rPr>
              <a:t>Estrutura</a:t>
            </a:r>
          </a:p>
          <a:p>
            <a:r>
              <a:rPr kumimoji="0" lang="pt-BR" sz="1800" dirty="0">
                <a:latin typeface="Arial" charset="0"/>
                <a:cs typeface="Arial" charset="0"/>
              </a:rPr>
              <a:t>● </a:t>
            </a:r>
            <a:r>
              <a:rPr kumimoji="0" lang="pt-BR" sz="2300" dirty="0">
                <a:latin typeface="Arial" charset="0"/>
              </a:rPr>
              <a:t>Hierarquia</a:t>
            </a:r>
          </a:p>
          <a:p>
            <a:r>
              <a:rPr kumimoji="0" lang="pt-BR" sz="1800" dirty="0">
                <a:latin typeface="Arial" charset="0"/>
              </a:rPr>
              <a:t>● </a:t>
            </a:r>
            <a:r>
              <a:rPr kumimoji="0" lang="pt-BR" sz="2300" dirty="0">
                <a:latin typeface="Arial" charset="0"/>
              </a:rPr>
              <a:t>Divisão do trabalho</a:t>
            </a:r>
          </a:p>
          <a:p>
            <a:r>
              <a:rPr kumimoji="0" lang="pt-BR" sz="1800" dirty="0">
                <a:latin typeface="Arial" charset="0"/>
              </a:rPr>
              <a:t>● </a:t>
            </a:r>
            <a:r>
              <a:rPr kumimoji="0" lang="pt-BR" sz="2300" dirty="0">
                <a:latin typeface="Arial" charset="0"/>
              </a:rPr>
              <a:t>Regras e procedimentos</a:t>
            </a:r>
          </a:p>
          <a:p>
            <a:r>
              <a:rPr kumimoji="0" lang="pt-BR" sz="2500" u="sng" dirty="0">
                <a:latin typeface="Arial" charset="0"/>
              </a:rPr>
              <a:t>Processos</a:t>
            </a:r>
          </a:p>
          <a:p>
            <a:r>
              <a:rPr kumimoji="0" lang="pt-BR" sz="1800" dirty="0">
                <a:latin typeface="Arial" charset="0"/>
              </a:rPr>
              <a:t>● </a:t>
            </a:r>
            <a:r>
              <a:rPr kumimoji="0" lang="pt-BR" sz="2300" dirty="0">
                <a:latin typeface="Arial" charset="0"/>
              </a:rPr>
              <a:t>Direitos e obrigações</a:t>
            </a:r>
          </a:p>
          <a:p>
            <a:r>
              <a:rPr kumimoji="0" lang="pt-BR" sz="1800" dirty="0">
                <a:latin typeface="Arial" charset="0"/>
              </a:rPr>
              <a:t>● </a:t>
            </a:r>
            <a:r>
              <a:rPr kumimoji="0" lang="pt-BR" sz="2300" dirty="0">
                <a:latin typeface="Arial" charset="0"/>
              </a:rPr>
              <a:t>Privilégios e responsabilidades</a:t>
            </a:r>
          </a:p>
          <a:p>
            <a:r>
              <a:rPr kumimoji="0" lang="pt-BR" sz="1800" dirty="0">
                <a:latin typeface="Arial" charset="0"/>
              </a:rPr>
              <a:t>● </a:t>
            </a:r>
            <a:r>
              <a:rPr kumimoji="0" lang="pt-BR" sz="2300" dirty="0">
                <a:latin typeface="Arial" charset="0"/>
              </a:rPr>
              <a:t>Valores</a:t>
            </a:r>
          </a:p>
          <a:p>
            <a:r>
              <a:rPr kumimoji="0" lang="pt-BR" sz="1800" dirty="0">
                <a:latin typeface="Arial" charset="0"/>
              </a:rPr>
              <a:t>● </a:t>
            </a:r>
            <a:r>
              <a:rPr kumimoji="0" lang="pt-BR" sz="2300" dirty="0">
                <a:latin typeface="Arial" charset="0"/>
              </a:rPr>
              <a:t>Normas</a:t>
            </a:r>
          </a:p>
          <a:p>
            <a:r>
              <a:rPr kumimoji="0" lang="pt-BR" sz="1800" dirty="0">
                <a:latin typeface="Arial" charset="0"/>
              </a:rPr>
              <a:t>● </a:t>
            </a:r>
            <a:r>
              <a:rPr kumimoji="0" lang="pt-BR" sz="2300" dirty="0" smtClean="0">
                <a:latin typeface="Arial" charset="0"/>
              </a:rPr>
              <a:t>Pessoas</a:t>
            </a:r>
            <a:endParaRPr kumimoji="0" lang="pt-BR" sz="2300" dirty="0">
              <a:latin typeface="Arial" charset="0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755650" y="2349500"/>
            <a:ext cx="178276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600">
                <a:latin typeface="Arial" charset="0"/>
              </a:rPr>
              <a:t>Recursos</a:t>
            </a:r>
          </a:p>
          <a:p>
            <a:r>
              <a:rPr kumimoji="0" lang="pt-BR" sz="2600">
                <a:latin typeface="Arial" charset="0"/>
              </a:rPr>
              <a:t>ambientais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7092950" y="2349500"/>
            <a:ext cx="178276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600">
                <a:latin typeface="Arial" charset="0"/>
              </a:rPr>
              <a:t>Saídas</a:t>
            </a:r>
          </a:p>
          <a:p>
            <a:r>
              <a:rPr kumimoji="0" lang="pt-BR" sz="2600">
                <a:latin typeface="Arial" charset="0"/>
              </a:rPr>
              <a:t>ambientais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203575" y="1330325"/>
            <a:ext cx="30686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pt-BR" sz="2600">
                <a:latin typeface="Arial" charset="0"/>
              </a:rPr>
              <a:t>Organização formal</a:t>
            </a: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7021513" y="3789363"/>
            <a:ext cx="650875" cy="215900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5178" name="AutoShape 10"/>
          <p:cNvSpPr>
            <a:spLocks noChangeArrowheads="1"/>
          </p:cNvSpPr>
          <p:nvPr/>
        </p:nvSpPr>
        <p:spPr bwMode="auto">
          <a:xfrm rot="-5400000">
            <a:off x="7344569" y="3394869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7559675" y="3808413"/>
            <a:ext cx="252413" cy="193675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 rot="5400000">
            <a:off x="1401762" y="3556001"/>
            <a:ext cx="650875" cy="215900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5181" name="AutoShape 13"/>
          <p:cNvSpPr>
            <a:spLocks noChangeArrowheads="1"/>
          </p:cNvSpPr>
          <p:nvPr/>
        </p:nvSpPr>
        <p:spPr bwMode="auto">
          <a:xfrm>
            <a:off x="1619250" y="3716338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 rot="5400000">
            <a:off x="1608932" y="3748881"/>
            <a:ext cx="252412" cy="193675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2622550" y="564183"/>
            <a:ext cx="3978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>
                <a:solidFill>
                  <a:schemeClr val="tx2"/>
                </a:solidFill>
                <a:latin typeface="Tahoma" pitchFamily="34" charset="0"/>
              </a:rPr>
              <a:t>Visão Comportamental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955675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03288" y="1016000"/>
            <a:ext cx="1339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Fornecedor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7262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7618413" y="1016000"/>
            <a:ext cx="915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Cliente</a:t>
            </a: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3059113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3089275" y="2082800"/>
            <a:ext cx="15224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Recebimento</a:t>
            </a: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3071813" y="29718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3295650" y="3006725"/>
            <a:ext cx="10652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Contas a</a:t>
            </a:r>
          </a:p>
          <a:p>
            <a:pPr algn="ctr"/>
            <a:r>
              <a:rPr kumimoji="0" lang="pt-BR" sz="1600">
                <a:latin typeface="Arial" charset="0"/>
              </a:rPr>
              <a:t>pagar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071813" y="3962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3398838" y="4133850"/>
            <a:ext cx="9445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Crédito</a:t>
            </a:r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3071813" y="49530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3184525" y="5037138"/>
            <a:ext cx="13112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Orçamento</a:t>
            </a:r>
          </a:p>
          <a:p>
            <a:pPr algn="ctr"/>
            <a:r>
              <a:rPr kumimoji="0" lang="pt-BR" sz="1600">
                <a:latin typeface="Arial" charset="0"/>
              </a:rPr>
              <a:t>e gestão</a:t>
            </a:r>
          </a:p>
        </p:txBody>
      </p:sp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3071813" y="59436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1" name="Text Box 20"/>
          <p:cNvSpPr txBox="1">
            <a:spLocks noChangeArrowheads="1"/>
          </p:cNvSpPr>
          <p:nvPr/>
        </p:nvSpPr>
        <p:spPr bwMode="auto">
          <a:xfrm>
            <a:off x="3402013" y="6080125"/>
            <a:ext cx="788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Fiscal</a:t>
            </a:r>
          </a:p>
        </p:txBody>
      </p:sp>
      <p:sp>
        <p:nvSpPr>
          <p:cNvPr id="23572" name="Rectangle 21"/>
          <p:cNvSpPr>
            <a:spLocks noChangeArrowheads="1"/>
          </p:cNvSpPr>
          <p:nvPr/>
        </p:nvSpPr>
        <p:spPr bwMode="auto">
          <a:xfrm>
            <a:off x="5140325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3" name="Text Box 22"/>
          <p:cNvSpPr txBox="1">
            <a:spLocks noChangeArrowheads="1"/>
          </p:cNvSpPr>
          <p:nvPr/>
        </p:nvSpPr>
        <p:spPr bwMode="auto">
          <a:xfrm>
            <a:off x="5164138" y="1995488"/>
            <a:ext cx="146526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Faturamento</a:t>
            </a:r>
          </a:p>
          <a:p>
            <a:r>
              <a:rPr kumimoji="0" lang="pt-BR" sz="1600">
                <a:latin typeface="Arial" charset="0"/>
              </a:rPr>
              <a:t>(expedição)</a:t>
            </a:r>
          </a:p>
        </p:txBody>
      </p:sp>
      <p:sp>
        <p:nvSpPr>
          <p:cNvPr id="23574" name="Rectangle 23"/>
          <p:cNvSpPr>
            <a:spLocks noChangeArrowheads="1"/>
          </p:cNvSpPr>
          <p:nvPr/>
        </p:nvSpPr>
        <p:spPr bwMode="auto">
          <a:xfrm>
            <a:off x="5153025" y="29718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5" name="Text Box 24"/>
          <p:cNvSpPr txBox="1">
            <a:spLocks noChangeArrowheads="1"/>
          </p:cNvSpPr>
          <p:nvPr/>
        </p:nvSpPr>
        <p:spPr bwMode="auto">
          <a:xfrm>
            <a:off x="5424488" y="3030538"/>
            <a:ext cx="1128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Contas a </a:t>
            </a:r>
          </a:p>
          <a:p>
            <a:pPr algn="ctr"/>
            <a:r>
              <a:rPr kumimoji="0" lang="pt-BR" sz="1600">
                <a:latin typeface="Arial" charset="0"/>
              </a:rPr>
              <a:t>receber</a:t>
            </a:r>
          </a:p>
        </p:txBody>
      </p:sp>
      <p:sp>
        <p:nvSpPr>
          <p:cNvPr id="23576" name="Rectangle 25"/>
          <p:cNvSpPr>
            <a:spLocks noChangeArrowheads="1"/>
          </p:cNvSpPr>
          <p:nvPr/>
        </p:nvSpPr>
        <p:spPr bwMode="auto">
          <a:xfrm>
            <a:off x="5153025" y="3962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5395913" y="4114800"/>
            <a:ext cx="11572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Cobrança</a:t>
            </a:r>
          </a:p>
        </p:txBody>
      </p:sp>
      <p:sp>
        <p:nvSpPr>
          <p:cNvPr id="23578" name="Rectangle 27"/>
          <p:cNvSpPr>
            <a:spLocks noChangeArrowheads="1"/>
          </p:cNvSpPr>
          <p:nvPr/>
        </p:nvSpPr>
        <p:spPr bwMode="auto">
          <a:xfrm>
            <a:off x="5153025" y="49530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5100638" y="5054600"/>
            <a:ext cx="1704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Contabilização</a:t>
            </a:r>
          </a:p>
        </p:txBody>
      </p:sp>
      <p:sp>
        <p:nvSpPr>
          <p:cNvPr id="23580" name="Rectangle 29"/>
          <p:cNvSpPr>
            <a:spLocks noChangeArrowheads="1"/>
          </p:cNvSpPr>
          <p:nvPr/>
        </p:nvSpPr>
        <p:spPr bwMode="auto">
          <a:xfrm>
            <a:off x="5153025" y="59436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5384800" y="5943600"/>
            <a:ext cx="1092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Controle</a:t>
            </a:r>
          </a:p>
          <a:p>
            <a:pPr algn="ctr"/>
            <a:r>
              <a:rPr kumimoji="0" lang="pt-BR" sz="1600">
                <a:latin typeface="Arial" charset="0"/>
              </a:rPr>
              <a:t>de ativos</a:t>
            </a:r>
          </a:p>
        </p:txBody>
      </p:sp>
      <p:sp>
        <p:nvSpPr>
          <p:cNvPr id="23582" name="Line 31"/>
          <p:cNvSpPr>
            <a:spLocks noChangeShapeType="1"/>
          </p:cNvSpPr>
          <p:nvPr/>
        </p:nvSpPr>
        <p:spPr bwMode="auto">
          <a:xfrm>
            <a:off x="2514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83" name="Line 32"/>
          <p:cNvSpPr>
            <a:spLocks noChangeShapeType="1"/>
          </p:cNvSpPr>
          <p:nvPr/>
        </p:nvSpPr>
        <p:spPr bwMode="auto">
          <a:xfrm>
            <a:off x="6705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84" name="Line 33"/>
          <p:cNvSpPr>
            <a:spLocks noChangeShapeType="1"/>
          </p:cNvSpPr>
          <p:nvPr/>
        </p:nvSpPr>
        <p:spPr bwMode="auto">
          <a:xfrm flipH="1">
            <a:off x="2514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85" name="Line 34"/>
          <p:cNvSpPr>
            <a:spLocks noChangeShapeType="1"/>
          </p:cNvSpPr>
          <p:nvPr/>
        </p:nvSpPr>
        <p:spPr bwMode="auto">
          <a:xfrm flipH="1">
            <a:off x="6705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86" name="Text Box 35"/>
          <p:cNvSpPr txBox="1">
            <a:spLocks noChangeArrowheads="1"/>
          </p:cNvSpPr>
          <p:nvPr/>
        </p:nvSpPr>
        <p:spPr bwMode="auto">
          <a:xfrm>
            <a:off x="2362200" y="547688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3587" name="Text Box 36"/>
          <p:cNvSpPr txBox="1">
            <a:spLocks noChangeArrowheads="1"/>
          </p:cNvSpPr>
          <p:nvPr/>
        </p:nvSpPr>
        <p:spPr bwMode="auto">
          <a:xfrm>
            <a:off x="2343150" y="161448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3588" name="Text Box 37"/>
          <p:cNvSpPr txBox="1">
            <a:spLocks noChangeArrowheads="1"/>
          </p:cNvSpPr>
          <p:nvPr/>
        </p:nvSpPr>
        <p:spPr bwMode="auto">
          <a:xfrm>
            <a:off x="6610350" y="550863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3589" name="Text Box 38"/>
          <p:cNvSpPr txBox="1">
            <a:spLocks noChangeArrowheads="1"/>
          </p:cNvSpPr>
          <p:nvPr/>
        </p:nvSpPr>
        <p:spPr bwMode="auto">
          <a:xfrm>
            <a:off x="6591300" y="1617663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3590" name="Line 39"/>
          <p:cNvSpPr>
            <a:spLocks noChangeShapeType="1"/>
          </p:cNvSpPr>
          <p:nvPr/>
        </p:nvSpPr>
        <p:spPr bwMode="auto">
          <a:xfrm>
            <a:off x="38862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91" name="Line 40"/>
          <p:cNvSpPr>
            <a:spLocks noChangeShapeType="1"/>
          </p:cNvSpPr>
          <p:nvPr/>
        </p:nvSpPr>
        <p:spPr bwMode="auto">
          <a:xfrm>
            <a:off x="58674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92" name="Text Box 41"/>
          <p:cNvSpPr txBox="1">
            <a:spLocks noChangeArrowheads="1"/>
          </p:cNvSpPr>
          <p:nvPr/>
        </p:nvSpPr>
        <p:spPr bwMode="auto">
          <a:xfrm>
            <a:off x="4022725" y="1614488"/>
            <a:ext cx="4635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PC</a:t>
            </a:r>
            <a:endParaRPr kumimoji="0" lang="pt-BR" sz="1800">
              <a:latin typeface="Arial" charset="0"/>
            </a:endParaRPr>
          </a:p>
        </p:txBody>
      </p:sp>
      <p:sp>
        <p:nvSpPr>
          <p:cNvPr id="23593" name="Text Box 42"/>
          <p:cNvSpPr txBox="1">
            <a:spLocks noChangeArrowheads="1"/>
          </p:cNvSpPr>
          <p:nvPr/>
        </p:nvSpPr>
        <p:spPr bwMode="auto">
          <a:xfrm>
            <a:off x="5334000" y="1617663"/>
            <a:ext cx="4762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PV</a:t>
            </a:r>
            <a:endParaRPr kumimoji="0" lang="pt-BR" sz="1800">
              <a:latin typeface="Arial" charset="0"/>
            </a:endParaRPr>
          </a:p>
        </p:txBody>
      </p:sp>
      <p:sp>
        <p:nvSpPr>
          <p:cNvPr id="23594" name="Line 43"/>
          <p:cNvSpPr>
            <a:spLocks noChangeShapeType="1"/>
          </p:cNvSpPr>
          <p:nvPr/>
        </p:nvSpPr>
        <p:spPr bwMode="auto">
          <a:xfrm>
            <a:off x="3886200" y="27432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95" name="Line 44"/>
          <p:cNvSpPr>
            <a:spLocks noChangeShapeType="1"/>
          </p:cNvSpPr>
          <p:nvPr/>
        </p:nvSpPr>
        <p:spPr bwMode="auto">
          <a:xfrm>
            <a:off x="5867400" y="27432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96" name="Rectangle 45"/>
          <p:cNvSpPr>
            <a:spLocks noChangeArrowheads="1"/>
          </p:cNvSpPr>
          <p:nvPr/>
        </p:nvSpPr>
        <p:spPr bwMode="auto">
          <a:xfrm>
            <a:off x="3006725" y="2865438"/>
            <a:ext cx="5070475" cy="990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97" name="Text Box 46"/>
          <p:cNvSpPr txBox="1">
            <a:spLocks noChangeArrowheads="1"/>
          </p:cNvSpPr>
          <p:nvPr/>
        </p:nvSpPr>
        <p:spPr bwMode="auto">
          <a:xfrm>
            <a:off x="6705600" y="3505200"/>
            <a:ext cx="11620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Tesouraria</a:t>
            </a:r>
            <a:endParaRPr kumimoji="0" lang="pt-BR" sz="1800">
              <a:latin typeface="Arial" charset="0"/>
            </a:endParaRPr>
          </a:p>
        </p:txBody>
      </p:sp>
      <p:sp>
        <p:nvSpPr>
          <p:cNvPr id="23598" name="Rectangle 47"/>
          <p:cNvSpPr>
            <a:spLocks noChangeArrowheads="1"/>
          </p:cNvSpPr>
          <p:nvPr/>
        </p:nvSpPr>
        <p:spPr bwMode="auto">
          <a:xfrm>
            <a:off x="2989263" y="4905375"/>
            <a:ext cx="5087937" cy="1828800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599" name="Text Box 48"/>
          <p:cNvSpPr txBox="1">
            <a:spLocks noChangeArrowheads="1"/>
          </p:cNvSpPr>
          <p:nvPr/>
        </p:nvSpPr>
        <p:spPr bwMode="auto">
          <a:xfrm>
            <a:off x="6688138" y="6338888"/>
            <a:ext cx="14668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solidFill>
                  <a:schemeClr val="tx2"/>
                </a:solidFill>
                <a:latin typeface="Arial" charset="0"/>
              </a:rPr>
              <a:t>Contabilidade</a:t>
            </a:r>
            <a:endParaRPr kumimoji="0" lang="pt-BR" sz="1800">
              <a:latin typeface="Arial" charset="0"/>
            </a:endParaRPr>
          </a:p>
        </p:txBody>
      </p:sp>
      <p:sp>
        <p:nvSpPr>
          <p:cNvPr id="23600" name="Line 49"/>
          <p:cNvSpPr>
            <a:spLocks noChangeShapeType="1"/>
          </p:cNvSpPr>
          <p:nvPr/>
        </p:nvSpPr>
        <p:spPr bwMode="auto">
          <a:xfrm>
            <a:off x="4876800" y="3886200"/>
            <a:ext cx="0" cy="990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601" name="Line 50"/>
          <p:cNvSpPr>
            <a:spLocks noChangeShapeType="1"/>
          </p:cNvSpPr>
          <p:nvPr/>
        </p:nvSpPr>
        <p:spPr bwMode="auto">
          <a:xfrm>
            <a:off x="12954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602" name="Line 51"/>
          <p:cNvSpPr>
            <a:spLocks noChangeShapeType="1"/>
          </p:cNvSpPr>
          <p:nvPr/>
        </p:nvSpPr>
        <p:spPr bwMode="auto">
          <a:xfrm>
            <a:off x="1295400" y="2209800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603" name="Line 52"/>
          <p:cNvSpPr>
            <a:spLocks noChangeShapeType="1"/>
          </p:cNvSpPr>
          <p:nvPr/>
        </p:nvSpPr>
        <p:spPr bwMode="auto">
          <a:xfrm flipH="1">
            <a:off x="6705600" y="2209800"/>
            <a:ext cx="167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604" name="Line 53"/>
          <p:cNvSpPr>
            <a:spLocks noChangeShapeType="1"/>
          </p:cNvSpPr>
          <p:nvPr/>
        </p:nvSpPr>
        <p:spPr bwMode="auto">
          <a:xfrm flipH="1" flipV="1">
            <a:off x="83820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605" name="Text Box 54"/>
          <p:cNvSpPr txBox="1">
            <a:spLocks noChangeArrowheads="1"/>
          </p:cNvSpPr>
          <p:nvPr/>
        </p:nvSpPr>
        <p:spPr bwMode="auto">
          <a:xfrm>
            <a:off x="1255713" y="1870075"/>
            <a:ext cx="12065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entrada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3606" name="Text Box 55"/>
          <p:cNvSpPr txBox="1">
            <a:spLocks noChangeArrowheads="1"/>
          </p:cNvSpPr>
          <p:nvPr/>
        </p:nvSpPr>
        <p:spPr bwMode="auto">
          <a:xfrm>
            <a:off x="7350125" y="1887538"/>
            <a:ext cx="10033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saída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3607" name="Rectangle 56"/>
          <p:cNvSpPr>
            <a:spLocks noChangeArrowheads="1"/>
          </p:cNvSpPr>
          <p:nvPr/>
        </p:nvSpPr>
        <p:spPr bwMode="auto">
          <a:xfrm>
            <a:off x="2936875" y="2795588"/>
            <a:ext cx="5216525" cy="2081212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608" name="Text Box 57"/>
          <p:cNvSpPr txBox="1">
            <a:spLocks noChangeArrowheads="1"/>
          </p:cNvSpPr>
          <p:nvPr/>
        </p:nvSpPr>
        <p:spPr bwMode="auto">
          <a:xfrm>
            <a:off x="6781800" y="4343400"/>
            <a:ext cx="11620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solidFill>
                  <a:schemeClr val="tx2"/>
                </a:solidFill>
                <a:latin typeface="Arial" charset="0"/>
              </a:rPr>
              <a:t>Financeiro</a:t>
            </a:r>
            <a:endParaRPr kumimoji="0" lang="pt-BR" sz="1800">
              <a:latin typeface="Arial" charset="0"/>
            </a:endParaRPr>
          </a:p>
        </p:txBody>
      </p:sp>
      <p:sp>
        <p:nvSpPr>
          <p:cNvPr id="23609" name="Rectangle 59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/>
          <p:cNvSpPr/>
          <p:nvPr/>
        </p:nvSpPr>
        <p:spPr bwMode="auto">
          <a:xfrm>
            <a:off x="0" y="614576"/>
            <a:ext cx="9144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955675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03288" y="1016000"/>
            <a:ext cx="1339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Fornecedor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071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019425" y="946150"/>
            <a:ext cx="1590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Compras</a:t>
            </a:r>
          </a:p>
          <a:p>
            <a:pPr algn="ctr"/>
            <a:r>
              <a:rPr kumimoji="0" lang="pt-BR" sz="1600">
                <a:latin typeface="Arial" charset="0"/>
              </a:rPr>
              <a:t>(suprimentos)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51292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5454650" y="1016000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Vendas</a:t>
            </a: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7262813" y="914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7618413" y="1016000"/>
            <a:ext cx="915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Cliente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3059113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3089275" y="2082800"/>
            <a:ext cx="15224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Recebimento</a:t>
            </a: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3071813" y="29718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3295650" y="3006725"/>
            <a:ext cx="10652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Contas a</a:t>
            </a:r>
          </a:p>
          <a:p>
            <a:pPr algn="ctr"/>
            <a:r>
              <a:rPr kumimoji="0" lang="pt-BR" sz="1600">
                <a:latin typeface="Arial" charset="0"/>
              </a:rPr>
              <a:t>pagar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3071813" y="3962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3398838" y="4133850"/>
            <a:ext cx="9445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Crédito</a:t>
            </a:r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3071813" y="49530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3184525" y="5037138"/>
            <a:ext cx="13112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Orçamento</a:t>
            </a:r>
          </a:p>
          <a:p>
            <a:pPr algn="ctr"/>
            <a:r>
              <a:rPr kumimoji="0" lang="pt-BR" sz="1600">
                <a:latin typeface="Arial" charset="0"/>
              </a:rPr>
              <a:t>e gestão</a:t>
            </a:r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3071813" y="59436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3402013" y="6080125"/>
            <a:ext cx="788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Fiscal</a:t>
            </a:r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5140325" y="19812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5164138" y="1995488"/>
            <a:ext cx="146526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Faturamento</a:t>
            </a:r>
          </a:p>
          <a:p>
            <a:r>
              <a:rPr kumimoji="0" lang="pt-BR" sz="1600">
                <a:latin typeface="Arial" charset="0"/>
              </a:rPr>
              <a:t>(expedição)</a:t>
            </a: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5153025" y="29718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5424488" y="3030538"/>
            <a:ext cx="112871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Contas a </a:t>
            </a:r>
          </a:p>
          <a:p>
            <a:pPr algn="ctr"/>
            <a:r>
              <a:rPr kumimoji="0" lang="pt-BR" sz="1600">
                <a:latin typeface="Arial" charset="0"/>
              </a:rPr>
              <a:t>receber</a:t>
            </a:r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5153025" y="39624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5395913" y="4114800"/>
            <a:ext cx="11572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Cobrança</a:t>
            </a: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5153025" y="49530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03" name="Text Box 28"/>
          <p:cNvSpPr txBox="1">
            <a:spLocks noChangeArrowheads="1"/>
          </p:cNvSpPr>
          <p:nvPr/>
        </p:nvSpPr>
        <p:spPr bwMode="auto">
          <a:xfrm>
            <a:off x="5100638" y="5054600"/>
            <a:ext cx="17049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600">
                <a:latin typeface="Arial" charset="0"/>
              </a:rPr>
              <a:t>Contabilização</a:t>
            </a:r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5153025" y="5943600"/>
            <a:ext cx="1558925" cy="7620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05" name="Text Box 30"/>
          <p:cNvSpPr txBox="1">
            <a:spLocks noChangeArrowheads="1"/>
          </p:cNvSpPr>
          <p:nvPr/>
        </p:nvSpPr>
        <p:spPr bwMode="auto">
          <a:xfrm>
            <a:off x="5384800" y="5943600"/>
            <a:ext cx="1092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pt-BR" sz="1600">
                <a:latin typeface="Arial" charset="0"/>
              </a:rPr>
              <a:t>Controle</a:t>
            </a:r>
          </a:p>
          <a:p>
            <a:pPr algn="ctr"/>
            <a:r>
              <a:rPr kumimoji="0" lang="pt-BR" sz="1600">
                <a:latin typeface="Arial" charset="0"/>
              </a:rPr>
              <a:t>de ativos</a:t>
            </a:r>
          </a:p>
        </p:txBody>
      </p:sp>
      <p:sp>
        <p:nvSpPr>
          <p:cNvPr id="24606" name="Line 31"/>
          <p:cNvSpPr>
            <a:spLocks noChangeShapeType="1"/>
          </p:cNvSpPr>
          <p:nvPr/>
        </p:nvSpPr>
        <p:spPr bwMode="auto">
          <a:xfrm>
            <a:off x="2514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07" name="Line 32"/>
          <p:cNvSpPr>
            <a:spLocks noChangeShapeType="1"/>
          </p:cNvSpPr>
          <p:nvPr/>
        </p:nvSpPr>
        <p:spPr bwMode="auto">
          <a:xfrm>
            <a:off x="6705600" y="10668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08" name="Line 33"/>
          <p:cNvSpPr>
            <a:spLocks noChangeShapeType="1"/>
          </p:cNvSpPr>
          <p:nvPr/>
        </p:nvSpPr>
        <p:spPr bwMode="auto">
          <a:xfrm flipH="1">
            <a:off x="2514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09" name="Line 34"/>
          <p:cNvSpPr>
            <a:spLocks noChangeShapeType="1"/>
          </p:cNvSpPr>
          <p:nvPr/>
        </p:nvSpPr>
        <p:spPr bwMode="auto">
          <a:xfrm flipH="1">
            <a:off x="6705600" y="15240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10" name="Text Box 35"/>
          <p:cNvSpPr txBox="1">
            <a:spLocks noChangeArrowheads="1"/>
          </p:cNvSpPr>
          <p:nvPr/>
        </p:nvSpPr>
        <p:spPr bwMode="auto">
          <a:xfrm>
            <a:off x="2362200" y="547688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11" name="Text Box 36"/>
          <p:cNvSpPr txBox="1">
            <a:spLocks noChangeArrowheads="1"/>
          </p:cNvSpPr>
          <p:nvPr/>
        </p:nvSpPr>
        <p:spPr bwMode="auto">
          <a:xfrm>
            <a:off x="2343150" y="1614488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12" name="Text Box 37"/>
          <p:cNvSpPr txBox="1">
            <a:spLocks noChangeArrowheads="1"/>
          </p:cNvSpPr>
          <p:nvPr/>
        </p:nvSpPr>
        <p:spPr bwMode="auto">
          <a:xfrm>
            <a:off x="6610350" y="550863"/>
            <a:ext cx="9334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Cotação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13" name="Text Box 38"/>
          <p:cNvSpPr txBox="1">
            <a:spLocks noChangeArrowheads="1"/>
          </p:cNvSpPr>
          <p:nvPr/>
        </p:nvSpPr>
        <p:spPr bwMode="auto">
          <a:xfrm>
            <a:off x="6591300" y="1617663"/>
            <a:ext cx="819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Pedido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14" name="Line 39"/>
          <p:cNvSpPr>
            <a:spLocks noChangeShapeType="1"/>
          </p:cNvSpPr>
          <p:nvPr/>
        </p:nvSpPr>
        <p:spPr bwMode="auto">
          <a:xfrm>
            <a:off x="38862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15" name="Line 40"/>
          <p:cNvSpPr>
            <a:spLocks noChangeShapeType="1"/>
          </p:cNvSpPr>
          <p:nvPr/>
        </p:nvSpPr>
        <p:spPr bwMode="auto">
          <a:xfrm>
            <a:off x="5867400" y="16764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16" name="Text Box 41"/>
          <p:cNvSpPr txBox="1">
            <a:spLocks noChangeArrowheads="1"/>
          </p:cNvSpPr>
          <p:nvPr/>
        </p:nvSpPr>
        <p:spPr bwMode="auto">
          <a:xfrm>
            <a:off x="4022725" y="1614488"/>
            <a:ext cx="4635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PC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17" name="Text Box 42"/>
          <p:cNvSpPr txBox="1">
            <a:spLocks noChangeArrowheads="1"/>
          </p:cNvSpPr>
          <p:nvPr/>
        </p:nvSpPr>
        <p:spPr bwMode="auto">
          <a:xfrm>
            <a:off x="5334000" y="1617663"/>
            <a:ext cx="4762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PV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18" name="Line 43"/>
          <p:cNvSpPr>
            <a:spLocks noChangeShapeType="1"/>
          </p:cNvSpPr>
          <p:nvPr/>
        </p:nvSpPr>
        <p:spPr bwMode="auto">
          <a:xfrm>
            <a:off x="3886200" y="27432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19" name="Line 44"/>
          <p:cNvSpPr>
            <a:spLocks noChangeShapeType="1"/>
          </p:cNvSpPr>
          <p:nvPr/>
        </p:nvSpPr>
        <p:spPr bwMode="auto">
          <a:xfrm>
            <a:off x="5867400" y="27432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20" name="Rectangle 45"/>
          <p:cNvSpPr>
            <a:spLocks noChangeArrowheads="1"/>
          </p:cNvSpPr>
          <p:nvPr/>
        </p:nvSpPr>
        <p:spPr bwMode="auto">
          <a:xfrm>
            <a:off x="3006725" y="2865438"/>
            <a:ext cx="5070475" cy="9906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21" name="Text Box 46"/>
          <p:cNvSpPr txBox="1">
            <a:spLocks noChangeArrowheads="1"/>
          </p:cNvSpPr>
          <p:nvPr/>
        </p:nvSpPr>
        <p:spPr bwMode="auto">
          <a:xfrm>
            <a:off x="6705600" y="3505200"/>
            <a:ext cx="11620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Tesouraria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22" name="Rectangle 47"/>
          <p:cNvSpPr>
            <a:spLocks noChangeArrowheads="1"/>
          </p:cNvSpPr>
          <p:nvPr/>
        </p:nvSpPr>
        <p:spPr bwMode="auto">
          <a:xfrm>
            <a:off x="2989263" y="4905375"/>
            <a:ext cx="5087937" cy="1828800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23" name="Text Box 48"/>
          <p:cNvSpPr txBox="1">
            <a:spLocks noChangeArrowheads="1"/>
          </p:cNvSpPr>
          <p:nvPr/>
        </p:nvSpPr>
        <p:spPr bwMode="auto">
          <a:xfrm>
            <a:off x="6688138" y="6338888"/>
            <a:ext cx="14668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solidFill>
                  <a:schemeClr val="tx2"/>
                </a:solidFill>
                <a:latin typeface="Arial" charset="0"/>
              </a:rPr>
              <a:t>Contabilidade</a:t>
            </a:r>
            <a:endParaRPr kumimoji="0" lang="pt-BR" sz="18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4624" name="Line 49"/>
          <p:cNvSpPr>
            <a:spLocks noChangeShapeType="1"/>
          </p:cNvSpPr>
          <p:nvPr/>
        </p:nvSpPr>
        <p:spPr bwMode="auto">
          <a:xfrm>
            <a:off x="4876800" y="3886200"/>
            <a:ext cx="0" cy="990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25" name="Line 50"/>
          <p:cNvSpPr>
            <a:spLocks noChangeShapeType="1"/>
          </p:cNvSpPr>
          <p:nvPr/>
        </p:nvSpPr>
        <p:spPr bwMode="auto">
          <a:xfrm flipH="1">
            <a:off x="2209800" y="2514600"/>
            <a:ext cx="83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26" name="Line 51"/>
          <p:cNvSpPr>
            <a:spLocks noChangeShapeType="1"/>
          </p:cNvSpPr>
          <p:nvPr/>
        </p:nvSpPr>
        <p:spPr bwMode="auto">
          <a:xfrm flipH="1">
            <a:off x="6705600" y="2514600"/>
            <a:ext cx="1905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27" name="Line 52"/>
          <p:cNvSpPr>
            <a:spLocks noChangeShapeType="1"/>
          </p:cNvSpPr>
          <p:nvPr/>
        </p:nvSpPr>
        <p:spPr bwMode="auto">
          <a:xfrm>
            <a:off x="22098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28" name="Line 53"/>
          <p:cNvSpPr>
            <a:spLocks noChangeShapeType="1"/>
          </p:cNvSpPr>
          <p:nvPr/>
        </p:nvSpPr>
        <p:spPr bwMode="auto">
          <a:xfrm>
            <a:off x="86106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29" name="Line 54"/>
          <p:cNvSpPr>
            <a:spLocks noChangeShapeType="1"/>
          </p:cNvSpPr>
          <p:nvPr/>
        </p:nvSpPr>
        <p:spPr bwMode="auto">
          <a:xfrm>
            <a:off x="2209800" y="5867400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30" name="Line 55"/>
          <p:cNvSpPr>
            <a:spLocks noChangeShapeType="1"/>
          </p:cNvSpPr>
          <p:nvPr/>
        </p:nvSpPr>
        <p:spPr bwMode="auto">
          <a:xfrm flipH="1">
            <a:off x="8077200" y="5867400"/>
            <a:ext cx="53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31" name="Line 56"/>
          <p:cNvSpPr>
            <a:spLocks noChangeShapeType="1"/>
          </p:cNvSpPr>
          <p:nvPr/>
        </p:nvSpPr>
        <p:spPr bwMode="auto">
          <a:xfrm>
            <a:off x="12954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32" name="Line 57"/>
          <p:cNvSpPr>
            <a:spLocks noChangeShapeType="1"/>
          </p:cNvSpPr>
          <p:nvPr/>
        </p:nvSpPr>
        <p:spPr bwMode="auto">
          <a:xfrm>
            <a:off x="1295400" y="2209800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33" name="Line 58"/>
          <p:cNvSpPr>
            <a:spLocks noChangeShapeType="1"/>
          </p:cNvSpPr>
          <p:nvPr/>
        </p:nvSpPr>
        <p:spPr bwMode="auto">
          <a:xfrm flipH="1">
            <a:off x="6705600" y="2209800"/>
            <a:ext cx="167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34" name="Line 59"/>
          <p:cNvSpPr>
            <a:spLocks noChangeShapeType="1"/>
          </p:cNvSpPr>
          <p:nvPr/>
        </p:nvSpPr>
        <p:spPr bwMode="auto">
          <a:xfrm flipH="1" flipV="1">
            <a:off x="8382000" y="1676400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35" name="Text Box 60"/>
          <p:cNvSpPr txBox="1">
            <a:spLocks noChangeArrowheads="1"/>
          </p:cNvSpPr>
          <p:nvPr/>
        </p:nvSpPr>
        <p:spPr bwMode="auto">
          <a:xfrm>
            <a:off x="1255713" y="1870075"/>
            <a:ext cx="12065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entrada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36" name="Text Box 61"/>
          <p:cNvSpPr txBox="1">
            <a:spLocks noChangeArrowheads="1"/>
          </p:cNvSpPr>
          <p:nvPr/>
        </p:nvSpPr>
        <p:spPr bwMode="auto">
          <a:xfrm>
            <a:off x="7350125" y="1887538"/>
            <a:ext cx="10033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latin typeface="Arial" charset="0"/>
              </a:rPr>
              <a:t>NF saída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37" name="Rectangle 62"/>
          <p:cNvSpPr>
            <a:spLocks noChangeArrowheads="1"/>
          </p:cNvSpPr>
          <p:nvPr/>
        </p:nvSpPr>
        <p:spPr bwMode="auto">
          <a:xfrm>
            <a:off x="2936875" y="2795588"/>
            <a:ext cx="5216525" cy="2081212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38" name="Text Box 63"/>
          <p:cNvSpPr txBox="1">
            <a:spLocks noChangeArrowheads="1"/>
          </p:cNvSpPr>
          <p:nvPr/>
        </p:nvSpPr>
        <p:spPr bwMode="auto">
          <a:xfrm>
            <a:off x="6781800" y="4343400"/>
            <a:ext cx="11620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0" lang="pt-BR" sz="1400">
                <a:solidFill>
                  <a:schemeClr val="tx2"/>
                </a:solidFill>
                <a:latin typeface="Arial" charset="0"/>
              </a:rPr>
              <a:t>Financeiro</a:t>
            </a:r>
            <a:endParaRPr kumimoji="0" lang="pt-BR" sz="1800">
              <a:latin typeface="Arial" charset="0"/>
            </a:endParaRPr>
          </a:p>
        </p:txBody>
      </p:sp>
      <p:sp>
        <p:nvSpPr>
          <p:cNvPr id="24639" name="Rectangle 65"/>
          <p:cNvSpPr>
            <a:spLocks noGrp="1" noChangeArrowheads="1"/>
          </p:cNvSpPr>
          <p:nvPr>
            <p:ph type="title"/>
          </p:nvPr>
        </p:nvSpPr>
        <p:spPr>
          <a:xfrm>
            <a:off x="827088" y="49213"/>
            <a:ext cx="7772400" cy="571500"/>
          </a:xfrm>
          <a:noFill/>
        </p:spPr>
        <p:txBody>
          <a:bodyPr/>
          <a:lstStyle/>
          <a:p>
            <a:pPr eaLnBrk="1" hangingPunct="1"/>
            <a:r>
              <a:rPr lang="pt-BR" sz="3400" smtClean="0"/>
              <a:t>Sistema Empresa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 dirty="0"/>
              <a:t>Organizações</a:t>
            </a:r>
            <a:endParaRPr lang="pt-BR" sz="3600" dirty="0">
              <a:solidFill>
                <a:srgbClr val="66FFFF"/>
              </a:solidFill>
            </a:endParaRPr>
          </a:p>
        </p:txBody>
      </p:sp>
      <p:sp>
        <p:nvSpPr>
          <p:cNvPr id="14132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203200" y="1198563"/>
            <a:ext cx="8748713" cy="3382962"/>
          </a:xfrm>
        </p:spPr>
        <p:txBody>
          <a:bodyPr/>
          <a:lstStyle/>
          <a:p>
            <a:r>
              <a:rPr lang="pt-BR" sz="2900" dirty="0"/>
              <a:t>Organização</a:t>
            </a:r>
          </a:p>
          <a:p>
            <a:pPr lvl="1"/>
            <a:r>
              <a:rPr lang="pt-BR" sz="2600" dirty="0"/>
              <a:t>Conjunto formal de pessoas e outras recursos estabelecidos para atingir um conjunto de objetivos </a:t>
            </a:r>
          </a:p>
          <a:p>
            <a:r>
              <a:rPr lang="pt-BR" sz="2900" dirty="0"/>
              <a:t>Cadeia de valores</a:t>
            </a:r>
          </a:p>
          <a:p>
            <a:pPr lvl="1"/>
            <a:r>
              <a:rPr lang="pt-BR" sz="2600" dirty="0"/>
              <a:t>Série de atividades que inclui logística interna, armazenamento, produção, logística externa, marketing e </a:t>
            </a:r>
            <a:r>
              <a:rPr lang="pt-BR" sz="2600" dirty="0" smtClean="0"/>
              <a:t>vendas</a:t>
            </a:r>
            <a:endParaRPr lang="pt-BR" sz="2600" dirty="0"/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3040063" y="564183"/>
            <a:ext cx="3187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>
                <a:solidFill>
                  <a:schemeClr val="tx2"/>
                </a:solidFill>
                <a:latin typeface="Tahoma" pitchFamily="34" charset="0"/>
              </a:rPr>
              <a:t>Cadeia de Valores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1670050" y="4581525"/>
            <a:ext cx="6264275" cy="1655763"/>
          </a:xfrm>
          <a:prstGeom prst="rect">
            <a:avLst/>
          </a:prstGeom>
          <a:solidFill>
            <a:srgbClr val="F1F1F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pt-BR" sz="2500">
              <a:latin typeface="Arial" charset="0"/>
            </a:endParaRP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2225675" y="4941888"/>
            <a:ext cx="1368425" cy="920750"/>
          </a:xfrm>
          <a:prstGeom prst="rect">
            <a:avLst/>
          </a:prstGeom>
          <a:solidFill>
            <a:srgbClr val="FFFB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200">
                <a:solidFill>
                  <a:schemeClr val="tx2"/>
                </a:solidFill>
                <a:latin typeface="Arial" charset="0"/>
              </a:rPr>
              <a:t>Sub-</a:t>
            </a:r>
          </a:p>
          <a:p>
            <a:pPr algn="ctr"/>
            <a:r>
              <a:rPr kumimoji="0" lang="pt-BR" sz="2200">
                <a:solidFill>
                  <a:schemeClr val="tx2"/>
                </a:solidFill>
                <a:latin typeface="Arial" charset="0"/>
              </a:rPr>
              <a:t>Sistema 1</a:t>
            </a:r>
          </a:p>
        </p:txBody>
      </p:sp>
      <p:sp>
        <p:nvSpPr>
          <p:cNvPr id="141332" name="AutoShape 20"/>
          <p:cNvSpPr>
            <a:spLocks noChangeArrowheads="1"/>
          </p:cNvSpPr>
          <p:nvPr/>
        </p:nvSpPr>
        <p:spPr bwMode="auto">
          <a:xfrm>
            <a:off x="290513" y="5300663"/>
            <a:ext cx="1081087" cy="360362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1F1F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1333" name="AutoShape 21"/>
          <p:cNvSpPr>
            <a:spLocks noChangeArrowheads="1"/>
          </p:cNvSpPr>
          <p:nvPr/>
        </p:nvSpPr>
        <p:spPr bwMode="auto">
          <a:xfrm>
            <a:off x="8007350" y="5300663"/>
            <a:ext cx="1081088" cy="360362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1F1F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180975" y="4832350"/>
            <a:ext cx="126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00CC"/>
                </a:solidFill>
              </a:rPr>
              <a:t>Entrada</a:t>
            </a: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8080375" y="4797425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00CC"/>
                </a:solidFill>
              </a:rPr>
              <a:t>Saída</a:t>
            </a: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-30163" y="5699125"/>
            <a:ext cx="17287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100"/>
              <a:t>Matéria-prima</a:t>
            </a:r>
          </a:p>
          <a:p>
            <a:r>
              <a:rPr lang="pt-BR" sz="2100"/>
              <a:t>insumos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7974013" y="5699125"/>
            <a:ext cx="105886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100"/>
              <a:t>Bens e</a:t>
            </a:r>
          </a:p>
          <a:p>
            <a:r>
              <a:rPr lang="pt-BR" sz="2100"/>
              <a:t>serviços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175125" y="4941888"/>
            <a:ext cx="1368425" cy="920750"/>
          </a:xfrm>
          <a:prstGeom prst="rect">
            <a:avLst/>
          </a:prstGeom>
          <a:solidFill>
            <a:srgbClr val="FFFB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200">
                <a:solidFill>
                  <a:schemeClr val="tx2"/>
                </a:solidFill>
                <a:latin typeface="Arial" charset="0"/>
              </a:rPr>
              <a:t>Sub-</a:t>
            </a:r>
          </a:p>
          <a:p>
            <a:pPr algn="ctr"/>
            <a:r>
              <a:rPr kumimoji="0" lang="pt-BR" sz="2200">
                <a:solidFill>
                  <a:schemeClr val="tx2"/>
                </a:solidFill>
                <a:latin typeface="Arial" charset="0"/>
              </a:rPr>
              <a:t>Sistema 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6049963" y="4941888"/>
            <a:ext cx="1368425" cy="920750"/>
          </a:xfrm>
          <a:prstGeom prst="rect">
            <a:avLst/>
          </a:prstGeom>
          <a:solidFill>
            <a:srgbClr val="FFFBF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pt-BR" sz="2200">
                <a:solidFill>
                  <a:schemeClr val="tx2"/>
                </a:solidFill>
                <a:latin typeface="Arial" charset="0"/>
              </a:rPr>
              <a:t>Sub-</a:t>
            </a:r>
          </a:p>
          <a:p>
            <a:pPr algn="ctr"/>
            <a:r>
              <a:rPr kumimoji="0" lang="pt-BR" sz="2200">
                <a:solidFill>
                  <a:schemeClr val="tx2"/>
                </a:solidFill>
                <a:latin typeface="Arial" charset="0"/>
              </a:rPr>
              <a:t>Sistema 3</a:t>
            </a:r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>
            <a:off x="1689100" y="5445125"/>
            <a:ext cx="504825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>
            <a:off x="3649663" y="5445125"/>
            <a:ext cx="504825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1342" name="Line 30"/>
          <p:cNvSpPr>
            <a:spLocks noChangeShapeType="1"/>
          </p:cNvSpPr>
          <p:nvPr/>
        </p:nvSpPr>
        <p:spPr bwMode="auto">
          <a:xfrm>
            <a:off x="5545138" y="5445125"/>
            <a:ext cx="504825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>
            <a:off x="7416800" y="5445125"/>
            <a:ext cx="504825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 dirty="0"/>
              <a:t>Organizações</a:t>
            </a:r>
            <a:endParaRPr lang="pt-BR" sz="3600" dirty="0">
              <a:solidFill>
                <a:srgbClr val="66FFFF"/>
              </a:solidFill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198563"/>
            <a:ext cx="8748713" cy="862012"/>
          </a:xfrm>
        </p:spPr>
        <p:txBody>
          <a:bodyPr/>
          <a:lstStyle/>
          <a:p>
            <a:r>
              <a:rPr lang="pt-BR" sz="2900"/>
              <a:t>Exemplo de agregação de valor: lava-carros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040063" y="570880"/>
            <a:ext cx="3187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Cadeia de Valores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198563"/>
            <a:ext cx="8748713" cy="862012"/>
          </a:xfrm>
        </p:spPr>
        <p:txBody>
          <a:bodyPr/>
          <a:lstStyle/>
          <a:p>
            <a:r>
              <a:rPr lang="pt-BR" sz="2900"/>
              <a:t>Exemplo de agregação de valor: lava-carros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040063" y="564183"/>
            <a:ext cx="3187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Cadeia de Valores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19288"/>
            <a:ext cx="1439862" cy="1944687"/>
            <a:chOff x="703" y="1888"/>
            <a:chExt cx="907" cy="1225"/>
          </a:xfrm>
        </p:grpSpPr>
        <p:sp>
          <p:nvSpPr>
            <p:cNvPr id="149510" name="AutoShape 6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1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Externa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9511" name="Line 7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2557463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107950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/>
              <a:t>Organizações</a:t>
            </a:r>
            <a:endParaRPr lang="pt-BR" sz="3600">
              <a:solidFill>
                <a:srgbClr val="66FFFF"/>
              </a:solidFill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198563"/>
            <a:ext cx="8748713" cy="862012"/>
          </a:xfrm>
        </p:spPr>
        <p:txBody>
          <a:bodyPr/>
          <a:lstStyle/>
          <a:p>
            <a:r>
              <a:rPr lang="pt-BR" sz="2900"/>
              <a:t>Exemplo de agregação de valor: lava-carros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040063" y="564183"/>
            <a:ext cx="3187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chemeClr val="tx2"/>
                </a:solidFill>
                <a:latin typeface="Tahoma" pitchFamily="34" charset="0"/>
              </a:rPr>
              <a:t>Cadeia de Valores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19288"/>
            <a:ext cx="1439862" cy="1944687"/>
            <a:chOff x="703" y="1888"/>
            <a:chExt cx="907" cy="1225"/>
          </a:xfrm>
        </p:grpSpPr>
        <p:sp>
          <p:nvSpPr>
            <p:cNvPr id="148486" name="AutoShape 6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1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Externa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8487" name="Line 7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3938" y="1919288"/>
            <a:ext cx="1439862" cy="1944687"/>
            <a:chOff x="703" y="1888"/>
            <a:chExt cx="907" cy="1225"/>
          </a:xfrm>
        </p:grpSpPr>
        <p:sp>
          <p:nvSpPr>
            <p:cNvPr id="148489" name="AutoShape 9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2</a:t>
              </a:r>
            </a:p>
            <a:p>
              <a:pPr algn="ctr"/>
              <a:r>
                <a:rPr lang="pt-BR"/>
                <a:t>Aspiração</a:t>
              </a:r>
            </a:p>
            <a:p>
              <a:pPr algn="ctr"/>
              <a:r>
                <a:rPr lang="pt-BR"/>
                <a:t>interna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endParaRPr lang="pt-BR"/>
            </a:p>
          </p:txBody>
        </p:sp>
        <p:sp>
          <p:nvSpPr>
            <p:cNvPr id="148490" name="Line 10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2557463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4987925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107950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 dirty="0"/>
              <a:t>Organizações</a:t>
            </a:r>
            <a:endParaRPr lang="pt-BR" sz="3600" dirty="0">
              <a:solidFill>
                <a:srgbClr val="66FFFF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198563"/>
            <a:ext cx="8748713" cy="862012"/>
          </a:xfrm>
        </p:spPr>
        <p:txBody>
          <a:bodyPr/>
          <a:lstStyle/>
          <a:p>
            <a:r>
              <a:rPr lang="pt-BR" sz="2900"/>
              <a:t>Exemplo de agregação de valor: lava-carros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040063" y="564183"/>
            <a:ext cx="3187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>
                <a:solidFill>
                  <a:schemeClr val="tx2"/>
                </a:solidFill>
                <a:latin typeface="Tahoma" pitchFamily="34" charset="0"/>
              </a:rPr>
              <a:t>Cadeia de Valores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19288"/>
            <a:ext cx="1439862" cy="1944687"/>
            <a:chOff x="703" y="1888"/>
            <a:chExt cx="907" cy="1225"/>
          </a:xfrm>
        </p:grpSpPr>
        <p:sp>
          <p:nvSpPr>
            <p:cNvPr id="147462" name="AutoShape 6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1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Externa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3938" y="1919288"/>
            <a:ext cx="1439862" cy="1944687"/>
            <a:chOff x="703" y="1888"/>
            <a:chExt cx="907" cy="1225"/>
          </a:xfrm>
        </p:grpSpPr>
        <p:sp>
          <p:nvSpPr>
            <p:cNvPr id="147465" name="AutoShape 9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2</a:t>
              </a:r>
            </a:p>
            <a:p>
              <a:pPr algn="ctr"/>
              <a:r>
                <a:rPr lang="pt-BR"/>
                <a:t>Aspiração</a:t>
              </a:r>
            </a:p>
            <a:p>
              <a:pPr algn="ctr"/>
              <a:r>
                <a:rPr lang="pt-BR"/>
                <a:t>interna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endParaRPr lang="pt-BR"/>
            </a:p>
          </p:txBody>
        </p:sp>
        <p:sp>
          <p:nvSpPr>
            <p:cNvPr id="147466" name="Line 10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975350" y="1919288"/>
            <a:ext cx="1439863" cy="1944687"/>
            <a:chOff x="703" y="1888"/>
            <a:chExt cx="907" cy="1225"/>
          </a:xfrm>
        </p:grpSpPr>
        <p:sp>
          <p:nvSpPr>
            <p:cNvPr id="147468" name="AutoShape 12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3</a:t>
              </a:r>
            </a:p>
            <a:p>
              <a:pPr algn="ctr"/>
              <a:r>
                <a:rPr lang="pt-BR"/>
                <a:t>Lavagem</a:t>
              </a:r>
            </a:p>
            <a:p>
              <a:pPr algn="ctr"/>
              <a:r>
                <a:rPr lang="pt-BR"/>
                <a:t>do motor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r>
                <a:rPr lang="pt-BR"/>
                <a:t> </a:t>
              </a:r>
            </a:p>
          </p:txBody>
        </p:sp>
        <p:sp>
          <p:nvSpPr>
            <p:cNvPr id="147469" name="Line 13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2557463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4987925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107950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79375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74613" y="4076700"/>
            <a:ext cx="8243887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8283575" y="2852738"/>
            <a:ext cx="0" cy="1223962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111125" y="4076700"/>
            <a:ext cx="0" cy="1154113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>
            <a:off x="7410450" y="2857500"/>
            <a:ext cx="906463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-99392"/>
            <a:ext cx="7772400" cy="676275"/>
          </a:xfrm>
        </p:spPr>
        <p:txBody>
          <a:bodyPr/>
          <a:lstStyle/>
          <a:p>
            <a:r>
              <a:rPr lang="pt-BR" sz="3600" dirty="0"/>
              <a:t>Organizações</a:t>
            </a:r>
            <a:endParaRPr lang="pt-BR" sz="3600" dirty="0">
              <a:solidFill>
                <a:srgbClr val="66FFFF"/>
              </a:solidFill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198563"/>
            <a:ext cx="8748713" cy="862012"/>
          </a:xfrm>
        </p:spPr>
        <p:txBody>
          <a:bodyPr/>
          <a:lstStyle/>
          <a:p>
            <a:r>
              <a:rPr lang="pt-BR" sz="2900"/>
              <a:t>Exemplo de agregação de valor: lava-carros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040063" y="564183"/>
            <a:ext cx="3187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000">
                <a:solidFill>
                  <a:schemeClr val="tx2"/>
                </a:solidFill>
                <a:latin typeface="Tahoma" pitchFamily="34" charset="0"/>
              </a:rPr>
              <a:t>Cadeia de Valores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19288"/>
            <a:ext cx="1439862" cy="1944687"/>
            <a:chOff x="703" y="1888"/>
            <a:chExt cx="907" cy="1225"/>
          </a:xfrm>
        </p:grpSpPr>
        <p:sp>
          <p:nvSpPr>
            <p:cNvPr id="146438" name="AutoShape 6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1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Externa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63938" y="1919288"/>
            <a:ext cx="1439862" cy="1944687"/>
            <a:chOff x="703" y="1888"/>
            <a:chExt cx="907" cy="1225"/>
          </a:xfrm>
        </p:grpSpPr>
        <p:sp>
          <p:nvSpPr>
            <p:cNvPr id="146441" name="AutoShape 9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2</a:t>
              </a:r>
            </a:p>
            <a:p>
              <a:pPr algn="ctr"/>
              <a:r>
                <a:rPr lang="pt-BR"/>
                <a:t>Aspiração</a:t>
              </a:r>
            </a:p>
            <a:p>
              <a:pPr algn="ctr"/>
              <a:r>
                <a:rPr lang="pt-BR"/>
                <a:t>interna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endParaRPr lang="pt-BR"/>
            </a:p>
          </p:txBody>
        </p:sp>
        <p:sp>
          <p:nvSpPr>
            <p:cNvPr id="146442" name="Line 10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975350" y="1919288"/>
            <a:ext cx="1439863" cy="1944687"/>
            <a:chOff x="703" y="1888"/>
            <a:chExt cx="907" cy="1225"/>
          </a:xfrm>
        </p:grpSpPr>
        <p:sp>
          <p:nvSpPr>
            <p:cNvPr id="146444" name="AutoShape 12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3</a:t>
              </a:r>
            </a:p>
            <a:p>
              <a:pPr algn="ctr"/>
              <a:r>
                <a:rPr lang="pt-BR"/>
                <a:t>Lavagem</a:t>
              </a:r>
            </a:p>
            <a:p>
              <a:pPr algn="ctr"/>
              <a:r>
                <a:rPr lang="pt-BR"/>
                <a:t>do motor</a:t>
              </a:r>
            </a:p>
            <a:p>
              <a:pPr algn="ctr"/>
              <a:r>
                <a:rPr lang="pt-BR"/>
                <a:t> </a:t>
              </a:r>
            </a:p>
            <a:p>
              <a:pPr algn="ctr"/>
              <a:r>
                <a:rPr lang="pt-BR"/>
                <a:t> </a:t>
              </a:r>
            </a:p>
          </p:txBody>
        </p:sp>
        <p:sp>
          <p:nvSpPr>
            <p:cNvPr id="146445" name="Line 13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2557463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4987925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>
            <a:off x="107950" y="2857500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087438" y="4292600"/>
            <a:ext cx="1439862" cy="1944688"/>
            <a:chOff x="703" y="1888"/>
            <a:chExt cx="907" cy="1225"/>
          </a:xfrm>
        </p:grpSpPr>
        <p:sp>
          <p:nvSpPr>
            <p:cNvPr id="146450" name="AutoShape 18"/>
            <p:cNvSpPr>
              <a:spLocks noChangeArrowheads="1"/>
            </p:cNvSpPr>
            <p:nvPr/>
          </p:nvSpPr>
          <p:spPr bwMode="auto">
            <a:xfrm>
              <a:off x="703" y="1888"/>
              <a:ext cx="907" cy="1225"/>
            </a:xfrm>
            <a:prstGeom prst="flowChartAlternateProcess">
              <a:avLst/>
            </a:prstGeom>
            <a:solidFill>
              <a:srgbClr val="FFEF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/>
                <a:t>P 4</a:t>
              </a:r>
            </a:p>
            <a:p>
              <a:pPr algn="ctr"/>
              <a:r>
                <a:rPr lang="pt-BR"/>
                <a:t>Limpeza</a:t>
              </a:r>
            </a:p>
            <a:p>
              <a:pPr algn="ctr"/>
              <a:r>
                <a:rPr lang="pt-BR"/>
                <a:t>especial</a:t>
              </a:r>
            </a:p>
            <a:p>
              <a:pPr algn="ctr"/>
              <a:r>
                <a:rPr lang="pt-BR"/>
                <a:t>para vinil</a:t>
              </a:r>
            </a:p>
            <a:p>
              <a:pPr algn="ctr"/>
              <a:r>
                <a:rPr lang="pt-BR"/>
                <a:t>e plásticos</a:t>
              </a:r>
            </a:p>
          </p:txBody>
        </p:sp>
        <p:sp>
          <p:nvSpPr>
            <p:cNvPr id="146451" name="Line 19"/>
            <p:cNvSpPr>
              <a:spLocks noChangeShapeType="1"/>
            </p:cNvSpPr>
            <p:nvPr/>
          </p:nvSpPr>
          <p:spPr bwMode="auto">
            <a:xfrm>
              <a:off x="703" y="2160"/>
              <a:ext cx="90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6455" name="Line 23"/>
          <p:cNvSpPr>
            <a:spLocks noChangeShapeType="1"/>
          </p:cNvSpPr>
          <p:nvPr/>
        </p:nvSpPr>
        <p:spPr bwMode="auto">
          <a:xfrm>
            <a:off x="2528888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6457" name="Line 25"/>
          <p:cNvSpPr>
            <a:spLocks noChangeShapeType="1"/>
          </p:cNvSpPr>
          <p:nvPr/>
        </p:nvSpPr>
        <p:spPr bwMode="auto">
          <a:xfrm>
            <a:off x="79375" y="5230813"/>
            <a:ext cx="1006475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>
            <a:off x="74613" y="4076700"/>
            <a:ext cx="8243887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6459" name="Line 27"/>
          <p:cNvSpPr>
            <a:spLocks noChangeShapeType="1"/>
          </p:cNvSpPr>
          <p:nvPr/>
        </p:nvSpPr>
        <p:spPr bwMode="auto">
          <a:xfrm>
            <a:off x="8283575" y="2852738"/>
            <a:ext cx="0" cy="1223962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6460" name="Line 28"/>
          <p:cNvSpPr>
            <a:spLocks noChangeShapeType="1"/>
          </p:cNvSpPr>
          <p:nvPr/>
        </p:nvSpPr>
        <p:spPr bwMode="auto">
          <a:xfrm>
            <a:off x="111125" y="4076700"/>
            <a:ext cx="0" cy="1154113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6461" name="Line 29"/>
          <p:cNvSpPr>
            <a:spLocks noChangeShapeType="1"/>
          </p:cNvSpPr>
          <p:nvPr/>
        </p:nvSpPr>
        <p:spPr bwMode="auto">
          <a:xfrm>
            <a:off x="7410450" y="2857500"/>
            <a:ext cx="906463" cy="0"/>
          </a:xfrm>
          <a:prstGeom prst="line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2615</TotalTime>
  <Words>1312</Words>
  <Application>Microsoft Office PowerPoint</Application>
  <PresentationFormat>Apresentação na tela (4:3)</PresentationFormat>
  <Paragraphs>506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Aquarela</vt:lpstr>
      <vt:lpstr>Introdução a Administração de Computadores</vt:lpstr>
      <vt:lpstr>Organizações</vt:lpstr>
      <vt:lpstr>Organizações</vt:lpstr>
      <vt:lpstr>Organizações</vt:lpstr>
      <vt:lpstr>Organizações</vt:lpstr>
      <vt:lpstr>Organizações</vt:lpstr>
      <vt:lpstr>Organizações</vt:lpstr>
      <vt:lpstr>Organizações</vt:lpstr>
      <vt:lpstr>Organizações</vt:lpstr>
      <vt:lpstr>Organizações</vt:lpstr>
      <vt:lpstr>Organizações</vt:lpstr>
      <vt:lpstr>Organizações</vt:lpstr>
      <vt:lpstr>Organizações</vt:lpstr>
      <vt:lpstr>SI e Organizações</vt:lpstr>
      <vt:lpstr>SI e Organizações</vt:lpstr>
      <vt:lpstr>SI e Organizações</vt:lpstr>
      <vt:lpstr>SI e Organizações</vt:lpstr>
      <vt:lpstr>SI e Organizações</vt:lpstr>
      <vt:lpstr>Sistema Empresa</vt:lpstr>
      <vt:lpstr>Sistema Empresa</vt:lpstr>
      <vt:lpstr>Sistema Empresa</vt:lpstr>
      <vt:lpstr>Sistema Empresa</vt:lpstr>
      <vt:lpstr>Sistema Empresa</vt:lpstr>
      <vt:lpstr>Sistema Empresa</vt:lpstr>
      <vt:lpstr>Sistema Empresa</vt:lpstr>
      <vt:lpstr>Sistema Empresa</vt:lpstr>
      <vt:lpstr>Sistema Empresa</vt:lpstr>
      <vt:lpstr>Sistema Empresa</vt:lpstr>
      <vt:lpstr>Sistema Empresa</vt:lpstr>
      <vt:lpstr>Sistema Empresa</vt:lpstr>
      <vt:lpstr>Sistema Empresa</vt:lpstr>
    </vt:vector>
  </TitlesOfParts>
  <Company>Itautec.com Servicos S/A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Centro Educacional Itautec</dc:creator>
  <cp:lastModifiedBy>Edmir Prado</cp:lastModifiedBy>
  <cp:revision>98</cp:revision>
  <dcterms:created xsi:type="dcterms:W3CDTF">2001-06-08T17:57:37Z</dcterms:created>
  <dcterms:modified xsi:type="dcterms:W3CDTF">2011-03-22T19:07:40Z</dcterms:modified>
</cp:coreProperties>
</file>