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72" r:id="rId16"/>
    <p:sldId id="273" r:id="rId17"/>
    <p:sldId id="275" r:id="rId18"/>
    <p:sldId id="276" r:id="rId19"/>
    <p:sldId id="277" r:id="rId20"/>
    <p:sldId id="278" r:id="rId21"/>
    <p:sldId id="274" r:id="rId22"/>
    <p:sldId id="267" r:id="rId23"/>
    <p:sldId id="26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9854C79-D313-491C-9CD3-9688829790F6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B4A794-5BB8-4297-B6B1-094C7171769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0"/>
            <a:ext cx="3313355" cy="170216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Gestão de Processos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0" y="4293096"/>
            <a:ext cx="3816424" cy="1872208"/>
          </a:xfrm>
        </p:spPr>
        <p:txBody>
          <a:bodyPr>
            <a:normAutofit/>
          </a:bodyPr>
          <a:lstStyle/>
          <a:p>
            <a:endParaRPr lang="pt-BR" sz="1350" b="1" dirty="0" smtClean="0"/>
          </a:p>
        </p:txBody>
      </p:sp>
    </p:spTree>
    <p:extLst>
      <p:ext uri="{BB962C8B-B14F-4D97-AF65-F5344CB8AC3E}">
        <p14:creationId xmlns:p14="http://schemas.microsoft.com/office/powerpoint/2010/main" val="5161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de Processos de Negócios </a:t>
            </a:r>
            <a:r>
              <a:rPr lang="pt-BR" dirty="0"/>
              <a:t>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pPr marL="365760" lvl="1" indent="0">
              <a:buNone/>
            </a:pPr>
            <a:endParaRPr lang="pt-BR" dirty="0" smtClean="0"/>
          </a:p>
          <a:p>
            <a:pPr marL="365760" lvl="1" indent="0">
              <a:buNone/>
            </a:pPr>
            <a:r>
              <a:rPr lang="pt-BR" dirty="0"/>
              <a:t>	</a:t>
            </a:r>
            <a:r>
              <a:rPr lang="pt-BR" dirty="0" smtClean="0"/>
              <a:t>Busca </a:t>
            </a:r>
            <a:r>
              <a:rPr lang="pt-BR" dirty="0"/>
              <a:t>aprimorar a eficácia e eficiência dos processos dentro da organização através de inovação, flexibilidade e integração tecnológica.</a:t>
            </a:r>
          </a:p>
        </p:txBody>
      </p:sp>
    </p:spTree>
    <p:extLst>
      <p:ext uri="{BB962C8B-B14F-4D97-AF65-F5344CB8AC3E}">
        <p14:creationId xmlns:p14="http://schemas.microsoft.com/office/powerpoint/2010/main" val="35471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(BPM)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Ciclo de vida</a:t>
            </a:r>
          </a:p>
          <a:p>
            <a:pPr algn="just"/>
            <a:endParaRPr lang="pt-BR" dirty="0" smtClean="0"/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Planejamento;</a:t>
            </a:r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Análise e Projeto;</a:t>
            </a:r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Construção e testes;</a:t>
            </a:r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Provisionamento;</a:t>
            </a:r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Implantação;</a:t>
            </a:r>
          </a:p>
          <a:p>
            <a:pPr marL="1097280" lvl="2" indent="-457200" algn="just">
              <a:buClr>
                <a:srgbClr val="0070C0"/>
              </a:buClr>
              <a:buFont typeface="+mj-lt"/>
              <a:buAutoNum type="arabicPeriod"/>
            </a:pPr>
            <a:r>
              <a:rPr lang="pt-BR" dirty="0" smtClean="0"/>
              <a:t>Execução e Monitoramento.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pPr algn="ctr"/>
            <a:r>
              <a:rPr lang="pt-BR" dirty="0" smtClean="0"/>
              <a:t>Ciclo de Vida - BPM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132856"/>
            <a:ext cx="75533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</a:t>
            </a:r>
            <a:r>
              <a:rPr lang="pt-BR" dirty="0"/>
              <a:t>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BPM na prática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r>
              <a:rPr lang="pt-BR" dirty="0" smtClean="0"/>
              <a:t>	Em </a:t>
            </a:r>
            <a:r>
              <a:rPr lang="pt-BR" dirty="0"/>
              <a:t>muitas </a:t>
            </a:r>
            <a:r>
              <a:rPr lang="pt-BR" dirty="0" smtClean="0"/>
              <a:t>organizações </a:t>
            </a:r>
            <a:r>
              <a:rPr lang="pt-BR" dirty="0"/>
              <a:t>a gestão de processos de negócios exige o suporte de algumas ferramentas tecnológicas, como softwares desenvolvidos para esse </a:t>
            </a:r>
            <a:r>
              <a:rPr lang="pt-BR" dirty="0" smtClean="0"/>
              <a:t>propósito, devido a algumas variáveis, </a:t>
            </a:r>
            <a:r>
              <a:rPr lang="pt-BR" dirty="0"/>
              <a:t>algumas das etapas podem ser </a:t>
            </a:r>
            <a:r>
              <a:rPr lang="pt-BR" dirty="0" smtClean="0"/>
              <a:t>puladas.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(</a:t>
            </a:r>
            <a:r>
              <a:rPr lang="pt-BR" dirty="0"/>
              <a:t>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Ferramentas</a:t>
            </a:r>
          </a:p>
          <a:p>
            <a:pPr lvl="1" algn="just"/>
            <a:r>
              <a:rPr lang="pt-BR" dirty="0" smtClean="0"/>
              <a:t>BPMS</a:t>
            </a:r>
          </a:p>
          <a:p>
            <a:pPr marL="685800" lvl="2" indent="0" algn="just">
              <a:buNone/>
            </a:pPr>
            <a:endParaRPr lang="pt-BR" dirty="0"/>
          </a:p>
          <a:p>
            <a:pPr marL="685800" lvl="2" indent="0" algn="just">
              <a:buNone/>
            </a:pPr>
            <a:r>
              <a:rPr lang="pt-BR" dirty="0"/>
              <a:t>	</a:t>
            </a:r>
            <a:r>
              <a:rPr lang="pt-BR" dirty="0" smtClean="0"/>
              <a:t>Gerencia todos os tipos de dados e ajuda os gestores a ter uma visão mais clara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816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</a:t>
            </a:r>
            <a:r>
              <a:rPr lang="pt-BR" dirty="0"/>
              <a:t>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Ferramentas</a:t>
            </a:r>
          </a:p>
          <a:p>
            <a:pPr lvl="1" algn="just"/>
            <a:r>
              <a:rPr lang="pt-BR" dirty="0" smtClean="0"/>
              <a:t>Mapeamento de Processos</a:t>
            </a:r>
          </a:p>
          <a:p>
            <a:pPr marL="685800" lvl="2" indent="0" algn="just">
              <a:buNone/>
            </a:pPr>
            <a:endParaRPr lang="pt-BR" dirty="0"/>
          </a:p>
          <a:p>
            <a:pPr marL="685800" lvl="2" indent="0" algn="just">
              <a:buNone/>
            </a:pPr>
            <a:r>
              <a:rPr lang="pt-BR" dirty="0" smtClean="0"/>
              <a:t>	Ferramenta gerencial e de comunicação essencial para as organizações que visam estimular melhorias ou instituir uma estrutura focada em novos processos.</a:t>
            </a:r>
          </a:p>
          <a:p>
            <a:pPr marL="685800" lvl="2" indent="0" algn="just">
              <a:buNone/>
            </a:pPr>
            <a:endParaRPr lang="pt-BR" dirty="0"/>
          </a:p>
          <a:p>
            <a:pPr lvl="2" algn="just"/>
            <a:r>
              <a:rPr lang="pt-BR" dirty="0" smtClean="0"/>
              <a:t>Fluxograma </a:t>
            </a:r>
            <a:r>
              <a:rPr lang="pt-BR" dirty="0"/>
              <a:t>vertical;</a:t>
            </a:r>
          </a:p>
          <a:p>
            <a:pPr lvl="2" algn="just"/>
            <a:r>
              <a:rPr lang="pt-BR" dirty="0" smtClean="0"/>
              <a:t>Fluxograma </a:t>
            </a:r>
            <a:r>
              <a:rPr lang="pt-BR" dirty="0"/>
              <a:t>horizontal;</a:t>
            </a:r>
          </a:p>
          <a:p>
            <a:pPr lvl="2" algn="just"/>
            <a:r>
              <a:rPr lang="pt-BR" dirty="0" smtClean="0"/>
              <a:t>Diagrama </a:t>
            </a:r>
            <a:r>
              <a:rPr lang="pt-BR" dirty="0"/>
              <a:t>de blocos.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7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</a:t>
            </a:r>
            <a:r>
              <a:rPr lang="pt-BR" dirty="0"/>
              <a:t>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Ferramentas</a:t>
            </a:r>
          </a:p>
          <a:p>
            <a:pPr lvl="1" algn="just"/>
            <a:r>
              <a:rPr lang="pt-BR" dirty="0" smtClean="0"/>
              <a:t>Modelagem de Processos</a:t>
            </a:r>
          </a:p>
          <a:p>
            <a:pPr marL="685800" lvl="2" indent="0" algn="just">
              <a:buNone/>
            </a:pPr>
            <a:r>
              <a:rPr lang="pt-BR" dirty="0" smtClean="0"/>
              <a:t>	Representar os processos da organização e analisar a forma como eles funcionam, remodelando-os quando e onde necessário.</a:t>
            </a:r>
          </a:p>
          <a:p>
            <a:pPr marL="685800" lvl="2" indent="0" algn="just">
              <a:buNone/>
            </a:pPr>
            <a:endParaRPr lang="pt-BR" dirty="0" smtClean="0"/>
          </a:p>
          <a:p>
            <a:pPr lvl="2" algn="just"/>
            <a:r>
              <a:rPr lang="pt-BR" dirty="0" smtClean="0"/>
              <a:t>Elementos;</a:t>
            </a:r>
          </a:p>
          <a:p>
            <a:pPr lvl="2" algn="just"/>
            <a:r>
              <a:rPr lang="pt-BR" dirty="0" smtClean="0"/>
              <a:t>Execução;</a:t>
            </a:r>
          </a:p>
          <a:p>
            <a:pPr lvl="2" algn="just"/>
            <a:r>
              <a:rPr lang="pt-BR" dirty="0" smtClean="0"/>
              <a:t>BPMN.</a:t>
            </a:r>
          </a:p>
        </p:txBody>
      </p:sp>
    </p:spTree>
    <p:extLst>
      <p:ext uri="{BB962C8B-B14F-4D97-AF65-F5344CB8AC3E}">
        <p14:creationId xmlns:p14="http://schemas.microsoft.com/office/powerpoint/2010/main" val="3977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</a:t>
            </a:r>
            <a:r>
              <a:rPr lang="pt-BR" dirty="0" smtClean="0"/>
              <a:t>Negócios (BPM)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Ferramentas</a:t>
            </a:r>
          </a:p>
          <a:p>
            <a:pPr lvl="1" algn="just"/>
            <a:r>
              <a:rPr lang="pt-BR" dirty="0"/>
              <a:t>Modelagem de </a:t>
            </a:r>
            <a:r>
              <a:rPr lang="pt-BR" dirty="0" smtClean="0"/>
              <a:t>Processos</a:t>
            </a:r>
          </a:p>
          <a:p>
            <a:pPr lvl="2" algn="just"/>
            <a:r>
              <a:rPr lang="pt-BR" dirty="0" smtClean="0"/>
              <a:t>Elementos:</a:t>
            </a:r>
          </a:p>
          <a:p>
            <a:pPr marL="896112" lvl="3" indent="0" algn="just">
              <a:buNone/>
            </a:pPr>
            <a:r>
              <a:rPr lang="pt-BR" dirty="0" smtClean="0"/>
              <a:t>- Evento;</a:t>
            </a:r>
          </a:p>
          <a:p>
            <a:pPr marL="896112" lvl="3" indent="0" algn="just">
              <a:buNone/>
            </a:pPr>
            <a:r>
              <a:rPr lang="pt-BR" dirty="0" smtClean="0"/>
              <a:t>- Atividades;</a:t>
            </a:r>
          </a:p>
          <a:p>
            <a:pPr marL="896112" lvl="3" indent="0" algn="just">
              <a:buNone/>
            </a:pPr>
            <a:r>
              <a:rPr lang="pt-BR" dirty="0" smtClean="0"/>
              <a:t>- Atores;</a:t>
            </a:r>
          </a:p>
          <a:p>
            <a:pPr marL="896112" lvl="3" indent="0" algn="just">
              <a:buNone/>
            </a:pPr>
            <a:r>
              <a:rPr lang="pt-BR" dirty="0" smtClean="0"/>
              <a:t>- Entradas/Saídas;</a:t>
            </a:r>
          </a:p>
          <a:p>
            <a:pPr marL="896112" lvl="3" indent="0" algn="just">
              <a:buNone/>
            </a:pPr>
            <a:r>
              <a:rPr lang="pt-BR" dirty="0" smtClean="0"/>
              <a:t>- Regras;</a:t>
            </a:r>
          </a:p>
          <a:p>
            <a:pPr marL="896112" lvl="3" indent="0" algn="just">
              <a:buNone/>
            </a:pPr>
            <a:r>
              <a:rPr lang="pt-BR" dirty="0" smtClean="0"/>
              <a:t>- Recursos.</a:t>
            </a:r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7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Negócios 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Ferramentas</a:t>
            </a:r>
          </a:p>
          <a:p>
            <a:pPr lvl="1" algn="just"/>
            <a:r>
              <a:rPr lang="pt-BR" dirty="0"/>
              <a:t>Modelagem de Processos</a:t>
            </a:r>
          </a:p>
          <a:p>
            <a:pPr lvl="2" algn="just"/>
            <a:r>
              <a:rPr lang="pt-BR" dirty="0" smtClean="0"/>
              <a:t>Execução:</a:t>
            </a:r>
            <a:endParaRPr lang="pt-BR" dirty="0"/>
          </a:p>
          <a:p>
            <a:pPr lvl="3" algn="just"/>
            <a:endParaRPr lang="pt-BR" dirty="0" smtClean="0"/>
          </a:p>
          <a:p>
            <a:pPr marL="896112" lvl="3" indent="0" algn="just">
              <a:buNone/>
            </a:pPr>
            <a:r>
              <a:rPr lang="pt-BR" dirty="0" smtClean="0"/>
              <a:t>	    Criar </a:t>
            </a:r>
            <a:r>
              <a:rPr lang="pt-BR" dirty="0"/>
              <a:t>um modelo que represente de maneira simples o processo que se quer construir, identificando todos os atores e qual a sua função e necessidade dentro do processo.</a:t>
            </a:r>
          </a:p>
        </p:txBody>
      </p:sp>
    </p:spTree>
    <p:extLst>
      <p:ext uri="{BB962C8B-B14F-4D97-AF65-F5344CB8AC3E}">
        <p14:creationId xmlns:p14="http://schemas.microsoft.com/office/powerpoint/2010/main" val="36753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Negócios (BPM)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Ferramentas</a:t>
            </a:r>
          </a:p>
          <a:p>
            <a:pPr lvl="1" algn="just"/>
            <a:r>
              <a:rPr lang="pt-BR" dirty="0"/>
              <a:t>Modelagem de Processos</a:t>
            </a:r>
          </a:p>
          <a:p>
            <a:pPr lvl="2" algn="just"/>
            <a:r>
              <a:rPr lang="pt-BR" dirty="0" smtClean="0"/>
              <a:t>BPMN:</a:t>
            </a:r>
          </a:p>
          <a:p>
            <a:pPr marL="685800" lvl="2" indent="0" algn="just">
              <a:buNone/>
            </a:pPr>
            <a:endParaRPr lang="pt-BR" dirty="0"/>
          </a:p>
          <a:p>
            <a:pPr marL="685800" lvl="2" indent="0" algn="just">
              <a:buNone/>
            </a:pPr>
            <a:r>
              <a:rPr lang="pt-BR" dirty="0" smtClean="0"/>
              <a:t>	Uma </a:t>
            </a:r>
            <a:r>
              <a:rPr lang="pt-BR" dirty="0"/>
              <a:t>notação para modelagem de processos de negócios, orientada para comum entre TI e Negócios, uma vez que possui uma representação compreensível por humanos através de BPD (Business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 smtClean="0"/>
              <a:t>).</a:t>
            </a:r>
            <a:endParaRPr lang="pt-BR" dirty="0"/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7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gestão de processos é uma ciência que busca, através de estudos, aumentar a eficiência de empresas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Atividades que envolvem desde recursos materiais e financeiros até humanos estão diretamente envolvidos com os objetivos da empresa.</a:t>
            </a:r>
          </a:p>
        </p:txBody>
      </p:sp>
    </p:spTree>
    <p:extLst>
      <p:ext uri="{BB962C8B-B14F-4D97-AF65-F5344CB8AC3E}">
        <p14:creationId xmlns:p14="http://schemas.microsoft.com/office/powerpoint/2010/main" val="4097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ttp://2.bp.blogspot.com/-LjN-azYse-E/Tlf5Cjo30CI/AAAAAAAABB0/Og6WZ_spPJ8/s1600/fig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8" y="1340768"/>
            <a:ext cx="708759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73474" y="836712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Figura: exemplo de processo de negócio em BPMN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434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Negócios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Ferramentas</a:t>
            </a:r>
          </a:p>
          <a:p>
            <a:pPr lvl="1" algn="just"/>
            <a:r>
              <a:rPr lang="pt-BR" dirty="0" smtClean="0"/>
              <a:t>Automação de Processos</a:t>
            </a:r>
          </a:p>
          <a:p>
            <a:pPr marL="685800" lvl="2" indent="0" algn="just">
              <a:buNone/>
            </a:pPr>
            <a:endParaRPr lang="pt-BR" dirty="0"/>
          </a:p>
          <a:p>
            <a:pPr marL="685800" lvl="2" indent="0" algn="just">
              <a:buNone/>
            </a:pPr>
            <a:r>
              <a:rPr lang="pt-BR" dirty="0" smtClean="0"/>
              <a:t>	Conjunto </a:t>
            </a:r>
            <a:r>
              <a:rPr lang="pt-BR" dirty="0"/>
              <a:t>de técnicas que podem ser aplicadas sobre um processo objetivando torná-lo mais </a:t>
            </a:r>
            <a:r>
              <a:rPr lang="pt-BR" dirty="0" smtClean="0"/>
              <a:t>eficiente, </a:t>
            </a:r>
            <a:r>
              <a:rPr lang="pt-BR" dirty="0"/>
              <a:t>maximizando a produção com menor </a:t>
            </a:r>
            <a:r>
              <a:rPr lang="pt-BR" dirty="0" smtClean="0"/>
              <a:t>consumo/custo.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Gestão de Processos de Negócios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Características de BPM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Eficácia;</a:t>
            </a:r>
          </a:p>
          <a:p>
            <a:pPr lvl="1" algn="just"/>
            <a:r>
              <a:rPr lang="pt-BR" dirty="0" smtClean="0"/>
              <a:t>Tempo;</a:t>
            </a:r>
          </a:p>
          <a:p>
            <a:pPr lvl="1" algn="just"/>
            <a:r>
              <a:rPr lang="pt-BR" dirty="0" smtClean="0"/>
              <a:t>Pessoas;</a:t>
            </a:r>
          </a:p>
          <a:p>
            <a:pPr lvl="1" algn="just"/>
            <a:r>
              <a:rPr lang="pt-BR" dirty="0" smtClean="0"/>
              <a:t>Custos;</a:t>
            </a:r>
          </a:p>
          <a:p>
            <a:pPr lvl="1" algn="just"/>
            <a:r>
              <a:rPr lang="pt-BR" dirty="0" smtClean="0"/>
              <a:t>Eficiência.</a:t>
            </a:r>
          </a:p>
        </p:txBody>
      </p:sp>
    </p:spTree>
    <p:extLst>
      <p:ext uri="{BB962C8B-B14F-4D97-AF65-F5344CB8AC3E}">
        <p14:creationId xmlns:p14="http://schemas.microsoft.com/office/powerpoint/2010/main" val="10075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a gestão de Processos ajudou a Natura a faturar mais;</a:t>
            </a:r>
          </a:p>
          <a:p>
            <a:pPr algn="just"/>
            <a:r>
              <a:rPr lang="pt-BR" dirty="0" smtClean="0"/>
              <a:t>Empresa pública investindo em gestão e processos para melhorar a qualidade de produtividade;</a:t>
            </a:r>
          </a:p>
          <a:p>
            <a:pPr algn="just"/>
            <a:r>
              <a:rPr lang="pt-BR" dirty="0" smtClean="0"/>
              <a:t>A gestão de processos em ambientes universitários: O exemplo da UNICAMP.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4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16632"/>
            <a:ext cx="7024744" cy="1143000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328592"/>
          </a:xfrm>
        </p:spPr>
        <p:txBody>
          <a:bodyPr>
            <a:normAutofit fontScale="32500" lnSpcReduction="20000"/>
          </a:bodyPr>
          <a:lstStyle/>
          <a:p>
            <a:pPr marL="68580" indent="0">
              <a:buNone/>
            </a:pPr>
            <a:r>
              <a:rPr lang="pt-BR" dirty="0"/>
              <a:t>CHIAVENATO, Idalberto. </a:t>
            </a:r>
            <a:r>
              <a:rPr lang="pt-BR" dirty="0" err="1"/>
              <a:t>Administrac</a:t>
            </a:r>
            <a:r>
              <a:rPr lang="pt-BR" dirty="0"/>
              <a:t>¸˜ao: teoria, processo e </a:t>
            </a:r>
            <a:r>
              <a:rPr lang="pt-BR" dirty="0" err="1"/>
              <a:t>pr´atica</a:t>
            </a:r>
            <a:r>
              <a:rPr lang="pt-BR" dirty="0"/>
              <a:t>. Rio de Janeiro: Campus/</a:t>
            </a:r>
            <a:r>
              <a:rPr lang="pt-BR" dirty="0" err="1"/>
              <a:t>Elsevier</a:t>
            </a:r>
            <a:r>
              <a:rPr lang="pt-BR" dirty="0"/>
              <a:t>, 2007, p. 179. </a:t>
            </a:r>
          </a:p>
          <a:p>
            <a:pPr marL="68580" indent="0">
              <a:buNone/>
            </a:pPr>
            <a:r>
              <a:rPr lang="pt-BR" dirty="0"/>
              <a:t>[2] LAUDON, K. C.; LAUDON, J. P., Sistemas de </a:t>
            </a:r>
            <a:r>
              <a:rPr lang="pt-BR" dirty="0" err="1"/>
              <a:t>Informac</a:t>
            </a:r>
            <a:r>
              <a:rPr lang="pt-BR" dirty="0"/>
              <a:t>¸˜ao Gerenciais. 11 ed. </a:t>
            </a:r>
            <a:r>
              <a:rPr lang="pt-BR" dirty="0" err="1"/>
              <a:t>Prenti</a:t>
            </a:r>
            <a:r>
              <a:rPr lang="pt-BR" dirty="0"/>
              <a:t>- </a:t>
            </a:r>
            <a:r>
              <a:rPr lang="pt-BR" dirty="0" err="1"/>
              <a:t>ceHall</a:t>
            </a:r>
            <a:r>
              <a:rPr lang="pt-BR" dirty="0"/>
              <a:t>, 2009. 672 p. </a:t>
            </a:r>
          </a:p>
          <a:p>
            <a:pPr marL="68580" indent="0">
              <a:buNone/>
            </a:pPr>
            <a:r>
              <a:rPr lang="pt-BR" dirty="0"/>
              <a:t>[3] LAURINDO, F. J. B.; SHIMIZU, T.; CARVALHO, M. M.; RABECHINI, R. J. O papel </a:t>
            </a:r>
            <a:r>
              <a:rPr lang="pt-BR" dirty="0" err="1"/>
              <a:t>datecnologiadainformac</a:t>
            </a:r>
            <a:r>
              <a:rPr lang="pt-BR" dirty="0"/>
              <a:t>¸˜ao(TI)</a:t>
            </a:r>
            <a:r>
              <a:rPr lang="pt-BR" dirty="0" err="1"/>
              <a:t>naestrat´egiadasorganizac</a:t>
            </a:r>
            <a:r>
              <a:rPr lang="pt-BR" dirty="0"/>
              <a:t>¸˜</a:t>
            </a:r>
            <a:r>
              <a:rPr lang="pt-BR" dirty="0" err="1"/>
              <a:t>oes.Gest˜aoeProduc</a:t>
            </a:r>
            <a:r>
              <a:rPr lang="pt-BR" dirty="0"/>
              <a:t>¸˜ao. p. 160-172, 2001. </a:t>
            </a:r>
          </a:p>
          <a:p>
            <a:pPr marL="68580" indent="0">
              <a:buNone/>
            </a:pPr>
            <a:r>
              <a:rPr lang="pt-BR" dirty="0"/>
              <a:t>[4] ENOKI, Cesar H. </a:t>
            </a:r>
            <a:r>
              <a:rPr lang="pt-BR" dirty="0" err="1"/>
              <a:t>Gest˜ao</a:t>
            </a:r>
            <a:r>
              <a:rPr lang="pt-BR" dirty="0"/>
              <a:t> de Processos de </a:t>
            </a:r>
            <a:r>
              <a:rPr lang="pt-BR" dirty="0" err="1"/>
              <a:t>Neg´ocio</a:t>
            </a:r>
            <a:r>
              <a:rPr lang="pt-BR" dirty="0"/>
              <a:t>: Uma </a:t>
            </a:r>
            <a:r>
              <a:rPr lang="pt-BR" dirty="0" err="1"/>
              <a:t>Contribuic</a:t>
            </a:r>
            <a:r>
              <a:rPr lang="pt-BR" dirty="0"/>
              <a:t>¸˜ao para a </a:t>
            </a:r>
            <a:r>
              <a:rPr lang="pt-BR" dirty="0" err="1"/>
              <a:t>Avaliac</a:t>
            </a:r>
            <a:r>
              <a:rPr lang="pt-BR" dirty="0"/>
              <a:t>¸˜ao de </a:t>
            </a:r>
            <a:r>
              <a:rPr lang="pt-BR" dirty="0" err="1"/>
              <a:t>Soluc</a:t>
            </a:r>
            <a:r>
              <a:rPr lang="pt-BR" dirty="0"/>
              <a:t>¸˜</a:t>
            </a:r>
            <a:r>
              <a:rPr lang="pt-BR" dirty="0" err="1"/>
              <a:t>oes</a:t>
            </a:r>
            <a:r>
              <a:rPr lang="pt-BR" dirty="0"/>
              <a:t> de BPM sob a ´</a:t>
            </a:r>
            <a:r>
              <a:rPr lang="pt-BR" dirty="0" err="1"/>
              <a:t>Otica</a:t>
            </a:r>
            <a:r>
              <a:rPr lang="pt-BR" dirty="0"/>
              <a:t> da </a:t>
            </a:r>
            <a:r>
              <a:rPr lang="pt-BR" dirty="0" err="1"/>
              <a:t>Estrat´egia</a:t>
            </a:r>
            <a:r>
              <a:rPr lang="pt-BR" dirty="0"/>
              <a:t> de </a:t>
            </a:r>
            <a:r>
              <a:rPr lang="pt-BR" dirty="0" err="1"/>
              <a:t>Operac</a:t>
            </a:r>
            <a:r>
              <a:rPr lang="pt-BR" dirty="0"/>
              <a:t>¸˜</a:t>
            </a:r>
            <a:r>
              <a:rPr lang="pt-BR" dirty="0" err="1"/>
              <a:t>oes</a:t>
            </a:r>
            <a:r>
              <a:rPr lang="pt-BR" dirty="0"/>
              <a:t>. 2006. 225 p. </a:t>
            </a:r>
            <a:r>
              <a:rPr lang="pt-BR" dirty="0" err="1"/>
              <a:t>Dissertac</a:t>
            </a:r>
            <a:r>
              <a:rPr lang="pt-BR" dirty="0"/>
              <a:t>¸˜ao de Mestrado em Engenharia de </a:t>
            </a:r>
            <a:r>
              <a:rPr lang="pt-BR" dirty="0" err="1"/>
              <a:t>Produc</a:t>
            </a:r>
            <a:r>
              <a:rPr lang="pt-BR" dirty="0"/>
              <a:t>¸˜ao – Universidade de </a:t>
            </a:r>
            <a:r>
              <a:rPr lang="pt-BR" dirty="0" err="1"/>
              <a:t>S˜ao</a:t>
            </a:r>
            <a:r>
              <a:rPr lang="pt-BR" dirty="0"/>
              <a:t> Paulo – Escola </a:t>
            </a:r>
            <a:r>
              <a:rPr lang="pt-BR" dirty="0" err="1"/>
              <a:t>Polit´ecnica</a:t>
            </a:r>
            <a:r>
              <a:rPr lang="pt-BR" dirty="0"/>
              <a:t>, </a:t>
            </a:r>
            <a:r>
              <a:rPr lang="pt-BR" dirty="0" err="1"/>
              <a:t>S˜ao</a:t>
            </a:r>
            <a:r>
              <a:rPr lang="pt-BR" dirty="0"/>
              <a:t> Paulo </a:t>
            </a:r>
          </a:p>
          <a:p>
            <a:pPr marL="68580" indent="0">
              <a:buNone/>
            </a:pPr>
            <a:r>
              <a:rPr lang="pt-BR" dirty="0"/>
              <a:t>[5] MARCELINO, Luciano Rodrigues. </a:t>
            </a:r>
            <a:r>
              <a:rPr lang="pt-BR" dirty="0" err="1"/>
              <a:t>Gest˜ao</a:t>
            </a:r>
            <a:r>
              <a:rPr lang="pt-BR" dirty="0"/>
              <a:t> de processos e ?</a:t>
            </a:r>
            <a:r>
              <a:rPr lang="pt-BR" dirty="0" err="1"/>
              <a:t>uxos</a:t>
            </a:r>
            <a:r>
              <a:rPr lang="pt-BR" dirty="0"/>
              <a:t> de trabalho: livro </a:t>
            </a:r>
            <a:r>
              <a:rPr lang="pt-BR" dirty="0" err="1"/>
              <a:t>did´atico</a:t>
            </a:r>
            <a:r>
              <a:rPr lang="pt-BR" dirty="0"/>
              <a:t>. </a:t>
            </a:r>
            <a:r>
              <a:rPr lang="pt-BR" dirty="0" err="1"/>
              <a:t>Palhoc¸a</a:t>
            </a:r>
            <a:r>
              <a:rPr lang="pt-BR" dirty="0"/>
              <a:t>: Unisul Virtual, 2008. </a:t>
            </a:r>
          </a:p>
          <a:p>
            <a:pPr marL="68580" indent="0">
              <a:buNone/>
            </a:pPr>
            <a:r>
              <a:rPr lang="pt-BR" dirty="0"/>
              <a:t>[6] PAPAZOGLOU, M.; HEUVEL, W. J. Business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– Life </a:t>
            </a:r>
            <a:r>
              <a:rPr lang="pt-BR" dirty="0" err="1"/>
              <a:t>Cycle</a:t>
            </a:r>
            <a:r>
              <a:rPr lang="pt-BR" dirty="0"/>
              <a:t> </a:t>
            </a:r>
            <a:r>
              <a:rPr lang="pt-BR" dirty="0" err="1"/>
              <a:t>Methodology</a:t>
            </a:r>
            <a:r>
              <a:rPr lang="pt-BR" dirty="0"/>
              <a:t>. Communications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ACM (CACM), vol. 50, n. 10, 2007. </a:t>
            </a:r>
          </a:p>
          <a:p>
            <a:pPr marL="68580" indent="0">
              <a:buNone/>
            </a:pPr>
            <a:r>
              <a:rPr lang="pt-BR" dirty="0"/>
              <a:t>[7] </a:t>
            </a:r>
            <a:r>
              <a:rPr lang="pt-BR" dirty="0" err="1"/>
              <a:t>TratamentodeAcordosemProcessosdeNeg´ocio</a:t>
            </a:r>
            <a:r>
              <a:rPr lang="pt-BR" dirty="0"/>
              <a:t>: </a:t>
            </a:r>
            <a:r>
              <a:rPr lang="pt-BR" dirty="0" err="1"/>
              <a:t>EmBuscadeAlinhamentoEstrat´egico</a:t>
            </a:r>
            <a:r>
              <a:rPr lang="pt-BR" dirty="0"/>
              <a:t> - Guilherme </a:t>
            </a:r>
            <a:r>
              <a:rPr lang="pt-BR" dirty="0" err="1"/>
              <a:t>Banduki</a:t>
            </a:r>
            <a:r>
              <a:rPr lang="pt-BR" dirty="0"/>
              <a:t> Margarido Salles </a:t>
            </a:r>
          </a:p>
          <a:p>
            <a:pPr marL="68580" indent="0">
              <a:buNone/>
            </a:pPr>
            <a:r>
              <a:rPr lang="pt-BR" dirty="0"/>
              <a:t>[8] Planejamento Operacional - Marketing e </a:t>
            </a:r>
            <a:r>
              <a:rPr lang="pt-BR" dirty="0" err="1"/>
              <a:t>Produc</a:t>
            </a:r>
            <a:r>
              <a:rPr lang="pt-BR" dirty="0"/>
              <a:t>¸˜ao. M´</a:t>
            </a:r>
            <a:r>
              <a:rPr lang="pt-BR" dirty="0" err="1"/>
              <a:t>odulo</a:t>
            </a:r>
            <a:r>
              <a:rPr lang="pt-BR" dirty="0"/>
              <a:t> 6. Alguns Tipos de Fluxo- gramas. </a:t>
            </a:r>
          </a:p>
          <a:p>
            <a:pPr marL="68580" indent="0">
              <a:buNone/>
            </a:pPr>
            <a:r>
              <a:rPr lang="pt-BR" dirty="0"/>
              <a:t>[9] </a:t>
            </a:r>
            <a:r>
              <a:rPr lang="pt-BR" dirty="0" err="1"/>
              <a:t>Introduc</a:t>
            </a:r>
            <a:r>
              <a:rPr lang="pt-BR" dirty="0"/>
              <a:t>¸˜ao `a </a:t>
            </a:r>
            <a:r>
              <a:rPr lang="pt-BR" dirty="0" err="1"/>
              <a:t>Administrac</a:t>
            </a:r>
            <a:r>
              <a:rPr lang="pt-BR" dirty="0"/>
              <a:t>¸˜ao de Processos, </a:t>
            </a:r>
            <a:r>
              <a:rPr lang="pt-BR" dirty="0" err="1"/>
              <a:t>Gr´a?cos</a:t>
            </a:r>
            <a:r>
              <a:rPr lang="pt-BR" dirty="0"/>
              <a:t> de Processo - Professor Edmir Prado. </a:t>
            </a:r>
          </a:p>
          <a:p>
            <a:pPr marL="68580" indent="0">
              <a:buNone/>
            </a:pPr>
            <a:r>
              <a:rPr lang="pt-BR" dirty="0"/>
              <a:t>[10] </a:t>
            </a:r>
            <a:r>
              <a:rPr lang="pt-BR" dirty="0" err="1"/>
              <a:t>Wikip´edia</a:t>
            </a:r>
            <a:r>
              <a:rPr lang="pt-BR" dirty="0"/>
              <a:t>, Business </a:t>
            </a:r>
            <a:r>
              <a:rPr lang="pt-BR" dirty="0" err="1"/>
              <a:t>Process</a:t>
            </a:r>
            <a:r>
              <a:rPr lang="pt-BR" dirty="0"/>
              <a:t>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//en.wikipedia.org/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Businessprocessmanagement</a:t>
            </a:r>
            <a:r>
              <a:rPr lang="pt-BR" dirty="0"/>
              <a:t>. Acesso em 07 de Julho de 2014. </a:t>
            </a:r>
          </a:p>
          <a:p>
            <a:pPr marL="68580" indent="0">
              <a:buNone/>
            </a:pPr>
            <a:r>
              <a:rPr lang="pt-BR" dirty="0"/>
              <a:t>[11] </a:t>
            </a:r>
            <a:r>
              <a:rPr lang="pt-BR" dirty="0" err="1"/>
              <a:t>Wikip´edia</a:t>
            </a:r>
            <a:r>
              <a:rPr lang="pt-BR" dirty="0"/>
              <a:t>, </a:t>
            </a:r>
            <a:r>
              <a:rPr lang="pt-BR" dirty="0" err="1"/>
              <a:t>Gest˜ao</a:t>
            </a:r>
            <a:r>
              <a:rPr lang="pt-BR" dirty="0"/>
              <a:t> de Processos de </a:t>
            </a:r>
            <a:r>
              <a:rPr lang="pt-BR" dirty="0" err="1"/>
              <a:t>Neg´ocio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//pt.wikipedia.org/</a:t>
            </a:r>
            <a:r>
              <a:rPr lang="pt-BR" dirty="0" err="1"/>
              <a:t>wiki</a:t>
            </a:r>
            <a:r>
              <a:rPr lang="pt-BR" dirty="0"/>
              <a:t>/Gerenciamentodeprocessosdeneg%C3%B3cio. Acesso em 20 de Junho de 2014. </a:t>
            </a:r>
          </a:p>
          <a:p>
            <a:pPr marL="68580" indent="0">
              <a:buNone/>
            </a:pPr>
            <a:r>
              <a:rPr lang="pt-BR" dirty="0"/>
              <a:t>[12] </a:t>
            </a:r>
            <a:r>
              <a:rPr lang="pt-BR" dirty="0" err="1"/>
              <a:t>Wikip´edia</a:t>
            </a:r>
            <a:r>
              <a:rPr lang="pt-BR" dirty="0"/>
              <a:t>, Business </a:t>
            </a:r>
            <a:r>
              <a:rPr lang="pt-BR" dirty="0" err="1"/>
              <a:t>Process</a:t>
            </a:r>
            <a:r>
              <a:rPr lang="pt-BR" dirty="0"/>
              <a:t> Management </a:t>
            </a:r>
            <a:r>
              <a:rPr lang="pt-BR" dirty="0" err="1"/>
              <a:t>Suite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//pt.wikipedia.org/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BusinessProcessManagementSuite</a:t>
            </a:r>
            <a:r>
              <a:rPr lang="pt-BR" dirty="0"/>
              <a:t>. Acesso em 06 de Julho de 2014. </a:t>
            </a:r>
          </a:p>
          <a:p>
            <a:pPr marL="68580" indent="0">
              <a:buNone/>
            </a:pPr>
            <a:r>
              <a:rPr lang="pt-BR" dirty="0"/>
              <a:t>[13] </a:t>
            </a:r>
            <a:r>
              <a:rPr lang="pt-BR" dirty="0" err="1"/>
              <a:t>Appian</a:t>
            </a:r>
            <a:r>
              <a:rPr lang="pt-BR" dirty="0"/>
              <a:t>,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//www.appian.com/what - </a:t>
            </a:r>
            <a:r>
              <a:rPr lang="pt-BR" dirty="0" err="1"/>
              <a:t>is</a:t>
            </a:r>
            <a:r>
              <a:rPr lang="pt-BR" dirty="0"/>
              <a:t> - </a:t>
            </a:r>
            <a:r>
              <a:rPr lang="pt-BR" dirty="0" err="1"/>
              <a:t>process</a:t>
            </a:r>
            <a:r>
              <a:rPr lang="pt-BR" dirty="0"/>
              <a:t> - </a:t>
            </a:r>
            <a:r>
              <a:rPr lang="pt-BR" dirty="0" err="1"/>
              <a:t>management.jsp</a:t>
            </a:r>
            <a:r>
              <a:rPr lang="pt-BR" dirty="0"/>
              <a:t>. Acesso em 02 de Julho de 2014. </a:t>
            </a:r>
          </a:p>
          <a:p>
            <a:pPr marL="68580" indent="0">
              <a:buNone/>
            </a:pPr>
            <a:r>
              <a:rPr lang="pt-BR" dirty="0"/>
              <a:t>[14] </a:t>
            </a:r>
            <a:r>
              <a:rPr lang="pt-BR" dirty="0" err="1"/>
              <a:t>Wikip´edia</a:t>
            </a:r>
            <a:r>
              <a:rPr lang="pt-BR" dirty="0"/>
              <a:t>, </a:t>
            </a:r>
            <a:r>
              <a:rPr lang="pt-BR" dirty="0" err="1"/>
              <a:t>Process</a:t>
            </a:r>
            <a:r>
              <a:rPr lang="pt-BR" dirty="0"/>
              <a:t>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//en.wikipedia.org/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Processmanagement</a:t>
            </a:r>
            <a:r>
              <a:rPr lang="pt-BR" dirty="0"/>
              <a:t>. Acesso em 04 de Julho de 2014. </a:t>
            </a:r>
          </a:p>
          <a:p>
            <a:pPr marL="68580" indent="0">
              <a:buNone/>
            </a:pPr>
            <a:r>
              <a:rPr lang="pt-BR" dirty="0"/>
              <a:t>[15] </a:t>
            </a:r>
            <a:r>
              <a:rPr lang="pt-BR" dirty="0" err="1"/>
              <a:t>WiseGeek</a:t>
            </a:r>
            <a:r>
              <a:rPr lang="pt-BR" dirty="0"/>
              <a:t>, </a:t>
            </a:r>
            <a:r>
              <a:rPr lang="pt-BR" dirty="0" err="1"/>
              <a:t>Process</a:t>
            </a:r>
            <a:r>
              <a:rPr lang="pt-BR" dirty="0"/>
              <a:t>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//topics.wisegeek.com/</a:t>
            </a:r>
            <a:r>
              <a:rPr lang="pt-BR" dirty="0" err="1"/>
              <a:t>topics.htm?process</a:t>
            </a:r>
            <a:r>
              <a:rPr lang="pt-BR" dirty="0"/>
              <a:t> - management. Acesso em 05 de Julho de 2014.</a:t>
            </a:r>
          </a:p>
          <a:p>
            <a:pPr marL="68580" indent="0">
              <a:buNone/>
            </a:pPr>
            <a:r>
              <a:rPr lang="pt-BR" dirty="0"/>
              <a:t>23</a:t>
            </a:r>
          </a:p>
          <a:p>
            <a:pPr marL="68580" indent="0">
              <a:buNone/>
            </a:pPr>
            <a:r>
              <a:rPr lang="pt-BR" dirty="0"/>
              <a:t>[16] </a:t>
            </a:r>
            <a:r>
              <a:rPr lang="pt-BR" dirty="0" err="1"/>
              <a:t>Wikip´edia</a:t>
            </a:r>
            <a:r>
              <a:rPr lang="pt-BR" dirty="0"/>
              <a:t>, </a:t>
            </a:r>
            <a:r>
              <a:rPr lang="pt-BR" dirty="0" err="1"/>
              <a:t>Automac</a:t>
            </a:r>
            <a:r>
              <a:rPr lang="pt-BR" dirty="0"/>
              <a:t>¸˜ao,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//pt.wikipedia.org/</a:t>
            </a:r>
            <a:r>
              <a:rPr lang="pt-BR" dirty="0" err="1"/>
              <a:t>wiki</a:t>
            </a:r>
            <a:r>
              <a:rPr lang="pt-BR" dirty="0"/>
              <a:t>/Automa%C3%A7%C3%A3o. Acesso em 05 de Julho de 2014. </a:t>
            </a:r>
          </a:p>
          <a:p>
            <a:pPr marL="68580" indent="0">
              <a:buNone/>
            </a:pPr>
            <a:r>
              <a:rPr lang="pt-BR" dirty="0"/>
              <a:t>[17] </a:t>
            </a:r>
            <a:r>
              <a:rPr lang="pt-BR" dirty="0" err="1"/>
              <a:t>Wikip´edia</a:t>
            </a:r>
            <a:r>
              <a:rPr lang="pt-BR" dirty="0"/>
              <a:t>, Modelagem de Processos de </a:t>
            </a:r>
            <a:r>
              <a:rPr lang="pt-BR" dirty="0" err="1"/>
              <a:t>Neg´ocio</a:t>
            </a:r>
            <a:r>
              <a:rPr lang="pt-BR" dirty="0"/>
              <a:t>,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//pt.wikipedia.org/</a:t>
            </a:r>
            <a:r>
              <a:rPr lang="pt-BR" dirty="0" err="1"/>
              <a:t>wiki</a:t>
            </a:r>
            <a:r>
              <a:rPr lang="pt-BR" dirty="0"/>
              <a:t>/Modelagemdeprocessosdeneg%C3%B3cio.Acessoem 04 de Julho de 2014. </a:t>
            </a:r>
          </a:p>
          <a:p>
            <a:pPr marL="68580" indent="0">
              <a:buNone/>
            </a:pPr>
            <a:r>
              <a:rPr lang="pt-BR" dirty="0"/>
              <a:t>[18] </a:t>
            </a:r>
            <a:r>
              <a:rPr lang="pt-BR" dirty="0" err="1"/>
              <a:t>Minist´erio</a:t>
            </a:r>
            <a:r>
              <a:rPr lang="pt-BR" dirty="0"/>
              <a:t> do Planejamento, </a:t>
            </a:r>
            <a:r>
              <a:rPr lang="pt-BR" dirty="0" err="1"/>
              <a:t>Orc¸amento</a:t>
            </a:r>
            <a:r>
              <a:rPr lang="pt-BR" dirty="0"/>
              <a:t> e </a:t>
            </a:r>
            <a:r>
              <a:rPr lang="pt-BR" dirty="0" err="1"/>
              <a:t>Gest˜ao</a:t>
            </a:r>
            <a:r>
              <a:rPr lang="pt-BR" dirty="0"/>
              <a:t> (MP). </a:t>
            </a:r>
            <a:r>
              <a:rPr lang="pt-BR" dirty="0" err="1"/>
              <a:t>GesP´ublica</a:t>
            </a:r>
            <a:r>
              <a:rPr lang="pt-BR" dirty="0"/>
              <a:t> - Guia de </a:t>
            </a:r>
            <a:r>
              <a:rPr lang="pt-BR" dirty="0" err="1"/>
              <a:t>Gest˜ao</a:t>
            </a:r>
            <a:r>
              <a:rPr lang="pt-BR" dirty="0"/>
              <a:t> de Processos de </a:t>
            </a:r>
            <a:r>
              <a:rPr lang="pt-BR" dirty="0" err="1"/>
              <a:t>Governo.Dispon´ivel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//www.gespublica.gov.br/Tecnologias/pasta.2010 - 04 - 26.0851676103/Guia%20de%20Gestao%20de%20Processos%20de %20Governo.pdf. Acesso em 25 de Junho de 2014. [19] </a:t>
            </a:r>
            <a:r>
              <a:rPr lang="pt-BR" dirty="0" err="1"/>
              <a:t>Minist´eriodoPlanejamento,Orc¸amentoeGest˜ao</a:t>
            </a:r>
            <a:r>
              <a:rPr lang="pt-BR" dirty="0"/>
              <a:t>(MP),</a:t>
            </a:r>
            <a:r>
              <a:rPr lang="pt-BR" dirty="0" err="1"/>
              <a:t>Minist´eriodoPlanejamento.Dis</a:t>
            </a:r>
            <a:r>
              <a:rPr lang="pt-BR" dirty="0"/>
              <a:t>- </a:t>
            </a:r>
            <a:r>
              <a:rPr lang="pt-BR" dirty="0" err="1"/>
              <a:t>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//www.planejamento.gov.br/. Acesso em 06 de Julho de 2014. </a:t>
            </a:r>
          </a:p>
          <a:p>
            <a:pPr marL="68580" indent="0">
              <a:buNone/>
            </a:pPr>
            <a:r>
              <a:rPr lang="pt-BR" dirty="0"/>
              <a:t>[20] </a:t>
            </a:r>
            <a:r>
              <a:rPr lang="pt-BR" dirty="0" err="1"/>
              <a:t>Minist´erio</a:t>
            </a:r>
            <a:r>
              <a:rPr lang="pt-BR" dirty="0"/>
              <a:t> </a:t>
            </a:r>
            <a:r>
              <a:rPr lang="pt-BR" dirty="0" err="1"/>
              <a:t>P´ublico</a:t>
            </a:r>
            <a:r>
              <a:rPr lang="pt-BR" dirty="0"/>
              <a:t> Federal, Manual de </a:t>
            </a:r>
            <a:r>
              <a:rPr lang="pt-BR" dirty="0" err="1"/>
              <a:t>Gest˜ao</a:t>
            </a:r>
            <a:r>
              <a:rPr lang="pt-BR" dirty="0"/>
              <a:t> por Processos.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//www.modernizacao.mpf.mp.br/bpm/publicacoes/manual - de - </a:t>
            </a:r>
            <a:r>
              <a:rPr lang="pt-BR" dirty="0" err="1"/>
              <a:t>gestao</a:t>
            </a:r>
            <a:r>
              <a:rPr lang="pt-BR" dirty="0"/>
              <a:t> - por-processos.pdf. Acesso em 29 de Junho de 2014. </a:t>
            </a:r>
          </a:p>
          <a:p>
            <a:pPr marL="68580" indent="0">
              <a:buNone/>
            </a:pPr>
            <a:r>
              <a:rPr lang="pt-BR" dirty="0"/>
              <a:t>[21] Concursos ADM, Tipos de </a:t>
            </a:r>
            <a:r>
              <a:rPr lang="pt-BR" dirty="0" err="1"/>
              <a:t>Process</a:t>
            </a:r>
            <a:r>
              <a:rPr lang="pt-BR" dirty="0"/>
              <a:t>, </a:t>
            </a:r>
            <a:r>
              <a:rPr lang="pt-BR" dirty="0" err="1"/>
              <a:t>http</a:t>
            </a:r>
            <a:r>
              <a:rPr lang="pt-BR" dirty="0"/>
              <a:t> : //www.concursosadm.com.br/index.php/ noticias/95-tipos%20de%20processo. Acesso em 30 de Junho de 2014. </a:t>
            </a:r>
          </a:p>
          <a:p>
            <a:pPr marL="68580" indent="0">
              <a:buNone/>
            </a:pPr>
            <a:r>
              <a:rPr lang="pt-BR" dirty="0"/>
              <a:t>[22] Universidade Federal Rural do Rio de Janeiro (UFRRJ), </a:t>
            </a:r>
            <a:r>
              <a:rPr lang="pt-BR" dirty="0" err="1"/>
              <a:t>Mapea</a:t>
            </a:r>
            <a:r>
              <a:rPr lang="pt-BR" dirty="0"/>
              <a:t>- mento de Processos: </a:t>
            </a:r>
            <a:r>
              <a:rPr lang="pt-BR" dirty="0" err="1"/>
              <a:t>Importˆancia</a:t>
            </a:r>
            <a:r>
              <a:rPr lang="pt-BR" dirty="0"/>
              <a:t> para as </a:t>
            </a:r>
            <a:r>
              <a:rPr lang="pt-BR" dirty="0" err="1"/>
              <a:t>Organizac</a:t>
            </a:r>
            <a:r>
              <a:rPr lang="pt-BR" dirty="0"/>
              <a:t>¸˜</a:t>
            </a:r>
            <a:r>
              <a:rPr lang="pt-BR" dirty="0" err="1"/>
              <a:t>oes</a:t>
            </a:r>
            <a:r>
              <a:rPr lang="pt-BR" dirty="0"/>
              <a:t>, </a:t>
            </a:r>
            <a:r>
              <a:rPr lang="pt-BR" dirty="0" err="1"/>
              <a:t>http</a:t>
            </a:r>
            <a:r>
              <a:rPr lang="pt-BR" dirty="0"/>
              <a:t> : //www.ufrrj.br/codep/materialcursos/projetomapeamento/Mapeamento Processos.pdf. Acesso em 02 de Julho de 2014. </a:t>
            </a:r>
          </a:p>
          <a:p>
            <a:pPr marL="68580" indent="0">
              <a:buNone/>
            </a:pPr>
            <a:r>
              <a:rPr lang="pt-BR" dirty="0"/>
              <a:t>[23] </a:t>
            </a:r>
            <a:r>
              <a:rPr lang="pt-BR" dirty="0" err="1"/>
              <a:t>Edraw</a:t>
            </a:r>
            <a:r>
              <a:rPr lang="pt-BR" dirty="0"/>
              <a:t> - Visual </a:t>
            </a:r>
            <a:r>
              <a:rPr lang="pt-BR" dirty="0" err="1"/>
              <a:t>Solutions</a:t>
            </a:r>
            <a:r>
              <a:rPr lang="pt-BR" dirty="0"/>
              <a:t>, Computer </a:t>
            </a:r>
            <a:r>
              <a:rPr lang="pt-BR" dirty="0" err="1"/>
              <a:t>Maintenance</a:t>
            </a:r>
            <a:r>
              <a:rPr lang="pt-BR" dirty="0"/>
              <a:t> Flowchart.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//www.edrawsoft.com/maintenance-swimlane-flowchart.php.Acessoem 08 de Julho de 2014. </a:t>
            </a:r>
          </a:p>
          <a:p>
            <a:pPr marL="68580" indent="0">
              <a:buNone/>
            </a:pPr>
            <a:r>
              <a:rPr lang="pt-BR" dirty="0"/>
              <a:t>[24] </a:t>
            </a:r>
            <a:r>
              <a:rPr lang="pt-BR" dirty="0" err="1"/>
              <a:t>RfFlow</a:t>
            </a:r>
            <a:r>
              <a:rPr lang="pt-BR" dirty="0"/>
              <a:t>,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//www.rff.com/relationship - </a:t>
            </a:r>
            <a:r>
              <a:rPr lang="pt-BR" dirty="0" err="1"/>
              <a:t>map</a:t>
            </a:r>
            <a:r>
              <a:rPr lang="pt-BR" dirty="0"/>
              <a:t> - template.htm. Acesso em 08 de Julho de 2014. </a:t>
            </a:r>
          </a:p>
          <a:p>
            <a:pPr marL="68580" indent="0">
              <a:buNone/>
            </a:pPr>
            <a:r>
              <a:rPr lang="pt-BR" dirty="0"/>
              <a:t>[25] </a:t>
            </a:r>
            <a:r>
              <a:rPr lang="pt-BR" dirty="0" err="1"/>
              <a:t>Luigli,Fluxograma.Dispon´ivelem</a:t>
            </a:r>
            <a:r>
              <a:rPr lang="pt-BR" dirty="0"/>
              <a:t>: </a:t>
            </a:r>
            <a:r>
              <a:rPr lang="pt-BR" dirty="0" err="1"/>
              <a:t>http</a:t>
            </a:r>
            <a:r>
              <a:rPr lang="pt-BR" dirty="0"/>
              <a:t> : //www.lugli.com.br/2009/08/fluxograma/. Acesso em 09 de Julho de 2014. </a:t>
            </a:r>
          </a:p>
          <a:p>
            <a:pPr marL="68580" indent="0">
              <a:buNone/>
            </a:pPr>
            <a:r>
              <a:rPr lang="pt-BR" dirty="0"/>
              <a:t>[26] </a:t>
            </a:r>
            <a:r>
              <a:rPr lang="pt-BR" dirty="0" err="1"/>
              <a:t>BusinessDictionary</a:t>
            </a:r>
            <a:r>
              <a:rPr lang="pt-BR" dirty="0"/>
              <a:t>,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</a:t>
            </a:r>
            <a:r>
              <a:rPr lang="pt-BR" dirty="0" err="1"/>
              <a:t>definition</a:t>
            </a:r>
            <a:r>
              <a:rPr lang="pt-BR" dirty="0"/>
              <a:t>/management.html. Acesso em 02 de Julho de 2014. </a:t>
            </a:r>
          </a:p>
          <a:p>
            <a:pPr marL="68580" indent="0">
              <a:buNone/>
            </a:pPr>
            <a:r>
              <a:rPr lang="pt-BR" dirty="0"/>
              <a:t>[27] </a:t>
            </a:r>
            <a:r>
              <a:rPr lang="pt-BR" dirty="0" err="1"/>
              <a:t>BusinessDictionary</a:t>
            </a:r>
            <a:r>
              <a:rPr lang="pt-BR" dirty="0"/>
              <a:t>, Business.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</a:t>
            </a:r>
            <a:r>
              <a:rPr lang="pt-BR" dirty="0" err="1"/>
              <a:t>definition</a:t>
            </a:r>
            <a:r>
              <a:rPr lang="pt-BR" dirty="0"/>
              <a:t>/business.html. Acesso em 02 de Julho de 2014. </a:t>
            </a:r>
          </a:p>
          <a:p>
            <a:pPr marL="68580" indent="0">
              <a:buNone/>
            </a:pPr>
            <a:r>
              <a:rPr lang="pt-BR" dirty="0"/>
              <a:t>[28] </a:t>
            </a:r>
            <a:r>
              <a:rPr lang="pt-BR" dirty="0" err="1"/>
              <a:t>BusinessDictionary</a:t>
            </a:r>
            <a:r>
              <a:rPr lang="pt-BR" dirty="0"/>
              <a:t>, Business </a:t>
            </a:r>
            <a:r>
              <a:rPr lang="pt-BR" dirty="0" err="1"/>
              <a:t>Process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//www.businessdictionary.com/definition/business - process.html. Acesso em 03 de Julho de 2014.</a:t>
            </a:r>
          </a:p>
          <a:p>
            <a:pPr marL="68580" indent="0">
              <a:buNone/>
            </a:pPr>
            <a:r>
              <a:rPr lang="pt-BR" dirty="0"/>
              <a:t>24</a:t>
            </a:r>
          </a:p>
          <a:p>
            <a:pPr marL="68580" indent="0">
              <a:buNone/>
            </a:pPr>
            <a:r>
              <a:rPr lang="pt-BR" dirty="0"/>
              <a:t>[29] </a:t>
            </a:r>
            <a:r>
              <a:rPr lang="pt-BR" dirty="0" err="1"/>
              <a:t>BusinessDictionary</a:t>
            </a:r>
            <a:r>
              <a:rPr lang="pt-BR" dirty="0"/>
              <a:t>, Business </a:t>
            </a:r>
            <a:r>
              <a:rPr lang="pt-BR" dirty="0" err="1"/>
              <a:t>Process</a:t>
            </a:r>
            <a:r>
              <a:rPr lang="pt-BR" dirty="0"/>
              <a:t> Management.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//www.businessdictionary.com/definition/business - </a:t>
            </a:r>
            <a:r>
              <a:rPr lang="pt-BR" dirty="0" err="1"/>
              <a:t>process</a:t>
            </a:r>
            <a:r>
              <a:rPr lang="pt-BR" dirty="0"/>
              <a:t> - management-BPM.html. Acesso em 03 de Julho de 2014. </a:t>
            </a:r>
          </a:p>
          <a:p>
            <a:pPr marL="68580" indent="0">
              <a:buNone/>
            </a:pPr>
            <a:r>
              <a:rPr lang="pt-BR" dirty="0"/>
              <a:t>[30] </a:t>
            </a:r>
            <a:r>
              <a:rPr lang="pt-BR" dirty="0" err="1"/>
              <a:t>BusinessDictionary</a:t>
            </a:r>
            <a:r>
              <a:rPr lang="pt-BR" dirty="0"/>
              <a:t>, </a:t>
            </a:r>
            <a:r>
              <a:rPr lang="pt-BR" dirty="0" err="1"/>
              <a:t>Work?ow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</a:t>
            </a:r>
            <a:r>
              <a:rPr lang="pt-BR" dirty="0" err="1"/>
              <a:t>definition</a:t>
            </a:r>
            <a:r>
              <a:rPr lang="pt-BR" dirty="0"/>
              <a:t>/workflow.html. Acesso em 02 de Junho de 2014. </a:t>
            </a:r>
          </a:p>
          <a:p>
            <a:pPr marL="68580" indent="0">
              <a:buNone/>
            </a:pPr>
            <a:r>
              <a:rPr lang="pt-BR" dirty="0"/>
              <a:t>[31] </a:t>
            </a:r>
            <a:r>
              <a:rPr lang="pt-BR" dirty="0" err="1"/>
              <a:t>BusinessDictionary</a:t>
            </a:r>
            <a:r>
              <a:rPr lang="pt-BR" dirty="0"/>
              <a:t>, </a:t>
            </a:r>
            <a:r>
              <a:rPr lang="pt-BR" dirty="0" err="1"/>
              <a:t>Subprocess</a:t>
            </a:r>
            <a:r>
              <a:rPr lang="pt-BR" dirty="0"/>
              <a:t>. </a:t>
            </a:r>
            <a:r>
              <a:rPr lang="pt-BR" dirty="0" err="1"/>
              <a:t>Dispon´ivel</a:t>
            </a:r>
            <a:r>
              <a:rPr lang="pt-BR" dirty="0"/>
              <a:t> em: </a:t>
            </a:r>
            <a:r>
              <a:rPr lang="pt-BR" dirty="0" err="1"/>
              <a:t>http</a:t>
            </a:r>
            <a:r>
              <a:rPr lang="pt-BR" dirty="0"/>
              <a:t> : //www.businessdictionary.com/</a:t>
            </a:r>
            <a:r>
              <a:rPr lang="pt-BR" dirty="0" err="1"/>
              <a:t>definition</a:t>
            </a:r>
            <a:r>
              <a:rPr lang="pt-BR" dirty="0"/>
              <a:t>/subprocess.html. Acesso em 03 de Julho de 2014.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1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25760"/>
            <a:ext cx="7024744" cy="1143000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400600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pt-BR" sz="3200" dirty="0" smtClean="0"/>
              <a:t>[</a:t>
            </a:r>
            <a:r>
              <a:rPr lang="pt-BR" sz="3200" dirty="0"/>
              <a:t>32] </a:t>
            </a:r>
            <a:r>
              <a:rPr lang="pt-BR" sz="3200" dirty="0" err="1"/>
              <a:t>BusinessDictionary</a:t>
            </a:r>
            <a:r>
              <a:rPr lang="pt-BR" sz="3200" dirty="0"/>
              <a:t>, </a:t>
            </a:r>
            <a:r>
              <a:rPr lang="pt-BR" sz="3200" dirty="0" err="1"/>
              <a:t>Mapping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/mapping.html. Acesso em 03 de Julho de 2014. </a:t>
            </a:r>
          </a:p>
          <a:p>
            <a:pPr marL="68580" indent="0">
              <a:buNone/>
            </a:pPr>
            <a:r>
              <a:rPr lang="pt-BR" sz="3200" dirty="0"/>
              <a:t>[33] </a:t>
            </a:r>
            <a:r>
              <a:rPr lang="pt-BR" sz="3200" dirty="0" err="1"/>
              <a:t>BusinessDictionary</a:t>
            </a:r>
            <a:r>
              <a:rPr lang="pt-BR" sz="3200" dirty="0"/>
              <a:t>, </a:t>
            </a:r>
            <a:r>
              <a:rPr lang="pt-BR" sz="3200" dirty="0" err="1"/>
              <a:t>Process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/process.html. Acesso em 20 de Junho de 2014. </a:t>
            </a:r>
          </a:p>
          <a:p>
            <a:pPr marL="68580" indent="0">
              <a:buNone/>
            </a:pPr>
            <a:r>
              <a:rPr lang="pt-BR" sz="3200" dirty="0"/>
              <a:t>[34] </a:t>
            </a:r>
            <a:r>
              <a:rPr lang="pt-BR" sz="3200" dirty="0" err="1"/>
              <a:t>BusinessDictionary</a:t>
            </a:r>
            <a:r>
              <a:rPr lang="pt-BR" sz="3200" dirty="0"/>
              <a:t>, Flowchart.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/flowchart.html. Acesso em 01 de Julho de 2014. </a:t>
            </a:r>
          </a:p>
          <a:p>
            <a:pPr marL="68580" indent="0">
              <a:buNone/>
            </a:pPr>
            <a:r>
              <a:rPr lang="pt-BR" sz="3200" dirty="0"/>
              <a:t>[35] </a:t>
            </a:r>
            <a:r>
              <a:rPr lang="pt-BR" sz="3200" dirty="0" err="1"/>
              <a:t>BusinessDictionary</a:t>
            </a:r>
            <a:r>
              <a:rPr lang="pt-BR" sz="3200" dirty="0"/>
              <a:t>, Outsourcing.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/outsourcing.html. Acesso em 01 de Julho de 2014. </a:t>
            </a:r>
          </a:p>
          <a:p>
            <a:pPr marL="68580" indent="0">
              <a:buNone/>
            </a:pPr>
            <a:r>
              <a:rPr lang="pt-BR" sz="3200" dirty="0"/>
              <a:t>[36] </a:t>
            </a:r>
            <a:r>
              <a:rPr lang="pt-BR" sz="3200" dirty="0" err="1"/>
              <a:t>BusinessDictionary</a:t>
            </a:r>
            <a:r>
              <a:rPr lang="pt-BR" sz="3200" dirty="0"/>
              <a:t>, Benchmarking.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/benchmarking.html. Acesso em 01 de Julho de 2014. </a:t>
            </a:r>
          </a:p>
          <a:p>
            <a:pPr marL="68580" indent="0">
              <a:buNone/>
            </a:pPr>
            <a:r>
              <a:rPr lang="pt-BR" sz="3200" dirty="0"/>
              <a:t>[37] </a:t>
            </a:r>
            <a:r>
              <a:rPr lang="pt-BR" sz="3200" dirty="0" err="1"/>
              <a:t>BusinessDictionary</a:t>
            </a:r>
            <a:r>
              <a:rPr lang="pt-BR" sz="3200" dirty="0"/>
              <a:t>, Downsizing.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/downsizing.html. Acesso em 03 de Julho de 2014. </a:t>
            </a:r>
          </a:p>
          <a:p>
            <a:pPr marL="68580" indent="0">
              <a:buNone/>
            </a:pPr>
            <a:r>
              <a:rPr lang="pt-BR" sz="3200" dirty="0"/>
              <a:t>[38] </a:t>
            </a:r>
            <a:r>
              <a:rPr lang="pt-BR" sz="3200" dirty="0" err="1"/>
              <a:t>BusinessDictionary</a:t>
            </a:r>
            <a:r>
              <a:rPr lang="pt-BR" sz="3200" dirty="0"/>
              <a:t>, Project.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/project.html. Acesso em 02 de Julho de 2014. </a:t>
            </a:r>
          </a:p>
          <a:p>
            <a:pPr marL="68580" indent="0">
              <a:buNone/>
            </a:pPr>
            <a:r>
              <a:rPr lang="pt-BR" sz="3200" dirty="0"/>
              <a:t>[39] </a:t>
            </a:r>
            <a:r>
              <a:rPr lang="pt-BR" sz="3200" dirty="0" err="1"/>
              <a:t>BusinessDictionary</a:t>
            </a:r>
            <a:r>
              <a:rPr lang="pt-BR" sz="3200" dirty="0"/>
              <a:t>, </a:t>
            </a:r>
            <a:r>
              <a:rPr lang="pt-BR" sz="3200" dirty="0" err="1"/>
              <a:t>Reengineering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</a:t>
            </a:r>
            <a:r>
              <a:rPr lang="pt-BR" sz="3200" dirty="0" err="1"/>
              <a:t>definition</a:t>
            </a:r>
            <a:r>
              <a:rPr lang="pt-BR" sz="3200" dirty="0"/>
              <a:t>/reengineering.html. Acesso em 02 de Julho de 2014. </a:t>
            </a:r>
          </a:p>
          <a:p>
            <a:pPr marL="68580" indent="0">
              <a:buNone/>
            </a:pPr>
            <a:r>
              <a:rPr lang="pt-BR" sz="3200" dirty="0"/>
              <a:t>[40] </a:t>
            </a:r>
            <a:r>
              <a:rPr lang="pt-BR" sz="3200" dirty="0" err="1"/>
              <a:t>Wikip´edia</a:t>
            </a:r>
            <a:r>
              <a:rPr lang="pt-BR" sz="3200" dirty="0"/>
              <a:t>, Processos de </a:t>
            </a:r>
            <a:r>
              <a:rPr lang="pt-BR" sz="3200" dirty="0" err="1"/>
              <a:t>Neg´ocio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/Processodeneg%C3%B3cio. Acesso em 25 de Ju- </a:t>
            </a:r>
            <a:r>
              <a:rPr lang="pt-BR" sz="3200" dirty="0" err="1"/>
              <a:t>nho</a:t>
            </a:r>
            <a:r>
              <a:rPr lang="pt-BR" sz="3200" dirty="0"/>
              <a:t> de 2014. </a:t>
            </a:r>
          </a:p>
          <a:p>
            <a:pPr marL="68580" indent="0">
              <a:buNone/>
            </a:pPr>
            <a:r>
              <a:rPr lang="pt-BR" sz="3200" dirty="0"/>
              <a:t>[41] </a:t>
            </a:r>
            <a:r>
              <a:rPr lang="pt-BR" sz="3200" dirty="0" err="1"/>
              <a:t>BusinessDictionary</a:t>
            </a:r>
            <a:r>
              <a:rPr lang="pt-BR" sz="3200" dirty="0"/>
              <a:t>, </a:t>
            </a:r>
            <a:r>
              <a:rPr lang="pt-BR" sz="3200" dirty="0" err="1"/>
              <a:t>Work?ow</a:t>
            </a:r>
            <a:r>
              <a:rPr lang="pt-BR" sz="3200" dirty="0"/>
              <a:t> </a:t>
            </a:r>
            <a:r>
              <a:rPr lang="pt-BR" sz="3200" dirty="0" err="1"/>
              <a:t>Automatio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//www.businessdictionary.com/definition/workflow - automation.html. Acesso em 02 de Julho de 2014. </a:t>
            </a:r>
          </a:p>
          <a:p>
            <a:pPr marL="68580" indent="0">
              <a:buNone/>
            </a:pPr>
            <a:r>
              <a:rPr lang="pt-BR" sz="3200" dirty="0"/>
              <a:t>[42] </a:t>
            </a:r>
            <a:r>
              <a:rPr lang="pt-BR" sz="3200" dirty="0" err="1"/>
              <a:t>Wikip´edia</a:t>
            </a:r>
            <a:r>
              <a:rPr lang="pt-BR" sz="3200" dirty="0"/>
              <a:t>, Processo.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/Processo. Acesso em 25 de Junho de 2014.</a:t>
            </a:r>
          </a:p>
          <a:p>
            <a:pPr marL="68580" indent="0">
              <a:buNone/>
            </a:pPr>
            <a:r>
              <a:rPr lang="pt-BR" sz="3200" dirty="0"/>
              <a:t>25</a:t>
            </a:r>
          </a:p>
          <a:p>
            <a:pPr marL="68580" indent="0">
              <a:buNone/>
            </a:pPr>
            <a:r>
              <a:rPr lang="pt-BR" sz="3200" dirty="0"/>
              <a:t>[43] </a:t>
            </a:r>
            <a:r>
              <a:rPr lang="pt-BR" sz="3200" dirty="0" err="1"/>
              <a:t>Lecom</a:t>
            </a:r>
            <a:r>
              <a:rPr lang="pt-BR" sz="3200" dirty="0"/>
              <a:t>, </a:t>
            </a:r>
            <a:r>
              <a:rPr lang="pt-BR" sz="3200" dirty="0" err="1"/>
              <a:t>Gest˜ao</a:t>
            </a:r>
            <a:r>
              <a:rPr lang="pt-BR" sz="3200" dirty="0"/>
              <a:t> de Processos, Tecnologia e </a:t>
            </a:r>
            <a:r>
              <a:rPr lang="pt-BR" sz="3200" dirty="0" err="1"/>
              <a:t>Gest˜ao</a:t>
            </a:r>
            <a:r>
              <a:rPr lang="pt-BR" sz="3200" dirty="0"/>
              <a:t> de Qualidade Total.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//lecom.com.br/</a:t>
            </a:r>
            <a:r>
              <a:rPr lang="pt-BR" sz="3200" dirty="0" err="1"/>
              <a:t>lecom</a:t>
            </a:r>
            <a:r>
              <a:rPr lang="pt-BR" sz="3200" dirty="0"/>
              <a:t>/upload/noticia/WhitePaperQualityLecom2011.pdf. </a:t>
            </a:r>
            <a:r>
              <a:rPr lang="pt-BR" sz="3200" dirty="0" err="1"/>
              <a:t>ACesso</a:t>
            </a:r>
            <a:r>
              <a:rPr lang="pt-BR" sz="3200" dirty="0"/>
              <a:t> em 08 de Julho de 2014. </a:t>
            </a:r>
          </a:p>
          <a:p>
            <a:pPr marL="68580" indent="0">
              <a:buNone/>
            </a:pPr>
            <a:r>
              <a:rPr lang="pt-BR" sz="3200" dirty="0"/>
              <a:t>[44] </a:t>
            </a:r>
            <a:r>
              <a:rPr lang="pt-BR" sz="3200" dirty="0" err="1"/>
              <a:t>Wikip´edia</a:t>
            </a:r>
            <a:r>
              <a:rPr lang="pt-BR" sz="3200" dirty="0"/>
              <a:t>, Benchmarking.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/Benchmarking. Acesso em 08 de Julho de 2014. </a:t>
            </a:r>
          </a:p>
          <a:p>
            <a:pPr marL="68580" indent="0">
              <a:buNone/>
            </a:pPr>
            <a:r>
              <a:rPr lang="pt-BR" sz="3200" dirty="0"/>
              <a:t>[45] </a:t>
            </a:r>
            <a:r>
              <a:rPr lang="pt-BR" sz="3200" dirty="0" err="1"/>
              <a:t>Wikip´edia</a:t>
            </a:r>
            <a:r>
              <a:rPr lang="pt-BR" sz="3200" dirty="0"/>
              <a:t>, Reengenharia de Processos.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</a:t>
            </a:r>
            <a:r>
              <a:rPr lang="pt-BR" sz="3200" dirty="0" err="1"/>
              <a:t>Reengenhariadeprocessos</a:t>
            </a:r>
            <a:r>
              <a:rPr lang="pt-BR" sz="3200" dirty="0"/>
              <a:t>. Acesso em 08 de Ju- </a:t>
            </a:r>
            <a:r>
              <a:rPr lang="pt-BR" sz="3200" dirty="0" err="1"/>
              <a:t>lho</a:t>
            </a:r>
            <a:r>
              <a:rPr lang="pt-BR" sz="3200" dirty="0"/>
              <a:t> de 2014. </a:t>
            </a:r>
          </a:p>
          <a:p>
            <a:pPr marL="68580" indent="0">
              <a:buNone/>
            </a:pPr>
            <a:r>
              <a:rPr lang="pt-BR" sz="3200" dirty="0"/>
              <a:t>[46] </a:t>
            </a:r>
            <a:r>
              <a:rPr lang="pt-BR" sz="3200" dirty="0" err="1"/>
              <a:t>Wikip´edia</a:t>
            </a:r>
            <a:r>
              <a:rPr lang="pt-BR" sz="3200" dirty="0"/>
              <a:t>, Reengenharia.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/Reengenharia. Acesso em 07 de Julho de 2014. </a:t>
            </a:r>
          </a:p>
          <a:p>
            <a:pPr marL="68580" indent="0">
              <a:buNone/>
            </a:pPr>
            <a:r>
              <a:rPr lang="pt-BR" sz="3200" dirty="0"/>
              <a:t>[47] </a:t>
            </a:r>
            <a:r>
              <a:rPr lang="pt-BR" sz="3200" dirty="0" err="1"/>
              <a:t>Wikip´edia</a:t>
            </a:r>
            <a:r>
              <a:rPr lang="pt-BR" sz="3200" dirty="0"/>
              <a:t>, Downsizing.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/Downsizing. Acesso em 07 de Julho de 2014. </a:t>
            </a:r>
          </a:p>
          <a:p>
            <a:pPr marL="68580" indent="0">
              <a:buNone/>
            </a:pPr>
            <a:r>
              <a:rPr lang="pt-BR" sz="3200" dirty="0"/>
              <a:t>[48] </a:t>
            </a:r>
            <a:r>
              <a:rPr lang="pt-BR" sz="3200" dirty="0" err="1"/>
              <a:t>Wikip´edia</a:t>
            </a:r>
            <a:r>
              <a:rPr lang="pt-BR" sz="3200" dirty="0"/>
              <a:t>, </a:t>
            </a:r>
            <a:r>
              <a:rPr lang="pt-BR" sz="3200" dirty="0" err="1"/>
              <a:t>Terceirizac</a:t>
            </a:r>
            <a:r>
              <a:rPr lang="pt-BR" sz="3200" dirty="0"/>
              <a:t>¸˜ao.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/Terceiriza%C3%A7%C3%A3o. Acesso em 07 de Julho de 2014. </a:t>
            </a:r>
          </a:p>
          <a:p>
            <a:pPr marL="68580" indent="0">
              <a:buNone/>
            </a:pPr>
            <a:r>
              <a:rPr lang="pt-BR" sz="3200" dirty="0"/>
              <a:t>[49] </a:t>
            </a:r>
            <a:r>
              <a:rPr lang="pt-BR" sz="3200" dirty="0" err="1"/>
              <a:t>InfoEscola</a:t>
            </a:r>
            <a:r>
              <a:rPr lang="pt-BR" sz="3200" dirty="0"/>
              <a:t>, </a:t>
            </a:r>
            <a:r>
              <a:rPr lang="pt-BR" sz="3200" dirty="0" err="1"/>
              <a:t>Terceirizac</a:t>
            </a:r>
            <a:r>
              <a:rPr lang="pt-BR" sz="3200" dirty="0"/>
              <a:t>¸˜ao (outsourcing).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//www.infoescola.com/</a:t>
            </a:r>
            <a:r>
              <a:rPr lang="pt-BR" sz="3200" dirty="0" err="1"/>
              <a:t>administracao</a:t>
            </a:r>
            <a:r>
              <a:rPr lang="pt-BR" sz="3200" dirty="0"/>
              <a:t>/</a:t>
            </a:r>
            <a:r>
              <a:rPr lang="pt-BR" sz="3200" dirty="0" err="1"/>
              <a:t>terceirizacao</a:t>
            </a:r>
            <a:r>
              <a:rPr lang="pt-BR" sz="3200" dirty="0"/>
              <a:t>-outsourcing/. Acesso em 07 de Julho de 2014. </a:t>
            </a:r>
          </a:p>
          <a:p>
            <a:pPr marL="68580" indent="0">
              <a:buNone/>
            </a:pPr>
            <a:r>
              <a:rPr lang="pt-BR" sz="3200" dirty="0"/>
              <a:t>[50] </a:t>
            </a:r>
            <a:r>
              <a:rPr lang="pt-BR" sz="3200" dirty="0" err="1"/>
              <a:t>Wikip´edia</a:t>
            </a:r>
            <a:r>
              <a:rPr lang="pt-BR" sz="3200" dirty="0"/>
              <a:t>, Outsourcing.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//en.wikipedia.org/</a:t>
            </a:r>
            <a:r>
              <a:rPr lang="pt-BR" sz="3200" dirty="0" err="1"/>
              <a:t>wiki</a:t>
            </a:r>
            <a:r>
              <a:rPr lang="pt-BR" sz="3200" dirty="0"/>
              <a:t>/Outsourcing. Acesso em 07 de Julho de 2014. </a:t>
            </a:r>
          </a:p>
          <a:p>
            <a:pPr marL="68580" indent="0">
              <a:buNone/>
            </a:pPr>
            <a:r>
              <a:rPr lang="pt-BR" sz="3200" dirty="0"/>
              <a:t>[51] </a:t>
            </a:r>
            <a:r>
              <a:rPr lang="pt-BR" sz="3200" dirty="0" err="1"/>
              <a:t>Blogspot</a:t>
            </a:r>
            <a:r>
              <a:rPr lang="pt-BR" sz="3200" dirty="0"/>
              <a:t>: RH com Professor Juliano, Hierarquia de Processos na </a:t>
            </a:r>
            <a:r>
              <a:rPr lang="pt-BR" sz="3200" dirty="0" err="1"/>
              <a:t>Gestao</a:t>
            </a:r>
            <a:r>
              <a:rPr lang="pt-BR" sz="3200" dirty="0"/>
              <a:t> por Processos.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</a:t>
            </a:r>
            <a:r>
              <a:rPr lang="pt-BR" sz="3200" dirty="0" smtClean="0"/>
              <a:t>://</a:t>
            </a:r>
            <a:r>
              <a:rPr lang="pt-BR" sz="3200" dirty="0"/>
              <a:t>rhcomprofessorjuliano.blogspot.com.br/2012/12/a- hierarquia-de-processos-na-gestao-por.html. Acesso em 03 de Julho de 2014. </a:t>
            </a:r>
          </a:p>
          <a:p>
            <a:pPr marL="68580" indent="0">
              <a:buNone/>
            </a:pPr>
            <a:r>
              <a:rPr lang="pt-BR" sz="3200" dirty="0"/>
              <a:t>[52] Administradores, Modelagem por processos de </a:t>
            </a:r>
            <a:r>
              <a:rPr lang="pt-BR" sz="3200" dirty="0" err="1"/>
              <a:t>neg´ocio</a:t>
            </a:r>
            <a:r>
              <a:rPr lang="pt-BR" sz="3200" dirty="0"/>
              <a:t> (BPM) e seus impactos positivos nas </a:t>
            </a:r>
            <a:r>
              <a:rPr lang="pt-BR" sz="3200" dirty="0" err="1"/>
              <a:t>organizac</a:t>
            </a:r>
            <a:r>
              <a:rPr lang="pt-BR" sz="3200" dirty="0"/>
              <a:t>¸˜</a:t>
            </a:r>
            <a:r>
              <a:rPr lang="pt-BR" sz="3200" dirty="0" err="1"/>
              <a:t>oes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//www.administradores.com.br/artigos/negocios/modelagem - de - </a:t>
            </a:r>
            <a:r>
              <a:rPr lang="pt-BR" sz="3200" dirty="0" err="1"/>
              <a:t>processos-de-negocio-bpm-e-seus-impactos-positivos-nas</a:t>
            </a:r>
            <a:r>
              <a:rPr lang="pt-BR" sz="3200" dirty="0"/>
              <a:t>- </a:t>
            </a:r>
            <a:r>
              <a:rPr lang="pt-BR" sz="3200" dirty="0" err="1"/>
              <a:t>organizacoes</a:t>
            </a:r>
            <a:r>
              <a:rPr lang="pt-BR" sz="3200" dirty="0"/>
              <a:t>/63495/. Acesso em 04 de Julho de 2014. </a:t>
            </a:r>
          </a:p>
          <a:p>
            <a:pPr marL="68580" indent="0">
              <a:buNone/>
            </a:pPr>
            <a:r>
              <a:rPr lang="pt-BR" sz="3200" dirty="0"/>
              <a:t>[53] </a:t>
            </a:r>
            <a:r>
              <a:rPr lang="pt-BR" sz="3200" dirty="0" err="1"/>
              <a:t>Agens</a:t>
            </a:r>
            <a:r>
              <a:rPr lang="pt-BR" sz="3200" dirty="0"/>
              <a:t> - </a:t>
            </a:r>
            <a:r>
              <a:rPr lang="pt-BR" sz="3200" dirty="0" err="1"/>
              <a:t>Gest˜ao</a:t>
            </a:r>
            <a:r>
              <a:rPr lang="pt-BR" sz="3200" dirty="0"/>
              <a:t> por Processos, Os </a:t>
            </a:r>
            <a:r>
              <a:rPr lang="pt-BR" sz="3200" dirty="0" err="1"/>
              <a:t>benef´icios</a:t>
            </a:r>
            <a:r>
              <a:rPr lang="pt-BR" sz="3200" dirty="0"/>
              <a:t> da </a:t>
            </a:r>
            <a:r>
              <a:rPr lang="pt-BR" sz="3200" dirty="0" err="1"/>
              <a:t>automac</a:t>
            </a:r>
            <a:r>
              <a:rPr lang="pt-BR" sz="3200" dirty="0"/>
              <a:t>¸˜ao de processos empresariais.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//www.agens.com.br/novidades/os-beneficios-da- </a:t>
            </a:r>
            <a:r>
              <a:rPr lang="pt-BR" sz="3200" dirty="0" err="1"/>
              <a:t>automacao</a:t>
            </a:r>
            <a:r>
              <a:rPr lang="pt-BR" sz="3200" dirty="0"/>
              <a:t>-de-processos-empresariais. Acesso em 04 de Julho de 2014. </a:t>
            </a:r>
          </a:p>
          <a:p>
            <a:pPr marL="68580" indent="0">
              <a:buNone/>
            </a:pPr>
            <a:r>
              <a:rPr lang="pt-BR" sz="3200" dirty="0"/>
              <a:t>[54] </a:t>
            </a:r>
            <a:r>
              <a:rPr lang="pt-BR" sz="3200" dirty="0" err="1"/>
              <a:t>DevMedia</a:t>
            </a:r>
            <a:r>
              <a:rPr lang="pt-BR" sz="3200" dirty="0"/>
              <a:t>, Fluxogramas, diagrama de blocos e de </a:t>
            </a:r>
            <a:r>
              <a:rPr lang="pt-BR" sz="3200" dirty="0" err="1"/>
              <a:t>Chapin</a:t>
            </a:r>
            <a:r>
              <a:rPr lang="pt-BR" sz="3200" dirty="0"/>
              <a:t> no desenvolvimento de al- </a:t>
            </a:r>
            <a:r>
              <a:rPr lang="pt-BR" sz="3200" dirty="0" err="1"/>
              <a:t>goritmos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//www.devmedia.com.br/fluxogramas - diagrama - de - blocos - e - de - </a:t>
            </a:r>
            <a:r>
              <a:rPr lang="pt-BR" sz="3200" dirty="0" err="1"/>
              <a:t>chapin</a:t>
            </a:r>
            <a:r>
              <a:rPr lang="pt-BR" sz="3200" dirty="0"/>
              <a:t> - no - desenvolvimento - de - algoritmos/28550. Acesso em 10 de Julho de 2014. </a:t>
            </a:r>
          </a:p>
          <a:p>
            <a:pPr marL="68580" indent="0">
              <a:buNone/>
            </a:pPr>
            <a:r>
              <a:rPr lang="pt-BR" sz="3200" dirty="0"/>
              <a:t>[55] </a:t>
            </a:r>
            <a:r>
              <a:rPr lang="pt-BR" sz="3200" dirty="0" err="1"/>
              <a:t>Wikip´edia</a:t>
            </a:r>
            <a:r>
              <a:rPr lang="pt-BR" sz="3200" dirty="0"/>
              <a:t>, Diagrama de Bloco.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//pt.wikipedia.org/</a:t>
            </a:r>
            <a:r>
              <a:rPr lang="pt-BR" sz="3200" dirty="0" err="1"/>
              <a:t>wiki</a:t>
            </a:r>
            <a:r>
              <a:rPr lang="pt-BR" sz="3200" dirty="0"/>
              <a:t>/</a:t>
            </a:r>
            <a:r>
              <a:rPr lang="pt-BR" sz="3200" dirty="0" err="1"/>
              <a:t>Diagramadebloco</a:t>
            </a:r>
            <a:r>
              <a:rPr lang="pt-BR" sz="3200" dirty="0"/>
              <a:t>. Acesso em 10 de Julho de 2014. </a:t>
            </a:r>
          </a:p>
          <a:p>
            <a:pPr marL="68580" indent="0">
              <a:buNone/>
            </a:pPr>
            <a:r>
              <a:rPr lang="pt-BR" sz="3200" dirty="0"/>
              <a:t>[56] </a:t>
            </a:r>
            <a:r>
              <a:rPr lang="pt-BR" sz="3200" dirty="0" err="1"/>
              <a:t>Organizac</a:t>
            </a:r>
            <a:r>
              <a:rPr lang="pt-BR" sz="3200" dirty="0"/>
              <a:t>¸˜ao &amp; M´</a:t>
            </a:r>
            <a:r>
              <a:rPr lang="pt-BR" sz="3200" dirty="0" err="1"/>
              <a:t>etodos</a:t>
            </a:r>
            <a:r>
              <a:rPr lang="pt-BR" sz="3200" dirty="0"/>
              <a:t> em Sistemas, Fluxograma </a:t>
            </a:r>
            <a:r>
              <a:rPr lang="pt-BR" sz="3200" dirty="0" err="1"/>
              <a:t>Vetical</a:t>
            </a:r>
            <a:r>
              <a:rPr lang="pt-BR" sz="3200" dirty="0"/>
              <a:t>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//www.oms.supergestor.com/material41.pdf. Acesso em 10 de Julho de 2014.</a:t>
            </a:r>
          </a:p>
          <a:p>
            <a:pPr marL="68580" indent="0">
              <a:buNone/>
            </a:pPr>
            <a:r>
              <a:rPr lang="pt-BR" sz="3200" dirty="0"/>
              <a:t>26</a:t>
            </a:r>
          </a:p>
          <a:p>
            <a:pPr marL="68580" indent="0">
              <a:buNone/>
            </a:pPr>
            <a:r>
              <a:rPr lang="pt-BR" sz="3200" dirty="0"/>
              <a:t>[57] Universidade Federal Rural do Rio de Janeiro (UFRRJ), </a:t>
            </a:r>
            <a:r>
              <a:rPr lang="pt-BR" sz="3200" dirty="0" err="1"/>
              <a:t>Representac</a:t>
            </a:r>
            <a:r>
              <a:rPr lang="pt-BR" sz="3200" dirty="0"/>
              <a:t>¸˜ao de Processos: Fluxograma.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//www.ufrrj.br/codep/materialcursos/gerenciamento/gerenciamentotempo/ CGPOrganograma,%20Fluxograma%20e%20QDT.pdf.Acessoem10deJulho de 2014. </a:t>
            </a:r>
          </a:p>
          <a:p>
            <a:pPr marL="68580" indent="0">
              <a:buNone/>
            </a:pPr>
            <a:r>
              <a:rPr lang="pt-BR" sz="3200" dirty="0"/>
              <a:t>[58] Somente Qualidade, Fluxograma Vertical.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//somentequalidade.wordpress.com/2012/09/29/fluxograma - vertical/. </a:t>
            </a:r>
            <a:r>
              <a:rPr lang="pt-BR" sz="3200" dirty="0" err="1"/>
              <a:t>ACesso</a:t>
            </a:r>
            <a:r>
              <a:rPr lang="pt-BR" sz="3200" dirty="0"/>
              <a:t> em 10 de Julho de 2014. </a:t>
            </a:r>
          </a:p>
          <a:p>
            <a:pPr marL="68580" indent="0">
              <a:buNone/>
            </a:pPr>
            <a:r>
              <a:rPr lang="pt-BR" sz="3200" dirty="0"/>
              <a:t>[59] </a:t>
            </a:r>
            <a:r>
              <a:rPr lang="pt-BR" sz="3200" dirty="0" err="1"/>
              <a:t>InfoEscola</a:t>
            </a:r>
            <a:r>
              <a:rPr lang="pt-BR" sz="3200" dirty="0"/>
              <a:t>, Tipos de Fluxogramas.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//www.infoescola.com/administracao/tipos - de - fluxogramas/. Acesso em 10 de Julho de 2014. </a:t>
            </a:r>
          </a:p>
          <a:p>
            <a:pPr marL="68580" indent="0">
              <a:buNone/>
            </a:pPr>
            <a:r>
              <a:rPr lang="pt-BR" sz="3200" dirty="0"/>
              <a:t>[60] </a:t>
            </a:r>
            <a:r>
              <a:rPr lang="pt-BR" sz="3200" dirty="0" err="1"/>
              <a:t>Tim´oteo</a:t>
            </a:r>
            <a:r>
              <a:rPr lang="pt-BR" sz="3200" dirty="0"/>
              <a:t> dos Santos Oliveira, Diagramas de Bloco. </a:t>
            </a:r>
            <a:r>
              <a:rPr lang="pt-BR" sz="3200" dirty="0" err="1"/>
              <a:t>Dispon´ivel</a:t>
            </a:r>
            <a:r>
              <a:rPr lang="pt-BR" sz="3200" dirty="0"/>
              <a:t> em: </a:t>
            </a:r>
            <a:r>
              <a:rPr lang="pt-BR" sz="3200" dirty="0" err="1"/>
              <a:t>http</a:t>
            </a:r>
            <a:r>
              <a:rPr lang="pt-BR" sz="3200" dirty="0"/>
              <a:t> : //www.timoteo.eti.br/disco/</a:t>
            </a:r>
            <a:r>
              <a:rPr lang="pt-BR" sz="3200" dirty="0" err="1"/>
              <a:t>piramide</a:t>
            </a:r>
            <a:r>
              <a:rPr lang="pt-BR" sz="3200" dirty="0"/>
              <a:t>/DiagramadeBlocosJosemar.pdf. Acesso em 10 de Julho de 2014.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03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que são?</a:t>
            </a:r>
          </a:p>
          <a:p>
            <a:pPr marL="365760" lvl="1" indent="0" algn="just">
              <a:buNone/>
            </a:pPr>
            <a:endParaRPr lang="pt-BR" dirty="0" smtClean="0"/>
          </a:p>
          <a:p>
            <a:pPr marL="365760" lvl="1" indent="0" algn="just">
              <a:buNone/>
            </a:pPr>
            <a:r>
              <a:rPr lang="pt-BR" dirty="0" smtClean="0"/>
              <a:t>	Conjuntos integrados </a:t>
            </a:r>
            <a:r>
              <a:rPr lang="pt-BR" dirty="0"/>
              <a:t>e </a:t>
            </a:r>
            <a:r>
              <a:rPr lang="pt-BR" dirty="0" smtClean="0"/>
              <a:t>sincrônicos de </a:t>
            </a:r>
            <a:r>
              <a:rPr lang="pt-BR" dirty="0"/>
              <a:t>insumos, infraestruturas, regras e transformações que adiciona valor às pessoas que fazem uso dos produtos e/ou serviços </a:t>
            </a:r>
            <a:r>
              <a:rPr lang="pt-BR" dirty="0" smtClean="0"/>
              <a:t>gerados.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8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Categorias</a:t>
            </a:r>
          </a:p>
          <a:p>
            <a:pPr lvl="1" algn="just"/>
            <a:r>
              <a:rPr lang="pt-BR" dirty="0" smtClean="0"/>
              <a:t>Primários: </a:t>
            </a:r>
          </a:p>
          <a:p>
            <a:pPr marL="685800" lvl="2" indent="0" algn="just">
              <a:buNone/>
            </a:pPr>
            <a:r>
              <a:rPr lang="pt-BR" dirty="0" smtClean="0"/>
              <a:t>Atividades </a:t>
            </a:r>
            <a:r>
              <a:rPr lang="pt-BR" dirty="0"/>
              <a:t>que devem ser executadas </a:t>
            </a:r>
            <a:r>
              <a:rPr lang="pt-BR" dirty="0" smtClean="0"/>
              <a:t>segundo estratégia.</a:t>
            </a:r>
          </a:p>
          <a:p>
            <a:pPr lvl="1" algn="just"/>
            <a:r>
              <a:rPr lang="pt-BR" dirty="0" smtClean="0"/>
              <a:t>Suporte:</a:t>
            </a:r>
          </a:p>
          <a:p>
            <a:pPr marL="685800" lvl="2" indent="0" algn="just">
              <a:buNone/>
            </a:pPr>
            <a:r>
              <a:rPr lang="pt-BR" dirty="0" smtClean="0"/>
              <a:t>Prover </a:t>
            </a:r>
            <a:r>
              <a:rPr lang="pt-BR" dirty="0"/>
              <a:t>suporte a processos </a:t>
            </a:r>
            <a:r>
              <a:rPr lang="pt-BR" dirty="0" smtClean="0"/>
              <a:t>primários.</a:t>
            </a:r>
          </a:p>
          <a:p>
            <a:pPr lvl="1" algn="just"/>
            <a:r>
              <a:rPr lang="pt-BR" dirty="0" smtClean="0"/>
              <a:t>Gerenciais: </a:t>
            </a:r>
          </a:p>
          <a:p>
            <a:pPr marL="685800" lvl="2" indent="0" algn="just">
              <a:buNone/>
            </a:pPr>
            <a:r>
              <a:rPr lang="pt-BR" dirty="0" smtClean="0"/>
              <a:t>Responsáveis </a:t>
            </a:r>
            <a:r>
              <a:rPr lang="pt-BR" dirty="0"/>
              <a:t>por medir, controlar e monitorar as atividades </a:t>
            </a:r>
            <a:r>
              <a:rPr lang="pt-BR" dirty="0" smtClean="0"/>
              <a:t>envolvidas.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Hierarquia</a:t>
            </a:r>
          </a:p>
          <a:p>
            <a:pPr lvl="1" algn="just"/>
            <a:endParaRPr lang="pt-BR" dirty="0" smtClean="0"/>
          </a:p>
          <a:p>
            <a:pPr marL="365760" lvl="1" indent="0" algn="just">
              <a:buNone/>
            </a:pPr>
            <a:r>
              <a:rPr lang="pt-BR" dirty="0" smtClean="0"/>
              <a:t>	Constituem-se </a:t>
            </a:r>
            <a:r>
              <a:rPr lang="pt-BR" dirty="0"/>
              <a:t>cinco níveis de superioridade, sem especificar nada sobre o processo em si utilizando fluxograma.</a:t>
            </a:r>
          </a:p>
        </p:txBody>
      </p:sp>
    </p:spTree>
    <p:extLst>
      <p:ext uri="{BB962C8B-B14F-4D97-AF65-F5344CB8AC3E}">
        <p14:creationId xmlns:p14="http://schemas.microsoft.com/office/powerpoint/2010/main" val="12623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Hierarquia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Primeiro Nível: Macroprocessos;</a:t>
            </a:r>
          </a:p>
          <a:p>
            <a:pPr lvl="1" algn="just"/>
            <a:r>
              <a:rPr lang="pt-BR" dirty="0" smtClean="0"/>
              <a:t>Segundo Nível: Processos;</a:t>
            </a:r>
          </a:p>
          <a:p>
            <a:pPr lvl="1" algn="just"/>
            <a:r>
              <a:rPr lang="pt-BR" dirty="0" smtClean="0"/>
              <a:t>Terceiro Nível: </a:t>
            </a:r>
            <a:r>
              <a:rPr lang="pt-BR" dirty="0" err="1" smtClean="0"/>
              <a:t>Subprocessos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Quarto Nível: Atividades;</a:t>
            </a:r>
          </a:p>
          <a:p>
            <a:pPr lvl="1" algn="just"/>
            <a:r>
              <a:rPr lang="pt-BR" dirty="0" smtClean="0"/>
              <a:t>Quinto Nível: Tarefas.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pPr algn="ctr"/>
            <a:r>
              <a:rPr lang="pt-BR" dirty="0" smtClean="0"/>
              <a:t>Hierarquia de Processos</a:t>
            </a:r>
            <a:endParaRPr lang="pt-BR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1" y="1844824"/>
            <a:ext cx="80867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Exemplos</a:t>
            </a:r>
          </a:p>
          <a:p>
            <a:pPr lvl="1" algn="just"/>
            <a:r>
              <a:rPr lang="pt-BR" dirty="0"/>
              <a:t>Benchmarking: </a:t>
            </a:r>
            <a:r>
              <a:rPr lang="pt-BR" dirty="0" smtClean="0"/>
              <a:t>Examinar </a:t>
            </a:r>
            <a:r>
              <a:rPr lang="pt-BR" dirty="0"/>
              <a:t>e comparar o </a:t>
            </a:r>
            <a:r>
              <a:rPr lang="pt-BR" dirty="0" smtClean="0"/>
              <a:t>desempenho de </a:t>
            </a:r>
            <a:r>
              <a:rPr lang="pt-BR" dirty="0"/>
              <a:t>outras </a:t>
            </a:r>
            <a:r>
              <a:rPr lang="pt-BR" dirty="0" smtClean="0"/>
              <a:t>empresas;</a:t>
            </a:r>
          </a:p>
          <a:p>
            <a:pPr lvl="1" algn="just"/>
            <a:r>
              <a:rPr lang="pt-BR" dirty="0"/>
              <a:t>Terceirização(Outsourcing): </a:t>
            </a:r>
            <a:r>
              <a:rPr lang="pt-BR" dirty="0" smtClean="0"/>
              <a:t>Contratação </a:t>
            </a:r>
            <a:r>
              <a:rPr lang="pt-BR" dirty="0"/>
              <a:t>de outra corporação para realizar determinadas </a:t>
            </a:r>
            <a:r>
              <a:rPr lang="pt-BR" dirty="0" smtClean="0"/>
              <a:t>atividades</a:t>
            </a:r>
            <a:r>
              <a:rPr lang="pt-BR" dirty="0"/>
              <a:t>;</a:t>
            </a:r>
            <a:endParaRPr lang="pt-BR" dirty="0" smtClean="0"/>
          </a:p>
          <a:p>
            <a:pPr lvl="1" algn="just"/>
            <a:r>
              <a:rPr lang="pt-BR" dirty="0"/>
              <a:t>Downsizing: Processo de redesenho na estrutura hierárquica de uma organização.</a:t>
            </a:r>
            <a:endParaRPr lang="pt-BR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510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que é?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Gestão:</a:t>
            </a:r>
          </a:p>
          <a:p>
            <a:pPr marL="685800" lvl="2" indent="0" algn="just">
              <a:buNone/>
            </a:pPr>
            <a:r>
              <a:rPr lang="pt-BR" dirty="0"/>
              <a:t>Administrar ou coordenar atividades de uma </a:t>
            </a:r>
            <a:r>
              <a:rPr lang="pt-BR" dirty="0" smtClean="0"/>
              <a:t>empresa.</a:t>
            </a:r>
          </a:p>
          <a:p>
            <a:pPr marL="685800" lvl="2" indent="0" algn="just">
              <a:buNone/>
            </a:pPr>
            <a:endParaRPr lang="pt-BR" dirty="0"/>
          </a:p>
          <a:p>
            <a:pPr lvl="1" algn="just"/>
            <a:r>
              <a:rPr lang="pt-BR" dirty="0" smtClean="0"/>
              <a:t>Gestão de Processos:</a:t>
            </a:r>
          </a:p>
          <a:p>
            <a:pPr marL="685800" lvl="2" indent="0" algn="just">
              <a:buNone/>
            </a:pPr>
            <a:r>
              <a:rPr lang="pt-BR" dirty="0"/>
              <a:t>Administrar os processos da empresa a fim de </a:t>
            </a:r>
            <a:r>
              <a:rPr lang="pt-BR" dirty="0" smtClean="0"/>
              <a:t>torná-los </a:t>
            </a:r>
            <a:r>
              <a:rPr lang="pt-BR" dirty="0"/>
              <a:t>mais eficazes e </a:t>
            </a:r>
            <a:r>
              <a:rPr lang="pt-BR" dirty="0" smtClean="0"/>
              <a:t>eficientes.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8BD6F6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</TotalTime>
  <Words>2154</Words>
  <Application>Microsoft Office PowerPoint</Application>
  <PresentationFormat>Apresentação na tela (4:3)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Austin</vt:lpstr>
      <vt:lpstr>Gestão de Processos</vt:lpstr>
      <vt:lpstr>Introdução</vt:lpstr>
      <vt:lpstr>Processos</vt:lpstr>
      <vt:lpstr>Processos</vt:lpstr>
      <vt:lpstr>Processos</vt:lpstr>
      <vt:lpstr>Processos</vt:lpstr>
      <vt:lpstr>Hierarquia de Processos</vt:lpstr>
      <vt:lpstr>Processos</vt:lpstr>
      <vt:lpstr>Gestão de Processos</vt:lpstr>
      <vt:lpstr>Gestão de Processos de Negócios (BPM)</vt:lpstr>
      <vt:lpstr>Gestão de Processos de Negócios (BPM)</vt:lpstr>
      <vt:lpstr>Ciclo de Vida - BPM</vt:lpstr>
      <vt:lpstr>Gestão de Processos de Negócios (BPM)</vt:lpstr>
      <vt:lpstr>Gestão de Processos de Negócios (BPM)</vt:lpstr>
      <vt:lpstr>Gestão de Processos de Negócios (BPM)</vt:lpstr>
      <vt:lpstr>Gestão de Processos de Negócios (BPM)</vt:lpstr>
      <vt:lpstr>Gestão de Processos de Negócios (BPM)</vt:lpstr>
      <vt:lpstr>Gestão de Processos de Negócios (BPM)</vt:lpstr>
      <vt:lpstr>Gestão de Processos de Negócios (BPM)</vt:lpstr>
      <vt:lpstr>Apresentação do PowerPoint</vt:lpstr>
      <vt:lpstr>Gestão de Processos de Negócios</vt:lpstr>
      <vt:lpstr>Gestão de Processos de Negócios</vt:lpstr>
      <vt:lpstr>Exemplos de Aplicação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Processos</dc:title>
  <dc:creator>Matheus</dc:creator>
  <cp:lastModifiedBy>william yamada</cp:lastModifiedBy>
  <cp:revision>13</cp:revision>
  <dcterms:created xsi:type="dcterms:W3CDTF">2014-07-10T01:43:27Z</dcterms:created>
  <dcterms:modified xsi:type="dcterms:W3CDTF">2015-04-22T21:35:32Z</dcterms:modified>
</cp:coreProperties>
</file>