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95" r:id="rId3"/>
    <p:sldId id="334" r:id="rId4"/>
    <p:sldId id="282" r:id="rId5"/>
    <p:sldId id="296" r:id="rId6"/>
    <p:sldId id="297" r:id="rId7"/>
    <p:sldId id="328" r:id="rId8"/>
    <p:sldId id="298" r:id="rId9"/>
    <p:sldId id="299" r:id="rId10"/>
    <p:sldId id="302" r:id="rId11"/>
    <p:sldId id="304" r:id="rId12"/>
    <p:sldId id="303" r:id="rId13"/>
    <p:sldId id="308" r:id="rId14"/>
    <p:sldId id="309" r:id="rId15"/>
    <p:sldId id="312" r:id="rId16"/>
    <p:sldId id="315" r:id="rId17"/>
    <p:sldId id="310" r:id="rId18"/>
    <p:sldId id="307" r:id="rId19"/>
    <p:sldId id="305" r:id="rId20"/>
    <p:sldId id="329" r:id="rId21"/>
    <p:sldId id="311" r:id="rId22"/>
    <p:sldId id="313" r:id="rId23"/>
    <p:sldId id="314" r:id="rId24"/>
    <p:sldId id="316" r:id="rId25"/>
    <p:sldId id="317" r:id="rId26"/>
    <p:sldId id="318" r:id="rId27"/>
    <p:sldId id="331" r:id="rId28"/>
    <p:sldId id="319" r:id="rId29"/>
    <p:sldId id="321" r:id="rId30"/>
    <p:sldId id="322" r:id="rId31"/>
    <p:sldId id="320" r:id="rId32"/>
    <p:sldId id="323" r:id="rId33"/>
    <p:sldId id="325" r:id="rId34"/>
    <p:sldId id="324" r:id="rId35"/>
    <p:sldId id="326" r:id="rId36"/>
    <p:sldId id="327" r:id="rId37"/>
    <p:sldId id="330" r:id="rId38"/>
    <p:sldId id="332" r:id="rId39"/>
    <p:sldId id="333" r:id="rId40"/>
    <p:sldId id="335" r:id="rId41"/>
    <p:sldId id="336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01" r:id="rId61"/>
    <p:sldId id="300" r:id="rId62"/>
    <p:sldId id="338" r:id="rId63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CC"/>
    <a:srgbClr val="F3CB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1304" autoAdjust="0"/>
  </p:normalViewPr>
  <p:slideViewPr>
    <p:cSldViewPr>
      <p:cViewPr>
        <p:scale>
          <a:sx n="66" d="100"/>
          <a:sy n="66" d="100"/>
        </p:scale>
        <p:origin x="-1200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84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7CF0987-193D-4374-9C69-DCE8A01A0E2A}" type="datetimeFigureOut">
              <a:rPr lang="pt-BR" smtClean="0"/>
              <a:pPr/>
              <a:t>07/06/2011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04F41AB-6C70-40FB-9EF3-E347E69D7F6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F72D5-9E56-48D4-B1B1-6925E14B9F1B}" type="slidenum">
              <a:rPr lang="en-GB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35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The MathWorks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F72D5-9E56-48D4-B1B1-6925E14B9F1B}" type="slidenum">
              <a:rPr lang="en-GB">
                <a:solidFill>
                  <a:prstClr val="black"/>
                </a:solidFill>
              </a:rPr>
              <a:pPr/>
              <a:t>60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30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33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41AB-6C70-40FB-9EF3-E347E69D7F6E}" type="slidenum">
              <a:rPr lang="pt-BR" smtClean="0"/>
              <a:pPr/>
              <a:t>34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0"/>
            <a:ext cx="9144000" cy="587375"/>
          </a:xfrm>
          <a:prstGeom prst="rect">
            <a:avLst/>
          </a:prstGeom>
          <a:solidFill>
            <a:srgbClr val="265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71500" y="952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2239963"/>
            <a:ext cx="7781925" cy="1943100"/>
          </a:xfrm>
        </p:spPr>
        <p:txBody>
          <a:bodyPr/>
          <a:lstStyle>
            <a:lvl1pPr marL="0" indent="0">
              <a:spcBef>
                <a:spcPct val="100000"/>
              </a:spcBef>
              <a:buFontTx/>
              <a:buNone/>
              <a:defRPr sz="1600" b="1"/>
            </a:lvl1pPr>
          </a:lstStyle>
          <a:p>
            <a:r>
              <a:rPr lang="pt-BR" noProof="0" dirty="0" err="1" smtClean="0"/>
              <a:t>Click</a:t>
            </a:r>
            <a:r>
              <a:rPr lang="pt-BR" noProof="0" dirty="0" smtClean="0"/>
              <a:t> to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</a:t>
            </a:r>
            <a:r>
              <a:rPr lang="pt-BR" noProof="0" dirty="0" err="1" smtClean="0"/>
              <a:t>Master</a:t>
            </a:r>
            <a:r>
              <a:rPr lang="pt-BR" noProof="0" dirty="0" smtClean="0"/>
              <a:t> </a:t>
            </a:r>
            <a:r>
              <a:rPr lang="pt-BR" noProof="0" dirty="0" err="1" smtClean="0"/>
              <a:t>subtitle</a:t>
            </a:r>
            <a:r>
              <a:rPr lang="pt-BR" noProof="0" dirty="0" smtClean="0"/>
              <a:t> style</a:t>
            </a:r>
            <a:endParaRPr lang="pt-BR" noProof="0" dirty="0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689725" y="263525"/>
            <a:ext cx="3175" cy="3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77825" y="263525"/>
            <a:ext cx="3175" cy="3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9273" name="Picture 9" descr="bottom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76738"/>
            <a:ext cx="9144000" cy="2492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2113" y="719138"/>
            <a:ext cx="2095500" cy="56816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5613" y="719138"/>
            <a:ext cx="6134100" cy="56816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3" y="719138"/>
            <a:ext cx="83820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5613" y="1981200"/>
            <a:ext cx="4105275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3288" y="1981200"/>
            <a:ext cx="4105275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3" y="719138"/>
            <a:ext cx="83820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5613" y="1981200"/>
            <a:ext cx="4105275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713288" y="1981200"/>
            <a:ext cx="4105275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713288" y="4267200"/>
            <a:ext cx="4105275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3" y="719139"/>
            <a:ext cx="8382000" cy="781036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613" y="1643050"/>
            <a:ext cx="8362950" cy="475775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71414"/>
            <a:ext cx="146417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6594" y="69036"/>
            <a:ext cx="936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5613" y="1981200"/>
            <a:ext cx="4105275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3288" y="1981200"/>
            <a:ext cx="4105275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587375"/>
          </a:xfrm>
          <a:prstGeom prst="rect">
            <a:avLst/>
          </a:prstGeom>
          <a:solidFill>
            <a:srgbClr val="265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719139"/>
            <a:ext cx="8382000" cy="78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43050"/>
            <a:ext cx="8362950" cy="47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6689725" y="263525"/>
            <a:ext cx="3175" cy="3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77825" y="263525"/>
            <a:ext cx="3175" cy="3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8371490" y="6499225"/>
            <a:ext cx="772510" cy="358775"/>
          </a:xfrm>
          <a:prstGeom prst="rect">
            <a:avLst/>
          </a:prstGeom>
          <a:solidFill>
            <a:srgbClr val="265787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25000"/>
              </a:lnSpc>
              <a:spcBef>
                <a:spcPct val="70000"/>
              </a:spcBef>
              <a:spcAft>
                <a:spcPct val="100000"/>
              </a:spcAft>
            </a:pPr>
            <a:fld id="{F77350AC-356D-4BBA-A54C-5D8CDD83E1AB}" type="slidenum">
              <a:rPr lang="en-GB" sz="1400" b="1" smtClean="0">
                <a:solidFill>
                  <a:srgbClr val="FFFFFF"/>
                </a:solidFill>
              </a:rPr>
              <a:pPr algn="ctr" eaLnBrk="0" fontAlgn="base" hangingPunct="0">
                <a:lnSpc>
                  <a:spcPct val="125000"/>
                </a:lnSpc>
                <a:spcBef>
                  <a:spcPct val="70000"/>
                </a:spcBef>
                <a:spcAft>
                  <a:spcPct val="100000"/>
                </a:spcAft>
              </a:pPr>
              <a:t>‹nº›</a:t>
            </a:fld>
            <a:endParaRPr lang="en-GB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5787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1088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487488" indent="-292100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885950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343150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800350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257550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714750" indent="-284163" algn="l" rtl="0" eaLnBrk="0" fontAlgn="base" hangingPunct="0">
        <a:spcBef>
          <a:spcPct val="20000"/>
        </a:spcBef>
        <a:spcAft>
          <a:spcPct val="0"/>
        </a:spcAft>
        <a:buClr>
          <a:srgbClr val="215383"/>
        </a:buClr>
        <a:buSzPct val="95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ortalaction.com.br/729-processo-de-instala%C3%A7%C3%A3o-office-200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emf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4.emf"/><Relationship Id="rId9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://t0.gstatic.com/images?q=tbn:ANd9GcRHPGhryq_M-pZuSE-YjjcnRgmfYTojsg2jKOLOKCsMfaEPNak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2420888"/>
            <a:ext cx="2305050" cy="1981201"/>
          </a:xfrm>
          <a:prstGeom prst="rect">
            <a:avLst/>
          </a:prstGeom>
          <a:noFill/>
        </p:spPr>
      </p:pic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132856"/>
            <a:ext cx="8352928" cy="1368152"/>
          </a:xfrm>
        </p:spPr>
        <p:txBody>
          <a:bodyPr/>
          <a:lstStyle/>
          <a:p>
            <a:pPr algn="ctr">
              <a:spcAft>
                <a:spcPts val="0"/>
              </a:spcAft>
              <a:tabLst>
                <a:tab pos="180340" algn="l"/>
              </a:tabLst>
            </a:pPr>
            <a:r>
              <a:rPr lang="pt-BR" sz="2400" b="0" dirty="0" smtClean="0">
                <a:solidFill>
                  <a:srgbClr val="FF9900"/>
                </a:solidFill>
                <a:ea typeface="Times New Roman"/>
              </a:rPr>
              <a:t>- </a:t>
            </a:r>
            <a:r>
              <a:rPr lang="pt-BR" b="0" dirty="0" smtClean="0">
                <a:solidFill>
                  <a:srgbClr val="FF9900"/>
                </a:solidFill>
                <a:ea typeface="Times New Roman"/>
              </a:rPr>
              <a:t>Regressão Linear e Múltipla</a:t>
            </a:r>
            <a:br>
              <a:rPr lang="pt-BR" b="0" dirty="0" smtClean="0">
                <a:solidFill>
                  <a:srgbClr val="FF9900"/>
                </a:solidFill>
                <a:ea typeface="Times New Roman"/>
              </a:rPr>
            </a:br>
            <a:r>
              <a:rPr lang="pt-BR" b="0" dirty="0" smtClean="0">
                <a:solidFill>
                  <a:srgbClr val="FF9900"/>
                </a:solidFill>
                <a:ea typeface="Times New Roman"/>
              </a:rPr>
              <a:t>Teste de Kruskal-Wallis</a:t>
            </a:r>
            <a:br>
              <a:rPr lang="pt-BR" b="0" dirty="0" smtClean="0">
                <a:solidFill>
                  <a:srgbClr val="FF9900"/>
                </a:solidFill>
                <a:ea typeface="Times New Roman"/>
              </a:rPr>
            </a:br>
            <a:endParaRPr lang="pt-BR" b="0" dirty="0" smtClean="0">
              <a:solidFill>
                <a:srgbClr val="FF9900"/>
              </a:solidFill>
              <a:ea typeface="Times New Roman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52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Monitoria Junho/2011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725144"/>
            <a:ext cx="8568952" cy="1656184"/>
          </a:xfrm>
        </p:spPr>
        <p:txBody>
          <a:bodyPr/>
          <a:lstStyle/>
          <a:p>
            <a:pPr algn="ctr">
              <a:spcBef>
                <a:spcPts val="0"/>
              </a:spcBef>
            </a:pPr>
            <a:endParaRPr lang="pt-BR" sz="2000" b="0" dirty="0" smtClean="0">
              <a:solidFill>
                <a:schemeClr val="accent3"/>
              </a:solidFill>
            </a:endParaRPr>
          </a:p>
          <a:p>
            <a:pPr algn="ctr">
              <a:spcBef>
                <a:spcPts val="0"/>
              </a:spcBef>
            </a:pPr>
            <a:r>
              <a:rPr lang="pt-BR" sz="2000" dirty="0" smtClean="0">
                <a:solidFill>
                  <a:schemeClr val="accent3"/>
                </a:solidFill>
              </a:rPr>
              <a:t>Professor: Fernando Fagundes Ferreira</a:t>
            </a:r>
          </a:p>
          <a:p>
            <a:pPr algn="ctr">
              <a:spcBef>
                <a:spcPts val="0"/>
              </a:spcBef>
            </a:pPr>
            <a:endParaRPr lang="pt-BR" sz="2000" dirty="0" smtClean="0">
              <a:solidFill>
                <a:schemeClr val="accent3"/>
              </a:solidFill>
            </a:endParaRPr>
          </a:p>
          <a:p>
            <a:pPr algn="ctr">
              <a:spcBef>
                <a:spcPts val="0"/>
              </a:spcBef>
            </a:pPr>
            <a:r>
              <a:rPr lang="pt-BR" sz="2000" dirty="0" smtClean="0">
                <a:solidFill>
                  <a:schemeClr val="accent3"/>
                </a:solidFill>
              </a:rPr>
              <a:t>Monitor:  Eder Lucio da Fonseca 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5536" y="2636912"/>
            <a:ext cx="1656184" cy="1368152"/>
            <a:chOff x="1907704" y="2060848"/>
            <a:chExt cx="5184576" cy="2808312"/>
          </a:xfr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grpSpPr>
        <p:pic>
          <p:nvPicPr>
            <p:cNvPr id="6" name="Picture 2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7704" y="2060848"/>
              <a:ext cx="518457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Conector reto 6"/>
            <p:cNvCxnSpPr/>
            <p:nvPr/>
          </p:nvCxnSpPr>
          <p:spPr bwMode="auto">
            <a:xfrm flipV="1">
              <a:off x="3131840" y="2708920"/>
              <a:ext cx="2016224" cy="13681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Significância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lvl="1" algn="just">
              <a:lnSpc>
                <a:spcPct val="150000"/>
              </a:lnSpc>
              <a:spcAft>
                <a:spcPts val="1000"/>
              </a:spcAft>
            </a:pPr>
            <a:r>
              <a:rPr lang="pt-BR" dirty="0" smtClean="0"/>
              <a:t>Hipóteses:</a:t>
            </a:r>
          </a:p>
          <a:p>
            <a:pPr lvl="1" algn="just">
              <a:lnSpc>
                <a:spcPct val="150000"/>
              </a:lnSpc>
              <a:spcAft>
                <a:spcPts val="1000"/>
              </a:spcAft>
            </a:pPr>
            <a:r>
              <a:rPr lang="pt-BR" b="1" dirty="0" smtClean="0"/>
              <a:t>Abordagem 02:  </a:t>
            </a:r>
            <a:r>
              <a:rPr lang="pt-BR" dirty="0" smtClean="0"/>
              <a:t>Calcular o valor crítico t</a:t>
            </a:r>
            <a:r>
              <a:rPr lang="el-GR" baseline="-25000" dirty="0" smtClean="0"/>
              <a:t>α</a:t>
            </a:r>
            <a:r>
              <a:rPr lang="pt-BR" dirty="0" smtClean="0"/>
              <a:t> para o coeficiente de correlação. Primeiro procuramos o valor </a:t>
            </a:r>
            <a:r>
              <a:rPr lang="pt-BR" b="1" dirty="0" smtClean="0"/>
              <a:t> </a:t>
            </a:r>
            <a:r>
              <a:rPr lang="pt-BR" dirty="0" smtClean="0"/>
              <a:t>t</a:t>
            </a:r>
            <a:r>
              <a:rPr lang="el-GR" baseline="-25000" dirty="0" smtClean="0"/>
              <a:t>α</a:t>
            </a:r>
            <a:r>
              <a:rPr lang="pt-BR" dirty="0" smtClean="0"/>
              <a:t> na tabela t-Student com </a:t>
            </a:r>
            <a:r>
              <a:rPr lang="pt-BR" i="1" dirty="0" smtClean="0"/>
              <a:t>v = (n – 2) </a:t>
            </a:r>
            <a:r>
              <a:rPr lang="pt-BR" dirty="0" smtClean="0"/>
              <a:t>graus de liberdade, com significância </a:t>
            </a:r>
            <a:r>
              <a:rPr lang="el-GR" dirty="0" smtClean="0"/>
              <a:t>α</a:t>
            </a:r>
            <a:r>
              <a:rPr lang="pt-BR" dirty="0" smtClean="0"/>
              <a:t> que desejarmos (5% ou 1%). Então, o valor crítico para o coeficiente de correlação será: </a:t>
            </a:r>
          </a:p>
          <a:p>
            <a:pPr lvl="1" algn="just">
              <a:lnSpc>
                <a:spcPct val="150000"/>
              </a:lnSpc>
              <a:spcAft>
                <a:spcPts val="1000"/>
              </a:spcAft>
            </a:pPr>
            <a:endParaRPr lang="pt-BR" dirty="0" smtClean="0"/>
          </a:p>
          <a:p>
            <a:pPr lvl="1" algn="just">
              <a:lnSpc>
                <a:spcPct val="150000"/>
              </a:lnSpc>
              <a:spcAft>
                <a:spcPts val="1000"/>
              </a:spcAft>
            </a:pPr>
            <a:r>
              <a:rPr lang="pt-BR" dirty="0" smtClean="0"/>
              <a:t>A vantagem deste método é a obtenção de uma referência para o coeficiente de correlação </a:t>
            </a:r>
            <a:r>
              <a:rPr lang="pt-BR" dirty="0" err="1" smtClean="0"/>
              <a:t>r.</a:t>
            </a:r>
            <a:r>
              <a:rPr lang="pt-BR" dirty="0" smtClean="0"/>
              <a:t> A desvantagem será a falta de flexibilidade em função da ausência do p-value.</a:t>
            </a:r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07232"/>
            <a:ext cx="1636760" cy="7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>
            <a:hlinkClick r:id="rId3" action="ppaction://hlinksldjump"/>
          </p:cNvPr>
          <p:cNvSpPr/>
          <p:nvPr/>
        </p:nvSpPr>
        <p:spPr bwMode="auto">
          <a:xfrm>
            <a:off x="8532440" y="6093296"/>
            <a:ext cx="504056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293096"/>
            <a:ext cx="22935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Significância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pt-BR" dirty="0" smtClean="0"/>
              <a:t>Regra Simples para a Significância: </a:t>
            </a:r>
            <a:r>
              <a:rPr lang="el-GR" dirty="0" smtClean="0"/>
              <a:t>α</a:t>
            </a:r>
            <a:r>
              <a:rPr lang="pt-BR" dirty="0" smtClean="0"/>
              <a:t> = 0,05</a:t>
            </a:r>
          </a:p>
          <a:p>
            <a:pPr algn="r">
              <a:spcAft>
                <a:spcPts val="0"/>
              </a:spcAft>
            </a:pPr>
            <a:endParaRPr lang="pt-BR" sz="1600" dirty="0" smtClean="0"/>
          </a:p>
          <a:p>
            <a:pPr algn="r">
              <a:spcAft>
                <a:spcPts val="1000"/>
              </a:spcAft>
              <a:buNone/>
            </a:pPr>
            <a:r>
              <a:rPr lang="pt-BR" sz="1600" dirty="0" smtClean="0"/>
              <a:t>(baseada na fórmula da abordagem 02)</a:t>
            </a:r>
          </a:p>
          <a:p>
            <a:pPr algn="just">
              <a:spcAft>
                <a:spcPts val="0"/>
              </a:spcAft>
            </a:pPr>
            <a:r>
              <a:rPr lang="pt-BR" sz="2000" dirty="0" smtClean="0"/>
              <a:t>Esta regra é exata para v = 60 </a:t>
            </a:r>
            <a:r>
              <a:rPr lang="pt-BR" sz="2000" dirty="0" err="1" smtClean="0"/>
              <a:t>g.l.</a:t>
            </a:r>
            <a:r>
              <a:rPr lang="pt-BR" sz="2000" dirty="0" smtClean="0"/>
              <a:t> e funciona razoavelmente bem, contando que n não seja muito pequeno. </a:t>
            </a:r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endParaRPr lang="pt-BR" sz="2000" dirty="0" smtClean="0"/>
          </a:p>
          <a:p>
            <a:pPr algn="just">
              <a:spcAft>
                <a:spcPts val="0"/>
              </a:spcAft>
            </a:pPr>
            <a:r>
              <a:rPr lang="pt-BR" sz="2000" dirty="0" smtClean="0"/>
              <a:t>Conforme n aumenta, r diminui </a:t>
            </a:r>
            <a:r>
              <a:rPr lang="pt-BR" sz="2000" dirty="0" smtClean="0">
                <a:sym typeface="Wingdings" pitchFamily="2" charset="2"/>
              </a:rPr>
              <a:t> Pequenos valores de r podem ser significativos em amostras grandes. </a:t>
            </a:r>
            <a:endParaRPr lang="pt-BR" sz="2000" dirty="0" smtClean="0"/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  <a:p>
            <a:pPr>
              <a:spcAft>
                <a:spcPts val="1000"/>
              </a:spcAft>
              <a:buNone/>
            </a:pPr>
            <a:endParaRPr lang="pt-BR" sz="16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88840"/>
            <a:ext cx="14761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79998"/>
            <a:ext cx="6648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>
            <a:hlinkClick r:id="rId4" action="ppaction://hlinksldjump"/>
          </p:cNvPr>
          <p:cNvSpPr/>
          <p:nvPr/>
        </p:nvSpPr>
        <p:spPr bwMode="auto">
          <a:xfrm>
            <a:off x="8604448" y="6093296"/>
            <a:ext cx="504056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01</a:t>
            </a:r>
            <a:r>
              <a:rPr lang="pt-BR" b="1" dirty="0" smtClean="0"/>
              <a:t>: </a:t>
            </a:r>
            <a:r>
              <a:rPr lang="pt-BR" dirty="0" smtClean="0"/>
              <a:t>(Exercício 12.1 – </a:t>
            </a:r>
            <a:r>
              <a:rPr lang="pt-BR" dirty="0" err="1" smtClean="0"/>
              <a:t>pag</a:t>
            </a:r>
            <a:r>
              <a:rPr lang="pt-BR" dirty="0" smtClean="0"/>
              <a:t> 497) </a:t>
            </a:r>
          </a:p>
          <a:p>
            <a:pPr algn="just">
              <a:spcAft>
                <a:spcPts val="1000"/>
              </a:spcAft>
              <a:buNone/>
            </a:pPr>
            <a:r>
              <a:rPr lang="pt-BR" dirty="0" smtClean="0"/>
              <a:t>Para cada amostra, teste se a correlação é igual a zero. </a:t>
            </a:r>
          </a:p>
          <a:p>
            <a:pPr marL="900113" indent="-536575" algn="just">
              <a:spcAft>
                <a:spcPts val="600"/>
              </a:spcAft>
              <a:buAutoNum type="alphaLcParenR"/>
            </a:pPr>
            <a:r>
              <a:rPr lang="pt-BR" dirty="0" smtClean="0"/>
              <a:t>r = 0,45; n = 20; </a:t>
            </a:r>
            <a:r>
              <a:rPr lang="el-GR" dirty="0" smtClean="0"/>
              <a:t>α</a:t>
            </a:r>
            <a:r>
              <a:rPr lang="pt-BR" dirty="0" smtClean="0"/>
              <a:t> = 0,05; teste bilateral. </a:t>
            </a:r>
          </a:p>
          <a:p>
            <a:pPr marL="900113" indent="-536575" algn="just">
              <a:spcAft>
                <a:spcPts val="600"/>
              </a:spcAft>
              <a:buFont typeface="Wingdings" pitchFamily="2" charset="2"/>
              <a:buAutoNum type="alphaLcParenR"/>
            </a:pPr>
            <a:r>
              <a:rPr lang="pt-BR" dirty="0" smtClean="0"/>
              <a:t>r = 0,60; n = 07; </a:t>
            </a:r>
            <a:r>
              <a:rPr lang="el-GR" dirty="0" smtClean="0"/>
              <a:t>α</a:t>
            </a:r>
            <a:r>
              <a:rPr lang="pt-BR" dirty="0" smtClean="0"/>
              <a:t> = 0,05; teste unilateral. </a:t>
            </a:r>
          </a:p>
          <a:p>
            <a:pPr marL="457200" indent="-457200" algn="just"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u="sng" dirty="0" smtClean="0"/>
              <a:t>PASSOS</a:t>
            </a:r>
            <a:r>
              <a:rPr lang="pt-BR" dirty="0" smtClean="0"/>
              <a:t>:</a:t>
            </a:r>
            <a:r>
              <a:rPr lang="pt-BR" u="sng" dirty="0" smtClean="0"/>
              <a:t> </a:t>
            </a:r>
          </a:p>
          <a:p>
            <a:pPr marL="457200" indent="-457200" algn="just">
              <a:spcAft>
                <a:spcPts val="1000"/>
              </a:spcAft>
              <a:buNone/>
            </a:pPr>
            <a:r>
              <a:rPr lang="pt-BR" sz="2000" b="1" dirty="0" smtClean="0"/>
              <a:t>P1</a:t>
            </a:r>
            <a:r>
              <a:rPr lang="pt-BR" sz="2000" dirty="0" smtClean="0"/>
              <a:t>) Formule as hipóteses sobre </a:t>
            </a:r>
            <a:r>
              <a:rPr lang="el-GR" sz="2000" b="1" dirty="0" smtClean="0"/>
              <a:t>ρ</a:t>
            </a:r>
            <a:r>
              <a:rPr lang="pt-BR" sz="2000" dirty="0" smtClean="0"/>
              <a:t>. </a:t>
            </a:r>
          </a:p>
          <a:p>
            <a:pPr marL="457200" indent="-457200" algn="just">
              <a:spcAft>
                <a:spcPts val="1000"/>
              </a:spcAft>
              <a:buNone/>
            </a:pPr>
            <a:r>
              <a:rPr lang="pt-BR" sz="2000" b="1" dirty="0" smtClean="0"/>
              <a:t>P2</a:t>
            </a:r>
            <a:r>
              <a:rPr lang="pt-BR" sz="2000" dirty="0" smtClean="0"/>
              <a:t>) Use a tabela t-Student (Apêndice D) para encontrar o valor crítico de t</a:t>
            </a:r>
            <a:r>
              <a:rPr lang="el-GR" sz="2000" baseline="-25000" dirty="0" smtClean="0"/>
              <a:t>α</a:t>
            </a:r>
            <a:r>
              <a:rPr lang="pt-BR" sz="2000" dirty="0" smtClean="0"/>
              <a:t>. </a:t>
            </a:r>
          </a:p>
          <a:p>
            <a:pPr marL="457200" indent="-457200" algn="just">
              <a:spcAft>
                <a:spcPts val="1000"/>
              </a:spcAft>
              <a:buNone/>
            </a:pPr>
            <a:r>
              <a:rPr lang="pt-BR" sz="2000" b="1" dirty="0" smtClean="0"/>
              <a:t>P3</a:t>
            </a:r>
            <a:r>
              <a:rPr lang="pt-BR" sz="2000" dirty="0" smtClean="0"/>
              <a:t>) Efetue o teste t e apresente sua decisão. </a:t>
            </a:r>
          </a:p>
          <a:p>
            <a:pPr marL="457200" indent="-457200" algn="just">
              <a:spcAft>
                <a:spcPts val="1000"/>
              </a:spcAft>
              <a:buNone/>
            </a:pPr>
            <a:r>
              <a:rPr lang="pt-BR" sz="2000" b="1" dirty="0" smtClean="0"/>
              <a:t>P3’</a:t>
            </a:r>
            <a:r>
              <a:rPr lang="pt-BR" sz="2000" dirty="0" smtClean="0"/>
              <a:t>) Encontre o valor crítico r</a:t>
            </a:r>
            <a:r>
              <a:rPr lang="el-GR" sz="2000" baseline="-25000" dirty="0" smtClean="0"/>
              <a:t>α</a:t>
            </a:r>
            <a:r>
              <a:rPr lang="pt-BR" sz="2000" dirty="0" smtClean="0"/>
              <a:t> e use-o para efetuar o teste para as mesmas hipóteses. </a:t>
            </a:r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8" name="Seta para a direita 7">
            <a:hlinkClick r:id="rId3" action="ppaction://hlinksldjump"/>
          </p:cNvPr>
          <p:cNvSpPr/>
          <p:nvPr/>
        </p:nvSpPr>
        <p:spPr bwMode="auto">
          <a:xfrm>
            <a:off x="8532440" y="6093296"/>
            <a:ext cx="504056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02</a:t>
            </a:r>
            <a:r>
              <a:rPr lang="pt-BR" b="1" dirty="0" smtClean="0"/>
              <a:t>: </a:t>
            </a:r>
            <a:r>
              <a:rPr lang="pt-BR" dirty="0" smtClean="0"/>
              <a:t>(Exercício 12.2 – </a:t>
            </a:r>
            <a:r>
              <a:rPr lang="pt-BR" dirty="0" err="1" smtClean="0"/>
              <a:t>pag</a:t>
            </a:r>
            <a:r>
              <a:rPr lang="pt-BR" dirty="0" smtClean="0"/>
              <a:t> 497)</a:t>
            </a:r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sz="1800" b="1" dirty="0" smtClean="0"/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700" dirty="0" smtClean="0"/>
              <a:t>Faça um gráfico de dispersão no Excel. O que ele sugere sobre a correlação populacional entre X e Y?</a:t>
            </a:r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700" dirty="0" smtClean="0"/>
              <a:t>Use uma planilha do Excel para calcular </a:t>
            </a:r>
            <a:r>
              <a:rPr lang="pt-BR" sz="1700" dirty="0" err="1" smtClean="0"/>
              <a:t>SQ</a:t>
            </a:r>
            <a:r>
              <a:rPr lang="pt-BR" sz="1700" baseline="-25000" dirty="0" err="1" smtClean="0"/>
              <a:t>xx</a:t>
            </a:r>
            <a:r>
              <a:rPr lang="pt-BR" sz="1700" dirty="0" smtClean="0"/>
              <a:t>, </a:t>
            </a:r>
            <a:r>
              <a:rPr lang="pt-BR" sz="1700" dirty="0" err="1" smtClean="0"/>
              <a:t>SQ</a:t>
            </a:r>
            <a:r>
              <a:rPr lang="pt-BR" sz="1700" baseline="-25000" dirty="0" err="1" smtClean="0"/>
              <a:t>yy</a:t>
            </a:r>
            <a:r>
              <a:rPr lang="pt-BR" sz="1700" dirty="0" smtClean="0"/>
              <a:t> e </a:t>
            </a:r>
            <a:r>
              <a:rPr lang="pt-BR" sz="1700" dirty="0" err="1" smtClean="0"/>
              <a:t>SQ</a:t>
            </a:r>
            <a:r>
              <a:rPr lang="pt-BR" sz="1700" baseline="-25000" dirty="0" err="1" smtClean="0"/>
              <a:t>xy</a:t>
            </a:r>
            <a:r>
              <a:rPr lang="pt-BR" sz="1700" dirty="0" smtClean="0"/>
              <a:t>. Use estas somas para calcular o coeficiente de correlação amostral </a:t>
            </a:r>
            <a:r>
              <a:rPr lang="pt-BR" sz="1700" b="1" dirty="0" err="1" smtClean="0"/>
              <a:t>r</a:t>
            </a:r>
            <a:r>
              <a:rPr lang="pt-BR" sz="1700" dirty="0" err="1" smtClean="0"/>
              <a:t>.</a:t>
            </a:r>
            <a:r>
              <a:rPr lang="pt-BR" sz="1700" dirty="0" smtClean="0"/>
              <a:t> Verifique os cálculos utilizando a função </a:t>
            </a:r>
            <a:r>
              <a:rPr lang="pt-BR" sz="1700" dirty="0" err="1" smtClean="0"/>
              <a:t>Correl</a:t>
            </a:r>
            <a:r>
              <a:rPr lang="pt-BR" sz="1700" dirty="0" smtClean="0"/>
              <a:t>(X,Y). </a:t>
            </a:r>
          </a:p>
          <a:p>
            <a:pPr marL="342900" indent="-342900" algn="just">
              <a:spcAft>
                <a:spcPts val="1000"/>
              </a:spcAft>
              <a:buFont typeface="Wingdings" pitchFamily="2" charset="2"/>
              <a:buAutoNum type="alphaLcParenR"/>
            </a:pPr>
            <a:r>
              <a:rPr lang="pt-BR" sz="1700" dirty="0" smtClean="0"/>
              <a:t>Use a tabela t-Student para encontrar o valor t</a:t>
            </a:r>
            <a:r>
              <a:rPr lang="el-GR" sz="1700" baseline="-25000" dirty="0" smtClean="0"/>
              <a:t>α </a:t>
            </a:r>
            <a:r>
              <a:rPr lang="pt-BR" sz="1700" dirty="0" smtClean="0"/>
              <a:t>com </a:t>
            </a:r>
            <a:r>
              <a:rPr lang="el-GR" sz="1700" dirty="0" smtClean="0"/>
              <a:t>α</a:t>
            </a:r>
            <a:r>
              <a:rPr lang="pt-BR" sz="1700" dirty="0" smtClean="0"/>
              <a:t>=0,05 (teste bilateral).</a:t>
            </a:r>
          </a:p>
          <a:p>
            <a:pPr marL="342900" indent="-342900" algn="just">
              <a:spcAft>
                <a:spcPts val="1000"/>
              </a:spcAft>
              <a:buFont typeface="Wingdings" pitchFamily="2" charset="2"/>
              <a:buAutoNum type="alphaLcParenR"/>
            </a:pPr>
            <a:r>
              <a:rPr lang="pt-BR" sz="1700" dirty="0" smtClean="0"/>
              <a:t>Calcule a estatística t do teste e decida se você rejeita a hipótese </a:t>
            </a:r>
            <a:r>
              <a:rPr lang="el-GR" sz="1700" b="1" dirty="0" smtClean="0"/>
              <a:t>ρ</a:t>
            </a:r>
            <a:r>
              <a:rPr lang="pt-BR" sz="1700" b="1" dirty="0" smtClean="0"/>
              <a:t>=0. </a:t>
            </a:r>
            <a:r>
              <a:rPr lang="pt-BR" sz="1700" dirty="0" smtClean="0"/>
              <a:t>Utilize a fórmula DISTT para calcular o valor p-bilateral. 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27473"/>
            <a:ext cx="66579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03</a:t>
            </a:r>
            <a:r>
              <a:rPr lang="pt-BR" b="1" dirty="0" smtClean="0"/>
              <a:t>: </a:t>
            </a:r>
            <a:r>
              <a:rPr lang="pt-BR" dirty="0" smtClean="0"/>
              <a:t>Matriz de Correlação (dados estaduais)</a:t>
            </a:r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sz="1800" b="1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776346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Suplemento do Excel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dirty="0" smtClean="0"/>
              <a:t>Para os cálculos posteriores, utilizaremos o suplemento do Excel para Regressão Linear (Software Portal Action – Office 2007). </a:t>
            </a:r>
          </a:p>
          <a:p>
            <a:pPr algn="just">
              <a:spcAft>
                <a:spcPts val="600"/>
              </a:spcAft>
            </a:pPr>
            <a:r>
              <a:rPr lang="pt-BR" dirty="0" smtClean="0"/>
              <a:t>As instruções para obter e instalar o suplemento estão disponíveis em: </a:t>
            </a:r>
          </a:p>
          <a:p>
            <a:pPr algn="just">
              <a:spcAft>
                <a:spcPts val="600"/>
              </a:spcAft>
              <a:buNone/>
            </a:pPr>
            <a:r>
              <a:rPr lang="pt-BR" sz="1600" dirty="0" smtClean="0">
                <a:hlinkClick r:id="rId2"/>
              </a:rPr>
              <a:t>http://www.portalaction.com.br/729-processo-de-instala%C3%A7%C3%A3o-</a:t>
            </a:r>
            <a:r>
              <a:rPr lang="pt-BR" sz="1600" dirty="0" err="1" smtClean="0">
                <a:hlinkClick r:id="rId2"/>
              </a:rPr>
              <a:t>office</a:t>
            </a:r>
            <a:r>
              <a:rPr lang="pt-BR" sz="1600" dirty="0" smtClean="0">
                <a:hlinkClick r:id="rId2"/>
              </a:rPr>
              <a:t>-2007</a:t>
            </a:r>
            <a:endParaRPr lang="pt-BR" sz="1600" dirty="0" smtClean="0"/>
          </a:p>
          <a:p>
            <a:pPr algn="just">
              <a:spcAft>
                <a:spcPts val="600"/>
              </a:spcAft>
            </a:pPr>
            <a:r>
              <a:rPr lang="pt-BR" dirty="0" smtClean="0"/>
              <a:t>Ver exemplo na planilha de resoluções (</a:t>
            </a:r>
            <a:r>
              <a:rPr lang="pt-BR" b="1" dirty="0" smtClean="0"/>
              <a:t>Exemplo 3</a:t>
            </a:r>
            <a:r>
              <a:rPr lang="pt-BR" dirty="0" smtClean="0"/>
              <a:t>: Dados Estaduais). </a:t>
            </a:r>
          </a:p>
          <a:p>
            <a:pPr>
              <a:spcAft>
                <a:spcPts val="1000"/>
              </a:spcAft>
              <a:buNone/>
            </a:pPr>
            <a:endParaRPr lang="pt-BR" sz="1600" dirty="0" smtClean="0"/>
          </a:p>
          <a:p>
            <a:pPr algn="just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5" name="Imagem 4" descr="http://www.portalaction.com.br/sites/default/files/instalacao/imagens/inicia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81128"/>
            <a:ext cx="252028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581128"/>
            <a:ext cx="252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581368"/>
            <a:ext cx="252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03</a:t>
            </a:r>
            <a:r>
              <a:rPr lang="pt-BR" b="1" dirty="0" smtClean="0"/>
              <a:t>: </a:t>
            </a:r>
            <a:r>
              <a:rPr lang="pt-BR" dirty="0" smtClean="0"/>
              <a:t>Matriz de Correlação (dados estaduais) – Utilizando a ferramenta Action.</a:t>
            </a:r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b="1" dirty="0" smtClean="0"/>
          </a:p>
          <a:p>
            <a:pPr algn="just">
              <a:spcAft>
                <a:spcPts val="1000"/>
              </a:spcAft>
            </a:pPr>
            <a:endParaRPr lang="pt-BR" sz="1800" b="1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06" y="2342728"/>
            <a:ext cx="81343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3. Autocorrelação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É um tipo especial de análise de correlação útil para dados de séries temporais.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O coeficiente de autocorrelação de “lag” k é simplesmente a correlação entre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t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t</a:t>
            </a:r>
            <a:r>
              <a:rPr lang="pt-BR" baseline="-25000" dirty="0" smtClean="0"/>
              <a:t>-k</a:t>
            </a:r>
            <a:r>
              <a:rPr lang="pt-BR" dirty="0" smtClean="0"/>
              <a:t>, em que k é qualquer valor de defasagem (“lag”).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Exemplo: FAC do preço de fechamento das ações da Empresa </a:t>
            </a:r>
            <a:r>
              <a:rPr lang="pt-BR" dirty="0" err="1" smtClean="0"/>
              <a:t>Sunico</a:t>
            </a:r>
            <a:r>
              <a:rPr lang="pt-BR" dirty="0" smtClean="0"/>
              <a:t> Inc.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10477"/>
            <a:ext cx="4968552" cy="243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A Regressão Bivariada é uma maneira flexível de analisar relações entre duas variáveis quantitativas Y (variável resposta – dependente) e X (preditor – variável independente).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Esta técnica pode ajudar a responder questões práticas.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O interesse </a:t>
            </a:r>
            <a:r>
              <a:rPr lang="pt-BR" smtClean="0"/>
              <a:t>pode ser preditivo</a:t>
            </a:r>
            <a:r>
              <a:rPr lang="pt-BR" dirty="0" smtClean="0"/>
              <a:t>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Por exemplo, uma empresa pode conjecturar que: Y = f(X), onde:</a:t>
            </a:r>
          </a:p>
          <a:p>
            <a:pPr lvl="1">
              <a:spcAft>
                <a:spcPts val="1000"/>
              </a:spcAft>
            </a:pPr>
            <a:r>
              <a:rPr lang="pt-BR" sz="1800" b="1" dirty="0" smtClean="0"/>
              <a:t>Y</a:t>
            </a:r>
            <a:r>
              <a:rPr lang="pt-BR" sz="1800" dirty="0" smtClean="0"/>
              <a:t>: Receita bruta e </a:t>
            </a:r>
            <a:r>
              <a:rPr lang="pt-BR" sz="1800" b="1" dirty="0" smtClean="0"/>
              <a:t>X</a:t>
            </a:r>
            <a:r>
              <a:rPr lang="pt-BR" sz="1800" dirty="0" smtClean="0"/>
              <a:t>: Gastos com Propaganda</a:t>
            </a:r>
          </a:p>
          <a:p>
            <a:pPr lvl="1">
              <a:spcAft>
                <a:spcPts val="1000"/>
              </a:spcAft>
            </a:pPr>
            <a:r>
              <a:rPr lang="pt-BR" sz="1800" b="1" dirty="0" smtClean="0"/>
              <a:t>Y</a:t>
            </a:r>
            <a:r>
              <a:rPr lang="pt-BR" sz="1800" dirty="0" smtClean="0"/>
              <a:t>: Custos de Medicamento com empregados e </a:t>
            </a:r>
            <a:r>
              <a:rPr lang="pt-BR" sz="1800" b="1" dirty="0" smtClean="0"/>
              <a:t>X</a:t>
            </a:r>
            <a:r>
              <a:rPr lang="pt-BR" sz="1800" dirty="0" smtClean="0"/>
              <a:t>: Nº de Dependentes</a:t>
            </a:r>
          </a:p>
          <a:p>
            <a:pPr lvl="1">
              <a:spcAft>
                <a:spcPts val="1000"/>
              </a:spcAft>
            </a:pPr>
            <a:r>
              <a:rPr lang="pt-BR" sz="1800" b="1" dirty="0" smtClean="0"/>
              <a:t>Y</a:t>
            </a:r>
            <a:r>
              <a:rPr lang="pt-BR" sz="1800" dirty="0" smtClean="0"/>
              <a:t>: Aluguel Mensal e </a:t>
            </a:r>
            <a:r>
              <a:rPr lang="pt-BR" sz="1800" b="1" dirty="0" smtClean="0"/>
              <a:t>X</a:t>
            </a:r>
            <a:r>
              <a:rPr lang="pt-BR" sz="1800" dirty="0" smtClean="0"/>
              <a:t>: Tamanho do Apartamento</a:t>
            </a:r>
          </a:p>
          <a:p>
            <a:pPr lvl="1">
              <a:spcAft>
                <a:spcPts val="1000"/>
              </a:spcAft>
            </a:pPr>
            <a:r>
              <a:rPr lang="pt-BR" sz="1800" b="1" dirty="0" smtClean="0"/>
              <a:t>Y</a:t>
            </a:r>
            <a:r>
              <a:rPr lang="pt-BR" sz="1800" dirty="0" smtClean="0"/>
              <a:t>: Nº de Produtos Defeituosos e </a:t>
            </a:r>
            <a:r>
              <a:rPr lang="pt-BR" sz="1800" b="1" dirty="0" smtClean="0"/>
              <a:t>X</a:t>
            </a:r>
            <a:r>
              <a:rPr lang="pt-BR" sz="1800" dirty="0" smtClean="0"/>
              <a:t>: Velocidade da Linha de Montagem</a:t>
            </a:r>
          </a:p>
          <a:p>
            <a:pPr lvl="1">
              <a:spcAft>
                <a:spcPts val="1000"/>
              </a:spcAft>
            </a:pPr>
            <a:r>
              <a:rPr lang="pt-BR" sz="1800" dirty="0" smtClean="0"/>
              <a:t>entre outros... </a:t>
            </a:r>
          </a:p>
          <a:p>
            <a:pPr lvl="1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Forma de Modelo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A relação bivariada hipotetizada pode ser linear, quadrática, ou o formato que você desejar.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Abaixo são apresentados alguns exemplos destas relações as variáveis Salário (</a:t>
            </a:r>
            <a:r>
              <a:rPr lang="pt-BR" b="1" dirty="0" smtClean="0"/>
              <a:t>Y</a:t>
            </a:r>
            <a:r>
              <a:rPr lang="pt-BR" dirty="0" smtClean="0"/>
              <a:t>) versus  Anos de Trabalho (</a:t>
            </a:r>
            <a:r>
              <a:rPr lang="pt-BR" b="1" dirty="0" smtClean="0"/>
              <a:t>X</a:t>
            </a:r>
            <a:r>
              <a:rPr lang="pt-BR" dirty="0" smtClean="0"/>
              <a:t>). </a:t>
            </a:r>
          </a:p>
          <a:p>
            <a:pPr lvl="1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12021"/>
            <a:ext cx="8352928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Tópicos da apresentação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613" y="1643050"/>
            <a:ext cx="8362950" cy="4738278"/>
          </a:xfrm>
        </p:spPr>
        <p:txBody>
          <a:bodyPr numCol="2"/>
          <a:lstStyle/>
          <a:p>
            <a:pPr algn="just">
              <a:buNone/>
            </a:pPr>
            <a:r>
              <a:rPr lang="pt-BR" sz="2000" dirty="0" smtClean="0"/>
              <a:t>1) Gráfico de Dispersão</a:t>
            </a:r>
          </a:p>
          <a:p>
            <a:pPr algn="just"/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2) Coeficiente de Correlação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Fórmulas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Exemplos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Significância</a:t>
            </a:r>
          </a:p>
          <a:p>
            <a:pPr lvl="1" algn="just">
              <a:buNone/>
            </a:pPr>
            <a:endParaRPr lang="pt-BR" sz="1800" dirty="0" smtClean="0"/>
          </a:p>
          <a:p>
            <a:pPr algn="just">
              <a:buNone/>
            </a:pPr>
            <a:r>
              <a:rPr lang="pt-BR" sz="2000" dirty="0" smtClean="0"/>
              <a:t>3) Autocorrelação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4) Regressão Bivariada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Forma do Modelo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Modelos e Parâmetros</a:t>
            </a:r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Exemplos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Avaliando o ajuste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Inclinação e Intercepto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Testes de Significância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Testes de Hipótese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Decomposição da Variância</a:t>
            </a:r>
          </a:p>
          <a:p>
            <a:pPr lvl="1" algn="just">
              <a:lnSpc>
                <a:spcPct val="150000"/>
              </a:lnSpc>
            </a:pPr>
            <a:r>
              <a:rPr lang="pt-BR" sz="1800" dirty="0" smtClean="0"/>
              <a:t>Análise de </a:t>
            </a:r>
            <a:r>
              <a:rPr lang="pt-BR" sz="1800" dirty="0" smtClean="0"/>
              <a:t>Resíduos</a:t>
            </a:r>
            <a:endParaRPr lang="pt-BR" sz="1800" dirty="0" smtClean="0"/>
          </a:p>
          <a:p>
            <a:pPr marL="284163" lvl="1" algn="just">
              <a:lnSpc>
                <a:spcPct val="150000"/>
              </a:lnSpc>
              <a:buNone/>
            </a:pPr>
            <a:r>
              <a:rPr lang="pt-BR" dirty="0" smtClean="0">
                <a:ea typeface="+mn-ea"/>
                <a:cs typeface="+mn-cs"/>
              </a:rPr>
              <a:t>5) Teste de Kruskal-Wallis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pt-BR" sz="1800" dirty="0" smtClean="0"/>
              <a:t> </a:t>
            </a:r>
          </a:p>
          <a:p>
            <a:pPr lvl="1" algn="just"/>
            <a:endParaRPr lang="pt-BR" sz="1800" dirty="0" smtClean="0"/>
          </a:p>
          <a:p>
            <a:pPr algn="just"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</a:t>
            </a:r>
            <a:r>
              <a:rPr lang="pt-BR" sz="2600" dirty="0" smtClean="0"/>
              <a:t>Interpretando um Ajuste	</a:t>
            </a:r>
            <a:endParaRPr lang="pt-BR" sz="2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Vendas = 268 + 7,37*Propaganda</a:t>
            </a:r>
          </a:p>
          <a:p>
            <a:pPr lvl="1" algn="just">
              <a:spcAft>
                <a:spcPts val="1000"/>
              </a:spcAft>
            </a:pPr>
            <a:r>
              <a:rPr lang="pt-BR" dirty="0" smtClean="0"/>
              <a:t>Cada 1 milhão de dólares gastos em propaganda gerará, em média, 7,37 milhões em vendas. A empresa gerará 268 milhões em vendas no caso de não fazer propaganda. </a:t>
            </a:r>
          </a:p>
          <a:p>
            <a:pPr lvl="1" algn="just">
              <a:spcAft>
                <a:spcPts val="1000"/>
              </a:spcAft>
            </a:pPr>
            <a:r>
              <a:rPr lang="pt-BR" dirty="0" smtClean="0"/>
              <a:t>Porém, propaganda = 0, pode estar fora do intervalo de observações dos dados.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Aluguel = 150 + 1,05*Área</a:t>
            </a:r>
          </a:p>
          <a:p>
            <a:pPr lvl="1" algn="just">
              <a:spcAft>
                <a:spcPts val="1000"/>
              </a:spcAft>
            </a:pPr>
            <a:r>
              <a:rPr lang="pt-BR" dirty="0" smtClean="0"/>
              <a:t>Cada unidade de área extra (em m</a:t>
            </a:r>
            <a:r>
              <a:rPr lang="pt-BR" baseline="30000" dirty="0" smtClean="0"/>
              <a:t>2</a:t>
            </a:r>
            <a:r>
              <a:rPr lang="pt-BR" dirty="0" smtClean="0"/>
              <a:t> ou pés</a:t>
            </a:r>
            <a:r>
              <a:rPr lang="pt-BR" baseline="30000" dirty="0" smtClean="0"/>
              <a:t>2</a:t>
            </a:r>
            <a:r>
              <a:rPr lang="pt-BR" dirty="0" smtClean="0"/>
              <a:t>) aumenta o preço do aluguel mensal, em média, em $ 1,05 por apartamento. Não tem sentido interpretar o intercepto, pois nenhum apartamento tem Área = 0.</a:t>
            </a:r>
          </a:p>
          <a:p>
            <a:pPr lvl="1" algn="just">
              <a:spcAft>
                <a:spcPts val="1000"/>
              </a:spcAft>
            </a:pPr>
            <a:endParaRPr lang="pt-BR" sz="1600" dirty="0" smtClean="0"/>
          </a:p>
          <a:p>
            <a:pPr algn="just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Modelos e Parâmetros	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Presumindo que existe uma relação linear entre as variáveis X e Y, temos o seguinte modelo: </a:t>
            </a:r>
          </a:p>
          <a:p>
            <a:pPr algn="just">
              <a:spcAft>
                <a:spcPts val="1000"/>
              </a:spcAft>
            </a:pPr>
            <a:endParaRPr lang="pt-BR" dirty="0" smtClean="0"/>
          </a:p>
          <a:p>
            <a:pPr algn="just">
              <a:spcAft>
                <a:spcPts val="1000"/>
              </a:spcAft>
              <a:buNone/>
            </a:pPr>
            <a:r>
              <a:rPr lang="pt-BR" dirty="0" smtClean="0"/>
              <a:t>	</a:t>
            </a:r>
          </a:p>
          <a:p>
            <a:pPr algn="just">
              <a:spcAft>
                <a:spcPts val="1000"/>
              </a:spcAft>
              <a:buNone/>
            </a:pPr>
            <a:r>
              <a:rPr lang="pt-BR" dirty="0" smtClean="0"/>
              <a:t>	para todas as observações i = 1,2,3,...,n. </a:t>
            </a:r>
          </a:p>
          <a:p>
            <a:pPr algn="just">
              <a:spcAft>
                <a:spcPts val="1000"/>
              </a:spcAft>
              <a:buNone/>
            </a:pPr>
            <a:r>
              <a:rPr lang="pt-BR" dirty="0" smtClean="0"/>
              <a:t>	onde:</a:t>
            </a:r>
          </a:p>
          <a:p>
            <a:pPr lvl="1" algn="just">
              <a:spcAft>
                <a:spcPts val="1000"/>
              </a:spcAft>
            </a:pPr>
            <a:r>
              <a:rPr lang="el-GR" dirty="0" smtClean="0"/>
              <a:t>β</a:t>
            </a:r>
            <a:r>
              <a:rPr lang="pt-BR" baseline="-25000" dirty="0" smtClean="0"/>
              <a:t>0</a:t>
            </a:r>
            <a:r>
              <a:rPr lang="pt-BR" dirty="0" smtClean="0"/>
              <a:t> é o intercepto.</a:t>
            </a:r>
          </a:p>
          <a:p>
            <a:pPr lvl="1" algn="just">
              <a:spcAft>
                <a:spcPts val="1000"/>
              </a:spcAft>
            </a:pPr>
            <a:r>
              <a:rPr lang="el-GR" dirty="0" smtClean="0"/>
              <a:t>β</a:t>
            </a:r>
            <a:r>
              <a:rPr lang="pt-BR" baseline="-25000" dirty="0" smtClean="0"/>
              <a:t>1</a:t>
            </a:r>
            <a:r>
              <a:rPr lang="pt-BR" dirty="0" smtClean="0"/>
              <a:t> é o coeficiente angular ou inclinação .</a:t>
            </a:r>
          </a:p>
          <a:p>
            <a:pPr lvl="1" algn="just">
              <a:spcAft>
                <a:spcPts val="1000"/>
              </a:spcAft>
            </a:pPr>
            <a:r>
              <a:rPr lang="pt-BR" dirty="0" smtClean="0"/>
              <a:t>e</a:t>
            </a:r>
            <a:r>
              <a:rPr lang="pt-BR" baseline="-25000" dirty="0" smtClean="0"/>
              <a:t>i</a:t>
            </a:r>
            <a:r>
              <a:rPr lang="pt-BR" dirty="0" smtClean="0"/>
              <a:t>  é um erro aleatório não observável (outras variáveis poderiam Y ou pode haver um erro de mensuração em Y). Assume-se que     e</a:t>
            </a:r>
            <a:r>
              <a:rPr lang="pt-BR" baseline="-25000" dirty="0" smtClean="0"/>
              <a:t>i</a:t>
            </a:r>
            <a:r>
              <a:rPr lang="pt-BR" dirty="0" smtClean="0"/>
              <a:t> ~ N(0,</a:t>
            </a:r>
            <a:r>
              <a:rPr lang="el-GR" dirty="0" smtClean="0"/>
              <a:t>σ</a:t>
            </a:r>
            <a:r>
              <a:rPr lang="pt-BR" baseline="30000" dirty="0" smtClean="0"/>
              <a:t>2</a:t>
            </a:r>
            <a:r>
              <a:rPr lang="pt-BR" dirty="0" smtClean="0"/>
              <a:t>). </a:t>
            </a:r>
          </a:p>
          <a:p>
            <a:pPr lvl="1" algn="just">
              <a:spcAft>
                <a:spcPts val="1000"/>
              </a:spcAft>
            </a:pPr>
            <a:endParaRPr lang="pt-BR" sz="1600" dirty="0" smtClean="0"/>
          </a:p>
          <a:p>
            <a:pPr algn="just">
              <a:spcAft>
                <a:spcPts val="1000"/>
              </a:spcAft>
            </a:pPr>
            <a:endParaRPr lang="pt-BR" sz="1800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331442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Modelos e Parâmetros	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dirty="0" smtClean="0"/>
              <a:t>O modelo de regressão tem então três parâmetros desconhecidos: </a:t>
            </a:r>
            <a:r>
              <a:rPr lang="el-GR" sz="2000" dirty="0" smtClean="0"/>
              <a:t>β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, </a:t>
            </a:r>
            <a:r>
              <a:rPr lang="el-GR" sz="2000" dirty="0" smtClean="0"/>
              <a:t>β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e </a:t>
            </a:r>
            <a:r>
              <a:rPr lang="el-GR" sz="2000" dirty="0" smtClean="0"/>
              <a:t>σ</a:t>
            </a:r>
            <a:r>
              <a:rPr lang="pt-BR" sz="2000" dirty="0" smtClean="0"/>
              <a:t>. </a:t>
            </a:r>
          </a:p>
          <a:p>
            <a:pPr algn="just">
              <a:spcAft>
                <a:spcPts val="1000"/>
              </a:spcAft>
            </a:pPr>
            <a:r>
              <a:rPr lang="pt-BR" sz="2000" dirty="0" smtClean="0"/>
              <a:t>Da amostra, podemos estimar o </a:t>
            </a:r>
            <a:r>
              <a:rPr lang="pt-BR" sz="2000" u="sng" dirty="0" smtClean="0"/>
              <a:t>modelo ajustado </a:t>
            </a:r>
            <a:r>
              <a:rPr lang="pt-BR" sz="2000" dirty="0" smtClean="0"/>
              <a:t>e usá-lo para prever o valor esperado de Y para um dado valor de X:</a:t>
            </a:r>
          </a:p>
          <a:p>
            <a:pPr algn="just">
              <a:spcAft>
                <a:spcPts val="1000"/>
              </a:spcAft>
            </a:pPr>
            <a:endParaRPr lang="pt-BR" sz="1600" dirty="0" smtClean="0"/>
          </a:p>
          <a:p>
            <a:pPr algn="just">
              <a:spcAft>
                <a:spcPts val="600"/>
              </a:spcAft>
              <a:buNone/>
            </a:pPr>
            <a:r>
              <a:rPr lang="pt-BR" dirty="0" smtClean="0"/>
              <a:t>	onde:</a:t>
            </a:r>
          </a:p>
          <a:p>
            <a:pPr lvl="1" algn="just">
              <a:spcAft>
                <a:spcPts val="0"/>
              </a:spcAft>
            </a:pPr>
            <a:r>
              <a:rPr lang="pt-BR" dirty="0" smtClean="0"/>
              <a:t>b</a:t>
            </a:r>
            <a:r>
              <a:rPr lang="pt-BR" baseline="-25000" dirty="0" smtClean="0"/>
              <a:t>0</a:t>
            </a:r>
            <a:r>
              <a:rPr lang="pt-BR" dirty="0" smtClean="0"/>
              <a:t> é estimador do intercepto </a:t>
            </a:r>
            <a:r>
              <a:rPr lang="el-GR" dirty="0" smtClean="0"/>
              <a:t>β</a:t>
            </a:r>
            <a:r>
              <a:rPr lang="pt-BR" baseline="-25000" dirty="0" smtClean="0"/>
              <a:t>0</a:t>
            </a:r>
            <a:r>
              <a:rPr lang="pt-BR" dirty="0" smtClean="0"/>
              <a:t>.</a:t>
            </a:r>
          </a:p>
          <a:p>
            <a:pPr lvl="1" algn="just">
              <a:spcAft>
                <a:spcPts val="0"/>
              </a:spcAft>
            </a:pPr>
            <a:r>
              <a:rPr lang="pt-BR" dirty="0" smtClean="0"/>
              <a:t>b</a:t>
            </a:r>
            <a:r>
              <a:rPr lang="pt-BR" baseline="-25000" dirty="0" smtClean="0"/>
              <a:t>1</a:t>
            </a:r>
            <a:r>
              <a:rPr lang="pt-BR" dirty="0" smtClean="0"/>
              <a:t> é estimador do coeficiente angular ou inclinação </a:t>
            </a:r>
            <a:r>
              <a:rPr lang="el-GR" dirty="0" smtClean="0"/>
              <a:t>β</a:t>
            </a:r>
            <a:r>
              <a:rPr lang="pt-BR" baseline="-25000" dirty="0" smtClean="0"/>
              <a:t>1</a:t>
            </a:r>
            <a:r>
              <a:rPr lang="pt-BR" dirty="0" smtClean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pt-BR" sz="2000" dirty="0" smtClean="0"/>
              <a:t>A diferença entre o valor observado </a:t>
            </a:r>
            <a:r>
              <a:rPr lang="pt-BR" sz="2000" dirty="0" err="1" smtClean="0"/>
              <a:t>y</a:t>
            </a:r>
            <a:r>
              <a:rPr lang="pt-BR" sz="2000" baseline="-25000" dirty="0" err="1" smtClean="0"/>
              <a:t>i</a:t>
            </a:r>
            <a:r>
              <a:rPr lang="pt-BR" sz="2000" dirty="0" smtClean="0"/>
              <a:t> e o valor ajustado     é o resíduo e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pt-BR" dirty="0" smtClean="0"/>
              <a:t>Podemos usar </a:t>
            </a:r>
            <a:r>
              <a:rPr lang="pt-BR" sz="2400" dirty="0" smtClean="0"/>
              <a:t>e</a:t>
            </a:r>
            <a:r>
              <a:rPr lang="pt-BR" sz="2400" baseline="-25000" dirty="0" smtClean="0"/>
              <a:t>i </a:t>
            </a:r>
            <a:r>
              <a:rPr lang="pt-BR" dirty="0" smtClean="0"/>
              <a:t>para estimar </a:t>
            </a:r>
            <a:r>
              <a:rPr lang="el-GR" sz="2400" dirty="0" smtClean="0"/>
              <a:t>σ</a:t>
            </a:r>
            <a:r>
              <a:rPr lang="pt-BR" sz="2400" dirty="0" smtClean="0"/>
              <a:t>. </a:t>
            </a:r>
            <a:endParaRPr lang="pt-BR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037625"/>
            <a:ext cx="2520280" cy="6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725144"/>
            <a:ext cx="288032" cy="3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5373216"/>
            <a:ext cx="2016224" cy="51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b="1" u="sng" dirty="0" smtClean="0"/>
              <a:t>Exemplo 4</a:t>
            </a:r>
            <a:r>
              <a:rPr lang="pt-BR" sz="2000" dirty="0" smtClean="0"/>
              <a:t>: Consumo de Combustível da aeronave “Piper Cheyenne”</a:t>
            </a:r>
            <a:endParaRPr lang="pt-BR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581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61048"/>
            <a:ext cx="57435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b="1" u="sng" dirty="0" smtClean="0"/>
              <a:t>Exemplo 4</a:t>
            </a:r>
            <a:r>
              <a:rPr lang="pt-BR" sz="2000" dirty="0" smtClean="0"/>
              <a:t>: Consumo de Combustível da aeronave “Piper Cheyenne”</a:t>
            </a:r>
          </a:p>
          <a:p>
            <a:pPr algn="just">
              <a:spcAft>
                <a:spcPts val="0"/>
              </a:spcAft>
            </a:pPr>
            <a:endParaRPr lang="pt-BR" sz="900" b="1" dirty="0" smtClean="0"/>
          </a:p>
          <a:p>
            <a:pPr algn="just">
              <a:spcAft>
                <a:spcPts val="1000"/>
              </a:spcAft>
            </a:pPr>
            <a:r>
              <a:rPr lang="pt-BR" sz="2000" b="1" dirty="0" smtClean="0"/>
              <a:t>Interpretando os coeficientes obtidos: </a:t>
            </a:r>
            <a:endParaRPr lang="pt-BR" b="1" dirty="0" smtClean="0"/>
          </a:p>
          <a:p>
            <a:pPr lvl="1" algn="just">
              <a:spcAft>
                <a:spcPts val="1000"/>
              </a:spcAft>
            </a:pPr>
            <a:r>
              <a:rPr lang="pt-BR" dirty="0" smtClean="0"/>
              <a:t>y = 23,285 + 54,039x  </a:t>
            </a:r>
            <a:r>
              <a:rPr lang="pt-BR" dirty="0" smtClean="0">
                <a:sym typeface="Wingdings" pitchFamily="2" charset="2"/>
              </a:rPr>
              <a:t> </a:t>
            </a:r>
          </a:p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pt-BR" dirty="0" smtClean="0"/>
              <a:t>b</a:t>
            </a:r>
            <a:r>
              <a:rPr lang="pt-BR" baseline="-25000" dirty="0" smtClean="0"/>
              <a:t>0 </a:t>
            </a:r>
            <a:r>
              <a:rPr lang="pt-BR" dirty="0" smtClean="0">
                <a:sym typeface="Wingdings" pitchFamily="2" charset="2"/>
              </a:rPr>
              <a:t>=</a:t>
            </a:r>
            <a:r>
              <a:rPr lang="pt-BR" dirty="0" smtClean="0"/>
              <a:t> 23,285 (sugere que mesmo que o avião não esteja voando (X = 0), algum combustível seria consumido). </a:t>
            </a:r>
          </a:p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pt-BR" dirty="0" smtClean="0"/>
              <a:t>b</a:t>
            </a:r>
            <a:r>
              <a:rPr lang="pt-BR" baseline="-25000" dirty="0" smtClean="0"/>
              <a:t>1 </a:t>
            </a:r>
            <a:r>
              <a:rPr lang="pt-BR" dirty="0" smtClean="0"/>
              <a:t>= 54,039 ( a cada hora adicional de vôo, o Piper Cheyenne consumiu uma média de 54 libras de combustível)</a:t>
            </a:r>
          </a:p>
          <a:p>
            <a:pPr lvl="2" algn="just">
              <a:spcAft>
                <a:spcPts val="1000"/>
              </a:spcAft>
            </a:pPr>
            <a:endParaRPr lang="pt-BR" sz="800" dirty="0" smtClean="0"/>
          </a:p>
          <a:p>
            <a:pPr marL="284163" lvl="2" algn="just">
              <a:lnSpc>
                <a:spcPct val="150000"/>
              </a:lnSpc>
              <a:spcAft>
                <a:spcPts val="1000"/>
              </a:spcAft>
            </a:pPr>
            <a:r>
              <a:rPr lang="pt-BR" b="1" dirty="0" err="1" smtClean="0">
                <a:ea typeface="+mn-ea"/>
                <a:cs typeface="+mn-cs"/>
              </a:rPr>
              <a:t>R²</a:t>
            </a:r>
            <a:r>
              <a:rPr lang="pt-BR" b="1" dirty="0" smtClean="0">
                <a:ea typeface="+mn-ea"/>
                <a:cs typeface="+mn-cs"/>
              </a:rPr>
              <a:t> = 0,9926 </a:t>
            </a:r>
            <a:r>
              <a:rPr lang="pt-BR" dirty="0" smtClean="0">
                <a:ea typeface="+mn-ea"/>
                <a:cs typeface="+mn-cs"/>
              </a:rPr>
              <a:t>(Coeficiente de correlação elevado ao quadrado: Variação de Y explicada por X). </a:t>
            </a:r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b="1" u="sng" dirty="0" smtClean="0"/>
              <a:t>Exemplo 5</a:t>
            </a:r>
            <a:r>
              <a:rPr lang="pt-BR" sz="2000" dirty="0" smtClean="0"/>
              <a:t>: Exercício 12.10 – Página 504 (100 companhias mundiais)</a:t>
            </a:r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2000" dirty="0" smtClean="0"/>
          </a:p>
          <a:p>
            <a:pPr algn="just">
              <a:spcAft>
                <a:spcPts val="1000"/>
              </a:spcAft>
            </a:pPr>
            <a:endParaRPr lang="pt-BR" sz="1000" dirty="0" smtClean="0"/>
          </a:p>
          <a:p>
            <a:pPr algn="just">
              <a:spcAft>
                <a:spcPts val="1000"/>
              </a:spcAft>
            </a:pPr>
            <a:endParaRPr lang="pt-BR" dirty="0" smtClean="0"/>
          </a:p>
          <a:p>
            <a:pPr lvl="1">
              <a:spcAft>
                <a:spcPts val="1000"/>
              </a:spcAft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060848"/>
            <a:ext cx="35283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571" y="2060848"/>
            <a:ext cx="49625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Exemplos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b="1" u="sng" dirty="0" smtClean="0"/>
              <a:t>Exemplo 5</a:t>
            </a:r>
            <a:r>
              <a:rPr lang="pt-BR" sz="2000" dirty="0" smtClean="0"/>
              <a:t>: Exercício 12.10 – Página 504 (100 companhias mundiais)</a:t>
            </a:r>
            <a:endParaRPr lang="pt-BR" dirty="0" smtClean="0"/>
          </a:p>
          <a:p>
            <a:pPr marL="457200" indent="-457200">
              <a:spcAft>
                <a:spcPts val="600"/>
              </a:spcAft>
              <a:buNone/>
            </a:pPr>
            <a:r>
              <a:rPr lang="pt-BR" sz="2000" b="1" dirty="0" smtClean="0"/>
              <a:t>Interpretando os coeficientes obtidos: </a:t>
            </a:r>
          </a:p>
          <a:p>
            <a:pPr lvl="1">
              <a:spcAft>
                <a:spcPts val="1000"/>
              </a:spcAft>
              <a:buNone/>
            </a:pPr>
            <a:r>
              <a:rPr lang="pt-BR" dirty="0" smtClean="0"/>
              <a:t>				 y = 2276,9 + 0,0307x</a:t>
            </a:r>
            <a:endParaRPr lang="pt-BR" dirty="0" smtClean="0">
              <a:sym typeface="Wingdings" pitchFamily="2" charset="2"/>
            </a:endParaRPr>
          </a:p>
          <a:p>
            <a:pPr marL="363538" lvl="1" indent="-363538" algn="just">
              <a:buNone/>
            </a:pPr>
            <a:r>
              <a:rPr lang="pt-BR" b="1" dirty="0" smtClean="0">
                <a:sym typeface="Wingdings" pitchFamily="2" charset="2"/>
              </a:rPr>
              <a:t>a) </a:t>
            </a:r>
            <a:r>
              <a:rPr lang="pt-BR" dirty="0" smtClean="0"/>
              <a:t>b</a:t>
            </a:r>
            <a:r>
              <a:rPr lang="pt-BR" baseline="-25000" dirty="0" smtClean="0"/>
              <a:t>1 </a:t>
            </a:r>
            <a:r>
              <a:rPr lang="pt-BR" dirty="0" smtClean="0"/>
              <a:t>= 0,0307 (</a:t>
            </a:r>
            <a:r>
              <a:rPr lang="pt-PT" dirty="0" smtClean="0"/>
              <a:t>O aumento da receita média em um milhão de dólares eleva a renda líquida em 30.700 dólares</a:t>
            </a:r>
            <a:r>
              <a:rPr lang="pt-BR" dirty="0" smtClean="0"/>
              <a:t>).</a:t>
            </a:r>
          </a:p>
          <a:p>
            <a:pPr marL="457200" indent="-457200">
              <a:buNone/>
            </a:pPr>
            <a:endParaRPr lang="pt-BR" sz="2000" dirty="0" smtClean="0"/>
          </a:p>
          <a:p>
            <a:pPr marL="363538" lvl="1" indent="-363538" algn="just">
              <a:buNone/>
            </a:pPr>
            <a:r>
              <a:rPr lang="pt-BR" b="1" dirty="0" smtClean="0">
                <a:sym typeface="Wingdings" pitchFamily="2" charset="2"/>
              </a:rPr>
              <a:t>b) </a:t>
            </a:r>
            <a:r>
              <a:rPr lang="pt-BR" dirty="0" smtClean="0">
                <a:sym typeface="Wingdings" pitchFamily="2" charset="2"/>
              </a:rPr>
              <a:t>b</a:t>
            </a:r>
            <a:r>
              <a:rPr lang="pt-BR" baseline="-25000" dirty="0" smtClean="0">
                <a:sym typeface="Wingdings" pitchFamily="2" charset="2"/>
              </a:rPr>
              <a:t>0</a:t>
            </a:r>
            <a:r>
              <a:rPr lang="pt-BR" dirty="0" smtClean="0">
                <a:sym typeface="Wingdings" pitchFamily="2" charset="2"/>
              </a:rPr>
              <a:t> = 2276,9 (sugere se a receita é zero (X = 0), então o lucro da empresa será de 2276,6 milhões, ou seja, haverá lucro liquido quando a receita é igual a zero).</a:t>
            </a:r>
          </a:p>
          <a:p>
            <a:pPr marL="363538" lvl="1" indent="-363538" algn="just">
              <a:buNone/>
            </a:pPr>
            <a:r>
              <a:rPr lang="pt-BR" b="1" dirty="0" smtClean="0">
                <a:sym typeface="Wingdings" pitchFamily="2" charset="2"/>
              </a:rPr>
              <a:t>
c) </a:t>
            </a:r>
            <a:r>
              <a:rPr lang="pt-BR" dirty="0" err="1" smtClean="0">
                <a:sym typeface="Wingdings" pitchFamily="2" charset="2"/>
              </a:rPr>
              <a:t>RendaLiquida</a:t>
            </a:r>
            <a:r>
              <a:rPr lang="pt-PT" dirty="0" smtClean="0">
                <a:sym typeface="Wingdings" pitchFamily="2" charset="2"/>
              </a:rPr>
              <a:t>(Y) = 2276,9 + 0,0307 * (1000) = 2,307,6 bilhões de dólares.</a:t>
            </a:r>
            <a:endParaRPr lang="pt-BR" dirty="0" smtClean="0">
              <a:sym typeface="Wingdings" pitchFamily="2" charset="2"/>
            </a:endParaRPr>
          </a:p>
          <a:p>
            <a:pPr marL="457200" indent="-457200">
              <a:buNone/>
            </a:pPr>
            <a:endParaRPr lang="pt-BR" sz="2000" b="1" dirty="0" smtClean="0"/>
          </a:p>
          <a:p>
            <a:pPr marL="457200" indent="-457200">
              <a:buAutoNum type="alphaLcParenR"/>
            </a:pPr>
            <a:endParaRPr lang="pt-BR" sz="2000" b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ctr">
              <a:buNone/>
            </a:pPr>
            <a:endParaRPr lang="pt-BR" sz="5400" dirty="0" smtClean="0"/>
          </a:p>
          <a:p>
            <a:pPr algn="ctr">
              <a:buNone/>
            </a:pPr>
            <a:r>
              <a:rPr lang="pt-BR" sz="4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REGRESSÃO BIVARIADA  AULA 02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Inclinação e Intercepto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O método de Mínimos Quadrados Ordinários (MQO) é usado para estimar uma regressão de maneira a assegurar o “melhor ajuste”.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Por melhor ajuste, entende-se por obter um coeficiente angular e um intercepto de maneira que os resíduos sejam os menores possíveis.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Porém, uma característica do MQO é que os resíduos sejam iguais a zero em torno da reta de regressão: </a:t>
            </a:r>
          </a:p>
          <a:p>
            <a:pPr algn="just">
              <a:spcAft>
                <a:spcPts val="1000"/>
              </a:spcAft>
            </a:pPr>
            <a:endParaRPr lang="pt-BR" dirty="0" smtClean="0"/>
          </a:p>
          <a:p>
            <a:pPr algn="just">
              <a:spcAft>
                <a:spcPts val="1800"/>
              </a:spcAft>
            </a:pPr>
            <a:r>
              <a:rPr lang="pt-BR" dirty="0" smtClean="0"/>
              <a:t>Para trabalharmos com uma equação com soma ≠ 0, temos:</a:t>
            </a:r>
            <a:endParaRPr lang="pt-BR" sz="1000" dirty="0" smtClean="0"/>
          </a:p>
          <a:p>
            <a:pPr>
              <a:buNone/>
            </a:pPr>
            <a:r>
              <a:rPr lang="pt-BR" sz="1600" dirty="0" smtClean="0"/>
              <a:t>						(Soma dos quadrados dos Erros)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581128"/>
            <a:ext cx="19442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123" y="5676478"/>
            <a:ext cx="35909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Inclinação e Intercepto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Omitindo as passagens matemáticas necessárias para otimizar os parâmetros b</a:t>
            </a:r>
            <a:r>
              <a:rPr lang="pt-BR" baseline="-25000" dirty="0" smtClean="0"/>
              <a:t>0 </a:t>
            </a:r>
            <a:r>
              <a:rPr lang="pt-BR" dirty="0" smtClean="0"/>
              <a:t>e b</a:t>
            </a:r>
            <a:r>
              <a:rPr lang="pt-BR" baseline="-25000" dirty="0" smtClean="0"/>
              <a:t>1</a:t>
            </a:r>
            <a:r>
              <a:rPr lang="pt-BR" dirty="0" smtClean="0"/>
              <a:t>, temos:</a:t>
            </a:r>
          </a:p>
          <a:p>
            <a:pPr lvl="1"/>
            <a:r>
              <a:rPr lang="pt-BR" dirty="0" smtClean="0"/>
              <a:t>Estimador de MQO para a inclinação: 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Estimador de MQO para o intercepto: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dirty="0" smtClean="0"/>
              <a:t>Utilizando a notação SQ (soma de quadrados), temos: </a:t>
            </a:r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288" y="2852936"/>
            <a:ext cx="25688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725144"/>
            <a:ext cx="158992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5805264"/>
            <a:ext cx="1440160" cy="85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ctr">
              <a:buNone/>
            </a:pPr>
            <a:endParaRPr lang="pt-BR" sz="5400" dirty="0" smtClean="0"/>
          </a:p>
          <a:p>
            <a:pPr algn="ctr">
              <a:buNone/>
            </a:pPr>
            <a:r>
              <a:rPr lang="pt-BR" sz="4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REGRESSÃO BIVARIADA  AULA 01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Avaliando o ajuste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dirty="0" smtClean="0"/>
              <a:t>A variação total em Y em torno de sua média (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tot</a:t>
            </a:r>
            <a:r>
              <a:rPr lang="pt-BR" sz="2000" dirty="0" smtClean="0"/>
              <a:t>) é dada por:</a:t>
            </a:r>
          </a:p>
          <a:p>
            <a:endParaRPr lang="pt-BR" sz="2000" dirty="0" smtClean="0"/>
          </a:p>
          <a:p>
            <a:r>
              <a:rPr lang="pt-BR" sz="2000" dirty="0" smtClean="0"/>
              <a:t>A variação explicada em Y (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reg</a:t>
            </a:r>
            <a:r>
              <a:rPr lang="pt-BR" sz="2000" dirty="0" smtClean="0"/>
              <a:t>) é dada por: 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 algn="just"/>
            <a:r>
              <a:rPr lang="pt-BR" sz="2000" dirty="0" smtClean="0"/>
              <a:t>A variação inexplicada em Y (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erro</a:t>
            </a:r>
            <a:r>
              <a:rPr lang="pt-BR" sz="2000" dirty="0" smtClean="0"/>
              <a:t>) é a soma dos quadrados dos resíduos (soma de quadrados do erro). Depende de n e da unidade de mensuração (quilogramas, dólares,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 algn="just"/>
            <a:r>
              <a:rPr lang="pt-BR" sz="2000" dirty="0" smtClean="0"/>
              <a:t>O coeficiente </a:t>
            </a:r>
            <a:r>
              <a:rPr lang="pt-BR" sz="2000" smtClean="0"/>
              <a:t>de determinação R</a:t>
            </a:r>
            <a:r>
              <a:rPr lang="pt-BR" sz="2000" baseline="30000" smtClean="0"/>
              <a:t>2</a:t>
            </a:r>
            <a:r>
              <a:rPr lang="pt-BR" sz="2000" smtClean="0"/>
              <a:t> </a:t>
            </a:r>
            <a:r>
              <a:rPr lang="pt-BR" sz="2000" dirty="0" smtClean="0"/>
              <a:t>é uma medida de ajuste relativo baseado na comparação do 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reg</a:t>
            </a:r>
            <a:r>
              <a:rPr lang="pt-BR" sz="2000" dirty="0" smtClean="0"/>
              <a:t> e o 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tot</a:t>
            </a:r>
            <a:r>
              <a:rPr lang="pt-BR" sz="2000" dirty="0" smtClean="0"/>
              <a:t> ( com             ). Diferente de </a:t>
            </a:r>
            <a:r>
              <a:rPr lang="pt-BR" sz="2000" dirty="0" err="1" smtClean="0"/>
              <a:t>SQ</a:t>
            </a:r>
            <a:r>
              <a:rPr lang="pt-BR" sz="2000" baseline="-25000" dirty="0" err="1" smtClean="0"/>
              <a:t>erro</a:t>
            </a:r>
            <a:r>
              <a:rPr lang="pt-BR" sz="2000" dirty="0" smtClean="0"/>
              <a:t>, R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não depende de n, além de ser é </a:t>
            </a:r>
            <a:r>
              <a:rPr lang="pt-BR" sz="2000" b="1" u="sng" dirty="0" smtClean="0"/>
              <a:t>adimensional</a:t>
            </a:r>
            <a:r>
              <a:rPr lang="pt-BR" sz="2000" dirty="0" smtClean="0"/>
              <a:t>:</a:t>
            </a:r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167" y="1772816"/>
            <a:ext cx="200593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2780928"/>
            <a:ext cx="1999136" cy="61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37112"/>
            <a:ext cx="1872208" cy="5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6093296"/>
            <a:ext cx="31835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5485606"/>
            <a:ext cx="8667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Inclinação e Intercepto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6</a:t>
            </a:r>
            <a:r>
              <a:rPr lang="pt-BR" dirty="0" smtClean="0"/>
              <a:t>: (Exercício 12.16 – pagina 509)</a:t>
            </a:r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27473"/>
            <a:ext cx="6667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30" y="4077072"/>
            <a:ext cx="84010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3955" y="5589240"/>
            <a:ext cx="3438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0968" y="5650042"/>
            <a:ext cx="1499104" cy="4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5661248"/>
            <a:ext cx="1351138" cy="43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7707" y="5660204"/>
            <a:ext cx="1420035" cy="45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6600" y="6237312"/>
            <a:ext cx="2823472" cy="48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096" y="6203776"/>
            <a:ext cx="2400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Inclinação e Intercepto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6</a:t>
            </a:r>
            <a:r>
              <a:rPr lang="pt-BR" dirty="0" smtClean="0"/>
              <a:t>: (Exercício 12.16 – pagina 509)</a:t>
            </a:r>
          </a:p>
          <a:p>
            <a:pPr lvl="1"/>
            <a:r>
              <a:rPr lang="pt-BR" dirty="0" smtClean="0"/>
              <a:t>Ajuste Excel: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81369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</a:t>
            </a:r>
            <a:r>
              <a:rPr lang="pt-BR" sz="2700" dirty="0" smtClean="0"/>
              <a:t>Testes de Significância</a:t>
            </a:r>
            <a:endParaRPr lang="pt-BR" sz="2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u="sng" dirty="0" smtClean="0"/>
              <a:t>Erro Padrão da Regressão</a:t>
            </a:r>
            <a:r>
              <a:rPr lang="pt-BR" dirty="0" smtClean="0"/>
              <a:t>: (Medida de ajuste total)</a:t>
            </a:r>
          </a:p>
          <a:p>
            <a:endParaRPr lang="pt-BR" dirty="0" smtClean="0"/>
          </a:p>
          <a:p>
            <a:pPr lvl="1">
              <a:spcAft>
                <a:spcPts val="600"/>
              </a:spcAft>
            </a:pPr>
            <a:r>
              <a:rPr lang="pt-BR" sz="1800" dirty="0" smtClean="0"/>
              <a:t>Se o ajuste do modelo fosse perfeito (</a:t>
            </a:r>
            <a:r>
              <a:rPr lang="pt-BR" sz="1800" dirty="0" err="1" smtClean="0"/>
              <a:t>SQ</a:t>
            </a:r>
            <a:r>
              <a:rPr lang="pt-BR" sz="1800" baseline="-25000" dirty="0" err="1" smtClean="0"/>
              <a:t>erro</a:t>
            </a:r>
            <a:r>
              <a:rPr lang="pt-BR" sz="1800" dirty="0" smtClean="0"/>
              <a:t> = 0), então o erro padrão </a:t>
            </a:r>
            <a:r>
              <a:rPr lang="pt-BR" sz="1800" dirty="0" err="1" smtClean="0"/>
              <a:t>s</a:t>
            </a:r>
            <a:r>
              <a:rPr lang="pt-BR" sz="1800" baseline="-25000" dirty="0" err="1" smtClean="0"/>
              <a:t>xy</a:t>
            </a:r>
            <a:r>
              <a:rPr lang="pt-BR" sz="1800" dirty="0" smtClean="0"/>
              <a:t> seria igual a zero. </a:t>
            </a:r>
          </a:p>
          <a:p>
            <a:pPr lvl="1">
              <a:spcAft>
                <a:spcPts val="600"/>
              </a:spcAft>
            </a:pPr>
            <a:r>
              <a:rPr lang="pt-BR" sz="1800" dirty="0" smtClean="0"/>
              <a:t>O erro padrão </a:t>
            </a:r>
            <a:r>
              <a:rPr lang="pt-BR" sz="1800" dirty="0" err="1" smtClean="0"/>
              <a:t>s</a:t>
            </a:r>
            <a:r>
              <a:rPr lang="pt-BR" sz="1800" baseline="-25000" dirty="0" err="1" smtClean="0"/>
              <a:t>xy</a:t>
            </a:r>
            <a:r>
              <a:rPr lang="pt-BR" sz="1800" baseline="-25000" dirty="0" smtClean="0"/>
              <a:t> </a:t>
            </a:r>
            <a:r>
              <a:rPr lang="pt-BR" sz="1800" dirty="0" smtClean="0"/>
              <a:t> é um estimador de </a:t>
            </a:r>
            <a:r>
              <a:rPr lang="el-GR" sz="1800" dirty="0" smtClean="0"/>
              <a:t>σ</a:t>
            </a:r>
            <a:r>
              <a:rPr lang="pt-BR" sz="1800" dirty="0" smtClean="0"/>
              <a:t> (desvio padrão dos erros não observáveis).</a:t>
            </a:r>
          </a:p>
          <a:p>
            <a:pPr marL="284163" lvl="1" algn="just">
              <a:spcBef>
                <a:spcPts val="0"/>
              </a:spcBef>
              <a:spcAft>
                <a:spcPts val="0"/>
              </a:spcAft>
            </a:pPr>
            <a:endParaRPr lang="pt-BR" sz="800" u="sng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r>
              <a:rPr lang="pt-BR" sz="2200" dirty="0" smtClean="0">
                <a:ea typeface="+mn-ea"/>
                <a:cs typeface="+mn-cs"/>
              </a:rPr>
              <a:t>Intervalos de Confiança para o verdadeiro Coeficiente Angular (</a:t>
            </a:r>
            <a:r>
              <a:rPr lang="el-GR" sz="2200" dirty="0" smtClean="0"/>
              <a:t>β</a:t>
            </a:r>
            <a:r>
              <a:rPr lang="pt-BR" sz="2200" baseline="-25000" dirty="0" smtClean="0">
                <a:ea typeface="+mn-ea"/>
                <a:cs typeface="+mn-cs"/>
              </a:rPr>
              <a:t>1</a:t>
            </a:r>
            <a:r>
              <a:rPr lang="pt-BR" sz="2200" dirty="0" smtClean="0">
                <a:ea typeface="+mn-ea"/>
                <a:cs typeface="+mn-cs"/>
              </a:rPr>
              <a:t>):</a:t>
            </a:r>
          </a:p>
          <a:p>
            <a:pPr marL="284163" lvl="1" algn="just">
              <a:spcBef>
                <a:spcPts val="0"/>
              </a:spcBef>
              <a:spcAft>
                <a:spcPts val="0"/>
              </a:spcAft>
            </a:pPr>
            <a:endParaRPr lang="pt-BR" sz="800" dirty="0" smtClean="0">
              <a:ea typeface="+mn-ea"/>
              <a:cs typeface="+mn-cs"/>
            </a:endParaRPr>
          </a:p>
          <a:p>
            <a:pPr marL="3316288" lvl="8" algn="r">
              <a:spcAft>
                <a:spcPts val="1000"/>
              </a:spcAft>
              <a:buNone/>
            </a:pPr>
            <a:r>
              <a:rPr lang="pt-BR" sz="1800" dirty="0" smtClean="0">
                <a:ea typeface="+mn-ea"/>
                <a:cs typeface="+mn-cs"/>
              </a:rPr>
              <a:t>               (Erro Padrão)                    </a:t>
            </a:r>
          </a:p>
          <a:p>
            <a:pPr marL="3316288" lvl="8" algn="r">
              <a:spcAft>
                <a:spcPts val="1000"/>
              </a:spcAft>
              <a:buNone/>
            </a:pPr>
            <a:endParaRPr lang="pt-BR" sz="1500" dirty="0" smtClean="0"/>
          </a:p>
          <a:p>
            <a:pPr marL="3316288" lvl="8" algn="r">
              <a:spcAft>
                <a:spcPts val="1000"/>
              </a:spcAft>
              <a:buNone/>
            </a:pPr>
            <a:endParaRPr lang="pt-BR" sz="800" dirty="0" smtClean="0"/>
          </a:p>
          <a:p>
            <a:pPr marL="3316288" lvl="8" algn="r">
              <a:spcAft>
                <a:spcPts val="1000"/>
              </a:spcAft>
              <a:buNone/>
            </a:pPr>
            <a:r>
              <a:rPr lang="pt-BR" sz="1800" dirty="0" smtClean="0"/>
              <a:t>(Intervalo de Confiança)</a:t>
            </a:r>
            <a:endParaRPr lang="pt-BR" sz="1800" dirty="0" smtClean="0"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844824"/>
            <a:ext cx="1224136" cy="51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4556"/>
            <a:ext cx="4219614" cy="100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8498" y="5877272"/>
            <a:ext cx="3767678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</a:t>
            </a:r>
            <a:r>
              <a:rPr lang="pt-BR" sz="2700" dirty="0" smtClean="0"/>
              <a:t>Testes de Significância</a:t>
            </a:r>
            <a:endParaRPr lang="pt-BR" sz="2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/>
          <a:lstStyle/>
          <a:p>
            <a:pPr marL="284163" lvl="1" algn="just">
              <a:spcAft>
                <a:spcPts val="1000"/>
              </a:spcAft>
            </a:pPr>
            <a:r>
              <a:rPr lang="pt-BR" sz="2200" dirty="0" smtClean="0">
                <a:ea typeface="+mn-ea"/>
                <a:cs typeface="+mn-cs"/>
              </a:rPr>
              <a:t>Intervalos de Confiança para o verdadeiro valor do Intercepto (</a:t>
            </a:r>
            <a:r>
              <a:rPr lang="el-GR" sz="2200" dirty="0" smtClean="0">
                <a:ea typeface="+mn-ea"/>
                <a:cs typeface="+mn-cs"/>
              </a:rPr>
              <a:t>β</a:t>
            </a:r>
            <a:r>
              <a:rPr lang="pt-BR" sz="2200" baseline="-25000" dirty="0" smtClean="0">
                <a:ea typeface="+mn-ea"/>
                <a:cs typeface="+mn-cs"/>
              </a:rPr>
              <a:t>0</a:t>
            </a:r>
            <a:r>
              <a:rPr lang="pt-BR" sz="2200" dirty="0" smtClean="0">
                <a:ea typeface="+mn-ea"/>
                <a:cs typeface="+mn-cs"/>
              </a:rPr>
              <a:t>):</a:t>
            </a: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marL="3316288" lvl="8" algn="r">
              <a:spcAft>
                <a:spcPts val="1000"/>
              </a:spcAft>
              <a:buNone/>
            </a:pPr>
            <a:r>
              <a:rPr lang="pt-BR" sz="1800" dirty="0" smtClean="0">
                <a:ea typeface="+mn-ea"/>
                <a:cs typeface="+mn-cs"/>
              </a:rPr>
              <a:t>               (Erro Padrão)                    </a:t>
            </a:r>
          </a:p>
          <a:p>
            <a:pPr marL="3316288" lvl="8" algn="just">
              <a:spcAft>
                <a:spcPts val="100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marL="3316288" lvl="8" algn="r">
              <a:spcAft>
                <a:spcPts val="1000"/>
              </a:spcAft>
              <a:buNone/>
            </a:pPr>
            <a:endParaRPr lang="pt-BR" sz="1500" dirty="0" smtClean="0"/>
          </a:p>
          <a:p>
            <a:pPr marL="3316288" lvl="8" algn="r">
              <a:spcAft>
                <a:spcPts val="1000"/>
              </a:spcAft>
              <a:buNone/>
            </a:pPr>
            <a:r>
              <a:rPr lang="pt-BR" sz="1800" dirty="0" smtClean="0"/>
              <a:t>(Intervalo de Confiança)</a:t>
            </a:r>
            <a:endParaRPr lang="pt-BR" sz="1800" dirty="0" smtClean="0"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331640" y="2564904"/>
            <a:ext cx="4494237" cy="876300"/>
            <a:chOff x="827584" y="2132856"/>
            <a:chExt cx="4494237" cy="876300"/>
          </a:xfrm>
        </p:grpSpPr>
        <p:pic>
          <p:nvPicPr>
            <p:cNvPr id="6451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132856"/>
              <a:ext cx="2619375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21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6" y="2132856"/>
              <a:ext cx="1685925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005064"/>
            <a:ext cx="354000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</a:t>
            </a:r>
            <a:r>
              <a:rPr lang="pt-BR" sz="2700" dirty="0" smtClean="0"/>
              <a:t>Testes de Hipóteses</a:t>
            </a:r>
            <a:endParaRPr lang="pt-BR" sz="2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/>
          <a:lstStyle/>
          <a:p>
            <a:pPr marL="284163" lvl="1" algn="just">
              <a:spcAft>
                <a:spcPts val="1000"/>
              </a:spcAft>
            </a:pPr>
            <a:r>
              <a:rPr lang="pt-BR" sz="2200" dirty="0" smtClean="0">
                <a:ea typeface="+mn-ea"/>
                <a:cs typeface="+mn-cs"/>
              </a:rPr>
              <a:t>Será que o verdadeiro valor do coeficiente angular é diferente de zero?</a:t>
            </a:r>
          </a:p>
          <a:p>
            <a:pPr marL="284163" lvl="1" algn="just">
              <a:spcAft>
                <a:spcPts val="1000"/>
              </a:spcAft>
              <a:buNone/>
            </a:pPr>
            <a:endParaRPr lang="pt-BR" dirty="0" smtClean="0">
              <a:ea typeface="+mn-ea"/>
              <a:cs typeface="+mn-cs"/>
            </a:endParaRPr>
          </a:p>
          <a:p>
            <a:pPr marL="682626" lvl="2" algn="just">
              <a:spcAft>
                <a:spcPts val="1000"/>
              </a:spcAft>
              <a:buNone/>
            </a:pPr>
            <a:r>
              <a:rPr lang="pt-BR" dirty="0" smtClean="0">
                <a:ea typeface="+mn-ea"/>
                <a:cs typeface="+mn-cs"/>
              </a:rPr>
              <a:t>estatística do teste, com </a:t>
            </a:r>
            <a:r>
              <a:rPr lang="pt-BR" i="1" dirty="0" smtClean="0">
                <a:ea typeface="+mn-ea"/>
                <a:cs typeface="+mn-cs"/>
              </a:rPr>
              <a:t>v = (n – 2) </a:t>
            </a:r>
            <a:r>
              <a:rPr lang="pt-BR" dirty="0" smtClean="0">
                <a:ea typeface="+mn-ea"/>
                <a:cs typeface="+mn-cs"/>
              </a:rPr>
              <a:t>graus de liberdade: </a:t>
            </a:r>
          </a:p>
          <a:p>
            <a:pPr marL="284163" lvl="1" algn="just">
              <a:spcAft>
                <a:spcPts val="1000"/>
              </a:spcAft>
            </a:pPr>
            <a:endParaRPr lang="pt-BR" sz="22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r>
              <a:rPr lang="pt-BR" sz="2200" dirty="0" smtClean="0">
                <a:ea typeface="+mn-ea"/>
                <a:cs typeface="+mn-cs"/>
              </a:rPr>
              <a:t>Será que o verdadeiro valor do intercepto é diferente de zero?</a:t>
            </a: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marL="3316288" lvl="8" algn="just">
              <a:spcAft>
                <a:spcPts val="100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marL="682626" lvl="2" algn="just">
              <a:spcAft>
                <a:spcPts val="1000"/>
              </a:spcAft>
              <a:buNone/>
            </a:pPr>
            <a:r>
              <a:rPr lang="pt-BR" dirty="0" smtClean="0">
                <a:ea typeface="+mn-ea"/>
                <a:cs typeface="+mn-cs"/>
              </a:rPr>
              <a:t>estatística do teste, com </a:t>
            </a:r>
            <a:r>
              <a:rPr lang="pt-BR" i="1" dirty="0" smtClean="0">
                <a:ea typeface="+mn-ea"/>
                <a:cs typeface="+mn-cs"/>
              </a:rPr>
              <a:t>v = (n – 2) </a:t>
            </a:r>
            <a:r>
              <a:rPr lang="pt-BR" dirty="0" smtClean="0">
                <a:ea typeface="+mn-ea"/>
                <a:cs typeface="+mn-cs"/>
              </a:rPr>
              <a:t>graus de liberdade: </a:t>
            </a:r>
          </a:p>
          <a:p>
            <a:pPr marL="284163" lvl="8" algn="just">
              <a:spcAft>
                <a:spcPts val="100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04278"/>
            <a:ext cx="6984776" cy="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24" y="4221088"/>
            <a:ext cx="5066532" cy="8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212976"/>
            <a:ext cx="1296144" cy="6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5733256"/>
            <a:ext cx="1224136" cy="60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Regressão Bivariada – Inclinação e Intercepto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b="1" u="sng" dirty="0" smtClean="0"/>
              <a:t>Exemplo 7</a:t>
            </a:r>
            <a:r>
              <a:rPr lang="pt-BR" dirty="0" smtClean="0"/>
              <a:t>: (Exercício 12.22 – pagina 517)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pt-BR" sz="1800" dirty="0" smtClean="0"/>
              <a:t>Uma regressão foi feita usando os dados de 16 instituições beneficentes selecionadas ao acaso, em 2003. As variáveis eram  Y = despesas (milhões de dólares) e X = receita (milhões de dólares). </a:t>
            </a:r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800" dirty="0" smtClean="0"/>
              <a:t>Escreva a equação da reta de regressão ajustada. </a:t>
            </a:r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800" dirty="0" smtClean="0"/>
              <a:t>Construa um intervalo de confiança de 95% para o coeficiente angular. </a:t>
            </a:r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800" dirty="0" smtClean="0"/>
              <a:t>Efetue um teste t unilateral à direita para a nulidade do coeficiente angular, com </a:t>
            </a:r>
            <a:r>
              <a:rPr lang="el-GR" sz="1800" dirty="0" smtClean="0"/>
              <a:t>α</a:t>
            </a:r>
            <a:r>
              <a:rPr lang="pt-BR" sz="1800" dirty="0" smtClean="0"/>
              <a:t> = 0,05. Formule as hipóteses claramente. </a:t>
            </a:r>
          </a:p>
          <a:p>
            <a:pPr marL="342900" indent="-342900" algn="just">
              <a:spcAft>
                <a:spcPts val="1000"/>
              </a:spcAft>
              <a:buAutoNum type="alphaLcParenR"/>
            </a:pPr>
            <a:r>
              <a:rPr lang="pt-BR" sz="1800" dirty="0" smtClean="0"/>
              <a:t>Use o Excel para determinar o nível descritivo da estatística t para o coeficiente angular. </a:t>
            </a:r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45224"/>
            <a:ext cx="5518500" cy="11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Decomposição da Variância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Uma regressão procura explicar a dispersão da variável dependente em torno da sua média.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Para explicar esta variação, utilizamos a seguinte fórmula: </a:t>
            </a:r>
          </a:p>
          <a:p>
            <a:pPr algn="just">
              <a:spcAft>
                <a:spcPts val="1000"/>
              </a:spcAft>
            </a:pPr>
            <a:endParaRPr lang="pt-BR" dirty="0" smtClean="0"/>
          </a:p>
          <a:p>
            <a:pPr algn="just">
              <a:spcAft>
                <a:spcPts val="1000"/>
              </a:spcAft>
            </a:pPr>
            <a:r>
              <a:rPr lang="pt-BR" dirty="0" smtClean="0"/>
              <a:t>Utilizamos a mesma decomposição para a soma de quadrados total (</a:t>
            </a:r>
            <a:r>
              <a:rPr lang="pt-BR" dirty="0" err="1" smtClean="0"/>
              <a:t>SQ</a:t>
            </a:r>
            <a:r>
              <a:rPr lang="pt-BR" baseline="-25000" dirty="0" err="1" smtClean="0"/>
              <a:t>tot</a:t>
            </a:r>
            <a:r>
              <a:rPr lang="pt-BR" dirty="0" smtClean="0"/>
              <a:t>): </a:t>
            </a:r>
          </a:p>
          <a:p>
            <a:pPr algn="just">
              <a:spcAft>
                <a:spcPts val="1000"/>
              </a:spcAft>
            </a:pPr>
            <a:endParaRPr lang="pt-BR" dirty="0" smtClean="0"/>
          </a:p>
          <a:p>
            <a:pPr algn="just">
              <a:spcAft>
                <a:spcPts val="1000"/>
              </a:spcAft>
            </a:pPr>
            <a:r>
              <a:rPr lang="pt-BR" dirty="0" smtClean="0"/>
              <a:t>Logo, a decomposição da variância, pode ser escrita como:</a:t>
            </a:r>
          </a:p>
          <a:p>
            <a:pPr algn="ctr">
              <a:spcAft>
                <a:spcPts val="1000"/>
              </a:spcAft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SQ</a:t>
            </a:r>
            <a:r>
              <a:rPr lang="pt-BR" b="1" baseline="-25000" dirty="0" err="1" smtClean="0"/>
              <a:t>tot</a:t>
            </a:r>
            <a:r>
              <a:rPr lang="pt-BR" b="1" baseline="-25000" dirty="0" smtClean="0"/>
              <a:t> </a:t>
            </a:r>
            <a:r>
              <a:rPr lang="pt-BR" b="1" dirty="0" smtClean="0"/>
              <a:t>= </a:t>
            </a:r>
            <a:r>
              <a:rPr lang="pt-BR" b="1" dirty="0" err="1" smtClean="0"/>
              <a:t>SQ</a:t>
            </a:r>
            <a:r>
              <a:rPr lang="pt-BR" b="1" baseline="-25000" dirty="0" err="1" smtClean="0"/>
              <a:t>erro</a:t>
            </a:r>
            <a:r>
              <a:rPr lang="pt-BR" b="1" dirty="0" smtClean="0"/>
              <a:t> + </a:t>
            </a:r>
            <a:r>
              <a:rPr lang="pt-BR" b="1" dirty="0" err="1" smtClean="0"/>
              <a:t>SQ</a:t>
            </a:r>
            <a:r>
              <a:rPr lang="pt-BR" b="1" baseline="-25000" dirty="0" err="1" smtClean="0"/>
              <a:t>reg</a:t>
            </a:r>
            <a:r>
              <a:rPr lang="pt-BR" b="1" dirty="0" smtClean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/>
              <a:t>[</a:t>
            </a:r>
            <a:r>
              <a:rPr lang="pt-BR" sz="2000" dirty="0" smtClean="0"/>
              <a:t>variação total em torno da média =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(variação inexplicada ou erro) + (variação explicada pela regressão)</a:t>
            </a:r>
            <a:r>
              <a:rPr lang="pt-BR" sz="2400" dirty="0" smtClean="0"/>
              <a:t>]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347032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005064"/>
            <a:ext cx="412307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Decomposição da Variância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100" dirty="0" smtClean="0"/>
              <a:t>Os resultados da regressão incluem a tabela de análise de variância (ANOVA), que mostra as magnitudes de </a:t>
            </a:r>
            <a:r>
              <a:rPr lang="pt-BR" sz="2100" dirty="0" err="1" smtClean="0"/>
              <a:t>SQReg</a:t>
            </a:r>
            <a:r>
              <a:rPr lang="pt-BR" sz="2100" dirty="0" smtClean="0"/>
              <a:t> e </a:t>
            </a:r>
            <a:r>
              <a:rPr lang="pt-BR" sz="2100" dirty="0" err="1" smtClean="0"/>
              <a:t>Sqerro</a:t>
            </a:r>
            <a:r>
              <a:rPr lang="pt-BR" sz="2100" dirty="0" smtClean="0"/>
              <a:t> juntamente com seus graus de liberdade e a estatística F.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100" dirty="0" smtClean="0"/>
              <a:t>Para uma regressão bivariada, a estatística </a:t>
            </a:r>
            <a:r>
              <a:rPr lang="pt-BR" sz="2100" dirty="0" err="1" smtClean="0"/>
              <a:t>F</a:t>
            </a:r>
            <a:r>
              <a:rPr lang="pt-BR" sz="2100" baseline="-25000" dirty="0" err="1" smtClean="0"/>
              <a:t>calc</a:t>
            </a:r>
            <a:r>
              <a:rPr lang="pt-BR" sz="2100" dirty="0" smtClean="0"/>
              <a:t> é dada por: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pt-BR" sz="2100" dirty="0" smtClean="0"/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 dirty="0" smtClean="0"/>
              <a:t>	onde: SSR = </a:t>
            </a:r>
            <a:r>
              <a:rPr lang="pt-BR" sz="2100" dirty="0" err="1" smtClean="0"/>
              <a:t>SQ</a:t>
            </a:r>
            <a:r>
              <a:rPr lang="pt-BR" sz="2100" baseline="-25000" dirty="0" err="1" smtClean="0"/>
              <a:t>reg</a:t>
            </a:r>
            <a:r>
              <a:rPr lang="pt-BR" sz="2100" dirty="0" smtClean="0"/>
              <a:t> e SSE = </a:t>
            </a:r>
            <a:r>
              <a:rPr lang="pt-BR" sz="2100" dirty="0" err="1" smtClean="0"/>
              <a:t>SQ</a:t>
            </a:r>
            <a:r>
              <a:rPr lang="pt-BR" sz="2100" baseline="-25000" dirty="0" err="1" smtClean="0"/>
              <a:t>erro</a:t>
            </a:r>
            <a:r>
              <a:rPr lang="pt-BR" sz="2100" dirty="0" smtClean="0"/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100" dirty="0" smtClean="0"/>
              <a:t>Uma Estatística F maior indica uma juste melhor, enquanto uma estatística F menor, indica um ajuste pior.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100" dirty="0" smtClean="0"/>
              <a:t>A estatística F deve ser comparada com o valor crítico F</a:t>
            </a:r>
            <a:r>
              <a:rPr lang="pt-BR" sz="2100" baseline="-25000" dirty="0" smtClean="0"/>
              <a:t>1,n-2</a:t>
            </a:r>
            <a:r>
              <a:rPr lang="pt-BR" sz="2100" dirty="0" smtClean="0"/>
              <a:t> da tabela F de </a:t>
            </a:r>
            <a:r>
              <a:rPr lang="pt-BR" sz="2100" dirty="0" err="1" smtClean="0"/>
              <a:t>Snedecor</a:t>
            </a:r>
            <a:r>
              <a:rPr lang="pt-BR" sz="2100" dirty="0" smtClean="0"/>
              <a:t>.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97622"/>
            <a:ext cx="4248472" cy="66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Decomposição da Variância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dirty="0" smtClean="0"/>
              <a:t>Exemplo 04: Continuação (Aeronave Piper Cheyenne)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4104456" cy="15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352839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17032"/>
            <a:ext cx="85689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154559"/>
            <a:ext cx="7200800" cy="9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6237312"/>
            <a:ext cx="654072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4581128"/>
            <a:ext cx="86409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1. Recursos Visuais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r>
              <a:rPr lang="pt-BR" dirty="0" smtClean="0"/>
              <a:t>Gráfico de dispersão (X,Y):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100" dirty="0" smtClean="0"/>
              <a:t>Existe algum padrão nos dados?</a:t>
            </a:r>
          </a:p>
          <a:p>
            <a:r>
              <a:rPr lang="pt-BR" sz="2100" dirty="0" smtClean="0"/>
              <a:t>Trata-se de um padrão linear ou não linear?</a:t>
            </a:r>
          </a:p>
          <a:p>
            <a:r>
              <a:rPr lang="pt-BR" sz="2100" dirty="0" smtClean="0"/>
              <a:t>Existem pontos nos dados que não são parte de um padrão geral?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18457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reto 9"/>
          <p:cNvCxnSpPr/>
          <p:nvPr/>
        </p:nvCxnSpPr>
        <p:spPr bwMode="auto">
          <a:xfrm flipV="1">
            <a:off x="3131840" y="2708920"/>
            <a:ext cx="2016224" cy="13681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Decomposição da Variância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4536504" cy="3096344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08</a:t>
            </a:r>
            <a:r>
              <a:rPr lang="pt-BR" sz="2100" dirty="0" smtClean="0"/>
              <a:t>: Exercício 12.24</a:t>
            </a:r>
          </a:p>
          <a:p>
            <a:pPr marL="22225" indent="-22225" algn="just">
              <a:spcAft>
                <a:spcPts val="1000"/>
              </a:spcAft>
              <a:buNone/>
            </a:pPr>
            <a:r>
              <a:rPr lang="pt-BR" sz="1800" dirty="0" smtClean="0"/>
              <a:t>	A seguir está uma regressão usando X = Preço Médio, Y = Unidades Vendidas e n = 20 lojas. </a:t>
            </a:r>
          </a:p>
          <a:p>
            <a:pPr marL="22225" indent="-22225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dirty="0" smtClean="0"/>
              <a:t>	a) </a:t>
            </a:r>
            <a:r>
              <a:rPr lang="pt-BR" sz="1800" dirty="0" smtClean="0"/>
              <a:t>Escreva a equação da reta ajustada</a:t>
            </a:r>
          </a:p>
          <a:p>
            <a:pPr marL="22225" indent="-22225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dirty="0" smtClean="0"/>
              <a:t>	b) </a:t>
            </a:r>
            <a:r>
              <a:rPr lang="pt-BR" sz="1800" dirty="0" smtClean="0"/>
              <a:t>Escreva a fórmula para cada estatística t e verifique as estatísticas t exibidas a seguir.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421196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467544" y="4725144"/>
            <a:ext cx="8496944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" indent="-22225" algn="just">
              <a:spcAft>
                <a:spcPts val="600"/>
              </a:spcAft>
            </a:pPr>
            <a:r>
              <a:rPr lang="pt-BR" b="1" dirty="0" smtClean="0"/>
              <a:t>	c) </a:t>
            </a:r>
            <a:r>
              <a:rPr lang="pt-BR" dirty="0" smtClean="0"/>
              <a:t>Exiba os graus de liberdade para os testes t e determine os valores críticos bilaterais para t usando a tabela F de </a:t>
            </a:r>
            <a:r>
              <a:rPr lang="pt-BR" dirty="0" err="1" smtClean="0"/>
              <a:t>Snedecor</a:t>
            </a:r>
            <a:r>
              <a:rPr lang="pt-BR" dirty="0" smtClean="0"/>
              <a:t>. </a:t>
            </a:r>
          </a:p>
          <a:p>
            <a:pPr marL="22225" indent="-22225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d) </a:t>
            </a:r>
            <a:r>
              <a:rPr lang="pt-BR" dirty="0" smtClean="0"/>
              <a:t>Use a função do Excel = DISTT(t;graus de liberdade;caudas) para verificar o p-valor mostrada para cada estatística do teste (coeficiente angular e intercepto). </a:t>
            </a:r>
          </a:p>
          <a:p>
            <a:pPr marL="22225" indent="-22225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	e) </a:t>
            </a:r>
            <a:r>
              <a:rPr lang="pt-BR" dirty="0" smtClean="0"/>
              <a:t>Verifique que F = t</a:t>
            </a:r>
            <a:r>
              <a:rPr lang="pt-BR" baseline="30000" dirty="0" smtClean="0"/>
              <a:t>2</a:t>
            </a:r>
            <a:r>
              <a:rPr lang="pt-BR" dirty="0" smtClean="0"/>
              <a:t> para o coeficiente angular. </a:t>
            </a:r>
          </a:p>
          <a:p>
            <a:pPr marL="22225" indent="-22225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	f) </a:t>
            </a:r>
            <a:r>
              <a:rPr lang="pt-BR" dirty="0" smtClean="0"/>
              <a:t>Com suas próprias palavras, comente o ajuste da regressão.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</a:t>
            </a:r>
            <a:r>
              <a:rPr lang="pt-BR" sz="2200" dirty="0" smtClean="0"/>
              <a:t>IC para estimativa Intervalar Y</a:t>
            </a: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dirty="0" smtClean="0"/>
              <a:t>A reta de regressão é um estimador da média condicional Y (valor esperado de Y para todo valor de X).</a:t>
            </a:r>
          </a:p>
          <a:p>
            <a:pPr algn="just">
              <a:spcAft>
                <a:spcPts val="1000"/>
              </a:spcAft>
            </a:pPr>
            <a:r>
              <a:rPr lang="pt-BR" sz="2100" dirty="0" smtClean="0"/>
              <a:t>Um intervalo estimado é usado para mostrar possíveis valores para um ponto estimado. </a:t>
            </a:r>
          </a:p>
          <a:p>
            <a:pPr algn="just">
              <a:spcAft>
                <a:spcPts val="1000"/>
              </a:spcAft>
            </a:pPr>
            <a:r>
              <a:rPr lang="pt-BR" sz="2100" dirty="0" smtClean="0"/>
              <a:t>Intervalo de confiança para a média de Y é dado por: </a:t>
            </a:r>
          </a:p>
          <a:p>
            <a:pPr algn="just">
              <a:spcAft>
                <a:spcPts val="1000"/>
              </a:spcAft>
            </a:pPr>
            <a:endParaRPr lang="pt-BR" sz="2100" dirty="0" smtClean="0"/>
          </a:p>
          <a:p>
            <a:pPr algn="just">
              <a:spcAft>
                <a:spcPts val="1000"/>
              </a:spcAft>
            </a:pPr>
            <a:endParaRPr lang="pt-BR" sz="2100" dirty="0" smtClean="0"/>
          </a:p>
          <a:p>
            <a:pPr algn="just">
              <a:spcAft>
                <a:spcPts val="1000"/>
              </a:spcAft>
            </a:pPr>
            <a:r>
              <a:rPr lang="pt-BR" sz="2100" dirty="0" smtClean="0"/>
              <a:t>Intervalo de confiança para a predição para valores individuais de Y:</a:t>
            </a:r>
          </a:p>
          <a:p>
            <a:pPr algn="just">
              <a:spcAft>
                <a:spcPts val="1000"/>
              </a:spcAft>
            </a:pPr>
            <a:endParaRPr lang="pt-BR" sz="21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73016"/>
            <a:ext cx="2552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710" y="5260429"/>
            <a:ext cx="2838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</a:t>
            </a:r>
            <a:r>
              <a:rPr lang="pt-BR" sz="2200" dirty="0" smtClean="0"/>
              <a:t>IC para estimativa Intervalar Y</a:t>
            </a: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dirty="0" smtClean="0"/>
              <a:t>Exemplo 09: Notas de Exames e Impostos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3978103" cy="271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978000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dirty="0" smtClean="0"/>
              <a:t>O método de MQO faz muitas suposições a respeito do termo de erro aleatório e</a:t>
            </a:r>
            <a:r>
              <a:rPr lang="pt-BR" sz="2100" baseline="-25000" dirty="0" smtClean="0"/>
              <a:t>i</a:t>
            </a:r>
            <a:r>
              <a:rPr lang="pt-BR" sz="2100" dirty="0" smtClean="0"/>
              <a:t>:</a:t>
            </a:r>
          </a:p>
          <a:p>
            <a:pPr lvl="1" algn="just">
              <a:spcAft>
                <a:spcPts val="1000"/>
              </a:spcAft>
            </a:pPr>
            <a:r>
              <a:rPr lang="pt-BR" sz="1900" b="1" dirty="0" smtClean="0"/>
              <a:t>Suposição 01:</a:t>
            </a:r>
            <a:r>
              <a:rPr lang="pt-BR" sz="1900" dirty="0" smtClean="0"/>
              <a:t> Os erros são normalmente distribuídos. </a:t>
            </a:r>
          </a:p>
          <a:p>
            <a:pPr lvl="1" algn="just">
              <a:spcAft>
                <a:spcPts val="1000"/>
              </a:spcAft>
            </a:pPr>
            <a:r>
              <a:rPr lang="pt-BR" sz="1900" b="1" dirty="0" smtClean="0"/>
              <a:t>Suposição 02: </a:t>
            </a:r>
            <a:r>
              <a:rPr lang="pt-BR" sz="1900" dirty="0" smtClean="0"/>
              <a:t>Os erros têm variância constante (homocedásticos). </a:t>
            </a:r>
          </a:p>
          <a:p>
            <a:pPr lvl="1" algn="just">
              <a:spcAft>
                <a:spcPts val="1000"/>
              </a:spcAft>
            </a:pPr>
            <a:r>
              <a:rPr lang="pt-BR" sz="1900" b="1" dirty="0" smtClean="0"/>
              <a:t>Suposição 03: </a:t>
            </a:r>
            <a:r>
              <a:rPr lang="pt-BR" sz="1900" dirty="0" smtClean="0"/>
              <a:t>Os erros são independentes (não correlacionados)</a:t>
            </a:r>
          </a:p>
          <a:p>
            <a:pPr marL="284163" lvl="1" algn="just">
              <a:spcAft>
                <a:spcPts val="1000"/>
              </a:spcAft>
            </a:pPr>
            <a:r>
              <a:rPr lang="en-US" sz="2100" dirty="0" smtClean="0">
                <a:ea typeface="+mn-ea"/>
                <a:cs typeface="+mn-cs"/>
              </a:rPr>
              <a:t>Os</a:t>
            </a:r>
            <a:r>
              <a:rPr lang="pt-BR" sz="2100" dirty="0" smtClean="0">
                <a:ea typeface="+mn-ea"/>
                <a:cs typeface="+mn-cs"/>
              </a:rPr>
              <a:t> erros </a:t>
            </a:r>
            <a:r>
              <a:rPr lang="pt-BR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e</a:t>
            </a:r>
            <a:r>
              <a:rPr lang="pt-BR" sz="2100" baseline="-25000" dirty="0" smtClean="0">
                <a:ea typeface="+mn-ea"/>
                <a:cs typeface="+mn-cs"/>
              </a:rPr>
              <a:t>i</a:t>
            </a:r>
            <a:r>
              <a:rPr lang="pt-BR" sz="2100" dirty="0" smtClean="0">
                <a:ea typeface="+mn-ea"/>
                <a:cs typeface="+mn-cs"/>
              </a:rPr>
              <a:t> não são observáveis.</a:t>
            </a:r>
          </a:p>
          <a:p>
            <a:pPr marL="284163" lvl="1" algn="just">
              <a:spcAft>
                <a:spcPts val="1000"/>
              </a:spcAft>
            </a:pPr>
            <a:r>
              <a:rPr lang="pt-BR" sz="2100" dirty="0" smtClean="0">
                <a:ea typeface="+mn-ea"/>
                <a:cs typeface="+mn-cs"/>
              </a:rPr>
              <a:t>Devemos contar com os erros e</a:t>
            </a:r>
            <a:r>
              <a:rPr lang="pt-BR" sz="2100" baseline="-25000" dirty="0" smtClean="0">
                <a:ea typeface="+mn-ea"/>
                <a:cs typeface="+mn-cs"/>
              </a:rPr>
              <a:t>i</a:t>
            </a:r>
            <a:r>
              <a:rPr lang="pt-BR" sz="2100" dirty="0" smtClean="0">
                <a:ea typeface="+mn-ea"/>
                <a:cs typeface="+mn-cs"/>
              </a:rPr>
              <a:t> da regressão linear. </a:t>
            </a:r>
          </a:p>
          <a:p>
            <a:pPr marL="284163" lvl="1" algn="just">
              <a:spcAft>
                <a:spcPts val="1000"/>
              </a:spcAft>
            </a:pPr>
            <a:r>
              <a:rPr lang="pt-BR" sz="2100" dirty="0" smtClean="0">
                <a:ea typeface="+mn-ea"/>
                <a:cs typeface="+mn-cs"/>
              </a:rPr>
              <a:t>A regressão é suficientemente robusta frente a violações moderadas destas suposições.</a:t>
            </a: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Suposição 01</a:t>
            </a:r>
            <a:r>
              <a:rPr lang="pt-BR" sz="2100" dirty="0" smtClean="0"/>
              <a:t>: Erros não normais</a:t>
            </a:r>
          </a:p>
          <a:p>
            <a:pPr lvl="1" algn="just">
              <a:spcAft>
                <a:spcPts val="1000"/>
              </a:spcAft>
            </a:pPr>
            <a:r>
              <a:rPr lang="pt-BR" sz="1900" dirty="0" smtClean="0">
                <a:ea typeface="+mn-ea"/>
                <a:cs typeface="+mn-cs"/>
              </a:rPr>
              <a:t>É considerada uma violação branda. </a:t>
            </a:r>
          </a:p>
          <a:p>
            <a:pPr lvl="1" algn="just">
              <a:spcAft>
                <a:spcPts val="1000"/>
              </a:spcAft>
            </a:pPr>
            <a:r>
              <a:rPr lang="pt-BR" sz="1900" dirty="0" smtClean="0">
                <a:ea typeface="+mn-ea"/>
                <a:cs typeface="+mn-cs"/>
              </a:rPr>
              <a:t>Problemas: </a:t>
            </a:r>
          </a:p>
          <a:p>
            <a:pPr lvl="2"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>
                <a:ea typeface="+mn-ea"/>
                <a:cs typeface="+mn-cs"/>
              </a:rPr>
              <a:t>O intervalo de confiança podem ser considerados indignos de confiança, pois a suposição de normalidade é usada para justificar o uso da t-Student para construir o IC. </a:t>
            </a:r>
          </a:p>
          <a:p>
            <a:pPr lvl="2"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>
                <a:ea typeface="+mn-ea"/>
                <a:cs typeface="+mn-cs"/>
              </a:rPr>
              <a:t>Porém, se o tamanho da amostra for grande (n&gt;30), os intervalos de confiança serão ótimos. </a:t>
            </a:r>
          </a:p>
          <a:p>
            <a:pPr lvl="2"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>
                <a:ea typeface="+mn-ea"/>
                <a:cs typeface="+mn-cs"/>
              </a:rPr>
              <a:t>O tamanho da amostra grande não ajuda se existirem valores discrepantes nos dados. </a:t>
            </a:r>
          </a:p>
          <a:p>
            <a:pPr lvl="1" algn="just">
              <a:spcAft>
                <a:spcPts val="1000"/>
              </a:spcAft>
            </a:pPr>
            <a:endParaRPr lang="pt-BR" sz="19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sz="2100" b="1" dirty="0" smtClean="0"/>
              <a:t>Suposição 01: </a:t>
            </a:r>
            <a:r>
              <a:rPr lang="pt-BR" sz="2100" dirty="0" smtClean="0"/>
              <a:t>Erros são normalmente distribuídos</a:t>
            </a:r>
          </a:p>
          <a:p>
            <a:pPr algn="just">
              <a:spcAft>
                <a:spcPts val="0"/>
              </a:spcAft>
            </a:pPr>
            <a:r>
              <a:rPr lang="pt-BR" sz="1900" dirty="0" smtClean="0">
                <a:ea typeface="+mn-ea"/>
                <a:cs typeface="+mn-cs"/>
              </a:rPr>
              <a:t>Exemplo : Ruído na Cabine versus Aeronave </a:t>
            </a:r>
            <a:r>
              <a:rPr lang="pt-BR" sz="1900" dirty="0" err="1" smtClean="0">
                <a:ea typeface="+mn-ea"/>
                <a:cs typeface="+mn-cs"/>
              </a:rPr>
              <a:t>Pipper</a:t>
            </a:r>
            <a:r>
              <a:rPr lang="pt-BR" sz="1900" dirty="0" smtClean="0">
                <a:ea typeface="+mn-ea"/>
                <a:cs typeface="+mn-cs"/>
              </a:rPr>
              <a:t> </a:t>
            </a:r>
            <a:r>
              <a:rPr lang="pt-BR" sz="1900" dirty="0" err="1" smtClean="0">
                <a:ea typeface="+mn-ea"/>
                <a:cs typeface="+mn-cs"/>
              </a:rPr>
              <a:t>Cheyene</a:t>
            </a:r>
            <a:r>
              <a:rPr lang="pt-BR" sz="1900" dirty="0" smtClean="0">
                <a:ea typeface="+mn-ea"/>
                <a:cs typeface="+mn-cs"/>
              </a:rPr>
              <a:t> (</a:t>
            </a:r>
            <a:r>
              <a:rPr lang="pt-BR" sz="1600" dirty="0" smtClean="0">
                <a:ea typeface="+mn-ea"/>
                <a:cs typeface="+mn-cs"/>
              </a:rPr>
              <a:t>Exemplo 4</a:t>
            </a:r>
            <a:r>
              <a:rPr lang="pt-BR" sz="1900" dirty="0" smtClean="0">
                <a:ea typeface="+mn-ea"/>
                <a:cs typeface="+mn-cs"/>
              </a:rPr>
              <a:t>). </a:t>
            </a:r>
            <a:endParaRPr lang="pt-BR" sz="1900" dirty="0" smtClean="0"/>
          </a:p>
          <a:p>
            <a:pPr algn="just">
              <a:spcAft>
                <a:spcPts val="0"/>
              </a:spcAft>
              <a:buNone/>
            </a:pPr>
            <a:r>
              <a:rPr lang="pt-BR" sz="1500" dirty="0" smtClean="0">
                <a:ea typeface="+mn-ea"/>
                <a:cs typeface="+mn-cs"/>
              </a:rPr>
              <a:t>	</a:t>
            </a:r>
            <a:r>
              <a:rPr lang="pt-BR" sz="1500" u="sng" dirty="0" smtClean="0">
                <a:ea typeface="+mn-ea"/>
                <a:cs typeface="+mn-cs"/>
              </a:rPr>
              <a:t>Hipóteses</a:t>
            </a:r>
            <a:r>
              <a:rPr lang="pt-BR" sz="1500" dirty="0" smtClean="0">
                <a:ea typeface="+mn-ea"/>
                <a:cs typeface="+mn-cs"/>
              </a:rPr>
              <a:t>: </a:t>
            </a:r>
            <a:r>
              <a:rPr lang="pt-BR" sz="1500" b="1" dirty="0" smtClean="0">
                <a:ea typeface="+mn-ea"/>
                <a:cs typeface="+mn-cs"/>
              </a:rPr>
              <a:t>H</a:t>
            </a:r>
            <a:r>
              <a:rPr lang="pt-BR" sz="1500" b="1" baseline="-25000" dirty="0" smtClean="0">
                <a:ea typeface="+mn-ea"/>
                <a:cs typeface="+mn-cs"/>
              </a:rPr>
              <a:t>0</a:t>
            </a:r>
            <a:r>
              <a:rPr lang="pt-BR" sz="1500" dirty="0" smtClean="0">
                <a:ea typeface="+mn-ea"/>
                <a:cs typeface="+mn-cs"/>
              </a:rPr>
              <a:t>: Os erros são normalmente distribuídos</a:t>
            </a:r>
          </a:p>
          <a:p>
            <a:pPr lvl="1" algn="just">
              <a:spcAft>
                <a:spcPts val="0"/>
              </a:spcAft>
              <a:buNone/>
            </a:pPr>
            <a:r>
              <a:rPr lang="pt-BR" sz="1500" dirty="0" smtClean="0">
                <a:ea typeface="+mn-ea"/>
                <a:cs typeface="+mn-cs"/>
              </a:rPr>
              <a:t>                </a:t>
            </a:r>
            <a:r>
              <a:rPr lang="pt-BR" sz="1500" b="1" dirty="0" smtClean="0">
                <a:ea typeface="+mn-ea"/>
                <a:cs typeface="+mn-cs"/>
              </a:rPr>
              <a:t>H</a:t>
            </a:r>
            <a:r>
              <a:rPr lang="pt-BR" sz="1500" b="1" baseline="-25000" dirty="0" smtClean="0">
                <a:ea typeface="+mn-ea"/>
                <a:cs typeface="+mn-cs"/>
              </a:rPr>
              <a:t>1</a:t>
            </a:r>
            <a:r>
              <a:rPr lang="pt-BR" sz="1500" dirty="0" smtClean="0">
                <a:ea typeface="+mn-ea"/>
                <a:cs typeface="+mn-cs"/>
              </a:rPr>
              <a:t>: Os erros não são normalmente distribuídos</a:t>
            </a: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algn="just">
              <a:spcAft>
                <a:spcPts val="0"/>
              </a:spcAft>
            </a:pPr>
            <a:r>
              <a:rPr lang="pt-BR" sz="1900" dirty="0" smtClean="0"/>
              <a:t>No caso de não normalidade para os resíduos, podemos: </a:t>
            </a:r>
          </a:p>
          <a:p>
            <a:pPr lvl="1" algn="just">
              <a:spcAft>
                <a:spcPts val="0"/>
              </a:spcAft>
            </a:pPr>
            <a:r>
              <a:rPr lang="pt-BR" sz="1600" dirty="0" smtClean="0"/>
              <a:t>Remover valores discrepantes da análise</a:t>
            </a:r>
          </a:p>
          <a:p>
            <a:pPr lvl="1" algn="just">
              <a:spcAft>
                <a:spcPts val="0"/>
              </a:spcAft>
            </a:pPr>
            <a:r>
              <a:rPr lang="pt-BR" sz="1600" dirty="0" smtClean="0"/>
              <a:t>É possível aumentar o tamanho da amostra?</a:t>
            </a:r>
          </a:p>
          <a:p>
            <a:pPr lvl="1" algn="just">
              <a:spcAft>
                <a:spcPts val="0"/>
              </a:spcAft>
            </a:pPr>
            <a:r>
              <a:rPr lang="pt-BR" sz="1600" dirty="0" smtClean="0"/>
              <a:t>Tentar uma transformação logarítmica nos dados. </a:t>
            </a:r>
          </a:p>
          <a:p>
            <a:pPr lvl="1" algn="just">
              <a:spcAft>
                <a:spcPts val="0"/>
              </a:spcAft>
              <a:buNone/>
            </a:pPr>
            <a:endParaRPr lang="pt-BR" sz="1500" dirty="0" smtClean="0">
              <a:ea typeface="+mn-ea"/>
              <a:cs typeface="+mn-cs"/>
            </a:endParaRPr>
          </a:p>
          <a:p>
            <a:pPr lvl="1" algn="just">
              <a:spcAft>
                <a:spcPts val="0"/>
              </a:spcAft>
            </a:pPr>
            <a:endParaRPr lang="pt-BR" sz="19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3730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852936"/>
            <a:ext cx="3240360" cy="22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539552" y="2852936"/>
            <a:ext cx="5112568" cy="2232248"/>
            <a:chOff x="467544" y="2996952"/>
            <a:chExt cx="5112568" cy="2232248"/>
          </a:xfrm>
        </p:grpSpPr>
        <p:pic>
          <p:nvPicPr>
            <p:cNvPr id="737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996952"/>
              <a:ext cx="2520280" cy="2232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3733" name="Picture 5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60112" y="2996952"/>
              <a:ext cx="2520000" cy="2232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1" name="CaixaDeTexto 10"/>
          <p:cNvSpPr txBox="1"/>
          <p:nvPr/>
        </p:nvSpPr>
        <p:spPr>
          <a:xfrm rot="16200000">
            <a:off x="-705489" y="3866565"/>
            <a:ext cx="2160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Ruído na Cabine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Suposição 02: </a:t>
            </a:r>
            <a:r>
              <a:rPr lang="pt-BR" sz="2000" dirty="0" smtClean="0"/>
              <a:t>Erros Heterocedásticos (Variâncias não constantes)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A regressão deveria se ajustar igualmente bem para todos os valores de X.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Se a magnitude do erro é constante para todos os valores de X, então os erros são homocedásticos.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Se os erros crescem ou decrescem com X, eles são heterocedásticos.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No caso de existir heterocedasticidade, as variâncias dos estimadores são provavelmente subestimadas, resultando estatísticas t exageradas e intervalos de confiança artificialmente estreitos.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algn="just">
              <a:spcAft>
                <a:spcPts val="0"/>
              </a:spcAft>
              <a:buNone/>
            </a:pPr>
            <a:r>
              <a:rPr lang="pt-BR" sz="1500" u="sng" dirty="0" smtClean="0"/>
              <a:t>Hipóteses</a:t>
            </a:r>
            <a:r>
              <a:rPr lang="pt-BR" sz="1500" dirty="0" smtClean="0"/>
              <a:t>: </a:t>
            </a:r>
            <a:r>
              <a:rPr lang="pt-BR" sz="1500" b="1" dirty="0" smtClean="0"/>
              <a:t>H</a:t>
            </a:r>
            <a:r>
              <a:rPr lang="pt-BR" sz="1500" b="1" baseline="-25000" dirty="0" smtClean="0"/>
              <a:t>0</a:t>
            </a:r>
            <a:r>
              <a:rPr lang="pt-BR" sz="1500" dirty="0" smtClean="0"/>
              <a:t>: Os erros tem variância constantes (homocedásticos)</a:t>
            </a:r>
          </a:p>
          <a:p>
            <a:pPr lvl="1" algn="just">
              <a:spcAft>
                <a:spcPts val="0"/>
              </a:spcAft>
              <a:buNone/>
            </a:pPr>
            <a:r>
              <a:rPr lang="pt-BR" sz="1500" dirty="0" smtClean="0"/>
              <a:t>           </a:t>
            </a:r>
            <a:r>
              <a:rPr lang="pt-BR" sz="1500" b="1" dirty="0" smtClean="0"/>
              <a:t>H</a:t>
            </a:r>
            <a:r>
              <a:rPr lang="pt-BR" sz="1500" b="1" baseline="-25000" dirty="0" smtClean="0"/>
              <a:t>1</a:t>
            </a:r>
            <a:r>
              <a:rPr lang="pt-BR" sz="1500" dirty="0" smtClean="0"/>
              <a:t>: Os erros tem variância não constantes (heterocedásticos)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1187624" y="4176464"/>
            <a:ext cx="6695961" cy="1988840"/>
            <a:chOff x="539552" y="4869160"/>
            <a:chExt cx="8424153" cy="1988840"/>
          </a:xfrm>
        </p:grpSpPr>
        <p:pic>
          <p:nvPicPr>
            <p:cNvPr id="747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4889189"/>
              <a:ext cx="3002934" cy="196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55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888" y="4869160"/>
              <a:ext cx="5399817" cy="196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Suposição 03: </a:t>
            </a:r>
            <a:r>
              <a:rPr lang="pt-BR" sz="2000" dirty="0" smtClean="0"/>
              <a:t>Erros Autocorrelacionados</a:t>
            </a: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A autocorrelação é um padrão de erros não-independentes, encontrados principalmente em dados de séries temporais.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Em uma regressão de séries de tempo, cada resíduo e</a:t>
            </a:r>
            <a:r>
              <a:rPr lang="pt-BR" baseline="-25000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, deveria ser independente de seu predecessor e</a:t>
            </a:r>
            <a:r>
              <a:rPr lang="pt-BR" baseline="-25000" dirty="0" smtClean="0">
                <a:ea typeface="+mn-ea"/>
                <a:cs typeface="+mn-cs"/>
              </a:rPr>
              <a:t>i-1</a:t>
            </a:r>
            <a:r>
              <a:rPr lang="pt-BR" dirty="0" smtClean="0">
                <a:ea typeface="+mn-ea"/>
                <a:cs typeface="+mn-cs"/>
              </a:rPr>
              <a:t>, e</a:t>
            </a:r>
            <a:r>
              <a:rPr lang="pt-BR" baseline="-25000" dirty="0" smtClean="0">
                <a:ea typeface="+mn-ea"/>
                <a:cs typeface="+mn-cs"/>
              </a:rPr>
              <a:t>i-2</a:t>
            </a:r>
            <a:r>
              <a:rPr lang="pt-BR" dirty="0" smtClean="0">
                <a:ea typeface="+mn-ea"/>
                <a:cs typeface="+mn-cs"/>
              </a:rPr>
              <a:t>, ... , </a:t>
            </a:r>
            <a:r>
              <a:rPr lang="pt-BR" dirty="0" err="1" smtClean="0">
                <a:ea typeface="+mn-ea"/>
                <a:cs typeface="+mn-cs"/>
              </a:rPr>
              <a:t>e</a:t>
            </a:r>
            <a:r>
              <a:rPr lang="pt-BR" baseline="-25000" dirty="0" err="1" smtClean="0">
                <a:ea typeface="+mn-ea"/>
                <a:cs typeface="+mn-cs"/>
              </a:rPr>
              <a:t>i-n</a:t>
            </a:r>
            <a:r>
              <a:rPr lang="pt-BR" dirty="0" smtClean="0">
                <a:ea typeface="+mn-ea"/>
                <a:cs typeface="+mn-cs"/>
              </a:rPr>
              <a:t>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Uma autocorrelação positiva é revelada por seqüências de resíduos com o mesmo sinal.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Uma autocorrelação negativa é revelada por seqüências de resíduos com sinais alternados. 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437112"/>
            <a:ext cx="3807718" cy="238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430176"/>
            <a:ext cx="3808800" cy="23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Suposição 03: </a:t>
            </a:r>
            <a:r>
              <a:rPr lang="pt-BR" sz="2000" dirty="0" smtClean="0"/>
              <a:t>Erros Autocorrelacionados</a:t>
            </a: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O teste de Durbin-Watson: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smtClean="0"/>
              <a:t>	    </a:t>
            </a:r>
            <a:r>
              <a:rPr lang="pt-BR" sz="1500" u="sng" dirty="0" smtClean="0"/>
              <a:t>Hipóteses</a:t>
            </a:r>
            <a:r>
              <a:rPr lang="pt-BR" sz="1500" dirty="0" smtClean="0"/>
              <a:t>: </a:t>
            </a:r>
            <a:r>
              <a:rPr lang="pt-BR" sz="1500" b="1" dirty="0" smtClean="0"/>
              <a:t>H</a:t>
            </a:r>
            <a:r>
              <a:rPr lang="pt-BR" sz="1500" b="1" baseline="-25000" dirty="0" smtClean="0"/>
              <a:t>0</a:t>
            </a:r>
            <a:r>
              <a:rPr lang="pt-BR" sz="1500" dirty="0" smtClean="0"/>
              <a:t>: Os erros são </a:t>
            </a:r>
            <a:r>
              <a:rPr lang="pt-BR" sz="1500" dirty="0" err="1" smtClean="0"/>
              <a:t>não-autocorrelacionados</a:t>
            </a:r>
            <a:r>
              <a:rPr lang="pt-BR" sz="1500" dirty="0" smtClean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smtClean="0"/>
              <a:t>                    </a:t>
            </a:r>
            <a:r>
              <a:rPr lang="pt-BR" sz="1500" b="1" dirty="0" smtClean="0"/>
              <a:t>H</a:t>
            </a:r>
            <a:r>
              <a:rPr lang="pt-BR" sz="1500" b="1" baseline="-25000" dirty="0" smtClean="0"/>
              <a:t>1</a:t>
            </a:r>
            <a:r>
              <a:rPr lang="pt-BR" sz="1500" dirty="0" smtClean="0"/>
              <a:t>: Os erros são autocorrelacionados.</a:t>
            </a:r>
          </a:p>
          <a:p>
            <a:pPr marL="444500" lvl="2" indent="-266700" algn="just">
              <a:spcBef>
                <a:spcPts val="60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Estatística do teste:</a:t>
            </a: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sz="800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ea typeface="+mn-ea"/>
                <a:cs typeface="+mn-cs"/>
              </a:rPr>
              <a:t>Regra de decisão:</a:t>
            </a: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ea typeface="+mn-ea"/>
                <a:cs typeface="+mn-cs"/>
              </a:rPr>
              <a:t>O que fazer no caso de Autocorrelação dos resíduos? </a:t>
            </a:r>
          </a:p>
          <a:p>
            <a:pPr marL="850900" lvl="3" indent="-266700" algn="just">
              <a:spcBef>
                <a:spcPts val="60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Transformamos ambas as variáveis (tomamos diferenças).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068960"/>
            <a:ext cx="3979168" cy="89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293096"/>
            <a:ext cx="43410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6021288"/>
            <a:ext cx="4686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10: </a:t>
            </a:r>
            <a:r>
              <a:rPr lang="pt-BR" sz="2000" dirty="0" smtClean="0"/>
              <a:t>Minicaso - Base Monetária e Inflação:</a:t>
            </a: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Será que a inflação reflete principalmente as mudanças na oferta de dinheiro?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Onde: </a:t>
            </a:r>
            <a:r>
              <a:rPr lang="el-GR" dirty="0" smtClean="0"/>
              <a:t>Δ</a:t>
            </a:r>
            <a:r>
              <a:rPr lang="pt-BR" dirty="0" smtClean="0"/>
              <a:t>IPC é a variação do Índice de Preços ao Consumidor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 smtClean="0"/>
              <a:t>		   </a:t>
            </a:r>
            <a:r>
              <a:rPr lang="el-GR" dirty="0" smtClean="0"/>
              <a:t>Δ</a:t>
            </a:r>
            <a:r>
              <a:rPr lang="pt-BR" dirty="0" smtClean="0"/>
              <a:t>M1 é a variação da base monetária no ano anterior</a:t>
            </a: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20888"/>
            <a:ext cx="5312824" cy="31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Desejamos quantificar a intensidade da associação entre duas variáveis X e Y. </a:t>
            </a:r>
            <a:endParaRPr lang="pt-BR" sz="1400" dirty="0" smtClean="0"/>
          </a:p>
          <a:p>
            <a:pPr algn="just">
              <a:spcAft>
                <a:spcPts val="1000"/>
              </a:spcAft>
            </a:pPr>
            <a:r>
              <a:rPr lang="pt-BR" dirty="0" smtClean="0"/>
              <a:t>O coeficiente de correlação amostral (</a:t>
            </a:r>
            <a:r>
              <a:rPr lang="pt-BR" b="1" dirty="0" smtClean="0"/>
              <a:t>r</a:t>
            </a:r>
            <a:r>
              <a:rPr lang="pt-BR" dirty="0" smtClean="0"/>
              <a:t>) mede o grau de linearidade entre observações pareadas de duas variáveis quantitativas X e Y.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Seu intervalo de variação é [-1,1], interpretado da seguinte maneira: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Em Excel, podemos usar a função: </a:t>
            </a:r>
            <a:r>
              <a:rPr lang="pt-BR" b="1" dirty="0" smtClean="0"/>
              <a:t>CORREL(</a:t>
            </a:r>
            <a:r>
              <a:rPr lang="pt-BR" b="1" dirty="0" err="1" smtClean="0"/>
              <a:t>VetorX</a:t>
            </a:r>
            <a:r>
              <a:rPr lang="pt-BR" b="1" dirty="0" smtClean="0"/>
              <a:t>, VetorY).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37112"/>
            <a:ext cx="792088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10: </a:t>
            </a:r>
            <a:r>
              <a:rPr lang="pt-BR" sz="2000" dirty="0" smtClean="0"/>
              <a:t>Minicaso - Base Monetária e Inflação:</a:t>
            </a: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Modelo Ajustado: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 smtClean="0"/>
              <a:t>	</a:t>
            </a:r>
            <a:r>
              <a:rPr lang="el-GR" dirty="0" smtClean="0"/>
              <a:t>Δ</a:t>
            </a:r>
            <a:r>
              <a:rPr lang="pt-BR" dirty="0" err="1" smtClean="0"/>
              <a:t>IPC</a:t>
            </a:r>
            <a:r>
              <a:rPr lang="pt-BR" baseline="-25000" dirty="0" err="1" smtClean="0"/>
              <a:t>t</a:t>
            </a:r>
            <a:r>
              <a:rPr lang="pt-BR" baseline="-25000" dirty="0" smtClean="0"/>
              <a:t> </a:t>
            </a:r>
            <a:r>
              <a:rPr lang="pt-BR" dirty="0" smtClean="0"/>
              <a:t>= 3,4368 + 0,1993*</a:t>
            </a:r>
            <a:r>
              <a:rPr lang="el-GR" dirty="0" smtClean="0"/>
              <a:t> Δ</a:t>
            </a:r>
            <a:r>
              <a:rPr lang="pt-BR" dirty="0" smtClean="0"/>
              <a:t>M1</a:t>
            </a:r>
            <a:r>
              <a:rPr lang="pt-BR" baseline="-25000" dirty="0" smtClean="0"/>
              <a:t>t-1 </a:t>
            </a:r>
            <a:r>
              <a:rPr lang="pt-BR" dirty="0" smtClean="0"/>
              <a:t>
	</a:t>
            </a:r>
            <a:r>
              <a:rPr lang="pt-BR" dirty="0" err="1" smtClean="0"/>
              <a:t>R²</a:t>
            </a:r>
            <a:r>
              <a:rPr lang="pt-BR" dirty="0" smtClean="0"/>
              <a:t> = 0,0752 (porção do </a:t>
            </a:r>
            <a:r>
              <a:rPr lang="el-GR" dirty="0" smtClean="0"/>
              <a:t>Δ</a:t>
            </a:r>
            <a:r>
              <a:rPr lang="pt-BR" dirty="0" smtClean="0"/>
              <a:t>IPC explicada  pelo </a:t>
            </a:r>
            <a:r>
              <a:rPr lang="el-GR" dirty="0" smtClean="0"/>
              <a:t>Δ</a:t>
            </a:r>
            <a:r>
              <a:rPr lang="pt-BR" dirty="0" smtClean="0"/>
              <a:t>M1)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3888432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3924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12976"/>
            <a:ext cx="43924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221088"/>
            <a:ext cx="41044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10: </a:t>
            </a:r>
            <a:r>
              <a:rPr lang="pt-BR" sz="2000" dirty="0" smtClean="0"/>
              <a:t>Minicaso - Base Monetária e Inflação:</a:t>
            </a:r>
            <a:endParaRPr lang="pt-BR" dirty="0" smtClean="0">
              <a:ea typeface="+mn-ea"/>
              <a:cs typeface="+mn-cs"/>
            </a:endParaRPr>
          </a:p>
          <a:p>
            <a:pPr algn="just">
              <a:spcAft>
                <a:spcPts val="600"/>
              </a:spcAft>
            </a:pPr>
            <a:r>
              <a:rPr lang="pt-BR" sz="2100" b="1" dirty="0" smtClean="0"/>
              <a:t>Suposição 01: </a:t>
            </a:r>
            <a:r>
              <a:rPr lang="pt-BR" sz="2100" dirty="0" smtClean="0"/>
              <a:t>Erros são normalmente distribuídos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ctr">
              <a:spcBef>
                <a:spcPts val="0"/>
              </a:spcBef>
              <a:spcAft>
                <a:spcPts val="600"/>
              </a:spcAft>
              <a:buNone/>
            </a:pPr>
            <a:endParaRPr lang="pt-BR" dirty="0" smtClean="0"/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Conforme podemos ver, aparentemente, os resíduos não são normalmente distribuídos.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6008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10: </a:t>
            </a:r>
            <a:r>
              <a:rPr lang="pt-BR" sz="2000" dirty="0" smtClean="0"/>
              <a:t>Minicaso - Base Monetária e Inflação:</a:t>
            </a:r>
            <a:endParaRPr lang="pt-BR" dirty="0" smtClean="0">
              <a:ea typeface="+mn-ea"/>
              <a:cs typeface="+mn-cs"/>
            </a:endParaRPr>
          </a:p>
          <a:p>
            <a:pPr algn="just">
              <a:spcAft>
                <a:spcPts val="600"/>
              </a:spcAft>
            </a:pPr>
            <a:r>
              <a:rPr lang="pt-BR" sz="2100" b="1" dirty="0" smtClean="0"/>
              <a:t>Suposição 02: </a:t>
            </a:r>
            <a:r>
              <a:rPr lang="pt-BR" sz="2000" dirty="0" smtClean="0"/>
              <a:t>Erros Heterocedásticos (Variâncias não constantes)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ctr">
              <a:spcBef>
                <a:spcPts val="0"/>
              </a:spcBef>
              <a:spcAft>
                <a:spcPts val="600"/>
              </a:spcAft>
              <a:buNone/>
            </a:pPr>
            <a:endParaRPr lang="pt-BR" dirty="0" smtClean="0"/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Conforme podemos ver, aparentemente, os resíduos não são normalmente distribuídos.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2896"/>
            <a:ext cx="4896544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4. </a:t>
            </a:r>
            <a:r>
              <a:rPr lang="pt-BR" sz="2600" dirty="0" smtClean="0"/>
              <a:t>Regressão Bivariada </a:t>
            </a:r>
            <a:r>
              <a:rPr lang="pt-BR" sz="2400" dirty="0" smtClean="0"/>
              <a:t>– Suposições Importantes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100" b="1" dirty="0" smtClean="0"/>
              <a:t>Exemplo 10: </a:t>
            </a:r>
            <a:r>
              <a:rPr lang="pt-BR" sz="2000" dirty="0" smtClean="0"/>
              <a:t>Minicaso - Base Monetária e Inflação:</a:t>
            </a:r>
            <a:endParaRPr lang="pt-BR" dirty="0" smtClean="0">
              <a:ea typeface="+mn-ea"/>
              <a:cs typeface="+mn-cs"/>
            </a:endParaRPr>
          </a:p>
          <a:p>
            <a:pPr algn="just">
              <a:spcAft>
                <a:spcPts val="600"/>
              </a:spcAft>
            </a:pPr>
            <a:r>
              <a:rPr lang="pt-BR" sz="2100" b="1" dirty="0" smtClean="0"/>
              <a:t>Suposição 03: </a:t>
            </a:r>
            <a:r>
              <a:rPr lang="pt-BR" sz="2000" dirty="0" smtClean="0"/>
              <a:t>Autocorrelação dos resíduos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ctr">
              <a:spcBef>
                <a:spcPts val="0"/>
              </a:spcBef>
              <a:spcAft>
                <a:spcPts val="600"/>
              </a:spcAft>
              <a:buNone/>
            </a:pPr>
            <a:endParaRPr lang="pt-BR" dirty="0" smtClean="0"/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Conforme podemos ver, existe autocorrelação positiva.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Confirmando isso, temos: DW = 0,58. 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5446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ctr">
              <a:buNone/>
            </a:pPr>
            <a:endParaRPr lang="pt-BR" sz="5400" dirty="0" smtClean="0"/>
          </a:p>
          <a:p>
            <a:pPr algn="ctr">
              <a:buNone/>
            </a:pPr>
            <a:r>
              <a:rPr lang="pt-BR" sz="4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EXERCÍCIO ADICIONAL</a:t>
            </a:r>
          </a:p>
          <a:p>
            <a:pPr algn="ctr">
              <a:buNone/>
            </a:pPr>
            <a:r>
              <a:rPr lang="pt-BR" sz="4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AULA 02</a:t>
            </a:r>
          </a:p>
          <a:p>
            <a:pPr algn="ctr">
              <a:buNone/>
            </a:pPr>
            <a:endParaRPr lang="pt-BR" sz="4800" b="1" dirty="0" smtClean="0">
              <a:solidFill>
                <a:srgbClr val="265787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5. </a:t>
            </a:r>
            <a:r>
              <a:rPr lang="pt-BR" sz="2600" dirty="0" smtClean="0"/>
              <a:t>Teste de </a:t>
            </a:r>
            <a:r>
              <a:rPr lang="pt-BR" sz="2600" dirty="0" err="1" smtClean="0"/>
              <a:t>Kruskal</a:t>
            </a:r>
            <a:r>
              <a:rPr lang="pt-BR" sz="2600" dirty="0" smtClean="0"/>
              <a:t> - </a:t>
            </a:r>
            <a:r>
              <a:rPr lang="pt-BR" sz="2600" dirty="0" err="1" smtClean="0"/>
              <a:t>Wallis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dirty="0" smtClean="0"/>
              <a:t>Este teste verifica a probabilidade de que k amostras (k &gt; 2) independentes sejam provenientes de uma mesma população. </a:t>
            </a:r>
          </a:p>
          <a:p>
            <a:pPr algn="just">
              <a:spcAft>
                <a:spcPts val="1000"/>
              </a:spcAft>
            </a:pPr>
            <a:r>
              <a:rPr lang="pt-BR" sz="2000" dirty="0" smtClean="0">
                <a:ea typeface="+mn-ea"/>
                <a:cs typeface="+mn-cs"/>
              </a:rPr>
              <a:t>Este teste deve ser aplicado nos casos em que a amostra for pequena e/ou as suposições exigidas pela Análise de Variância (normalidade e homocedasticidade) forem violadas. </a:t>
            </a:r>
          </a:p>
          <a:p>
            <a:pPr algn="just">
              <a:spcAft>
                <a:spcPts val="1000"/>
              </a:spcAft>
            </a:pPr>
            <a:r>
              <a:rPr lang="pt-BR" sz="2000" dirty="0" smtClean="0"/>
              <a:t>A variável deve ter escala ordinal ou quantitativa. </a:t>
            </a:r>
            <a:endParaRPr lang="pt-BR" sz="2000" dirty="0" smtClean="0">
              <a:ea typeface="+mn-ea"/>
              <a:cs typeface="+mn-cs"/>
            </a:endParaRPr>
          </a:p>
          <a:p>
            <a:pPr algn="just">
              <a:spcAft>
                <a:spcPts val="1000"/>
              </a:spcAft>
            </a:pPr>
            <a:r>
              <a:rPr lang="pt-BR" sz="2000" dirty="0" smtClean="0"/>
              <a:t>O procedimento para aplicarmos o teste é o seguinte: </a:t>
            </a:r>
          </a:p>
          <a:p>
            <a:pPr lvl="1" algn="just">
              <a:spcAft>
                <a:spcPts val="600"/>
              </a:spcAft>
            </a:pPr>
            <a:r>
              <a:rPr lang="pt-BR" sz="1800" dirty="0" smtClean="0">
                <a:ea typeface="+mn-ea"/>
                <a:cs typeface="+mn-cs"/>
              </a:rPr>
              <a:t>Dispor, em ordem crescente, as observações de todos os k grupos, atribuindo postos de 1 a N. Caso ocorra empate, atribuir o peso médio. </a:t>
            </a:r>
          </a:p>
          <a:p>
            <a:pPr lvl="1" algn="just">
              <a:spcAft>
                <a:spcPts val="600"/>
              </a:spcAft>
            </a:pPr>
            <a:r>
              <a:rPr lang="pt-BR" sz="1800" dirty="0" smtClean="0">
                <a:ea typeface="+mn-ea"/>
                <a:cs typeface="+mn-cs"/>
              </a:rPr>
              <a:t>Determinar o valor de R</a:t>
            </a:r>
            <a:r>
              <a:rPr lang="pt-BR" sz="1800" baseline="-25000" dirty="0" smtClean="0">
                <a:ea typeface="+mn-ea"/>
                <a:cs typeface="+mn-cs"/>
              </a:rPr>
              <a:t>i</a:t>
            </a:r>
            <a:r>
              <a:rPr lang="pt-BR" sz="1800" dirty="0" smtClean="0">
                <a:ea typeface="+mn-ea"/>
                <a:cs typeface="+mn-cs"/>
              </a:rPr>
              <a:t>, i = 1, ..., k, que é a soma dos postos para cada um dos k grupos. </a:t>
            </a:r>
          </a:p>
          <a:p>
            <a:pPr lvl="1" algn="just">
              <a:spcAft>
                <a:spcPts val="600"/>
              </a:spcAft>
            </a:pPr>
            <a:r>
              <a:rPr lang="pt-BR" sz="1800" dirty="0" smtClean="0">
                <a:ea typeface="+mn-ea"/>
                <a:cs typeface="+mn-cs"/>
              </a:rPr>
              <a:t>O valor real da estatística de Kruskal-Wallis (teste H) pode ser calculada a partir de: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0445" y="6021288"/>
            <a:ext cx="3115731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5. </a:t>
            </a:r>
            <a:r>
              <a:rPr lang="pt-BR" sz="2600" dirty="0" smtClean="0"/>
              <a:t>Teste de Kruskal-Wallis – Estatística do teste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sz="2000" dirty="0" smtClean="0"/>
              <a:t>Caso haja empate entre dois ou mais postos, independentemente do grupo, a estatística de Kruskal-Wallis de forma a considerar as mudanças na distribuição amostral: </a:t>
            </a:r>
          </a:p>
          <a:p>
            <a:pPr algn="just">
              <a:spcAft>
                <a:spcPts val="1000"/>
              </a:spcAft>
            </a:pPr>
            <a:endParaRPr lang="pt-BR" sz="1800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onde: </a:t>
            </a:r>
          </a:p>
          <a:p>
            <a:pPr marL="850900" lvl="3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g = número de agrupamentos de postos diferentes empatados; </a:t>
            </a:r>
          </a:p>
          <a:p>
            <a:pPr marL="850900" lvl="3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+mn-ea"/>
                <a:cs typeface="+mn-cs"/>
              </a:rPr>
              <a:t>t</a:t>
            </a:r>
            <a:r>
              <a:rPr lang="pt-BR" baseline="-25000" dirty="0" smtClean="0">
                <a:ea typeface="+mn-ea"/>
                <a:cs typeface="+mn-cs"/>
              </a:rPr>
              <a:t>i</a:t>
            </a:r>
            <a:r>
              <a:rPr lang="pt-BR" dirty="0" smtClean="0">
                <a:ea typeface="+mn-ea"/>
                <a:cs typeface="+mn-cs"/>
              </a:rPr>
              <a:t> = número de postos empatados no </a:t>
            </a:r>
            <a:r>
              <a:rPr lang="pt-BR" dirty="0" err="1" smtClean="0">
                <a:ea typeface="+mn-ea"/>
                <a:cs typeface="+mn-cs"/>
              </a:rPr>
              <a:t>i-ésimo</a:t>
            </a:r>
            <a:r>
              <a:rPr lang="pt-BR" dirty="0" smtClean="0">
                <a:ea typeface="+mn-ea"/>
                <a:cs typeface="+mn-cs"/>
              </a:rPr>
              <a:t> agrupamento. </a:t>
            </a:r>
          </a:p>
          <a:p>
            <a:pPr marL="850900" lvl="3" indent="-266700" algn="just">
              <a:spcBef>
                <a:spcPts val="0"/>
              </a:spcBef>
              <a:spcAft>
                <a:spcPts val="600"/>
              </a:spcAft>
            </a:pPr>
            <a:endParaRPr lang="pt-BR" sz="2000" dirty="0" smtClean="0">
              <a:ea typeface="+mn-ea"/>
              <a:cs typeface="+mn-cs"/>
            </a:endParaRP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ea typeface="+mn-ea"/>
                <a:cs typeface="+mn-cs"/>
              </a:rPr>
              <a:t>O objetivo da correção para empates é aumentar o valor de H, tornando o resultado mais significante. </a:t>
            </a:r>
          </a:p>
          <a:p>
            <a:pPr marL="444500" lvl="2" indent="-266700" algn="just">
              <a:spcBef>
                <a:spcPts val="0"/>
              </a:spcBef>
              <a:spcAft>
                <a:spcPts val="6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2636912"/>
            <a:ext cx="2161460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5. </a:t>
            </a:r>
            <a:r>
              <a:rPr lang="pt-BR" sz="2600" dirty="0" smtClean="0"/>
              <a:t>Teste de Kruskal-Wallis – </a:t>
            </a:r>
            <a:r>
              <a:rPr lang="pt-BR" sz="2300" dirty="0" smtClean="0"/>
              <a:t>Passos para aplicar o teste</a:t>
            </a:r>
            <a:endParaRPr lang="pt-BR" sz="2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  <a:buNone/>
            </a:pPr>
            <a:r>
              <a:rPr lang="pt-BR" sz="1700" b="1" dirty="0" smtClean="0"/>
              <a:t>P1) </a:t>
            </a:r>
            <a:r>
              <a:rPr lang="pt-BR" sz="1700" dirty="0" smtClean="0"/>
              <a:t>Definir as hipóteses: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smtClean="0">
                <a:ea typeface="+mn-ea"/>
                <a:cs typeface="+mn-cs"/>
              </a:rPr>
              <a:t>H</a:t>
            </a:r>
            <a:r>
              <a:rPr lang="pt-BR" sz="1600" b="1" baseline="-25000" dirty="0" smtClean="0">
                <a:ea typeface="+mn-ea"/>
                <a:cs typeface="+mn-cs"/>
              </a:rPr>
              <a:t>0</a:t>
            </a:r>
            <a:r>
              <a:rPr lang="pt-BR" sz="1600" dirty="0" smtClean="0">
                <a:ea typeface="+mn-ea"/>
                <a:cs typeface="+mn-cs"/>
              </a:rPr>
              <a:t>: A distribuição das k amostras são iguais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600" b="1" dirty="0" smtClean="0">
                <a:ea typeface="+mn-ea"/>
                <a:cs typeface="+mn-cs"/>
              </a:rPr>
              <a:t>H</a:t>
            </a:r>
            <a:r>
              <a:rPr lang="pt-BR" sz="1600" b="1" baseline="-25000" dirty="0" smtClean="0">
                <a:ea typeface="+mn-ea"/>
                <a:cs typeface="+mn-cs"/>
              </a:rPr>
              <a:t>1</a:t>
            </a:r>
            <a:r>
              <a:rPr lang="pt-BR" sz="1600" dirty="0" smtClean="0">
                <a:ea typeface="+mn-ea"/>
                <a:cs typeface="+mn-cs"/>
              </a:rPr>
              <a:t>: Há diferença na distribuição de pelo menos uma amostra.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b="1" dirty="0" smtClean="0">
                <a:ea typeface="+mn-ea"/>
                <a:cs typeface="+mn-cs"/>
              </a:rPr>
              <a:t>P2)</a:t>
            </a:r>
            <a:r>
              <a:rPr lang="pt-BR" sz="1700" dirty="0" smtClean="0">
                <a:ea typeface="+mn-ea"/>
                <a:cs typeface="+mn-cs"/>
              </a:rPr>
              <a:t> Fixe o nível de significância do teste.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b="1" dirty="0" smtClean="0">
                <a:ea typeface="+mn-ea"/>
                <a:cs typeface="+mn-cs"/>
              </a:rPr>
              <a:t>P3) </a:t>
            </a:r>
            <a:r>
              <a:rPr lang="pt-BR" sz="1700" dirty="0" smtClean="0">
                <a:ea typeface="+mn-ea"/>
                <a:cs typeface="+mn-cs"/>
              </a:rPr>
              <a:t>A distribuição depende apenas do tamanho de N: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600" dirty="0" smtClean="0">
                <a:ea typeface="+mn-ea"/>
                <a:cs typeface="+mn-cs"/>
              </a:rPr>
              <a:t>	a) Se k=3, </a:t>
            </a:r>
            <a:r>
              <a:rPr lang="pt-BR" sz="1600" dirty="0" err="1" smtClean="0">
                <a:ea typeface="+mn-ea"/>
                <a:cs typeface="+mn-cs"/>
              </a:rPr>
              <a:t>N</a:t>
            </a:r>
            <a:r>
              <a:rPr lang="pt-BR" sz="1600" baseline="-25000" dirty="0" err="1" smtClean="0">
                <a:ea typeface="+mn-ea"/>
                <a:cs typeface="+mn-cs"/>
              </a:rPr>
              <a:t>i</a:t>
            </a:r>
            <a:r>
              <a:rPr lang="pt-BR" sz="1600" dirty="0" smtClean="0">
                <a:ea typeface="+mn-ea"/>
                <a:cs typeface="+mn-cs"/>
              </a:rPr>
              <a:t> &lt;=5, onde </a:t>
            </a:r>
            <a:r>
              <a:rPr lang="pt-BR" sz="1600" dirty="0" err="1" smtClean="0">
                <a:ea typeface="+mn-ea"/>
                <a:cs typeface="+mn-cs"/>
              </a:rPr>
              <a:t>N</a:t>
            </a:r>
            <a:r>
              <a:rPr lang="pt-BR" sz="1600" baseline="-25000" dirty="0" err="1" smtClean="0">
                <a:ea typeface="+mn-ea"/>
                <a:cs typeface="+mn-cs"/>
              </a:rPr>
              <a:t>i</a:t>
            </a:r>
            <a:r>
              <a:rPr lang="pt-BR" sz="1600" baseline="-25000" dirty="0" smtClean="0">
                <a:ea typeface="+mn-ea"/>
                <a:cs typeface="+mn-cs"/>
              </a:rPr>
              <a:t> </a:t>
            </a:r>
            <a:r>
              <a:rPr lang="pt-BR" sz="1600" dirty="0" smtClean="0">
                <a:ea typeface="+mn-ea"/>
                <a:cs typeface="+mn-cs"/>
              </a:rPr>
              <a:t>é o número de observações do grupo i (i =1,2,3), a tabela 3 em anexo apresenta os valores críticos da estatística de </a:t>
            </a:r>
            <a:r>
              <a:rPr lang="pt-BR" sz="1600" dirty="0" err="1" smtClean="0">
                <a:ea typeface="+mn-ea"/>
                <a:cs typeface="+mn-cs"/>
              </a:rPr>
              <a:t>K.W.</a:t>
            </a:r>
            <a:r>
              <a:rPr lang="pt-BR" sz="1600" dirty="0" smtClean="0">
                <a:ea typeface="+mn-ea"/>
                <a:cs typeface="+mn-cs"/>
              </a:rPr>
              <a:t>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600" dirty="0" smtClean="0">
                <a:ea typeface="+mn-ea"/>
                <a:cs typeface="+mn-cs"/>
              </a:rPr>
              <a:t>	b) Em outros casos, escolher a variável </a:t>
            </a:r>
            <a:r>
              <a:rPr lang="pt-BR" sz="1600" dirty="0" err="1" smtClean="0">
                <a:ea typeface="+mn-ea"/>
                <a:cs typeface="+mn-cs"/>
              </a:rPr>
              <a:t>Qui-Quadrado</a:t>
            </a:r>
            <a:r>
              <a:rPr lang="pt-BR" sz="1600" dirty="0" smtClean="0">
                <a:ea typeface="+mn-ea"/>
                <a:cs typeface="+mn-cs"/>
              </a:rPr>
              <a:t> com v=k-1 </a:t>
            </a:r>
            <a:r>
              <a:rPr lang="pt-BR" sz="1600" dirty="0" err="1" smtClean="0">
                <a:ea typeface="+mn-ea"/>
                <a:cs typeface="+mn-cs"/>
              </a:rPr>
              <a:t>g.l.</a:t>
            </a:r>
            <a:r>
              <a:rPr lang="pt-BR" sz="1600" dirty="0" smtClean="0">
                <a:ea typeface="+mn-ea"/>
                <a:cs typeface="+mn-cs"/>
              </a:rPr>
              <a:t>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b="1" dirty="0" smtClean="0">
                <a:ea typeface="+mn-ea"/>
                <a:cs typeface="+mn-cs"/>
              </a:rPr>
              <a:t>P4) </a:t>
            </a:r>
            <a:r>
              <a:rPr lang="pt-BR" sz="1700" dirty="0" smtClean="0">
                <a:ea typeface="+mn-ea"/>
                <a:cs typeface="+mn-cs"/>
              </a:rPr>
              <a:t>Se não houver empate, calcular o valor real do teste H. No caso de empate, utilizar H’.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b="1" dirty="0" smtClean="0">
                <a:ea typeface="+mn-ea"/>
                <a:cs typeface="+mn-cs"/>
              </a:rPr>
              <a:t>P5)</a:t>
            </a:r>
            <a:r>
              <a:rPr lang="pt-BR" sz="1700" dirty="0" smtClean="0">
                <a:ea typeface="+mn-ea"/>
                <a:cs typeface="+mn-cs"/>
              </a:rPr>
              <a:t> </a:t>
            </a:r>
            <a:r>
              <a:rPr lang="pt-BR" sz="1700" b="1" dirty="0" smtClean="0">
                <a:ea typeface="+mn-ea"/>
                <a:cs typeface="+mn-cs"/>
              </a:rPr>
              <a:t>Conclusão</a:t>
            </a:r>
            <a:r>
              <a:rPr lang="pt-BR" sz="1700" dirty="0" smtClean="0">
                <a:ea typeface="+mn-ea"/>
                <a:cs typeface="+mn-cs"/>
              </a:rPr>
              <a:t>: 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dirty="0" smtClean="0">
                <a:ea typeface="+mn-ea"/>
                <a:cs typeface="+mn-cs"/>
              </a:rPr>
              <a:t>	a) </a:t>
            </a:r>
            <a:r>
              <a:rPr lang="pt-BR" sz="1700" dirty="0" smtClean="0"/>
              <a:t>Para k=3 e </a:t>
            </a:r>
            <a:r>
              <a:rPr lang="pt-BR" sz="1700" dirty="0" err="1" smtClean="0"/>
              <a:t>N</a:t>
            </a:r>
            <a:r>
              <a:rPr lang="pt-BR" sz="1700" baseline="-25000" dirty="0" err="1" smtClean="0"/>
              <a:t>i</a:t>
            </a:r>
            <a:r>
              <a:rPr lang="pt-BR" sz="1700" dirty="0" smtClean="0"/>
              <a:t> &lt;= 5, i = 1,2,3: </a:t>
            </a:r>
            <a:r>
              <a:rPr lang="pt-BR" sz="1700" dirty="0" smtClean="0">
                <a:ea typeface="+mn-ea"/>
                <a:cs typeface="+mn-cs"/>
              </a:rPr>
              <a:t>Se </a:t>
            </a:r>
            <a:r>
              <a:rPr lang="pt-BR" sz="1700" dirty="0" err="1" smtClean="0">
                <a:ea typeface="+mn-ea"/>
                <a:cs typeface="+mn-cs"/>
              </a:rPr>
              <a:t>H</a:t>
            </a:r>
            <a:r>
              <a:rPr lang="pt-BR" sz="1700" baseline="-25000" dirty="0" err="1" smtClean="0">
                <a:ea typeface="+mn-ea"/>
                <a:cs typeface="+mn-cs"/>
              </a:rPr>
              <a:t>calc</a:t>
            </a:r>
            <a:r>
              <a:rPr lang="pt-BR" sz="1700" dirty="0" smtClean="0">
                <a:ea typeface="+mn-ea"/>
                <a:cs typeface="+mn-cs"/>
              </a:rPr>
              <a:t> (ou </a:t>
            </a:r>
            <a:r>
              <a:rPr lang="pt-BR" sz="1700" dirty="0" err="1" smtClean="0">
                <a:ea typeface="+mn-ea"/>
                <a:cs typeface="+mn-cs"/>
              </a:rPr>
              <a:t>H’</a:t>
            </a:r>
            <a:r>
              <a:rPr lang="pt-BR" sz="1700" baseline="-25000" dirty="0" err="1" smtClean="0">
                <a:ea typeface="+mn-ea"/>
                <a:cs typeface="+mn-cs"/>
              </a:rPr>
              <a:t>calc</a:t>
            </a:r>
            <a:r>
              <a:rPr lang="pt-BR" sz="1700" dirty="0" smtClean="0">
                <a:ea typeface="+mn-ea"/>
                <a:cs typeface="+mn-cs"/>
              </a:rPr>
              <a:t>)&gt; </a:t>
            </a:r>
            <a:r>
              <a:rPr lang="pt-BR" sz="1700" dirty="0" err="1" smtClean="0">
                <a:ea typeface="+mn-ea"/>
                <a:cs typeface="+mn-cs"/>
              </a:rPr>
              <a:t>H</a:t>
            </a:r>
            <a:r>
              <a:rPr lang="pt-BR" sz="1700" baseline="-25000" dirty="0" err="1" smtClean="0">
                <a:ea typeface="+mn-ea"/>
                <a:cs typeface="+mn-cs"/>
              </a:rPr>
              <a:t>c</a:t>
            </a:r>
            <a:r>
              <a:rPr lang="pt-BR" sz="1700" dirty="0" smtClean="0">
                <a:ea typeface="+mn-ea"/>
                <a:cs typeface="+mn-cs"/>
              </a:rPr>
              <a:t> rejeita-se H</a:t>
            </a:r>
            <a:r>
              <a:rPr lang="pt-BR" sz="1700" baseline="-25000" dirty="0" smtClean="0">
                <a:ea typeface="+mn-ea"/>
                <a:cs typeface="+mn-cs"/>
              </a:rPr>
              <a:t>0</a:t>
            </a:r>
            <a:r>
              <a:rPr lang="pt-BR" sz="1700" dirty="0" smtClean="0">
                <a:ea typeface="+mn-ea"/>
                <a:cs typeface="+mn-cs"/>
              </a:rPr>
              <a:t>.</a:t>
            </a:r>
          </a:p>
          <a:p>
            <a:pPr marL="284163" lvl="1" algn="just">
              <a:spcAft>
                <a:spcPts val="1000"/>
              </a:spcAft>
              <a:buNone/>
            </a:pPr>
            <a:r>
              <a:rPr lang="pt-BR" sz="1700" dirty="0" smtClean="0">
                <a:ea typeface="+mn-ea"/>
                <a:cs typeface="+mn-cs"/>
              </a:rPr>
              <a:t>	b) Outros casos: Se </a:t>
            </a:r>
            <a:r>
              <a:rPr lang="pt-BR" sz="1700" dirty="0" err="1" smtClean="0">
                <a:ea typeface="+mn-ea"/>
                <a:cs typeface="+mn-cs"/>
              </a:rPr>
              <a:t>H</a:t>
            </a:r>
            <a:r>
              <a:rPr lang="pt-BR" sz="1700" baseline="-25000" dirty="0" err="1" smtClean="0">
                <a:ea typeface="+mn-ea"/>
                <a:cs typeface="+mn-cs"/>
              </a:rPr>
              <a:t>calc</a:t>
            </a:r>
            <a:r>
              <a:rPr lang="pt-BR" sz="1700" dirty="0" smtClean="0">
                <a:ea typeface="+mn-ea"/>
                <a:cs typeface="+mn-cs"/>
              </a:rPr>
              <a:t> </a:t>
            </a:r>
            <a:r>
              <a:rPr lang="pt-BR" sz="1700" dirty="0" smtClean="0"/>
              <a:t>(ou </a:t>
            </a:r>
            <a:r>
              <a:rPr lang="pt-BR" sz="1700" dirty="0" err="1" smtClean="0"/>
              <a:t>H’</a:t>
            </a:r>
            <a:r>
              <a:rPr lang="pt-BR" sz="1700" baseline="-25000" dirty="0" err="1" smtClean="0"/>
              <a:t>calc</a:t>
            </a:r>
            <a:r>
              <a:rPr lang="pt-BR" sz="1700" dirty="0" smtClean="0"/>
              <a:t>)</a:t>
            </a:r>
            <a:r>
              <a:rPr lang="pt-BR" sz="1700" dirty="0" smtClean="0">
                <a:ea typeface="+mn-ea"/>
                <a:cs typeface="+mn-cs"/>
              </a:rPr>
              <a:t>&gt; </a:t>
            </a:r>
            <a:r>
              <a:rPr lang="pt-BR" sz="1700" i="1" dirty="0" smtClean="0">
                <a:ea typeface="+mn-ea"/>
                <a:cs typeface="+mn-cs"/>
              </a:rPr>
              <a:t>X</a:t>
            </a:r>
            <a:r>
              <a:rPr lang="pt-BR" sz="1700" baseline="-25000" dirty="0" smtClean="0">
                <a:ea typeface="+mn-ea"/>
                <a:cs typeface="+mn-cs"/>
              </a:rPr>
              <a:t>c</a:t>
            </a:r>
            <a:r>
              <a:rPr lang="pt-BR" sz="1700" baseline="30000" dirty="0" smtClean="0"/>
              <a:t>2  </a:t>
            </a:r>
            <a:r>
              <a:rPr lang="pt-BR" sz="1700" dirty="0" smtClean="0">
                <a:ea typeface="+mn-ea"/>
                <a:cs typeface="+mn-cs"/>
              </a:rPr>
              <a:t> rejeita-se </a:t>
            </a:r>
            <a:r>
              <a:rPr lang="pt-BR" sz="1700" dirty="0" smtClean="0"/>
              <a:t>H</a:t>
            </a:r>
            <a:r>
              <a:rPr lang="pt-BR" sz="1700" baseline="-25000" dirty="0" smtClean="0"/>
              <a:t>0</a:t>
            </a:r>
            <a:r>
              <a:rPr lang="pt-BR" sz="1700" dirty="0" smtClean="0"/>
              <a:t>.</a:t>
            </a:r>
            <a:endParaRPr lang="pt-BR" sz="17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5. </a:t>
            </a:r>
            <a:r>
              <a:rPr lang="pt-BR" sz="2600" dirty="0" smtClean="0"/>
              <a:t>Teste de Kruskal-Wallis – Exemplo 11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 smtClean="0"/>
              <a:t>Um grupo de 36 pacientes com distúrbios de tireóide e com o mesmo grau de risco foi submetido a três tipos de tratamento (A, B e C). Ao final do tratamento, cada paciente foi submetido a uma série de exames, resultando em uma classificação que varia de 5 a 19, em que a categoria 5 significa “nenhuma alteração” e a categoria 19 significa “altíssima alteração”. Verificar se os três tratamentos conduzem a resultados iguais. Considerar significância </a:t>
            </a:r>
            <a:r>
              <a:rPr lang="el-GR" sz="1800" dirty="0" smtClean="0"/>
              <a:t>α</a:t>
            </a:r>
            <a:r>
              <a:rPr lang="pt-BR" sz="1800" dirty="0" smtClean="0"/>
              <a:t> = 0,01. </a:t>
            </a:r>
          </a:p>
          <a:p>
            <a:pPr algn="just">
              <a:spcAft>
                <a:spcPts val="1000"/>
              </a:spcAft>
            </a:pPr>
            <a:endParaRPr lang="pt-BR" dirty="0" smtClean="0">
              <a:ea typeface="+mn-ea"/>
              <a:cs typeface="+mn-cs"/>
            </a:endParaRPr>
          </a:p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653136"/>
            <a:ext cx="85324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5. </a:t>
            </a:r>
            <a:r>
              <a:rPr lang="pt-BR" sz="2600" dirty="0" smtClean="0"/>
              <a:t>Teste de Kruskal-Wallis – Exemplo 11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marL="284163" lvl="1" algn="just">
              <a:spcAft>
                <a:spcPts val="1000"/>
              </a:spcAft>
            </a:pPr>
            <a:endParaRPr lang="pt-BR" sz="2100" dirty="0" smtClean="0">
              <a:ea typeface="+mn-ea"/>
              <a:cs typeface="+mn-cs"/>
            </a:endParaRPr>
          </a:p>
          <a:p>
            <a:pPr lvl="1" algn="just">
              <a:spcAft>
                <a:spcPts val="1000"/>
              </a:spcAft>
            </a:pPr>
            <a:endParaRPr lang="pt-BR" sz="19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409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- Fórmulas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pt-BR" dirty="0" smtClean="0"/>
              <a:t>Abaixo apresentamos a fórmula para o cálculo da correlação amostral (r):</a:t>
            </a:r>
            <a:endParaRPr lang="pt-BR" b="1" dirty="0" smtClean="0"/>
          </a:p>
          <a:p>
            <a:pPr>
              <a:spcAft>
                <a:spcPts val="1000"/>
              </a:spcAft>
            </a:pPr>
            <a:endParaRPr lang="pt-BR" dirty="0" smtClean="0"/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  <a:p>
            <a:pPr>
              <a:spcAft>
                <a:spcPts val="1000"/>
              </a:spcAft>
            </a:pPr>
            <a:r>
              <a:rPr lang="pt-BR" dirty="0" smtClean="0"/>
              <a:t>Definindo os termos “Soma dos Quadrados” (</a:t>
            </a:r>
            <a:r>
              <a:rPr lang="pt-BR" dirty="0" err="1" smtClean="0"/>
              <a:t>Sum</a:t>
            </a:r>
            <a:r>
              <a:rPr lang="pt-BR" dirty="0" smtClean="0"/>
              <a:t> of </a:t>
            </a:r>
            <a:r>
              <a:rPr lang="pt-BR" dirty="0" err="1" smtClean="0"/>
              <a:t>Squares</a:t>
            </a:r>
            <a:r>
              <a:rPr lang="pt-BR" dirty="0" smtClean="0"/>
              <a:t>):</a:t>
            </a:r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  <a:p>
            <a:pPr>
              <a:spcAft>
                <a:spcPts val="1000"/>
              </a:spcAft>
              <a:buNone/>
            </a:pPr>
            <a:endParaRPr lang="pt-BR" sz="2000" dirty="0" smtClean="0"/>
          </a:p>
          <a:p>
            <a:pPr>
              <a:spcAft>
                <a:spcPts val="1000"/>
              </a:spcAft>
            </a:pPr>
            <a:r>
              <a:rPr lang="pt-BR" dirty="0" smtClean="0"/>
              <a:t>Temos:</a:t>
            </a:r>
          </a:p>
          <a:p>
            <a:pPr>
              <a:spcAft>
                <a:spcPts val="1000"/>
              </a:spcAft>
            </a:pPr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88840"/>
            <a:ext cx="30956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77072"/>
            <a:ext cx="6591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9470" y="5317579"/>
            <a:ext cx="2152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://t0.gstatic.com/images?q=tbn:ANd9GcRHPGhryq_M-pZuSE-YjjcnRgmfYTojsg2jKOLOKCsMfaEPNak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2420888"/>
            <a:ext cx="2305050" cy="1981201"/>
          </a:xfrm>
          <a:prstGeom prst="rect">
            <a:avLst/>
          </a:prstGeom>
          <a:noFill/>
        </p:spPr>
      </p:pic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132856"/>
            <a:ext cx="8352928" cy="1368152"/>
          </a:xfrm>
        </p:spPr>
        <p:txBody>
          <a:bodyPr/>
          <a:lstStyle/>
          <a:p>
            <a:pPr algn="ctr">
              <a:spcAft>
                <a:spcPts val="0"/>
              </a:spcAft>
              <a:tabLst>
                <a:tab pos="180340" algn="l"/>
              </a:tabLst>
            </a:pPr>
            <a:r>
              <a:rPr lang="pt-BR" sz="2400" b="0" dirty="0" smtClean="0">
                <a:solidFill>
                  <a:srgbClr val="FF9900"/>
                </a:solidFill>
                <a:ea typeface="Times New Roman"/>
              </a:rPr>
              <a:t>- </a:t>
            </a:r>
            <a:r>
              <a:rPr lang="pt-BR" b="0" dirty="0" smtClean="0">
                <a:solidFill>
                  <a:srgbClr val="FF9900"/>
                </a:solidFill>
                <a:ea typeface="Times New Roman"/>
              </a:rPr>
              <a:t>Regressão Linear e Múltipla</a:t>
            </a:r>
            <a:br>
              <a:rPr lang="pt-BR" b="0" dirty="0" smtClean="0">
                <a:solidFill>
                  <a:srgbClr val="FF9900"/>
                </a:solidFill>
                <a:ea typeface="Times New Roman"/>
              </a:rPr>
            </a:br>
            <a:r>
              <a:rPr lang="pt-BR" b="0" dirty="0" smtClean="0">
                <a:solidFill>
                  <a:srgbClr val="FF9900"/>
                </a:solidFill>
                <a:ea typeface="Times New Roman"/>
              </a:rPr>
              <a:t>Teste de Kruskal-Wallis</a:t>
            </a:r>
            <a:br>
              <a:rPr lang="pt-BR" b="0" dirty="0" smtClean="0">
                <a:solidFill>
                  <a:srgbClr val="FF9900"/>
                </a:solidFill>
                <a:ea typeface="Times New Roman"/>
              </a:rPr>
            </a:br>
            <a:r>
              <a:rPr lang="pt-BR" b="0" dirty="0" smtClean="0">
                <a:solidFill>
                  <a:srgbClr val="FF9900"/>
                </a:solidFill>
                <a:ea typeface="Times New Roman"/>
              </a:rPr>
              <a:t/>
            </a:r>
            <a:br>
              <a:rPr lang="pt-BR" b="0" dirty="0" smtClean="0">
                <a:solidFill>
                  <a:srgbClr val="FF9900"/>
                </a:solidFill>
                <a:ea typeface="Times New Roman"/>
              </a:rPr>
            </a:br>
            <a:endParaRPr lang="pt-BR" b="0" dirty="0" smtClean="0">
              <a:solidFill>
                <a:srgbClr val="FF9900"/>
              </a:solidFill>
              <a:ea typeface="Times New Roman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9252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265787"/>
                </a:solidFill>
                <a:latin typeface="+mj-lt"/>
                <a:ea typeface="+mj-ea"/>
                <a:cs typeface="+mj-cs"/>
              </a:rPr>
              <a:t>Monitoria Junho / 2011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725144"/>
            <a:ext cx="8568952" cy="1656184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4800" b="0" dirty="0" smtClean="0">
                <a:solidFill>
                  <a:schemeClr val="accent3"/>
                </a:solidFill>
              </a:rPr>
              <a:t>ANEXOS</a:t>
            </a:r>
            <a:endParaRPr lang="pt-BR" sz="4800" dirty="0" smtClean="0">
              <a:solidFill>
                <a:schemeClr val="accent3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2" name="Grupo 7"/>
          <p:cNvGrpSpPr/>
          <p:nvPr/>
        </p:nvGrpSpPr>
        <p:grpSpPr>
          <a:xfrm>
            <a:off x="395536" y="2852936"/>
            <a:ext cx="1656184" cy="1152128"/>
            <a:chOff x="1907704" y="2060848"/>
            <a:chExt cx="5184576" cy="2808312"/>
          </a:xfr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grpSpPr>
        <p:pic>
          <p:nvPicPr>
            <p:cNvPr id="6" name="Picture 2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7704" y="2060848"/>
              <a:ext cx="518457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Conector reto 6"/>
            <p:cNvCxnSpPr/>
            <p:nvPr/>
          </p:nvCxnSpPr>
          <p:spPr bwMode="auto">
            <a:xfrm flipV="1">
              <a:off x="3131840" y="2708920"/>
              <a:ext cx="2016224" cy="13681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t-Student</a:t>
            </a:r>
            <a:endParaRPr lang="pt-BR" dirty="0"/>
          </a:p>
        </p:txBody>
      </p:sp>
      <p:sp>
        <p:nvSpPr>
          <p:cNvPr id="5" name="Seta para a direita 4">
            <a:hlinkClick r:id="rId2" action="ppaction://hlinksldjump"/>
          </p:cNvPr>
          <p:cNvSpPr/>
          <p:nvPr/>
        </p:nvSpPr>
        <p:spPr bwMode="auto">
          <a:xfrm>
            <a:off x="8460432" y="5949280"/>
            <a:ext cx="504056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14450"/>
            <a:ext cx="756084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F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79512" y="1340768"/>
            <a:ext cx="7996040" cy="5330317"/>
            <a:chOff x="179512" y="1340768"/>
            <a:chExt cx="7996040" cy="5330317"/>
          </a:xfrm>
        </p:grpSpPr>
        <p:pic>
          <p:nvPicPr>
            <p:cNvPr id="7065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1340768"/>
              <a:ext cx="7992888" cy="1205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204" y="2656041"/>
              <a:ext cx="3892730" cy="4015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4" name="Picture 8"/>
            <p:cNvPicPr preferRelativeResize="0"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39952" y="2636912"/>
              <a:ext cx="4035600" cy="401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- Combustível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r>
              <a:rPr lang="pt-BR" dirty="0" smtClean="0"/>
              <a:t>Para o exemplo dos preços dos combustíveis por estado: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100" dirty="0" smtClean="0"/>
              <a:t>r = 0,89.</a:t>
            </a:r>
          </a:p>
          <a:p>
            <a:r>
              <a:rPr lang="pt-BR" sz="2100" dirty="0" smtClean="0"/>
              <a:t>O que não é surpreendente!!!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518457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- Exemplos</a:t>
            </a:r>
            <a:endParaRPr lang="pt-BR" sz="28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3690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19139"/>
            <a:ext cx="8424936" cy="781036"/>
          </a:xfrm>
        </p:spPr>
        <p:txBody>
          <a:bodyPr/>
          <a:lstStyle/>
          <a:p>
            <a:r>
              <a:rPr lang="pt-BR" sz="2800" dirty="0" smtClean="0"/>
              <a:t>2. Coeficiente de Correlação – Significância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423027" cy="5112568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pt-BR" dirty="0" smtClean="0"/>
              <a:t>O coeficiente de correlação </a:t>
            </a:r>
            <a:r>
              <a:rPr lang="pt-BR" b="1" dirty="0" smtClean="0"/>
              <a:t>r</a:t>
            </a:r>
            <a:r>
              <a:rPr lang="pt-BR" dirty="0" smtClean="0"/>
              <a:t> é um estimador do coeficiente de correlação populacional (</a:t>
            </a:r>
            <a:r>
              <a:rPr lang="el-GR" b="1" dirty="0" smtClean="0"/>
              <a:t>ρ</a:t>
            </a:r>
            <a:r>
              <a:rPr lang="pt-BR" dirty="0" smtClean="0"/>
              <a:t>).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Não existe uma regra direta para uma correlação “alta”, uma vez que o tamanho da amostra deve ser levado em consideração. </a:t>
            </a:r>
          </a:p>
          <a:p>
            <a:pPr algn="just">
              <a:spcAft>
                <a:spcPts val="1000"/>
              </a:spcAft>
            </a:pPr>
            <a:r>
              <a:rPr lang="pt-BR" dirty="0" smtClean="0"/>
              <a:t>Existem 2 formas de testar a significância de um coeficiente de correlação: </a:t>
            </a:r>
          </a:p>
          <a:p>
            <a:pPr lvl="1" algn="just">
              <a:spcAft>
                <a:spcPts val="1000"/>
              </a:spcAft>
            </a:pPr>
            <a:r>
              <a:rPr lang="pt-BR" b="1" dirty="0" smtClean="0"/>
              <a:t>Hipóteses</a:t>
            </a:r>
            <a:r>
              <a:rPr lang="pt-BR" dirty="0" smtClean="0"/>
              <a:t>:</a:t>
            </a:r>
          </a:p>
          <a:p>
            <a:pPr lvl="1" algn="just">
              <a:lnSpc>
                <a:spcPct val="150000"/>
              </a:lnSpc>
              <a:spcAft>
                <a:spcPts val="1000"/>
              </a:spcAft>
            </a:pPr>
            <a:r>
              <a:rPr lang="pt-BR" b="1" dirty="0" smtClean="0"/>
              <a:t>Abordagem 01:  </a:t>
            </a:r>
            <a:r>
              <a:rPr lang="pt-BR" dirty="0" smtClean="0"/>
              <a:t>Comparando a estatística                        com o valor de t</a:t>
            </a:r>
            <a:r>
              <a:rPr lang="el-GR" baseline="-25000" dirty="0" smtClean="0"/>
              <a:t>α</a:t>
            </a:r>
            <a:r>
              <a:rPr lang="pt-BR" dirty="0" smtClean="0"/>
              <a:t> (tabela t-Student com </a:t>
            </a:r>
            <a:r>
              <a:rPr lang="pt-BR" i="1" dirty="0" smtClean="0"/>
              <a:t>v = (n – 2) </a:t>
            </a:r>
            <a:r>
              <a:rPr lang="pt-BR" dirty="0" smtClean="0"/>
              <a:t>graus de liberdade, com significância </a:t>
            </a:r>
            <a:r>
              <a:rPr lang="el-GR" dirty="0" smtClean="0"/>
              <a:t>α</a:t>
            </a:r>
            <a:r>
              <a:rPr lang="pt-BR" dirty="0" smtClean="0"/>
              <a:t> (geralmente 5% ou 1%). </a:t>
            </a:r>
          </a:p>
          <a:p>
            <a:pPr>
              <a:spcAft>
                <a:spcPts val="1000"/>
              </a:spcAft>
              <a:buNone/>
            </a:pPr>
            <a:endParaRPr lang="pt-BR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581128"/>
            <a:ext cx="1624985" cy="7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115544"/>
            <a:ext cx="1636760" cy="7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direita 8">
            <a:hlinkClick r:id="rId4" action="ppaction://hlinksldjump"/>
          </p:cNvPr>
          <p:cNvSpPr/>
          <p:nvPr/>
        </p:nvSpPr>
        <p:spPr bwMode="auto">
          <a:xfrm>
            <a:off x="8532440" y="6093296"/>
            <a:ext cx="504056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265787"/>
      </a:dk2>
      <a:lt2>
        <a:srgbClr val="808080"/>
      </a:lt2>
      <a:accent1>
        <a:srgbClr val="D27800"/>
      </a:accent1>
      <a:accent2>
        <a:srgbClr val="781414"/>
      </a:accent2>
      <a:accent3>
        <a:srgbClr val="FFFFFF"/>
      </a:accent3>
      <a:accent4>
        <a:srgbClr val="000000"/>
      </a:accent4>
      <a:accent5>
        <a:srgbClr val="E5BEAA"/>
      </a:accent5>
      <a:accent6>
        <a:srgbClr val="6C1111"/>
      </a:accent6>
      <a:hlink>
        <a:srgbClr val="32466E"/>
      </a:hlink>
      <a:folHlink>
        <a:srgbClr val="FAC378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265787"/>
        </a:dk2>
        <a:lt2>
          <a:srgbClr val="808080"/>
        </a:lt2>
        <a:accent1>
          <a:srgbClr val="D27800"/>
        </a:accent1>
        <a:accent2>
          <a:srgbClr val="781414"/>
        </a:accent2>
        <a:accent3>
          <a:srgbClr val="FFFFFF"/>
        </a:accent3>
        <a:accent4>
          <a:srgbClr val="000000"/>
        </a:accent4>
        <a:accent5>
          <a:srgbClr val="E5BEAA"/>
        </a:accent5>
        <a:accent6>
          <a:srgbClr val="6C1111"/>
        </a:accent6>
        <a:hlink>
          <a:srgbClr val="32466E"/>
        </a:hlink>
        <a:folHlink>
          <a:srgbClr val="FAC3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D26E00"/>
        </a:dk2>
        <a:lt2>
          <a:srgbClr val="808080"/>
        </a:lt2>
        <a:accent1>
          <a:srgbClr val="324678"/>
        </a:accent1>
        <a:accent2>
          <a:srgbClr val="781414"/>
        </a:accent2>
        <a:accent3>
          <a:srgbClr val="FFFFFF"/>
        </a:accent3>
        <a:accent4>
          <a:srgbClr val="000000"/>
        </a:accent4>
        <a:accent5>
          <a:srgbClr val="ADB0BE"/>
        </a:accent5>
        <a:accent6>
          <a:srgbClr val="6C1111"/>
        </a:accent6>
        <a:hlink>
          <a:srgbClr val="32466E"/>
        </a:hlink>
        <a:folHlink>
          <a:srgbClr val="FAC3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3224</Words>
  <Application>Microsoft Office PowerPoint</Application>
  <PresentationFormat>Apresentação na tela (4:3)</PresentationFormat>
  <Paragraphs>634</Paragraphs>
  <Slides>62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3" baseType="lpstr">
      <vt:lpstr>Blank</vt:lpstr>
      <vt:lpstr>- Regressão Linear e Múltipla Teste de Kruskal-Wallis </vt:lpstr>
      <vt:lpstr>Tópicos da apresentação</vt:lpstr>
      <vt:lpstr>Slide 3</vt:lpstr>
      <vt:lpstr>1. Recursos Visuais</vt:lpstr>
      <vt:lpstr>2. Coeficiente de Correlação</vt:lpstr>
      <vt:lpstr>2. Coeficiente de Correlação - Fórmulas</vt:lpstr>
      <vt:lpstr>2. Coeficiente de Correlação - Combustível</vt:lpstr>
      <vt:lpstr>2. Coeficiente de Correlação - Exemplos</vt:lpstr>
      <vt:lpstr>2. Coeficiente de Correlação – Significância</vt:lpstr>
      <vt:lpstr>2. Coeficiente de Correlação – Significância</vt:lpstr>
      <vt:lpstr>2. Coeficiente de Correlação – Significância</vt:lpstr>
      <vt:lpstr>2. Coeficiente de Correlação – Exemplos</vt:lpstr>
      <vt:lpstr>2. Coeficiente de Correlação – Exemplos</vt:lpstr>
      <vt:lpstr>2. Coeficiente de Correlação – Exemplos</vt:lpstr>
      <vt:lpstr>Suplemento do Excel</vt:lpstr>
      <vt:lpstr>2. Coeficiente de Correlação – Exemplos</vt:lpstr>
      <vt:lpstr>3. Autocorrelação</vt:lpstr>
      <vt:lpstr>4. Regressão Bivariada</vt:lpstr>
      <vt:lpstr>4. Regressão Bivariada – Forma de Modelo</vt:lpstr>
      <vt:lpstr>4. Regressão Bivariada – Interpretando um Ajuste </vt:lpstr>
      <vt:lpstr>4. Regressão Bivariada – Modelos e Parâmetros </vt:lpstr>
      <vt:lpstr>4. Regressão Bivariada – Modelos e Parâmetros </vt:lpstr>
      <vt:lpstr>4. Regressão Bivariada – Exemplos</vt:lpstr>
      <vt:lpstr>4. Regressão Bivariada – Exemplos</vt:lpstr>
      <vt:lpstr>4. Regressão Bivariada – Exemplos</vt:lpstr>
      <vt:lpstr>4. Regressão Bivariada – Exemplos</vt:lpstr>
      <vt:lpstr>Slide 27</vt:lpstr>
      <vt:lpstr>4. Regressão Bivariada – Inclinação e Intercepto</vt:lpstr>
      <vt:lpstr>4. Regressão Bivariada – Inclinação e Intercepto</vt:lpstr>
      <vt:lpstr>4. Regressão Bivariada – Avaliando o ajuste</vt:lpstr>
      <vt:lpstr>4. Regressão Bivariada – Inclinação e Intercepto</vt:lpstr>
      <vt:lpstr>4. Regressão Bivariada – Inclinação e Intercepto</vt:lpstr>
      <vt:lpstr>4. Regressão Bivariada – Testes de Significância</vt:lpstr>
      <vt:lpstr>4. Regressão Bivariada – Testes de Significância</vt:lpstr>
      <vt:lpstr>4. Regressão Bivariada – Testes de Hipóteses</vt:lpstr>
      <vt:lpstr>4. Regressão Bivariada – Inclinação e Intercepto</vt:lpstr>
      <vt:lpstr>4. Regressão Bivariada – Decomposição da Variância</vt:lpstr>
      <vt:lpstr>4. Regressão Bivariada – Decomposição da Variância</vt:lpstr>
      <vt:lpstr>4. Regressão Bivariada – Decomposição da Variância</vt:lpstr>
      <vt:lpstr>4. Regressão Bivariada – Decomposição da Variância</vt:lpstr>
      <vt:lpstr>4. Regressão Bivariada – IC para estimativa Intervalar Y</vt:lpstr>
      <vt:lpstr>4. Regressão Bivariada – IC para estimativa Intervalar Y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4. Regressão Bivariada – Suposições Importantes</vt:lpstr>
      <vt:lpstr>Slide 54</vt:lpstr>
      <vt:lpstr>5. Teste de Kruskal - Wallis</vt:lpstr>
      <vt:lpstr>5. Teste de Kruskal-Wallis – Estatística do teste</vt:lpstr>
      <vt:lpstr>5. Teste de Kruskal-Wallis – Passos para aplicar o teste</vt:lpstr>
      <vt:lpstr>5. Teste de Kruskal-Wallis – Exemplo 11</vt:lpstr>
      <vt:lpstr>5. Teste de Kruskal-Wallis – Exemplo 11</vt:lpstr>
      <vt:lpstr>- Regressão Linear e Múltipla Teste de Kruskal-Wallis  </vt:lpstr>
      <vt:lpstr>Tabela t-Student</vt:lpstr>
      <vt:lpstr>Tabela F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Simulations using MATLAB</dc:title>
  <dc:creator>Eder Lucio</dc:creator>
  <cp:lastModifiedBy>Eder Lucio</cp:lastModifiedBy>
  <cp:revision>909</cp:revision>
  <dcterms:created xsi:type="dcterms:W3CDTF">2010-05-29T05:07:57Z</dcterms:created>
  <dcterms:modified xsi:type="dcterms:W3CDTF">2011-06-07T14:04:01Z</dcterms:modified>
</cp:coreProperties>
</file>