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64" r:id="rId3"/>
    <p:sldId id="265" r:id="rId4"/>
    <p:sldId id="258" r:id="rId5"/>
    <p:sldId id="266" r:id="rId6"/>
    <p:sldId id="284" r:id="rId7"/>
    <p:sldId id="285" r:id="rId8"/>
    <p:sldId id="286" r:id="rId9"/>
    <p:sldId id="287" r:id="rId10"/>
    <p:sldId id="259" r:id="rId11"/>
    <p:sldId id="260" r:id="rId12"/>
    <p:sldId id="267" r:id="rId13"/>
    <p:sldId id="272" r:id="rId14"/>
    <p:sldId id="288" r:id="rId15"/>
    <p:sldId id="273" r:id="rId16"/>
    <p:sldId id="270" r:id="rId17"/>
    <p:sldId id="271" r:id="rId18"/>
    <p:sldId id="289" r:id="rId19"/>
    <p:sldId id="290" r:id="rId20"/>
    <p:sldId id="291" r:id="rId21"/>
    <p:sldId id="292" r:id="rId22"/>
    <p:sldId id="293" r:id="rId23"/>
    <p:sldId id="275" r:id="rId24"/>
    <p:sldId id="294" r:id="rId25"/>
    <p:sldId id="295" r:id="rId26"/>
    <p:sldId id="296" r:id="rId27"/>
    <p:sldId id="297" r:id="rId28"/>
    <p:sldId id="276" r:id="rId29"/>
    <p:sldId id="277" r:id="rId30"/>
    <p:sldId id="261" r:id="rId31"/>
    <p:sldId id="279" r:id="rId32"/>
    <p:sldId id="262" r:id="rId33"/>
    <p:sldId id="263" r:id="rId34"/>
    <p:sldId id="281" r:id="rId35"/>
    <p:sldId id="280" r:id="rId36"/>
    <p:sldId id="282" r:id="rId37"/>
    <p:sldId id="298" r:id="rId38"/>
    <p:sldId id="299" r:id="rId39"/>
    <p:sldId id="283" r:id="rId40"/>
    <p:sldId id="300" r:id="rId41"/>
    <p:sldId id="301" r:id="rId42"/>
    <p:sldId id="303" r:id="rId43"/>
    <p:sldId id="302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E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AAAD4-0F12-473A-80F9-C8A75B04DBC0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6259-7EFE-43B2-B182-83AA448171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6259-7EFE-43B2-B182-83AA448171CA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08/04/2014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ee.org/" TargetMode="External"/><Relationship Id="rId2" Type="http://schemas.openxmlformats.org/officeDocument/2006/relationships/hyperlink" Target="http://www.ac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rt.aisnet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uspdigital.usp.br/jupiterweb/listarGradeCurricular?codcg=86&amp;codcur=86200&amp;codhab=204&amp;tipo=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abril.com.br/professional/salario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ACH2014</a:t>
            </a:r>
            <a:br>
              <a:rPr lang="pt-BR" sz="5400" dirty="0" smtClean="0"/>
            </a:br>
            <a:r>
              <a:rPr lang="pt-BR" sz="5400" dirty="0" smtClean="0">
                <a:solidFill>
                  <a:srgbClr val="675E47"/>
                </a:solidFill>
              </a:rPr>
              <a:t>Fundamentos</a:t>
            </a:r>
            <a:r>
              <a:rPr lang="pt-BR" sz="5400" dirty="0" smtClean="0"/>
              <a:t> de Sistemas de Informação (FSI)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881336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/>
              <a:t>Prof. Dr. José de J. Pérez </a:t>
            </a:r>
            <a:r>
              <a:rPr lang="pt-BR" sz="2400" b="1" dirty="0" err="1" smtClean="0"/>
              <a:t>Alcázar</a:t>
            </a:r>
            <a:endParaRPr lang="pt-BR" sz="2400" b="1" dirty="0" smtClean="0"/>
          </a:p>
          <a:p>
            <a:r>
              <a:rPr lang="pt-BR" sz="2400" b="1" dirty="0" smtClean="0"/>
              <a:t>BSI – EACH – USP</a:t>
            </a:r>
          </a:p>
          <a:p>
            <a:endParaRPr lang="pt-BR" sz="2400" b="1" dirty="0" smtClean="0"/>
          </a:p>
          <a:p>
            <a:r>
              <a:rPr lang="pt-BR" sz="3000" b="1" dirty="0"/>
              <a:t>Aulas: </a:t>
            </a:r>
            <a:r>
              <a:rPr lang="pt-BR" sz="3000" b="1" dirty="0">
                <a:solidFill>
                  <a:srgbClr val="675E47"/>
                </a:solidFill>
              </a:rPr>
              <a:t>Apresentação </a:t>
            </a:r>
            <a:r>
              <a:rPr lang="pt-BR" sz="3000" b="1" dirty="0" smtClean="0">
                <a:solidFill>
                  <a:srgbClr val="675E47"/>
                </a:solidFill>
              </a:rPr>
              <a:t>Geral</a:t>
            </a:r>
            <a:endParaRPr lang="pt-BR" sz="3000" b="1" dirty="0">
              <a:solidFill>
                <a:srgbClr val="675E47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6309320"/>
            <a:ext cx="589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Baseado nos slides criados pelo professor Marcelo </a:t>
            </a:r>
            <a:r>
              <a:rPr lang="pt-BR" dirty="0" err="1" smtClean="0"/>
              <a:t>Fantinato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097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Curso de BSI?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que prepara um profissional para as questões relacionadas ao </a:t>
            </a:r>
            <a:r>
              <a:rPr lang="pt-BR" b="1" dirty="0" smtClean="0"/>
              <a:t>desenvolvimento e à aplicação de </a:t>
            </a:r>
            <a:r>
              <a:rPr lang="pt-BR" b="1" dirty="0" err="1" smtClean="0"/>
              <a:t>SIs</a:t>
            </a:r>
            <a:r>
              <a:rPr lang="pt-BR" b="1" dirty="0" smtClean="0"/>
              <a:t> em organizações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lvl="1"/>
            <a:r>
              <a:rPr lang="pt-BR" dirty="0" smtClean="0"/>
              <a:t>Como desenvolver/manter um SI?</a:t>
            </a:r>
          </a:p>
          <a:p>
            <a:pPr lvl="1"/>
            <a:r>
              <a:rPr lang="pt-BR" dirty="0"/>
              <a:t>Quais as melhores técnicas computacionais para desenvolver um determinado SI?</a:t>
            </a:r>
          </a:p>
          <a:p>
            <a:pPr lvl="1"/>
            <a:r>
              <a:rPr lang="pt-BR" dirty="0" smtClean="0"/>
              <a:t>Como garantir que um SI é bem aplicado em um organização?</a:t>
            </a:r>
          </a:p>
          <a:p>
            <a:pPr lvl="1"/>
            <a:r>
              <a:rPr lang="pt-BR" dirty="0" smtClean="0"/>
              <a:t>Como avaliar os impactos da aplicação de um SI em uma organização?</a:t>
            </a:r>
          </a:p>
          <a:p>
            <a:pPr lvl="1"/>
            <a:r>
              <a:rPr lang="pt-BR" dirty="0" smtClean="0"/>
              <a:t>Quais os impactos éticos, sociais e políticos de um SI?</a:t>
            </a:r>
          </a:p>
        </p:txBody>
      </p:sp>
    </p:spTree>
    <p:extLst>
      <p:ext uri="{BB962C8B-B14F-4D97-AF65-F5344CB8AC3E}">
        <p14:creationId xmlns:p14="http://schemas.microsoft.com/office/powerpoint/2010/main" xmlns="" val="41967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dirty="0" smtClean="0"/>
              <a:t>Qual a diferença entre SI, CC, </a:t>
            </a:r>
            <a:r>
              <a:rPr lang="pt-BR" dirty="0" err="1" smtClean="0"/>
              <a:t>etc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Bacharelado em Sistemas de Informação?</a:t>
            </a:r>
          </a:p>
          <a:p>
            <a:r>
              <a:rPr lang="pt-BR" dirty="0"/>
              <a:t>Bacharelado em </a:t>
            </a:r>
            <a:r>
              <a:rPr lang="pt-BR" dirty="0" smtClean="0"/>
              <a:t>Ciência da Computação?</a:t>
            </a:r>
          </a:p>
          <a:p>
            <a:r>
              <a:rPr lang="pt-BR" dirty="0"/>
              <a:t>Bacharelado em Informática?</a:t>
            </a:r>
          </a:p>
          <a:p>
            <a:r>
              <a:rPr lang="pt-BR" dirty="0"/>
              <a:t>Bacharelado em Análise de Sistemas?</a:t>
            </a:r>
          </a:p>
          <a:p>
            <a:r>
              <a:rPr lang="pt-BR" dirty="0"/>
              <a:t>Bacharelado em Ciência da Informação?</a:t>
            </a:r>
          </a:p>
          <a:p>
            <a:endParaRPr lang="pt-BR" dirty="0" smtClean="0"/>
          </a:p>
          <a:p>
            <a:r>
              <a:rPr lang="pt-BR" dirty="0" smtClean="0"/>
              <a:t>Engenharia da Computação?</a:t>
            </a:r>
          </a:p>
          <a:p>
            <a:r>
              <a:rPr lang="pt-BR" dirty="0" smtClean="0"/>
              <a:t>Engenharia de Software?</a:t>
            </a:r>
          </a:p>
          <a:p>
            <a:endParaRPr lang="pt-BR" dirty="0"/>
          </a:p>
          <a:p>
            <a:r>
              <a:rPr lang="pt-BR" dirty="0"/>
              <a:t>Licenciatura em Computação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 smtClean="0"/>
              <a:t>Tecnólogos em Computação?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374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dirty="0"/>
              <a:t>Qual a diferença entre SI, CC, </a:t>
            </a:r>
            <a:r>
              <a:rPr lang="pt-BR" dirty="0" err="1"/>
              <a:t>etc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b="1" dirty="0" smtClean="0"/>
              <a:t>Bacharelado (Bacharel)</a:t>
            </a:r>
            <a:r>
              <a:rPr lang="pt-BR" sz="2000" dirty="0" smtClean="0"/>
              <a:t>: formação para exercer a profissão e/ou atuar como professor/pesquisador na academia em um “campo do saber”. [4-6 anos]</a:t>
            </a:r>
          </a:p>
          <a:p>
            <a:pPr lvl="1"/>
            <a:r>
              <a:rPr lang="pt-BR" sz="1800" b="1" dirty="0" smtClean="0"/>
              <a:t>Engenharia (Engenheiro)</a:t>
            </a:r>
            <a:r>
              <a:rPr lang="pt-BR" sz="1800" dirty="0" smtClean="0"/>
              <a:t>: um tipo específico de Bacharelado, voltado para as áreas tecnológicas. O correto seria dizer “Bacharelado em Engenharia Civil”, por exemplo. [5 anos]</a:t>
            </a:r>
            <a:endParaRPr lang="pt-BR" sz="1800" dirty="0"/>
          </a:p>
          <a:p>
            <a:endParaRPr lang="pt-BR" sz="2000" b="1" dirty="0" smtClean="0"/>
          </a:p>
          <a:p>
            <a:r>
              <a:rPr lang="pt-BR" sz="2000" b="1" dirty="0" smtClean="0"/>
              <a:t>Licenciatura (Professor)</a:t>
            </a:r>
            <a:r>
              <a:rPr lang="pt-BR" sz="2000" dirty="0" smtClean="0"/>
              <a:t>: formação para </a:t>
            </a:r>
            <a:r>
              <a:rPr lang="pt-BR" sz="2000" dirty="0"/>
              <a:t>dar aula como professor na educação </a:t>
            </a:r>
            <a:r>
              <a:rPr lang="pt-BR" sz="2000" dirty="0" smtClean="0"/>
              <a:t>básica (Ensino Fundamental/Médio) em um “campo do saber”. [3-5 anos]</a:t>
            </a:r>
          </a:p>
          <a:p>
            <a:pPr lvl="1"/>
            <a:r>
              <a:rPr lang="pt-BR" sz="1800" dirty="0" smtClean="0"/>
              <a:t>Pode ser um (</a:t>
            </a:r>
            <a:r>
              <a:rPr lang="pt-BR" sz="1800" dirty="0" err="1" smtClean="0"/>
              <a:t>semi</a:t>
            </a:r>
            <a:r>
              <a:rPr lang="pt-BR" sz="1800" dirty="0" smtClean="0"/>
              <a:t>)Bacharelado + “Formação Pedagógica” </a:t>
            </a:r>
            <a:endParaRPr lang="pt-BR" sz="1800" dirty="0"/>
          </a:p>
          <a:p>
            <a:endParaRPr lang="pt-BR" sz="2000" b="1" dirty="0" smtClean="0"/>
          </a:p>
          <a:p>
            <a:r>
              <a:rPr lang="pt-BR" sz="2000" b="1" dirty="0" smtClean="0"/>
              <a:t>Tecnologia (Tecnólogo)</a:t>
            </a:r>
            <a:r>
              <a:rPr lang="pt-BR" sz="2000" dirty="0" smtClean="0"/>
              <a:t>: um </a:t>
            </a:r>
            <a:r>
              <a:rPr lang="pt-BR" sz="2000" dirty="0" err="1" smtClean="0"/>
              <a:t>semi-Bacharelado</a:t>
            </a:r>
            <a:r>
              <a:rPr lang="pt-BR" sz="2000" dirty="0" smtClean="0"/>
              <a:t> para exercer a profissão em uma área específica dentro de um “campo do saber” para atender necessidades emergenciais do mercado. [2-3 anos]</a:t>
            </a:r>
            <a:endParaRPr lang="pt-BR" sz="20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67544" y="1484784"/>
            <a:ext cx="7704856" cy="2088232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85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dirty="0"/>
              <a:t>Qual a diferença entre SI, CC, </a:t>
            </a:r>
            <a:r>
              <a:rPr lang="pt-BR" dirty="0" err="1"/>
              <a:t>etc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O que é Computação?</a:t>
            </a:r>
          </a:p>
          <a:p>
            <a:pPr marL="411480" lvl="1" indent="0">
              <a:buNone/>
            </a:pPr>
            <a:r>
              <a:rPr lang="pt-BR" sz="1800" dirty="0" smtClean="0"/>
              <a:t>[De acordo com diretrizes do MEC, apoiada pela SBC (MEC-SBC, 2011)]</a:t>
            </a:r>
          </a:p>
          <a:p>
            <a:pPr marL="411480" lvl="1" indent="0">
              <a:buNone/>
            </a:pPr>
            <a:endParaRPr lang="pt-BR" sz="1800" b="1" dirty="0"/>
          </a:p>
          <a:p>
            <a:pPr lvl="1"/>
            <a:r>
              <a:rPr lang="pt-BR" sz="1800" dirty="0"/>
              <a:t>A Ciência da Computação estuda a fundamentação teórica </a:t>
            </a:r>
            <a:r>
              <a:rPr lang="pt-BR" sz="1800" dirty="0" smtClean="0"/>
              <a:t>das construções </a:t>
            </a:r>
            <a:r>
              <a:rPr lang="pt-BR" sz="1800" dirty="0"/>
              <a:t>computacionais, bem como suas aplicações </a:t>
            </a:r>
            <a:r>
              <a:rPr lang="pt-BR" sz="1800" dirty="0" smtClean="0"/>
              <a:t>em dispositivos </a:t>
            </a:r>
            <a:r>
              <a:rPr lang="pt-BR" sz="1800" dirty="0"/>
              <a:t>tecnológicos e sistemas de </a:t>
            </a:r>
            <a:r>
              <a:rPr lang="pt-BR" sz="1800" dirty="0" smtClean="0"/>
              <a:t>computação.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xmlns="" val="28564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23528" y="188640"/>
            <a:ext cx="8229600" cy="186055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Cursos da Área de Computação regulamentados pelo MEC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0363" y="2371725"/>
            <a:ext cx="8229600" cy="415766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Ciências de Computação (atividade - fim):</a:t>
            </a:r>
            <a:r>
              <a:rPr kumimoji="0" lang="en-GB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algoritmos, software de sistemas. Emprego: indústria de software</a:t>
            </a:r>
          </a:p>
          <a:p>
            <a:pPr marL="342900" marR="0" lvl="0" indent="-2286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kumimoji="0" lang="en-GB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Engenharia de Computação (atividade-fim):</a:t>
            </a:r>
            <a:r>
              <a:rPr kumimoji="0" lang="en-GB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hardware, software de sistemas/automação industrial, interface hardware-software; Emprego: indústria de software, área de manufatura/produção das indústrias em geral</a:t>
            </a:r>
          </a:p>
          <a:p>
            <a:pPr marL="342900" marR="0" lvl="0" indent="-2286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kumimoji="0" lang="en-GB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Sistemas de Informação (atividade-meio):</a:t>
            </a:r>
            <a:r>
              <a:rPr kumimoji="0" lang="en-GB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software: sistemas de informação administrativos. Emprego em empresas usuárias de computação.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dirty="0"/>
              <a:t>Qual a diferença entre SI, CC, </a:t>
            </a:r>
            <a:r>
              <a:rPr lang="pt-BR" dirty="0" err="1"/>
              <a:t>etc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Diretrizes atuais do MEC-SBC:</a:t>
            </a:r>
          </a:p>
          <a:p>
            <a:pPr lvl="1"/>
            <a:r>
              <a:rPr lang="pt-BR" dirty="0" smtClean="0"/>
              <a:t>Bacharelado em:</a:t>
            </a:r>
          </a:p>
          <a:p>
            <a:pPr lvl="2"/>
            <a:r>
              <a:rPr lang="pt-BR" dirty="0" smtClean="0"/>
              <a:t>Ciência da Computação</a:t>
            </a:r>
          </a:p>
          <a:p>
            <a:pPr lvl="2"/>
            <a:r>
              <a:rPr lang="pt-BR" dirty="0" smtClean="0"/>
              <a:t>Engenharia da Computação</a:t>
            </a:r>
          </a:p>
          <a:p>
            <a:pPr lvl="2"/>
            <a:r>
              <a:rPr lang="pt-BR" dirty="0" smtClean="0"/>
              <a:t>Sistemas de Informação</a:t>
            </a:r>
          </a:p>
          <a:p>
            <a:pPr lvl="2"/>
            <a:r>
              <a:rPr lang="pt-BR" dirty="0" smtClean="0"/>
              <a:t>Engenharia de Software</a:t>
            </a:r>
          </a:p>
          <a:p>
            <a:pPr lvl="1"/>
            <a:r>
              <a:rPr lang="pt-BR" dirty="0" smtClean="0"/>
              <a:t>Licenciatura em Sistemas de Informação</a:t>
            </a:r>
          </a:p>
          <a:p>
            <a:pPr lvl="1"/>
            <a:endParaRPr lang="pt-BR" dirty="0"/>
          </a:p>
          <a:p>
            <a:r>
              <a:rPr lang="pt-BR" dirty="0" smtClean="0"/>
              <a:t>Não devem existir mais os seguintes cursos de Bacharelado:</a:t>
            </a:r>
          </a:p>
          <a:p>
            <a:pPr lvl="1"/>
            <a:r>
              <a:rPr lang="pt-BR" dirty="0" smtClean="0"/>
              <a:t>Informática, Análise de Sistemas, etc. </a:t>
            </a:r>
            <a:r>
              <a:rPr lang="pt-BR" dirty="0" smtClean="0">
                <a:sym typeface="Wingdings" pitchFamily="2" charset="2"/>
              </a:rPr>
              <a:t> Sistemas de Informação</a:t>
            </a:r>
          </a:p>
          <a:p>
            <a:pPr lvl="1"/>
            <a:endParaRPr lang="pt-BR" dirty="0">
              <a:sym typeface="Wingdings" pitchFamily="2" charset="2"/>
            </a:endParaRPr>
          </a:p>
          <a:p>
            <a:r>
              <a:rPr lang="pt-BR" dirty="0" smtClean="0"/>
              <a:t>Ciência da Informação: </a:t>
            </a:r>
          </a:p>
          <a:p>
            <a:pPr lvl="1"/>
            <a:r>
              <a:rPr lang="pt-BR" dirty="0" smtClean="0"/>
              <a:t>não deve existir esse curso na área de Computação</a:t>
            </a:r>
          </a:p>
          <a:p>
            <a:pPr lvl="1"/>
            <a:r>
              <a:rPr lang="pt-BR" dirty="0" smtClean="0"/>
              <a:t>Há alguns cursos “relacionados” a área de Biblioteconomia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662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dirty="0"/>
              <a:t>Qual a diferença entre SI, CC, </a:t>
            </a:r>
            <a:r>
              <a:rPr lang="pt-BR" dirty="0" err="1"/>
              <a:t>etc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396752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Atividade Meio X Atividade Fim</a:t>
            </a:r>
          </a:p>
          <a:p>
            <a:pPr lvl="1"/>
            <a:r>
              <a:rPr lang="pt-BR" sz="1800" dirty="0" smtClean="0"/>
              <a:t>De acordo com diretrizes do MEC, apoiada pela SBC</a:t>
            </a: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7590270"/>
              </p:ext>
            </p:extLst>
          </p:nvPr>
        </p:nvGraphicFramePr>
        <p:xfrm>
          <a:off x="179512" y="2852936"/>
          <a:ext cx="8136903" cy="326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952328"/>
                <a:gridCol w="3168351"/>
              </a:tblGrid>
              <a:tr h="372041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Computação como </a:t>
                      </a:r>
                    </a:p>
                    <a:p>
                      <a:r>
                        <a:rPr lang="pt-BR" sz="1600" dirty="0" smtClean="0"/>
                        <a:t>“Atividade Fim”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Computação como</a:t>
                      </a:r>
                    </a:p>
                    <a:p>
                      <a:r>
                        <a:rPr lang="pt-BR" sz="1600" dirty="0" smtClean="0"/>
                        <a:t>“Atividade Meio”</a:t>
                      </a:r>
                      <a:endParaRPr lang="pt-BR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Preparação de Profissionais</a:t>
                      </a:r>
                      <a:r>
                        <a:rPr lang="pt-BR" sz="1600" baseline="0" dirty="0" smtClean="0"/>
                        <a:t> para: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“desenvolvimento” científico e tecnológico da computação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“automação” dos sistemas de informação das organizações</a:t>
                      </a:r>
                      <a:endParaRPr lang="pt-BR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Objetivo</a:t>
                      </a:r>
                      <a:r>
                        <a:rPr lang="pt-BR" sz="1600" baseline="0" dirty="0" smtClean="0"/>
                        <a:t> maior: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Evolução</a:t>
                      </a:r>
                      <a:r>
                        <a:rPr lang="pt-BR" sz="1600" baseline="0" dirty="0" smtClean="0"/>
                        <a:t> da Própria Computação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Aplicação da Computação para resolver</a:t>
                      </a:r>
                      <a:r>
                        <a:rPr lang="pt-BR" sz="1600" baseline="0" dirty="0" smtClean="0"/>
                        <a:t> problemas de outras áreas</a:t>
                      </a:r>
                      <a:endParaRPr lang="pt-BR" sz="1600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Principal enfoque: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Teórica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Prática/Pragmática</a:t>
                      </a:r>
                      <a:endParaRPr lang="pt-BR" sz="1600" dirty="0"/>
                    </a:p>
                  </a:txBody>
                  <a:tcPr/>
                </a:tc>
              </a:tr>
              <a:tr h="50711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Cursos: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Ciência</a:t>
                      </a:r>
                      <a:r>
                        <a:rPr lang="pt-BR" sz="1600" baseline="0" dirty="0" smtClean="0"/>
                        <a:t> da Computação</a:t>
                      </a:r>
                    </a:p>
                    <a:p>
                      <a:r>
                        <a:rPr lang="pt-BR" sz="1600" baseline="0" dirty="0" smtClean="0"/>
                        <a:t>Engenharia da Computação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Sistemas</a:t>
                      </a:r>
                      <a:r>
                        <a:rPr lang="pt-BR" sz="1600" baseline="0" dirty="0" smtClean="0"/>
                        <a:t> de Informação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0" dirty="0" smtClean="0"/>
                        <a:t>Engenharia de Software</a:t>
                      </a:r>
                      <a:endParaRPr lang="pt-BR" sz="1600" dirty="0" smtClean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Carga-horária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3.200 horas (CC)</a:t>
                      </a:r>
                    </a:p>
                    <a:p>
                      <a:r>
                        <a:rPr lang="pt-BR" sz="1600" dirty="0" smtClean="0"/>
                        <a:t>3.400 horas (EC)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3.000 horas (SI)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0" dirty="0" smtClean="0"/>
                        <a:t>3.200 horas (ES)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029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1419940" y="3923525"/>
            <a:ext cx="1944216" cy="1944000"/>
          </a:xfrm>
          <a:prstGeom prst="ellipse">
            <a:avLst/>
          </a:prstGeom>
          <a:solidFill>
            <a:schemeClr val="accent5">
              <a:alpha val="67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pt-BR" dirty="0" smtClean="0"/>
              <a:t>Engenharia Elétrica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2411760" y="2781144"/>
            <a:ext cx="1944216" cy="1944000"/>
          </a:xfrm>
          <a:prstGeom prst="ellipse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pt-BR" dirty="0" smtClean="0"/>
              <a:t>Engenharia da Computação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148064" y="3933272"/>
            <a:ext cx="1944216" cy="1944000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pt-BR" dirty="0" smtClean="0"/>
              <a:t>Administração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3241672" y="1629232"/>
            <a:ext cx="1944216" cy="1944000"/>
          </a:xfrm>
          <a:prstGeom prst="ellipse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pt-BR" dirty="0" smtClean="0"/>
              <a:t>Ciência da Computação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rot="3087460">
            <a:off x="2378464" y="2511796"/>
            <a:ext cx="5409765" cy="2337629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000" dirty="0"/>
              <a:t>Qual a diferença entre SI, CC, </a:t>
            </a:r>
            <a:r>
              <a:rPr lang="pt-BR" sz="4000" dirty="0" smtClean="0"/>
              <a:t>EC, ES?</a:t>
            </a:r>
            <a:endParaRPr lang="pt-BR" sz="4000" dirty="0"/>
          </a:p>
        </p:txBody>
      </p:sp>
      <p:sp>
        <p:nvSpPr>
          <p:cNvPr id="10" name="Elipse 9"/>
          <p:cNvSpPr/>
          <p:nvPr/>
        </p:nvSpPr>
        <p:spPr>
          <a:xfrm>
            <a:off x="4139952" y="2781144"/>
            <a:ext cx="1944216" cy="1944000"/>
          </a:xfrm>
          <a:prstGeom prst="ellipse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pt-BR" dirty="0" smtClean="0"/>
              <a:t>Sistemas de Informação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6120172" y="1412776"/>
            <a:ext cx="1944216" cy="1944000"/>
          </a:xfrm>
          <a:prstGeom prst="ellipse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pt-BR" dirty="0" smtClean="0"/>
              <a:t>Engenharia de Software</a:t>
            </a:r>
          </a:p>
          <a:p>
            <a:pPr algn="ctr"/>
            <a:r>
              <a:rPr lang="pt-BR" dirty="0" smtClean="0"/>
              <a:t>(?)</a:t>
            </a:r>
            <a:endParaRPr lang="pt-BR" dirty="0"/>
          </a:p>
        </p:txBody>
      </p:sp>
      <p:sp>
        <p:nvSpPr>
          <p:cNvPr id="12" name="Elipse 11"/>
          <p:cNvSpPr>
            <a:spLocks/>
          </p:cNvSpPr>
          <p:nvPr/>
        </p:nvSpPr>
        <p:spPr>
          <a:xfrm>
            <a:off x="1907704" y="4923272"/>
            <a:ext cx="954000" cy="954000"/>
          </a:xfrm>
          <a:prstGeom prst="ellipse">
            <a:avLst/>
          </a:prstGeom>
          <a:solidFill>
            <a:schemeClr val="accent5">
              <a:alpha val="67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/>
              <a:t>Controle e Automação</a:t>
            </a:r>
            <a:endParaRPr lang="pt-BR" sz="1100" b="1" dirty="0"/>
          </a:p>
        </p:txBody>
      </p:sp>
      <p:sp>
        <p:nvSpPr>
          <p:cNvPr id="15" name="Elipse 14"/>
          <p:cNvSpPr/>
          <p:nvPr/>
        </p:nvSpPr>
        <p:spPr>
          <a:xfrm>
            <a:off x="5634224" y="4923272"/>
            <a:ext cx="954000" cy="954000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pt-BR" sz="1100" b="1" dirty="0" smtClean="0"/>
              <a:t>TI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xmlns="" val="280650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7" grpId="0" animBg="1"/>
      <p:bldP spid="13" grpId="0" animBg="1"/>
      <p:bldP spid="10" grpId="0" animBg="1"/>
      <p:bldP spid="14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95536" y="260648"/>
            <a:ext cx="8221663" cy="109696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Estatísticas – Educação em Computação (Censo 2011)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628775"/>
            <a:ext cx="838835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95536" y="188640"/>
            <a:ext cx="8221663" cy="109696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Estatísticas – Educação em Computação (Censo 2011)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12875"/>
            <a:ext cx="8820150" cy="522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Prof. Dr. José de </a:t>
            </a:r>
            <a:r>
              <a:rPr lang="pt-BR" b="1" dirty="0" err="1" smtClean="0"/>
              <a:t>Jesús</a:t>
            </a:r>
            <a:r>
              <a:rPr lang="pt-BR" b="1" dirty="0" smtClean="0"/>
              <a:t> Pérez </a:t>
            </a:r>
            <a:r>
              <a:rPr lang="pt-BR" b="1" dirty="0" err="1" smtClean="0"/>
              <a:t>Alcázar</a:t>
            </a:r>
            <a:endParaRPr lang="pt-BR" b="1" dirty="0" smtClean="0"/>
          </a:p>
          <a:p>
            <a:endParaRPr lang="pt-BR" dirty="0"/>
          </a:p>
          <a:p>
            <a:r>
              <a:rPr lang="pt-BR" dirty="0" smtClean="0"/>
              <a:t>Graduação: Engenharia de Sistemas e Computação, </a:t>
            </a:r>
            <a:r>
              <a:rPr lang="pt-BR" dirty="0" err="1" smtClean="0"/>
              <a:t>Universidad</a:t>
            </a:r>
            <a:r>
              <a:rPr lang="pt-BR" dirty="0" smtClean="0"/>
              <a:t> de </a:t>
            </a:r>
            <a:r>
              <a:rPr lang="pt-BR" dirty="0" err="1" smtClean="0"/>
              <a:t>los</a:t>
            </a:r>
            <a:r>
              <a:rPr lang="pt-BR" dirty="0" smtClean="0"/>
              <a:t> Andes (Colômbia) </a:t>
            </a:r>
          </a:p>
          <a:p>
            <a:r>
              <a:rPr lang="pt-BR" dirty="0" smtClean="0"/>
              <a:t>Mestrado: Ciência da Computação UFMG</a:t>
            </a:r>
          </a:p>
          <a:p>
            <a:r>
              <a:rPr lang="pt-BR" dirty="0" smtClean="0"/>
              <a:t>Doutorado: Informática PUC/RJ</a:t>
            </a:r>
          </a:p>
          <a:p>
            <a:r>
              <a:rPr lang="pt-BR" dirty="0" smtClean="0"/>
              <a:t>Pós-doutorado: Ciência da Computação UNICAMP</a:t>
            </a:r>
          </a:p>
          <a:p>
            <a:endParaRPr lang="pt-BR" dirty="0"/>
          </a:p>
          <a:p>
            <a:r>
              <a:rPr lang="pt-BR" dirty="0" smtClean="0"/>
              <a:t>Professor-Pesquisador: EACH-USP (desde 2005)</a:t>
            </a:r>
          </a:p>
          <a:p>
            <a:endParaRPr lang="pt-BR" dirty="0"/>
          </a:p>
          <a:p>
            <a:r>
              <a:rPr lang="pt-BR" dirty="0" smtClean="0"/>
              <a:t>Áreas de pesquisa: Bancos de Dados, Web Semântica, Serviços Web.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371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4350" y="1657350"/>
            <a:ext cx="7505700" cy="46863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188640"/>
            <a:ext cx="822007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Contexto Internacional do campo de SI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0075" cy="4516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estudo na área de SI </a:t>
            </a: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caráter interdisciplinar (sociotécnico).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Recebe aportes da ciência da computação, Pesquisa operacional, Engenharia da produção, psicologia organizacional, sociologia, administração e economia.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O campo de SI portanto é um campo multidisciplinar de estudo que abrange o desenvolvimento de ferramentas computacionais até estudos comportamentais quantitativos e qualitativos sobre o uso de SI nas orgaizações.</a:t>
            </a: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0075" cy="451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Internacionalmente SI tem diversas denominações: </a:t>
            </a: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Systems, Management Information Systems, Computer Information Systems, Business Information Systems, Informatics, etc.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principais associações profissionais internacionais no campo de SI são a </a:t>
            </a: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Association for Computing Machinery</a:t>
            </a: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(ACM), </a:t>
            </a: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Association for Information Systems</a:t>
            </a: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(AIS) e a </a:t>
            </a: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 Computer Society</a:t>
            </a: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(IEEE-CS).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Qual a diferença entre SI, CC, </a:t>
            </a:r>
            <a:r>
              <a:rPr lang="pt-BR" sz="4000" dirty="0" smtClean="0"/>
              <a:t>EC, ES?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 smtClean="0"/>
              <a:t>[Consultar Diretrizes MEC-SBC...]</a:t>
            </a:r>
          </a:p>
          <a:p>
            <a:endParaRPr lang="pt-BR" sz="2600" dirty="0" smtClean="0"/>
          </a:p>
          <a:p>
            <a:r>
              <a:rPr lang="pt-BR" sz="2600" dirty="0" smtClean="0"/>
              <a:t>Outras diretrizes (incluindo outros currículos de referência, com diferentes especificidades):</a:t>
            </a:r>
          </a:p>
          <a:p>
            <a:endParaRPr lang="pt-BR" sz="2600" dirty="0" smtClean="0"/>
          </a:p>
          <a:p>
            <a:pPr lvl="1"/>
            <a:r>
              <a:rPr lang="pt-BR" sz="2400" dirty="0" smtClean="0"/>
              <a:t>ACM - </a:t>
            </a:r>
            <a:r>
              <a:rPr lang="en-US" sz="2400" dirty="0" smtClean="0"/>
              <a:t>Association for Computing Machinery: </a:t>
            </a:r>
            <a:r>
              <a:rPr lang="en-US" sz="2400" dirty="0" smtClean="0">
                <a:hlinkClick r:id="rId2"/>
              </a:rPr>
              <a:t>http://www.acm.org/</a:t>
            </a:r>
            <a:endParaRPr lang="en-US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IEEE - </a:t>
            </a:r>
            <a:r>
              <a:rPr lang="en-US" sz="2400" dirty="0" smtClean="0"/>
              <a:t>Institute of Electrical and Electronics Engineers: </a:t>
            </a:r>
            <a:r>
              <a:rPr lang="en-US" sz="2400" dirty="0" smtClean="0">
                <a:hlinkClick r:id="rId3"/>
              </a:rPr>
              <a:t>http://www.ieee.org/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AIS - Association for Information Systems: </a:t>
            </a:r>
            <a:r>
              <a:rPr lang="en-US" sz="2400" dirty="0" smtClean="0">
                <a:hlinkClick r:id="rId4"/>
              </a:rPr>
              <a:t>http://start.aisnet.org/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8125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628800"/>
            <a:ext cx="8220075" cy="451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 Estados Unidos os cursos de SI surgiram em paralelo aos de CC nos anos 70s. 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Estes cursos surgiram das escolas de negócios. 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Europa, os programas de SI estão vinculados a departamentos de Administração ou Informática ou a centros multidisciplinares. 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campo de SI internacionalmente está bem consolidado. Os seus cursos são oferecidos por universidades importantes (MIT,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Carnegie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Mellon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McGill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etc.). Conta com periódicos internacionais, assim como conferências importantes.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0075" cy="451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Brasil os cursos de graduação em SI estão subordinados à área de CC e possuem um forte componente tecnológico. Entretanto, o currículo de referência da SBC, abrange “aspectos ético-sociais” e disciplinas do “contexto social e profissional.”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 uma grande demanda tanto no mercado profissional por profissionais qualificados na área.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Segundo o Ministério do Desenvolvimento, Indústria e Comércio Exterior (MDIC) a produção de programas de computador no país (software) deverá gerar cem mil novos empregos a partir de 2010 e ampliar as exportações do setor em mais US$ 3,5 bilhões, enquanto a área de tecnologia da informação deverá alcançar faturamento adicional superior a US$ 1 bilhão.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dirty="0" smtClean="0"/>
              <a:t>Existe uma grande demanda por programas para formação de profissionais com as competências dadas pelo curso de SI </a:t>
            </a:r>
            <a:r>
              <a:rPr lang="pt-BR" sz="2800" dirty="0" smtClean="0">
                <a:sym typeface="Wingdings" pitchFamily="2" charset="2"/>
              </a:rPr>
              <a:t> expansão da área de software e serviços antevista pelo MDIC.</a:t>
            </a:r>
          </a:p>
          <a:p>
            <a:pPr>
              <a:lnSpc>
                <a:spcPct val="100000"/>
              </a:lnSpc>
            </a:pPr>
            <a:r>
              <a:rPr lang="pt-BR" sz="2800" dirty="0" smtClean="0">
                <a:sym typeface="Wingdings" pitchFamily="2" charset="2"/>
              </a:rPr>
              <a:t>Com o crescimento do Brasil, a falta de profissionais de TI pode comprometer esse desenvolvimento.</a:t>
            </a:r>
          </a:p>
          <a:p>
            <a:pPr>
              <a:lnSpc>
                <a:spcPct val="100000"/>
              </a:lnSpc>
            </a:pPr>
            <a:r>
              <a:rPr lang="pt-BR" sz="2800" dirty="0" smtClean="0">
                <a:sym typeface="Wingdings" pitchFamily="2" charset="2"/>
              </a:rPr>
              <a:t>Existem 695 cursos de graduação relacionados a SI, dos quais 204 estão em SP. 62 em São Paulo. A maioria em faculdades particulares.</a:t>
            </a:r>
            <a:endParaRPr lang="pt-BR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Disciplinas/Áreas da Computação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pt-BR" sz="2600" dirty="0" smtClean="0"/>
              <a:t>Currículos de Referência da SBC:</a:t>
            </a:r>
          </a:p>
          <a:p>
            <a:endParaRPr lang="pt-BR" sz="2600" dirty="0" smtClean="0"/>
          </a:p>
          <a:p>
            <a:r>
              <a:rPr lang="pt-BR" sz="2600" dirty="0" smtClean="0"/>
              <a:t>Eixos:</a:t>
            </a:r>
          </a:p>
          <a:p>
            <a:pPr lvl="1"/>
            <a:r>
              <a:rPr lang="pt-BR" sz="2400" dirty="0" smtClean="0"/>
              <a:t>Área de Computação</a:t>
            </a:r>
          </a:p>
          <a:p>
            <a:pPr lvl="2"/>
            <a:r>
              <a:rPr lang="pt-BR" sz="2200" dirty="0" smtClean="0"/>
              <a:t>Fundamentos da Computação</a:t>
            </a:r>
          </a:p>
          <a:p>
            <a:pPr lvl="2"/>
            <a:r>
              <a:rPr lang="pt-BR" sz="2200" dirty="0" smtClean="0"/>
              <a:t>Tecnologia da Computação</a:t>
            </a:r>
          </a:p>
          <a:p>
            <a:pPr lvl="2"/>
            <a:r>
              <a:rPr lang="pt-BR" sz="2200" dirty="0" smtClean="0"/>
              <a:t>Sistemas de Informação</a:t>
            </a:r>
          </a:p>
          <a:p>
            <a:pPr lvl="1"/>
            <a:r>
              <a:rPr lang="pt-BR" sz="2400" dirty="0" smtClean="0"/>
              <a:t>Outras Áreas</a:t>
            </a:r>
          </a:p>
          <a:p>
            <a:pPr lvl="2"/>
            <a:r>
              <a:rPr lang="pt-BR" sz="2200" dirty="0" smtClean="0"/>
              <a:t>Matemática</a:t>
            </a:r>
          </a:p>
          <a:p>
            <a:pPr lvl="2"/>
            <a:r>
              <a:rPr lang="pt-BR" sz="2200" dirty="0" smtClean="0"/>
              <a:t>Ciências da Natureza / Ciências Básicas</a:t>
            </a:r>
          </a:p>
          <a:p>
            <a:pPr lvl="2"/>
            <a:r>
              <a:rPr lang="pt-BR" sz="2200" dirty="0" smtClean="0"/>
              <a:t>Contexto Social e Profissional</a:t>
            </a:r>
          </a:p>
        </p:txBody>
      </p:sp>
    </p:spTree>
    <p:extLst>
      <p:ext uri="{BB962C8B-B14F-4D97-AF65-F5344CB8AC3E}">
        <p14:creationId xmlns:p14="http://schemas.microsoft.com/office/powerpoint/2010/main" xmlns="" val="38125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Disciplinas/Áreas da Computação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532656"/>
          </a:xfrm>
        </p:spPr>
        <p:txBody>
          <a:bodyPr>
            <a:normAutofit/>
          </a:bodyPr>
          <a:lstStyle/>
          <a:p>
            <a:r>
              <a:rPr lang="pt-BR" sz="2600" dirty="0" smtClean="0"/>
              <a:t>Currículos de Referência da SBC:</a:t>
            </a:r>
          </a:p>
          <a:p>
            <a:endParaRPr lang="pt-BR" sz="26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3141083"/>
              </p:ext>
            </p:extLst>
          </p:nvPr>
        </p:nvGraphicFramePr>
        <p:xfrm>
          <a:off x="395536" y="2276872"/>
          <a:ext cx="7632849" cy="436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1800200"/>
                <a:gridCol w="1800201"/>
              </a:tblGrid>
              <a:tr h="545203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Fundamentos de Computação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    (30%)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    (25%)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Tecnologia da Computação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    (30%)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(19%)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Sistemas de Informação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    (8%)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    (25%)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Matemática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(15%)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    (13%)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Ciências da Natureza / Ciências Básicas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    (3%)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    (0%)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Contexto</a:t>
                      </a:r>
                      <a:r>
                        <a:rPr lang="pt-BR" baseline="0" dirty="0" smtClean="0"/>
                        <a:t> Social e Profissional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(15%)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(19%)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25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00600"/>
          </a:xfrm>
        </p:spPr>
        <p:txBody>
          <a:bodyPr>
            <a:normAutofit fontScale="92500"/>
          </a:bodyPr>
          <a:lstStyle/>
          <a:p>
            <a:r>
              <a:rPr lang="pt-BR" b="1" dirty="0" smtClean="0"/>
              <a:t>Vocês?</a:t>
            </a:r>
          </a:p>
          <a:p>
            <a:endParaRPr lang="pt-BR" dirty="0"/>
          </a:p>
          <a:p>
            <a:r>
              <a:rPr lang="pt-BR" dirty="0" smtClean="0"/>
              <a:t>Conhecimento em computação?</a:t>
            </a:r>
          </a:p>
          <a:p>
            <a:pPr lvl="1"/>
            <a:r>
              <a:rPr lang="pt-BR" dirty="0" smtClean="0"/>
              <a:t>Fez ensino médio técnico? Na área de computação?</a:t>
            </a:r>
          </a:p>
          <a:p>
            <a:pPr lvl="1"/>
            <a:r>
              <a:rPr lang="pt-BR" dirty="0" smtClean="0"/>
              <a:t>Fez algum curso superior já? Na área de computação?</a:t>
            </a:r>
          </a:p>
          <a:p>
            <a:pPr lvl="1"/>
            <a:r>
              <a:rPr lang="pt-BR" dirty="0" smtClean="0"/>
              <a:t>Trabalha/trabalhou na área de computação?</a:t>
            </a:r>
          </a:p>
          <a:p>
            <a:pPr lvl="1"/>
            <a:endParaRPr lang="pt-BR" dirty="0"/>
          </a:p>
          <a:p>
            <a:r>
              <a:rPr lang="pt-BR" dirty="0" smtClean="0"/>
              <a:t>Por que uma graduação na área de computação?</a:t>
            </a:r>
          </a:p>
          <a:p>
            <a:pPr lvl="1"/>
            <a:r>
              <a:rPr lang="pt-BR" dirty="0" smtClean="0"/>
              <a:t>Já sabe o que quer fazer dentro dessa área? Depois de formado?</a:t>
            </a:r>
          </a:p>
          <a:p>
            <a:endParaRPr lang="pt-BR" dirty="0"/>
          </a:p>
          <a:p>
            <a:r>
              <a:rPr lang="pt-BR" dirty="0" smtClean="0"/>
              <a:t>BSI da EACH-USP foi sua primeira opção no vestibular?</a:t>
            </a:r>
          </a:p>
          <a:p>
            <a:endParaRPr lang="pt-BR" dirty="0"/>
          </a:p>
          <a:p>
            <a:r>
              <a:rPr lang="pt-BR" dirty="0" smtClean="0"/>
              <a:t>Já morava em São Paulo, ou mudou para cá para estudar agora?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979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BSI da EACH-USP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https://uspdigital.usp.br/jupiterweb/listarGradeCurricular?codcg=86&amp;codcur=86200&amp;codhab=204&amp;tipo=N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Atividade: qual é a distribuição de créditos de nossa grade curricular?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821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Disciplinas/Áreas da Computação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532656"/>
          </a:xfrm>
        </p:spPr>
        <p:txBody>
          <a:bodyPr>
            <a:normAutofit/>
          </a:bodyPr>
          <a:lstStyle/>
          <a:p>
            <a:r>
              <a:rPr lang="pt-BR" sz="2600" dirty="0" smtClean="0"/>
              <a:t>Currículos de Referência da SBC:</a:t>
            </a:r>
          </a:p>
          <a:p>
            <a:endParaRPr lang="pt-BR" sz="26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2836688"/>
              </p:ext>
            </p:extLst>
          </p:nvPr>
        </p:nvGraphicFramePr>
        <p:xfrm>
          <a:off x="395536" y="2276872"/>
          <a:ext cx="7848873" cy="445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89"/>
                <a:gridCol w="1319722"/>
                <a:gridCol w="1266193"/>
                <a:gridCol w="1512169"/>
              </a:tblGrid>
              <a:tr h="545203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BSI-EACH-USP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Fundamentos de Computação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    (30%)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    (25%)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    (25%)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Tecnologia da Computação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    (30%)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(19%)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    (21%)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Sistemas de Informação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    (8%)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    (25%)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    (11%)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Matemática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(15%)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    (13%)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    (14%)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Ciências da Natureza / Ciências Básicas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    (3%)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    (0%)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    (0%)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Contexto</a:t>
                      </a:r>
                      <a:r>
                        <a:rPr lang="pt-BR" baseline="0" dirty="0" smtClean="0"/>
                        <a:t> Social e Profissional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(15%)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   (19%)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    (29%)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4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Carreira em SI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Indústria</a:t>
            </a:r>
          </a:p>
          <a:p>
            <a:r>
              <a:rPr lang="pt-BR" dirty="0" smtClean="0"/>
              <a:t>Governo</a:t>
            </a:r>
          </a:p>
          <a:p>
            <a:r>
              <a:rPr lang="pt-BR" dirty="0" smtClean="0"/>
              <a:t>Academia (professor / pesquisador)</a:t>
            </a:r>
          </a:p>
          <a:p>
            <a:endParaRPr lang="pt-BR" dirty="0" smtClean="0"/>
          </a:p>
          <a:p>
            <a:pPr marL="342900" lvl="1">
              <a:buClr>
                <a:schemeClr val="accent1"/>
              </a:buClr>
            </a:pPr>
            <a:r>
              <a:rPr lang="pt-BR" sz="2400" dirty="0" smtClean="0">
                <a:hlinkClick r:id="rId2"/>
              </a:rPr>
              <a:t>http://info.abril.com.br/professional/salarios/</a:t>
            </a:r>
            <a:endParaRPr lang="pt-BR" sz="24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211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Durante a Graduação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Iniciação Científica:</a:t>
            </a:r>
          </a:p>
          <a:p>
            <a:pPr lvl="1"/>
            <a:r>
              <a:rPr lang="pt-BR" dirty="0" smtClean="0"/>
              <a:t>Bolsista:</a:t>
            </a:r>
          </a:p>
          <a:p>
            <a:pPr lvl="2"/>
            <a:r>
              <a:rPr lang="pt-BR" dirty="0" smtClean="0"/>
              <a:t>CNPq – </a:t>
            </a:r>
            <a:r>
              <a:rPr lang="pt-BR" dirty="0" err="1" smtClean="0"/>
              <a:t>Pibic</a:t>
            </a:r>
            <a:r>
              <a:rPr lang="pt-BR" dirty="0" smtClean="0"/>
              <a:t> (início do ano)</a:t>
            </a:r>
          </a:p>
          <a:p>
            <a:pPr lvl="2"/>
            <a:r>
              <a:rPr lang="pt-BR" dirty="0" smtClean="0"/>
              <a:t>Fapesp (Fluxo Contínuo)</a:t>
            </a:r>
          </a:p>
          <a:p>
            <a:pPr lvl="2"/>
            <a:r>
              <a:rPr lang="pt-BR" dirty="0" err="1" smtClean="0"/>
              <a:t>Pró-reitoria</a:t>
            </a:r>
            <a:r>
              <a:rPr lang="pt-BR" dirty="0" smtClean="0"/>
              <a:t> de Graduação (final de ano) [demanda social, programa “Ensinar com Pesquisa”]</a:t>
            </a:r>
          </a:p>
          <a:p>
            <a:pPr lvl="1"/>
            <a:r>
              <a:rPr lang="pt-BR" dirty="0" smtClean="0"/>
              <a:t>Voluntária: </a:t>
            </a:r>
          </a:p>
          <a:p>
            <a:pPr lvl="2"/>
            <a:r>
              <a:rPr lang="pt-BR" dirty="0" smtClean="0"/>
              <a:t>Destinado a alunos que possuem vínculo empregatício (ex. estágio) e desejam realizar um projeto de IC</a:t>
            </a:r>
          </a:p>
          <a:p>
            <a:pPr lvl="2"/>
            <a:r>
              <a:rPr lang="pt-BR" dirty="0" smtClean="0"/>
              <a:t>Após a realização do projeto, o orientador solicita a </a:t>
            </a:r>
            <a:r>
              <a:rPr lang="pt-BR" dirty="0" err="1" smtClean="0"/>
              <a:t>CPq</a:t>
            </a:r>
            <a:r>
              <a:rPr lang="pt-BR" dirty="0" smtClean="0"/>
              <a:t> a emissão de um certificado [formaliza apenas no final, caso o aluno tenha um bom desempenho]</a:t>
            </a:r>
          </a:p>
        </p:txBody>
      </p:sp>
    </p:spTree>
    <p:extLst>
      <p:ext uri="{BB962C8B-B14F-4D97-AF65-F5344CB8AC3E}">
        <p14:creationId xmlns:p14="http://schemas.microsoft.com/office/powerpoint/2010/main" xmlns="" val="3844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Durante a Graduação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Iniciação Científica:</a:t>
            </a:r>
          </a:p>
          <a:p>
            <a:pPr lvl="1"/>
            <a:r>
              <a:rPr lang="pt-BR" dirty="0" smtClean="0"/>
              <a:t>Vantagens:</a:t>
            </a:r>
          </a:p>
          <a:p>
            <a:pPr lvl="2"/>
            <a:r>
              <a:rPr lang="pt-BR" dirty="0" smtClean="0"/>
              <a:t>Conhecer com mais profundidade uma determinada área da computação/SI</a:t>
            </a:r>
          </a:p>
          <a:p>
            <a:pPr lvl="2"/>
            <a:r>
              <a:rPr lang="pt-BR" dirty="0" smtClean="0"/>
              <a:t>Aprender novas técnicas, ferramentas que não são normalmente cobertas nas disciplinas do curso</a:t>
            </a:r>
          </a:p>
          <a:p>
            <a:pPr lvl="2"/>
            <a:r>
              <a:rPr lang="pt-BR" dirty="0" smtClean="0"/>
              <a:t>Ter uma renda mínima mensal sem precisar alocar muito tempo para isso e acabar prejudicando o andamento do curso [em contraposição a estágios]</a:t>
            </a:r>
          </a:p>
          <a:p>
            <a:pPr lvl="2"/>
            <a:r>
              <a:rPr lang="pt-BR" dirty="0" smtClean="0"/>
              <a:t>Sentir/descobrir/entender o que é “fazer pesquisa” em computação/SI para talvez despertar o desejo em seguir uma carreira acadêmica após a graduação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8192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Durante a Graduação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Trabalho de Conclusão de Curso (TCC):</a:t>
            </a:r>
          </a:p>
          <a:p>
            <a:pPr lvl="1"/>
            <a:r>
              <a:rPr lang="pt-BR" dirty="0" smtClean="0"/>
              <a:t>Científico - similar a IC (sem bolsa) [OU]</a:t>
            </a:r>
          </a:p>
          <a:p>
            <a:pPr lvl="1"/>
            <a:r>
              <a:rPr lang="pt-BR" dirty="0" smtClean="0"/>
              <a:t>Tecnológico: tratamento de problemas reais vivenciados em uma empresa.</a:t>
            </a:r>
          </a:p>
          <a:p>
            <a:pPr lvl="1"/>
            <a:endParaRPr lang="pt-BR" dirty="0"/>
          </a:p>
          <a:p>
            <a:r>
              <a:rPr lang="pt-BR" dirty="0" smtClean="0"/>
              <a:t>Informações gerais</a:t>
            </a:r>
          </a:p>
          <a:p>
            <a:pPr lvl="1"/>
            <a:r>
              <a:rPr lang="pt-BR" dirty="0" smtClean="0"/>
              <a:t>Ambos os tipos precisam de orientador</a:t>
            </a:r>
          </a:p>
          <a:p>
            <a:pPr lvl="1"/>
            <a:r>
              <a:rPr lang="pt-BR" dirty="0" smtClean="0"/>
              <a:t>Podem ser realizados em grupo</a:t>
            </a:r>
          </a:p>
          <a:p>
            <a:pPr lvl="1"/>
            <a:r>
              <a:rPr lang="pt-BR" dirty="0" smtClean="0"/>
              <a:t>Podem ser de um semestre [4 meses] ou de dois semestres [8 meses]</a:t>
            </a:r>
          </a:p>
          <a:p>
            <a:pPr lvl="1"/>
            <a:r>
              <a:rPr lang="pt-BR" dirty="0">
                <a:sym typeface="Wingdings" pitchFamily="2" charset="2"/>
              </a:rPr>
              <a:t>Alunos realizando PSG (Estágio) não precisam desenvolver TCC. </a:t>
            </a:r>
            <a:endParaRPr lang="pt-BR" dirty="0" smtClean="0">
              <a:sym typeface="Wingdings" pitchFamily="2" charset="2"/>
            </a:endParaRPr>
          </a:p>
          <a:p>
            <a:pPr lvl="1"/>
            <a:r>
              <a:rPr lang="pt-BR" dirty="0" smtClean="0"/>
              <a:t>São muito curtos/rápidos para quem nunca fez IC e deseja sentir/descobrir/entender </a:t>
            </a:r>
            <a:r>
              <a:rPr lang="pt-BR" dirty="0"/>
              <a:t>o que é “fazer pesquisa</a:t>
            </a:r>
            <a:r>
              <a:rPr lang="pt-BR" dirty="0" smtClean="0"/>
              <a:t>” </a:t>
            </a:r>
            <a:r>
              <a:rPr lang="pt-BR" dirty="0" smtClean="0">
                <a:sym typeface="Wingdings" pitchFamily="2" charset="2"/>
              </a:rPr>
              <a:t> não recomendável nesse caso.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890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Durante a Graduação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Sugestão do Prof. Fantinato: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48732" y="2752523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1º ano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794088" y="2752523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2º </a:t>
            </a:r>
            <a:r>
              <a:rPr lang="pt-BR" dirty="0"/>
              <a:t>ano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34248" y="2752523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3º </a:t>
            </a:r>
            <a:r>
              <a:rPr lang="pt-BR" dirty="0"/>
              <a:t>ano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74408" y="2752523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4º </a:t>
            </a:r>
            <a:r>
              <a:rPr lang="pt-BR" dirty="0"/>
              <a:t>ano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2794088" y="3653004"/>
            <a:ext cx="2160240" cy="1040782"/>
            <a:chOff x="2794088" y="3653004"/>
            <a:chExt cx="2160240" cy="1040782"/>
          </a:xfrm>
        </p:grpSpPr>
        <p:sp>
          <p:nvSpPr>
            <p:cNvPr id="8" name="Chave esquerda 7"/>
            <p:cNvSpPr/>
            <p:nvPr/>
          </p:nvSpPr>
          <p:spPr>
            <a:xfrm rot="16200000">
              <a:off x="3550171" y="2896921"/>
              <a:ext cx="648073" cy="216024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91304" y="4324454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IC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954328" y="3645024"/>
            <a:ext cx="2160240" cy="1075120"/>
            <a:chOff x="4954328" y="3645024"/>
            <a:chExt cx="2160240" cy="1075120"/>
          </a:xfrm>
        </p:grpSpPr>
        <p:sp>
          <p:nvSpPr>
            <p:cNvPr id="9" name="Chave esquerda 8"/>
            <p:cNvSpPr/>
            <p:nvPr/>
          </p:nvSpPr>
          <p:spPr>
            <a:xfrm rot="16200000">
              <a:off x="5710411" y="2888941"/>
              <a:ext cx="648073" cy="216024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614296" y="4350812"/>
              <a:ext cx="852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Estágio</a:t>
              </a:r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234250" y="3645024"/>
            <a:ext cx="1440162" cy="1917124"/>
            <a:chOff x="4234250" y="3645024"/>
            <a:chExt cx="1440162" cy="1917124"/>
          </a:xfrm>
        </p:grpSpPr>
        <p:sp>
          <p:nvSpPr>
            <p:cNvPr id="12" name="Chave esquerda 11"/>
            <p:cNvSpPr/>
            <p:nvPr/>
          </p:nvSpPr>
          <p:spPr>
            <a:xfrm rot="16200000">
              <a:off x="4198247" y="3681027"/>
              <a:ext cx="1512167" cy="144016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283968" y="5192816"/>
              <a:ext cx="1316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Intercâmbio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932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590550" y="511175"/>
            <a:ext cx="8229600" cy="7715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Perfil do Profissional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1911350"/>
            <a:ext cx="8769350" cy="41052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pt-BR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profissional formado deverá atuar principalmente em empresas que usam o computador para apoio a seus processos administrativos e de negócios, como, por exemplo, em: </a:t>
            </a:r>
          </a:p>
          <a:p>
            <a:pPr marL="640080" marR="0" lvl="1" indent="-228600" algn="l" defTabSz="914400" rtl="0" eaLnBrk="1" fontAlgn="auto" latinLnBrk="0" hangingPunct="1">
              <a:lnSpc>
                <a:spcPct val="87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pt-BR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empresas do setor de prestação de serviços (grandes empresas como bancos, seguradoras, operadoras de telecomunicação etc.)</a:t>
            </a:r>
          </a:p>
          <a:p>
            <a:pPr marL="640080" marR="0" lvl="1" indent="-228600" algn="l" defTabSz="914400" rtl="0" eaLnBrk="1" fontAlgn="auto" latinLnBrk="0" hangingPunct="1">
              <a:lnSpc>
                <a:spcPct val="87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pt-BR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pequenas e médias empresas e organizações governamentais (como escolas e hospitais), comércio e indústria.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09575" y="34925"/>
            <a:ext cx="8229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Mercado de Trabalho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1484784"/>
            <a:ext cx="8229600" cy="49053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Existem muitas ofertas de trabalho e as projeções para os próximos anos indicam que esse mercado continuará em expansão.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kumimoji="0" lang="en-GB" sz="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profissional em Sistemas de Informação pode atuar, por exemplo, como:</a:t>
            </a:r>
          </a:p>
          <a:p>
            <a:pPr marL="640080" marR="0" lvl="1" indent="-22860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analista e desenvolvedor de sistemas</a:t>
            </a:r>
          </a:p>
          <a:p>
            <a:pPr marL="640080" marR="0" lvl="1" indent="-22860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analista de suporte</a:t>
            </a:r>
          </a:p>
          <a:p>
            <a:pPr marL="640080" marR="0" lvl="1" indent="-22860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gestor/consultor de Tecnologia da Informação (TI),</a:t>
            </a:r>
          </a:p>
          <a:p>
            <a:pPr marL="640080" marR="0" lvl="1" indent="-22860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kumimoji="0" lang="en-GB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pesquisador na área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Regulamentação da Profissão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Atualmente</a:t>
            </a:r>
            <a:r>
              <a:rPr lang="en-US" sz="2400" dirty="0" smtClean="0"/>
              <a:t>, </a:t>
            </a:r>
            <a:r>
              <a:rPr lang="pt-BR" sz="2400" dirty="0" smtClean="0"/>
              <a:t> o exercício da profissão é livre</a:t>
            </a:r>
          </a:p>
          <a:p>
            <a:endParaRPr lang="pt-BR" sz="2400" dirty="0" smtClean="0"/>
          </a:p>
          <a:p>
            <a:r>
              <a:rPr lang="en-US" sz="2400" dirty="0" err="1" smtClean="0"/>
              <a:t>Projeto</a:t>
            </a:r>
            <a:r>
              <a:rPr lang="en-US" sz="2400" dirty="0" smtClean="0"/>
              <a:t> no </a:t>
            </a:r>
            <a:r>
              <a:rPr lang="en-US" sz="2400" dirty="0" err="1" smtClean="0"/>
              <a:t>senado</a:t>
            </a:r>
            <a:r>
              <a:rPr lang="en-US" sz="2400" dirty="0" smtClean="0"/>
              <a:t> com o </a:t>
            </a:r>
            <a:r>
              <a:rPr lang="en-US" sz="2400" dirty="0" err="1" smtClean="0"/>
              <a:t>objetivo</a:t>
            </a:r>
            <a:r>
              <a:rPr lang="en-US" sz="2400" dirty="0" smtClean="0"/>
              <a:t> de </a:t>
            </a:r>
            <a:r>
              <a:rPr lang="en-US" sz="2400" dirty="0" err="1" smtClean="0"/>
              <a:t>regulamentar</a:t>
            </a:r>
            <a:r>
              <a:rPr lang="en-US" sz="2400" dirty="0" smtClean="0"/>
              <a:t> a </a:t>
            </a:r>
            <a:r>
              <a:rPr lang="pt-BR" sz="2400" dirty="0" smtClean="0"/>
              <a:t>profissão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pt-BR" sz="2400" dirty="0" smtClean="0"/>
          </a:p>
          <a:p>
            <a:r>
              <a:rPr lang="en-US" sz="2400" dirty="0" err="1" smtClean="0"/>
              <a:t>Polêmico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234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/>
              <a:t>SIs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 smtClean="0"/>
              <a:t>Sistemas de Informação - </a:t>
            </a:r>
            <a:r>
              <a:rPr lang="pt-BR" sz="2400" b="1" dirty="0" err="1" smtClean="0"/>
              <a:t>SIs</a:t>
            </a:r>
            <a:r>
              <a:rPr lang="pt-BR" sz="2400" dirty="0" smtClean="0"/>
              <a:t>: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São sistemas computacionais: software + hardware + pessoas + procedimentos de uso</a:t>
            </a:r>
          </a:p>
          <a:p>
            <a:pPr lvl="2"/>
            <a:r>
              <a:rPr lang="pt-BR" sz="2000" dirty="0" smtClean="0"/>
              <a:t>É mais do que “software” (“programa”)</a:t>
            </a:r>
          </a:p>
          <a:p>
            <a:pPr lvl="2"/>
            <a:r>
              <a:rPr lang="pt-BR" sz="2000" dirty="0" smtClean="0"/>
              <a:t>É mais do que “hardware” (“máquina”)</a:t>
            </a:r>
          </a:p>
          <a:p>
            <a:pPr lvl="2"/>
            <a:r>
              <a:rPr lang="pt-BR" sz="2000" dirty="0" smtClean="0"/>
              <a:t>É mais do que “</a:t>
            </a:r>
            <a:r>
              <a:rPr lang="pt-BR" sz="2000" dirty="0" err="1" smtClean="0"/>
              <a:t>software+hardware</a:t>
            </a:r>
            <a:r>
              <a:rPr lang="pt-BR" sz="2000" dirty="0" smtClean="0"/>
              <a:t>”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Representam “processamento de informações”:</a:t>
            </a:r>
          </a:p>
          <a:p>
            <a:pPr lvl="2"/>
            <a:r>
              <a:rPr lang="pt-BR" sz="2200" dirty="0" smtClean="0"/>
              <a:t>A evolução de “processamento de dados”</a:t>
            </a:r>
          </a:p>
          <a:p>
            <a:pPr lvl="2"/>
            <a:r>
              <a:rPr lang="pt-BR" sz="2200" dirty="0" smtClean="0"/>
              <a:t>É computação com “valor agregado”</a:t>
            </a:r>
          </a:p>
          <a:p>
            <a:pPr lvl="2"/>
            <a:r>
              <a:rPr lang="pt-BR" sz="2200" dirty="0" smtClean="0"/>
              <a:t>Maior necessidade de usuários/operadores, seguindo procedimentos de uso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xmlns="" val="1702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Regulamentação</a:t>
            </a:r>
            <a:r>
              <a:rPr lang="en-US" sz="4800" dirty="0" smtClean="0"/>
              <a:t> </a:t>
            </a:r>
            <a:r>
              <a:rPr lang="en-US" sz="4800" dirty="0" err="1" smtClean="0"/>
              <a:t>da</a:t>
            </a:r>
            <a:r>
              <a:rPr lang="en-US" sz="4800" dirty="0" smtClean="0"/>
              <a:t> </a:t>
            </a:r>
            <a:r>
              <a:rPr lang="en-US" sz="4800" dirty="0" err="1" smtClean="0"/>
              <a:t>profissão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Argumentações</a:t>
            </a:r>
            <a:r>
              <a:rPr lang="en-US" sz="4800" dirty="0" smtClean="0"/>
              <a:t> </a:t>
            </a:r>
            <a:r>
              <a:rPr lang="en-US" sz="4800" dirty="0" err="1" smtClean="0"/>
              <a:t>favoráveis</a:t>
            </a:r>
            <a:r>
              <a:rPr lang="en-US" sz="4800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Estabelecimento de</a:t>
            </a:r>
          </a:p>
          <a:p>
            <a:pPr lvl="1"/>
            <a:r>
              <a:rPr lang="pt-BR" sz="2400" dirty="0" smtClean="0"/>
              <a:t>Normas técnicas,</a:t>
            </a:r>
          </a:p>
          <a:p>
            <a:pPr lvl="1"/>
            <a:r>
              <a:rPr lang="pt-BR" sz="2400" dirty="0" smtClean="0"/>
              <a:t>Ética profissional.</a:t>
            </a:r>
          </a:p>
          <a:p>
            <a:r>
              <a:rPr lang="pt-BR" sz="2800" dirty="0" smtClean="0"/>
              <a:t>Denominação da profissão </a:t>
            </a:r>
          </a:p>
          <a:p>
            <a:pPr lvl="1"/>
            <a:r>
              <a:rPr lang="pt-BR" sz="2400" dirty="0" smtClean="0"/>
              <a:t>Informata,</a:t>
            </a:r>
          </a:p>
          <a:p>
            <a:pPr lvl="1"/>
            <a:r>
              <a:rPr lang="pt-BR" sz="2400" dirty="0" err="1" smtClean="0"/>
              <a:t>Computólogo</a:t>
            </a:r>
            <a:r>
              <a:rPr lang="pt-BR" sz="2400" dirty="0" smtClean="0"/>
              <a:t>.</a:t>
            </a:r>
          </a:p>
          <a:p>
            <a:r>
              <a:rPr lang="pt-BR" sz="2800" dirty="0" smtClean="0"/>
              <a:t>Não ser controlado por outros conselhos</a:t>
            </a:r>
          </a:p>
          <a:p>
            <a:pPr lvl="1"/>
            <a:r>
              <a:rPr lang="pt-BR" sz="2400" dirty="0" smtClean="0"/>
              <a:t>Administração,</a:t>
            </a:r>
          </a:p>
          <a:p>
            <a:pPr lvl="1"/>
            <a:r>
              <a:rPr lang="pt-BR" sz="2400" dirty="0" smtClean="0"/>
              <a:t>contabilidade.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Regulamentação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profissão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Argumentações</a:t>
            </a:r>
            <a:r>
              <a:rPr lang="en-US" dirty="0" smtClean="0"/>
              <a:t> </a:t>
            </a:r>
            <a:r>
              <a:rPr lang="en-US" dirty="0" err="1" smtClean="0"/>
              <a:t>Contrárias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Corporativismo</a:t>
            </a:r>
          </a:p>
          <a:p>
            <a:pPr lvl="3"/>
            <a:r>
              <a:rPr lang="pt-BR" dirty="0" smtClean="0"/>
              <a:t>O exercício da profissão é fiscalizado pela própria classe e não pela sociedade a quem cabe servir.</a:t>
            </a:r>
          </a:p>
          <a:p>
            <a:pPr lvl="3"/>
            <a:r>
              <a:rPr lang="pt-BR" dirty="0" smtClean="0"/>
              <a:t>Ex.: médicos julgam médicos</a:t>
            </a:r>
          </a:p>
          <a:p>
            <a:pPr lvl="1"/>
            <a:r>
              <a:rPr lang="pt-BR" dirty="0" smtClean="0"/>
              <a:t>Reserva de mercado</a:t>
            </a:r>
          </a:p>
          <a:p>
            <a:pPr lvl="3"/>
            <a:r>
              <a:rPr lang="pt-BR" dirty="0" smtClean="0"/>
              <a:t>Somente profissionais, regulamentados, pertencentes à classe podem exercer a profissão</a:t>
            </a:r>
          </a:p>
          <a:p>
            <a:pPr lvl="3"/>
            <a:r>
              <a:rPr lang="pt-BR" dirty="0" smtClean="0"/>
              <a:t>O que é exercer a profissão? Como definir que exerce a profissão</a:t>
            </a:r>
          </a:p>
          <a:p>
            <a:pPr marL="2057400" lvl="4"/>
            <a:r>
              <a:rPr lang="pt-BR" dirty="0" smtClean="0"/>
              <a:t>Uma secretária, médico, administrador poderia criar</a:t>
            </a:r>
          </a:p>
          <a:p>
            <a:pPr marL="2057400" lvl="4"/>
            <a:r>
              <a:rPr lang="pt-BR" dirty="0" smtClean="0"/>
              <a:t>bancos </a:t>
            </a:r>
            <a:r>
              <a:rPr lang="pt-BR" dirty="0" smtClean="0"/>
              <a:t>de dados</a:t>
            </a:r>
          </a:p>
          <a:p>
            <a:pPr marL="2057400" lvl="4"/>
            <a:r>
              <a:rPr lang="pt-BR" dirty="0" smtClean="0"/>
              <a:t>programas, scripts</a:t>
            </a:r>
          </a:p>
          <a:p>
            <a:pPr lvl="2"/>
            <a:r>
              <a:rPr lang="pt-BR" dirty="0" smtClean="0"/>
              <a:t>currículo mínimo</a:t>
            </a:r>
          </a:p>
          <a:p>
            <a:pPr lvl="3"/>
            <a:r>
              <a:rPr lang="pt-BR" dirty="0" smtClean="0"/>
              <a:t>Ficaria obsoleto rapidamente</a:t>
            </a:r>
          </a:p>
          <a:p>
            <a:pPr lvl="2"/>
            <a:r>
              <a:rPr lang="pt-BR" dirty="0" smtClean="0"/>
              <a:t>a regulamentação não é a única maneira de criar</a:t>
            </a:r>
          </a:p>
          <a:p>
            <a:pPr lvl="3"/>
            <a:r>
              <a:rPr lang="pt-BR" dirty="0" smtClean="0"/>
              <a:t>Normas técnicas e </a:t>
            </a:r>
            <a:r>
              <a:rPr lang="pt-BR" sz="2000" dirty="0" smtClean="0"/>
              <a:t>código de ética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Regulamentação </a:t>
            </a:r>
            <a:r>
              <a:rPr lang="pt-BR" dirty="0" smtClean="0"/>
              <a:t>da profissão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Sistemas de Informação</a:t>
            </a:r>
          </a:p>
          <a:p>
            <a:pPr lvl="2">
              <a:lnSpc>
                <a:spcPct val="80000"/>
              </a:lnSpc>
              <a:defRPr/>
            </a:pPr>
            <a:r>
              <a:rPr lang="pt-BR" sz="1600" dirty="0" smtClean="0"/>
              <a:t>são conjuntos de procedimentos,  equipamentos e programas de computador projetados,  construídos, operados e mantidos com a finalidade de coletar,  registrar, processar, armazenar, comunicar, recuperar e  exibir informação por meio de sistemas computacionais.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Capítulo III – Da Caracterização  da Profissão de Informática  Art. 9º - As profissões de Informática são caracterizadas pelas atividades de interesse social e humano que importem na realização dos seguintes empreendimentos: 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I - analise, projeto e implementação de sistemas computacionais, seus serviços afins e correlatos. 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II – planejamento, coordenação e execução de projetos de sistemas computacionais e de sistemas de informação; 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III – elaboração de orçamentos e definições operacionais e funcionais de projetos de sistemas computacionais e de informação; 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IV – especificação, estruturação, implementação, teste, simulação, instalação, fiscalização, controle e operação de sistemas computacionais e de informação; 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V – suporte técnico e consultoria especializada em informática;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VI – estudos de viabilidade técnica e financeira para implantação de projetos e sistemas computacionais, assim como máquinas e aparelhos de informática; 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VII – estudos, análises, avaliações, vistorias, pareceres, perícias e auditorias de projetos e sistemas computacionais e de informação;  </a:t>
            </a:r>
          </a:p>
          <a:p>
            <a:pPr lvl="1">
              <a:lnSpc>
                <a:spcPct val="80000"/>
              </a:lnSpc>
              <a:defRPr/>
            </a:pPr>
            <a:r>
              <a:rPr lang="pt-BR" sz="1600" dirty="0" smtClean="0"/>
              <a:t>VIII – ensino, pesquisa, experimentação e divulgação tecnológica</a:t>
            </a:r>
            <a:r>
              <a:rPr lang="pt-BR" sz="1600" smtClean="0"/>
              <a:t>;  </a:t>
            </a:r>
            <a:endParaRPr lang="pt-BR" sz="1600" smtClean="0"/>
          </a:p>
          <a:p>
            <a:pPr lvl="1">
              <a:lnSpc>
                <a:spcPct val="80000"/>
              </a:lnSpc>
              <a:defRPr/>
            </a:pPr>
            <a:r>
              <a:rPr lang="pt-BR" sz="1600" smtClean="0"/>
              <a:t>IX </a:t>
            </a:r>
            <a:r>
              <a:rPr lang="pt-BR" sz="1600" dirty="0" smtClean="0"/>
              <a:t>– qualquer outra atividade que, por sua natureza, se insira no âmbito das profissões de Informática.</a:t>
            </a:r>
            <a:endParaRPr lang="pt-BR" sz="160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Regulamentação </a:t>
            </a:r>
            <a:r>
              <a:rPr lang="pt-BR" dirty="0" smtClean="0"/>
              <a:t>da profissão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Posição da SBC</a:t>
            </a:r>
          </a:p>
          <a:p>
            <a:pPr marL="925830" lvl="1" indent="-514350">
              <a:buFont typeface="+mj-lt"/>
              <a:buAutoNum type="arabicPeriod"/>
            </a:pPr>
            <a:r>
              <a:rPr lang="pt-BR" sz="2800" dirty="0" smtClean="0"/>
              <a:t>Exercício </a:t>
            </a:r>
            <a:r>
              <a:rPr lang="pt-BR" sz="2800" dirty="0" smtClean="0"/>
              <a:t>da profissão de Informática deve ser livre e independer de diploma ou comprovação de educação formal.    </a:t>
            </a:r>
          </a:p>
          <a:p>
            <a:pPr marL="925830" lvl="1" indent="-514350">
              <a:buFont typeface="+mj-lt"/>
              <a:buAutoNum type="arabicPeriod"/>
            </a:pPr>
            <a:r>
              <a:rPr lang="pt-BR" sz="2800" dirty="0" smtClean="0"/>
              <a:t>Nenhum </a:t>
            </a:r>
            <a:r>
              <a:rPr lang="pt-BR" sz="2800" dirty="0" smtClean="0"/>
              <a:t>conselho de profissão pode criar qualquer impedimento ou restrição ao princípio acima.    </a:t>
            </a:r>
          </a:p>
          <a:p>
            <a:pPr marL="925830" lvl="1" indent="-514350">
              <a:buFont typeface="+mj-lt"/>
              <a:buAutoNum type="arabicPeriod"/>
            </a:pPr>
            <a:r>
              <a:rPr lang="pt-BR" sz="2800" dirty="0" smtClean="0"/>
              <a:t>A </a:t>
            </a:r>
            <a:r>
              <a:rPr lang="pt-BR" sz="2800" dirty="0" smtClean="0"/>
              <a:t>área deve ser </a:t>
            </a:r>
            <a:r>
              <a:rPr lang="pt-BR" sz="2800" dirty="0" err="1" smtClean="0"/>
              <a:t>Auto-Regulada</a:t>
            </a:r>
            <a:r>
              <a:rPr lang="pt-BR" sz="2800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dirty="0" err="1" smtClean="0"/>
              <a:t>SIs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 smtClean="0"/>
              <a:t>Características de </a:t>
            </a:r>
            <a:r>
              <a:rPr lang="pt-BR" sz="2400" b="1" dirty="0" err="1" smtClean="0"/>
              <a:t>SIs</a:t>
            </a:r>
            <a:r>
              <a:rPr lang="pt-BR" sz="2400" dirty="0" smtClean="0"/>
              <a:t>: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Estão normalmente associados ao contexto de “Organizações”:</a:t>
            </a:r>
          </a:p>
          <a:p>
            <a:pPr lvl="2"/>
            <a:r>
              <a:rPr lang="pt-BR" sz="2200" dirty="0" smtClean="0"/>
              <a:t>Privadas ou públicas</a:t>
            </a:r>
          </a:p>
          <a:p>
            <a:pPr lvl="2"/>
            <a:r>
              <a:rPr lang="pt-BR" sz="2200" dirty="0" smtClean="0"/>
              <a:t>Com ou sem fins lucrativos</a:t>
            </a:r>
          </a:p>
          <a:p>
            <a:pPr lvl="2"/>
            <a:r>
              <a:rPr lang="pt-BR" sz="2200" dirty="0" smtClean="0"/>
              <a:t>De diversos tipos: industrial, governamental, educacional, financeira, etc.</a:t>
            </a:r>
          </a:p>
          <a:p>
            <a:pPr lvl="2"/>
            <a:r>
              <a:rPr lang="pt-BR" sz="2200" dirty="0" smtClean="0"/>
              <a:t>De diversos tamanhos </a:t>
            </a:r>
          </a:p>
          <a:p>
            <a:pPr lvl="2"/>
            <a:r>
              <a:rPr lang="pt-BR" sz="2200" dirty="0" smtClean="0"/>
              <a:t>De diversas naturezas: tradicional ou não tradicional</a:t>
            </a:r>
          </a:p>
          <a:p>
            <a:pPr lvl="2"/>
            <a:endParaRPr lang="pt-BR" sz="2200" dirty="0"/>
          </a:p>
          <a:p>
            <a:pPr lvl="1"/>
            <a:r>
              <a:rPr lang="pt-BR" sz="2400" dirty="0" smtClean="0"/>
              <a:t>Oferecem apoio computacional aos processos, às atividades, às tarefas das organizações.</a:t>
            </a:r>
          </a:p>
        </p:txBody>
      </p:sp>
    </p:spTree>
    <p:extLst>
      <p:ext uri="{BB962C8B-B14F-4D97-AF65-F5344CB8AC3E}">
        <p14:creationId xmlns:p14="http://schemas.microsoft.com/office/powerpoint/2010/main" xmlns="" val="22193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1000"/>
              </a:lnSpc>
              <a:defRPr/>
            </a:pPr>
            <a:r>
              <a:rPr lang="pt-BR" sz="2400" dirty="0" smtClean="0"/>
              <a:t>Sistema de informação (SI) </a:t>
            </a:r>
            <a:r>
              <a:rPr lang="pt-BR" sz="2400" dirty="0" smtClean="0">
                <a:sym typeface="Wingdings" pitchFamily="2" charset="2"/>
              </a:rPr>
              <a:t> consiste de todos os componentes que trabalham juntos para processar dados e produzir informação.</a:t>
            </a:r>
          </a:p>
          <a:p>
            <a:pPr>
              <a:lnSpc>
                <a:spcPct val="71000"/>
              </a:lnSpc>
              <a:buFont typeface="Arial" charset="0"/>
              <a:buNone/>
              <a:defRPr/>
            </a:pPr>
            <a:endParaRPr lang="pt-BR" sz="2400" dirty="0" smtClean="0">
              <a:sym typeface="Wingdings" pitchFamily="2" charset="2"/>
            </a:endParaRPr>
          </a:p>
          <a:p>
            <a:pPr>
              <a:lnSpc>
                <a:spcPct val="71000"/>
              </a:lnSpc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Um Sistema de Informação é um conjunto de elementos que  interagem entre si.  Estes elementos são de natureza diversa e normalmente incluem:</a:t>
            </a:r>
          </a:p>
          <a:p>
            <a:pPr lvl="1">
              <a:lnSpc>
                <a:spcPct val="71000"/>
              </a:lnSpc>
              <a:buFont typeface="Monotype Sorts" charset="2"/>
              <a:buChar char=""/>
              <a:defRPr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 equipe computacional </a:t>
            </a:r>
          </a:p>
          <a:p>
            <a:pPr lvl="1">
              <a:lnSpc>
                <a:spcPct val="71000"/>
              </a:lnSpc>
              <a:buFont typeface="Monotype Sorts" charset="2"/>
              <a:buChar char=""/>
              <a:defRPr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 recurso humano que interage com o Sistema de Informação</a:t>
            </a:r>
          </a:p>
          <a:p>
            <a:pPr lvl="1">
              <a:lnSpc>
                <a:spcPct val="71000"/>
              </a:lnSpc>
              <a:buFont typeface="Monotype Sorts" charset="2"/>
              <a:buChar char=""/>
              <a:defRPr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 dados ou informação fonte que são introduzidos no sistema</a:t>
            </a:r>
          </a:p>
          <a:p>
            <a:pPr lvl="1">
              <a:lnSpc>
                <a:spcPct val="71000"/>
              </a:lnSpc>
              <a:buFont typeface="Monotype Sorts" charset="2"/>
              <a:buChar char=""/>
              <a:defRPr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Os programas (processos) que produzem diferentes tipos de resultados.</a:t>
            </a:r>
          </a:p>
          <a:p>
            <a:pPr lvl="1">
              <a:lnSpc>
                <a:spcPct val="71000"/>
              </a:lnSpc>
              <a:buFont typeface="Monotype Sorts" charset="2"/>
              <a:buChar char=""/>
              <a:defRPr/>
            </a:pP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71000"/>
              </a:lnSpc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Implantando a través de um </a:t>
            </a:r>
            <a:r>
              <a:rPr lang="pt-B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 Manual</a:t>
            </a: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 um </a:t>
            </a:r>
            <a:r>
              <a:rPr lang="pt-B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 Computacional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Um sistema de informação é um médio de oferecer a informação necessária para uma organização.  Um sistema de informação recebe a informação, armazena esta, a processa, e oferece o acesso de esta,  aos usuários da forma que eles desejam.</a:t>
            </a:r>
          </a:p>
          <a:p>
            <a:pPr>
              <a:defRPr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 são sistemas sociotécnicos.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 eaLnBrk="0" hangingPunct="0"/>
            <a:r>
              <a:rPr lang="pt-BR" sz="4400" dirty="0">
                <a:solidFill>
                  <a:srgbClr val="000000"/>
                </a:solidFill>
                <a:ea typeface="Lucida Sans Unicode" pitchFamily="34" charset="0"/>
              </a:rPr>
              <a:t>Componentes de um SI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700338" y="2492375"/>
            <a:ext cx="3429000" cy="3505200"/>
            <a:chOff x="864" y="1296"/>
            <a:chExt cx="2160" cy="220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864" y="1296"/>
              <a:ext cx="2160" cy="220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endParaRPr lang="pt-BR" sz="2400">
                <a:solidFill>
                  <a:schemeClr val="tx1"/>
                </a:solidFill>
                <a:latin typeface="Times New Roman" pitchFamily="18" charset="0"/>
                <a:ea typeface="Lucida Sans Unicode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536" y="1968"/>
              <a:ext cx="816" cy="86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400">
                  <a:solidFill>
                    <a:srgbClr val="FFFF00"/>
                  </a:solidFill>
                  <a:latin typeface="Times New Roman" pitchFamily="18" charset="0"/>
                  <a:ea typeface="Lucida Sans Unicode" pitchFamily="34" charset="0"/>
                </a:rPr>
                <a:t>SI</a:t>
              </a:r>
              <a:endParaRPr lang="pt-BR" sz="2400">
                <a:solidFill>
                  <a:srgbClr val="FFFF00"/>
                </a:solidFill>
                <a:latin typeface="Times New Roman" pitchFamily="18" charset="0"/>
                <a:ea typeface="Lucida Sans Unicode" pitchFamily="34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968" y="1296"/>
              <a:ext cx="0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912" y="2496"/>
              <a:ext cx="62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352" y="2496"/>
              <a:ext cx="62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137" y="1683"/>
              <a:ext cx="8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ea typeface="Lucida Sans Unicode" pitchFamily="34" charset="0"/>
                </a:rPr>
                <a:t>Pessoas</a:t>
              </a:r>
              <a:endParaRPr lang="pt-BR" sz="2400">
                <a:solidFill>
                  <a:schemeClr val="tx1"/>
                </a:solidFill>
                <a:ea typeface="Lucida Sans Unicode" pitchFamily="34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01" y="1683"/>
              <a:ext cx="9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ea typeface="Lucida Sans Unicode" pitchFamily="34" charset="0"/>
                </a:rPr>
                <a:t>Organiz.</a:t>
              </a:r>
              <a:endParaRPr lang="pt-BR" sz="2400">
                <a:solidFill>
                  <a:schemeClr val="tx1"/>
                </a:solidFill>
                <a:ea typeface="Lucida Sans Unicode" pitchFamily="34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488" y="2883"/>
              <a:ext cx="10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ea typeface="Lucida Sans Unicode" pitchFamily="34" charset="0"/>
                </a:rPr>
                <a:t>Tecnologia</a:t>
              </a:r>
              <a:endParaRPr lang="pt-BR" sz="2400">
                <a:solidFill>
                  <a:schemeClr val="tx1"/>
                </a:solidFill>
                <a:ea typeface="Lucida Sans Unicode" pitchFamily="34" charset="0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79388" y="1185863"/>
            <a:ext cx="2736850" cy="325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dirty="0" err="1">
                <a:solidFill>
                  <a:srgbClr val="2235EC"/>
                </a:solidFill>
                <a:latin typeface="Arial" pitchFamily="34" charset="0"/>
              </a:rPr>
              <a:t>Realimentam</a:t>
            </a:r>
            <a:r>
              <a:rPr lang="en-US" dirty="0">
                <a:solidFill>
                  <a:srgbClr val="2235EC"/>
                </a:solidFill>
                <a:latin typeface="Arial" pitchFamily="34" charset="0"/>
              </a:rPr>
              <a:t> o SI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com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novos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dados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geram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novas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informações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dirty="0" err="1">
                <a:solidFill>
                  <a:srgbClr val="2235EC"/>
                </a:solidFill>
                <a:latin typeface="Arial" pitchFamily="34" charset="0"/>
              </a:rPr>
              <a:t>Interagem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diretamente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com o SI.</a:t>
            </a:r>
            <a:endParaRPr lang="pt-BR" dirty="0">
              <a:solidFill>
                <a:schemeClr val="tx1"/>
              </a:solidFill>
              <a:latin typeface="Arial" pitchFamily="34" charset="0"/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dirty="0" err="1">
                <a:solidFill>
                  <a:srgbClr val="2235EC"/>
                </a:solidFill>
                <a:latin typeface="Arial" pitchFamily="34" charset="0"/>
              </a:rPr>
              <a:t>Utilizam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informações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geradas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para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algum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processo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tomada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decisão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trabalho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pt-BR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795963" y="1700213"/>
            <a:ext cx="2879725" cy="14652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Unidades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2235EC"/>
                </a:solidFill>
                <a:latin typeface="Arial" pitchFamily="34" charset="0"/>
              </a:rPr>
              <a:t>exercem</a:t>
            </a:r>
            <a:r>
              <a:rPr lang="en-US" dirty="0">
                <a:solidFill>
                  <a:srgbClr val="2235EC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2235EC"/>
                </a:solidFill>
                <a:latin typeface="Arial" pitchFamily="34" charset="0"/>
              </a:rPr>
              <a:t>diferentes</a:t>
            </a:r>
            <a:r>
              <a:rPr lang="en-US" dirty="0">
                <a:solidFill>
                  <a:srgbClr val="2235EC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2235EC"/>
                </a:solidFill>
                <a:latin typeface="Arial" pitchFamily="34" charset="0"/>
              </a:rPr>
              <a:t>funções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tais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como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: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vendas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produção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educação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975350" y="4724400"/>
            <a:ext cx="2917825" cy="20145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dirty="0" err="1">
                <a:solidFill>
                  <a:srgbClr val="2235EC"/>
                </a:solidFill>
                <a:latin typeface="Arial" pitchFamily="34" charset="0"/>
              </a:rPr>
              <a:t>Meio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qual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dados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transformados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informação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Pode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ser: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lápis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papel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giz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,…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computador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: hardware, software 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comunicações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.</a:t>
            </a:r>
            <a:endParaRPr lang="pt-BR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28588"/>
            <a:ext cx="822007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 que é o curso de Sistemas de Informação?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0075" cy="451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 é um curso da área de </a:t>
            </a:r>
            <a:r>
              <a:rPr kumimoji="0" lang="pt-BR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Informática</a:t>
            </a: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voltado para a atividade-meio, isto é, o egresso deverá atuar principalmente em empresas que utilizem o computador como suporte para seus processos administrativos e de negócios. 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egresso terá a responsabilidade geral de desenvolver, implementar e gerenciar uma infra-estrutura de </a:t>
            </a:r>
            <a:r>
              <a:rPr kumimoji="0" lang="pt-BR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Tecnologia da Informação</a:t>
            </a: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(computadores e comunicação), dados (internos e externos) e sistemas que abrangem toda a organização. Tem a responsabilidade de fazer prospecção de novas tecnologias da informação e auxiliar na sua incorporação às estratégias, planejamento e práticas da organização. A função também apóia sistemas de tecnologia da informação departamentais e individuais.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se ter essa função ele precisa, além de ter um conhecimento da TI, de um conhecimento das organizações e seus processos, além da parte cultural. </a:t>
            </a:r>
          </a:p>
          <a:p>
            <a:pPr marL="342900" marR="0" lvl="0" indent="-228600" algn="l" defTabSz="914400" rtl="0" eaLnBrk="1" fontAlgn="auto" latinLnBrk="0" hangingPunct="1">
              <a:lnSpc>
                <a:spcPct val="61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958</TotalTime>
  <Words>2933</Words>
  <Application>Microsoft Office PowerPoint</Application>
  <PresentationFormat>Apresentação na tela (4:3)</PresentationFormat>
  <Paragraphs>378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Adjacência</vt:lpstr>
      <vt:lpstr>ACH2014 Fundamentos de Sistemas de Informação (FSI)</vt:lpstr>
      <vt:lpstr>Apresentação</vt:lpstr>
      <vt:lpstr>Apresentação</vt:lpstr>
      <vt:lpstr>O que são SIs?</vt:lpstr>
      <vt:lpstr>O que são SIs?</vt:lpstr>
      <vt:lpstr>Slide 6</vt:lpstr>
      <vt:lpstr>Slide 7</vt:lpstr>
      <vt:lpstr>Slide 8</vt:lpstr>
      <vt:lpstr>Slide 9</vt:lpstr>
      <vt:lpstr>O que é um Curso de BSI?</vt:lpstr>
      <vt:lpstr>Qual a diferença entre SI, CC, etc?</vt:lpstr>
      <vt:lpstr>Qual a diferença entre SI, CC, etc?</vt:lpstr>
      <vt:lpstr>Qual a diferença entre SI, CC, etc?</vt:lpstr>
      <vt:lpstr>Slide 14</vt:lpstr>
      <vt:lpstr>Qual a diferença entre SI, CC, etc?</vt:lpstr>
      <vt:lpstr>Qual a diferença entre SI, CC, etc?</vt:lpstr>
      <vt:lpstr>Qual a diferença entre SI, CC, EC, ES?</vt:lpstr>
      <vt:lpstr>Slide 18</vt:lpstr>
      <vt:lpstr>Slide 19</vt:lpstr>
      <vt:lpstr>Slide 20</vt:lpstr>
      <vt:lpstr>Slide 21</vt:lpstr>
      <vt:lpstr>Slide 22</vt:lpstr>
      <vt:lpstr>Qual a diferença entre SI, CC, EC, ES?</vt:lpstr>
      <vt:lpstr>Slide 24</vt:lpstr>
      <vt:lpstr>Slide 25</vt:lpstr>
      <vt:lpstr>Slide 26</vt:lpstr>
      <vt:lpstr>Slide 27</vt:lpstr>
      <vt:lpstr>Disciplinas/Áreas da Computação</vt:lpstr>
      <vt:lpstr>Disciplinas/Áreas da Computação</vt:lpstr>
      <vt:lpstr>BSI da EACH-USP</vt:lpstr>
      <vt:lpstr>Disciplinas/Áreas da Computação</vt:lpstr>
      <vt:lpstr>Carreira em SI</vt:lpstr>
      <vt:lpstr>Pesquisa Durante a Graduação</vt:lpstr>
      <vt:lpstr>Pesquisa Durante a Graduação</vt:lpstr>
      <vt:lpstr>Pesquisa Durante a Graduação</vt:lpstr>
      <vt:lpstr>Pesquisa Durante a Graduação</vt:lpstr>
      <vt:lpstr>Slide 37</vt:lpstr>
      <vt:lpstr>Slide 38</vt:lpstr>
      <vt:lpstr>Regulamentação da Profissão</vt:lpstr>
      <vt:lpstr>Regulamentação da profissão Argumentações favoráveis </vt:lpstr>
      <vt:lpstr>Regulamentação da profissão Argumentações Contrárias</vt:lpstr>
      <vt:lpstr>Regulamentação da profissão</vt:lpstr>
      <vt:lpstr>Regulamentação da profissão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ACH2024 Fundamentos de Sistemas de Informação (FSI)</dc:title>
  <dc:creator>Fantinato</dc:creator>
  <cp:lastModifiedBy>Jose</cp:lastModifiedBy>
  <cp:revision>81</cp:revision>
  <dcterms:created xsi:type="dcterms:W3CDTF">2013-03-04T19:53:23Z</dcterms:created>
  <dcterms:modified xsi:type="dcterms:W3CDTF">2014-04-08T09:44:21Z</dcterms:modified>
</cp:coreProperties>
</file>