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3"/>
  </p:notesMasterIdLst>
  <p:handoutMasterIdLst>
    <p:handoutMasterId r:id="rId54"/>
  </p:handoutMasterIdLst>
  <p:sldIdLst>
    <p:sldId id="256" r:id="rId3"/>
    <p:sldId id="309" r:id="rId4"/>
    <p:sldId id="257" r:id="rId5"/>
    <p:sldId id="261" r:id="rId6"/>
    <p:sldId id="279" r:id="rId7"/>
    <p:sldId id="291" r:id="rId8"/>
    <p:sldId id="292" r:id="rId9"/>
    <p:sldId id="293" r:id="rId10"/>
    <p:sldId id="297" r:id="rId11"/>
    <p:sldId id="294" r:id="rId12"/>
    <p:sldId id="295" r:id="rId13"/>
    <p:sldId id="296" r:id="rId14"/>
    <p:sldId id="278" r:id="rId15"/>
    <p:sldId id="277" r:id="rId16"/>
    <p:sldId id="281" r:id="rId17"/>
    <p:sldId id="282" r:id="rId18"/>
    <p:sldId id="262" r:id="rId19"/>
    <p:sldId id="298" r:id="rId20"/>
    <p:sldId id="271" r:id="rId21"/>
    <p:sldId id="263" r:id="rId22"/>
    <p:sldId id="289" r:id="rId23"/>
    <p:sldId id="273" r:id="rId24"/>
    <p:sldId id="299" r:id="rId25"/>
    <p:sldId id="300" r:id="rId26"/>
    <p:sldId id="301" r:id="rId27"/>
    <p:sldId id="310" r:id="rId28"/>
    <p:sldId id="302" r:id="rId29"/>
    <p:sldId id="290" r:id="rId30"/>
    <p:sldId id="264" r:id="rId31"/>
    <p:sldId id="274" r:id="rId32"/>
    <p:sldId id="265" r:id="rId33"/>
    <p:sldId id="266" r:id="rId34"/>
    <p:sldId id="267" r:id="rId35"/>
    <p:sldId id="303" r:id="rId36"/>
    <p:sldId id="275" r:id="rId37"/>
    <p:sldId id="268" r:id="rId38"/>
    <p:sldId id="283" r:id="rId39"/>
    <p:sldId id="284" r:id="rId40"/>
    <p:sldId id="285" r:id="rId41"/>
    <p:sldId id="286" r:id="rId42"/>
    <p:sldId id="287" r:id="rId43"/>
    <p:sldId id="304" r:id="rId44"/>
    <p:sldId id="305" r:id="rId45"/>
    <p:sldId id="306" r:id="rId46"/>
    <p:sldId id="288" r:id="rId47"/>
    <p:sldId id="307" r:id="rId48"/>
    <p:sldId id="308" r:id="rId49"/>
    <p:sldId id="269" r:id="rId50"/>
    <p:sldId id="270" r:id="rId51"/>
    <p:sldId id="276" r:id="rId52"/>
  </p:sldIdLst>
  <p:sldSz cx="9144000" cy="6858000" type="screen4x3"/>
  <p:notesSz cx="7099300" cy="10234613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4" autoAdjust="0"/>
    <p:restoredTop sz="94660"/>
  </p:normalViewPr>
  <p:slideViewPr>
    <p:cSldViewPr>
      <p:cViewPr>
        <p:scale>
          <a:sx n="100" d="100"/>
          <a:sy n="100" d="100"/>
        </p:scale>
        <p:origin x="-96" y="5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4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5A997-AEEA-40FD-9E32-E73F192DF496}" type="doc">
      <dgm:prSet loTypeId="urn:microsoft.com/office/officeart/2005/8/layout/funnel1" loCatId="process" qsTypeId="urn:microsoft.com/office/officeart/2005/8/quickstyle/3d6" qsCatId="3D" csTypeId="urn:microsoft.com/office/officeart/2005/8/colors/colorful1#1" csCatId="colorful" phldr="1"/>
      <dgm:spPr/>
    </dgm:pt>
    <dgm:pt modelId="{8F69EE28-3A33-4B61-BFEE-DCCE1D5955E0}">
      <dgm:prSet phldrT="[Texto]" custT="1"/>
      <dgm:spPr/>
      <dgm:t>
        <a:bodyPr/>
        <a:lstStyle/>
        <a:p>
          <a:r>
            <a:rPr lang="pt-BR" sz="1400" b="1" dirty="0" smtClean="0">
              <a:solidFill>
                <a:schemeClr val="tx1"/>
              </a:solidFill>
            </a:rPr>
            <a:t>situação de decisão </a:t>
          </a:r>
          <a:endParaRPr lang="pt-BR" sz="1400" b="1" dirty="0">
            <a:solidFill>
              <a:schemeClr val="tx1"/>
            </a:solidFill>
          </a:endParaRPr>
        </a:p>
      </dgm:t>
    </dgm:pt>
    <dgm:pt modelId="{4B264215-57FD-4A38-BA7B-2BDEF0A74076}" type="parTrans" cxnId="{6B3E1CEA-23B4-41FA-ADD2-C2BD9C5478D7}">
      <dgm:prSet/>
      <dgm:spPr/>
      <dgm:t>
        <a:bodyPr/>
        <a:lstStyle/>
        <a:p>
          <a:endParaRPr lang="pt-BR" sz="1600" b="1">
            <a:solidFill>
              <a:schemeClr val="tx1"/>
            </a:solidFill>
          </a:endParaRPr>
        </a:p>
      </dgm:t>
    </dgm:pt>
    <dgm:pt modelId="{F1FDC8A5-6B2B-4423-AF5D-652AD19FF258}" type="sibTrans" cxnId="{6B3E1CEA-23B4-41FA-ADD2-C2BD9C5478D7}">
      <dgm:prSet custT="1"/>
      <dgm:spPr/>
      <dgm:t>
        <a:bodyPr/>
        <a:lstStyle/>
        <a:p>
          <a:endParaRPr lang="pt-BR" sz="900" b="1">
            <a:solidFill>
              <a:schemeClr val="tx1"/>
            </a:solidFill>
          </a:endParaRPr>
        </a:p>
      </dgm:t>
    </dgm:pt>
    <dgm:pt modelId="{B25C5778-4904-4162-AB74-AEC1E703250F}">
      <dgm:prSet phldrT="[Texto]" custT="1"/>
      <dgm:spPr/>
      <dgm:t>
        <a:bodyPr/>
        <a:lstStyle/>
        <a:p>
          <a:r>
            <a:rPr lang="pt-BR" sz="1400" b="1" dirty="0" smtClean="0">
              <a:solidFill>
                <a:schemeClr val="tx1"/>
              </a:solidFill>
            </a:rPr>
            <a:t>conjunto de dados</a:t>
          </a:r>
          <a:endParaRPr lang="pt-BR" sz="1400" b="1" dirty="0">
            <a:solidFill>
              <a:schemeClr val="tx1"/>
            </a:solidFill>
          </a:endParaRPr>
        </a:p>
      </dgm:t>
    </dgm:pt>
    <dgm:pt modelId="{A0F23ED5-607A-4B45-ABED-F89D82FFB3D9}" type="parTrans" cxnId="{76947D2B-7F16-406F-AA5E-DC02C2F305E9}">
      <dgm:prSet/>
      <dgm:spPr/>
      <dgm:t>
        <a:bodyPr/>
        <a:lstStyle/>
        <a:p>
          <a:endParaRPr lang="pt-BR" sz="1600" b="1">
            <a:solidFill>
              <a:schemeClr val="tx1"/>
            </a:solidFill>
          </a:endParaRPr>
        </a:p>
      </dgm:t>
    </dgm:pt>
    <dgm:pt modelId="{F0ED8861-B8F8-4DC7-A45D-9410A9A24431}" type="sibTrans" cxnId="{76947D2B-7F16-406F-AA5E-DC02C2F305E9}">
      <dgm:prSet custT="1"/>
      <dgm:spPr/>
      <dgm:t>
        <a:bodyPr/>
        <a:lstStyle/>
        <a:p>
          <a:endParaRPr lang="pt-BR" sz="1100" b="1">
            <a:solidFill>
              <a:schemeClr val="tx1"/>
            </a:solidFill>
          </a:endParaRPr>
        </a:p>
      </dgm:t>
    </dgm:pt>
    <dgm:pt modelId="{F0A441B1-0B56-4DB7-9465-CB9884CB751E}">
      <dgm:prSet phldrT="[Texto]" custT="1"/>
      <dgm:spPr/>
      <dgm:t>
        <a:bodyPr/>
        <a:lstStyle/>
        <a:p>
          <a:r>
            <a:rPr lang="pt-BR" sz="1800" b="1" dirty="0" smtClean="0">
              <a:solidFill>
                <a:schemeClr val="tx1"/>
              </a:solidFill>
            </a:rPr>
            <a:t>informações</a:t>
          </a:r>
          <a:endParaRPr lang="pt-BR" sz="1800" b="1" dirty="0">
            <a:solidFill>
              <a:schemeClr val="tx1"/>
            </a:solidFill>
          </a:endParaRPr>
        </a:p>
      </dgm:t>
    </dgm:pt>
    <dgm:pt modelId="{B99E023D-31DF-4220-8FAE-0F6CB6E6B7A0}" type="parTrans" cxnId="{534A8E64-1DEF-4383-83F0-84059008DE9E}">
      <dgm:prSet/>
      <dgm:spPr/>
      <dgm:t>
        <a:bodyPr/>
        <a:lstStyle/>
        <a:p>
          <a:endParaRPr lang="pt-BR" sz="1600" b="1">
            <a:solidFill>
              <a:schemeClr val="tx1"/>
            </a:solidFill>
          </a:endParaRPr>
        </a:p>
      </dgm:t>
    </dgm:pt>
    <dgm:pt modelId="{115C7A33-7885-442D-A599-355C3C1B49F9}" type="sibTrans" cxnId="{534A8E64-1DEF-4383-83F0-84059008DE9E}">
      <dgm:prSet/>
      <dgm:spPr/>
      <dgm:t>
        <a:bodyPr/>
        <a:lstStyle/>
        <a:p>
          <a:endParaRPr lang="pt-BR" sz="1600" b="1">
            <a:solidFill>
              <a:schemeClr val="tx1"/>
            </a:solidFill>
          </a:endParaRPr>
        </a:p>
      </dgm:t>
    </dgm:pt>
    <dgm:pt modelId="{706255D1-4BEA-4F39-8013-ACA7FCC6EE31}" type="pres">
      <dgm:prSet presAssocID="{C3A5A997-AEEA-40FD-9E32-E73F192DF496}" presName="Name0" presStyleCnt="0">
        <dgm:presLayoutVars>
          <dgm:chMax val="4"/>
          <dgm:resizeHandles val="exact"/>
        </dgm:presLayoutVars>
      </dgm:prSet>
      <dgm:spPr/>
    </dgm:pt>
    <dgm:pt modelId="{A3DB0D28-3108-4040-883D-8CDED0FFB657}" type="pres">
      <dgm:prSet presAssocID="{C3A5A997-AEEA-40FD-9E32-E73F192DF496}" presName="ellipse" presStyleLbl="trBgShp" presStyleIdx="0" presStyleCnt="1"/>
      <dgm:spPr/>
    </dgm:pt>
    <dgm:pt modelId="{A471CE75-C8D0-4B1D-8057-B33F81B0C1CA}" type="pres">
      <dgm:prSet presAssocID="{C3A5A997-AEEA-40FD-9E32-E73F192DF496}" presName="arrow1" presStyleLbl="fgShp" presStyleIdx="0" presStyleCnt="1"/>
      <dgm:spPr/>
    </dgm:pt>
    <dgm:pt modelId="{8BAD4ACF-F692-493E-975E-03D027269E68}" type="pres">
      <dgm:prSet presAssocID="{C3A5A997-AEEA-40FD-9E32-E73F192DF496}" presName="rectangle" presStyleLbl="revTx" presStyleIdx="0" presStyleCnt="1" custLinFactNeighborX="-1974" custLinFactNeighborY="-1881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27D1A6-D795-4226-89F8-38C89EC7AF88}" type="pres">
      <dgm:prSet presAssocID="{B25C5778-4904-4162-AB74-AEC1E703250F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933856-E6DA-4F28-AFD7-7E9BE44A3D76}" type="pres">
      <dgm:prSet presAssocID="{F0A441B1-0B56-4DB7-9465-CB9884CB751E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5D8CD3-FA33-4F67-A603-D3343ADC47FC}" type="pres">
      <dgm:prSet presAssocID="{C3A5A997-AEEA-40FD-9E32-E73F192DF496}" presName="funnel" presStyleLbl="trAlignAcc1" presStyleIdx="0" presStyleCnt="1"/>
      <dgm:spPr/>
    </dgm:pt>
  </dgm:ptLst>
  <dgm:cxnLst>
    <dgm:cxn modelId="{534A8E64-1DEF-4383-83F0-84059008DE9E}" srcId="{C3A5A997-AEEA-40FD-9E32-E73F192DF496}" destId="{F0A441B1-0B56-4DB7-9465-CB9884CB751E}" srcOrd="2" destOrd="0" parTransId="{B99E023D-31DF-4220-8FAE-0F6CB6E6B7A0}" sibTransId="{115C7A33-7885-442D-A599-355C3C1B49F9}"/>
    <dgm:cxn modelId="{3B7728AB-B2E3-47C3-A022-BCD490D28FD6}" type="presOf" srcId="{F0A441B1-0B56-4DB7-9465-CB9884CB751E}" destId="{8BAD4ACF-F692-493E-975E-03D027269E68}" srcOrd="0" destOrd="0" presId="urn:microsoft.com/office/officeart/2005/8/layout/funnel1"/>
    <dgm:cxn modelId="{99AFA73C-7457-413E-B766-CB9DD0D92E77}" type="presOf" srcId="{B25C5778-4904-4162-AB74-AEC1E703250F}" destId="{2927D1A6-D795-4226-89F8-38C89EC7AF88}" srcOrd="0" destOrd="0" presId="urn:microsoft.com/office/officeart/2005/8/layout/funnel1"/>
    <dgm:cxn modelId="{CA89E5FD-4BE7-4B31-A98B-CFEDE6075E14}" type="presOf" srcId="{8F69EE28-3A33-4B61-BFEE-DCCE1D5955E0}" destId="{ED933856-E6DA-4F28-AFD7-7E9BE44A3D76}" srcOrd="0" destOrd="0" presId="urn:microsoft.com/office/officeart/2005/8/layout/funnel1"/>
    <dgm:cxn modelId="{76947D2B-7F16-406F-AA5E-DC02C2F305E9}" srcId="{C3A5A997-AEEA-40FD-9E32-E73F192DF496}" destId="{B25C5778-4904-4162-AB74-AEC1E703250F}" srcOrd="1" destOrd="0" parTransId="{A0F23ED5-607A-4B45-ABED-F89D82FFB3D9}" sibTransId="{F0ED8861-B8F8-4DC7-A45D-9410A9A24431}"/>
    <dgm:cxn modelId="{6B3E1CEA-23B4-41FA-ADD2-C2BD9C5478D7}" srcId="{C3A5A997-AEEA-40FD-9E32-E73F192DF496}" destId="{8F69EE28-3A33-4B61-BFEE-DCCE1D5955E0}" srcOrd="0" destOrd="0" parTransId="{4B264215-57FD-4A38-BA7B-2BDEF0A74076}" sibTransId="{F1FDC8A5-6B2B-4423-AF5D-652AD19FF258}"/>
    <dgm:cxn modelId="{389BBB73-A250-411D-8233-1ACAD12EF668}" type="presOf" srcId="{C3A5A997-AEEA-40FD-9E32-E73F192DF496}" destId="{706255D1-4BEA-4F39-8013-ACA7FCC6EE31}" srcOrd="0" destOrd="0" presId="urn:microsoft.com/office/officeart/2005/8/layout/funnel1"/>
    <dgm:cxn modelId="{21C26FF3-B502-4329-9DE2-B30465A4D890}" type="presParOf" srcId="{706255D1-4BEA-4F39-8013-ACA7FCC6EE31}" destId="{A3DB0D28-3108-4040-883D-8CDED0FFB657}" srcOrd="0" destOrd="0" presId="urn:microsoft.com/office/officeart/2005/8/layout/funnel1"/>
    <dgm:cxn modelId="{1EF09B79-8709-4A69-8BFA-2C46925838AC}" type="presParOf" srcId="{706255D1-4BEA-4F39-8013-ACA7FCC6EE31}" destId="{A471CE75-C8D0-4B1D-8057-B33F81B0C1CA}" srcOrd="1" destOrd="0" presId="urn:microsoft.com/office/officeart/2005/8/layout/funnel1"/>
    <dgm:cxn modelId="{C7D27885-F013-48A7-AFE6-A74E4D4264EE}" type="presParOf" srcId="{706255D1-4BEA-4F39-8013-ACA7FCC6EE31}" destId="{8BAD4ACF-F692-493E-975E-03D027269E68}" srcOrd="2" destOrd="0" presId="urn:microsoft.com/office/officeart/2005/8/layout/funnel1"/>
    <dgm:cxn modelId="{8F41D322-EBCD-4D6C-9D66-A44FBDA90AEF}" type="presParOf" srcId="{706255D1-4BEA-4F39-8013-ACA7FCC6EE31}" destId="{2927D1A6-D795-4226-89F8-38C89EC7AF88}" srcOrd="3" destOrd="0" presId="urn:microsoft.com/office/officeart/2005/8/layout/funnel1"/>
    <dgm:cxn modelId="{24363723-E560-44AD-A55A-559FC2A6AEB6}" type="presParOf" srcId="{706255D1-4BEA-4F39-8013-ACA7FCC6EE31}" destId="{ED933856-E6DA-4F28-AFD7-7E9BE44A3D76}" srcOrd="4" destOrd="0" presId="urn:microsoft.com/office/officeart/2005/8/layout/funnel1"/>
    <dgm:cxn modelId="{3EC13B18-2727-4B89-8038-E6B7F30C8625}" type="presParOf" srcId="{706255D1-4BEA-4F39-8013-ACA7FCC6EE31}" destId="{DD5D8CD3-FA33-4F67-A603-D3343ADC47FC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92C0D-E5FD-48B7-B29E-0F13C37092C6}" type="doc">
      <dgm:prSet loTypeId="urn:microsoft.com/office/officeart/2005/8/layout/equation2" loCatId="process" qsTypeId="urn:microsoft.com/office/officeart/2005/8/quickstyle/3d1" qsCatId="3D" csTypeId="urn:microsoft.com/office/officeart/2005/8/colors/accent0_3" csCatId="mainScheme" phldr="1"/>
      <dgm:spPr/>
    </dgm:pt>
    <dgm:pt modelId="{BA780D1F-14A7-4820-B6EC-97A4FA7A8C27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 err="1" smtClean="0"/>
            <a:t>Sistemas</a:t>
          </a:r>
          <a:endParaRPr lang="pt-BR" sz="1600" dirty="0"/>
        </a:p>
      </dgm:t>
    </dgm:pt>
    <dgm:pt modelId="{2A9166A3-78BE-48AE-B0E4-B1D3277BF1FF}" type="parTrans" cxnId="{E42A0E42-58EE-4AC6-BFCE-EA0578BC6A6E}">
      <dgm:prSet/>
      <dgm:spPr/>
      <dgm:t>
        <a:bodyPr/>
        <a:lstStyle/>
        <a:p>
          <a:endParaRPr lang="pt-BR" sz="1800"/>
        </a:p>
      </dgm:t>
    </dgm:pt>
    <dgm:pt modelId="{A7CA59AE-F130-4848-9377-21E51BE72DFB}" type="sibTrans" cxnId="{E42A0E42-58EE-4AC6-BFCE-EA0578BC6A6E}">
      <dgm:prSet custT="1"/>
      <dgm:spPr/>
      <dgm:t>
        <a:bodyPr/>
        <a:lstStyle/>
        <a:p>
          <a:endParaRPr lang="pt-BR" sz="800"/>
        </a:p>
      </dgm:t>
    </dgm:pt>
    <dgm:pt modelId="{8B0403FF-CC9B-47E9-947F-6C6D1D53E289}">
      <dgm:prSet phldrT="[Texto]" custT="1"/>
      <dgm:spPr>
        <a:solidFill>
          <a:srgbClr val="00B050"/>
        </a:solidFill>
      </dgm:spPr>
      <dgm:t>
        <a:bodyPr/>
        <a:lstStyle/>
        <a:p>
          <a:r>
            <a:rPr lang="en-US" sz="1800" dirty="0" err="1" smtClean="0"/>
            <a:t>Informação</a:t>
          </a:r>
          <a:endParaRPr lang="pt-BR" sz="1800" dirty="0"/>
        </a:p>
      </dgm:t>
    </dgm:pt>
    <dgm:pt modelId="{8145E161-2596-4F98-A45D-B6DC90A25855}" type="parTrans" cxnId="{34D96A54-63AA-4C88-AA88-CCFB4AFD055E}">
      <dgm:prSet/>
      <dgm:spPr/>
      <dgm:t>
        <a:bodyPr/>
        <a:lstStyle/>
        <a:p>
          <a:endParaRPr lang="pt-BR" sz="1800"/>
        </a:p>
      </dgm:t>
    </dgm:pt>
    <dgm:pt modelId="{FFB55027-9282-4135-BA14-46ABB8E3D35E}" type="sibTrans" cxnId="{34D96A54-63AA-4C88-AA88-CCFB4AFD055E}">
      <dgm:prSet custT="1"/>
      <dgm:spPr/>
      <dgm:t>
        <a:bodyPr/>
        <a:lstStyle/>
        <a:p>
          <a:endParaRPr lang="pt-BR" sz="800"/>
        </a:p>
      </dgm:t>
    </dgm:pt>
    <dgm:pt modelId="{852D7961-3513-47AD-AAE5-476C03CA4538}">
      <dgm:prSet phldrT="[Texto]"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</dgm:spPr>
      <dgm:t>
        <a:bodyPr/>
        <a:lstStyle/>
        <a:p>
          <a:r>
            <a:rPr lang="en-US" sz="2000" dirty="0" err="1" smtClean="0"/>
            <a:t>Sistemas</a:t>
          </a:r>
          <a:r>
            <a:rPr lang="en-US" sz="2000" dirty="0" smtClean="0"/>
            <a:t> de </a:t>
          </a:r>
          <a:r>
            <a:rPr lang="en-US" sz="2000" dirty="0" err="1" smtClean="0"/>
            <a:t>Informação</a:t>
          </a:r>
          <a:r>
            <a:rPr lang="en-US" sz="2000" dirty="0" smtClean="0"/>
            <a:t> ?</a:t>
          </a:r>
          <a:endParaRPr lang="pt-BR" sz="2000" dirty="0"/>
        </a:p>
      </dgm:t>
    </dgm:pt>
    <dgm:pt modelId="{6ED88525-F4CC-401C-88FE-6EAB8541B315}" type="parTrans" cxnId="{86CAE9CE-BD28-4F85-9239-CCDFABFD25E5}">
      <dgm:prSet/>
      <dgm:spPr/>
      <dgm:t>
        <a:bodyPr/>
        <a:lstStyle/>
        <a:p>
          <a:endParaRPr lang="pt-BR" sz="1800"/>
        </a:p>
      </dgm:t>
    </dgm:pt>
    <dgm:pt modelId="{B8068559-91B4-4731-8192-16772F384E3B}" type="sibTrans" cxnId="{86CAE9CE-BD28-4F85-9239-CCDFABFD25E5}">
      <dgm:prSet/>
      <dgm:spPr/>
      <dgm:t>
        <a:bodyPr/>
        <a:lstStyle/>
        <a:p>
          <a:endParaRPr lang="pt-BR" sz="1800"/>
        </a:p>
      </dgm:t>
    </dgm:pt>
    <dgm:pt modelId="{7DD6E4A2-F57D-4FB8-9DEC-A7F2ED74A4E4}" type="pres">
      <dgm:prSet presAssocID="{EE192C0D-E5FD-48B7-B29E-0F13C37092C6}" presName="Name0" presStyleCnt="0">
        <dgm:presLayoutVars>
          <dgm:dir/>
          <dgm:resizeHandles val="exact"/>
        </dgm:presLayoutVars>
      </dgm:prSet>
      <dgm:spPr/>
    </dgm:pt>
    <dgm:pt modelId="{5417429E-4309-4A5E-8E48-11FDD9782B0E}" type="pres">
      <dgm:prSet presAssocID="{EE192C0D-E5FD-48B7-B29E-0F13C37092C6}" presName="vNodes" presStyleCnt="0"/>
      <dgm:spPr/>
    </dgm:pt>
    <dgm:pt modelId="{471EC70F-DF20-42F5-A57B-ABE2E5F709A4}" type="pres">
      <dgm:prSet presAssocID="{BA780D1F-14A7-4820-B6EC-97A4FA7A8C27}" presName="node" presStyleLbl="node1" presStyleIdx="0" presStyleCnt="3" custScaleX="154204" custLinFactNeighborX="21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9D64D3-949B-4515-B060-4EF252FF0C10}" type="pres">
      <dgm:prSet presAssocID="{A7CA59AE-F130-4848-9377-21E51BE72DFB}" presName="spacerT" presStyleCnt="0"/>
      <dgm:spPr/>
    </dgm:pt>
    <dgm:pt modelId="{D8B081DA-5109-473A-9F50-29916AC3F2B5}" type="pres">
      <dgm:prSet presAssocID="{A7CA59AE-F130-4848-9377-21E51BE72DFB}" presName="sibTrans" presStyleLbl="sibTrans2D1" presStyleIdx="0" presStyleCnt="2" custLinFactNeighborX="33488"/>
      <dgm:spPr/>
      <dgm:t>
        <a:bodyPr/>
        <a:lstStyle/>
        <a:p>
          <a:endParaRPr lang="pt-BR"/>
        </a:p>
      </dgm:t>
    </dgm:pt>
    <dgm:pt modelId="{1249FCA1-AEDA-4605-B595-1C38D991D88D}" type="pres">
      <dgm:prSet presAssocID="{A7CA59AE-F130-4848-9377-21E51BE72DFB}" presName="spacerB" presStyleCnt="0"/>
      <dgm:spPr/>
    </dgm:pt>
    <dgm:pt modelId="{06BC203C-CEFB-4277-B3F1-5DDDF68F41E4}" type="pres">
      <dgm:prSet presAssocID="{8B0403FF-CC9B-47E9-947F-6C6D1D53E289}" presName="node" presStyleLbl="node1" presStyleIdx="1" presStyleCnt="3" custScaleX="207052" custLinFactNeighborX="22243" custLinFactNeighborY="-485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FCF3F4-F7E1-4C64-9252-A1DAC8575540}" type="pres">
      <dgm:prSet presAssocID="{EE192C0D-E5FD-48B7-B29E-0F13C37092C6}" presName="sibTransLast" presStyleLbl="sibTrans2D1" presStyleIdx="1" presStyleCnt="2" custScaleX="257041" custLinFactX="-14808" custLinFactNeighborX="-100000"/>
      <dgm:spPr/>
      <dgm:t>
        <a:bodyPr/>
        <a:lstStyle/>
        <a:p>
          <a:endParaRPr lang="pt-BR"/>
        </a:p>
      </dgm:t>
    </dgm:pt>
    <dgm:pt modelId="{4ADFFA75-55D2-4E48-8E58-E22F7F28AE5A}" type="pres">
      <dgm:prSet presAssocID="{EE192C0D-E5FD-48B7-B29E-0F13C37092C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BD67F9C3-7F99-41F1-AB54-81FA40528AF8}" type="pres">
      <dgm:prSet presAssocID="{EE192C0D-E5FD-48B7-B29E-0F13C37092C6}" presName="lastNode" presStyleLbl="node1" presStyleIdx="2" presStyleCnt="3" custLinFactNeighborX="-315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389A12-EF5F-42A0-8D90-991C55A9A100}" type="presOf" srcId="{8B0403FF-CC9B-47E9-947F-6C6D1D53E289}" destId="{06BC203C-CEFB-4277-B3F1-5DDDF68F41E4}" srcOrd="0" destOrd="0" presId="urn:microsoft.com/office/officeart/2005/8/layout/equation2"/>
    <dgm:cxn modelId="{65CD00D7-17AD-40A8-8CE4-A47E9DF18A0E}" type="presOf" srcId="{FFB55027-9282-4135-BA14-46ABB8E3D35E}" destId="{93FCF3F4-F7E1-4C64-9252-A1DAC8575540}" srcOrd="0" destOrd="0" presId="urn:microsoft.com/office/officeart/2005/8/layout/equation2"/>
    <dgm:cxn modelId="{D474B9B6-6208-486B-958D-2D1CCC74305E}" type="presOf" srcId="{852D7961-3513-47AD-AAE5-476C03CA4538}" destId="{BD67F9C3-7F99-41F1-AB54-81FA40528AF8}" srcOrd="0" destOrd="0" presId="urn:microsoft.com/office/officeart/2005/8/layout/equation2"/>
    <dgm:cxn modelId="{C2588B18-65C6-4817-B5A4-E1DB162E98D7}" type="presOf" srcId="{BA780D1F-14A7-4820-B6EC-97A4FA7A8C27}" destId="{471EC70F-DF20-42F5-A57B-ABE2E5F709A4}" srcOrd="0" destOrd="0" presId="urn:microsoft.com/office/officeart/2005/8/layout/equation2"/>
    <dgm:cxn modelId="{34D96A54-63AA-4C88-AA88-CCFB4AFD055E}" srcId="{EE192C0D-E5FD-48B7-B29E-0F13C37092C6}" destId="{8B0403FF-CC9B-47E9-947F-6C6D1D53E289}" srcOrd="1" destOrd="0" parTransId="{8145E161-2596-4F98-A45D-B6DC90A25855}" sibTransId="{FFB55027-9282-4135-BA14-46ABB8E3D35E}"/>
    <dgm:cxn modelId="{51B08B7B-BF07-4F9A-A7E7-6D04B6540927}" type="presOf" srcId="{EE192C0D-E5FD-48B7-B29E-0F13C37092C6}" destId="{7DD6E4A2-F57D-4FB8-9DEC-A7F2ED74A4E4}" srcOrd="0" destOrd="0" presId="urn:microsoft.com/office/officeart/2005/8/layout/equation2"/>
    <dgm:cxn modelId="{86CAE9CE-BD28-4F85-9239-CCDFABFD25E5}" srcId="{EE192C0D-E5FD-48B7-B29E-0F13C37092C6}" destId="{852D7961-3513-47AD-AAE5-476C03CA4538}" srcOrd="2" destOrd="0" parTransId="{6ED88525-F4CC-401C-88FE-6EAB8541B315}" sibTransId="{B8068559-91B4-4731-8192-16772F384E3B}"/>
    <dgm:cxn modelId="{E42A0E42-58EE-4AC6-BFCE-EA0578BC6A6E}" srcId="{EE192C0D-E5FD-48B7-B29E-0F13C37092C6}" destId="{BA780D1F-14A7-4820-B6EC-97A4FA7A8C27}" srcOrd="0" destOrd="0" parTransId="{2A9166A3-78BE-48AE-B0E4-B1D3277BF1FF}" sibTransId="{A7CA59AE-F130-4848-9377-21E51BE72DFB}"/>
    <dgm:cxn modelId="{6EE8407F-C047-45D0-8674-0BC9C28596C8}" type="presOf" srcId="{FFB55027-9282-4135-BA14-46ABB8E3D35E}" destId="{4ADFFA75-55D2-4E48-8E58-E22F7F28AE5A}" srcOrd="1" destOrd="0" presId="urn:microsoft.com/office/officeart/2005/8/layout/equation2"/>
    <dgm:cxn modelId="{800A33A1-ABF3-47CA-A2D1-71C878154D92}" type="presOf" srcId="{A7CA59AE-F130-4848-9377-21E51BE72DFB}" destId="{D8B081DA-5109-473A-9F50-29916AC3F2B5}" srcOrd="0" destOrd="0" presId="urn:microsoft.com/office/officeart/2005/8/layout/equation2"/>
    <dgm:cxn modelId="{C3CC252F-A025-4EFF-B502-73C81B19953A}" type="presParOf" srcId="{7DD6E4A2-F57D-4FB8-9DEC-A7F2ED74A4E4}" destId="{5417429E-4309-4A5E-8E48-11FDD9782B0E}" srcOrd="0" destOrd="0" presId="urn:microsoft.com/office/officeart/2005/8/layout/equation2"/>
    <dgm:cxn modelId="{FF21211F-F526-4097-B8F3-FAC87CBA1F0F}" type="presParOf" srcId="{5417429E-4309-4A5E-8E48-11FDD9782B0E}" destId="{471EC70F-DF20-42F5-A57B-ABE2E5F709A4}" srcOrd="0" destOrd="0" presId="urn:microsoft.com/office/officeart/2005/8/layout/equation2"/>
    <dgm:cxn modelId="{8071B050-64AB-4D02-AAD1-C7E39C1BAC8E}" type="presParOf" srcId="{5417429E-4309-4A5E-8E48-11FDD9782B0E}" destId="{2A9D64D3-949B-4515-B060-4EF252FF0C10}" srcOrd="1" destOrd="0" presId="urn:microsoft.com/office/officeart/2005/8/layout/equation2"/>
    <dgm:cxn modelId="{EF398253-F16B-4F87-8490-C6FCCD12B5CC}" type="presParOf" srcId="{5417429E-4309-4A5E-8E48-11FDD9782B0E}" destId="{D8B081DA-5109-473A-9F50-29916AC3F2B5}" srcOrd="2" destOrd="0" presId="urn:microsoft.com/office/officeart/2005/8/layout/equation2"/>
    <dgm:cxn modelId="{7C1B18BF-886F-4533-8AA7-B771DE2DBC2E}" type="presParOf" srcId="{5417429E-4309-4A5E-8E48-11FDD9782B0E}" destId="{1249FCA1-AEDA-4605-B595-1C38D991D88D}" srcOrd="3" destOrd="0" presId="urn:microsoft.com/office/officeart/2005/8/layout/equation2"/>
    <dgm:cxn modelId="{58ACBB0C-BDA2-4E93-BE28-EC8194E4DACF}" type="presParOf" srcId="{5417429E-4309-4A5E-8E48-11FDD9782B0E}" destId="{06BC203C-CEFB-4277-B3F1-5DDDF68F41E4}" srcOrd="4" destOrd="0" presId="urn:microsoft.com/office/officeart/2005/8/layout/equation2"/>
    <dgm:cxn modelId="{C9BD873F-742C-4EA8-8A8B-EC47C24F1234}" type="presParOf" srcId="{7DD6E4A2-F57D-4FB8-9DEC-A7F2ED74A4E4}" destId="{93FCF3F4-F7E1-4C64-9252-A1DAC8575540}" srcOrd="1" destOrd="0" presId="urn:microsoft.com/office/officeart/2005/8/layout/equation2"/>
    <dgm:cxn modelId="{EA0A4174-536B-45A6-B12B-9E67C51E9762}" type="presParOf" srcId="{93FCF3F4-F7E1-4C64-9252-A1DAC8575540}" destId="{4ADFFA75-55D2-4E48-8E58-E22F7F28AE5A}" srcOrd="0" destOrd="0" presId="urn:microsoft.com/office/officeart/2005/8/layout/equation2"/>
    <dgm:cxn modelId="{F197C035-B7C7-41D8-9254-7D70A897DE75}" type="presParOf" srcId="{7DD6E4A2-F57D-4FB8-9DEC-A7F2ED74A4E4}" destId="{BD67F9C3-7F99-41F1-AB54-81FA40528AF8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DB0D28-3108-4040-883D-8CDED0FFB657}">
      <dsp:nvSpPr>
        <dsp:cNvPr id="0" name=""/>
        <dsp:cNvSpPr/>
      </dsp:nvSpPr>
      <dsp:spPr>
        <a:xfrm>
          <a:off x="945660" y="272546"/>
          <a:ext cx="3455813" cy="120015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0400" extrusionH="12700" prstMaterial="plastic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1CE75-C8D0-4B1D-8057-B33F81B0C1CA}">
      <dsp:nvSpPr>
        <dsp:cNvPr id="0" name=""/>
        <dsp:cNvSpPr/>
      </dsp:nvSpPr>
      <dsp:spPr>
        <a:xfrm>
          <a:off x="2344059" y="3211327"/>
          <a:ext cx="669731" cy="42862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D4ACF-F692-493E-975E-03D027269E68}">
      <dsp:nvSpPr>
        <dsp:cNvPr id="0" name=""/>
        <dsp:cNvSpPr/>
      </dsp:nvSpPr>
      <dsp:spPr>
        <a:xfrm>
          <a:off x="1008111" y="3402993"/>
          <a:ext cx="3214710" cy="80367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informações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1008111" y="3402993"/>
        <a:ext cx="3214710" cy="803677"/>
      </dsp:txXfrm>
    </dsp:sp>
    <dsp:sp modelId="{2927D1A6-D795-4226-89F8-38C89EC7AF88}">
      <dsp:nvSpPr>
        <dsp:cNvPr id="0" name=""/>
        <dsp:cNvSpPr/>
      </dsp:nvSpPr>
      <dsp:spPr>
        <a:xfrm>
          <a:off x="2202076" y="1565395"/>
          <a:ext cx="1205516" cy="12055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conjunto de dados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2202076" y="1565395"/>
        <a:ext cx="1205516" cy="1205516"/>
      </dsp:txXfrm>
    </dsp:sp>
    <dsp:sp modelId="{ED933856-E6DA-4F28-AFD7-7E9BE44A3D76}">
      <dsp:nvSpPr>
        <dsp:cNvPr id="0" name=""/>
        <dsp:cNvSpPr/>
      </dsp:nvSpPr>
      <dsp:spPr>
        <a:xfrm>
          <a:off x="1339462" y="660990"/>
          <a:ext cx="1205516" cy="12055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situação de decisão 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1339462" y="660990"/>
        <a:ext cx="1205516" cy="1205516"/>
      </dsp:txXfrm>
    </dsp:sp>
    <dsp:sp modelId="{DD5D8CD3-FA33-4F67-A603-D3343ADC47FC}">
      <dsp:nvSpPr>
        <dsp:cNvPr id="0" name=""/>
        <dsp:cNvSpPr/>
      </dsp:nvSpPr>
      <dsp:spPr>
        <a:xfrm>
          <a:off x="803677" y="125205"/>
          <a:ext cx="3750495" cy="300039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1EC70F-DF20-42F5-A57B-ABE2E5F709A4}">
      <dsp:nvSpPr>
        <dsp:cNvPr id="0" name=""/>
        <dsp:cNvSpPr/>
      </dsp:nvSpPr>
      <dsp:spPr>
        <a:xfrm>
          <a:off x="784236" y="257"/>
          <a:ext cx="1537307" cy="996931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Sistemas</a:t>
          </a:r>
          <a:endParaRPr lang="pt-BR" sz="1600" kern="1200" dirty="0"/>
        </a:p>
      </dsp:txBody>
      <dsp:txXfrm>
        <a:off x="784236" y="257"/>
        <a:ext cx="1537307" cy="996931"/>
      </dsp:txXfrm>
    </dsp:sp>
    <dsp:sp modelId="{D8B081DA-5109-473A-9F50-29916AC3F2B5}">
      <dsp:nvSpPr>
        <dsp:cNvPr id="0" name=""/>
        <dsp:cNvSpPr/>
      </dsp:nvSpPr>
      <dsp:spPr>
        <a:xfrm>
          <a:off x="1242984" y="1078139"/>
          <a:ext cx="578220" cy="578220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242984" y="1078139"/>
        <a:ext cx="578220" cy="578220"/>
      </dsp:txXfrm>
    </dsp:sp>
    <dsp:sp modelId="{06BC203C-CEFB-4277-B3F1-5DDDF68F41E4}">
      <dsp:nvSpPr>
        <dsp:cNvPr id="0" name=""/>
        <dsp:cNvSpPr/>
      </dsp:nvSpPr>
      <dsp:spPr>
        <a:xfrm>
          <a:off x="528124" y="1697979"/>
          <a:ext cx="2064165" cy="996931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Informação</a:t>
          </a:r>
          <a:endParaRPr lang="pt-BR" sz="1800" kern="1200" dirty="0"/>
        </a:p>
      </dsp:txBody>
      <dsp:txXfrm>
        <a:off x="528124" y="1697979"/>
        <a:ext cx="2064165" cy="996931"/>
      </dsp:txXfrm>
    </dsp:sp>
    <dsp:sp modelId="{93FCF3F4-F7E1-4C64-9252-A1DAC8575540}">
      <dsp:nvSpPr>
        <dsp:cNvPr id="0" name=""/>
        <dsp:cNvSpPr/>
      </dsp:nvSpPr>
      <dsp:spPr>
        <a:xfrm rot="28191">
          <a:off x="2306343" y="1172177"/>
          <a:ext cx="502867" cy="37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28191">
        <a:off x="2306343" y="1172177"/>
        <a:ext cx="502867" cy="370858"/>
      </dsp:txXfrm>
    </dsp:sp>
    <dsp:sp modelId="{BD67F9C3-7F99-41F1-AB54-81FA40528AF8}">
      <dsp:nvSpPr>
        <dsp:cNvPr id="0" name=""/>
        <dsp:cNvSpPr/>
      </dsp:nvSpPr>
      <dsp:spPr>
        <a:xfrm>
          <a:off x="2961371" y="370318"/>
          <a:ext cx="1993862" cy="1993862"/>
        </a:xfrm>
        <a:prstGeom prst="ellipse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Sistemas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Informação</a:t>
          </a:r>
          <a:r>
            <a:rPr lang="en-US" sz="2000" kern="1200" dirty="0" smtClean="0"/>
            <a:t> ?</a:t>
          </a:r>
          <a:endParaRPr lang="pt-BR" sz="2000" kern="1200" dirty="0"/>
        </a:p>
      </dsp:txBody>
      <dsp:txXfrm>
        <a:off x="2961371" y="370318"/>
        <a:ext cx="1993862" cy="199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F00B6FB-F99D-4DEB-B57C-E053B55AA644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12ECEC-2C74-407F-8004-486DBBC8CB0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7425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3073077" cy="508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Wingdings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21294" y="1"/>
            <a:ext cx="3073077" cy="508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Wingdings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1750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931" y="4861442"/>
            <a:ext cx="5676153" cy="46020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107"/>
            <a:ext cx="3073077" cy="508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Wingdings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7"/>
            <a:ext cx="3073077" cy="508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Wingdings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36C06130-B741-4544-80AA-95074F758F3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4594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1A2A7B-63EF-49AE-8671-CC0AF68B19A2}" type="slidenum">
              <a:rPr lang="en-GB"/>
              <a:pPr/>
              <a:t>1</a:t>
            </a:fld>
            <a:endParaRPr lang="en-GB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931" y="4861441"/>
            <a:ext cx="5677797" cy="46055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118844-7907-4614-AD0B-CD75A148DB1E}" type="slidenum">
              <a:rPr lang="en-GB"/>
              <a:pPr/>
              <a:t>17</a:t>
            </a:fld>
            <a:endParaRPr lang="en-GB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378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3729CB-3753-4ADC-A1B4-FB1649D31953}" type="slidenum">
              <a:rPr lang="en-GB"/>
              <a:pPr/>
              <a:t>19</a:t>
            </a:fld>
            <a:endParaRPr lang="en-GB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6E195-3FA3-4760-A244-0509E893E253}" type="slidenum">
              <a:rPr lang="en-GB"/>
              <a:pPr/>
              <a:t>20</a:t>
            </a:fld>
            <a:endParaRPr lang="en-GB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399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FF8CBC-2173-4169-93B8-8E33A6FE5345}" type="slidenum">
              <a:rPr lang="en-GB"/>
              <a:pPr/>
              <a:t>22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8CEC42-16FB-4E73-8954-0F8732FE9B88}" type="slidenum">
              <a:rPr lang="en-GB"/>
              <a:pPr/>
              <a:t>29</a:t>
            </a:fld>
            <a:endParaRPr lang="en-GB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419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13DA29-2AB8-4E94-8D14-68259D9E2FD4}" type="slidenum">
              <a:rPr lang="en-GB"/>
              <a:pPr/>
              <a:t>30</a:t>
            </a:fld>
            <a:endParaRPr lang="en-GB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C2161D-FA43-455B-BE7B-32F58577FDBD}" type="slidenum">
              <a:rPr lang="en-GB"/>
              <a:pPr/>
              <a:t>31</a:t>
            </a:fld>
            <a:endParaRPr lang="en-GB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83216" y="765820"/>
            <a:ext cx="4734511" cy="383975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440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D534FC-41AC-4BA4-A020-2B1EA4773AE2}" type="slidenum">
              <a:rPr lang="en-GB"/>
              <a:pPr/>
              <a:t>32</a:t>
            </a:fld>
            <a:endParaRPr lang="en-GB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4608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8DBE8D-17AE-48F8-874C-CE82EEF168D8}" type="slidenum">
              <a:rPr lang="en-GB"/>
              <a:pPr/>
              <a:t>33</a:t>
            </a:fld>
            <a:endParaRPr lang="en-GB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4813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8EA76-03A5-4999-8182-46BB296E4DC4}" type="slidenum">
              <a:rPr lang="en-GB"/>
              <a:pPr/>
              <a:t>35</a:t>
            </a:fld>
            <a:endParaRPr lang="en-GB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FB989-75B9-4C3A-BD2B-06C8707A9581}" type="slidenum">
              <a:rPr lang="en-GB"/>
              <a:pPr/>
              <a:t>3</a:t>
            </a:fld>
            <a:endParaRPr lang="en-GB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931" y="4861441"/>
            <a:ext cx="5677797" cy="46055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9849AE-E32D-40DA-B10D-8D95041340FA}" type="slidenum">
              <a:rPr lang="en-GB"/>
              <a:pPr/>
              <a:t>36</a:t>
            </a:fld>
            <a:endParaRPr lang="en-GB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501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698BF-C4DC-453C-A793-5EA35266F27A}" type="slidenum">
              <a:rPr lang="en-GB"/>
              <a:pPr/>
              <a:t>37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2309EE-69BC-4F69-B89F-8090F2F12C97}" type="slidenum">
              <a:rPr lang="en-GB"/>
              <a:pPr/>
              <a:t>38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5B934-F84A-4455-A9BB-604692BCDE5C}" type="slidenum">
              <a:rPr lang="en-GB"/>
              <a:pPr/>
              <a:t>39</a:t>
            </a:fld>
            <a:endParaRPr lang="en-GB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24C75E-9C17-49F7-BA1D-519EA4E19017}" type="slidenum">
              <a:rPr lang="en-GB"/>
              <a:pPr/>
              <a:t>40</a:t>
            </a:fld>
            <a:endParaRPr lang="en-GB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0776B-EDAF-4A7F-9A88-8A2672908E27}" type="slidenum">
              <a:rPr lang="en-GB"/>
              <a:pPr/>
              <a:t>41</a:t>
            </a:fld>
            <a:endParaRPr lang="en-GB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098A43-985F-4552-9FFE-D0F0EB5F6D22}" type="slidenum">
              <a:rPr lang="en-GB"/>
              <a:pPr/>
              <a:t>45</a:t>
            </a:fld>
            <a:endParaRPr lang="en-GB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1EBBD-3ACF-4D25-9B2A-BB00090D4EEF}" type="slidenum">
              <a:rPr lang="en-GB"/>
              <a:pPr/>
              <a:t>48</a:t>
            </a:fld>
            <a:endParaRPr lang="en-GB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5222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935B5-F4CE-4EB8-8FB1-4FC560D60A77}" type="slidenum">
              <a:rPr lang="en-GB"/>
              <a:pPr/>
              <a:t>49</a:t>
            </a:fld>
            <a:endParaRPr lang="en-GB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542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400F15-1592-4475-967D-12CD95B152F4}" type="slidenum">
              <a:rPr lang="en-GB"/>
              <a:pPr/>
              <a:t>50</a:t>
            </a:fld>
            <a:endParaRPr lang="en-GB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942A33-D23D-4EA6-9B5D-88525D0EA6C7}" type="slidenum">
              <a:rPr lang="en-GB"/>
              <a:pPr/>
              <a:t>4</a:t>
            </a:fld>
            <a:endParaRPr lang="en-GB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pt-BR"/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931" y="4861441"/>
            <a:ext cx="5677797" cy="4605576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06478-DFED-41F7-A8BB-89422DE0650D}" type="slidenum">
              <a:rPr lang="en-GB"/>
              <a:pPr/>
              <a:t>5</a:t>
            </a:fld>
            <a:endParaRPr lang="en-GB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864996"/>
            <a:ext cx="5206153" cy="4312397"/>
          </a:xfrm>
          <a:noFill/>
          <a:ln/>
        </p:spPr>
        <p:txBody>
          <a:bodyPr lIns="98016" tIns="48148" rIns="98016" bIns="48148"/>
          <a:lstStyle/>
          <a:p>
            <a:endParaRPr lang="en-US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5350"/>
            <a:ext cx="4770438" cy="3579813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54525A-9B8F-43BE-BF4A-B19131C0167E}" type="slidenum">
              <a:rPr lang="en-GB"/>
              <a:pPr/>
              <a:t>9</a:t>
            </a:fld>
            <a:endParaRPr lang="en-GB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5CCAF-F5DD-4020-8C1D-570619119C1A}" type="slidenum">
              <a:rPr lang="en-GB"/>
              <a:pPr/>
              <a:t>13</a:t>
            </a:fld>
            <a:endParaRPr lang="en-GB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864996"/>
            <a:ext cx="5206153" cy="4312397"/>
          </a:xfrm>
          <a:noFill/>
          <a:ln/>
        </p:spPr>
        <p:txBody>
          <a:bodyPr lIns="98016" tIns="48148" rIns="98016" bIns="48148"/>
          <a:lstStyle/>
          <a:p>
            <a:endParaRPr lang="en-US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895350"/>
            <a:ext cx="4770438" cy="3579813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54F890-BE7B-4908-9786-6DF44BF5737D}" type="slidenum">
              <a:rPr lang="en-GB"/>
              <a:pPr/>
              <a:t>14</a:t>
            </a:fld>
            <a:endParaRPr lang="en-GB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E9D30E-F6E0-4C6C-B67D-87C06E23E2DB}" type="slidenum">
              <a:rPr lang="en-GB"/>
              <a:pPr/>
              <a:t>15</a:t>
            </a:fld>
            <a:endParaRPr lang="en-GB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CF3E6-5589-4C15-8246-2887C670960E}" type="slidenum">
              <a:rPr lang="en-GB"/>
              <a:pPr/>
              <a:t>16</a:t>
            </a:fld>
            <a:endParaRPr lang="en-GB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46C73F-4229-4C67-AEA0-4381B677DBAB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49F832-5C5F-4099-8014-6CD6A24E1DA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425450"/>
            <a:ext cx="2055812" cy="57880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25450"/>
            <a:ext cx="6018213" cy="57880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0B8A94-429F-4C23-893D-6311F1A8B6FC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8226425" cy="14319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7013" cy="4232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7012" cy="4232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fld id="{C084D50B-B394-4F7B-8A0F-80CA97093B4D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2"/>
          </p:nvPr>
        </p:nvSpPr>
        <p:spPr>
          <a:xfrm>
            <a:off x="457200" y="6245225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BE0D-2217-46F6-B360-A1327568AF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C54D14-E5D1-4756-854F-19BC9FDAB9C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DF79EF-7797-450C-BDB6-E7385C0801F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40B347-1B61-4066-952F-86007574317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C4C3AE-1FA4-412C-BC1D-7CA2714CD93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46CD66-AF14-4708-BBD9-B8FDA6E871A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AB3B45-B0D1-44EF-BAEC-86DFAC8CD99F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E3B6B2-ECDB-41E0-ADC0-194DB8FAF7CF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0BF261-B5AB-4939-8CD1-B4412D3B9A2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31AFFA-26C8-40FF-BFAA-0CA6C6D45C90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699D12-FEAC-42B7-BFB7-3E88E869AF3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C7DAA5-E10B-4E39-BA28-F0ED2E9646A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1604963"/>
            <a:ext cx="2132012" cy="4522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246813" cy="4522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84B819-65AF-428E-919B-76F1B0EAE91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6625" cy="22066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fld id="{D4557284-7C99-4B8E-9000-C5C9B4D05FFE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60A4B1-FDC6-40F9-84D5-539B6DD980C9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423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7012" cy="423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86D6827-5F72-4FBB-9943-319FD78101A0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E0420C6-6128-4943-BE40-0187AB518482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9" name="Espaço Reservado para Data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90CB4A-1EE9-4092-BCA4-D236B00469F2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F437C7-FC2E-4D52-9D31-ACC69DE3837E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DA5E5D-1EC6-4723-A53C-1565EA4D5AE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44483C-0795-446B-B028-3CF556975EE5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fld id="{AF9853D5-8E02-4775-8F1C-B9604545E3B0}" type="slidenum">
              <a:rPr lang="en-GB"/>
              <a:pPr/>
              <a:t>‹nº›</a:t>
            </a:fld>
            <a:endParaRPr lang="en-GB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40825" cy="542925"/>
            <a:chOff x="0" y="0"/>
            <a:chExt cx="5758" cy="342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5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2"/>
              <a:ext cx="86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7"/>
              <a:ext cx="86" cy="86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5450"/>
            <a:ext cx="82264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6425" cy="423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txStyles>
    <p:titleStyle>
      <a:lvl1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49263" rtl="0" fontAlgn="base">
        <a:lnSpc>
          <a:spcPct val="93000"/>
        </a:lnSpc>
        <a:spcBef>
          <a:spcPts val="800"/>
        </a:spcBef>
        <a:spcAft>
          <a:spcPct val="0"/>
        </a:spcAft>
        <a:buClr>
          <a:srgbClr val="00007D"/>
        </a:buClr>
        <a:buSzPct val="7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fontAlgn="base">
        <a:lnSpc>
          <a:spcPct val="93000"/>
        </a:lnSpc>
        <a:spcBef>
          <a:spcPts val="7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3000"/>
        </a:lnSpc>
        <a:spcBef>
          <a:spcPts val="600"/>
        </a:spcBef>
        <a:spcAft>
          <a:spcPct val="0"/>
        </a:spcAft>
        <a:buClr>
          <a:srgbClr val="00007D"/>
        </a:buClr>
        <a:buSzPct val="6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40825" cy="6854825"/>
            <a:chOff x="0" y="0"/>
            <a:chExt cx="5758" cy="4318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9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8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0" y="672"/>
              <a:ext cx="1803" cy="1986"/>
              <a:chOff x="0" y="672"/>
              <a:chExt cx="1803" cy="1986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61" y="2256"/>
                <a:ext cx="363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080" y="1064"/>
                <a:ext cx="361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1436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8" y="2256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6" y="1064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718" y="1463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3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0" y="1463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61" y="1856"/>
                <a:ext cx="363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8" y="1856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Wingdings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 Black" pitchFamily="34" charset="0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fld id="{AAAE7F78-C4DD-41F5-891B-2E77AE8E8840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828800"/>
            <a:ext cx="6016625" cy="220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49263" rtl="0" fontAlgn="base">
        <a:lnSpc>
          <a:spcPct val="93000"/>
        </a:lnSpc>
        <a:spcBef>
          <a:spcPts val="800"/>
        </a:spcBef>
        <a:spcAft>
          <a:spcPct val="0"/>
        </a:spcAft>
        <a:buClr>
          <a:srgbClr val="00007D"/>
        </a:buClr>
        <a:buSzPct val="7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fontAlgn="base">
        <a:lnSpc>
          <a:spcPct val="93000"/>
        </a:lnSpc>
        <a:spcBef>
          <a:spcPts val="7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3000"/>
        </a:lnSpc>
        <a:spcBef>
          <a:spcPts val="600"/>
        </a:spcBef>
        <a:spcAft>
          <a:spcPct val="0"/>
        </a:spcAft>
        <a:buClr>
          <a:srgbClr val="00007D"/>
        </a:buClr>
        <a:buSzPct val="6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971800" y="1828800"/>
            <a:ext cx="6019800" cy="22098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600">
                <a:solidFill>
                  <a:srgbClr val="FFFFFF"/>
                </a:solidFill>
                <a:latin typeface="Times New Roman" pitchFamily="18" charset="0"/>
              </a:rPr>
              <a:t>Fundamentos de Sistemas de Informação </a:t>
            </a:r>
            <a:r>
              <a:rPr lang="pt-BR" sz="3600">
                <a:solidFill>
                  <a:srgbClr val="FFFFFF"/>
                </a:solidFill>
                <a:latin typeface="Times New Roman" pitchFamily="18" charset="0"/>
              </a:rPr>
              <a:t>(ACH2014)‏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971800" y="4556125"/>
            <a:ext cx="6019800" cy="1644650"/>
          </a:xfrm>
          <a:prstGeom prst="rect">
            <a:avLst/>
          </a:prstGeom>
          <a:noFill/>
          <a:ln/>
        </p:spPr>
        <p:txBody>
          <a:bodyPr lIns="90000" tIns="46800" rIns="90000" bIns="46800"/>
          <a:lstStyle/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dirty="0"/>
              <a:t>Prof. Dr. </a:t>
            </a:r>
            <a:r>
              <a:rPr lang="pt-BR" sz="2100" dirty="0" smtClean="0"/>
              <a:t>José de J. </a:t>
            </a:r>
            <a:r>
              <a:rPr lang="pt-BR" sz="2100" dirty="0" err="1" smtClean="0"/>
              <a:t>Pérez-Alcázar</a:t>
            </a:r>
            <a:endParaRPr lang="pt-BR" sz="2100" dirty="0" smtClean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dirty="0" smtClean="0"/>
              <a:t>Escola </a:t>
            </a:r>
            <a:r>
              <a:rPr lang="pt-BR" sz="2100" dirty="0"/>
              <a:t>de Artes, Ciências e Humanidades</a:t>
            </a:r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dirty="0"/>
              <a:t>Universidade de São Paulo (EACH/USP)</a:t>
            </a:r>
            <a:r>
              <a:rPr lang="ar-SA" sz="2100" dirty="0">
                <a:cs typeface="Arial" charset="0"/>
              </a:rPr>
              <a:t>‏</a:t>
            </a:r>
            <a:endParaRPr lang="pt-BR" sz="2100" dirty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2100" dirty="0" smtClean="0"/>
          </a:p>
          <a:p>
            <a:pPr marL="0" indent="0">
              <a:lnSpc>
                <a:spcPct val="80000"/>
              </a:lnSpc>
              <a:spcBef>
                <a:spcPts val="525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100" dirty="0" smtClean="0"/>
              <a:t>CONCEITOS BÁSICOS EM SI</a:t>
            </a:r>
            <a:endParaRPr lang="pt-BR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pt-BR">
                <a:solidFill>
                  <a:srgbClr val="000099"/>
                </a:solidFill>
              </a:rPr>
              <a:t>Classificação dos Sistemas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pt-BR" sz="2800" b="1" dirty="0">
                <a:solidFill>
                  <a:schemeClr val="tx1"/>
                </a:solidFill>
              </a:rPr>
              <a:t>Abertos</a:t>
            </a:r>
            <a:r>
              <a:rPr lang="pt-BR" sz="2800" dirty="0">
                <a:solidFill>
                  <a:srgbClr val="000099"/>
                </a:solidFill>
              </a:rPr>
              <a:t>: interage com seu ambiente		</a:t>
            </a:r>
          </a:p>
          <a:p>
            <a:pPr lvl="1" algn="l">
              <a:lnSpc>
                <a:spcPct val="90000"/>
              </a:lnSpc>
            </a:pPr>
            <a:r>
              <a:rPr lang="pt-BR" sz="2800" dirty="0">
                <a:solidFill>
                  <a:srgbClr val="000099"/>
                </a:solidFill>
              </a:rPr>
              <a:t>Organismos vivos: alto grau de interação com o ambiente					</a:t>
            </a:r>
          </a:p>
          <a:p>
            <a:pPr lvl="1" algn="l">
              <a:lnSpc>
                <a:spcPct val="90000"/>
              </a:lnSpc>
            </a:pPr>
            <a:r>
              <a:rPr lang="pt-BR" sz="2800" dirty="0">
                <a:solidFill>
                  <a:srgbClr val="000099"/>
                </a:solidFill>
              </a:rPr>
              <a:t>Empresas: matérias-primas e entradas fluem para dentro do sistema, são processadas e retornam como bens e serviços (saídas) para o ambiente (cliente) </a:t>
            </a:r>
          </a:p>
          <a:p>
            <a:pPr lvl="1" algn="l">
              <a:lnSpc>
                <a:spcPct val="90000"/>
              </a:lnSpc>
            </a:pPr>
            <a:endParaRPr lang="pt-BR" sz="2800" dirty="0">
              <a:solidFill>
                <a:srgbClr val="000099"/>
              </a:solidFill>
            </a:endParaRPr>
          </a:p>
          <a:p>
            <a:pPr algn="l">
              <a:lnSpc>
                <a:spcPct val="90000"/>
              </a:lnSpc>
            </a:pPr>
            <a:r>
              <a:rPr lang="pt-BR" sz="2800" b="1" dirty="0">
                <a:solidFill>
                  <a:schemeClr val="tx1"/>
                </a:solidFill>
              </a:rPr>
              <a:t>Fechados</a:t>
            </a:r>
            <a:r>
              <a:rPr lang="pt-BR" sz="2800" dirty="0">
                <a:solidFill>
                  <a:srgbClr val="000099"/>
                </a:solidFill>
              </a:rPr>
              <a:t>: sem interação com o ambiente</a:t>
            </a:r>
          </a:p>
          <a:p>
            <a:pPr lvl="1" algn="l">
              <a:lnSpc>
                <a:spcPct val="90000"/>
              </a:lnSpc>
            </a:pPr>
            <a:r>
              <a:rPr lang="pt-BR" sz="2800" dirty="0">
                <a:solidFill>
                  <a:srgbClr val="000099"/>
                </a:solidFill>
              </a:rPr>
              <a:t>dificilmente encontrado</a:t>
            </a:r>
          </a:p>
          <a:p>
            <a:pPr lvl="1" algn="l">
              <a:lnSpc>
                <a:spcPct val="90000"/>
              </a:lnSpc>
            </a:pPr>
            <a:r>
              <a:rPr lang="pt-BR" sz="2800" dirty="0">
                <a:solidFill>
                  <a:srgbClr val="000099"/>
                </a:solidFill>
              </a:rPr>
              <a:t>grupo pequeno reunido para discutir fabricação vinhos clássicos, menor interação</a:t>
            </a:r>
          </a:p>
          <a:p>
            <a:pPr lvl="1">
              <a:lnSpc>
                <a:spcPct val="90000"/>
              </a:lnSpc>
            </a:pPr>
            <a:endParaRPr lang="pt-BR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000099"/>
                </a:solidFill>
              </a:rPr>
              <a:t>Classificação dos Sistemas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343400"/>
          </a:xfrm>
        </p:spPr>
        <p:txBody>
          <a:bodyPr/>
          <a:lstStyle/>
          <a:p>
            <a:pPr algn="l"/>
            <a:r>
              <a:rPr lang="pt-BR" sz="2800" b="1" dirty="0">
                <a:solidFill>
                  <a:schemeClr val="tx1"/>
                </a:solidFill>
              </a:rPr>
              <a:t>Estáveis</a:t>
            </a:r>
            <a:r>
              <a:rPr lang="pt-BR" sz="2800" dirty="0">
                <a:solidFill>
                  <a:srgbClr val="000099"/>
                </a:solidFill>
              </a:rPr>
              <a:t>: mudanças no ambiente resultam em pouca ou nenhuma mudança no sistema (fabricante de palitos de fósforo)	</a:t>
            </a:r>
          </a:p>
          <a:p>
            <a:pPr algn="l">
              <a:buFontTx/>
              <a:buNone/>
            </a:pPr>
            <a:r>
              <a:rPr lang="pt-BR" sz="2800" dirty="0">
                <a:solidFill>
                  <a:srgbClr val="000099"/>
                </a:solidFill>
              </a:rPr>
              <a:t>					</a:t>
            </a:r>
          </a:p>
          <a:p>
            <a:pPr algn="l"/>
            <a:r>
              <a:rPr lang="pt-BR" sz="2800" b="1" dirty="0">
                <a:solidFill>
                  <a:schemeClr val="tx1"/>
                </a:solidFill>
              </a:rPr>
              <a:t>Dinâmicos</a:t>
            </a:r>
            <a:r>
              <a:rPr lang="pt-BR" sz="2800" dirty="0">
                <a:solidFill>
                  <a:srgbClr val="000099"/>
                </a:solidFill>
              </a:rPr>
              <a:t>: sofrem mudanças rápidas e constantes devidos às mudanças do ambiente (fabricante de computadores)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000099"/>
                </a:solidFill>
              </a:rPr>
              <a:t>Classificação dos Sistemas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4343400"/>
          </a:xfrm>
        </p:spPr>
        <p:txBody>
          <a:bodyPr/>
          <a:lstStyle/>
          <a:p>
            <a:pPr algn="l"/>
            <a:r>
              <a:rPr lang="pt-BR" sz="2800" b="1" dirty="0">
                <a:solidFill>
                  <a:schemeClr val="tx1"/>
                </a:solidFill>
              </a:rPr>
              <a:t>Adaptáveis</a:t>
            </a:r>
            <a:r>
              <a:rPr lang="pt-BR" sz="2800" dirty="0">
                <a:solidFill>
                  <a:srgbClr val="000099"/>
                </a:solidFill>
              </a:rPr>
              <a:t>: preparados para as mudanças do ambiente (empresas pequenas)							</a:t>
            </a:r>
          </a:p>
          <a:p>
            <a:pPr algn="l"/>
            <a:r>
              <a:rPr lang="pt-BR" sz="2800" b="1" dirty="0">
                <a:solidFill>
                  <a:schemeClr val="tx1"/>
                </a:solidFill>
              </a:rPr>
              <a:t>Não-Adaptáveis</a:t>
            </a:r>
            <a:r>
              <a:rPr lang="pt-BR" sz="2800" dirty="0">
                <a:solidFill>
                  <a:srgbClr val="000099"/>
                </a:solidFill>
              </a:rPr>
              <a:t>: não mudam com o ambiente mutável (empresas grandes e pesadas ou muito tradicionais)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964612" cy="674687"/>
          </a:xfrm>
          <a:ln/>
        </p:spPr>
        <p:txBody>
          <a:bodyPr lIns="95165" tIns="46748" rIns="95165" bIns="46748" anchor="b"/>
          <a:lstStyle/>
          <a:p>
            <a:r>
              <a:rPr lang="pt-BR" sz="3600" smtClean="0"/>
              <a:t>Características dos sistemas sóciotécnicos</a:t>
            </a:r>
            <a:endParaRPr lang="pt-BR" sz="3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13787" cy="5545138"/>
          </a:xfrm>
          <a:ln/>
        </p:spPr>
        <p:txBody>
          <a:bodyPr lIns="95165" tIns="46748" rIns="95165" bIns="46748"/>
          <a:lstStyle/>
          <a:p>
            <a:pPr>
              <a:lnSpc>
                <a:spcPct val="90000"/>
              </a:lnSpc>
            </a:pPr>
            <a:r>
              <a:rPr lang="pt-BR" smtClean="0"/>
              <a:t>Propriedades emergentes</a:t>
            </a:r>
          </a:p>
          <a:p>
            <a:pPr lvl="1">
              <a:lnSpc>
                <a:spcPct val="90000"/>
              </a:lnSpc>
            </a:pPr>
            <a:r>
              <a:rPr lang="pt-BR" sz="2600" smtClean="0">
                <a:solidFill>
                  <a:schemeClr val="accent2"/>
                </a:solidFill>
              </a:rPr>
              <a:t>Propriedades do sistema </a:t>
            </a:r>
            <a:r>
              <a:rPr lang="pt-BR" sz="2600" i="1" smtClean="0">
                <a:solidFill>
                  <a:schemeClr val="accent2"/>
                </a:solidFill>
              </a:rPr>
              <a:t>como um todo</a:t>
            </a:r>
            <a:r>
              <a:rPr lang="pt-BR" sz="2600" smtClean="0">
                <a:solidFill>
                  <a:schemeClr val="accent2"/>
                </a:solidFill>
              </a:rPr>
              <a:t>, que dependem tanto dos componentes do sistema como de seus relacionamentos</a:t>
            </a:r>
            <a:r>
              <a:rPr lang="pt-BR" sz="26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smtClean="0"/>
              <a:t>Não determinísticos</a:t>
            </a:r>
          </a:p>
          <a:p>
            <a:pPr lvl="1">
              <a:lnSpc>
                <a:spcPct val="90000"/>
              </a:lnSpc>
            </a:pPr>
            <a:r>
              <a:rPr lang="pt-BR" sz="2600" smtClean="0">
                <a:solidFill>
                  <a:schemeClr val="accent2"/>
                </a:solidFill>
              </a:rPr>
              <a:t>Não produzem sempre a mesma saída quando apresentados à uma mesma entrada, porque o comportamento do sistema é particularmente dependente dos operadores humanos</a:t>
            </a:r>
            <a:r>
              <a:rPr lang="pt-BR" sz="26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smtClean="0"/>
              <a:t>Relacionamentos complexos com objetivos organizacionais</a:t>
            </a:r>
          </a:p>
          <a:p>
            <a:pPr lvl="1">
              <a:lnSpc>
                <a:spcPct val="90000"/>
              </a:lnSpc>
            </a:pPr>
            <a:r>
              <a:rPr lang="pt-BR" sz="2600" smtClean="0">
                <a:solidFill>
                  <a:schemeClr val="accent2"/>
                </a:solidFill>
              </a:rPr>
              <a:t>A extensão na qual o sistema apóia objetivos organizacionais não depende somente do sistema</a:t>
            </a:r>
            <a:r>
              <a:rPr lang="pt-BR" sz="2600" smtClean="0"/>
              <a:t>.</a:t>
            </a:r>
            <a:endParaRPr lang="pt-BR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Propriedades Emergentes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482441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pt-BR" sz="2500" smtClean="0"/>
              <a:t>São propriedades do sistema como um todo, e não aquelas que podem ser derivadas das propriedades dos componentes de um sistema.</a:t>
            </a:r>
          </a:p>
          <a:p>
            <a:pPr lvl="1">
              <a:lnSpc>
                <a:spcPct val="100000"/>
              </a:lnSpc>
            </a:pPr>
            <a:r>
              <a:rPr lang="pt-BR" sz="2400" smtClean="0"/>
              <a:t>O todo é maior do que a soma das partes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pt-BR" sz="2400" smtClean="0"/>
              <a:t>Ex: Vida</a:t>
            </a:r>
          </a:p>
          <a:p>
            <a:pPr>
              <a:lnSpc>
                <a:spcPct val="83000"/>
              </a:lnSpc>
            </a:pPr>
            <a:r>
              <a:rPr lang="pt-BR" sz="2500" smtClean="0"/>
              <a:t>As propriedades emergentes são uma conseqüência da relação entre os componentes do sistema, i.e. emergem no nível do sistema e não estão presentes nas partes isoladas</a:t>
            </a:r>
          </a:p>
          <a:p>
            <a:pPr>
              <a:lnSpc>
                <a:spcPct val="83000"/>
              </a:lnSpc>
            </a:pPr>
            <a:endParaRPr lang="pt-BR" sz="2500" smtClean="0"/>
          </a:p>
          <a:p>
            <a:pPr>
              <a:lnSpc>
                <a:spcPct val="83000"/>
              </a:lnSpc>
            </a:pPr>
            <a:r>
              <a:rPr lang="pt-BR" sz="2500" smtClean="0"/>
              <a:t>Elas só podem, portanto, ser acessados e medidos  uma vez que os componentes estejam integrados no sistema.</a:t>
            </a:r>
            <a:endParaRPr lang="pt-BR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6425" cy="1431925"/>
          </a:xfrm>
        </p:spPr>
        <p:txBody>
          <a:bodyPr/>
          <a:lstStyle/>
          <a:p>
            <a:r>
              <a:rPr lang="de-DE"/>
              <a:t>Exemplos de Propriedades Emergentes</a:t>
            </a:r>
          </a:p>
        </p:txBody>
      </p:sp>
      <p:pic>
        <p:nvPicPr>
          <p:cNvPr id="77830" name="Picture 6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75" y="2205038"/>
            <a:ext cx="8893175" cy="3883025"/>
          </a:xfrm>
          <a:ln/>
        </p:spPr>
      </p:pic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227763" y="6092825"/>
            <a:ext cx="2736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1600" b="1">
                <a:solidFill>
                  <a:schemeClr val="tx1"/>
                </a:solidFill>
              </a:rPr>
              <a:t>Fonte: Sommerville (2006)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1431925"/>
          </a:xfrm>
        </p:spPr>
        <p:txBody>
          <a:bodyPr/>
          <a:lstStyle/>
          <a:p>
            <a:r>
              <a:rPr lang="en-GB"/>
              <a:t>Tipos de propriedades emergentes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91513" cy="5024437"/>
          </a:xfrm>
        </p:spPr>
        <p:txBody>
          <a:bodyPr/>
          <a:lstStyle/>
          <a:p>
            <a:pPr marL="488950" indent="-488950" algn="just" defTabSz="962025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</a:pPr>
            <a:r>
              <a:rPr lang="pt-BR" sz="2900" smtClean="0"/>
              <a:t>Propriedades emergentes </a:t>
            </a:r>
            <a:r>
              <a:rPr lang="pt-BR" sz="2900" smtClean="0">
                <a:solidFill>
                  <a:srgbClr val="FF0000"/>
                </a:solidFill>
              </a:rPr>
              <a:t>funcionais </a:t>
            </a:r>
          </a:p>
          <a:p>
            <a:pPr marL="1089025" lvl="1" indent="-479425" defTabSz="962025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</a:pPr>
            <a:r>
              <a:rPr lang="pt-BR" sz="2400" smtClean="0">
                <a:solidFill>
                  <a:schemeClr val="accent2"/>
                </a:solidFill>
              </a:rPr>
              <a:t>Aparecem quando todas as partes de um sistema trabalham juntas para atingir algum objetivo. Por exemplo, uma bicicleta tem a propriedade funcional de ser um dispositivo de transporte.</a:t>
            </a:r>
          </a:p>
          <a:p>
            <a:pPr marL="488950" indent="-488950" defTabSz="962025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</a:pPr>
            <a:r>
              <a:rPr lang="pt-BR" sz="2900" smtClean="0"/>
              <a:t>Propriedades emergentes </a:t>
            </a:r>
            <a:r>
              <a:rPr lang="pt-BR" sz="2900" smtClean="0">
                <a:solidFill>
                  <a:srgbClr val="FF0000"/>
                </a:solidFill>
              </a:rPr>
              <a:t>não funcionais</a:t>
            </a:r>
          </a:p>
          <a:p>
            <a:pPr marL="1089025" lvl="1" indent="-479425" defTabSz="962025">
              <a:lnSpc>
                <a:spcPct val="90000"/>
              </a:lnSpc>
            </a:pPr>
            <a:r>
              <a:rPr lang="pt-BR" sz="2400" smtClean="0">
                <a:solidFill>
                  <a:schemeClr val="accent2"/>
                </a:solidFill>
              </a:rPr>
              <a:t>Exemplos de propriedades não funcionais são confiabilidade, desempenho, segurança e proteção. Elas são freqüentemente críticas para sistemas baseados em computadores, pois a falha destas propriedades, para atingir um nível mínimo definido, pode tornar o sistema não utilizável. </a:t>
            </a:r>
            <a:endParaRPr lang="pt-BR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Sistemas refletem perspectivas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/>
              <a:t>Um sistema é uma </a:t>
            </a:r>
            <a:r>
              <a:rPr lang="pt-BR" sz="2800" i="1"/>
              <a:t>maneira de ver o mundo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/>
              <a:t>O que você vê na figura ao lado?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8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989138"/>
            <a:ext cx="3613150" cy="410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04"/>
            <a:ext cx="8305800" cy="114300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Dados – Informações – Conhecimento</a:t>
            </a:r>
            <a:endParaRPr lang="pt-BR" dirty="0"/>
          </a:p>
        </p:txBody>
      </p:sp>
      <p:sp>
        <p:nvSpPr>
          <p:cNvPr id="14339" name="Retângulo 4"/>
          <p:cNvSpPr>
            <a:spLocks noChangeArrowheads="1"/>
          </p:cNvSpPr>
          <p:nvPr/>
        </p:nvSpPr>
        <p:spPr bwMode="auto">
          <a:xfrm>
            <a:off x="428625" y="6532563"/>
            <a:ext cx="83581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000"/>
              <a:t>ANGELONI, Maria Terezinha.2003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6945" y="1799286"/>
            <a:ext cx="6929486" cy="1328023"/>
          </a:xfrm>
          <a:prstGeom prst="roundRect">
            <a:avLst/>
          </a:prstGeom>
          <a:solidFill>
            <a:schemeClr val="bg2">
              <a:tint val="80000"/>
              <a:satMod val="40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Os </a:t>
            </a:r>
            <a:r>
              <a:rPr lang="pt-BR" b="1">
                <a:solidFill>
                  <a:srgbClr val="000000"/>
                </a:solidFill>
              </a:rPr>
              <a:t>dados</a:t>
            </a:r>
            <a:r>
              <a:rPr lang="pt-BR">
                <a:solidFill>
                  <a:srgbClr val="000000"/>
                </a:solidFill>
              </a:rPr>
              <a:t> são elementos brutos, </a:t>
            </a:r>
            <a:r>
              <a:rPr lang="pt-BR">
                <a:solidFill>
                  <a:srgbClr val="FF0000"/>
                </a:solidFill>
              </a:rPr>
              <a:t>sem significado</a:t>
            </a:r>
            <a:r>
              <a:rPr lang="pt-BR">
                <a:solidFill>
                  <a:srgbClr val="000000"/>
                </a:solidFill>
              </a:rPr>
              <a:t>, desvinculados da realidade. </a:t>
            </a:r>
          </a:p>
          <a:p>
            <a:pPr lvl="1">
              <a:defRPr/>
            </a:pPr>
            <a:r>
              <a:rPr lang="pt-BR">
                <a:solidFill>
                  <a:srgbClr val="000000"/>
                </a:solidFill>
              </a:rPr>
              <a:t>"observações sobre o estado do mundo". Davenport, 1998. </a:t>
            </a:r>
          </a:p>
          <a:p>
            <a:pPr lvl="1">
              <a:defRPr/>
            </a:pPr>
            <a:r>
              <a:rPr lang="pt-BR">
                <a:solidFill>
                  <a:srgbClr val="000000"/>
                </a:solidFill>
              </a:rPr>
              <a:t>“descrição elementar”. Turban, 2007.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79495" y="3299251"/>
            <a:ext cx="7037361" cy="1425893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>
              <a:defRPr/>
            </a:pPr>
            <a:r>
              <a:rPr lang="pt-BR">
                <a:solidFill>
                  <a:srgbClr val="000000"/>
                </a:solidFill>
              </a:rPr>
              <a:t>As </a:t>
            </a:r>
            <a:r>
              <a:rPr lang="pt-BR" b="1">
                <a:solidFill>
                  <a:srgbClr val="000000"/>
                </a:solidFill>
              </a:rPr>
              <a:t>informações</a:t>
            </a:r>
            <a:r>
              <a:rPr lang="pt-BR">
                <a:solidFill>
                  <a:srgbClr val="000000"/>
                </a:solidFill>
              </a:rPr>
              <a:t> são </a:t>
            </a:r>
            <a:r>
              <a:rPr lang="pt-BR">
                <a:solidFill>
                  <a:srgbClr val="FF0000"/>
                </a:solidFill>
              </a:rPr>
              <a:t>dados com </a:t>
            </a:r>
            <a:r>
              <a:rPr lang="pt-BR" i="1" u="sng">
                <a:solidFill>
                  <a:srgbClr val="FF0000"/>
                </a:solidFill>
              </a:rPr>
              <a:t>significado</a:t>
            </a:r>
            <a:r>
              <a:rPr lang="pt-BR" u="sng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- resultado do encontro de uma </a:t>
            </a:r>
            <a:r>
              <a:rPr lang="pt-BR" i="1" u="sng">
                <a:solidFill>
                  <a:srgbClr val="000000"/>
                </a:solidFill>
              </a:rPr>
              <a:t>situação de decisão </a:t>
            </a:r>
            <a:r>
              <a:rPr lang="pt-BR">
                <a:solidFill>
                  <a:srgbClr val="000000"/>
                </a:solidFill>
              </a:rPr>
              <a:t>com um </a:t>
            </a:r>
            <a:r>
              <a:rPr lang="pt-BR" i="1" u="sng">
                <a:solidFill>
                  <a:srgbClr val="000000"/>
                </a:solidFill>
              </a:rPr>
              <a:t>conjunto de dados</a:t>
            </a:r>
            <a:endParaRPr lang="pt-BR" u="sng">
              <a:solidFill>
                <a:srgbClr val="000000"/>
              </a:solidFill>
            </a:endParaRPr>
          </a:p>
          <a:p>
            <a:pPr marL="0" lvl="1">
              <a:defRPr/>
            </a:pPr>
            <a:r>
              <a:rPr lang="pt-BR">
                <a:solidFill>
                  <a:srgbClr val="000000"/>
                </a:solidFill>
              </a:rPr>
              <a:t>"</a:t>
            </a:r>
            <a:r>
              <a:rPr lang="pt-BR">
                <a:solidFill>
                  <a:schemeClr val="tx1"/>
                </a:solidFill>
              </a:rPr>
              <a:t>São</a:t>
            </a:r>
            <a:r>
              <a:rPr lang="pt-BR">
                <a:solidFill>
                  <a:srgbClr val="FF0000"/>
                </a:solidFill>
              </a:rPr>
              <a:t> dados dotados de relevância e propósito</a:t>
            </a:r>
            <a:r>
              <a:rPr lang="pt-BR">
                <a:solidFill>
                  <a:srgbClr val="000000"/>
                </a:solidFill>
              </a:rPr>
              <a:t>" (Davenport, 1998). </a:t>
            </a:r>
          </a:p>
          <a:p>
            <a:pPr marL="0" lvl="1">
              <a:defRPr/>
            </a:pPr>
            <a:r>
              <a:rPr lang="pt-BR" i="1">
                <a:solidFill>
                  <a:srgbClr val="000000"/>
                </a:solidFill>
              </a:rPr>
              <a:t>Dados organizados, com valor para o receptor (Turban, 2007)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51520" y="4944427"/>
            <a:ext cx="7929618" cy="194095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</a:rPr>
              <a:t>O </a:t>
            </a:r>
            <a:r>
              <a:rPr lang="pt-BR" b="1" dirty="0">
                <a:solidFill>
                  <a:srgbClr val="000000"/>
                </a:solidFill>
              </a:rPr>
              <a:t>conhecimento</a:t>
            </a:r>
            <a:r>
              <a:rPr lang="pt-BR" dirty="0">
                <a:solidFill>
                  <a:srgbClr val="000000"/>
                </a:solidFill>
              </a:rPr>
              <a:t> pode então ser considerado como a informação processada pelos indivíduos – entendimento, experiência, </a:t>
            </a:r>
            <a:r>
              <a:rPr lang="pt-BR" dirty="0">
                <a:solidFill>
                  <a:srgbClr val="FF0000"/>
                </a:solidFill>
              </a:rPr>
              <a:t>aprendizagem acumulada e prática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  <a:p>
            <a:pPr lvl="1">
              <a:defRPr/>
            </a:pPr>
            <a:r>
              <a:rPr lang="pt-BR" dirty="0">
                <a:solidFill>
                  <a:srgbClr val="000000"/>
                </a:solidFill>
              </a:rPr>
              <a:t>o "conhecimento é a </a:t>
            </a:r>
            <a:r>
              <a:rPr lang="pt-BR" dirty="0">
                <a:solidFill>
                  <a:srgbClr val="FF0000"/>
                </a:solidFill>
              </a:rPr>
              <a:t>informação mais valiosa</a:t>
            </a:r>
            <a:r>
              <a:rPr lang="pt-BR" dirty="0">
                <a:solidFill>
                  <a:srgbClr val="000000"/>
                </a:solidFill>
              </a:rPr>
              <a:t> (...) é valiosa precisamente porque alguém deu à informação um contexto, um significado, uma interpretação (...)". Davenport (1998)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 que é informação?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6425" cy="4471988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pt-BR" dirty="0"/>
              <a:t>É o </a:t>
            </a:r>
            <a:r>
              <a:rPr lang="pt-BR" i="1" dirty="0"/>
              <a:t>processamento</a:t>
            </a:r>
            <a:r>
              <a:rPr lang="pt-BR" dirty="0"/>
              <a:t> ou </a:t>
            </a:r>
            <a:r>
              <a:rPr lang="pt-BR" i="1" dirty="0"/>
              <a:t>organização</a:t>
            </a:r>
            <a:r>
              <a:rPr lang="pt-BR" dirty="0"/>
              <a:t> de dados de tal forma que represente uma modificação no </a:t>
            </a:r>
            <a:r>
              <a:rPr lang="pt-BR" i="1" dirty="0"/>
              <a:t>conhecimento</a:t>
            </a:r>
            <a:r>
              <a:rPr lang="pt-BR" dirty="0"/>
              <a:t> das </a:t>
            </a:r>
            <a:r>
              <a:rPr lang="pt-BR" b="1" dirty="0">
                <a:solidFill>
                  <a:schemeClr val="accent2"/>
                </a:solidFill>
              </a:rPr>
              <a:t>pessoas</a:t>
            </a:r>
            <a:r>
              <a:rPr lang="pt-BR" dirty="0"/>
              <a:t> que a </a:t>
            </a:r>
            <a:r>
              <a:rPr lang="pt-BR" dirty="0" smtClean="0"/>
              <a:t>receberão</a:t>
            </a:r>
          </a:p>
          <a:p>
            <a:pPr>
              <a:lnSpc>
                <a:spcPct val="83000"/>
              </a:lnSpc>
            </a:pPr>
            <a:endParaRPr lang="pt-BR" dirty="0"/>
          </a:p>
          <a:p>
            <a:pPr>
              <a:lnSpc>
                <a:spcPct val="83000"/>
              </a:lnSpc>
            </a:pPr>
            <a:r>
              <a:rPr lang="pt-BR" dirty="0"/>
              <a:t>Leva às pessoas uma diversidade de </a:t>
            </a:r>
            <a:r>
              <a:rPr lang="pt-BR" b="1" dirty="0">
                <a:solidFill>
                  <a:schemeClr val="accent2"/>
                </a:solidFill>
              </a:rPr>
              <a:t>significados</a:t>
            </a:r>
            <a:r>
              <a:rPr lang="pt-BR" dirty="0"/>
              <a:t>, intimamente ligado à instrução, ao conhecimento, (...) gerando estímulo, mudança de padrões, e ampliação da percepção das mesmas.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Créditos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773238"/>
            <a:ext cx="8226425" cy="4233862"/>
          </a:xfrm>
        </p:spPr>
        <p:txBody>
          <a:bodyPr/>
          <a:lstStyle/>
          <a:p>
            <a:r>
              <a:rPr lang="pt-BR" sz="2400" dirty="0" smtClean="0"/>
              <a:t>O material utilizado na disciplina de Fundamentos de Sistema de informação tem sido desenvolvido de forma cooperativa pelos professores que ministram a disciplina. Sua produção inicial foi desenvolvida pelo Prof. Dr.: João Porto de Albuquerque – ICMC –USP no ano de 2009.  Dando continuidade a esse trabalho, durante o ano de 2011, o material tem sido adaptado e expandido pelos professores </a:t>
            </a:r>
            <a:r>
              <a:rPr lang="pt-BR" sz="2400" dirty="0" smtClean="0"/>
              <a:t>Prof. Dr. Marcelo </a:t>
            </a:r>
            <a:r>
              <a:rPr lang="pt-BR" sz="2400" dirty="0" err="1" smtClean="0"/>
              <a:t>Fantinato</a:t>
            </a:r>
            <a:r>
              <a:rPr lang="pt-BR" sz="2400" dirty="0" smtClean="0"/>
              <a:t> – EACH-USP, Prof</a:t>
            </a:r>
            <a:r>
              <a:rPr lang="pt-BR" sz="2400" dirty="0" smtClean="0"/>
              <a:t>. Dr.: Luciano Vieira de Araújo – EACH-USP, Prof. Dr.: Clodoaldo Moraes Lima – EACH-USP em cooperação com o Prof. Dr.: João Porto de Albuquerque – ICMC –USP.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35975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000" dirty="0"/>
              <a:t>Dado x Informação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7700"/>
            <a:ext cx="8229600" cy="446405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>
                <a:solidFill>
                  <a:schemeClr val="accent2"/>
                </a:solidFill>
              </a:rPr>
              <a:t>Informação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se refere </a:t>
            </a:r>
            <a:r>
              <a:rPr lang="pt-BR" dirty="0">
                <a:solidFill>
                  <a:schemeClr val="accent2"/>
                </a:solidFill>
              </a:rPr>
              <a:t>a dados</a:t>
            </a:r>
            <a:r>
              <a:rPr lang="pt-BR" dirty="0"/>
              <a:t> moldados em um formato útil e significativo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Dados são seqüências de “fatos brutos” representando eventos e ocorrências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Informação é a diferença </a:t>
            </a:r>
            <a:r>
              <a:rPr lang="pt-BR" i="1" dirty="0"/>
              <a:t>que faz a diferença</a:t>
            </a:r>
            <a:r>
              <a:rPr lang="pt-BR" dirty="0"/>
              <a:t> (</a:t>
            </a:r>
            <a:r>
              <a:rPr lang="pt-BR" dirty="0" err="1"/>
              <a:t>Bateson</a:t>
            </a:r>
            <a:r>
              <a:rPr lang="pt-BR" dirty="0"/>
              <a:t>)</a:t>
            </a:r>
            <a:r>
              <a:rPr lang="ar-SA" dirty="0" smtClean="0">
                <a:cs typeface="Arial" charset="0"/>
              </a:rPr>
              <a:t>‏</a:t>
            </a:r>
            <a:endParaRPr lang="pt-BR" dirty="0" smtClean="0">
              <a:cs typeface="Arial" charset="0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dirty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Todas as definições de informação são relacionais e se referem ao </a:t>
            </a:r>
            <a:r>
              <a:rPr lang="pt-BR" i="1" dirty="0"/>
              <a:t>significado</a:t>
            </a:r>
            <a:r>
              <a:rPr lang="pt-BR" dirty="0"/>
              <a:t> atribuído por pessoas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 x Informação</a:t>
            </a:r>
            <a:endParaRPr lang="pt-BR" dirty="0"/>
          </a:p>
        </p:txBody>
      </p:sp>
      <p:pic>
        <p:nvPicPr>
          <p:cNvPr id="4" name="Picture 22" descr="laudon+f01-0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8913" y="1808163"/>
            <a:ext cx="8783637" cy="42592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Informação x Conhecimento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435280" cy="4184650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pt-BR" sz="2800" dirty="0"/>
              <a:t>Conhecimento não é apenas uma “coisa”, mas também um </a:t>
            </a:r>
            <a:r>
              <a:rPr lang="pt-BR" sz="2800" i="1" dirty="0" smtClean="0"/>
              <a:t>processo</a:t>
            </a:r>
          </a:p>
          <a:p>
            <a:pPr>
              <a:lnSpc>
                <a:spcPct val="83000"/>
              </a:lnSpc>
            </a:pPr>
            <a:endParaRPr lang="pt-BR" i="1" dirty="0"/>
          </a:p>
          <a:p>
            <a:pPr>
              <a:lnSpc>
                <a:spcPct val="83000"/>
              </a:lnSpc>
            </a:pPr>
            <a:r>
              <a:rPr lang="pt-BR" sz="2500" dirty="0"/>
              <a:t>O processo de conhecimento é um processo de transformação que envolve informações, meios (objetos) e pessoas</a:t>
            </a:r>
          </a:p>
          <a:p>
            <a:pPr lvl="1">
              <a:lnSpc>
                <a:spcPct val="83000"/>
              </a:lnSpc>
            </a:pPr>
            <a:r>
              <a:rPr lang="pt-BR" dirty="0"/>
              <a:t> </a:t>
            </a:r>
            <a:r>
              <a:rPr lang="pt-BR" sz="2500" dirty="0"/>
              <a:t>Conhecimento situado e </a:t>
            </a:r>
            <a:r>
              <a:rPr lang="pt-BR" sz="2500" dirty="0" smtClean="0"/>
              <a:t>distribuído</a:t>
            </a:r>
          </a:p>
          <a:p>
            <a:pPr lvl="1">
              <a:lnSpc>
                <a:spcPct val="83000"/>
              </a:lnSpc>
            </a:pPr>
            <a:endParaRPr lang="pt-BR" dirty="0"/>
          </a:p>
          <a:p>
            <a:pPr>
              <a:lnSpc>
                <a:spcPct val="83000"/>
              </a:lnSpc>
            </a:pPr>
            <a:r>
              <a:rPr lang="pt-BR" sz="2800" dirty="0"/>
              <a:t>Tipos de conhecimento: </a:t>
            </a:r>
          </a:p>
          <a:p>
            <a:pPr lvl="1">
              <a:lnSpc>
                <a:spcPct val="83000"/>
              </a:lnSpc>
            </a:pPr>
            <a:r>
              <a:rPr lang="pt-BR" sz="2400" dirty="0"/>
              <a:t> </a:t>
            </a:r>
            <a:r>
              <a:rPr lang="pt-BR" sz="2400" dirty="0" smtClean="0"/>
              <a:t>Tácito – adquirido ao longo da vida</a:t>
            </a:r>
            <a:endParaRPr lang="pt-BR" sz="2400" dirty="0"/>
          </a:p>
          <a:p>
            <a:pPr lvl="1">
              <a:lnSpc>
                <a:spcPct val="83000"/>
              </a:lnSpc>
            </a:pPr>
            <a:r>
              <a:rPr lang="pt-BR" sz="2400" dirty="0"/>
              <a:t> </a:t>
            </a:r>
            <a:r>
              <a:rPr lang="pt-BR" sz="2400" dirty="0" smtClean="0"/>
              <a:t>Explícito – é aquele formal, claro, fácil de ser comunicado</a:t>
            </a:r>
            <a:endParaRPr lang="pt-B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61975" y="4230688"/>
            <a:ext cx="2857500" cy="1143000"/>
          </a:xfrm>
          <a:prstGeom prst="ellipse">
            <a:avLst/>
          </a:prstGeom>
          <a:solidFill>
            <a:srgbClr val="A5C249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50800" dir="5400000" rotWithShape="0">
              <a:srgbClr val="4E3B30">
                <a:alpha val="5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Contexto</a:t>
            </a:r>
          </a:p>
        </p:txBody>
      </p:sp>
      <p:sp>
        <p:nvSpPr>
          <p:cNvPr id="18435" name="Título 4"/>
          <p:cNvSpPr>
            <a:spLocks noGrp="1"/>
          </p:cNvSpPr>
          <p:nvPr>
            <p:ph type="title" idx="4294967295"/>
          </p:nvPr>
        </p:nvSpPr>
        <p:spPr>
          <a:xfrm>
            <a:off x="457200" y="357188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Dados – Informações – Conhecimento</a:t>
            </a:r>
          </a:p>
        </p:txBody>
      </p:sp>
      <p:graphicFrame>
        <p:nvGraphicFramePr>
          <p:cNvPr id="7" name="Espaço Reservado para Conteúdo 3"/>
          <p:cNvGraphicFramePr>
            <a:graphicFrameLocks noGrp="1"/>
          </p:cNvGraphicFramePr>
          <p:nvPr>
            <p:ph sz="half" idx="4294967295"/>
          </p:nvPr>
        </p:nvGraphicFramePr>
        <p:xfrm>
          <a:off x="-612576" y="602071"/>
          <a:ext cx="5357850" cy="448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Lua 14"/>
          <p:cNvSpPr>
            <a:spLocks noChangeArrowheads="1"/>
          </p:cNvSpPr>
          <p:nvPr/>
        </p:nvSpPr>
        <p:spPr bwMode="auto">
          <a:xfrm rot="-5400000">
            <a:off x="1300957" y="3818731"/>
            <a:ext cx="1428750" cy="3240087"/>
          </a:xfrm>
          <a:prstGeom prst="moon">
            <a:avLst>
              <a:gd name="adj" fmla="val 50556"/>
            </a:avLst>
          </a:prstGeom>
          <a:solidFill>
            <a:srgbClr val="10CF9B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50800" dir="5400000" rotWithShape="0">
              <a:srgbClr val="4E3B30">
                <a:alpha val="59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Conhecimento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808580" y="2857496"/>
            <a:ext cx="5025858" cy="2769755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i="1" dirty="0">
                <a:solidFill>
                  <a:schemeClr val="accent2"/>
                </a:solidFill>
                <a:latin typeface="+mj-lt"/>
              </a:rPr>
              <a:t>O caminho da sociedade da informação </a:t>
            </a:r>
          </a:p>
          <a:p>
            <a:pPr algn="ctr">
              <a:defRPr/>
            </a:pPr>
            <a:r>
              <a:rPr lang="pt-BR" b="1" i="1" dirty="0">
                <a:solidFill>
                  <a:schemeClr val="accent2"/>
                </a:solidFill>
                <a:latin typeface="+mj-lt"/>
              </a:rPr>
              <a:t>para a sociedade do conhecimento </a:t>
            </a:r>
          </a:p>
          <a:p>
            <a:pPr algn="ctr">
              <a:defRPr/>
            </a:pPr>
            <a:r>
              <a:rPr lang="pt-BR" b="1" i="1" dirty="0">
                <a:solidFill>
                  <a:schemeClr val="accent2"/>
                </a:solidFill>
                <a:latin typeface="+mj-lt"/>
              </a:rPr>
              <a:t>é o caminho da informação para o significado, da percepção para o julgamento." </a:t>
            </a:r>
            <a:r>
              <a:rPr lang="pt-BR" dirty="0">
                <a:solidFill>
                  <a:schemeClr val="accent2"/>
                </a:solidFill>
                <a:latin typeface="+mj-lt"/>
              </a:rPr>
              <a:t>  </a:t>
            </a:r>
          </a:p>
          <a:p>
            <a:pPr algn="ctr">
              <a:defRPr/>
            </a:pPr>
            <a:endParaRPr lang="pt-BR" dirty="0">
              <a:solidFill>
                <a:schemeClr val="accent2"/>
              </a:solidFill>
              <a:latin typeface="+mj-lt"/>
            </a:endParaRPr>
          </a:p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latin typeface="+mj-lt"/>
              </a:rPr>
              <a:t>MARKL, Hubert.,1998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3"/>
          <p:cNvSpPr>
            <a:spLocks noGrp="1"/>
          </p:cNvSpPr>
          <p:nvPr>
            <p:ph type="title" idx="4294967295"/>
          </p:nvPr>
        </p:nvSpPr>
        <p:spPr>
          <a:xfrm>
            <a:off x="457200" y="500063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Elementos intervenientes na tomada de decisão – uso do conhecimento</a:t>
            </a:r>
          </a:p>
        </p:txBody>
      </p:sp>
      <p:sp>
        <p:nvSpPr>
          <p:cNvPr id="19459" name="Espaço Reservado para Conteúdo 6"/>
          <p:cNvSpPr>
            <a:spLocks noGrp="1"/>
          </p:cNvSpPr>
          <p:nvPr>
            <p:ph sz="half" idx="4294967295"/>
          </p:nvPr>
        </p:nvSpPr>
        <p:spPr>
          <a:xfrm>
            <a:off x="457200" y="4530725"/>
            <a:ext cx="8258175" cy="2282825"/>
          </a:xfrm>
        </p:spPr>
        <p:txBody>
          <a:bodyPr/>
          <a:lstStyle/>
          <a:p>
            <a:pPr eaLnBrk="1" hangingPunct="1"/>
            <a:r>
              <a:rPr lang="pt-BR" sz="2000" dirty="0" smtClean="0"/>
              <a:t>Quanto maior a capacidade das tecnologias da informação e da comunicação, maior a capacidade de inter-relacionamentos e a capacidade de aprender e lucrar com o compartilhamento da informação e do conhecimento.</a:t>
            </a:r>
          </a:p>
          <a:p>
            <a:pPr eaLnBrk="1" hangingPunct="1"/>
            <a:r>
              <a:rPr lang="pt-BR" sz="2000" dirty="0" smtClean="0"/>
              <a:t>Tecnologia: comunicação e armazenamento dos dados, das informações e dos conhecimentos como na integração dos tomadores de decisão</a:t>
            </a:r>
            <a:r>
              <a:rPr lang="pt-BR" sz="1600" dirty="0" smtClean="0"/>
              <a:t>.</a:t>
            </a:r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2046288"/>
            <a:ext cx="4895850" cy="2319337"/>
          </a:xfrm>
        </p:spPr>
      </p:pic>
      <p:sp>
        <p:nvSpPr>
          <p:cNvPr id="19461" name="Retângulo 7"/>
          <p:cNvSpPr>
            <a:spLocks noChangeArrowheads="1"/>
          </p:cNvSpPr>
          <p:nvPr/>
        </p:nvSpPr>
        <p:spPr bwMode="auto">
          <a:xfrm>
            <a:off x="428625" y="6532563"/>
            <a:ext cx="83581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000"/>
              <a:t>ANGELONI, Maria Terezinha.2003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060848"/>
            <a:ext cx="8136904" cy="3908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+mn-cs"/>
              </a:rPr>
              <a:t>Os dados sobre os funcionários, seus salários e horário de trabalho são, por exemplo, processados para gerar informações para a folha de pagamento. Já a informação geral sobre essa folha pode alimentar mais tarde outro sistema que esteja preparando um orçamento. </a:t>
            </a:r>
          </a:p>
          <a:p>
            <a:pPr marL="339725" indent="-339725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</a:pPr>
            <a:endParaRPr lang="pt-BR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339725" indent="-339725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</a:pPr>
            <a:endParaRPr lang="pt-BR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339725" indent="-339725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</a:pPr>
            <a:endParaRPr lang="pt-BR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339725" indent="-339725">
              <a:spcBef>
                <a:spcPts val="8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+mn-cs"/>
              </a:rPr>
              <a:t>As informações também serão usadas pelo gerente de </a:t>
            </a:r>
            <a:r>
              <a:rPr lang="pt-BR" sz="2000" dirty="0" err="1">
                <a:solidFill>
                  <a:srgbClr val="000000"/>
                </a:solidFill>
                <a:latin typeface="+mn-lt"/>
                <a:cs typeface="+mn-cs"/>
              </a:rPr>
              <a:t>R.H.</a:t>
            </a:r>
            <a:r>
              <a:rPr lang="pt-BR" sz="2000" dirty="0">
                <a:solidFill>
                  <a:srgbClr val="000000"/>
                </a:solidFill>
                <a:latin typeface="+mn-lt"/>
                <a:cs typeface="+mn-cs"/>
              </a:rPr>
              <a:t> que presta assessoria à alta administração da empresa a respeito de um estudo para reavaliar as faixas salariais, gerando novos conhecimentos.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7584" y="764704"/>
            <a:ext cx="7560840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000000"/>
                </a:solidFill>
                <a:latin typeface="+mj-lt"/>
                <a:cs typeface="+mj-cs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752678" cy="583264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27584" y="548680"/>
            <a:ext cx="7560840" cy="72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>
                <a:solidFill>
                  <a:srgbClr val="000000"/>
                </a:solidFill>
                <a:latin typeface="+mj-lt"/>
                <a:cs typeface="+mj-cs"/>
              </a:rPr>
              <a:t>Ilustração – </a:t>
            </a:r>
            <a:r>
              <a:rPr lang="pt-BR" sz="4400" dirty="0" err="1" smtClean="0">
                <a:solidFill>
                  <a:srgbClr val="000000"/>
                </a:solidFill>
                <a:latin typeface="+mj-lt"/>
                <a:cs typeface="+mj-cs"/>
              </a:rPr>
              <a:t>google</a:t>
            </a:r>
            <a:r>
              <a:rPr lang="pt-BR" sz="4400" smtClean="0">
                <a:solidFill>
                  <a:srgbClr val="000000"/>
                </a:solidFill>
                <a:latin typeface="+mj-lt"/>
                <a:cs typeface="+mj-cs"/>
              </a:rPr>
              <a:t> imagem</a:t>
            </a:r>
            <a:endParaRPr lang="pt-BR" sz="4400" dirty="0">
              <a:solidFill>
                <a:srgbClr val="000000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/>
        <p:txBody>
          <a:bodyPr lIns="91440" rIns="91440" bIns="45720"/>
          <a:lstStyle/>
          <a:p>
            <a:pPr eaLnBrk="1" hangingPunct="1"/>
            <a:r>
              <a:rPr lang="en-US" sz="3200" smtClean="0"/>
              <a:t>Conceitos</a:t>
            </a:r>
            <a:br>
              <a:rPr lang="en-US" sz="3200" smtClean="0"/>
            </a:br>
            <a:endParaRPr lang="pt-BR" sz="3200" smtClean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-396552" y="1587005"/>
          <a:ext cx="5268942" cy="273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572000" y="2205038"/>
            <a:ext cx="4572000" cy="4154487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200" i="1" dirty="0">
                <a:solidFill>
                  <a:schemeClr val="dk1"/>
                </a:solidFill>
                <a:latin typeface="+mn-lt"/>
              </a:rPr>
              <a:t>O homem e suas extensões constituem um sistema inter-relacionado. </a:t>
            </a:r>
            <a:r>
              <a:rPr lang="pt-BR" sz="2200" i="1" dirty="0">
                <a:solidFill>
                  <a:srgbClr val="C00000"/>
                </a:solidFill>
                <a:latin typeface="+mn-lt"/>
              </a:rPr>
              <a:t>É um erro agir como se os homens fossem uma coisa e sua casa, suas cidades, sua tecnologia, ou sua língua, fossem algo diferente. </a:t>
            </a:r>
            <a:r>
              <a:rPr lang="pt-BR" sz="2200" i="1" dirty="0">
                <a:solidFill>
                  <a:schemeClr val="dk1"/>
                </a:solidFill>
                <a:latin typeface="+mn-lt"/>
              </a:rPr>
              <a:t>Devido à inter-relação entre o homem e suas extensões é conveniente prestarmos uma atenção bem maior ao tipo de extensões que criamos... </a:t>
            </a:r>
          </a:p>
          <a:p>
            <a:pPr>
              <a:defRPr/>
            </a:pPr>
            <a:r>
              <a:rPr lang="pt-BR" sz="2200" dirty="0">
                <a:solidFill>
                  <a:schemeClr val="dk1"/>
                </a:solidFill>
                <a:latin typeface="+mn-lt"/>
              </a:rPr>
              <a:t>E. Hall, 1966.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de Informação</a:t>
            </a:r>
            <a:endParaRPr lang="pt-B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9592" y="2564904"/>
            <a:ext cx="6781800" cy="3090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17088" dir="18636078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Qualquer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meio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computacional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Tahoma" pitchFamily="34" charset="0"/>
              </a:rPr>
              <a:t>computer-based tool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que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as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pessoas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utilizam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trabalhar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com a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informação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para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suportar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as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necessidades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processamento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informações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dentro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</a:rPr>
              <a:t>organização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(</a:t>
            </a:r>
            <a:r>
              <a:rPr lang="en-US" sz="2800" dirty="0">
                <a:solidFill>
                  <a:schemeClr val="accent2"/>
                </a:solidFill>
                <a:latin typeface="Tahoma" pitchFamily="34" charset="0"/>
              </a:rPr>
              <a:t>e com o </a:t>
            </a:r>
            <a:r>
              <a:rPr lang="en-US" sz="2800" dirty="0" err="1">
                <a:solidFill>
                  <a:schemeClr val="accent2"/>
                </a:solidFill>
                <a:latin typeface="Tahoma" pitchFamily="34" charset="0"/>
              </a:rPr>
              <a:t>ambiente</a:t>
            </a:r>
            <a:r>
              <a:rPr lang="en-US" sz="28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Tahoma" pitchFamily="34" charset="0"/>
              </a:rPr>
              <a:t>externo</a:t>
            </a:r>
            <a:r>
              <a:rPr lang="en-US" sz="2800" dirty="0">
                <a:solidFill>
                  <a:schemeClr val="accent2"/>
                </a:solidFill>
                <a:latin typeface="Tahoma" pitchFamily="34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en-US" sz="2800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O que é um SI?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7995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Perspectiva técnica: 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i="1" dirty="0"/>
              <a:t>Um conjunto inter-relacionado de elementos que </a:t>
            </a:r>
            <a:r>
              <a:rPr lang="pt-BR" b="1" i="1" dirty="0">
                <a:solidFill>
                  <a:schemeClr val="accent2"/>
                </a:solidFill>
              </a:rPr>
              <a:t>coletam</a:t>
            </a:r>
            <a:r>
              <a:rPr lang="pt-BR" i="1" dirty="0"/>
              <a:t> (ou recuperam), </a:t>
            </a:r>
            <a:r>
              <a:rPr lang="pt-BR" b="1" i="1" dirty="0">
                <a:solidFill>
                  <a:schemeClr val="accent2"/>
                </a:solidFill>
              </a:rPr>
              <a:t>processam</a:t>
            </a:r>
            <a:r>
              <a:rPr lang="pt-BR" i="1" dirty="0"/>
              <a:t>, </a:t>
            </a:r>
            <a:r>
              <a:rPr lang="pt-BR" b="1" i="1" dirty="0">
                <a:solidFill>
                  <a:schemeClr val="accent2"/>
                </a:solidFill>
              </a:rPr>
              <a:t>armazenam</a:t>
            </a:r>
            <a:r>
              <a:rPr lang="pt-BR" i="1" dirty="0"/>
              <a:t> e </a:t>
            </a:r>
            <a:r>
              <a:rPr lang="pt-BR" b="1" i="1" dirty="0">
                <a:solidFill>
                  <a:schemeClr val="accent2"/>
                </a:solidFill>
              </a:rPr>
              <a:t>distribuem</a:t>
            </a:r>
            <a:r>
              <a:rPr lang="pt-BR" i="1" dirty="0"/>
              <a:t> informações para apoiar a tomada de decisões e controle de uma organização.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i="1" dirty="0"/>
              <a:t>Além de dar apoio à tomada de decisões, à coordenação e ao controle, SI também auxiliam a </a:t>
            </a:r>
            <a:r>
              <a:rPr lang="pt-BR" b="1" i="1" dirty="0">
                <a:solidFill>
                  <a:schemeClr val="accent2"/>
                </a:solidFill>
              </a:rPr>
              <a:t>analisar</a:t>
            </a:r>
            <a:r>
              <a:rPr lang="pt-BR" b="1" i="1" dirty="0"/>
              <a:t> </a:t>
            </a:r>
            <a:r>
              <a:rPr lang="pt-BR" i="1" dirty="0"/>
              <a:t>problemas, </a:t>
            </a:r>
            <a:r>
              <a:rPr lang="pt-BR" b="1" i="1" dirty="0">
                <a:solidFill>
                  <a:schemeClr val="accent2"/>
                </a:solidFill>
              </a:rPr>
              <a:t>visualizar</a:t>
            </a:r>
            <a:r>
              <a:rPr lang="pt-BR" i="1" dirty="0">
                <a:solidFill>
                  <a:schemeClr val="accent2"/>
                </a:solidFill>
              </a:rPr>
              <a:t> </a:t>
            </a:r>
            <a:r>
              <a:rPr lang="pt-BR" i="1" dirty="0"/>
              <a:t>assuntos complexos e </a:t>
            </a:r>
            <a:r>
              <a:rPr lang="pt-BR" b="1" i="1" dirty="0">
                <a:solidFill>
                  <a:schemeClr val="accent2"/>
                </a:solidFill>
              </a:rPr>
              <a:t>criar </a:t>
            </a:r>
            <a:r>
              <a:rPr lang="pt-BR" i="1" dirty="0"/>
              <a:t>novos produtos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Programa das aulas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548187"/>
          </a:xfrm>
          <a:ln/>
        </p:spPr>
        <p:txBody>
          <a:bodyPr/>
          <a:lstStyle/>
          <a:p>
            <a:pPr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Conceitos</a:t>
            </a:r>
            <a:r>
              <a:rPr lang="en-GB" dirty="0"/>
              <a:t> </a:t>
            </a:r>
            <a:r>
              <a:rPr lang="en-GB" dirty="0" err="1"/>
              <a:t>básicos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SI</a:t>
            </a:r>
          </a:p>
          <a:p>
            <a:pPr lvl="1"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Sistema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Informação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Perspectivas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um SI</a:t>
            </a:r>
          </a:p>
          <a:p>
            <a:pPr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Problemas</a:t>
            </a:r>
            <a:r>
              <a:rPr lang="en-GB" dirty="0" smtClean="0"/>
              <a:t> </a:t>
            </a:r>
            <a:r>
              <a:rPr lang="en-GB" dirty="0" err="1"/>
              <a:t>em</a:t>
            </a:r>
            <a:r>
              <a:rPr lang="en-GB" dirty="0"/>
              <a:t> SI</a:t>
            </a:r>
          </a:p>
          <a:p>
            <a:pPr lvl="1"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Legados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Dimensões</a:t>
            </a:r>
            <a:r>
              <a:rPr lang="en-GB" dirty="0"/>
              <a:t> de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SI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 sob uma perspectiva técnica </a:t>
            </a:r>
          </a:p>
        </p:txBody>
      </p:sp>
      <p:pic>
        <p:nvPicPr>
          <p:cNvPr id="6144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8313" y="1989138"/>
            <a:ext cx="8280400" cy="4348162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6096000" y="2209800"/>
            <a:ext cx="2590800" cy="2514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733800" y="1524000"/>
            <a:ext cx="1825625" cy="4340225"/>
            <a:chOff x="2352" y="960"/>
            <a:chExt cx="1150" cy="2734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352" y="1680"/>
              <a:ext cx="431" cy="2014"/>
            </a:xfrm>
            <a:prstGeom prst="rect">
              <a:avLst/>
            </a:prstGeom>
            <a:solidFill>
              <a:srgbClr val="FF6B6B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3166" y="961"/>
              <a:ext cx="335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3502" y="961"/>
              <a:ext cx="1" cy="177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V="1">
              <a:off x="2352" y="959"/>
              <a:ext cx="814" cy="723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2783" y="959"/>
              <a:ext cx="719" cy="723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2783" y="2733"/>
              <a:ext cx="719" cy="963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3850" y="5867400"/>
            <a:ext cx="3390900" cy="400050"/>
          </a:xfrm>
          <a:prstGeom prst="rect">
            <a:avLst/>
          </a:prstGeom>
          <a:noFill/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>
                <a:solidFill>
                  <a:srgbClr val="000000"/>
                </a:solidFill>
              </a:rPr>
              <a:t>Problema da Agradabilidade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702300" y="5867400"/>
            <a:ext cx="2827338" cy="398463"/>
          </a:xfrm>
          <a:prstGeom prst="rect">
            <a:avLst/>
          </a:prstGeom>
          <a:noFill/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>
                <a:solidFill>
                  <a:srgbClr val="000000"/>
                </a:solidFill>
              </a:rPr>
              <a:t>Problema da Corretude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09600" y="2743200"/>
            <a:ext cx="2211388" cy="161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b="1">
                <a:solidFill>
                  <a:srgbClr val="000000"/>
                </a:solidFill>
              </a:rPr>
              <a:t>Contextos de utilização</a:t>
            </a:r>
          </a:p>
          <a:p>
            <a:pPr algn="ctr" eaLnBrk="0" hangingPunct="0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>
                <a:solidFill>
                  <a:srgbClr val="000000"/>
                </a:solidFill>
              </a:rPr>
              <a:t>e.g.</a:t>
            </a:r>
          </a:p>
          <a:p>
            <a:pPr algn="ctr" eaLnBrk="0" hangingPunct="0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>
                <a:solidFill>
                  <a:srgbClr val="000000"/>
                </a:solidFill>
              </a:rPr>
              <a:t>Organizações</a:t>
            </a:r>
            <a:br>
              <a:rPr lang="pt-BR" sz="2000">
                <a:solidFill>
                  <a:srgbClr val="000000"/>
                </a:solidFill>
              </a:rPr>
            </a:br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3429000" y="2816225"/>
            <a:ext cx="2286000" cy="831850"/>
          </a:xfrm>
          <a:prstGeom prst="rightArrow">
            <a:avLst>
              <a:gd name="adj1" fmla="val 50000"/>
              <a:gd name="adj2" fmla="val 6870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 flipH="1">
            <a:off x="2971800" y="3883025"/>
            <a:ext cx="2209800" cy="831850"/>
          </a:xfrm>
          <a:prstGeom prst="rightArrow">
            <a:avLst>
              <a:gd name="adj1" fmla="val 50000"/>
              <a:gd name="adj2" fmla="val 6641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172200" y="2895600"/>
            <a:ext cx="32004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TWacholder = CLASS(TTree) </a:t>
            </a:r>
          </a:p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 PRIVATE</a:t>
            </a:r>
          </a:p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    COLOR : Tcolor;</a:t>
            </a:r>
          </a:p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    Height : integer;</a:t>
            </a:r>
          </a:p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    Width : integer;...</a:t>
            </a:r>
          </a:p>
          <a:p>
            <a:pPr eaLnBrk="0" hangingPunct="0">
              <a:lnSpc>
                <a:spcPct val="100000"/>
              </a:lnSpc>
              <a:buFont typeface="Verdan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>
                <a:solidFill>
                  <a:srgbClr val="000000"/>
                </a:solidFill>
                <a:latin typeface="Verdana" pitchFamily="34" charset="0"/>
              </a:rPr>
              <a:t> END;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6477000" y="2057400"/>
            <a:ext cx="22860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b="1">
                <a:solidFill>
                  <a:srgbClr val="000000"/>
                </a:solidFill>
              </a:rPr>
              <a:t>Pesquisa em Computação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609600" y="1027113"/>
            <a:ext cx="7162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011488" y="6338888"/>
            <a:ext cx="480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1500"/>
              </a:spcBef>
              <a:buClr>
                <a:srgbClr val="2135E8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i="1" dirty="0">
                <a:solidFill>
                  <a:srgbClr val="2135E8"/>
                </a:solidFill>
              </a:rPr>
              <a:t>Barreira de </a:t>
            </a:r>
            <a:r>
              <a:rPr lang="pt-BR" sz="2400" i="1" dirty="0" err="1">
                <a:solidFill>
                  <a:srgbClr val="2135E8"/>
                </a:solidFill>
              </a:rPr>
              <a:t>Dijkstra</a:t>
            </a:r>
            <a:endParaRPr lang="pt-BR" sz="2400" i="1" dirty="0">
              <a:solidFill>
                <a:srgbClr val="2135E8"/>
              </a:solidFill>
            </a:endParaRPr>
          </a:p>
        </p:txBody>
      </p:sp>
      <p:sp>
        <p:nvSpPr>
          <p:cNvPr id="4302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Abordagem da Computação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Posição da área de SI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050" y="1989138"/>
            <a:ext cx="7137400" cy="429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000"/>
              <a:t>Perspectiva sociotécnica de um SI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/>
              <a:t>SI = TI + Organização + Pessoas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684463"/>
            <a:ext cx="5113337" cy="3984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Áreas</a:t>
            </a:r>
            <a:r>
              <a:rPr lang="pt-BR" smtClean="0"/>
              <a:t> </a:t>
            </a:r>
            <a:r>
              <a:rPr lang="en-US" smtClean="0"/>
              <a:t>– Sistema de Informa</a:t>
            </a:r>
            <a:r>
              <a:rPr lang="pt-BR" smtClean="0"/>
              <a:t>ção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79712" y="1844824"/>
            <a:ext cx="4543450" cy="4938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Desenvolvimento de SI: projeto sociotécnico</a:t>
            </a:r>
          </a:p>
        </p:txBody>
      </p:sp>
      <p:pic>
        <p:nvPicPr>
          <p:cNvPr id="634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3160713"/>
            <a:ext cx="6840537" cy="2932112"/>
          </a:xfrm>
          <a:ln/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0825" y="2060575"/>
            <a:ext cx="8569325" cy="115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>
                <a:solidFill>
                  <a:srgbClr val="000000"/>
                </a:solidFill>
              </a:rPr>
              <a:t>Projeto de um SI implica uma mudança integrada tecnológica e organizacional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893175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SI: sistema sociotécnico complexo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98625"/>
            <a:ext cx="8569325" cy="48260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600" dirty="0" err="1"/>
              <a:t>SIs</a:t>
            </a:r>
            <a:r>
              <a:rPr lang="pt-BR" sz="2600" dirty="0"/>
              <a:t> possuem propriedades emergentes que não estão nem na parte técnica nem na organizacional </a:t>
            </a:r>
            <a:r>
              <a:rPr lang="pt-BR" sz="2600" dirty="0" smtClean="0"/>
              <a:t>isoladamente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6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600" dirty="0"/>
              <a:t>Tanto elementos sociais (humanos, organizacionais) como técnicos devem ser </a:t>
            </a:r>
            <a:r>
              <a:rPr lang="pt-BR" sz="2600" dirty="0" smtClean="0"/>
              <a:t>considerados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6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600" dirty="0"/>
              <a:t>Não adianta buscar somente excelência técnica (p. ex. a tecnologia de ponta) se a </a:t>
            </a:r>
            <a:r>
              <a:rPr lang="pt-BR" sz="2600" dirty="0" smtClean="0"/>
              <a:t>adequação </a:t>
            </a:r>
            <a:r>
              <a:rPr lang="pt-BR" sz="2600" dirty="0"/>
              <a:t>à organização não é levada em conta (p. ex. treinamento de usuários, adequação à cultura organizacional)</a:t>
            </a:r>
            <a:r>
              <a:rPr lang="ar-SA" sz="2600" dirty="0">
                <a:cs typeface="Arial" charset="0"/>
              </a:rPr>
              <a:t>‏</a:t>
            </a:r>
            <a:endParaRPr lang="pt-BR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362950" cy="1431925"/>
          </a:xfrm>
        </p:spPr>
        <p:txBody>
          <a:bodyPr/>
          <a:lstStyle/>
          <a:p>
            <a:r>
              <a:rPr lang="en-US"/>
              <a:t> Organizações/pessoas/sistemas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 dirty="0"/>
              <a:t>Sistemas </a:t>
            </a:r>
            <a:r>
              <a:rPr lang="pt-BR" sz="2600" dirty="0" err="1"/>
              <a:t>sóciotécnicos</a:t>
            </a:r>
            <a:r>
              <a:rPr lang="pt-BR" sz="2600" dirty="0"/>
              <a:t> são sistemas organizacionais com a finalidade de auxiliar na conquista de  alguma meta organizacional ou de negócio</a:t>
            </a:r>
            <a:r>
              <a:rPr lang="pt-BR" sz="2600" dirty="0" smtClean="0"/>
              <a:t>.</a:t>
            </a:r>
          </a:p>
          <a:p>
            <a:endParaRPr lang="en-US" sz="2600" dirty="0"/>
          </a:p>
          <a:p>
            <a:r>
              <a:rPr lang="pt-BR" sz="2600" dirty="0"/>
              <a:t>Se você não compreende o ambiente organizacional onde um sistema é usado, é menos provável que o sistema atenda às reais necessidades de negócio e de seus usuários.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964612" cy="1490662"/>
          </a:xfrm>
        </p:spPr>
        <p:txBody>
          <a:bodyPr/>
          <a:lstStyle/>
          <a:p>
            <a:r>
              <a:rPr lang="en-GB" sz="4000"/>
              <a:t>Fatores humanos e organizacionais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424863" cy="4392613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</a:pPr>
            <a:r>
              <a:rPr lang="pt-BR" i="1"/>
              <a:t>Mudanças de processo</a:t>
            </a:r>
            <a:r>
              <a:rPr lang="pt-BR"/>
              <a:t> </a:t>
            </a:r>
            <a:endParaRPr lang="en-GB"/>
          </a:p>
          <a:p>
            <a:pPr lvl="1"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</a:pPr>
            <a:r>
              <a:rPr lang="pt-BR" sz="2600"/>
              <a:t>O sistema requer mudanças nos processos de trabalho no ambiente? </a:t>
            </a:r>
            <a:endParaRPr lang="en-GB" sz="2600"/>
          </a:p>
          <a:p>
            <a:pPr algn="just">
              <a:lnSpc>
                <a:spcPct val="90000"/>
              </a:lnSpc>
              <a:spcAft>
                <a:spcPts val="625"/>
              </a:spcAft>
            </a:pPr>
            <a:r>
              <a:rPr lang="pt-BR" i="1"/>
              <a:t>Mudanças de trabalho</a:t>
            </a:r>
            <a:r>
              <a:rPr lang="pt-BR"/>
              <a:t> </a:t>
            </a:r>
            <a:endParaRPr lang="en-GB"/>
          </a:p>
          <a:p>
            <a:pPr lvl="1" algn="just">
              <a:lnSpc>
                <a:spcPct val="90000"/>
              </a:lnSpc>
              <a:spcAft>
                <a:spcPts val="625"/>
              </a:spcAft>
            </a:pPr>
            <a:r>
              <a:rPr lang="pt-BR" sz="2600"/>
              <a:t>O sistema suplanta as habilidades dos usuário ou obriga-os a mudar a forma como trabalham?</a:t>
            </a:r>
            <a:endParaRPr lang="en-GB" sz="2600"/>
          </a:p>
          <a:p>
            <a:pPr algn="just">
              <a:lnSpc>
                <a:spcPct val="90000"/>
              </a:lnSpc>
              <a:spcAft>
                <a:spcPts val="625"/>
              </a:spcAft>
            </a:pPr>
            <a:r>
              <a:rPr lang="pt-BR" i="1"/>
              <a:t>Mudanças organizacionais</a:t>
            </a:r>
            <a:r>
              <a:rPr lang="pt-BR"/>
              <a:t> </a:t>
            </a:r>
            <a:endParaRPr lang="en-GB"/>
          </a:p>
          <a:p>
            <a:pPr lvl="1" algn="just">
              <a:lnSpc>
                <a:spcPct val="90000"/>
              </a:lnSpc>
              <a:spcAft>
                <a:spcPts val="625"/>
              </a:spcAft>
            </a:pPr>
            <a:r>
              <a:rPr lang="pt-BR" sz="2600"/>
              <a:t>O sistema muda a estrutura política de poder em uma organização? </a:t>
            </a:r>
            <a:endParaRPr lang="en-GB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6425" cy="1431925"/>
          </a:xfrm>
        </p:spPr>
        <p:txBody>
          <a:bodyPr/>
          <a:lstStyle/>
          <a:p>
            <a:pPr algn="ctr"/>
            <a:r>
              <a:rPr lang="en-US" sz="4800"/>
              <a:t>Sistemas legados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24863" cy="4895850"/>
          </a:xfrm>
        </p:spPr>
        <p:txBody>
          <a:bodyPr/>
          <a:lstStyle/>
          <a:p>
            <a:r>
              <a:rPr lang="pt-BR" sz="2900"/>
              <a:t>Sistemas sóciotécnicos que foram desenvolvidos usando tecnologia antiga ou obsoleta.</a:t>
            </a:r>
            <a:endParaRPr lang="en-US" sz="2900"/>
          </a:p>
          <a:p>
            <a:r>
              <a:rPr lang="pt-BR" sz="2900"/>
              <a:t>Sistemas críticos para a operação de um negócio; é freqüentemente muito arriscado descartar esses sistemas</a:t>
            </a:r>
            <a:endParaRPr lang="en-US" sz="2900"/>
          </a:p>
          <a:p>
            <a:pPr lvl="1"/>
            <a:r>
              <a:rPr lang="pt-BR" sz="2400"/>
              <a:t>Sistema de conta de clientes de banco;</a:t>
            </a:r>
            <a:endParaRPr lang="en-US" sz="2400"/>
          </a:p>
          <a:p>
            <a:pPr lvl="1"/>
            <a:r>
              <a:rPr lang="pt-BR" sz="2400"/>
              <a:t>Sistema de manutenção de aeronaves.</a:t>
            </a:r>
            <a:endParaRPr lang="en-US" sz="2400"/>
          </a:p>
          <a:p>
            <a:r>
              <a:rPr lang="pt-BR" sz="2900"/>
              <a:t>Sistemas legados restringem novos processos de negócio e consomem uma alta proporção de orçamentos da empresa.</a:t>
            </a:r>
            <a:endParaRPr lang="en-US" sz="2900"/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/>
              <a:t>O que é um Sistema?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446405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/>
              <a:t>Conjunto de </a:t>
            </a:r>
            <a:r>
              <a:rPr lang="pt-BR" sz="2400" dirty="0">
                <a:solidFill>
                  <a:srgbClr val="FF0000"/>
                </a:solidFill>
              </a:rPr>
              <a:t>partes inter-relacionadas</a:t>
            </a:r>
            <a:r>
              <a:rPr lang="pt-BR" sz="2400" dirty="0"/>
              <a:t> e inter-dependentes que formam um todo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>
                <a:solidFill>
                  <a:schemeClr val="accent2"/>
                </a:solidFill>
              </a:rPr>
              <a:t>Partes são padrões na teia de relações</a:t>
            </a:r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Um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pode</a:t>
            </a:r>
            <a:r>
              <a:rPr lang="en-GB" sz="2400" dirty="0"/>
              <a:t> </a:t>
            </a:r>
            <a:r>
              <a:rPr lang="en-GB" sz="2400" dirty="0" err="1"/>
              <a:t>incluir</a:t>
            </a:r>
            <a:r>
              <a:rPr lang="en-GB" sz="2400" dirty="0"/>
              <a:t> software, hardware </a:t>
            </a:r>
            <a:r>
              <a:rPr lang="en-GB" sz="2400" dirty="0" err="1"/>
              <a:t>mecânico</a:t>
            </a:r>
            <a:r>
              <a:rPr lang="en-GB" sz="2400" dirty="0"/>
              <a:t>, </a:t>
            </a:r>
            <a:r>
              <a:rPr lang="en-GB" sz="2400" dirty="0" err="1"/>
              <a:t>elétrico</a:t>
            </a:r>
            <a:r>
              <a:rPr lang="en-GB" sz="2400" dirty="0"/>
              <a:t> e </a:t>
            </a:r>
            <a:r>
              <a:rPr lang="en-GB" sz="2400" dirty="0" err="1"/>
              <a:t>eletrônico</a:t>
            </a:r>
            <a:r>
              <a:rPr lang="en-GB" sz="2400" dirty="0"/>
              <a:t>, e ser </a:t>
            </a:r>
            <a:r>
              <a:rPr lang="en-GB" sz="2400" dirty="0" err="1"/>
              <a:t>operado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pessoas</a:t>
            </a:r>
            <a:r>
              <a:rPr lang="en-GB" sz="2400" dirty="0"/>
              <a:t>.</a:t>
            </a:r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Os </a:t>
            </a:r>
            <a:r>
              <a:rPr lang="en-GB" sz="2400" dirty="0" err="1"/>
              <a:t>componentes</a:t>
            </a:r>
            <a:r>
              <a:rPr lang="en-GB" sz="2400" dirty="0"/>
              <a:t> de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são</a:t>
            </a:r>
            <a:r>
              <a:rPr lang="en-GB" sz="2400" dirty="0"/>
              <a:t> </a:t>
            </a:r>
            <a:r>
              <a:rPr lang="en-GB" sz="2400" dirty="0" err="1"/>
              <a:t>dependentes</a:t>
            </a:r>
            <a:r>
              <a:rPr lang="en-GB" sz="2400" dirty="0"/>
              <a:t> de </a:t>
            </a:r>
            <a:r>
              <a:rPr lang="en-GB" sz="2400" dirty="0" err="1"/>
              <a:t>outros</a:t>
            </a:r>
            <a:r>
              <a:rPr lang="en-GB" sz="2400" dirty="0"/>
              <a:t> </a:t>
            </a:r>
            <a:r>
              <a:rPr lang="en-GB" sz="2400" dirty="0" err="1"/>
              <a:t>componentes</a:t>
            </a:r>
            <a:r>
              <a:rPr lang="en-GB" sz="2400" dirty="0"/>
              <a:t> de </a:t>
            </a:r>
            <a:r>
              <a:rPr lang="en-GB" sz="2400" dirty="0" err="1"/>
              <a:t>sistema</a:t>
            </a:r>
            <a:r>
              <a:rPr lang="en-GB" sz="2400" dirty="0"/>
              <a:t>.</a:t>
            </a:r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/>
          </a:p>
          <a:p>
            <a:pPr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As </a:t>
            </a:r>
            <a:r>
              <a:rPr lang="en-GB" sz="2400" dirty="0" err="1"/>
              <a:t>propriedades</a:t>
            </a:r>
            <a:r>
              <a:rPr lang="en-GB" sz="2400" dirty="0"/>
              <a:t> e o </a:t>
            </a:r>
            <a:r>
              <a:rPr lang="en-GB" sz="2400" dirty="0" err="1"/>
              <a:t>comportamento</a:t>
            </a:r>
            <a:r>
              <a:rPr lang="en-GB" sz="2400" dirty="0"/>
              <a:t> dos </a:t>
            </a:r>
            <a:r>
              <a:rPr lang="en-GB" sz="2400" dirty="0" err="1"/>
              <a:t>componentes</a:t>
            </a:r>
            <a:r>
              <a:rPr lang="en-GB" sz="2400" dirty="0"/>
              <a:t> de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são</a:t>
            </a:r>
            <a:r>
              <a:rPr lang="en-GB" sz="2400" dirty="0"/>
              <a:t> </a:t>
            </a:r>
            <a:r>
              <a:rPr lang="en-GB" sz="2400" dirty="0" err="1"/>
              <a:t>fortemente</a:t>
            </a:r>
            <a:r>
              <a:rPr lang="en-GB" sz="2400" dirty="0"/>
              <a:t> </a:t>
            </a:r>
            <a:r>
              <a:rPr lang="en-GB" sz="2400" dirty="0" err="1"/>
              <a:t>interligados</a:t>
            </a:r>
            <a:r>
              <a:rPr lang="en-GB" sz="2400" dirty="0"/>
              <a:t>.</a:t>
            </a:r>
            <a:endParaRPr lang="pt-BR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de sistemas legados</a:t>
            </a:r>
            <a:endParaRPr lang="en-US"/>
          </a:p>
        </p:txBody>
      </p:sp>
      <p:pic>
        <p:nvPicPr>
          <p:cNvPr id="89091" name="Picture 3" descr="fi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492375"/>
            <a:ext cx="8135938" cy="24749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6300" cy="1152525"/>
          </a:xfrm>
        </p:spPr>
        <p:txBody>
          <a:bodyPr/>
          <a:lstStyle/>
          <a:p>
            <a:r>
              <a:rPr lang="en-US" sz="4000"/>
              <a:t>Componentes de sistemas legados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900" i="1"/>
              <a:t>Hardware - </a:t>
            </a:r>
            <a:r>
              <a:rPr lang="pt-BR" sz="2900"/>
              <a:t>pode ser hardware obsoleto.</a:t>
            </a:r>
            <a:endParaRPr lang="en-US" sz="2900"/>
          </a:p>
          <a:p>
            <a:pPr>
              <a:lnSpc>
                <a:spcPct val="90000"/>
              </a:lnSpc>
            </a:pPr>
            <a:r>
              <a:rPr lang="pt-BR" sz="2900" i="1"/>
              <a:t>Software de apoio - </a:t>
            </a:r>
            <a:r>
              <a:rPr lang="pt-BR" sz="2900"/>
              <a:t>pode contar com software de fornecedores que não estão mais em atividade.</a:t>
            </a:r>
            <a:endParaRPr lang="en-US" sz="2900"/>
          </a:p>
          <a:p>
            <a:pPr>
              <a:lnSpc>
                <a:spcPct val="90000"/>
              </a:lnSpc>
            </a:pPr>
            <a:r>
              <a:rPr lang="pt-BR" sz="2900" i="1"/>
              <a:t>Software de aplicação - </a:t>
            </a:r>
            <a:r>
              <a:rPr lang="pt-BR" sz="2900"/>
              <a:t>pode estar em linguagem de programação obsoleta.</a:t>
            </a:r>
            <a:endParaRPr lang="en-US" sz="2900"/>
          </a:p>
          <a:p>
            <a:pPr>
              <a:lnSpc>
                <a:spcPct val="90000"/>
              </a:lnSpc>
            </a:pPr>
            <a:r>
              <a:rPr lang="pt-BR" sz="2900" i="1"/>
              <a:t>Dados de aplicação</a:t>
            </a:r>
            <a:r>
              <a:rPr lang="pt-BR" sz="2900"/>
              <a:t> - freqüentemente incompletos e inconsistentes.</a:t>
            </a:r>
            <a:endParaRPr lang="en-US" sz="2900"/>
          </a:p>
          <a:p>
            <a:pPr>
              <a:lnSpc>
                <a:spcPct val="90000"/>
              </a:lnSpc>
            </a:pPr>
            <a:r>
              <a:rPr lang="pt-BR" sz="2900" i="1"/>
              <a:t>Processos de negócio - </a:t>
            </a:r>
            <a:r>
              <a:rPr lang="pt-BR" sz="2900"/>
              <a:t>podem ser restringidos pela estrutura e pela funcionalidade do software.</a:t>
            </a:r>
            <a:endParaRPr lang="en-US" sz="2900"/>
          </a:p>
          <a:p>
            <a:pPr>
              <a:lnSpc>
                <a:spcPct val="90000"/>
              </a:lnSpc>
            </a:pPr>
            <a:r>
              <a:rPr lang="pt-BR" sz="2900" i="1"/>
              <a:t>Políticas e regras de negócio</a:t>
            </a:r>
            <a:r>
              <a:rPr lang="pt-BR" sz="2900"/>
              <a:t> – podem ser implícitas e incorporadas no software.</a:t>
            </a:r>
            <a:endParaRPr lang="en-US" sz="2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Substituição de sistema legado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Há um risco significativo de negócio em simplesmente descartar sistemas legados e substituí-los por um sistema que foi desenvolvido utilizando uma tecnologia moderna</a:t>
            </a:r>
          </a:p>
          <a:p>
            <a:pPr lvl="1"/>
            <a:r>
              <a:rPr lang="pt-BR" sz="1800" dirty="0" smtClean="0"/>
              <a:t>Raramente existe uma especificação completa do sistema legado.</a:t>
            </a:r>
          </a:p>
          <a:p>
            <a:pPr lvl="1"/>
            <a:r>
              <a:rPr lang="pt-BR" sz="1800" dirty="0" smtClean="0"/>
              <a:t>Se existir uma especificação, é pouco provável que ela incorpore todas as mudanças que foram feitas no sistema</a:t>
            </a:r>
          </a:p>
          <a:p>
            <a:pPr lvl="1"/>
            <a:r>
              <a:rPr lang="pt-BR" sz="1800" dirty="0" smtClean="0"/>
              <a:t>Os processos corporativos e o modo como os sistemas legados operam estão sempre intrinsecamente entrelaçados</a:t>
            </a:r>
          </a:p>
          <a:p>
            <a:pPr lvl="1"/>
            <a:r>
              <a:rPr lang="pt-BR" sz="1800" dirty="0" smtClean="0"/>
              <a:t>Importantes regras corporativas podem estar inseridas no software e podem não estar documentadas em nenhum outro lugar</a:t>
            </a:r>
          </a:p>
          <a:p>
            <a:pPr lvl="1"/>
            <a:r>
              <a:rPr lang="pt-BR" sz="1800" dirty="0" smtClean="0"/>
              <a:t>O desenvolvimento de um software novo é arriscado, uma vez que podem ocorrer problemas inesperados com um novo sistema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 de sistemas legados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O sistema deve mudar para permanecer útil</a:t>
            </a:r>
          </a:p>
          <a:p>
            <a:pPr lvl="1"/>
            <a:r>
              <a:rPr lang="pt-BR" sz="1900" dirty="0" smtClean="0"/>
              <a:t>No entanto, alterar um sistema legado é muitas vezes dispendioso</a:t>
            </a:r>
          </a:p>
          <a:p>
            <a:pPr lvl="1"/>
            <a:r>
              <a:rPr lang="pt-BR" sz="1900" dirty="0" smtClean="0"/>
              <a:t>Diferentes partes do sistema foram implementadas por diferentes equipes. Portanto, não há um estilo de programação consistente</a:t>
            </a:r>
          </a:p>
          <a:p>
            <a:pPr lvl="1"/>
            <a:r>
              <a:rPr lang="pt-BR" sz="1900" dirty="0" smtClean="0"/>
              <a:t>O sistema pode utilizar uma linguagem de programação obsoleta</a:t>
            </a:r>
          </a:p>
          <a:p>
            <a:pPr lvl="1"/>
            <a:r>
              <a:rPr lang="pt-BR" sz="1900" dirty="0" smtClean="0"/>
              <a:t>Freqüentemente, a documentação do sistema é inadequada e desatualizada</a:t>
            </a:r>
          </a:p>
          <a:p>
            <a:pPr lvl="1"/>
            <a:r>
              <a:rPr lang="pt-BR" sz="1900" dirty="0" smtClean="0"/>
              <a:t>Em geral, muitos anos de manutenção podem ter corrompido a estrutura do sistema</a:t>
            </a:r>
          </a:p>
          <a:p>
            <a:pPr lvl="1"/>
            <a:r>
              <a:rPr lang="pt-BR" sz="1900" dirty="0" smtClean="0"/>
              <a:t>O sistema pode ter sido otimizado para melhorar a utilização de espaço ou a velocidade de execução, em vez de ter sido escrito para facilitar a compreensão</a:t>
            </a:r>
          </a:p>
          <a:p>
            <a:pPr lvl="1"/>
            <a:r>
              <a:rPr lang="pt-BR" sz="1900" dirty="0" smtClean="0"/>
              <a:t>Os dados processados pelo sistema podem estar armazenados em diferentes arquivos, que podem ter estruturas incompatíveis</a:t>
            </a:r>
            <a:endParaRPr lang="pt-BR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Dilema fundamental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 continuarem utilizando os sistemas legados e fazendo alterações, seus custos aumentarão</a:t>
            </a:r>
          </a:p>
          <a:p>
            <a:r>
              <a:rPr lang="pt-BR" sz="2800" dirty="0" smtClean="0"/>
              <a:t>Se decidirem substituir seus sistemas legados por novos sistemas, isso será dispendioso</a:t>
            </a:r>
          </a:p>
          <a:p>
            <a:r>
              <a:rPr lang="pt-BR" sz="2800" dirty="0" smtClean="0"/>
              <a:t>Muitas empresas estão examinando técnicas de engenharia de software que ampliem o tempo de duração dos sistemas legados e que reduzam os custos de manter esses sistemas em uso, como a evolução de produtos de software e a reengenharia de software.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Modelo em camadas de um sistema legado</a:t>
            </a:r>
            <a:endParaRPr lang="en-US" sz="4000"/>
          </a:p>
        </p:txBody>
      </p:sp>
      <p:pic>
        <p:nvPicPr>
          <p:cNvPr id="91139" name="Picture 3" descr="fi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5" y="2392363"/>
            <a:ext cx="7777163" cy="3484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Em tese, é possível fazer alterações em uma camada sem afetar qualquer uma das camadas adjacentes</a:t>
            </a:r>
          </a:p>
          <a:p>
            <a:r>
              <a:rPr lang="pt-BR" sz="2600" dirty="0" smtClean="0"/>
              <a:t>Na prática, isso raramente funciona, as razões são:</a:t>
            </a:r>
          </a:p>
          <a:p>
            <a:pPr lvl="1"/>
            <a:r>
              <a:rPr lang="pt-BR" sz="1900" dirty="0" smtClean="0"/>
              <a:t>A modificação de uma camada pode introduzir novos recursos e as camadas superiores podem ser modificadas para se beneficiarem desses recursos</a:t>
            </a:r>
          </a:p>
          <a:p>
            <a:pPr lvl="1"/>
            <a:r>
              <a:rPr lang="pt-BR" sz="1900" dirty="0" smtClean="0"/>
              <a:t>A modificação do software pode torná-lo mais lento, de modo que um novo hardware é necessário, a fim de melhorar o desempenho</a:t>
            </a:r>
          </a:p>
          <a:p>
            <a:pPr lvl="1"/>
            <a:r>
              <a:rPr lang="pt-BR" sz="1900" dirty="0" smtClean="0"/>
              <a:t>Muitas vezes, é impossível manter interfaces de hardware, especialmente se for proposta uma mudança radical para um novo tipo de hardware, por exemplo, mudar o hardware de mainframe para sistemas cliente-servidor</a:t>
            </a:r>
            <a:endParaRPr lang="pt-BR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sistemas legados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Praticamente todos os sistemas legados utilizados foram projetados antes do desenvolvimento orientado a objetos ser utilizado</a:t>
            </a:r>
          </a:p>
          <a:p>
            <a:r>
              <a:rPr lang="pt-BR" sz="2800" dirty="0" smtClean="0"/>
              <a:t>Em vez de serem organizados com um conjunto de objetos interativos, esses sistemas são projetados utilizando uma estratégia de projeto orientado a funções</a:t>
            </a:r>
          </a:p>
          <a:p>
            <a:r>
              <a:rPr lang="pt-BR" sz="2800" dirty="0" smtClean="0"/>
              <a:t>Centenas de programas de aplicações foram desenvolvidos utilizando-se esses métodos e as ferramentas CASE associadas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000"/>
              <a:t>O profissional de SI e as diferentes perspectivas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/>
              <a:t>O profissional de SI deve dialogar com pessoas com perspectivas diferentes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8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060575"/>
            <a:ext cx="4321175" cy="3814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/>
              <a:t>Problemas em SI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1628775"/>
            <a:ext cx="8893175" cy="4932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6425" cy="1058863"/>
          </a:xfrm>
          <a:ln/>
        </p:spPr>
        <p:txBody>
          <a:bodyPr lIns="95165" tIns="46748" rIns="95165" bIns="46748" anchor="b"/>
          <a:lstStyle/>
          <a:p>
            <a:r>
              <a:rPr lang="en-GB"/>
              <a:t>Categorias de sistemas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6425" cy="4232275"/>
          </a:xfrm>
          <a:ln/>
        </p:spPr>
        <p:txBody>
          <a:bodyPr lIns="95165" tIns="46748" rIns="95165" bIns="46748"/>
          <a:lstStyle/>
          <a:p>
            <a:r>
              <a:rPr lang="en-GB" sz="3300" dirty="0" err="1"/>
              <a:t>Sistemas</a:t>
            </a:r>
            <a:r>
              <a:rPr lang="en-GB" sz="3300" dirty="0"/>
              <a:t> </a:t>
            </a:r>
            <a:r>
              <a:rPr lang="en-GB" sz="3300" dirty="0" err="1"/>
              <a:t>técnicos</a:t>
            </a:r>
            <a:r>
              <a:rPr lang="en-GB" sz="3300" dirty="0"/>
              <a:t> </a:t>
            </a:r>
            <a:r>
              <a:rPr lang="en-GB" sz="3300" dirty="0" err="1"/>
              <a:t>baseados</a:t>
            </a:r>
            <a:r>
              <a:rPr lang="en-GB" sz="3300" dirty="0"/>
              <a:t> </a:t>
            </a:r>
            <a:r>
              <a:rPr lang="en-GB" sz="3300" dirty="0" err="1"/>
              <a:t>em</a:t>
            </a:r>
            <a:r>
              <a:rPr lang="en-GB" sz="3300" dirty="0"/>
              <a:t> </a:t>
            </a:r>
            <a:r>
              <a:rPr lang="en-GB" sz="3300" dirty="0" err="1"/>
              <a:t>computador</a:t>
            </a:r>
            <a:endParaRPr lang="en-GB" sz="3300" dirty="0"/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São </a:t>
            </a:r>
            <a:r>
              <a:rPr lang="en-GB" sz="2600" dirty="0" err="1">
                <a:solidFill>
                  <a:schemeClr val="accent2"/>
                </a:solidFill>
              </a:rPr>
              <a:t>aqueles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que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incluem</a:t>
            </a:r>
            <a:r>
              <a:rPr lang="en-GB" sz="2600" dirty="0">
                <a:solidFill>
                  <a:schemeClr val="accent2"/>
                </a:solidFill>
              </a:rPr>
              <a:t> hardware e software, </a:t>
            </a:r>
            <a:r>
              <a:rPr lang="en-GB" sz="2600" dirty="0" err="1">
                <a:solidFill>
                  <a:schemeClr val="accent2"/>
                </a:solidFill>
              </a:rPr>
              <a:t>mas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não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incluem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operadores</a:t>
            </a:r>
            <a:r>
              <a:rPr lang="en-GB" sz="2600" dirty="0">
                <a:solidFill>
                  <a:schemeClr val="accent2"/>
                </a:solidFill>
              </a:rPr>
              <a:t> e </a:t>
            </a:r>
            <a:r>
              <a:rPr lang="en-GB" sz="2600" dirty="0" err="1">
                <a:solidFill>
                  <a:schemeClr val="accent2"/>
                </a:solidFill>
              </a:rPr>
              <a:t>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processos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operacionais</a:t>
            </a:r>
            <a:r>
              <a:rPr lang="en-GB" sz="2600" dirty="0">
                <a:solidFill>
                  <a:schemeClr val="accent2"/>
                </a:solidFill>
              </a:rPr>
              <a:t>. O </a:t>
            </a:r>
            <a:r>
              <a:rPr lang="en-GB" sz="2600" dirty="0" err="1">
                <a:solidFill>
                  <a:schemeClr val="accent2"/>
                </a:solidFill>
              </a:rPr>
              <a:t>sistema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não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está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ciente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que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está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sendo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usado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para</a:t>
            </a:r>
            <a:r>
              <a:rPr lang="en-GB" sz="2600" dirty="0">
                <a:solidFill>
                  <a:schemeClr val="accent2"/>
                </a:solidFill>
              </a:rPr>
              <a:t> um </a:t>
            </a:r>
            <a:r>
              <a:rPr lang="en-GB" sz="2600" dirty="0" err="1">
                <a:solidFill>
                  <a:schemeClr val="accent2"/>
                </a:solidFill>
              </a:rPr>
              <a:t>determinado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fim</a:t>
            </a:r>
            <a:r>
              <a:rPr lang="en-GB" sz="2600" dirty="0"/>
              <a:t>.</a:t>
            </a:r>
          </a:p>
          <a:p>
            <a:r>
              <a:rPr lang="en-GB" sz="3300" dirty="0" err="1"/>
              <a:t>Sistemas</a:t>
            </a:r>
            <a:r>
              <a:rPr lang="en-GB" sz="3300" dirty="0"/>
              <a:t> </a:t>
            </a:r>
            <a:r>
              <a:rPr lang="en-GB" sz="3300" dirty="0" err="1"/>
              <a:t>sóciotécnicos</a:t>
            </a:r>
            <a:endParaRPr lang="en-GB" sz="3300" dirty="0"/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São </a:t>
            </a:r>
            <a:r>
              <a:rPr lang="en-GB" sz="2600" dirty="0" err="1">
                <a:solidFill>
                  <a:schemeClr val="accent2"/>
                </a:solidFill>
              </a:rPr>
              <a:t>aqueles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que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incluem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sistemas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técnicos</a:t>
            </a:r>
            <a:r>
              <a:rPr lang="en-GB" sz="2600" dirty="0">
                <a:solidFill>
                  <a:schemeClr val="accent2"/>
                </a:solidFill>
              </a:rPr>
              <a:t>, </a:t>
            </a:r>
            <a:r>
              <a:rPr lang="en-GB" sz="2600" dirty="0" err="1">
                <a:solidFill>
                  <a:schemeClr val="accent2"/>
                </a:solidFill>
              </a:rPr>
              <a:t>processos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operacionais</a:t>
            </a:r>
            <a:r>
              <a:rPr lang="en-GB" sz="2600" dirty="0">
                <a:solidFill>
                  <a:schemeClr val="accent2"/>
                </a:solidFill>
              </a:rPr>
              <a:t> e </a:t>
            </a:r>
            <a:r>
              <a:rPr lang="en-GB" sz="2600" dirty="0" err="1">
                <a:solidFill>
                  <a:schemeClr val="accent2"/>
                </a:solidFill>
              </a:rPr>
              <a:t>pessoas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que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usam</a:t>
            </a:r>
            <a:r>
              <a:rPr lang="en-GB" sz="2600" dirty="0">
                <a:solidFill>
                  <a:schemeClr val="accent2"/>
                </a:solidFill>
              </a:rPr>
              <a:t> e </a:t>
            </a:r>
            <a:r>
              <a:rPr lang="en-GB" sz="2600" dirty="0" err="1">
                <a:solidFill>
                  <a:schemeClr val="accent2"/>
                </a:solidFill>
              </a:rPr>
              <a:t>interagem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smtClean="0">
                <a:solidFill>
                  <a:schemeClr val="accent2"/>
                </a:solidFill>
              </a:rPr>
              <a:t>com </a:t>
            </a:r>
            <a:r>
              <a:rPr lang="en-GB" sz="2600" dirty="0" err="1" smtClean="0">
                <a:solidFill>
                  <a:schemeClr val="accent2"/>
                </a:solidFill>
              </a:rPr>
              <a:t>esse</a:t>
            </a:r>
            <a:r>
              <a:rPr lang="en-GB" sz="2600" dirty="0" smtClean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sistema</a:t>
            </a:r>
            <a:r>
              <a:rPr lang="en-GB" sz="2600" dirty="0">
                <a:solidFill>
                  <a:schemeClr val="accent2"/>
                </a:solidFill>
              </a:rPr>
              <a:t>. Os </a:t>
            </a:r>
            <a:r>
              <a:rPr lang="en-GB" sz="2600" dirty="0" err="1">
                <a:solidFill>
                  <a:schemeClr val="accent2"/>
                </a:solidFill>
              </a:rPr>
              <a:t>sistemas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sóciotécnicos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são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regidos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por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políticas</a:t>
            </a:r>
            <a:r>
              <a:rPr lang="en-GB" sz="2600" dirty="0">
                <a:solidFill>
                  <a:schemeClr val="accent2"/>
                </a:solidFill>
              </a:rPr>
              <a:t> e </a:t>
            </a:r>
            <a:r>
              <a:rPr lang="en-GB" sz="2600" dirty="0" err="1">
                <a:solidFill>
                  <a:schemeClr val="accent2"/>
                </a:solidFill>
              </a:rPr>
              <a:t>regras</a:t>
            </a:r>
            <a:r>
              <a:rPr lang="en-GB" sz="2600" dirty="0">
                <a:solidFill>
                  <a:schemeClr val="accent2"/>
                </a:solidFill>
              </a:rPr>
              <a:t> </a:t>
            </a:r>
            <a:r>
              <a:rPr lang="en-GB" sz="2600" dirty="0" err="1">
                <a:solidFill>
                  <a:schemeClr val="accent2"/>
                </a:solidFill>
              </a:rPr>
              <a:t>organizacionais</a:t>
            </a:r>
            <a:r>
              <a:rPr lang="en-GB" sz="26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6425" cy="1431925"/>
          </a:xfrm>
        </p:spPr>
        <p:txBody>
          <a:bodyPr/>
          <a:lstStyle/>
          <a:p>
            <a:r>
              <a:rPr lang="de-DE"/>
              <a:t>Atividade em Grupo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507413" cy="5111750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de-DE"/>
              <a:t>Considere um exemplo real de SI com o qual você teve contato e analise:</a:t>
            </a:r>
          </a:p>
          <a:p>
            <a:pPr lvl="1">
              <a:lnSpc>
                <a:spcPct val="83000"/>
              </a:lnSpc>
            </a:pPr>
            <a:r>
              <a:rPr lang="de-DE"/>
              <a:t> Descreva o SI e seu objetivo: </a:t>
            </a:r>
          </a:p>
          <a:p>
            <a:pPr lvl="2">
              <a:lnSpc>
                <a:spcPct val="83000"/>
              </a:lnSpc>
            </a:pPr>
            <a:r>
              <a:rPr lang="de-DE"/>
              <a:t>a) sob uma perspectiva técnica (entradas, processamento, saídas); </a:t>
            </a:r>
          </a:p>
          <a:p>
            <a:pPr lvl="2">
              <a:lnSpc>
                <a:spcPct val="83000"/>
              </a:lnSpc>
            </a:pPr>
            <a:r>
              <a:rPr lang="de-DE"/>
              <a:t>b) sob perspectiva sociotécnica: quais são os componentes deste SI?</a:t>
            </a:r>
          </a:p>
          <a:p>
            <a:pPr lvl="1">
              <a:lnSpc>
                <a:spcPct val="83000"/>
              </a:lnSpc>
            </a:pPr>
            <a:r>
              <a:rPr lang="de-DE"/>
              <a:t> Esse sistema tem comportamentos ou propriedades emergentes? Quais?</a:t>
            </a:r>
          </a:p>
          <a:p>
            <a:pPr lvl="1">
              <a:lnSpc>
                <a:spcPct val="83000"/>
              </a:lnSpc>
            </a:pPr>
            <a:r>
              <a:rPr lang="de-DE"/>
              <a:t> Pense em uma mudança a ser feita nesse SI: que dimensões (organizacionais, tecnológicas, humanas) você levaria em conta?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81000"/>
            <a:ext cx="7772400" cy="1143000"/>
          </a:xfrm>
        </p:spPr>
        <p:txBody>
          <a:bodyPr/>
          <a:lstStyle/>
          <a:p>
            <a:r>
              <a:rPr lang="pt-BR" dirty="0">
                <a:solidFill>
                  <a:srgbClr val="000099"/>
                </a:solidFill>
              </a:rPr>
              <a:t>Exemplos de Sistemas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4495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BR" sz="2000" dirty="0"/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Entrada</a:t>
            </a:r>
            <a:r>
              <a:rPr lang="pt-BR" sz="2400" b="1" dirty="0" smtClean="0">
                <a:solidFill>
                  <a:srgbClr val="000099"/>
                </a:solidFill>
              </a:rPr>
              <a:t>: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estudantes</a:t>
            </a:r>
            <a:r>
              <a:rPr lang="pt-BR" sz="1600" dirty="0">
                <a:solidFill>
                  <a:srgbClr val="000099"/>
                </a:solidFill>
              </a:rPr>
              <a:t>, professores, administradores, livros, equipamentos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Mecanismos de processamento</a:t>
            </a:r>
            <a:r>
              <a:rPr lang="pt-BR" sz="2400" dirty="0" smtClean="0">
                <a:solidFill>
                  <a:srgbClr val="000099"/>
                </a:solidFill>
              </a:rPr>
              <a:t>: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ensinar</a:t>
            </a:r>
            <a:r>
              <a:rPr lang="pt-BR" sz="1600" dirty="0">
                <a:solidFill>
                  <a:srgbClr val="000099"/>
                </a:solidFill>
              </a:rPr>
              <a:t>, pesquisar, atender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pt-BR" b="1" dirty="0">
                <a:solidFill>
                  <a:srgbClr val="000099"/>
                </a:solidFill>
              </a:rPr>
              <a:t>Saídas</a:t>
            </a:r>
            <a:r>
              <a:rPr lang="pt-BR" i="1" dirty="0">
                <a:solidFill>
                  <a:srgbClr val="000099"/>
                </a:solidFill>
              </a:rPr>
              <a:t>: </a:t>
            </a:r>
            <a:endParaRPr lang="pt-BR" i="1" dirty="0" smtClean="0">
              <a:solidFill>
                <a:srgbClr val="000099"/>
              </a:solidFill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pt-BR" sz="1600" i="1" dirty="0" smtClean="0">
                <a:solidFill>
                  <a:srgbClr val="000099"/>
                </a:solidFill>
              </a:rPr>
              <a:t>formação </a:t>
            </a:r>
            <a:r>
              <a:rPr lang="pt-BR" sz="1600" i="1" dirty="0">
                <a:solidFill>
                  <a:srgbClr val="000099"/>
                </a:solidFill>
              </a:rPr>
              <a:t>de estudantes, pesquisa significativa para a comunidade</a:t>
            </a:r>
            <a:endParaRPr lang="pt-BR" sz="1600" dirty="0">
              <a:solidFill>
                <a:srgbClr val="000099"/>
              </a:solidFill>
            </a:endParaRP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pt-BR" b="1" dirty="0">
                <a:solidFill>
                  <a:srgbClr val="000099"/>
                </a:solidFill>
              </a:rPr>
              <a:t>Meta:</a:t>
            </a:r>
            <a:r>
              <a:rPr lang="pt-BR" dirty="0">
                <a:solidFill>
                  <a:srgbClr val="000099"/>
                </a:solidFill>
              </a:rPr>
              <a:t> </a:t>
            </a:r>
            <a:endParaRPr lang="pt-BR" dirty="0" smtClean="0">
              <a:solidFill>
                <a:srgbClr val="000099"/>
              </a:solidFill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aquisição </a:t>
            </a:r>
            <a:r>
              <a:rPr lang="pt-BR" sz="1600" dirty="0">
                <a:solidFill>
                  <a:srgbClr val="000099"/>
                </a:solidFill>
              </a:rPr>
              <a:t>de conhecimento</a:t>
            </a:r>
          </a:p>
        </p:txBody>
      </p:sp>
      <p:pic>
        <p:nvPicPr>
          <p:cNvPr id="80900" name="Picture 4" descr="sala edg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2819400" cy="1590675"/>
          </a:xfrm>
          <a:prstGeom prst="rect">
            <a:avLst/>
          </a:prstGeom>
          <a:noFill/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343400" y="24384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Entrada</a:t>
            </a:r>
            <a:r>
              <a:rPr lang="pt-BR" sz="2400" b="1" dirty="0" smtClean="0">
                <a:solidFill>
                  <a:srgbClr val="000099"/>
                </a:solidFill>
              </a:rPr>
              <a:t>: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atores</a:t>
            </a:r>
            <a:r>
              <a:rPr lang="pt-BR" sz="1600" dirty="0">
                <a:solidFill>
                  <a:srgbClr val="000099"/>
                </a:solidFill>
              </a:rPr>
              <a:t>, diretor, equipe, cenários, </a:t>
            </a:r>
            <a:r>
              <a:rPr lang="pt-BR" sz="1600" dirty="0" smtClean="0">
                <a:solidFill>
                  <a:srgbClr val="000099"/>
                </a:solidFill>
              </a:rPr>
              <a:t>equipamentos</a:t>
            </a:r>
            <a:endParaRPr lang="pt-BR" sz="1600" dirty="0">
              <a:solidFill>
                <a:srgbClr val="0000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Mecanismos de processamento</a:t>
            </a:r>
            <a:r>
              <a:rPr lang="pt-BR" sz="2400" dirty="0" smtClean="0">
                <a:solidFill>
                  <a:srgbClr val="000099"/>
                </a:solidFill>
              </a:rPr>
              <a:t>: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filmar</a:t>
            </a:r>
            <a:r>
              <a:rPr lang="pt-BR" sz="1600" dirty="0">
                <a:solidFill>
                  <a:srgbClr val="000099"/>
                </a:solidFill>
              </a:rPr>
              <a:t>, editar, efeitos especiais, distribuição do filme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Saídas</a:t>
            </a:r>
            <a:r>
              <a:rPr lang="pt-BR" sz="2400" i="1" dirty="0">
                <a:solidFill>
                  <a:srgbClr val="000099"/>
                </a:solidFill>
              </a:rPr>
              <a:t>: </a:t>
            </a:r>
            <a:endParaRPr lang="pt-BR" sz="2400" i="1" dirty="0" smtClean="0">
              <a:solidFill>
                <a:srgbClr val="000099"/>
              </a:solidFill>
            </a:endParaRP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pt-BR" sz="1600" i="1" dirty="0" smtClean="0">
                <a:solidFill>
                  <a:srgbClr val="000099"/>
                </a:solidFill>
              </a:rPr>
              <a:t>filme </a:t>
            </a:r>
            <a:r>
              <a:rPr lang="pt-BR" sz="1600" i="1" dirty="0">
                <a:solidFill>
                  <a:srgbClr val="000099"/>
                </a:solidFill>
              </a:rPr>
              <a:t>concluído entregue aos cinemas</a:t>
            </a:r>
            <a:endParaRPr lang="pt-BR" sz="1600" dirty="0">
              <a:solidFill>
                <a:srgbClr val="0000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pt-BR" sz="2400" b="1" dirty="0">
                <a:solidFill>
                  <a:srgbClr val="000099"/>
                </a:solidFill>
              </a:rPr>
              <a:t>Meta</a:t>
            </a:r>
            <a:r>
              <a:rPr lang="pt-BR" sz="2400" dirty="0">
                <a:solidFill>
                  <a:srgbClr val="000099"/>
                </a:solidFill>
              </a:rPr>
              <a:t>: </a:t>
            </a:r>
            <a:endParaRPr lang="pt-BR" sz="2400" dirty="0" smtClean="0">
              <a:solidFill>
                <a:srgbClr val="000099"/>
              </a:solidFill>
            </a:endParaRP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pt-BR" sz="1600" dirty="0" smtClean="0">
                <a:solidFill>
                  <a:srgbClr val="000099"/>
                </a:solidFill>
              </a:rPr>
              <a:t>entretenimento</a:t>
            </a:r>
            <a:r>
              <a:rPr lang="pt-BR" sz="1600" dirty="0">
                <a:solidFill>
                  <a:srgbClr val="000099"/>
                </a:solidFill>
              </a:rPr>
              <a:t>, premiação de filmes, lucros</a:t>
            </a:r>
          </a:p>
        </p:txBody>
      </p:sp>
      <p:pic>
        <p:nvPicPr>
          <p:cNvPr id="80902" name="Picture 6" descr="lavra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914400"/>
            <a:ext cx="2590800" cy="1547813"/>
          </a:xfrm>
          <a:prstGeom prst="rect">
            <a:avLst/>
          </a:prstGeom>
          <a:noFill/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1143000" y="4572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chemeClr val="accent2"/>
                </a:solidFill>
              </a:rPr>
              <a:t>Faculdade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715000" y="5334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chemeClr val="accent2"/>
                </a:solidFill>
              </a:rPr>
              <a:t>Cinema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 advAuto="0"/>
      <p:bldP spid="809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000099"/>
                </a:solidFill>
              </a:rPr>
              <a:t>Classificação dos Sistemas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rgbClr val="000099"/>
                </a:solidFill>
              </a:rPr>
              <a:t>Simples e Complexos</a:t>
            </a:r>
          </a:p>
          <a:p>
            <a:pPr>
              <a:lnSpc>
                <a:spcPct val="90000"/>
              </a:lnSpc>
            </a:pPr>
            <a:endParaRPr lang="pt-BR" sz="28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>
                <a:solidFill>
                  <a:srgbClr val="000099"/>
                </a:solidFill>
              </a:rPr>
              <a:t>Abertos e Fechados</a:t>
            </a:r>
          </a:p>
          <a:p>
            <a:pPr>
              <a:lnSpc>
                <a:spcPct val="90000"/>
              </a:lnSpc>
            </a:pPr>
            <a:endParaRPr lang="pt-BR" sz="28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>
                <a:solidFill>
                  <a:srgbClr val="000099"/>
                </a:solidFill>
              </a:rPr>
              <a:t>Estável e Dinâmicos</a:t>
            </a:r>
          </a:p>
          <a:p>
            <a:pPr>
              <a:lnSpc>
                <a:spcPct val="90000"/>
              </a:lnSpc>
            </a:pPr>
            <a:endParaRPr lang="pt-BR" sz="28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>
                <a:solidFill>
                  <a:srgbClr val="000099"/>
                </a:solidFill>
              </a:rPr>
              <a:t>Adaptáveis e Não-Adaptáveis</a:t>
            </a:r>
          </a:p>
          <a:p>
            <a:pPr>
              <a:lnSpc>
                <a:spcPct val="90000"/>
              </a:lnSpc>
            </a:pPr>
            <a:endParaRPr lang="pt-BR" sz="28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>
                <a:solidFill>
                  <a:srgbClr val="000099"/>
                </a:solidFill>
              </a:rPr>
              <a:t>Permanentes e Temporários</a:t>
            </a:r>
            <a:endParaRPr lang="pt-BR" sz="2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000099"/>
                </a:solidFill>
              </a:rPr>
              <a:t>Classificação dos Sistemas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3200" b="1" dirty="0">
                <a:solidFill>
                  <a:schemeClr val="tx1"/>
                </a:solidFill>
              </a:rPr>
              <a:t>Simples</a:t>
            </a:r>
            <a:r>
              <a:rPr lang="pt-BR" sz="3200" dirty="0">
                <a:solidFill>
                  <a:srgbClr val="000099"/>
                </a:solidFill>
              </a:rPr>
              <a:t>: possui poucos elementos e a relação ou interação entre os mesmos é descomplicada e direta (Bolo)		</a:t>
            </a:r>
            <a:endParaRPr lang="pt-BR" sz="3200" dirty="0" smtClean="0">
              <a:solidFill>
                <a:srgbClr val="000099"/>
              </a:solidFill>
            </a:endParaRPr>
          </a:p>
          <a:p>
            <a:pPr algn="l"/>
            <a:endParaRPr lang="pt-BR" sz="3200" dirty="0">
              <a:solidFill>
                <a:srgbClr val="000099"/>
              </a:solidFill>
            </a:endParaRPr>
          </a:p>
          <a:p>
            <a:pPr algn="l"/>
            <a:r>
              <a:rPr lang="pt-BR" sz="3200" b="1" dirty="0">
                <a:solidFill>
                  <a:schemeClr val="tx1"/>
                </a:solidFill>
              </a:rPr>
              <a:t>Complexos</a:t>
            </a:r>
            <a:r>
              <a:rPr lang="pt-BR" sz="3200" dirty="0">
                <a:solidFill>
                  <a:srgbClr val="000099"/>
                </a:solidFill>
              </a:rPr>
              <a:t>: possui muitos elementos que são altamente relacionados e interdependentes (Fábrica de Foguetes)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Complexos</a:t>
            </a: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Sistemas </a:t>
            </a:r>
            <a:r>
              <a:rPr lang="pt-BR" dirty="0"/>
              <a:t>complexos são não-lineares: laços de </a:t>
            </a:r>
            <a:r>
              <a:rPr lang="pt-BR" dirty="0" smtClean="0"/>
              <a:t>retroalimentação</a:t>
            </a:r>
          </a:p>
          <a:p>
            <a:endParaRPr lang="pt-BR" dirty="0"/>
          </a:p>
          <a:p>
            <a:r>
              <a:rPr lang="de-DE" dirty="0"/>
              <a:t>Sistemas evoluem: sistemas abertos afastados do equilíbrio recebem fluxo constante de energia e matéria</a:t>
            </a:r>
          </a:p>
          <a:p>
            <a:pPr lvl="1"/>
            <a:r>
              <a:rPr lang="de-DE" dirty="0"/>
              <a:t> Emergência de novas estruturas e formas de comportamento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2507</Words>
  <Application>Microsoft Office PowerPoint</Application>
  <PresentationFormat>Apresentação na tela (4:3)</PresentationFormat>
  <Paragraphs>294</Paragraphs>
  <Slides>50</Slides>
  <Notes>29</Notes>
  <HiddenSlides>6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52" baseType="lpstr">
      <vt:lpstr>Design padrão</vt:lpstr>
      <vt:lpstr>Design padrão</vt:lpstr>
      <vt:lpstr>Fundamentos de Sistemas de Informação (ACH2014)‏</vt:lpstr>
      <vt:lpstr>Créditos</vt:lpstr>
      <vt:lpstr>Programa das aulas</vt:lpstr>
      <vt:lpstr>O que é um Sistema?</vt:lpstr>
      <vt:lpstr>Categorias de sistemas</vt:lpstr>
      <vt:lpstr>Exemplos de Sistemas</vt:lpstr>
      <vt:lpstr>Classificação dos Sistemas</vt:lpstr>
      <vt:lpstr>Classificação dos Sistemas</vt:lpstr>
      <vt:lpstr>Sistemas Complexos</vt:lpstr>
      <vt:lpstr>Classificação dos Sistemas</vt:lpstr>
      <vt:lpstr>Classificação dos Sistemas</vt:lpstr>
      <vt:lpstr>Classificação dos Sistemas</vt:lpstr>
      <vt:lpstr>Características dos sistemas sóciotécnicos</vt:lpstr>
      <vt:lpstr>Propriedades Emergentes</vt:lpstr>
      <vt:lpstr>Exemplos de Propriedades Emergentes</vt:lpstr>
      <vt:lpstr>Tipos de propriedades emergentes</vt:lpstr>
      <vt:lpstr>Sistemas refletem perspectivas</vt:lpstr>
      <vt:lpstr>Dados – Informações – Conhecimento</vt:lpstr>
      <vt:lpstr>O que é informação?</vt:lpstr>
      <vt:lpstr>Dado x Informação</vt:lpstr>
      <vt:lpstr>Dado x Informação</vt:lpstr>
      <vt:lpstr>Informação x Conhecimento</vt:lpstr>
      <vt:lpstr>Dados – Informações – Conhecimento</vt:lpstr>
      <vt:lpstr>Elementos intervenientes na tomada de decisão – uso do conhecimento</vt:lpstr>
      <vt:lpstr>Slide 25</vt:lpstr>
      <vt:lpstr>Slide 26</vt:lpstr>
      <vt:lpstr>Conceitos </vt:lpstr>
      <vt:lpstr>Tecnologia de Informação</vt:lpstr>
      <vt:lpstr>O que é um SI?</vt:lpstr>
      <vt:lpstr>SI sob uma perspectiva técnica </vt:lpstr>
      <vt:lpstr>Abordagem da Computação</vt:lpstr>
      <vt:lpstr>Posição da área de SI</vt:lpstr>
      <vt:lpstr>Perspectiva sociotécnica de um SI</vt:lpstr>
      <vt:lpstr>Áreas – Sistema de Informação</vt:lpstr>
      <vt:lpstr>Desenvolvimento de SI: projeto sociotécnico</vt:lpstr>
      <vt:lpstr>SI: sistema sociotécnico complexo</vt:lpstr>
      <vt:lpstr> Organizações/pessoas/sistemas</vt:lpstr>
      <vt:lpstr>Fatores humanos e organizacionais</vt:lpstr>
      <vt:lpstr>Sistemas legados</vt:lpstr>
      <vt:lpstr>Componentes de sistemas legados</vt:lpstr>
      <vt:lpstr>Componentes de sistemas legados</vt:lpstr>
      <vt:lpstr>Substituição de sistema legado</vt:lpstr>
      <vt:lpstr>Alteração de sistemas legados</vt:lpstr>
      <vt:lpstr>Dilema fundamental</vt:lpstr>
      <vt:lpstr>Modelo em camadas de um sistema legado</vt:lpstr>
      <vt:lpstr>Modificação de sistema</vt:lpstr>
      <vt:lpstr>Projeto de sistemas legados</vt:lpstr>
      <vt:lpstr>O profissional de SI e as diferentes perspectivas</vt:lpstr>
      <vt:lpstr>Problemas em SI</vt:lpstr>
      <vt:lpstr>Atividade em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Sistemas de Informação (ACH2014)</dc:title>
  <dc:creator>Clodoaldo</dc:creator>
  <cp:lastModifiedBy>Jose</cp:lastModifiedBy>
  <cp:revision>71</cp:revision>
  <dcterms:modified xsi:type="dcterms:W3CDTF">2014-04-08T09:30:25Z</dcterms:modified>
</cp:coreProperties>
</file>