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79" r:id="rId4"/>
    <p:sldId id="257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Lucida Sans Unicode" charset="0"/>
              <a:cs typeface="Lucida Sans Unicode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E6124537-F35B-498A-950B-7A3E9FE9E268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3951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AD795468-235B-4CE5-A6E5-82115864DAD0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FBC76203-371F-4A14-A7CF-4670F3686EE9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4C089C7E-DF5E-4767-8F18-13FC89CA8BC7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3EB63D99-0E98-47BD-937C-B7320F746E0B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AF3C5296-79EE-4E4A-A881-7823DFDE49AD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15FCCA08-6B01-419D-B5F1-FFDB46BF56D7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4A4FFD9B-59AA-4EB3-A37F-AF093B3D0FF3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F6495F3D-2A9C-45C0-B9FF-9CFC02AE7280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04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5B0F6E4-15D2-4326-B194-5A705FCD28E4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36393536-BC18-4DBC-9D56-DABE96DC9F5D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B84D8E80-E66A-4E44-BB43-8C0B8BB4240C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35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47BB82FA-ADE3-494F-8003-0ECD36ABFBE3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EA667585-835F-4179-9783-DFB38FDE9B13}" type="slidenum">
              <a:rPr lang="de-DE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de-DE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726B-CC55-45CB-971A-491E029C45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805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11D8-018F-452A-B8D3-2BF20C0252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0590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25450"/>
            <a:ext cx="2055813" cy="578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25450"/>
            <a:ext cx="6019800" cy="5789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35A55-7548-42E7-AE7A-BC793A78FF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3301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D483-7D46-4683-86C7-E8ECAB7D2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930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71BFF-C4C3-48FC-8E4E-71B226C9D4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92456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23D0E-D397-41E0-9B75-AD9B953CE0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944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B1894-9A08-4998-9527-67B33701F8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1337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C84C7-56B2-4770-9F43-28FDA6A5D1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994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2667C-6ED6-4E92-B17A-C8F9A999B0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7278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B83D9-CF36-440E-BF6D-BA250C5475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163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BF3A3-A427-40B3-913E-31CB55CCEA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46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CBD64-5BD4-4C10-B49E-F851173049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6381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4D096-AC64-4966-BACB-F1DD74CE17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101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92FDB-BD2D-4D48-8D60-9DD34BBD55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460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604963"/>
            <a:ext cx="21320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2484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7DC29-59E5-4970-B748-D1DDADB983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86800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8213" cy="2208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0511-CF2C-4828-9583-9261BCB0B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403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51644-7F7A-4F27-B980-E01430BE9C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618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0F008-0A7D-4373-8E39-1FDE269E5D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949-9E7D-4065-A07E-C489F76240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09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DEB3-F17D-4CEC-9B3C-7F7DE6F12B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249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D9E36-3B7A-482F-888F-E21A3B45A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10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16C31-2942-4551-A8F8-4DFAF101C0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4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52630-7098-44C5-9A36-415BD7F4D7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2617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Arial Black" pitchFamily="34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2B9E2731-7979-42FA-9AA3-371FBF178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5450"/>
            <a:ext cx="82280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1313" indent="-341313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7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a typeface="Lucida Sans Unicode" charset="0"/>
                <a:cs typeface="Lucida Sans Unicode" charset="0"/>
              </a:endParaRPr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3" name="Rectangle 6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4" name="Rectangle 7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5" name="Rectangle 10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a typeface="Lucida Sans Unicode" charset="0"/>
                  <a:cs typeface="Lucida Sans Unicode" charset="0"/>
                </a:endParaRPr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Arial Black" pitchFamily="34" charset="0"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Arial Black" pitchFamily="34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9A505727-F563-4FBE-81EE-1EEA71EAF7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0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828800"/>
            <a:ext cx="6018213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1313" indent="-341313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7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pPr eaLnBrk="1" hangingPunct="1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600" smtClean="0">
                <a:solidFill>
                  <a:srgbClr val="FFFFFF"/>
                </a:solidFill>
              </a:rPr>
              <a:t>Fundamentos de Sistemas de Informação </a:t>
            </a:r>
            <a:r>
              <a:rPr lang="pt-BR" sz="3600" smtClean="0">
                <a:solidFill>
                  <a:srgbClr val="FFFFFF"/>
                </a:solidFill>
              </a:rPr>
              <a:t>(ACH2014)</a:t>
            </a:r>
            <a:r>
              <a:rPr lang="ar-SA" sz="3600" smtClean="0">
                <a:solidFill>
                  <a:srgbClr val="FFFFFF"/>
                </a:solidFill>
                <a:cs typeface="Arial" charset="0"/>
              </a:rPr>
              <a:t>‏</a:t>
            </a:r>
            <a:endParaRPr lang="pt-BR" sz="3600" smtClean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71800" y="4556125"/>
            <a:ext cx="6019800" cy="164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fontAlgn="base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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fontAlgn="base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Char char="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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Char char="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kern="0" dirty="0" smtClean="0"/>
              <a:t>Prof. Dr. José de </a:t>
            </a:r>
            <a:r>
              <a:rPr lang="pt-BR" sz="2100" kern="0" dirty="0" err="1" smtClean="0"/>
              <a:t>Jesús</a:t>
            </a:r>
            <a:r>
              <a:rPr lang="pt-BR" sz="2100" kern="0" dirty="0" smtClean="0"/>
              <a:t> Pérez </a:t>
            </a:r>
            <a:r>
              <a:rPr lang="pt-BR" sz="2100" kern="0" dirty="0" err="1" smtClean="0"/>
              <a:t>Alcázar</a:t>
            </a:r>
            <a:endParaRPr lang="pt-BR" sz="2100" kern="0" dirty="0" smtClean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kern="0" dirty="0" smtClean="0"/>
              <a:t>Escola de Artes, Ciências e Humanidades</a:t>
            </a:r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kern="0" dirty="0" smtClean="0"/>
              <a:t>Universidade de São Paulo (EACH/USP)</a:t>
            </a:r>
            <a:r>
              <a:rPr lang="ar-SA" sz="2100" kern="0" dirty="0" smtClean="0">
                <a:cs typeface="Arial" charset="0"/>
              </a:rPr>
              <a:t>‏</a:t>
            </a:r>
            <a:endParaRPr lang="pt-BR" sz="2100" kern="0" dirty="0" smtClean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100" kern="0" dirty="0" smtClean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kern="0" dirty="0" smtClean="0"/>
              <a:t>SI em ORGANIZAÇÕES</a:t>
            </a:r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kern="0" dirty="0" smtClean="0"/>
              <a:t>Gestão de Infraestrutura e de Serviços de TI</a:t>
            </a:r>
            <a:endParaRPr lang="pt-BR" sz="21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smtClean="0"/>
              <a:t>TI na Estrutura Organizacional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76475"/>
            <a:ext cx="8229600" cy="35274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Empresas pequenas: única pessoa de TI</a:t>
            </a:r>
          </a:p>
          <a:p>
            <a:pPr eaLnBrk="1" hangingPunct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Algumas empresas grandes utilizam descentralização: cada área funcional tem seu departamento de TI/SI </a:t>
            </a:r>
          </a:p>
          <a:p>
            <a:pPr eaLnBrk="1" hangingPunct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Empresas grandes geralmente têm departamento central de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smtClean="0"/>
              <a:t>TI na Estrutura Organizacional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1200"/>
            <a:ext cx="678815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smtClean="0"/>
              <a:t>TI na Estrutura Organizacional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2009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smtClean="0"/>
              <a:t>TI na Estrutura Organizacional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697662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Serviços de TI e terceirização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2799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Diversas empresas optam por contratar empresas especializadas para prover serviços de TI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Outsourcing</a:t>
            </a:r>
            <a:r>
              <a:rPr lang="en-GB" dirty="0" smtClean="0"/>
              <a:t>: Terceirização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Offshoring</a:t>
            </a:r>
            <a:r>
              <a:rPr lang="en-GB" dirty="0" smtClean="0"/>
              <a:t>: </a:t>
            </a:r>
            <a:r>
              <a:rPr lang="en-GB" i="1" dirty="0" smtClean="0"/>
              <a:t>outsourcing</a:t>
            </a:r>
            <a:r>
              <a:rPr lang="en-GB" dirty="0" smtClean="0"/>
              <a:t> internacional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Near-shoring</a:t>
            </a:r>
            <a:r>
              <a:rPr lang="en-GB" dirty="0" smtClean="0"/>
              <a:t>: </a:t>
            </a:r>
            <a:r>
              <a:rPr lang="en-GB" i="1" smtClean="0"/>
              <a:t>outsourcing</a:t>
            </a:r>
            <a:r>
              <a:rPr lang="en-GB" smtClean="0"/>
              <a:t> </a:t>
            </a:r>
            <a:r>
              <a:rPr lang="en-GB" smtClean="0"/>
              <a:t>dentro de uma região</a:t>
            </a:r>
            <a:endParaRPr lang="en-GB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Onsourcing</a:t>
            </a:r>
            <a:r>
              <a:rPr lang="en-GB" dirty="0" smtClean="0"/>
              <a:t>: “</a:t>
            </a:r>
            <a:r>
              <a:rPr lang="en-GB" i="1" dirty="0" smtClean="0"/>
              <a:t>outsourcing”</a:t>
            </a:r>
            <a:r>
              <a:rPr lang="en-GB" dirty="0" smtClean="0"/>
              <a:t> interno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Problema de gestão:o que terceirizar?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8228013" cy="1433513"/>
          </a:xfrm>
        </p:spPr>
        <p:txBody>
          <a:bodyPr/>
          <a:lstStyle/>
          <a:p>
            <a:r>
              <a:rPr lang="pt-BR" smtClean="0"/>
              <a:t>Créditos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773238"/>
            <a:ext cx="8226425" cy="4233862"/>
          </a:xfrm>
        </p:spPr>
        <p:txBody>
          <a:bodyPr/>
          <a:lstStyle/>
          <a:p>
            <a:r>
              <a:rPr lang="pt-BR" sz="2400" dirty="0" smtClean="0"/>
              <a:t>O material utilizado na disciplina de Fundamentos de Sistema de informação tem sido desenvolvido de forma cooperativa pelos professores que ministram a disciplina. Sua produção inicial foi desenvolvida pelo Prof. Dr.: João Porto de Albuquerque – ICMC –USP no ano de 2009.  Dando continuidade a esse trabalho, durante o ano de 2011, o material tem sido adaptado e expandido pelos professores Prof. Dr.: Luciano Vieira de Araújo – EACH-USP, Prof. Dr.: Clodoaldo Moraes Lima e o Prof. Marcelo </a:t>
            </a:r>
            <a:r>
              <a:rPr lang="pt-BR" sz="2400" dirty="0" err="1" smtClean="0"/>
              <a:t>Fantinato</a:t>
            </a:r>
            <a:r>
              <a:rPr lang="pt-BR" sz="2400" dirty="0" smtClean="0"/>
              <a:t> – EACH-USP em cooperação com o Prof. Dr.: João Porto de Albuquerque – ICMC –USP.</a:t>
            </a:r>
          </a:p>
          <a:p>
            <a:pPr>
              <a:buNone/>
            </a:pP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0735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Programa da aula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44675"/>
            <a:ext cx="8424862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smtClean="0"/>
              <a:t>Componentes da Infra-estrutura de TI</a:t>
            </a:r>
            <a:r>
              <a:rPr lang="pt-BR" smtClean="0"/>
              <a:t> </a:t>
            </a:r>
          </a:p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Planejamento de Infra-estrutura de TI</a:t>
            </a:r>
          </a:p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Organização da Função TI</a:t>
            </a:r>
          </a:p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Serviços de TI</a:t>
            </a:r>
          </a:p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TI na Estrutura organizacional</a:t>
            </a:r>
          </a:p>
          <a:p>
            <a:pPr eaLnBrk="1" hangingPunct="1">
              <a:lnSpc>
                <a:spcPct val="12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Serviços de TI e terceirização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4000" smtClean="0"/>
              <a:t>Componentes da Infra-estrutura de TI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3900"/>
            <a:ext cx="8208963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4000" smtClean="0"/>
              <a:t>Planejamento de Infra-estrutura de TI: questões chave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Planejamento de capacidade e escalabilidade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Custo total de propriedade de recursos tecnológicos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Utilização de provedores de serviços tecnológicos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smtClean="0"/>
              <a:t>Outsourcing (terceirização)</a:t>
            </a:r>
            <a:r>
              <a:rPr lang="ar-SA" sz="2400" smtClean="0">
                <a:cs typeface="Arial" charset="0"/>
              </a:rPr>
              <a:t>‏</a:t>
            </a:r>
            <a:endParaRPr lang="pt-BR" sz="2400" smtClean="0"/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smtClean="0"/>
              <a:t>Computação sob demanda (on-demand)</a:t>
            </a:r>
            <a:r>
              <a:rPr lang="ar-SA" sz="2400" smtClean="0">
                <a:cs typeface="Arial" charset="0"/>
              </a:rPr>
              <a:t>‏</a:t>
            </a:r>
            <a:endParaRPr lang="pt-BR" sz="2400" smtClean="0"/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smtClean="0"/>
              <a:t>Provedores de serviços aplicativos (ASPs)</a:t>
            </a:r>
            <a:r>
              <a:rPr lang="ar-SA" sz="2400" smtClean="0">
                <a:cs typeface="Arial" charset="0"/>
              </a:rPr>
              <a:t>‏</a:t>
            </a:r>
            <a:endParaRPr lang="pt-BR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mtClean="0"/>
              <a:t>Custo total de propriedade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4963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smtClean="0"/>
              <a:t>Provedores de serviços aplicativos (ASPs):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8208963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Organização da Função TI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O Departamento de Sistemas de Informação / TI pode conter: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Programadores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Analistas de sistema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Gerentes de sistemas de informação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Executivo-chefe de informática – Chief information officer (CIO)</a:t>
            </a:r>
            <a:r>
              <a:rPr lang="ar-SA" smtClean="0">
                <a:cs typeface="Arial" charset="0"/>
              </a:rPr>
              <a:t>‏</a:t>
            </a:r>
            <a:endParaRPr lang="pt-BR" smtClean="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Usuários finais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Serviços de TI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63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Operação/suporte de computadores de grande porte, computadores pessoais e laptops da organização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Operação/suporte de serviços de telecomunicação (conectividade dados, vídeo, voz)</a:t>
            </a:r>
            <a:r>
              <a:rPr lang="ar-SA" sz="2800" smtClean="0">
                <a:cs typeface="Arial" charset="0"/>
              </a:rPr>
              <a:t>‏</a:t>
            </a:r>
            <a:endParaRPr lang="pt-BR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Desenvolvimento e suporte para os sistemas da organização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Gestão de TI: planejamento e desenvolvimento da infra-estrutura, gerenciamento de projetos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Treinamento e suporte em TI para usuários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smtClean="0"/>
              <a:t>Pesquisa e desenvolvimento em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448</Words>
  <Application>Microsoft Office PowerPoint</Application>
  <PresentationFormat>Apresentação na tela (4:3)</PresentationFormat>
  <Paragraphs>67</Paragraphs>
  <Slides>14</Slides>
  <Notes>13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Design padrão</vt:lpstr>
      <vt:lpstr>1_Design padrão</vt:lpstr>
      <vt:lpstr>Fundamentos de Sistemas de Informação (ACH2014)‏</vt:lpstr>
      <vt:lpstr>Créditos</vt:lpstr>
      <vt:lpstr>Programa da aula</vt:lpstr>
      <vt:lpstr>Componentes da Infra-estrutura de TI</vt:lpstr>
      <vt:lpstr>Planejamento de Infra-estrutura de TI: questões chave</vt:lpstr>
      <vt:lpstr>Custo total de propriedade</vt:lpstr>
      <vt:lpstr>Provedores de serviços aplicativos (ASPs):</vt:lpstr>
      <vt:lpstr>Organização da Função TI</vt:lpstr>
      <vt:lpstr>Serviços de TI</vt:lpstr>
      <vt:lpstr>TI na Estrutura Organizacional</vt:lpstr>
      <vt:lpstr>TI na Estrutura Organizacional</vt:lpstr>
      <vt:lpstr>TI na Estrutura Organizacional</vt:lpstr>
      <vt:lpstr>TI na Estrutura Organizacional</vt:lpstr>
      <vt:lpstr>Serviços de TI e terceirização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Sistema de Informação</dc:title>
  <dc:creator>Joao Porto de Albuquerque</dc:creator>
  <cp:lastModifiedBy>Jose</cp:lastModifiedBy>
  <cp:revision>11</cp:revision>
  <dcterms:modified xsi:type="dcterms:W3CDTF">2014-06-26T10:06:41Z</dcterms:modified>
</cp:coreProperties>
</file>