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68" r:id="rId2"/>
    <p:sldId id="319" r:id="rId3"/>
    <p:sldId id="325" r:id="rId4"/>
    <p:sldId id="269" r:id="rId5"/>
    <p:sldId id="256" r:id="rId6"/>
    <p:sldId id="257" r:id="rId7"/>
    <p:sldId id="258" r:id="rId8"/>
    <p:sldId id="272" r:id="rId9"/>
    <p:sldId id="275" r:id="rId10"/>
    <p:sldId id="282" r:id="rId11"/>
    <p:sldId id="302" r:id="rId12"/>
    <p:sldId id="313" r:id="rId13"/>
    <p:sldId id="314" r:id="rId14"/>
    <p:sldId id="276" r:id="rId15"/>
    <p:sldId id="283" r:id="rId16"/>
    <p:sldId id="301" r:id="rId17"/>
    <p:sldId id="299" r:id="rId18"/>
    <p:sldId id="304" r:id="rId19"/>
    <p:sldId id="300" r:id="rId20"/>
    <p:sldId id="307" r:id="rId21"/>
    <p:sldId id="303" r:id="rId22"/>
    <p:sldId id="284" r:id="rId23"/>
    <p:sldId id="309" r:id="rId24"/>
    <p:sldId id="310" r:id="rId25"/>
    <p:sldId id="308" r:id="rId26"/>
    <p:sldId id="305" r:id="rId27"/>
    <p:sldId id="311" r:id="rId28"/>
    <p:sldId id="312" r:id="rId29"/>
    <p:sldId id="315" r:id="rId30"/>
    <p:sldId id="316" r:id="rId31"/>
    <p:sldId id="306" r:id="rId32"/>
    <p:sldId id="277" r:id="rId33"/>
    <p:sldId id="320" r:id="rId34"/>
    <p:sldId id="321" r:id="rId35"/>
    <p:sldId id="259" r:id="rId36"/>
    <p:sldId id="280" r:id="rId37"/>
    <p:sldId id="285" r:id="rId38"/>
    <p:sldId id="278" r:id="rId39"/>
    <p:sldId id="279" r:id="rId40"/>
    <p:sldId id="281" r:id="rId41"/>
    <p:sldId id="287" r:id="rId42"/>
    <p:sldId id="317" r:id="rId43"/>
    <p:sldId id="288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1FECB4D8-DB02-4DC6-A0A2-4F2EBAE1DC90}" styleName="Estilo Médio 1 - Ênfas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152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333CF7-A8B7-499A-A051-B3071FC53B04}" type="datetimeFigureOut">
              <a:rPr lang="en-US" smtClean="0"/>
              <a:pPr/>
              <a:t>3/10/2011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A3701F-3FD9-4D7C-B48E-725C6F162338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3701F-3FD9-4D7C-B48E-725C6F16233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3701F-3FD9-4D7C-B48E-725C6F162338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3701F-3FD9-4D7C-B48E-725C6F162338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3701F-3FD9-4D7C-B48E-725C6F162338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3701F-3FD9-4D7C-B48E-725C6F162338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3701F-3FD9-4D7C-B48E-725C6F162338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3701F-3FD9-4D7C-B48E-725C6F162338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3701F-3FD9-4D7C-B48E-725C6F162338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3701F-3FD9-4D7C-B48E-725C6F162338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3701F-3FD9-4D7C-B48E-725C6F162338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3701F-3FD9-4D7C-B48E-725C6F162338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3701F-3FD9-4D7C-B48E-725C6F162338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3701F-3FD9-4D7C-B48E-725C6F162338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3701F-3FD9-4D7C-B48E-725C6F162338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3701F-3FD9-4D7C-B48E-725C6F162338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11.03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3701F-3FD9-4D7C-B48E-725C6F162338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3701F-3FD9-4D7C-B48E-725C6F162338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3701F-3FD9-4D7C-B48E-725C6F162338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[EE] indica o conteúdo do endereço EE, </a:t>
            </a:r>
          </a:p>
          <a:p>
            <a:r>
              <a:rPr lang="pt-BR" dirty="0" smtClean="0"/>
              <a:t>[AC] indica o conteúdo do acumulador, </a:t>
            </a:r>
          </a:p>
          <a:p>
            <a:r>
              <a:rPr lang="pt-BR" dirty="0" smtClean="0"/>
              <a:t>AI indica o apontador de instrução e </a:t>
            </a:r>
          </a:p>
          <a:p>
            <a:r>
              <a:rPr lang="pt-BR" dirty="0" smtClean="0"/>
              <a:t>(XXX) indica o </a:t>
            </a:r>
            <a:r>
              <a:rPr lang="pt-BR" dirty="0" err="1" smtClean="0"/>
              <a:t>mnemonico</a:t>
            </a:r>
            <a:r>
              <a:rPr lang="pt-BR" dirty="0" smtClean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3701F-3FD9-4D7C-B48E-725C6F162338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3701F-3FD9-4D7C-B48E-725C6F162338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3701F-3FD9-4D7C-B48E-725C6F162338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3701F-3FD9-4D7C-B48E-725C6F162338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3701F-3FD9-4D7C-B48E-725C6F162338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3701F-3FD9-4D7C-B48E-725C6F162338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3701F-3FD9-4D7C-B48E-725C6F162338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3701F-3FD9-4D7C-B48E-725C6F162338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10.03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3701F-3FD9-4D7C-B48E-725C6F162338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3701F-3FD9-4D7C-B48E-725C6F162338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3701F-3FD9-4D7C-B48E-725C6F162338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3701F-3FD9-4D7C-B48E-725C6F162338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C862B-EB28-4F28-895F-85165C53739E}" type="datetimeFigureOut">
              <a:rPr lang="en-US" smtClean="0"/>
              <a:pPr/>
              <a:t>3/10/2011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82A41-803A-4C77-9A15-16DFA4AE12C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C862B-EB28-4F28-895F-85165C53739E}" type="datetimeFigureOut">
              <a:rPr lang="en-US" smtClean="0"/>
              <a:pPr/>
              <a:t>3/10/2011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82A41-803A-4C77-9A15-16DFA4AE12C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C862B-EB28-4F28-895F-85165C53739E}" type="datetimeFigureOut">
              <a:rPr lang="en-US" smtClean="0"/>
              <a:pPr/>
              <a:t>3/10/2011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82A41-803A-4C77-9A15-16DFA4AE12C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C862B-EB28-4F28-895F-85165C53739E}" type="datetimeFigureOut">
              <a:rPr lang="en-US" smtClean="0"/>
              <a:pPr/>
              <a:t>3/10/2011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82A41-803A-4C77-9A15-16DFA4AE12C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C862B-EB28-4F28-895F-85165C53739E}" type="datetimeFigureOut">
              <a:rPr lang="en-US" smtClean="0"/>
              <a:pPr/>
              <a:t>3/10/2011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82A41-803A-4C77-9A15-16DFA4AE12C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C862B-EB28-4F28-895F-85165C53739E}" type="datetimeFigureOut">
              <a:rPr lang="en-US" smtClean="0"/>
              <a:pPr/>
              <a:t>3/10/2011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82A41-803A-4C77-9A15-16DFA4AE12C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C862B-EB28-4F28-895F-85165C53739E}" type="datetimeFigureOut">
              <a:rPr lang="en-US" smtClean="0"/>
              <a:pPr/>
              <a:t>3/10/2011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82A41-803A-4C77-9A15-16DFA4AE12C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C862B-EB28-4F28-895F-85165C53739E}" type="datetimeFigureOut">
              <a:rPr lang="en-US" smtClean="0"/>
              <a:pPr/>
              <a:t>3/10/2011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82A41-803A-4C77-9A15-16DFA4AE12C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C862B-EB28-4F28-895F-85165C53739E}" type="datetimeFigureOut">
              <a:rPr lang="en-US" smtClean="0"/>
              <a:pPr/>
              <a:t>3/10/2011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82A41-803A-4C77-9A15-16DFA4AE12C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C862B-EB28-4F28-895F-85165C53739E}" type="datetimeFigureOut">
              <a:rPr lang="en-US" smtClean="0"/>
              <a:pPr/>
              <a:t>3/10/2011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82A41-803A-4C77-9A15-16DFA4AE12C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C862B-EB28-4F28-895F-85165C53739E}" type="datetimeFigureOut">
              <a:rPr lang="en-US" smtClean="0"/>
              <a:pPr/>
              <a:t>3/10/2011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82A41-803A-4C77-9A15-16DFA4AE12C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C862B-EB28-4F28-895F-85165C53739E}" type="datetimeFigureOut">
              <a:rPr lang="en-US" smtClean="0"/>
              <a:pPr/>
              <a:t>3/10/2011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82A41-803A-4C77-9A15-16DFA4AE12C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Ones'_complement" TargetMode="External"/><Relationship Id="rId2" Type="http://schemas.openxmlformats.org/officeDocument/2006/relationships/hyperlink" Target="http://en.wikipedia.org/wiki/Signed_number_representations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en.wikipedia.org/wiki/Two's_complement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dojo-usp-leste.blogspot.com/" TargetMode="Externa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dojo-usp-leste.blogspot.com/" TargetMode="Externa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me.usp.br/~jstern/miscellanea/MaterialDidatico/hipo.htm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me.usp.br/~vwsetzer/paper-comp.html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Turing_completenes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Por favor, entreguem a lista antes da aula começar.</a:t>
            </a:r>
            <a:endParaRPr lang="pt-BR" dirty="0"/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Revisão – números binários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Quantos dígitos tem? Escreva em forma de soma de potências da base.</a:t>
            </a:r>
          </a:p>
          <a:p>
            <a:r>
              <a:rPr lang="pt-BR" dirty="0" smtClean="0"/>
              <a:t>(74)</a:t>
            </a:r>
            <a:r>
              <a:rPr lang="pt-BR" baseline="-25000" dirty="0" smtClean="0"/>
              <a:t>10</a:t>
            </a:r>
          </a:p>
          <a:p>
            <a:r>
              <a:rPr lang="pt-BR" dirty="0" smtClean="0"/>
              <a:t>(74)</a:t>
            </a:r>
            <a:r>
              <a:rPr lang="pt-BR" baseline="-25000" dirty="0" smtClean="0"/>
              <a:t>16</a:t>
            </a:r>
          </a:p>
          <a:p>
            <a:r>
              <a:rPr lang="pt-BR" dirty="0" smtClean="0"/>
              <a:t>(74)</a:t>
            </a:r>
            <a:r>
              <a:rPr lang="pt-BR" baseline="-25000" dirty="0" smtClean="0"/>
              <a:t>8</a:t>
            </a:r>
          </a:p>
          <a:p>
            <a:r>
              <a:rPr lang="pt-BR" dirty="0" smtClean="0"/>
              <a:t>(1001010100111001)</a:t>
            </a:r>
            <a:r>
              <a:rPr lang="pt-BR" baseline="-25000" dirty="0" smtClean="0"/>
              <a:t>2</a:t>
            </a:r>
          </a:p>
          <a:p>
            <a:r>
              <a:rPr lang="pt-BR" dirty="0" smtClean="0"/>
              <a:t>(BD)</a:t>
            </a:r>
            <a:r>
              <a:rPr lang="pt-BR" baseline="-25000" dirty="0" smtClean="0"/>
              <a:t>16</a:t>
            </a:r>
          </a:p>
          <a:p>
            <a:r>
              <a:rPr lang="pt-BR" dirty="0" smtClean="0"/>
              <a:t>Divisões sucessivas</a:t>
            </a:r>
          </a:p>
          <a:p>
            <a:r>
              <a:rPr lang="pt-BR" dirty="0" smtClean="0"/>
              <a:t>Formas rápidas para conversão entre binário, </a:t>
            </a:r>
            <a:r>
              <a:rPr lang="pt-BR" dirty="0" err="1" smtClean="0"/>
              <a:t>octal</a:t>
            </a:r>
            <a:r>
              <a:rPr lang="pt-BR" dirty="0" smtClean="0"/>
              <a:t> e hexadecimal</a:t>
            </a:r>
          </a:p>
          <a:p>
            <a:r>
              <a:rPr lang="pt-BR" dirty="0" smtClean="0"/>
              <a:t>Mais sobre o assunto em Goldman &amp; </a:t>
            </a:r>
            <a:r>
              <a:rPr lang="pt-BR" dirty="0" err="1" smtClean="0"/>
              <a:t>Kon</a:t>
            </a:r>
            <a:r>
              <a:rPr lang="pt-BR" dirty="0" smtClean="0"/>
              <a:t> p. 77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Veja e use as bases em JAVA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System.out.println</a:t>
            </a:r>
            <a:r>
              <a:rPr lang="en-US" dirty="0" smtClean="0"/>
              <a:t> (187);</a:t>
            </a:r>
          </a:p>
          <a:p>
            <a:r>
              <a:rPr lang="en-US" dirty="0" err="1" smtClean="0"/>
              <a:t>System.out.println</a:t>
            </a:r>
            <a:r>
              <a:rPr lang="en-US" dirty="0" smtClean="0"/>
              <a:t> (0x24);</a:t>
            </a:r>
          </a:p>
          <a:p>
            <a:r>
              <a:rPr lang="en-US" dirty="0" err="1" smtClean="0"/>
              <a:t>System.out.println</a:t>
            </a:r>
            <a:r>
              <a:rPr lang="en-US" dirty="0" smtClean="0"/>
              <a:t> (0222);</a:t>
            </a:r>
          </a:p>
          <a:p>
            <a:r>
              <a:rPr lang="pt-BR" dirty="0" smtClean="0"/>
              <a:t>System.</a:t>
            </a:r>
            <a:r>
              <a:rPr lang="pt-BR" dirty="0" err="1" smtClean="0"/>
              <a:t>out.println</a:t>
            </a:r>
            <a:r>
              <a:rPr lang="pt-BR" dirty="0" smtClean="0"/>
              <a:t> (0xFFFFFFFF);*</a:t>
            </a:r>
          </a:p>
          <a:p>
            <a:r>
              <a:rPr lang="pt-BR" dirty="0" smtClean="0"/>
              <a:t>*Em Java a representação de números com sinal é feita em complemento de 2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>
                <a:hlinkClick r:id="rId2"/>
              </a:rPr>
              <a:t>Representação para números com sinal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>
                <a:hlinkClick r:id="rId3"/>
              </a:rPr>
              <a:t>Sinal-magnetude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 smtClean="0"/>
              <a:t>Bit de sinal</a:t>
            </a:r>
          </a:p>
          <a:p>
            <a:r>
              <a:rPr lang="pt-BR" dirty="0" smtClean="0"/>
              <a:t>Tem que testar o bit de sinal para decidir se soma ou se subtrai.</a:t>
            </a:r>
          </a:p>
          <a:p>
            <a:endParaRPr lang="pt-BR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BR" dirty="0" smtClean="0">
                <a:hlinkClick r:id="rId4"/>
              </a:rPr>
              <a:t>Complemento de dois</a:t>
            </a:r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/>
              <a:t>Para representar um número </a:t>
            </a:r>
            <a:r>
              <a:rPr lang="pt-BR" b="1" dirty="0" smtClean="0"/>
              <a:t>negativo*:</a:t>
            </a:r>
            <a:r>
              <a:rPr lang="pt-BR" dirty="0" smtClean="0"/>
              <a:t> complementar a </a:t>
            </a:r>
            <a:r>
              <a:rPr lang="pt-BR" dirty="0" err="1" smtClean="0"/>
              <a:t>magnetude</a:t>
            </a:r>
            <a:r>
              <a:rPr lang="pt-BR" dirty="0" smtClean="0"/>
              <a:t> em base 2 e somar 1.</a:t>
            </a:r>
          </a:p>
          <a:p>
            <a:r>
              <a:rPr lang="pt-BR" dirty="0" smtClean="0"/>
              <a:t>O mesmo hardware pode somar e subtrair os números </a:t>
            </a:r>
          </a:p>
          <a:p>
            <a:r>
              <a:rPr lang="pt-BR" dirty="0" smtClean="0"/>
              <a:t>O bit mais significativo é o de sinal.</a:t>
            </a:r>
          </a:p>
          <a:p>
            <a:r>
              <a:rPr lang="pt-BR" dirty="0" smtClean="0"/>
              <a:t>Represente zero em complemento de dois</a:t>
            </a:r>
          </a:p>
          <a:p>
            <a:endParaRPr lang="pt-BR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(não precisa entregar)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Represente em complemento de dois (palavra de 8 bits)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 smtClean="0"/>
              <a:t>-30</a:t>
            </a:r>
          </a:p>
          <a:p>
            <a:r>
              <a:rPr lang="pt-BR" dirty="0" smtClean="0"/>
              <a:t>12</a:t>
            </a:r>
          </a:p>
          <a:p>
            <a:r>
              <a:rPr lang="pt-BR" dirty="0" smtClean="0"/>
              <a:t>-15</a:t>
            </a:r>
          </a:p>
          <a:p>
            <a:r>
              <a:rPr lang="pt-BR" dirty="0" smtClean="0"/>
              <a:t>57</a:t>
            </a:r>
          </a:p>
          <a:p>
            <a:r>
              <a:rPr lang="pt-BR" dirty="0" smtClean="0"/>
              <a:t>-67</a:t>
            </a:r>
          </a:p>
          <a:p>
            <a:r>
              <a:rPr lang="pt-BR" dirty="0" smtClean="0"/>
              <a:t>-95</a:t>
            </a:r>
          </a:p>
          <a:p>
            <a:r>
              <a:rPr lang="pt-BR" dirty="0" smtClean="0"/>
              <a:t>128</a:t>
            </a:r>
          </a:p>
          <a:p>
            <a:r>
              <a:rPr lang="pt-BR" dirty="0" smtClean="0"/>
              <a:t>-127</a:t>
            </a:r>
          </a:p>
          <a:p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 smtClean="0"/>
              <a:t>Some (palavras de 8 bits em complemento de dois), converta para decimal e confira.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pt-BR" dirty="0" smtClean="0"/>
              <a:t>00001111 + 10010000</a:t>
            </a:r>
          </a:p>
          <a:p>
            <a:r>
              <a:rPr lang="pt-BR" dirty="0" smtClean="0"/>
              <a:t>00001111+11110001</a:t>
            </a:r>
          </a:p>
          <a:p>
            <a:r>
              <a:rPr lang="pt-BR" dirty="0" smtClean="0"/>
              <a:t>10010101+11111001</a:t>
            </a:r>
          </a:p>
          <a:p>
            <a:endParaRPr lang="pt-BR" dirty="0" smtClean="0"/>
          </a:p>
          <a:p>
            <a:r>
              <a:rPr lang="pt-BR" dirty="0" smtClean="0"/>
              <a:t>overflow se os dois bits mais significativos do </a:t>
            </a:r>
            <a:r>
              <a:rPr lang="pt-BR" dirty="0" err="1" smtClean="0"/>
              <a:t>carry</a:t>
            </a:r>
            <a:r>
              <a:rPr lang="pt-BR" dirty="0" smtClean="0"/>
              <a:t> forem 10 ou 01.</a:t>
            </a:r>
            <a:endParaRPr lang="pt-BR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Unidade lógica e </a:t>
            </a:r>
            <a:r>
              <a:rPr lang="pt-BR" dirty="0" err="1" smtClean="0"/>
              <a:t>aritimética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Operações lógicas (</a:t>
            </a:r>
            <a:r>
              <a:rPr lang="pt-BR" dirty="0" err="1" smtClean="0"/>
              <a:t>bitwise</a:t>
            </a:r>
            <a:r>
              <a:rPr lang="pt-BR" dirty="0" smtClean="0"/>
              <a:t>) &amp; (</a:t>
            </a:r>
            <a:r>
              <a:rPr lang="pt-BR" dirty="0" err="1" smtClean="0"/>
              <a:t>and</a:t>
            </a:r>
            <a:r>
              <a:rPr lang="pt-BR" dirty="0" smtClean="0"/>
              <a:t>), | (</a:t>
            </a:r>
            <a:r>
              <a:rPr lang="pt-BR" dirty="0" err="1" smtClean="0"/>
              <a:t>or</a:t>
            </a:r>
            <a:r>
              <a:rPr lang="pt-BR" dirty="0" smtClean="0"/>
              <a:t>), ~ (</a:t>
            </a:r>
            <a:r>
              <a:rPr lang="pt-BR" dirty="0" err="1" smtClean="0"/>
              <a:t>not</a:t>
            </a:r>
            <a:r>
              <a:rPr lang="pt-BR" dirty="0" smtClean="0"/>
              <a:t>)</a:t>
            </a:r>
          </a:p>
          <a:p>
            <a:r>
              <a:rPr lang="pt-BR" dirty="0" smtClean="0"/>
              <a:t>Operações relacionais ==, &gt;=, &lt;=, &gt;, &lt;, !=</a:t>
            </a:r>
          </a:p>
          <a:p>
            <a:r>
              <a:rPr lang="pt-BR" dirty="0" smtClean="0"/>
              <a:t>Operações aritméticas +,-,*,/ (geralmente sobre inteiros)</a:t>
            </a:r>
          </a:p>
          <a:p>
            <a:r>
              <a:rPr lang="pt-BR" dirty="0" smtClean="0"/>
              <a:t>Com combinações de operações lógicas é possível construir as operações aritméticas e relacionais. (ULA e Circuitos lógicos em MD e OCD).</a:t>
            </a:r>
          </a:p>
          <a:p>
            <a:r>
              <a:rPr lang="pt-BR" dirty="0" smtClean="0"/>
              <a:t>Por enquanto não vamos nos preocupar com a representação de números reais.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“Novidade” – operações lógicas e relacionais</a:t>
            </a:r>
            <a:endParaRPr lang="pt-BR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Ver Curso Básico de Lógica de programação p.19</a:t>
            </a:r>
          </a:p>
          <a:p>
            <a:r>
              <a:rPr lang="pt-BR" dirty="0" smtClean="0"/>
              <a:t>Ver ICC com JAVA e OO sec. 9.1</a:t>
            </a:r>
            <a:endParaRPr lang="pt-BR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Operações lógicas – Tabelas-verdade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NOT</a:t>
            </a:r>
          </a:p>
          <a:p>
            <a:r>
              <a:rPr lang="pt-BR" dirty="0" smtClean="0"/>
              <a:t>AND</a:t>
            </a:r>
          </a:p>
          <a:p>
            <a:r>
              <a:rPr lang="pt-BR" dirty="0" smtClean="0"/>
              <a:t>OR</a:t>
            </a:r>
          </a:p>
          <a:p>
            <a:r>
              <a:rPr lang="pt-BR" dirty="0" smtClean="0"/>
              <a:t>Qualquer função (por exemplo soma e subtração) pode ser construída usando estas três operações.</a:t>
            </a:r>
          </a:p>
          <a:p>
            <a:r>
              <a:rPr lang="pt-BR" dirty="0" smtClean="0">
                <a:solidFill>
                  <a:srgbClr val="FF0000"/>
                </a:solidFill>
              </a:rPr>
              <a:t>Mostrar as tabelas na lousa!!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Operações lógicas em JAVA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System.out.println</a:t>
            </a:r>
            <a:r>
              <a:rPr lang="en-US" dirty="0" smtClean="0"/>
              <a:t> (0x24 &amp; 0x22);</a:t>
            </a:r>
          </a:p>
          <a:p>
            <a:r>
              <a:rPr lang="en-US" dirty="0" err="1" smtClean="0"/>
              <a:t>System.out.println</a:t>
            </a:r>
            <a:r>
              <a:rPr lang="en-US" dirty="0" smtClean="0"/>
              <a:t> (0x24 | 0x01);</a:t>
            </a:r>
          </a:p>
          <a:p>
            <a:r>
              <a:rPr lang="en-US" dirty="0" err="1" smtClean="0"/>
              <a:t>System.out.println</a:t>
            </a:r>
            <a:r>
              <a:rPr lang="en-US" dirty="0" smtClean="0"/>
              <a:t> (0x24 || 0x22);</a:t>
            </a:r>
          </a:p>
          <a:p>
            <a:r>
              <a:rPr lang="en-US" dirty="0" err="1" smtClean="0"/>
              <a:t>System.out.println</a:t>
            </a:r>
            <a:r>
              <a:rPr lang="en-US" dirty="0" smtClean="0"/>
              <a:t> (0x24 | ~0x0F);*</a:t>
            </a:r>
          </a:p>
          <a:p>
            <a:r>
              <a:rPr lang="pt-BR" dirty="0" smtClean="0"/>
              <a:t>*O que aconteceu aqui??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Operações relacionais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Escreva V ou F:</a:t>
            </a:r>
          </a:p>
          <a:p>
            <a:r>
              <a:rPr lang="pt-BR" dirty="0" smtClean="0"/>
              <a:t>(2&lt;5)</a:t>
            </a:r>
          </a:p>
          <a:p>
            <a:r>
              <a:rPr lang="pt-BR" dirty="0" smtClean="0"/>
              <a:t>(5&gt;7)</a:t>
            </a:r>
          </a:p>
          <a:p>
            <a:r>
              <a:rPr lang="pt-BR" dirty="0" smtClean="0"/>
              <a:t>(6&gt;6)</a:t>
            </a:r>
          </a:p>
          <a:p>
            <a:r>
              <a:rPr lang="pt-BR" dirty="0" smtClean="0"/>
              <a:t>(6&gt;=6)</a:t>
            </a:r>
          </a:p>
          <a:p>
            <a:r>
              <a:rPr lang="pt-BR" dirty="0" smtClean="0"/>
              <a:t>(15==12)</a:t>
            </a:r>
          </a:p>
          <a:p>
            <a:r>
              <a:rPr lang="pt-BR" dirty="0" smtClean="0"/>
              <a:t>(15!=12)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Note que operações lógicas e operações relacionais podem ser combinadas consistentemente se sim=V=</a:t>
            </a:r>
            <a:r>
              <a:rPr lang="pt-BR" dirty="0" err="1" smtClean="0"/>
              <a:t>true</a:t>
            </a:r>
            <a:r>
              <a:rPr lang="pt-BR" dirty="0" smtClean="0"/>
              <a:t>=(1)</a:t>
            </a:r>
            <a:r>
              <a:rPr lang="pt-BR" baseline="-25000" dirty="0" smtClean="0"/>
              <a:t>2</a:t>
            </a:r>
            <a:r>
              <a:rPr lang="pt-BR" dirty="0" smtClean="0"/>
              <a:t> e não=F=</a:t>
            </a:r>
            <a:r>
              <a:rPr lang="pt-BR" dirty="0" err="1" smtClean="0"/>
              <a:t>false</a:t>
            </a:r>
            <a:r>
              <a:rPr lang="pt-BR" dirty="0" smtClean="0"/>
              <a:t>=(0)</a:t>
            </a:r>
            <a:r>
              <a:rPr lang="pt-BR" baseline="-25000" dirty="0" smtClean="0"/>
              <a:t>2</a:t>
            </a:r>
            <a:r>
              <a:rPr lang="pt-BR" dirty="0" smtClean="0"/>
              <a:t>!!</a:t>
            </a:r>
            <a:endParaRPr lang="en-US" dirty="0"/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7650" y="1066800"/>
            <a:ext cx="86487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Operações lógicas – Tabelas-verdade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NOT</a:t>
            </a:r>
          </a:p>
          <a:p>
            <a:r>
              <a:rPr lang="pt-BR" dirty="0" smtClean="0"/>
              <a:t>AND</a:t>
            </a:r>
          </a:p>
          <a:p>
            <a:r>
              <a:rPr lang="pt-BR" dirty="0" smtClean="0"/>
              <a:t>OR</a:t>
            </a:r>
          </a:p>
          <a:p>
            <a:r>
              <a:rPr lang="pt-BR" dirty="0" smtClean="0"/>
              <a:t>Qualquer função (por exemplo soma e subtração) pode ser construída usando estas três operações.</a:t>
            </a:r>
          </a:p>
          <a:p>
            <a:r>
              <a:rPr lang="pt-BR" dirty="0" smtClean="0">
                <a:solidFill>
                  <a:srgbClr val="FF0000"/>
                </a:solidFill>
              </a:rPr>
              <a:t>Mostrar as tabelas na lousa!!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Bases, operações lógicas e relacionais em JAVA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System.out.println</a:t>
            </a:r>
            <a:r>
              <a:rPr lang="en-US" dirty="0" smtClean="0"/>
              <a:t> ((3&lt;=4)&amp;&amp;(5&gt;16));*</a:t>
            </a:r>
          </a:p>
          <a:p>
            <a:r>
              <a:rPr lang="en-US" dirty="0" err="1" smtClean="0"/>
              <a:t>System.out.println</a:t>
            </a:r>
            <a:r>
              <a:rPr lang="en-US" dirty="0" smtClean="0"/>
              <a:t> ((3&lt;=4)||(5&gt;16));*</a:t>
            </a:r>
          </a:p>
          <a:p>
            <a:r>
              <a:rPr lang="en-US" dirty="0" err="1" smtClean="0"/>
              <a:t>System.out.println</a:t>
            </a:r>
            <a:r>
              <a:rPr lang="en-US" dirty="0" smtClean="0"/>
              <a:t> (0x24 || 0x22);**</a:t>
            </a:r>
          </a:p>
          <a:p>
            <a:r>
              <a:rPr lang="pt-BR" dirty="0" smtClean="0"/>
              <a:t>* em JAVA |, |</a:t>
            </a:r>
            <a:r>
              <a:rPr lang="pt-BR" dirty="0" err="1" smtClean="0"/>
              <a:t>|</a:t>
            </a:r>
            <a:r>
              <a:rPr lang="pt-BR" dirty="0" smtClean="0"/>
              <a:t>, assim como &amp; e &amp;&amp; são equivalentes em operações relacionais . Mas há linguagens em que isso NÃO ocorre.</a:t>
            </a:r>
            <a:endParaRPr lang="en-US" dirty="0" smtClean="0"/>
          </a:p>
          <a:p>
            <a:r>
              <a:rPr lang="pt-BR" dirty="0" smtClean="0"/>
              <a:t>** Erro de compilação!!!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Relação entre números e expressões lógicas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Chuva={</a:t>
            </a:r>
            <a:r>
              <a:rPr lang="pt-BR" dirty="0" err="1" smtClean="0"/>
              <a:t>true</a:t>
            </a:r>
            <a:r>
              <a:rPr lang="pt-BR" dirty="0" smtClean="0"/>
              <a:t>, </a:t>
            </a:r>
            <a:r>
              <a:rPr lang="pt-BR" dirty="0" err="1" smtClean="0"/>
              <a:t>false</a:t>
            </a:r>
            <a:r>
              <a:rPr lang="pt-BR" dirty="0" smtClean="0"/>
              <a:t>}</a:t>
            </a:r>
          </a:p>
          <a:p>
            <a:r>
              <a:rPr lang="pt-BR" dirty="0" err="1" smtClean="0"/>
              <a:t>CarroQuebrado</a:t>
            </a:r>
            <a:r>
              <a:rPr lang="pt-BR" dirty="0" smtClean="0"/>
              <a:t>={</a:t>
            </a:r>
            <a:r>
              <a:rPr lang="pt-BR" dirty="0" err="1" smtClean="0"/>
              <a:t>true</a:t>
            </a:r>
            <a:r>
              <a:rPr lang="pt-BR" dirty="0" smtClean="0"/>
              <a:t>, </a:t>
            </a:r>
            <a:r>
              <a:rPr lang="pt-BR" dirty="0" err="1" smtClean="0"/>
              <a:t>false</a:t>
            </a:r>
            <a:r>
              <a:rPr lang="pt-BR" dirty="0" smtClean="0"/>
              <a:t>}</a:t>
            </a:r>
          </a:p>
          <a:p>
            <a:r>
              <a:rPr lang="pt-BR" dirty="0" err="1" smtClean="0"/>
              <a:t>TanqueCheio</a:t>
            </a:r>
            <a:r>
              <a:rPr lang="pt-BR" dirty="0" smtClean="0"/>
              <a:t>={</a:t>
            </a:r>
            <a:r>
              <a:rPr lang="pt-BR" dirty="0" err="1" smtClean="0"/>
              <a:t>true</a:t>
            </a:r>
            <a:r>
              <a:rPr lang="pt-BR" dirty="0" smtClean="0"/>
              <a:t>, </a:t>
            </a:r>
            <a:r>
              <a:rPr lang="pt-BR" dirty="0" err="1" smtClean="0"/>
              <a:t>false</a:t>
            </a:r>
            <a:r>
              <a:rPr lang="pt-BR" dirty="0" smtClean="0"/>
              <a:t>}</a:t>
            </a:r>
          </a:p>
          <a:p>
            <a:r>
              <a:rPr lang="pt-BR" dirty="0" err="1" smtClean="0"/>
              <a:t>EhPossivelViajar</a:t>
            </a:r>
            <a:r>
              <a:rPr lang="pt-BR" dirty="0" smtClean="0"/>
              <a:t>={</a:t>
            </a:r>
            <a:r>
              <a:rPr lang="pt-BR" dirty="0" err="1" smtClean="0"/>
              <a:t>true</a:t>
            </a:r>
            <a:r>
              <a:rPr lang="pt-BR" dirty="0" smtClean="0"/>
              <a:t>, </a:t>
            </a:r>
            <a:r>
              <a:rPr lang="pt-BR" dirty="0" err="1" smtClean="0"/>
              <a:t>false</a:t>
            </a:r>
            <a:r>
              <a:rPr lang="pt-BR" dirty="0" smtClean="0"/>
              <a:t>}</a:t>
            </a:r>
          </a:p>
          <a:p>
            <a:endParaRPr lang="pt-BR" dirty="0" smtClean="0"/>
          </a:p>
          <a:p>
            <a:r>
              <a:rPr lang="pt-BR" dirty="0" smtClean="0"/>
              <a:t>Interpretações do símbolo ‘=‘</a:t>
            </a:r>
          </a:p>
          <a:p>
            <a:pPr lvl="1"/>
            <a:r>
              <a:rPr lang="pt-BR" dirty="0" smtClean="0"/>
              <a:t>“Recebe” (atribuição)</a:t>
            </a:r>
          </a:p>
          <a:p>
            <a:pPr lvl="1"/>
            <a:r>
              <a:rPr lang="pt-BR" dirty="0" smtClean="0"/>
              <a:t>“Pode assumir os valores”... ( uso acima)</a:t>
            </a:r>
          </a:p>
          <a:p>
            <a:pPr lvl="1"/>
            <a:r>
              <a:rPr lang="pt-BR" dirty="0" smtClean="0"/>
              <a:t>“É igual a” (em comparações)</a:t>
            </a:r>
          </a:p>
          <a:p>
            <a:r>
              <a:rPr lang="pt-BR" dirty="0" smtClean="0"/>
              <a:t>(Chuva==</a:t>
            </a:r>
            <a:r>
              <a:rPr lang="pt-BR" dirty="0" err="1" smtClean="0"/>
              <a:t>false</a:t>
            </a:r>
            <a:r>
              <a:rPr lang="pt-BR" dirty="0" smtClean="0"/>
              <a:t>) e </a:t>
            </a:r>
            <a:r>
              <a:rPr lang="pt-BR" dirty="0" err="1" smtClean="0"/>
              <a:t>~Chuva</a:t>
            </a:r>
            <a:r>
              <a:rPr lang="pt-BR" dirty="0" smtClean="0"/>
              <a:t> são a mesma coisa.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467544" y="1568608"/>
          <a:ext cx="8208911" cy="3372561"/>
        </p:xfrm>
        <a:graphic>
          <a:graphicData uri="http://schemas.openxmlformats.org/drawingml/2006/table">
            <a:tbl>
              <a:tblPr/>
              <a:tblGrid>
                <a:gridCol w="902514"/>
                <a:gridCol w="2050569"/>
                <a:gridCol w="1778487"/>
                <a:gridCol w="2203201"/>
                <a:gridCol w="1274140"/>
              </a:tblGrid>
              <a:tr h="179388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Chuva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969" marR="8969" marT="8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CarroQuebrado</a:t>
                      </a:r>
                    </a:p>
                  </a:txBody>
                  <a:tcPr marL="8969" marR="8969" marT="8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TanqueCheio</a:t>
                      </a:r>
                    </a:p>
                  </a:txBody>
                  <a:tcPr marL="8969" marR="8969" marT="8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EhPossivelViajar</a:t>
                      </a:r>
                    </a:p>
                  </a:txBody>
                  <a:tcPr marL="8969" marR="8969" marT="8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969" marR="8969" marT="8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73951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false</a:t>
                      </a:r>
                    </a:p>
                  </a:txBody>
                  <a:tcPr marL="8969" marR="8969" marT="8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false</a:t>
                      </a:r>
                    </a:p>
                  </a:txBody>
                  <a:tcPr marL="8969" marR="8969" marT="8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false</a:t>
                      </a:r>
                    </a:p>
                  </a:txBody>
                  <a:tcPr marL="8969" marR="8969" marT="8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false</a:t>
                      </a:r>
                    </a:p>
                  </a:txBody>
                  <a:tcPr marL="8969" marR="8969" marT="8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não arrisco viajar com pouco combustível</a:t>
                      </a:r>
                    </a:p>
                  </a:txBody>
                  <a:tcPr marL="8969" marR="8969" marT="8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9388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false</a:t>
                      </a:r>
                    </a:p>
                  </a:txBody>
                  <a:tcPr marL="8969" marR="8969" marT="8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false</a:t>
                      </a:r>
                    </a:p>
                  </a:txBody>
                  <a:tcPr marL="8969" marR="8969" marT="8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true</a:t>
                      </a:r>
                    </a:p>
                  </a:txBody>
                  <a:tcPr marL="8969" marR="8969" marT="8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true</a:t>
                      </a:r>
                    </a:p>
                  </a:txBody>
                  <a:tcPr marL="8969" marR="8969" marT="8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Oba!</a:t>
                      </a:r>
                    </a:p>
                  </a:txBody>
                  <a:tcPr marL="8969" marR="8969" marT="8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2565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false</a:t>
                      </a:r>
                    </a:p>
                  </a:txBody>
                  <a:tcPr marL="8969" marR="8969" marT="8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true</a:t>
                      </a:r>
                    </a:p>
                  </a:txBody>
                  <a:tcPr marL="8969" marR="8969" marT="8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false</a:t>
                      </a:r>
                    </a:p>
                  </a:txBody>
                  <a:tcPr marL="8969" marR="8969" marT="8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false</a:t>
                      </a:r>
                    </a:p>
                  </a:txBody>
                  <a:tcPr marL="8969" marR="8969" marT="8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Tenho que trocar de carro</a:t>
                      </a:r>
                    </a:p>
                  </a:txBody>
                  <a:tcPr marL="8969" marR="8969" marT="8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9884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false</a:t>
                      </a:r>
                    </a:p>
                  </a:txBody>
                  <a:tcPr marL="8969" marR="8969" marT="8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true</a:t>
                      </a:r>
                    </a:p>
                  </a:txBody>
                  <a:tcPr marL="8969" marR="8969" marT="8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true</a:t>
                      </a:r>
                    </a:p>
                  </a:txBody>
                  <a:tcPr marL="8969" marR="8969" marT="8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false</a:t>
                      </a:r>
                    </a:p>
                  </a:txBody>
                  <a:tcPr marL="8969" marR="8969" marT="8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Tenho que trocar de carro</a:t>
                      </a:r>
                    </a:p>
                  </a:txBody>
                  <a:tcPr marL="8969" marR="8969" marT="8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5195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true</a:t>
                      </a:r>
                    </a:p>
                  </a:txBody>
                  <a:tcPr marL="8969" marR="8969" marT="8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false</a:t>
                      </a:r>
                    </a:p>
                  </a:txBody>
                  <a:tcPr marL="8969" marR="8969" marT="8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false</a:t>
                      </a:r>
                    </a:p>
                  </a:txBody>
                  <a:tcPr marL="8969" marR="8969" marT="8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false</a:t>
                      </a:r>
                    </a:p>
                  </a:txBody>
                  <a:tcPr marL="8969" marR="8969" marT="8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Com chuva não viajo!</a:t>
                      </a:r>
                    </a:p>
                  </a:txBody>
                  <a:tcPr marL="8969" marR="8969" marT="8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72514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true</a:t>
                      </a:r>
                    </a:p>
                  </a:txBody>
                  <a:tcPr marL="8969" marR="8969" marT="8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false</a:t>
                      </a:r>
                    </a:p>
                  </a:txBody>
                  <a:tcPr marL="8969" marR="8969" marT="8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true</a:t>
                      </a:r>
                    </a:p>
                  </a:txBody>
                  <a:tcPr marL="8969" marR="8969" marT="8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false</a:t>
                      </a:r>
                    </a:p>
                  </a:txBody>
                  <a:tcPr marL="8969" marR="8969" marT="8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Com chuva não viajo!</a:t>
                      </a:r>
                    </a:p>
                  </a:txBody>
                  <a:tcPr marL="8969" marR="8969" marT="8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57825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true</a:t>
                      </a:r>
                    </a:p>
                  </a:txBody>
                  <a:tcPr marL="8969" marR="8969" marT="8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true</a:t>
                      </a:r>
                    </a:p>
                  </a:txBody>
                  <a:tcPr marL="8969" marR="8969" marT="8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false</a:t>
                      </a:r>
                    </a:p>
                  </a:txBody>
                  <a:tcPr marL="8969" marR="8969" marT="8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false</a:t>
                      </a:r>
                    </a:p>
                  </a:txBody>
                  <a:tcPr marL="8969" marR="8969" marT="8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Com chuva não viajo!</a:t>
                      </a:r>
                    </a:p>
                  </a:txBody>
                  <a:tcPr marL="8969" marR="8969" marT="8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3136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true</a:t>
                      </a:r>
                    </a:p>
                  </a:txBody>
                  <a:tcPr marL="8969" marR="8969" marT="8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true</a:t>
                      </a:r>
                    </a:p>
                  </a:txBody>
                  <a:tcPr marL="8969" marR="8969" marT="8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true</a:t>
                      </a:r>
                    </a:p>
                  </a:txBody>
                  <a:tcPr marL="8969" marR="8969" marT="8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false</a:t>
                      </a:r>
                    </a:p>
                  </a:txBody>
                  <a:tcPr marL="8969" marR="8969" marT="8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Com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chuva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não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viajo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!</a:t>
                      </a:r>
                    </a:p>
                  </a:txBody>
                  <a:tcPr marL="8969" marR="8969" marT="89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Expressão lógica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(Chuva==</a:t>
            </a:r>
            <a:r>
              <a:rPr lang="pt-BR" dirty="0" err="1" smtClean="0"/>
              <a:t>false</a:t>
            </a:r>
            <a:r>
              <a:rPr lang="pt-BR" dirty="0" smtClean="0"/>
              <a:t>) &amp; (</a:t>
            </a:r>
            <a:r>
              <a:rPr lang="pt-BR" dirty="0" err="1" smtClean="0"/>
              <a:t>CarroQebrado</a:t>
            </a:r>
            <a:r>
              <a:rPr lang="pt-BR" dirty="0" smtClean="0"/>
              <a:t>==</a:t>
            </a:r>
            <a:r>
              <a:rPr lang="pt-BR" dirty="0" err="1" smtClean="0"/>
              <a:t>false</a:t>
            </a:r>
            <a:r>
              <a:rPr lang="pt-BR" dirty="0" smtClean="0"/>
              <a:t>) &amp; (</a:t>
            </a:r>
            <a:r>
              <a:rPr lang="pt-BR" dirty="0" err="1" smtClean="0"/>
              <a:t>TanqueCheio</a:t>
            </a:r>
            <a:r>
              <a:rPr lang="pt-BR" dirty="0" smtClean="0"/>
              <a:t>==</a:t>
            </a:r>
            <a:r>
              <a:rPr lang="pt-BR" dirty="0" err="1" smtClean="0"/>
              <a:t>true</a:t>
            </a:r>
            <a:r>
              <a:rPr lang="pt-BR" dirty="0" smtClean="0"/>
              <a:t>) </a:t>
            </a:r>
            <a:endParaRPr lang="en-US" dirty="0" smtClean="0"/>
          </a:p>
          <a:p>
            <a:r>
              <a:rPr lang="en-US" dirty="0" smtClean="0"/>
              <a:t>~</a:t>
            </a:r>
            <a:r>
              <a:rPr lang="en-US" dirty="0" err="1" smtClean="0"/>
              <a:t>Chuva</a:t>
            </a:r>
            <a:r>
              <a:rPr lang="en-US" dirty="0" smtClean="0"/>
              <a:t> &amp; ~</a:t>
            </a:r>
            <a:r>
              <a:rPr lang="en-US" dirty="0" err="1" smtClean="0"/>
              <a:t>CarroQuebrado</a:t>
            </a:r>
            <a:r>
              <a:rPr lang="en-US" dirty="0" smtClean="0"/>
              <a:t> &amp; </a:t>
            </a:r>
            <a:r>
              <a:rPr lang="en-US" dirty="0" err="1" smtClean="0"/>
              <a:t>TanqueCheio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existem</a:t>
            </a:r>
            <a:r>
              <a:rPr lang="en-US" dirty="0" smtClean="0"/>
              <a:t> </a:t>
            </a:r>
            <a:r>
              <a:rPr lang="en-US" dirty="0" err="1" smtClean="0"/>
              <a:t>outras</a:t>
            </a:r>
            <a:r>
              <a:rPr lang="en-US" dirty="0" smtClean="0"/>
              <a:t> </a:t>
            </a:r>
            <a:r>
              <a:rPr lang="en-US" dirty="0" err="1" smtClean="0"/>
              <a:t>expressões</a:t>
            </a:r>
            <a:r>
              <a:rPr lang="en-US" dirty="0" smtClean="0"/>
              <a:t> </a:t>
            </a:r>
            <a:r>
              <a:rPr lang="en-US" dirty="0" err="1" smtClean="0"/>
              <a:t>equivalentes</a:t>
            </a:r>
            <a:r>
              <a:rPr lang="en-US" dirty="0" smtClean="0"/>
              <a:t>!!! 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Só é possível construir expressões lógicas e relacionais usando variáveis binárias??</a:t>
            </a:r>
            <a:endParaRPr lang="en-US" dirty="0"/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Relação entre números e expressões lógicas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Chuva={NAO, FRACA, FORTE}</a:t>
            </a:r>
          </a:p>
          <a:p>
            <a:r>
              <a:rPr lang="pt-BR" dirty="0" err="1" smtClean="0"/>
              <a:t>CarroQuebrado</a:t>
            </a:r>
            <a:r>
              <a:rPr lang="pt-BR" dirty="0" smtClean="0"/>
              <a:t>={</a:t>
            </a:r>
            <a:r>
              <a:rPr lang="pt-BR" dirty="0" err="1" smtClean="0"/>
              <a:t>true</a:t>
            </a:r>
            <a:r>
              <a:rPr lang="pt-BR" dirty="0" smtClean="0"/>
              <a:t>, </a:t>
            </a:r>
            <a:r>
              <a:rPr lang="pt-BR" dirty="0" err="1" smtClean="0"/>
              <a:t>false</a:t>
            </a:r>
            <a:r>
              <a:rPr lang="pt-BR" dirty="0" smtClean="0"/>
              <a:t>}</a:t>
            </a:r>
          </a:p>
          <a:p>
            <a:r>
              <a:rPr lang="pt-BR" dirty="0" err="1" smtClean="0"/>
              <a:t>TanqueCheio</a:t>
            </a:r>
            <a:r>
              <a:rPr lang="pt-BR" dirty="0" smtClean="0"/>
              <a:t>={</a:t>
            </a:r>
            <a:r>
              <a:rPr lang="pt-BR" dirty="0" err="1" smtClean="0"/>
              <a:t>true</a:t>
            </a:r>
            <a:r>
              <a:rPr lang="pt-BR" dirty="0" smtClean="0"/>
              <a:t>, </a:t>
            </a:r>
            <a:r>
              <a:rPr lang="pt-BR" dirty="0" err="1" smtClean="0"/>
              <a:t>false</a:t>
            </a:r>
            <a:r>
              <a:rPr lang="pt-BR" dirty="0" smtClean="0"/>
              <a:t>}</a:t>
            </a:r>
          </a:p>
          <a:p>
            <a:r>
              <a:rPr lang="pt-BR" dirty="0" err="1" smtClean="0"/>
              <a:t>EhPossivelViajar</a:t>
            </a:r>
            <a:r>
              <a:rPr lang="pt-BR" dirty="0" smtClean="0"/>
              <a:t>={</a:t>
            </a:r>
            <a:r>
              <a:rPr lang="pt-BR" dirty="0" err="1" smtClean="0"/>
              <a:t>true</a:t>
            </a:r>
            <a:r>
              <a:rPr lang="pt-BR" dirty="0" smtClean="0"/>
              <a:t>, </a:t>
            </a:r>
            <a:r>
              <a:rPr lang="pt-BR" dirty="0" err="1" smtClean="0"/>
              <a:t>false</a:t>
            </a:r>
            <a:r>
              <a:rPr lang="pt-BR" dirty="0" smtClean="0"/>
              <a:t>}</a:t>
            </a:r>
          </a:p>
          <a:p>
            <a:r>
              <a:rPr lang="pt-BR" dirty="0" err="1" smtClean="0"/>
              <a:t>EhPossivelFazerFeira</a:t>
            </a:r>
            <a:r>
              <a:rPr lang="pt-BR" dirty="0" smtClean="0"/>
              <a:t>={</a:t>
            </a:r>
            <a:r>
              <a:rPr lang="pt-BR" dirty="0" err="1" smtClean="0"/>
              <a:t>true</a:t>
            </a:r>
            <a:r>
              <a:rPr lang="pt-BR" dirty="0" smtClean="0"/>
              <a:t>, </a:t>
            </a:r>
            <a:r>
              <a:rPr lang="pt-BR" dirty="0" err="1" smtClean="0"/>
              <a:t>false</a:t>
            </a:r>
            <a:r>
              <a:rPr lang="pt-BR" dirty="0" smtClean="0"/>
              <a:t>}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467543" y="1418242"/>
          <a:ext cx="8208914" cy="4155849"/>
        </p:xfrm>
        <a:graphic>
          <a:graphicData uri="http://schemas.openxmlformats.org/drawingml/2006/table">
            <a:tbl>
              <a:tblPr/>
              <a:tblGrid>
                <a:gridCol w="902516"/>
                <a:gridCol w="2050569"/>
                <a:gridCol w="1778488"/>
                <a:gridCol w="2203202"/>
                <a:gridCol w="1274139"/>
              </a:tblGrid>
              <a:tr h="11695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Chuva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847" marR="5847" marT="5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CarroQuebrado</a:t>
                      </a:r>
                    </a:p>
                  </a:txBody>
                  <a:tcPr marL="5847" marR="5847" marT="5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TanqueCheio</a:t>
                      </a:r>
                    </a:p>
                  </a:txBody>
                  <a:tcPr marL="5847" marR="5847" marT="5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EhPossivelViajar</a:t>
                      </a:r>
                    </a:p>
                  </a:txBody>
                  <a:tcPr marL="5847" marR="5847" marT="5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847" marR="5847" marT="5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1959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NAO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847" marR="5847" marT="5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false</a:t>
                      </a:r>
                    </a:p>
                  </a:txBody>
                  <a:tcPr marL="5847" marR="5847" marT="5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false</a:t>
                      </a:r>
                    </a:p>
                  </a:txBody>
                  <a:tcPr marL="5847" marR="5847" marT="5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false</a:t>
                      </a:r>
                    </a:p>
                  </a:txBody>
                  <a:tcPr marL="5847" marR="5847" marT="5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não arrisco viajar com pouco combustível</a:t>
                      </a:r>
                    </a:p>
                  </a:txBody>
                  <a:tcPr marL="5847" marR="5847" marT="5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695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NAO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847" marR="5847" marT="5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false</a:t>
                      </a:r>
                    </a:p>
                  </a:txBody>
                  <a:tcPr marL="5847" marR="5847" marT="5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true</a:t>
                      </a:r>
                    </a:p>
                  </a:txBody>
                  <a:tcPr marL="5847" marR="5847" marT="5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true</a:t>
                      </a:r>
                    </a:p>
                  </a:txBody>
                  <a:tcPr marL="5847" marR="5847" marT="5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Oba!</a:t>
                      </a:r>
                    </a:p>
                  </a:txBody>
                  <a:tcPr marL="5847" marR="5847" marT="5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742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NAO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847" marR="5847" marT="5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true</a:t>
                      </a:r>
                    </a:p>
                  </a:txBody>
                  <a:tcPr marL="5847" marR="5847" marT="5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false</a:t>
                      </a:r>
                    </a:p>
                  </a:txBody>
                  <a:tcPr marL="5847" marR="5847" marT="5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false</a:t>
                      </a:r>
                    </a:p>
                  </a:txBody>
                  <a:tcPr marL="5847" marR="5847" marT="5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Tenho que trocar de carro</a:t>
                      </a:r>
                    </a:p>
                  </a:txBody>
                  <a:tcPr marL="5847" marR="5847" marT="5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NAO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847" marR="5847" marT="5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true</a:t>
                      </a:r>
                    </a:p>
                  </a:txBody>
                  <a:tcPr marL="5847" marR="5847" marT="5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true</a:t>
                      </a:r>
                    </a:p>
                  </a:txBody>
                  <a:tcPr marL="5847" marR="5847" marT="5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false</a:t>
                      </a:r>
                    </a:p>
                  </a:txBody>
                  <a:tcPr marL="5847" marR="5847" marT="5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Tenho que trocar de carro</a:t>
                      </a:r>
                    </a:p>
                  </a:txBody>
                  <a:tcPr marL="5847" marR="5847" marT="5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742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FRACA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847" marR="5847" marT="5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false</a:t>
                      </a:r>
                    </a:p>
                  </a:txBody>
                  <a:tcPr marL="5847" marR="5847" marT="5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false</a:t>
                      </a:r>
                    </a:p>
                  </a:txBody>
                  <a:tcPr marL="5847" marR="5847" marT="5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false</a:t>
                      </a:r>
                    </a:p>
                  </a:txBody>
                  <a:tcPr marL="5847" marR="5847" marT="5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não arrisco viajar com pouco combustível</a:t>
                      </a:r>
                    </a:p>
                  </a:txBody>
                  <a:tcPr marL="5847" marR="5847" marT="5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695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FRACA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847" marR="5847" marT="5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false</a:t>
                      </a:r>
                    </a:p>
                  </a:txBody>
                  <a:tcPr marL="5847" marR="5847" marT="5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true</a:t>
                      </a:r>
                    </a:p>
                  </a:txBody>
                  <a:tcPr marL="5847" marR="5847" marT="5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true</a:t>
                      </a:r>
                    </a:p>
                  </a:txBody>
                  <a:tcPr marL="5847" marR="5847" marT="5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Oba!</a:t>
                      </a:r>
                    </a:p>
                  </a:txBody>
                  <a:tcPr marL="5847" marR="5847" marT="5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742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FRACA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847" marR="5847" marT="5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true</a:t>
                      </a:r>
                    </a:p>
                  </a:txBody>
                  <a:tcPr marL="5847" marR="5847" marT="5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false</a:t>
                      </a:r>
                    </a:p>
                  </a:txBody>
                  <a:tcPr marL="5847" marR="5847" marT="5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false</a:t>
                      </a:r>
                    </a:p>
                  </a:txBody>
                  <a:tcPr marL="5847" marR="5847" marT="5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Tenho que trocar de carro</a:t>
                      </a:r>
                    </a:p>
                  </a:txBody>
                  <a:tcPr marL="5847" marR="5847" marT="5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FRACA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847" marR="5847" marT="5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true</a:t>
                      </a:r>
                    </a:p>
                  </a:txBody>
                  <a:tcPr marL="5847" marR="5847" marT="5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true</a:t>
                      </a:r>
                    </a:p>
                  </a:txBody>
                  <a:tcPr marL="5847" marR="5847" marT="5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false</a:t>
                      </a:r>
                    </a:p>
                  </a:txBody>
                  <a:tcPr marL="5847" marR="5847" marT="5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Tenho que trocar de carro</a:t>
                      </a:r>
                    </a:p>
                  </a:txBody>
                  <a:tcPr marL="5847" marR="5847" marT="5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459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FORTE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847" marR="5847" marT="5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false</a:t>
                      </a:r>
                    </a:p>
                  </a:txBody>
                  <a:tcPr marL="5847" marR="5847" marT="5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false</a:t>
                      </a:r>
                    </a:p>
                  </a:txBody>
                  <a:tcPr marL="5847" marR="5847" marT="5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false</a:t>
                      </a:r>
                    </a:p>
                  </a:txBody>
                  <a:tcPr marL="5847" marR="5847" marT="5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Com </a:t>
                      </a:r>
                      <a:r>
                        <a:rPr lang="en-US" sz="7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chuva</a:t>
                      </a: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forte </a:t>
                      </a:r>
                      <a:r>
                        <a:rPr lang="en-US" sz="7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não</a:t>
                      </a:r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7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viajo</a:t>
                      </a: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!</a:t>
                      </a:r>
                    </a:p>
                  </a:txBody>
                  <a:tcPr marL="5847" marR="5847" marT="5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459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FORTE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847" marR="5847" marT="5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false</a:t>
                      </a:r>
                    </a:p>
                  </a:txBody>
                  <a:tcPr marL="5847" marR="5847" marT="5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true</a:t>
                      </a:r>
                    </a:p>
                  </a:txBody>
                  <a:tcPr marL="5847" marR="5847" marT="5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false</a:t>
                      </a:r>
                    </a:p>
                  </a:txBody>
                  <a:tcPr marL="5847" marR="5847" marT="5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Com </a:t>
                      </a:r>
                      <a:r>
                        <a:rPr lang="en-US" sz="7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chuva</a:t>
                      </a: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forte</a:t>
                      </a:r>
                      <a:r>
                        <a:rPr lang="en-US" sz="7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7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não</a:t>
                      </a:r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7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viajo</a:t>
                      </a: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!</a:t>
                      </a:r>
                    </a:p>
                  </a:txBody>
                  <a:tcPr marL="5847" marR="5847" marT="5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459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FORTE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847" marR="5847" marT="5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true</a:t>
                      </a:r>
                    </a:p>
                  </a:txBody>
                  <a:tcPr marL="5847" marR="5847" marT="5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false</a:t>
                      </a:r>
                    </a:p>
                  </a:txBody>
                  <a:tcPr marL="5847" marR="5847" marT="5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false</a:t>
                      </a:r>
                    </a:p>
                  </a:txBody>
                  <a:tcPr marL="5847" marR="5847" marT="5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Com </a:t>
                      </a:r>
                      <a:r>
                        <a:rPr lang="en-US" sz="7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chuva</a:t>
                      </a: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forte </a:t>
                      </a:r>
                      <a:r>
                        <a:rPr lang="en-US" sz="7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não</a:t>
                      </a:r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7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viajo</a:t>
                      </a: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!</a:t>
                      </a:r>
                    </a:p>
                  </a:txBody>
                  <a:tcPr marL="5847" marR="5847" marT="5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459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FORTE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847" marR="5847" marT="5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true</a:t>
                      </a:r>
                    </a:p>
                  </a:txBody>
                  <a:tcPr marL="5847" marR="5847" marT="5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true</a:t>
                      </a:r>
                    </a:p>
                  </a:txBody>
                  <a:tcPr marL="5847" marR="5847" marT="5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false</a:t>
                      </a:r>
                    </a:p>
                  </a:txBody>
                  <a:tcPr marL="5847" marR="5847" marT="5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Com </a:t>
                      </a:r>
                      <a:r>
                        <a:rPr lang="en-US" sz="7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chuva</a:t>
                      </a: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forte </a:t>
                      </a:r>
                      <a:r>
                        <a:rPr lang="en-US" sz="7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não</a:t>
                      </a:r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7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viajo</a:t>
                      </a: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!</a:t>
                      </a:r>
                    </a:p>
                  </a:txBody>
                  <a:tcPr marL="5847" marR="5847" marT="5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((chuva==NAO)|</a:t>
            </a:r>
            <a:r>
              <a:rPr lang="pt-BR" dirty="0" err="1" smtClean="0"/>
              <a:t>|</a:t>
            </a:r>
            <a:r>
              <a:rPr lang="pt-BR" dirty="0" smtClean="0"/>
              <a:t>(chuva==fraca)) &amp; </a:t>
            </a:r>
            <a:r>
              <a:rPr lang="pt-BR" dirty="0" err="1" smtClean="0"/>
              <a:t>~carroquebrado</a:t>
            </a:r>
            <a:r>
              <a:rPr lang="pt-BR" dirty="0" smtClean="0"/>
              <a:t> &amp; </a:t>
            </a:r>
            <a:r>
              <a:rPr lang="pt-BR" dirty="0" err="1" smtClean="0"/>
              <a:t>TanqueCheio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... mas computador só entende </a:t>
            </a:r>
            <a:r>
              <a:rPr lang="pt-BR" smtClean="0"/>
              <a:t>números!!</a:t>
            </a:r>
            <a:endParaRPr lang="pt-BR" dirty="0" smtClean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OK, </a:t>
            </a:r>
            <a:r>
              <a:rPr lang="en-US" dirty="0" err="1" smtClean="0"/>
              <a:t>então</a:t>
            </a:r>
            <a:r>
              <a:rPr lang="en-US" dirty="0" smtClean="0"/>
              <a:t> NAO=0, FRACA=1 e FORTE=2</a:t>
            </a:r>
            <a:endParaRPr lang="en-US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467543" y="1418242"/>
          <a:ext cx="8208914" cy="4155849"/>
        </p:xfrm>
        <a:graphic>
          <a:graphicData uri="http://schemas.openxmlformats.org/drawingml/2006/table">
            <a:tbl>
              <a:tblPr/>
              <a:tblGrid>
                <a:gridCol w="902516"/>
                <a:gridCol w="2050569"/>
                <a:gridCol w="1778488"/>
                <a:gridCol w="2203202"/>
                <a:gridCol w="1274139"/>
              </a:tblGrid>
              <a:tr h="11695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Chuva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847" marR="5847" marT="5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CarroQuebrado</a:t>
                      </a:r>
                    </a:p>
                  </a:txBody>
                  <a:tcPr marL="5847" marR="5847" marT="5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TanqueCheio</a:t>
                      </a:r>
                    </a:p>
                  </a:txBody>
                  <a:tcPr marL="5847" marR="5847" marT="5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EhPossivelViajar</a:t>
                      </a:r>
                    </a:p>
                  </a:txBody>
                  <a:tcPr marL="5847" marR="5847" marT="5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847" marR="5847" marT="5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1959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847" marR="5847" marT="5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false</a:t>
                      </a:r>
                    </a:p>
                  </a:txBody>
                  <a:tcPr marL="5847" marR="5847" marT="5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false</a:t>
                      </a:r>
                    </a:p>
                  </a:txBody>
                  <a:tcPr marL="5847" marR="5847" marT="5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false</a:t>
                      </a:r>
                    </a:p>
                  </a:txBody>
                  <a:tcPr marL="5847" marR="5847" marT="5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não arrisco viajar com pouco combustível</a:t>
                      </a:r>
                    </a:p>
                  </a:txBody>
                  <a:tcPr marL="5847" marR="5847" marT="5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695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847" marR="5847" marT="5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false</a:t>
                      </a:r>
                    </a:p>
                  </a:txBody>
                  <a:tcPr marL="5847" marR="5847" marT="5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true</a:t>
                      </a:r>
                    </a:p>
                  </a:txBody>
                  <a:tcPr marL="5847" marR="5847" marT="5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true</a:t>
                      </a:r>
                    </a:p>
                  </a:txBody>
                  <a:tcPr marL="5847" marR="5847" marT="5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Oba!</a:t>
                      </a:r>
                    </a:p>
                  </a:txBody>
                  <a:tcPr marL="5847" marR="5847" marT="5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742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847" marR="5847" marT="5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true</a:t>
                      </a:r>
                    </a:p>
                  </a:txBody>
                  <a:tcPr marL="5847" marR="5847" marT="5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false</a:t>
                      </a:r>
                    </a:p>
                  </a:txBody>
                  <a:tcPr marL="5847" marR="5847" marT="5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false</a:t>
                      </a:r>
                    </a:p>
                  </a:txBody>
                  <a:tcPr marL="5847" marR="5847" marT="5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Tenho que trocar de carro</a:t>
                      </a:r>
                    </a:p>
                  </a:txBody>
                  <a:tcPr marL="5847" marR="5847" marT="5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847" marR="5847" marT="5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true</a:t>
                      </a:r>
                    </a:p>
                  </a:txBody>
                  <a:tcPr marL="5847" marR="5847" marT="5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true</a:t>
                      </a:r>
                    </a:p>
                  </a:txBody>
                  <a:tcPr marL="5847" marR="5847" marT="5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false</a:t>
                      </a:r>
                    </a:p>
                  </a:txBody>
                  <a:tcPr marL="5847" marR="5847" marT="5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Tenho que trocar de carro</a:t>
                      </a:r>
                    </a:p>
                  </a:txBody>
                  <a:tcPr marL="5847" marR="5847" marT="5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742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847" marR="5847" marT="5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false</a:t>
                      </a:r>
                    </a:p>
                  </a:txBody>
                  <a:tcPr marL="5847" marR="5847" marT="5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false</a:t>
                      </a:r>
                    </a:p>
                  </a:txBody>
                  <a:tcPr marL="5847" marR="5847" marT="5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false</a:t>
                      </a:r>
                    </a:p>
                  </a:txBody>
                  <a:tcPr marL="5847" marR="5847" marT="5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não arrisco viajar com pouco combustível</a:t>
                      </a:r>
                    </a:p>
                  </a:txBody>
                  <a:tcPr marL="5847" marR="5847" marT="5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695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5847" marR="5847" marT="5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false</a:t>
                      </a:r>
                    </a:p>
                  </a:txBody>
                  <a:tcPr marL="5847" marR="5847" marT="5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true</a:t>
                      </a:r>
                    </a:p>
                  </a:txBody>
                  <a:tcPr marL="5847" marR="5847" marT="5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true</a:t>
                      </a:r>
                    </a:p>
                  </a:txBody>
                  <a:tcPr marL="5847" marR="5847" marT="5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Oba!</a:t>
                      </a:r>
                    </a:p>
                  </a:txBody>
                  <a:tcPr marL="5847" marR="5847" marT="5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7425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847" marR="5847" marT="5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true</a:t>
                      </a:r>
                    </a:p>
                  </a:txBody>
                  <a:tcPr marL="5847" marR="5847" marT="5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false</a:t>
                      </a:r>
                    </a:p>
                  </a:txBody>
                  <a:tcPr marL="5847" marR="5847" marT="5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false</a:t>
                      </a:r>
                    </a:p>
                  </a:txBody>
                  <a:tcPr marL="5847" marR="5847" marT="5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Tenho que trocar de carro</a:t>
                      </a:r>
                    </a:p>
                  </a:txBody>
                  <a:tcPr marL="5847" marR="5847" marT="5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5847" marR="5847" marT="5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true</a:t>
                      </a:r>
                    </a:p>
                  </a:txBody>
                  <a:tcPr marL="5847" marR="5847" marT="5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true</a:t>
                      </a:r>
                    </a:p>
                  </a:txBody>
                  <a:tcPr marL="5847" marR="5847" marT="5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false</a:t>
                      </a:r>
                    </a:p>
                  </a:txBody>
                  <a:tcPr marL="5847" marR="5847" marT="5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Tenho que trocar de carro</a:t>
                      </a:r>
                    </a:p>
                  </a:txBody>
                  <a:tcPr marL="5847" marR="5847" marT="5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4595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marL="5847" marR="5847" marT="5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false</a:t>
                      </a:r>
                    </a:p>
                  </a:txBody>
                  <a:tcPr marL="5847" marR="5847" marT="5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false</a:t>
                      </a:r>
                    </a:p>
                  </a:txBody>
                  <a:tcPr marL="5847" marR="5847" marT="5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false</a:t>
                      </a:r>
                    </a:p>
                  </a:txBody>
                  <a:tcPr marL="5847" marR="5847" marT="5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Com chuva não viajo!</a:t>
                      </a:r>
                    </a:p>
                  </a:txBody>
                  <a:tcPr marL="5847" marR="5847" marT="5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4595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marL="5847" marR="5847" marT="5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false</a:t>
                      </a:r>
                    </a:p>
                  </a:txBody>
                  <a:tcPr marL="5847" marR="5847" marT="5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true</a:t>
                      </a:r>
                    </a:p>
                  </a:txBody>
                  <a:tcPr marL="5847" marR="5847" marT="5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false</a:t>
                      </a:r>
                    </a:p>
                  </a:txBody>
                  <a:tcPr marL="5847" marR="5847" marT="5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Com chuva não viajo!</a:t>
                      </a:r>
                    </a:p>
                  </a:txBody>
                  <a:tcPr marL="5847" marR="5847" marT="5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4595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marL="5847" marR="5847" marT="5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true</a:t>
                      </a:r>
                    </a:p>
                  </a:txBody>
                  <a:tcPr marL="5847" marR="5847" marT="5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false</a:t>
                      </a:r>
                    </a:p>
                  </a:txBody>
                  <a:tcPr marL="5847" marR="5847" marT="5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false</a:t>
                      </a:r>
                    </a:p>
                  </a:txBody>
                  <a:tcPr marL="5847" marR="5847" marT="5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Com chuva não viajo!</a:t>
                      </a:r>
                    </a:p>
                  </a:txBody>
                  <a:tcPr marL="5847" marR="5847" marT="5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4595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marL="5847" marR="5847" marT="5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true</a:t>
                      </a:r>
                    </a:p>
                  </a:txBody>
                  <a:tcPr marL="5847" marR="5847" marT="5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true</a:t>
                      </a:r>
                    </a:p>
                  </a:txBody>
                  <a:tcPr marL="5847" marR="5847" marT="5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false</a:t>
                      </a:r>
                    </a:p>
                  </a:txBody>
                  <a:tcPr marL="5847" marR="5847" marT="5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Com </a:t>
                      </a:r>
                      <a:r>
                        <a:rPr lang="en-US" sz="7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chuva</a:t>
                      </a: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7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não</a:t>
                      </a: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7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viajo</a:t>
                      </a: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!</a:t>
                      </a:r>
                    </a:p>
                  </a:txBody>
                  <a:tcPr marL="5847" marR="5847" marT="58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Dojo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 smtClean="0"/>
              <a:t>sexta 13h, sala 155</a:t>
            </a:r>
          </a:p>
          <a:p>
            <a:r>
              <a:rPr lang="pt-BR" dirty="0" smtClean="0"/>
              <a:t>sábado 10h, sala </a:t>
            </a:r>
            <a:r>
              <a:rPr lang="pt-BR" dirty="0" smtClean="0"/>
              <a:t>155</a:t>
            </a:r>
          </a:p>
          <a:p>
            <a:r>
              <a:rPr lang="pt-BR" dirty="0" smtClean="0">
                <a:hlinkClick r:id="rId2"/>
              </a:rPr>
              <a:t>http://dojo-usp-leste.blogspot.com/</a:t>
            </a:r>
            <a:endParaRPr lang="pt-BR" dirty="0" smtClean="0"/>
          </a:p>
          <a:p>
            <a:r>
              <a:rPr lang="pt-BR" dirty="0" smtClean="0"/>
              <a:t>pasta da disciplina no XEROX</a:t>
            </a:r>
          </a:p>
          <a:p>
            <a:pPr lvl="1"/>
            <a:r>
              <a:rPr lang="pt-BR" dirty="0" smtClean="0"/>
              <a:t>Introdução à Ciência da Computação I</a:t>
            </a:r>
          </a:p>
          <a:p>
            <a:pPr lvl="1"/>
            <a:r>
              <a:rPr lang="pt-BR" dirty="0" smtClean="0"/>
              <a:t>prof. Fábio </a:t>
            </a:r>
            <a:r>
              <a:rPr lang="pt-BR" dirty="0" err="1" smtClean="0"/>
              <a:t>Nakano</a:t>
            </a:r>
            <a:r>
              <a:rPr lang="pt-BR" dirty="0" smtClean="0"/>
              <a:t>.</a:t>
            </a:r>
          </a:p>
          <a:p>
            <a:pPr>
              <a:buNone/>
            </a:pPr>
            <a:endParaRPr lang="pt-BR" dirty="0" smtClean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BR" dirty="0" smtClean="0"/>
              <a:t>Provas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pt-BR" dirty="0" smtClean="0"/>
              <a:t>28/Abr (</a:t>
            </a:r>
            <a:r>
              <a:rPr lang="pt-BR" dirty="0" err="1" smtClean="0"/>
              <a:t>Qui</a:t>
            </a:r>
            <a:r>
              <a:rPr lang="pt-BR" dirty="0" smtClean="0"/>
              <a:t>) Primeira prova</a:t>
            </a:r>
          </a:p>
          <a:p>
            <a:r>
              <a:rPr lang="pt-BR" dirty="0" smtClean="0"/>
              <a:t>17/Jun (</a:t>
            </a:r>
            <a:r>
              <a:rPr lang="pt-BR" dirty="0" err="1" smtClean="0"/>
              <a:t>Sex</a:t>
            </a:r>
            <a:r>
              <a:rPr lang="pt-BR" dirty="0" smtClean="0"/>
              <a:t>) Segunda prova </a:t>
            </a:r>
          </a:p>
          <a:p>
            <a:r>
              <a:rPr lang="pt-BR" dirty="0" smtClean="0"/>
              <a:t>30/Jun (</a:t>
            </a:r>
            <a:r>
              <a:rPr lang="pt-BR" dirty="0" err="1" smtClean="0"/>
              <a:t>Qui</a:t>
            </a:r>
            <a:r>
              <a:rPr lang="pt-BR" dirty="0" smtClean="0"/>
              <a:t>) Prova substitutiva (fechada)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((chuva==0)|</a:t>
            </a:r>
            <a:r>
              <a:rPr lang="pt-BR" dirty="0" err="1" smtClean="0"/>
              <a:t>|</a:t>
            </a:r>
            <a:r>
              <a:rPr lang="pt-BR" dirty="0" smtClean="0"/>
              <a:t>(chuva==1)) &amp; </a:t>
            </a:r>
            <a:r>
              <a:rPr lang="pt-BR" dirty="0" err="1" smtClean="0"/>
              <a:t>~carroquebrado</a:t>
            </a:r>
            <a:r>
              <a:rPr lang="pt-BR" dirty="0" smtClean="0"/>
              <a:t> &amp; </a:t>
            </a:r>
            <a:r>
              <a:rPr lang="pt-BR" dirty="0" err="1" smtClean="0"/>
              <a:t>TanqueCheio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existem jeitos de escrever expressões de maneira a deixá-las mais inteligíveis. Veremos isso mais adiante.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O que vimos é essencial em lógica de programação!!</a:t>
            </a:r>
            <a:br>
              <a:rPr lang="pt-BR" dirty="0" smtClean="0"/>
            </a:br>
            <a:r>
              <a:rPr lang="pt-BR" dirty="0" smtClean="0"/>
              <a:t>Estude e </a:t>
            </a:r>
            <a:br>
              <a:rPr lang="pt-BR" dirty="0" smtClean="0"/>
            </a:br>
            <a:r>
              <a:rPr lang="pt-BR" dirty="0" smtClean="0"/>
              <a:t>Aguarde lista específica.</a:t>
            </a:r>
            <a:br>
              <a:rPr lang="pt-BR" dirty="0" smtClean="0"/>
            </a:br>
            <a:r>
              <a:rPr lang="pt-BR" dirty="0" smtClean="0"/>
              <a:t>Amanhã teremos noções de como funciona um computador e</a:t>
            </a:r>
            <a:br>
              <a:rPr lang="pt-BR" dirty="0" smtClean="0"/>
            </a:br>
            <a:r>
              <a:rPr lang="pt-BR" dirty="0" smtClean="0"/>
              <a:t>Quinta que vem voltaremos para a lógica!</a:t>
            </a:r>
            <a:endParaRPr lang="en-US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Unidade de controle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Controla o fluxo de execução do programa</a:t>
            </a:r>
          </a:p>
          <a:p>
            <a:r>
              <a:rPr lang="pt-BR" dirty="0" smtClean="0"/>
              <a:t>A “variável” mais importante aqui é o apontador de instruções, também conhecido como contador de programa</a:t>
            </a:r>
          </a:p>
          <a:p>
            <a:pPr lvl="1"/>
            <a:r>
              <a:rPr lang="pt-BR" dirty="0" smtClean="0"/>
              <a:t>apontador de instruções – aponta para a posição de memória que contém a instrução sendo executada.</a:t>
            </a:r>
          </a:p>
          <a:p>
            <a:r>
              <a:rPr lang="pt-BR" dirty="0" smtClean="0"/>
              <a:t>Amanhã – HIPO – “Computador” Hipotético.</a:t>
            </a:r>
            <a:endParaRPr lang="pt-BR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7650" y="1066800"/>
            <a:ext cx="86487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Dojo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 smtClean="0"/>
              <a:t>sexta 13h, sala 155</a:t>
            </a:r>
          </a:p>
          <a:p>
            <a:r>
              <a:rPr lang="pt-BR" dirty="0" smtClean="0"/>
              <a:t>sábado 10h, sala </a:t>
            </a:r>
            <a:r>
              <a:rPr lang="pt-BR" dirty="0" smtClean="0"/>
              <a:t>155</a:t>
            </a:r>
          </a:p>
          <a:p>
            <a:r>
              <a:rPr lang="pt-BR" dirty="0" smtClean="0">
                <a:hlinkClick r:id="rId2"/>
              </a:rPr>
              <a:t>http://dojo-usp-leste.blogspot.com/</a:t>
            </a:r>
            <a:endParaRPr lang="pt-BR" dirty="0" smtClean="0"/>
          </a:p>
          <a:p>
            <a:r>
              <a:rPr lang="pt-BR" dirty="0" smtClean="0"/>
              <a:t>pasta da disciplina no XEROX</a:t>
            </a:r>
          </a:p>
          <a:p>
            <a:pPr lvl="1"/>
            <a:r>
              <a:rPr lang="pt-BR" dirty="0" smtClean="0"/>
              <a:t>Introdução à Ciência da Computação I</a:t>
            </a:r>
          </a:p>
          <a:p>
            <a:pPr lvl="1"/>
            <a:r>
              <a:rPr lang="pt-BR" dirty="0" smtClean="0"/>
              <a:t>prof. Fábio </a:t>
            </a:r>
            <a:r>
              <a:rPr lang="pt-BR" dirty="0" err="1" smtClean="0"/>
              <a:t>Nakano</a:t>
            </a:r>
            <a:r>
              <a:rPr lang="pt-BR" dirty="0" smtClean="0"/>
              <a:t>.</a:t>
            </a:r>
          </a:p>
          <a:p>
            <a:pPr>
              <a:buNone/>
            </a:pPr>
            <a:endParaRPr lang="pt-BR" dirty="0" smtClean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BR" dirty="0" smtClean="0"/>
              <a:t>Provas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pt-BR" dirty="0" smtClean="0"/>
              <a:t>28/Abr (</a:t>
            </a:r>
            <a:r>
              <a:rPr lang="pt-BR" dirty="0" err="1" smtClean="0"/>
              <a:t>Qui</a:t>
            </a:r>
            <a:r>
              <a:rPr lang="pt-BR" dirty="0" smtClean="0"/>
              <a:t>) Primeira prova</a:t>
            </a:r>
          </a:p>
          <a:p>
            <a:r>
              <a:rPr lang="pt-BR" dirty="0" smtClean="0"/>
              <a:t>17/Jun (</a:t>
            </a:r>
            <a:r>
              <a:rPr lang="pt-BR" dirty="0" err="1" smtClean="0"/>
              <a:t>Sex</a:t>
            </a:r>
            <a:r>
              <a:rPr lang="pt-BR" dirty="0" smtClean="0"/>
              <a:t>) Segunda prova </a:t>
            </a:r>
          </a:p>
          <a:p>
            <a:r>
              <a:rPr lang="pt-BR" dirty="0" smtClean="0"/>
              <a:t>30/Jun (</a:t>
            </a:r>
            <a:r>
              <a:rPr lang="pt-BR" dirty="0" err="1" smtClean="0"/>
              <a:t>Qui</a:t>
            </a:r>
            <a:r>
              <a:rPr lang="pt-BR" dirty="0" smtClean="0"/>
              <a:t>) Prova substitutiva (fechada) 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Aula 4 – </a:t>
            </a:r>
            <a:r>
              <a:rPr lang="pt-BR" dirty="0" err="1" smtClean="0">
                <a:hlinkClick r:id="rId3"/>
              </a:rPr>
              <a:t>Hipo</a:t>
            </a:r>
            <a:r>
              <a:rPr lang="pt-BR" dirty="0" smtClean="0">
                <a:hlinkClick r:id="rId3"/>
              </a:rPr>
              <a:t> – um “computador” hipotético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Arquitetura de Von Neumann</a:t>
            </a:r>
          </a:p>
          <a:p>
            <a:pPr lvl="1"/>
            <a:r>
              <a:rPr lang="pt-BR" dirty="0" smtClean="0"/>
              <a:t>Memória</a:t>
            </a:r>
          </a:p>
          <a:p>
            <a:pPr lvl="1"/>
            <a:r>
              <a:rPr lang="pt-BR" dirty="0" smtClean="0"/>
              <a:t>Contador de Programa</a:t>
            </a:r>
          </a:p>
          <a:p>
            <a:pPr lvl="1"/>
            <a:r>
              <a:rPr lang="pt-BR" dirty="0" smtClean="0"/>
              <a:t>Apontador de Instruções</a:t>
            </a:r>
          </a:p>
          <a:p>
            <a:pPr lvl="1"/>
            <a:r>
              <a:rPr lang="pt-BR" dirty="0" smtClean="0"/>
              <a:t>Acumulador</a:t>
            </a:r>
          </a:p>
          <a:p>
            <a:r>
              <a:rPr lang="pt-BR" dirty="0" smtClean="0"/>
              <a:t>palavra com 4 dígitos decimais com sinal (facilita para fins didáticos)</a:t>
            </a:r>
          </a:p>
          <a:p>
            <a:r>
              <a:rPr lang="pt-BR" dirty="0" err="1" smtClean="0"/>
              <a:t>Hipo</a:t>
            </a:r>
            <a:r>
              <a:rPr lang="pt-BR" dirty="0" smtClean="0"/>
              <a:t> só tem um tipo de variável</a:t>
            </a:r>
          </a:p>
          <a:p>
            <a:r>
              <a:rPr lang="pt-BR" dirty="0" smtClean="0"/>
              <a:t>Implementação em http://hipo.sourceforge.net/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Qual a cara de um programa para o HIPO?</a:t>
            </a:r>
            <a:endParaRPr lang="pt-BR" dirty="0"/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idx="1"/>
          </p:nvPr>
        </p:nvGraphicFramePr>
        <p:xfrm>
          <a:off x="1428728" y="1500178"/>
          <a:ext cx="3143272" cy="5072093"/>
        </p:xfrm>
        <a:graphic>
          <a:graphicData uri="http://schemas.openxmlformats.org/drawingml/2006/table">
            <a:tbl>
              <a:tblPr/>
              <a:tblGrid>
                <a:gridCol w="1283503"/>
                <a:gridCol w="1859769"/>
              </a:tblGrid>
              <a:tr h="390161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Endereço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Conteúdo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0161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+1130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0161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n+1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+1240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0161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n+2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+3150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0161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n+3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+4150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0161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n+4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+1150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0161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n+5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+5411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0161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n+6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+1140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0161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n+7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+2150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0161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n+8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+1240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0161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n+9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+5103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0161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n+10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+4140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0161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n+11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+7000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7" name="CaixaDeTexto 6"/>
          <p:cNvSpPr txBox="1"/>
          <p:nvPr/>
        </p:nvSpPr>
        <p:spPr>
          <a:xfrm>
            <a:off x="4857752" y="2143116"/>
            <a:ext cx="31057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É tudo codificado em números.</a:t>
            </a:r>
          </a:p>
          <a:p>
            <a:r>
              <a:rPr lang="pt-BR" dirty="0" smtClean="0"/>
              <a:t>O que eles significam??</a:t>
            </a:r>
            <a:endParaRPr lang="pt-BR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Qual a cara de um programa para o HIPO?</a:t>
            </a:r>
            <a:endParaRPr lang="pt-BR" dirty="0"/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idx="1"/>
          </p:nvPr>
        </p:nvGraphicFramePr>
        <p:xfrm>
          <a:off x="1428728" y="1500178"/>
          <a:ext cx="3143272" cy="5072093"/>
        </p:xfrm>
        <a:graphic>
          <a:graphicData uri="http://schemas.openxmlformats.org/drawingml/2006/table">
            <a:tbl>
              <a:tblPr/>
              <a:tblGrid>
                <a:gridCol w="1283503"/>
                <a:gridCol w="1859769"/>
              </a:tblGrid>
              <a:tr h="390161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Endereço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Conteúdo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0161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+1130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0161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n+1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+1240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0161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n+2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+3150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0161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n+3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+4150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0161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n+4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+1150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0161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n+5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+5411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0161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n+6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+1140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0161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n+7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+2150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0161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n+8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+1240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0161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n+9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+5103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0161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n+10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+4140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0161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n+11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+7000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7" name="CaixaDeTexto 6"/>
          <p:cNvSpPr txBox="1"/>
          <p:nvPr/>
        </p:nvSpPr>
        <p:spPr>
          <a:xfrm>
            <a:off x="4857752" y="2143116"/>
            <a:ext cx="31057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É tudo codificado em números.</a:t>
            </a:r>
          </a:p>
          <a:p>
            <a:r>
              <a:rPr lang="pt-BR" dirty="0" smtClean="0"/>
              <a:t>O que eles significam??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4857752" y="2960558"/>
            <a:ext cx="349800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+IIEE</a:t>
            </a:r>
            <a:br>
              <a:rPr lang="pt-BR" dirty="0" smtClean="0"/>
            </a:br>
            <a:endParaRPr lang="pt-BR" dirty="0" smtClean="0"/>
          </a:p>
          <a:p>
            <a:r>
              <a:rPr lang="pt-BR" dirty="0" smtClean="0"/>
              <a:t>Cada instrução é composta por</a:t>
            </a:r>
          </a:p>
          <a:p>
            <a:r>
              <a:rPr lang="pt-BR" dirty="0" smtClean="0"/>
              <a:t>II: código de operação</a:t>
            </a:r>
          </a:p>
          <a:p>
            <a:r>
              <a:rPr lang="pt-BR" dirty="0" smtClean="0"/>
              <a:t>EE: endereço de um dos </a:t>
            </a:r>
            <a:r>
              <a:rPr lang="pt-BR" dirty="0" err="1" smtClean="0"/>
              <a:t>operandos</a:t>
            </a:r>
            <a:endParaRPr lang="pt-BR" dirty="0" smtClean="0"/>
          </a:p>
          <a:p>
            <a:r>
              <a:rPr lang="pt-BR" dirty="0" smtClean="0"/>
              <a:t>	(00 &lt;= EE &lt;= 99). </a:t>
            </a:r>
          </a:p>
          <a:p>
            <a:endParaRPr lang="pt-BR" dirty="0" smtClean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Codificação de operações do HIPO</a:t>
            </a:r>
            <a:endParaRPr lang="pt-BR" dirty="0"/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idx="1"/>
          </p:nvPr>
        </p:nvGraphicFramePr>
        <p:xfrm>
          <a:off x="142843" y="1071546"/>
          <a:ext cx="8543957" cy="5708366"/>
        </p:xfrm>
        <a:graphic>
          <a:graphicData uri="http://schemas.openxmlformats.org/drawingml/2006/table">
            <a:tbl>
              <a:tblPr/>
              <a:tblGrid>
                <a:gridCol w="1047945"/>
                <a:gridCol w="652292"/>
                <a:gridCol w="6843720"/>
              </a:tblGrid>
              <a:tr h="17393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Código da operação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Mnemônico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Explicação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393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CEA 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Copie o conteúdo do endereço EE no acumulador. (AC recebe [EE]). 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393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CAE 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Copie o conteúdo do acumulador no endereço EE. (EE recebe [AC])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393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SOM 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Some o conteúdo do endereço EE com o conteúdo do acumulador e guarde o resultado no acumulador. (AC recebe [AC] + [EE])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393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SUB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Subtraia o conteúdo do endereço EE do conteúdo do acumulador e guarde o resultado no acumulador. (AC recebe [AC] - [EE]) 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393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23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MUL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Multiplique o conteúdo do endereço EE com o conteúdo do acumulador e guarde o resultado no acumulador. (AC recebe [AC] * [EE]) 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393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DIV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Divide o conteúdo do acumulador pelo conteúdo do endereço EE e guarde o resultado no acumulador. (AC recebe [AC] / [EE]) 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393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MOD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[AC] recebe o resto da divisão [AC] / [EE]. 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393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31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LER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Leia um número e guarde-o no endereço EE. (EE recebe o valor lido)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393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41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IMP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Imprima o conteúdo do endereço EE. 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393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50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NOP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Nenhuma operação é efetuada. 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393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51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DES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Desvie a execução para o endereço EE, i.e. AI recebe EE.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393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52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DPO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Se o conteúdo do acumulador for maior do que zero, desvie a execução para o endereço EE. (Se [AC] &gt; 0, AI recebe EE).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393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53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DPZ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Se o conteúdo do acumulador for maior ou igual a zero, desvie a execução para o endereço EE. (Se [AC] &gt;= 0, AI recebe EE).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393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54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DNE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Se o conteúdo do acumulador for menor do que zero, desvie a execução para o endereço EE. (Se [AC] &lt; 0, AI recebe EE.)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393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55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DNZ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Se o conteúdo do acumulador for menor ou igual a zero, desvie a execução para o endereço EE. (Se [AC] &lt;= 0, AI recebe EE).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393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56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DDZ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Se o conteúdo do acumulador for diferente de zero, desvie a execução para o endereço EE. (Se [AC] != 0, AI recebe EE).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393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57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DZZ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Se o conteúdo do acumulador for igual a zero, desvie a execução para o endereço EE. (Se [AC] = 0, AI recebe EE). 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393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58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DDF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Se o conteúdo do acumulador for diferente de infinito, desvie a execução para o endereço EE. (Se [AC] != INF, AI recebe EE).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393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59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DFF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Se o conteúdo do acumulador for infinito, desvie a execução para o endereço EE. (Se [AC] = INF, AI recebe EE).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393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61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ADE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Desloque os dígitos do acumulador uma posição à esquerda, desprezando o digito mais significativo. 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393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62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ADD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Desloque os dígitos do acumulador uma posição à direita, desprezando o digito menos significativo. 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393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70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PAR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Pare a execução do programa. OBS. Esta instrução deve ser executada para encerrar a execução do programa.</a:t>
                      </a:r>
                    </a:p>
                  </a:txBody>
                  <a:tcPr marL="7725" marR="7725" marT="77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Melhora um pouco?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385761" y="1500174"/>
          <a:ext cx="8401081" cy="4857777"/>
        </p:xfrm>
        <a:graphic>
          <a:graphicData uri="http://schemas.openxmlformats.org/drawingml/2006/table">
            <a:tbl>
              <a:tblPr>
                <a:tableStyleId>{1FECB4D8-DB02-4DC6-A0A2-4F2EBAE1DC90}</a:tableStyleId>
              </a:tblPr>
              <a:tblGrid>
                <a:gridCol w="606041"/>
                <a:gridCol w="878141"/>
                <a:gridCol w="1546022"/>
                <a:gridCol w="5370877"/>
              </a:tblGrid>
              <a:tr h="46134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 dirty="0"/>
                        <a:t>Endereço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90" marR="9090" marT="909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/>
                        <a:t>Conteúdo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90" marR="9090" marT="909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/>
                        <a:t>Linguagem de montagem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90" marR="9090" marT="909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pt-BR" sz="1400" u="none" strike="noStrike" dirty="0"/>
                        <a:t>Explicação por extenso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90" marR="9090" marT="9090" marB="0" anchor="b">
                    <a:solidFill>
                      <a:srgbClr val="FFFF00"/>
                    </a:solidFill>
                  </a:tcPr>
                </a:tc>
              </a:tr>
              <a:tr h="26721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/>
                        <a:t>1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90" marR="9090" marT="90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 smtClean="0"/>
                        <a:t>+1130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90" marR="9090" marT="90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/>
                        <a:t>CEA zero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90" marR="9090" marT="9090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pt-BR" sz="1400" u="none" strike="noStrike" dirty="0"/>
                        <a:t>Copie o conteúdo do endereço 30 no acumulador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90" marR="9090" marT="9090" marB="0" anchor="b"/>
                </a:tc>
              </a:tr>
              <a:tr h="26721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/>
                        <a:t>2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90" marR="9090" marT="90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 smtClean="0"/>
                        <a:t>+1240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90" marR="9090" marT="90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/>
                        <a:t>CAE soma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90" marR="9090" marT="9090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pt-BR" sz="1400" u="none" strike="noStrike" dirty="0"/>
                        <a:t>Copie o conteúdo do acumulador no endereço 40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90" marR="9090" marT="9090" marB="0" anchor="b"/>
                </a:tc>
              </a:tr>
              <a:tr h="26721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/>
                        <a:t>3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90" marR="9090" marT="90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 smtClean="0"/>
                        <a:t>+3150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90" marR="9090" marT="90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/>
                        <a:t>leia: LER num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90" marR="9090" marT="9090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pt-BR" sz="1400" u="none" strike="noStrike" dirty="0"/>
                        <a:t>Leia um número e coloque no endereço 50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90" marR="9090" marT="9090" marB="0" anchor="b"/>
                </a:tc>
              </a:tr>
              <a:tr h="26721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/>
                        <a:t>4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90" marR="9090" marT="90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 smtClean="0"/>
                        <a:t>+4150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90" marR="9090" marT="90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/>
                        <a:t>IMP num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90" marR="9090" marT="9090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pt-BR" sz="1400" u="none" strike="noStrike" dirty="0"/>
                        <a:t>Imprima o conteúdo do endereço 50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90" marR="9090" marT="9090" marB="0" anchor="b"/>
                </a:tc>
              </a:tr>
              <a:tr h="26721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/>
                        <a:t>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90" marR="9090" marT="90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 smtClean="0"/>
                        <a:t>+1150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90" marR="9090" marT="90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/>
                        <a:t>CEA num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90" marR="9090" marT="9090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pt-BR" sz="1400" u="none" strike="noStrike" dirty="0"/>
                        <a:t>Copie o conteúdo do endereço 50 no acumulador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90" marR="9090" marT="9090" marB="0" anchor="b"/>
                </a:tc>
              </a:tr>
              <a:tr h="46134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/>
                        <a:t>6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90" marR="9090" marT="90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 smtClean="0"/>
                        <a:t>+5411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90" marR="9090" marT="90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/>
                        <a:t>DNE fim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90" marR="9090" marT="9090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pt-BR" sz="1400" u="none" strike="noStrike" dirty="0"/>
                        <a:t>Se o conteúdo do acumulador for menor que zero, </a:t>
                      </a:r>
                      <a:endParaRPr lang="pt-BR" sz="1400" u="none" strike="noStrike" dirty="0" smtClean="0"/>
                    </a:p>
                    <a:p>
                      <a:pPr algn="just" fontAlgn="b"/>
                      <a:r>
                        <a:rPr lang="pt-BR" sz="1400" u="none" strike="noStrike" dirty="0" smtClean="0"/>
                        <a:t>desvie </a:t>
                      </a:r>
                      <a:r>
                        <a:rPr lang="pt-BR" sz="1400" u="none" strike="noStrike" dirty="0"/>
                        <a:t>para o endereço 11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90" marR="9090" marT="9090" marB="0" anchor="b"/>
                </a:tc>
              </a:tr>
              <a:tr h="26721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/>
                        <a:t>7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90" marR="9090" marT="90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 smtClean="0"/>
                        <a:t>+1140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90" marR="9090" marT="90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/>
                        <a:t>CEA soma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90" marR="9090" marT="9090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pt-BR" sz="1400" u="none" strike="noStrike" dirty="0"/>
                        <a:t>Copie o conteúdo do endereço 40 no acumulador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90" marR="9090" marT="9090" marB="0" anchor="b"/>
                </a:tc>
              </a:tr>
              <a:tr h="46134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/>
                        <a:t>8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90" marR="9090" marT="90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 smtClean="0"/>
                        <a:t>+2150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90" marR="9090" marT="90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/>
                        <a:t>SOM num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90" marR="9090" marT="9090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pt-BR" sz="1400" u="none" strike="noStrike" dirty="0"/>
                        <a:t>Some o conteúdo do endereço 50 com o conteúdo do acumulador e </a:t>
                      </a:r>
                      <a:endParaRPr lang="pt-BR" sz="1400" u="none" strike="noStrike" dirty="0" smtClean="0"/>
                    </a:p>
                    <a:p>
                      <a:pPr algn="just" fontAlgn="b"/>
                      <a:r>
                        <a:rPr lang="pt-BR" sz="1400" u="none" strike="noStrike" dirty="0" smtClean="0"/>
                        <a:t>guarde </a:t>
                      </a:r>
                      <a:r>
                        <a:rPr lang="pt-BR" sz="1400" u="none" strike="noStrike" dirty="0"/>
                        <a:t>no acumulador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90" marR="9090" marT="9090" marB="0" anchor="b"/>
                </a:tc>
              </a:tr>
              <a:tr h="26721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/>
                        <a:t>9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90" marR="9090" marT="90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 smtClean="0"/>
                        <a:t>+1240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90" marR="9090" marT="90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/>
                        <a:t>CAE soma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90" marR="9090" marT="9090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pt-BR" sz="1400" u="none" strike="noStrike" dirty="0"/>
                        <a:t>Copie o conteúdo do acumulador no endereço 40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90" marR="9090" marT="9090" marB="0" anchor="b"/>
                </a:tc>
              </a:tr>
              <a:tr h="26721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/>
                        <a:t>10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90" marR="9090" marT="90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 smtClean="0"/>
                        <a:t>+5103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90" marR="9090" marT="90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/>
                        <a:t>DES leia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90" marR="9090" marT="9090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pt-BR" sz="1400" u="none" strike="noStrike" dirty="0"/>
                        <a:t>Desvie para o endereço 03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90" marR="9090" marT="9090" marB="0" anchor="b"/>
                </a:tc>
              </a:tr>
              <a:tr h="26721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/>
                        <a:t>11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90" marR="9090" marT="90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 smtClean="0"/>
                        <a:t>+4140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90" marR="9090" marT="90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/>
                        <a:t>fim: IMP soma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90" marR="9090" marT="9090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pt-BR" sz="1400" u="none" strike="noStrike" dirty="0"/>
                        <a:t>Imprima o conteúdo do endereço 40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90" marR="9090" marT="9090" marB="0" anchor="b"/>
                </a:tc>
              </a:tr>
              <a:tr h="26721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/>
                        <a:t>12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90" marR="9090" marT="90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 smtClean="0"/>
                        <a:t>+7000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90" marR="9090" marT="90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/>
                        <a:t>PAR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90" marR="9090" marT="9090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pt-BR" sz="1400" u="none" strike="noStrike" dirty="0"/>
                        <a:t>Pare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90" marR="9090" marT="9090" marB="0" anchor="b"/>
                </a:tc>
              </a:tr>
              <a:tr h="26721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/>
                        <a:t>30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90" marR="9090" marT="90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/>
                        <a:t>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90" marR="9090" marT="90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/>
                        <a:t>zero: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90" marR="9090" marT="9090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pt-BR" sz="1400" u="none" strike="noStrike" dirty="0"/>
                        <a:t>Variável com valor zero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90" marR="9090" marT="9090" marB="0" anchor="b"/>
                </a:tc>
              </a:tr>
              <a:tr h="26721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/>
                        <a:t>40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90" marR="9090" marT="909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90" marR="9090" marT="90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/>
                        <a:t>soma: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90" marR="9090" marT="9090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pt-BR" sz="1400" u="none" strike="noStrike" dirty="0"/>
                        <a:t>Variável de nome "soma"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90" marR="9090" marT="9090" marB="0" anchor="b"/>
                </a:tc>
              </a:tr>
              <a:tr h="26721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/>
                        <a:t>50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90" marR="9090" marT="909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90" marR="9090" marT="90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/>
                        <a:t>num: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90" marR="9090" marT="9090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pt-BR" sz="1400" u="none" strike="noStrike" dirty="0"/>
                        <a:t>Variável de nome "num"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90" marR="9090" marT="9090" marB="0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JDK mal instalado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CLASSPATH=...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Como saber o que programa faz?</a:t>
            </a:r>
            <a:br>
              <a:rPr lang="pt-BR" dirty="0" smtClean="0"/>
            </a:br>
            <a:r>
              <a:rPr lang="pt-BR" dirty="0" smtClean="0">
                <a:hlinkClick r:id="rId3"/>
              </a:rPr>
              <a:t>Teste de mesa</a:t>
            </a:r>
            <a:r>
              <a:rPr lang="pt-BR" dirty="0" smtClean="0"/>
              <a:t>!!!</a:t>
            </a:r>
            <a:endParaRPr lang="pt-BR" dirty="0"/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Que tal deste jeito??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pt-BR" dirty="0" smtClean="0"/>
              <a:t>		zero = 0;</a:t>
            </a:r>
          </a:p>
          <a:p>
            <a:pPr>
              <a:buNone/>
            </a:pPr>
            <a:r>
              <a:rPr lang="pt-BR" dirty="0" smtClean="0"/>
              <a:t>		acumulador = 0;</a:t>
            </a:r>
          </a:p>
          <a:p>
            <a:pPr>
              <a:buNone/>
            </a:pPr>
            <a:r>
              <a:rPr lang="pt-BR" dirty="0" smtClean="0"/>
              <a:t>		soma = 0;</a:t>
            </a:r>
          </a:p>
          <a:p>
            <a:pPr>
              <a:buNone/>
            </a:pPr>
            <a:r>
              <a:rPr lang="pt-BR" dirty="0" smtClean="0"/>
              <a:t>LEIA:	num = leia ();</a:t>
            </a:r>
          </a:p>
          <a:p>
            <a:pPr>
              <a:buNone/>
            </a:pPr>
            <a:r>
              <a:rPr lang="pt-BR" dirty="0" smtClean="0"/>
              <a:t>		imprima (num);</a:t>
            </a:r>
          </a:p>
          <a:p>
            <a:pPr>
              <a:buNone/>
            </a:pPr>
            <a:r>
              <a:rPr lang="pt-BR" dirty="0" smtClean="0"/>
              <a:t>		acumulador=num;</a:t>
            </a:r>
          </a:p>
          <a:p>
            <a:pPr>
              <a:buNone/>
            </a:pPr>
            <a:r>
              <a:rPr lang="pt-BR" dirty="0" smtClean="0"/>
              <a:t>		</a:t>
            </a:r>
            <a:r>
              <a:rPr lang="pt-BR" dirty="0" err="1" smtClean="0"/>
              <a:t>if</a:t>
            </a:r>
            <a:r>
              <a:rPr lang="pt-BR" dirty="0" smtClean="0"/>
              <a:t> (acumulador&lt;0) {</a:t>
            </a:r>
          </a:p>
          <a:p>
            <a:pPr lvl="1">
              <a:buNone/>
            </a:pPr>
            <a:r>
              <a:rPr lang="pt-BR" dirty="0" smtClean="0"/>
              <a:t>			imprima ();</a:t>
            </a:r>
          </a:p>
          <a:p>
            <a:pPr lvl="1">
              <a:buNone/>
            </a:pPr>
            <a:r>
              <a:rPr lang="pt-BR" dirty="0" smtClean="0"/>
              <a:t>			fim ();</a:t>
            </a:r>
          </a:p>
          <a:p>
            <a:pPr>
              <a:buNone/>
            </a:pPr>
            <a:r>
              <a:rPr lang="pt-BR" dirty="0" smtClean="0"/>
              <a:t>		}</a:t>
            </a:r>
          </a:p>
          <a:p>
            <a:pPr>
              <a:buNone/>
            </a:pPr>
            <a:r>
              <a:rPr lang="pt-BR" dirty="0" smtClean="0"/>
              <a:t>		</a:t>
            </a:r>
            <a:r>
              <a:rPr lang="pt-BR" dirty="0" err="1" smtClean="0"/>
              <a:t>else</a:t>
            </a:r>
            <a:r>
              <a:rPr lang="pt-BR" dirty="0" smtClean="0"/>
              <a:t> {</a:t>
            </a:r>
          </a:p>
          <a:p>
            <a:pPr lvl="1">
              <a:buNone/>
            </a:pPr>
            <a:r>
              <a:rPr lang="pt-BR" dirty="0" smtClean="0"/>
              <a:t>			acumulador=soma;</a:t>
            </a:r>
          </a:p>
          <a:p>
            <a:pPr lvl="1">
              <a:buNone/>
            </a:pPr>
            <a:r>
              <a:rPr lang="pt-BR" dirty="0" smtClean="0"/>
              <a:t>			acumulador=acumulador+num;</a:t>
            </a:r>
          </a:p>
          <a:p>
            <a:pPr lvl="1">
              <a:buNone/>
            </a:pPr>
            <a:r>
              <a:rPr lang="pt-BR" dirty="0" smtClean="0"/>
              <a:t>			soma=acumulador;</a:t>
            </a:r>
          </a:p>
          <a:p>
            <a:pPr lvl="1">
              <a:buNone/>
            </a:pPr>
            <a:r>
              <a:rPr lang="pt-BR" dirty="0" smtClean="0"/>
              <a:t>			salte para LEIA;</a:t>
            </a:r>
          </a:p>
          <a:p>
            <a:pPr>
              <a:buNone/>
            </a:pPr>
            <a:r>
              <a:rPr lang="pt-BR" dirty="0" smtClean="0"/>
              <a:t>		}</a:t>
            </a:r>
          </a:p>
          <a:p>
            <a:r>
              <a:rPr lang="pt-BR" dirty="0" smtClean="0"/>
              <a:t>... mais na semana que vem.</a:t>
            </a:r>
          </a:p>
          <a:p>
            <a:endParaRPr lang="pt-BR" dirty="0" smtClean="0"/>
          </a:p>
          <a:p>
            <a:r>
              <a:rPr lang="pt-BR" dirty="0" smtClean="0"/>
              <a:t>NOTA: mais para a frente no curso veremos que este código foi BEM mal escrito !! Mas é exatamente o que está no programa do HIPO.</a:t>
            </a:r>
            <a:endParaRPr lang="pt-BR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Computador é uma máquina que a gente liga na tomada...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pt-BR" dirty="0" smtClean="0"/>
          </a:p>
          <a:p>
            <a:r>
              <a:rPr lang="pt-BR" dirty="0" smtClean="0"/>
              <a:t>Como isso se conecta com executar um programa ou digitar um texto???</a:t>
            </a:r>
          </a:p>
          <a:p>
            <a:endParaRPr lang="pt-BR" dirty="0" smtClean="0"/>
          </a:p>
          <a:p>
            <a:r>
              <a:rPr lang="pt-BR" dirty="0" smtClean="0"/>
              <a:t>Pense nisso, traga o que </a:t>
            </a:r>
            <a:r>
              <a:rPr lang="pt-BR" dirty="0" err="1" smtClean="0"/>
              <a:t>vc</a:t>
            </a:r>
            <a:r>
              <a:rPr lang="pt-BR" dirty="0" smtClean="0"/>
              <a:t> conseguir e as dúvidas. Semana que vem começamos com uma discussão rápida sobre este assunto.</a:t>
            </a:r>
          </a:p>
          <a:p>
            <a:endParaRPr lang="pt-BR" dirty="0" smtClean="0"/>
          </a:p>
          <a:p>
            <a:r>
              <a:rPr lang="pt-BR" dirty="0" smtClean="0"/>
              <a:t>Matéria da semana que vem em http://download.oracle.com/javase/tutorial/java/nutsandbolts/flow.html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Lista 1 – Valendo </a:t>
            </a:r>
            <a:r>
              <a:rPr lang="pt-BR" dirty="0" smtClean="0"/>
              <a:t>nota – 18.03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pt-BR" dirty="0" smtClean="0"/>
              <a:t>(1pt) Liste </a:t>
            </a:r>
            <a:r>
              <a:rPr lang="pt-BR" dirty="0" smtClean="0"/>
              <a:t>fatos e conexões históricas que na sua opinião levaram à concepção atual dos computadores</a:t>
            </a:r>
            <a:r>
              <a:rPr lang="pt-BR" dirty="0" smtClean="0"/>
              <a:t>.</a:t>
            </a:r>
            <a:endParaRPr lang="pt-BR" dirty="0" smtClean="0"/>
          </a:p>
          <a:p>
            <a:r>
              <a:rPr lang="pt-BR" dirty="0" smtClean="0"/>
              <a:t>(3pt) Traduza </a:t>
            </a:r>
            <a:r>
              <a:rPr lang="pt-BR" dirty="0" smtClean="0"/>
              <a:t>cada frase em uma expressão lógica.</a:t>
            </a:r>
          </a:p>
          <a:p>
            <a:pPr lvl="1"/>
            <a:r>
              <a:rPr lang="pt-BR" dirty="0" smtClean="0"/>
              <a:t>Vou à feira se não estiver chovendo. </a:t>
            </a:r>
            <a:r>
              <a:rPr lang="pt-BR" dirty="0" smtClean="0"/>
              <a:t>(</a:t>
            </a:r>
            <a:r>
              <a:rPr lang="pt-BR" dirty="0" smtClean="0"/>
              <a:t>variável-resposta</a:t>
            </a:r>
            <a:r>
              <a:rPr lang="pt-BR" dirty="0" smtClean="0"/>
              <a:t>: </a:t>
            </a:r>
            <a:r>
              <a:rPr lang="pt-BR" dirty="0" smtClean="0"/>
              <a:t>ir á feira)</a:t>
            </a:r>
          </a:p>
          <a:p>
            <a:pPr lvl="1"/>
            <a:r>
              <a:rPr lang="pt-BR" dirty="0" smtClean="0"/>
              <a:t>O cachorro estará no jardim se a porta da casa estiver fechada e não estiver chovendo e não tiver ninguém na casa. </a:t>
            </a:r>
            <a:r>
              <a:rPr lang="pt-BR" dirty="0" smtClean="0"/>
              <a:t>(variável-resposta: </a:t>
            </a:r>
            <a:r>
              <a:rPr lang="pt-BR" dirty="0" smtClean="0"/>
              <a:t>cachorro no jardim)</a:t>
            </a:r>
          </a:p>
          <a:p>
            <a:pPr lvl="1"/>
            <a:r>
              <a:rPr lang="pt-BR" dirty="0" smtClean="0"/>
              <a:t>Se a temperatura estiver agradável, vou ao </a:t>
            </a:r>
            <a:r>
              <a:rPr lang="pt-BR" dirty="0" err="1" smtClean="0"/>
              <a:t>happy</a:t>
            </a:r>
            <a:r>
              <a:rPr lang="pt-BR" dirty="0" smtClean="0"/>
              <a:t> </a:t>
            </a:r>
            <a:r>
              <a:rPr lang="pt-BR" dirty="0" err="1" smtClean="0"/>
              <a:t>hour</a:t>
            </a:r>
            <a:r>
              <a:rPr lang="pt-BR" dirty="0" smtClean="0"/>
              <a:t>. Se estiver muito frio fico em casa. Se estiver muito quente, vou nadar. Se ficar em casa, depois das 21h faço pipoca. </a:t>
            </a:r>
            <a:r>
              <a:rPr lang="pt-BR" dirty="0" smtClean="0"/>
              <a:t>(variável-resposta: </a:t>
            </a:r>
            <a:r>
              <a:rPr lang="pt-BR" dirty="0" smtClean="0"/>
              <a:t> vou ao </a:t>
            </a:r>
            <a:r>
              <a:rPr lang="pt-BR" dirty="0" err="1" smtClean="0"/>
              <a:t>happy</a:t>
            </a:r>
            <a:r>
              <a:rPr lang="pt-BR" dirty="0" smtClean="0"/>
              <a:t> </a:t>
            </a:r>
            <a:r>
              <a:rPr lang="pt-BR" dirty="0" err="1" smtClean="0"/>
              <a:t>hour</a:t>
            </a:r>
            <a:r>
              <a:rPr lang="pt-BR" dirty="0" smtClean="0"/>
              <a:t> </a:t>
            </a:r>
            <a:r>
              <a:rPr lang="pt-BR" dirty="0" smtClean="0"/>
              <a:t>– </a:t>
            </a:r>
            <a:r>
              <a:rPr lang="pt-BR" dirty="0" smtClean="0"/>
              <a:t>“use apenas números”), </a:t>
            </a:r>
            <a:r>
              <a:rPr lang="pt-BR" dirty="0" smtClean="0"/>
              <a:t>(variável-resposta: </a:t>
            </a:r>
            <a:r>
              <a:rPr lang="pt-BR" dirty="0" smtClean="0"/>
              <a:t>faço pipoca).</a:t>
            </a:r>
          </a:p>
          <a:p>
            <a:r>
              <a:rPr lang="pt-BR" dirty="0" smtClean="0"/>
              <a:t>(3pt) Escreva </a:t>
            </a:r>
            <a:r>
              <a:rPr lang="pt-BR" dirty="0" smtClean="0"/>
              <a:t>um programa para o HIPO que recebe um número e caso ele seja múltiplo de 7 imprima 7, caso contrário imprima o número.</a:t>
            </a:r>
          </a:p>
          <a:p>
            <a:pPr lvl="1"/>
            <a:r>
              <a:rPr lang="pt-BR" dirty="0" smtClean="0"/>
              <a:t>Nota: o resultado da divisão entre inteiros é o quociente, que tem que ser inteiro) o resto (que também é inteiro) é ignorado</a:t>
            </a:r>
            <a:r>
              <a:rPr lang="pt-BR" dirty="0" smtClean="0"/>
              <a:t>.</a:t>
            </a:r>
          </a:p>
          <a:p>
            <a:r>
              <a:rPr lang="pt-BR" dirty="0" smtClean="0"/>
              <a:t>(1pt) Um </a:t>
            </a:r>
            <a:r>
              <a:rPr lang="pt-BR" dirty="0" smtClean="0"/>
              <a:t>amigo construiu um computador </a:t>
            </a:r>
            <a:r>
              <a:rPr lang="pt-BR" dirty="0" smtClean="0"/>
              <a:t>e uma linguagem de programação similar a JAVA</a:t>
            </a:r>
            <a:r>
              <a:rPr lang="pt-BR" dirty="0" smtClean="0"/>
              <a:t>. Você executa a seg. linha:</a:t>
            </a:r>
          </a:p>
          <a:p>
            <a:pPr lvl="1"/>
            <a:r>
              <a:rPr lang="pt-BR" dirty="0" smtClean="0"/>
              <a:t>System.</a:t>
            </a:r>
            <a:r>
              <a:rPr lang="pt-BR" dirty="0" err="1" smtClean="0"/>
              <a:t>out.println</a:t>
            </a:r>
            <a:r>
              <a:rPr lang="pt-BR" dirty="0" smtClean="0"/>
              <a:t> (35000),</a:t>
            </a:r>
          </a:p>
          <a:p>
            <a:pPr lvl="1"/>
            <a:r>
              <a:rPr lang="pt-BR" dirty="0" smtClean="0"/>
              <a:t>o resultado na tela é -30536. </a:t>
            </a:r>
          </a:p>
          <a:p>
            <a:pPr lvl="1"/>
            <a:r>
              <a:rPr lang="pt-BR" dirty="0" smtClean="0"/>
              <a:t>O que aconteceu?? Por quê o resultado é o acima</a:t>
            </a:r>
            <a:r>
              <a:rPr lang="pt-BR" dirty="0" smtClean="0"/>
              <a:t>??</a:t>
            </a:r>
          </a:p>
          <a:p>
            <a:r>
              <a:rPr lang="pt-BR" dirty="0" smtClean="0"/>
              <a:t>(2pt) Converta para hexadecimal, decimal, </a:t>
            </a:r>
            <a:r>
              <a:rPr lang="pt-BR" dirty="0" err="1" smtClean="0"/>
              <a:t>octal</a:t>
            </a:r>
            <a:r>
              <a:rPr lang="pt-BR" dirty="0" smtClean="0"/>
              <a:t>, e binário.</a:t>
            </a:r>
          </a:p>
          <a:p>
            <a:pPr lvl="1"/>
            <a:r>
              <a:rPr lang="pt-BR" dirty="0" smtClean="0"/>
              <a:t>(555)</a:t>
            </a:r>
            <a:r>
              <a:rPr lang="pt-BR" baseline="-25000" dirty="0" smtClean="0"/>
              <a:t>10</a:t>
            </a:r>
            <a:r>
              <a:rPr lang="pt-BR" dirty="0" smtClean="0"/>
              <a:t>, (16384)</a:t>
            </a:r>
            <a:r>
              <a:rPr lang="pt-BR" baseline="-25000" dirty="0" smtClean="0"/>
              <a:t>10</a:t>
            </a:r>
            <a:r>
              <a:rPr lang="pt-BR" dirty="0" smtClean="0"/>
              <a:t>, (FADA)</a:t>
            </a:r>
            <a:r>
              <a:rPr lang="pt-BR" baseline="-25000" dirty="0" smtClean="0"/>
              <a:t>16</a:t>
            </a:r>
            <a:r>
              <a:rPr lang="pt-BR" dirty="0" smtClean="0"/>
              <a:t>, (CDF)</a:t>
            </a:r>
            <a:r>
              <a:rPr lang="pt-BR" baseline="-25000" dirty="0" smtClean="0"/>
              <a:t>16</a:t>
            </a:r>
            <a:r>
              <a:rPr lang="pt-BR" dirty="0" smtClean="0"/>
              <a:t>,  (0001101010100001)</a:t>
            </a:r>
            <a:r>
              <a:rPr lang="pt-BR" baseline="-25000" dirty="0" smtClean="0"/>
              <a:t>2</a:t>
            </a:r>
            <a:r>
              <a:rPr lang="pt-BR" dirty="0" smtClean="0"/>
              <a:t>, (123)</a:t>
            </a:r>
            <a:r>
              <a:rPr lang="pt-BR" baseline="-25000" dirty="0" smtClean="0"/>
              <a:t>8</a:t>
            </a:r>
            <a:r>
              <a:rPr lang="pt-BR" dirty="0" smtClean="0"/>
              <a:t>, (574)</a:t>
            </a:r>
            <a:r>
              <a:rPr lang="pt-BR" baseline="-25000" dirty="0" smtClean="0"/>
              <a:t>8</a:t>
            </a:r>
            <a:r>
              <a:rPr lang="pt-BR" dirty="0" smtClean="0"/>
              <a:t>, (1011000011011110)</a:t>
            </a:r>
            <a:r>
              <a:rPr lang="pt-BR" baseline="-25000" dirty="0" smtClean="0"/>
              <a:t>2</a:t>
            </a:r>
          </a:p>
          <a:p>
            <a:endParaRPr lang="pt-BR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Sumário das Aulas 1 e 2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Aula 1 – Olá Mundo!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Árvore de pré-requisitos: passar em ICC1/2, Cálculo1/2, AED1/2.</a:t>
            </a:r>
          </a:p>
          <a:p>
            <a:r>
              <a:rPr lang="pt-BR" dirty="0" smtClean="0"/>
              <a:t>USP tem muitas oportunidades!</a:t>
            </a:r>
          </a:p>
          <a:p>
            <a:r>
              <a:rPr lang="pt-BR" dirty="0" smtClean="0"/>
              <a:t>Não perca prazos.</a:t>
            </a:r>
          </a:p>
          <a:p>
            <a:r>
              <a:rPr lang="pt-BR" dirty="0" smtClean="0"/>
              <a:t>Aprenda a estudar por conta própria.</a:t>
            </a:r>
          </a:p>
          <a:p>
            <a:r>
              <a:rPr lang="pt-BR" dirty="0" smtClean="0"/>
              <a:t>Olá Mundo em JAVA.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Aula 2 - História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Contagem</a:t>
            </a:r>
          </a:p>
          <a:p>
            <a:r>
              <a:rPr lang="pt-BR" dirty="0" smtClean="0"/>
              <a:t>Bases numéricas (Tabelas de conversão de símbolos)</a:t>
            </a:r>
          </a:p>
          <a:p>
            <a:r>
              <a:rPr lang="pt-BR" dirty="0" smtClean="0"/>
              <a:t>Aperfeiçoamento do sistema binário (Leibniz)</a:t>
            </a:r>
          </a:p>
          <a:p>
            <a:r>
              <a:rPr lang="pt-BR" dirty="0" smtClean="0"/>
              <a:t>Álgebra de </a:t>
            </a:r>
            <a:r>
              <a:rPr lang="pt-BR" dirty="0" err="1" smtClean="0"/>
              <a:t>Boole</a:t>
            </a:r>
            <a:endParaRPr lang="pt-BR" dirty="0" smtClean="0"/>
          </a:p>
          <a:p>
            <a:r>
              <a:rPr lang="pt-BR" dirty="0" err="1" smtClean="0">
                <a:hlinkClick r:id="rId3"/>
              </a:rPr>
              <a:t>Computabilidade</a:t>
            </a:r>
            <a:r>
              <a:rPr lang="pt-BR" dirty="0" smtClean="0">
                <a:hlinkClick r:id="rId3"/>
              </a:rPr>
              <a:t>, </a:t>
            </a:r>
            <a:r>
              <a:rPr lang="pt-BR" dirty="0" err="1" smtClean="0">
                <a:hlinkClick r:id="rId3"/>
              </a:rPr>
              <a:t>Turing-Completo</a:t>
            </a:r>
            <a:endParaRPr lang="pt-BR" dirty="0" smtClean="0"/>
          </a:p>
          <a:p>
            <a:r>
              <a:rPr lang="pt-BR" dirty="0" smtClean="0"/>
              <a:t>Calculador analítico, ENIAC, EDVAC</a:t>
            </a:r>
          </a:p>
          <a:p>
            <a:r>
              <a:rPr lang="pt-BR" dirty="0" smtClean="0"/>
              <a:t>Arquitetura de Von Neumann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Aula 3 - Arquitetura de Von Neumann</a:t>
            </a:r>
            <a:endParaRPr lang="pt-BR" dirty="0"/>
          </a:p>
        </p:txBody>
      </p:sp>
      <p:pic>
        <p:nvPicPr>
          <p:cNvPr id="1026" name="Picture 2" descr="http://upload.wikimedia.org/wikipedia/commons/thumb/8/84/Von_Neumann_architecture.svg/2000px-Von_Neumann_architecture.svg.pn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472" y="1600200"/>
            <a:ext cx="5447667" cy="5188903"/>
          </a:xfrm>
          <a:prstGeom prst="rect">
            <a:avLst/>
          </a:prstGeom>
          <a:noFill/>
        </p:spPr>
      </p:pic>
      <p:sp>
        <p:nvSpPr>
          <p:cNvPr id="5" name="CaixaDeTexto 4"/>
          <p:cNvSpPr txBox="1"/>
          <p:nvPr/>
        </p:nvSpPr>
        <p:spPr>
          <a:xfrm>
            <a:off x="6314147" y="5214950"/>
            <a:ext cx="27584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Extraído de Wikipedia.org</a:t>
            </a:r>
          </a:p>
          <a:p>
            <a:r>
              <a:rPr lang="pt-BR" dirty="0" smtClean="0"/>
              <a:t>para fins didáticos. </a:t>
            </a:r>
          </a:p>
          <a:p>
            <a:r>
              <a:rPr lang="pt-BR" dirty="0" smtClean="0"/>
              <a:t>Figura original sob licença </a:t>
            </a:r>
          </a:p>
          <a:p>
            <a:r>
              <a:rPr lang="pt-BR" dirty="0" smtClean="0"/>
              <a:t>GNU </a:t>
            </a:r>
            <a:r>
              <a:rPr lang="pt-BR" dirty="0" err="1" smtClean="0"/>
              <a:t>Public</a:t>
            </a:r>
            <a:r>
              <a:rPr lang="pt-BR" dirty="0" smtClean="0"/>
              <a:t> </a:t>
            </a:r>
            <a:r>
              <a:rPr lang="pt-BR" dirty="0" err="1" smtClean="0"/>
              <a:t>Documentation</a:t>
            </a:r>
            <a:endParaRPr lang="pt-BR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Memória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lista endereçada. (</a:t>
            </a:r>
            <a:r>
              <a:rPr lang="pt-BR" dirty="0" smtClean="0">
                <a:solidFill>
                  <a:srgbClr val="FF0000"/>
                </a:solidFill>
              </a:rPr>
              <a:t>desenhar exemplo na lousa</a:t>
            </a:r>
            <a:r>
              <a:rPr lang="pt-BR" dirty="0" smtClean="0"/>
              <a:t>)</a:t>
            </a:r>
          </a:p>
          <a:p>
            <a:r>
              <a:rPr lang="pt-BR" dirty="0" err="1" smtClean="0"/>
              <a:t>array</a:t>
            </a:r>
            <a:r>
              <a:rPr lang="pt-BR" dirty="0" smtClean="0"/>
              <a:t> (arranjo ou vetor) de variáveis (posições) endereçáveis e colocadas </a:t>
            </a:r>
            <a:r>
              <a:rPr lang="pt-BR" dirty="0" err="1" smtClean="0"/>
              <a:t>sequencialmente</a:t>
            </a:r>
            <a:r>
              <a:rPr lang="pt-BR" dirty="0" smtClean="0"/>
              <a:t>.</a:t>
            </a:r>
          </a:p>
          <a:p>
            <a:r>
              <a:rPr lang="pt-BR" dirty="0" smtClean="0"/>
              <a:t>As variáveis primitivas são números. A base é binária por questões tecnológicas. O </a:t>
            </a:r>
            <a:r>
              <a:rPr lang="pt-BR" b="1" dirty="0" smtClean="0"/>
              <a:t>tamanho (quantidade de dígitos)</a:t>
            </a:r>
            <a:r>
              <a:rPr lang="pt-BR" dirty="0" smtClean="0"/>
              <a:t> do número depende do </a:t>
            </a:r>
            <a:r>
              <a:rPr lang="pt-BR" b="1" dirty="0" smtClean="0"/>
              <a:t>tamanho da palavra</a:t>
            </a:r>
            <a:r>
              <a:rPr lang="pt-BR" dirty="0" smtClean="0"/>
              <a:t>, que por sua vez é a que nos referimos quando falamos que o processador é de 32 bits, ou de 64 bits,...</a:t>
            </a:r>
          </a:p>
          <a:p>
            <a:r>
              <a:rPr lang="pt-BR" b="1" dirty="0" smtClean="0"/>
              <a:t>Curiosidade</a:t>
            </a:r>
            <a:r>
              <a:rPr lang="pt-BR" dirty="0" smtClean="0"/>
              <a:t>: Houve época em que dado um computador, o tamanho da palavra era igual à largura da memória e igual ao tamanho da instrução. Atualmente isto não é necessariamente verdade.</a:t>
            </a:r>
            <a:endParaRPr lang="pt-B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1058</TotalTime>
  <Words>2809</Words>
  <Application>Microsoft Office PowerPoint</Application>
  <PresentationFormat>Apresentação na tela (4:3)</PresentationFormat>
  <Paragraphs>627</Paragraphs>
  <Slides>43</Slides>
  <Notes>30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43</vt:i4>
      </vt:variant>
    </vt:vector>
  </HeadingPairs>
  <TitlesOfParts>
    <vt:vector size="44" baseType="lpstr">
      <vt:lpstr>Tema do Office</vt:lpstr>
      <vt:lpstr>Por favor, entreguem a lista antes da aula começar.</vt:lpstr>
      <vt:lpstr>Slide 2</vt:lpstr>
      <vt:lpstr>Slide 3</vt:lpstr>
      <vt:lpstr>JDK mal instalado</vt:lpstr>
      <vt:lpstr>Sumário das Aulas 1 e 2</vt:lpstr>
      <vt:lpstr>Aula 1 – Olá Mundo!</vt:lpstr>
      <vt:lpstr>Aula 2 - História</vt:lpstr>
      <vt:lpstr>Aula 3 - Arquitetura de Von Neumann</vt:lpstr>
      <vt:lpstr>Memória</vt:lpstr>
      <vt:lpstr>Revisão – números binários</vt:lpstr>
      <vt:lpstr>Veja e use as bases em JAVA</vt:lpstr>
      <vt:lpstr>Representação para números com sinal</vt:lpstr>
      <vt:lpstr>Exercício (não precisa entregar)</vt:lpstr>
      <vt:lpstr>Unidade lógica e aritimética</vt:lpstr>
      <vt:lpstr>“Novidade” – operações lógicas e relacionais</vt:lpstr>
      <vt:lpstr>Operações lógicas – Tabelas-verdade</vt:lpstr>
      <vt:lpstr>Operações lógicas em JAVA</vt:lpstr>
      <vt:lpstr>Operações relacionais</vt:lpstr>
      <vt:lpstr>Note que operações lógicas e operações relacionais podem ser combinadas consistentemente se sim=V=true=(1)2 e não=F=false=(0)2!!</vt:lpstr>
      <vt:lpstr>Operações lógicas – Tabelas-verdade</vt:lpstr>
      <vt:lpstr>Bases, operações lógicas e relacionais em JAVA</vt:lpstr>
      <vt:lpstr>Relação entre números e expressões lógicas</vt:lpstr>
      <vt:lpstr>Slide 23</vt:lpstr>
      <vt:lpstr>Expressão lógica</vt:lpstr>
      <vt:lpstr>Só é possível construir expressões lógicas e relacionais usando variáveis binárias??</vt:lpstr>
      <vt:lpstr>Relação entre números e expressões lógicas</vt:lpstr>
      <vt:lpstr>Slide 27</vt:lpstr>
      <vt:lpstr>Slide 28</vt:lpstr>
      <vt:lpstr>OK, então NAO=0, FRACA=1 e FORTE=2</vt:lpstr>
      <vt:lpstr>Slide 30</vt:lpstr>
      <vt:lpstr>O que vimos é essencial em lógica de programação!! Estude e  Aguarde lista específica. Amanhã teremos noções de como funciona um computador e Quinta que vem voltaremos para a lógica!</vt:lpstr>
      <vt:lpstr>Unidade de controle</vt:lpstr>
      <vt:lpstr>Slide 33</vt:lpstr>
      <vt:lpstr>Slide 34</vt:lpstr>
      <vt:lpstr>Aula 4 – Hipo – um “computador” hipotético</vt:lpstr>
      <vt:lpstr>Qual a cara de um programa para o HIPO?</vt:lpstr>
      <vt:lpstr>Qual a cara de um programa para o HIPO?</vt:lpstr>
      <vt:lpstr>Codificação de operações do HIPO</vt:lpstr>
      <vt:lpstr>Melhora um pouco?</vt:lpstr>
      <vt:lpstr>Como saber o que programa faz? Teste de mesa!!!</vt:lpstr>
      <vt:lpstr>Que tal deste jeito??</vt:lpstr>
      <vt:lpstr>Computador é uma máquina que a gente liga na tomada...</vt:lpstr>
      <vt:lpstr>Lista 1 – Valendo nota – 18.03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Aulas 1 e 2 sumário</dc:title>
  <dc:creator>nakano</dc:creator>
  <cp:lastModifiedBy>Usuario</cp:lastModifiedBy>
  <cp:revision>134</cp:revision>
  <dcterms:created xsi:type="dcterms:W3CDTF">2011-03-07T02:14:17Z</dcterms:created>
  <dcterms:modified xsi:type="dcterms:W3CDTF">2011-03-10T21:14:51Z</dcterms:modified>
</cp:coreProperties>
</file>