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9" r:id="rId63"/>
    <p:sldId id="320" r:id="rId64"/>
    <p:sldId id="321" r:id="rId65"/>
    <p:sldId id="322" r:id="rId66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9833" autoAdjust="0"/>
  </p:normalViewPr>
  <p:slideViewPr>
    <p:cSldViewPr>
      <p:cViewPr varScale="1">
        <p:scale>
          <a:sx n="79" d="100"/>
          <a:sy n="79" d="100"/>
        </p:scale>
        <p:origin x="-14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D18E518-E046-4059-A3C5-EF1907D07EDC}" type="datetimeFigureOut">
              <a:rPr lang="pt-BR" smtClean="0"/>
              <a:pPr/>
              <a:t>29/8/2010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2939158-DD56-47F0-8595-F6E98E1545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E518-E046-4059-A3C5-EF1907D07EDC}" type="datetimeFigureOut">
              <a:rPr lang="pt-BR" smtClean="0"/>
              <a:pPr/>
              <a:t>29/8/2010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9158-DD56-47F0-8595-F6E98E1545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E518-E046-4059-A3C5-EF1907D07EDC}" type="datetimeFigureOut">
              <a:rPr lang="pt-BR" smtClean="0"/>
              <a:pPr/>
              <a:t>29/8/2010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9158-DD56-47F0-8595-F6E98E1545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E518-E046-4059-A3C5-EF1907D07EDC}" type="datetimeFigureOut">
              <a:rPr lang="pt-BR" smtClean="0"/>
              <a:pPr/>
              <a:t>29/8/2010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9158-DD56-47F0-8595-F6E98E1545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D18E518-E046-4059-A3C5-EF1907D07EDC}" type="datetimeFigureOut">
              <a:rPr lang="pt-BR" smtClean="0"/>
              <a:pPr/>
              <a:t>29/8/2010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2939158-DD56-47F0-8595-F6E98E1545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E518-E046-4059-A3C5-EF1907D07EDC}" type="datetimeFigureOut">
              <a:rPr lang="pt-BR" smtClean="0"/>
              <a:pPr/>
              <a:t>29/8/2010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9158-DD56-47F0-8595-F6E98E1545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E518-E046-4059-A3C5-EF1907D07EDC}" type="datetimeFigureOut">
              <a:rPr lang="pt-BR" smtClean="0"/>
              <a:pPr/>
              <a:t>29/8/2010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9158-DD56-47F0-8595-F6E98E1545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E518-E046-4059-A3C5-EF1907D07EDC}" type="datetimeFigureOut">
              <a:rPr lang="pt-BR" smtClean="0"/>
              <a:pPr/>
              <a:t>29/8/2010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9158-DD56-47F0-8595-F6E98E1545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E518-E046-4059-A3C5-EF1907D07EDC}" type="datetimeFigureOut">
              <a:rPr lang="pt-BR" smtClean="0"/>
              <a:pPr/>
              <a:t>29/8/2010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9158-DD56-47F0-8595-F6E98E1545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E518-E046-4059-A3C5-EF1907D07EDC}" type="datetimeFigureOut">
              <a:rPr lang="pt-BR" smtClean="0"/>
              <a:pPr/>
              <a:t>29/8/2010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9158-DD56-47F0-8595-F6E98E1545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E518-E046-4059-A3C5-EF1907D07EDC}" type="datetimeFigureOut">
              <a:rPr lang="pt-BR" smtClean="0"/>
              <a:pPr/>
              <a:t>29/8/2010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9158-DD56-47F0-8595-F6E98E1545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18E518-E046-4059-A3C5-EF1907D07EDC}" type="datetimeFigureOut">
              <a:rPr lang="pt-BR" smtClean="0"/>
              <a:pPr/>
              <a:t>29/8/2010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939158-DD56-47F0-8595-F6E98E15456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f4j.org/download.html" TargetMode="External"/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Exemplo de </a:t>
            </a:r>
            <a:r>
              <a:rPr lang="pt-BR" sz="2400" dirty="0" err="1" smtClean="0"/>
              <a:t>Hibernate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José de </a:t>
            </a:r>
            <a:r>
              <a:rPr lang="pt-BR" dirty="0" err="1" smtClean="0"/>
              <a:t>Jesús</a:t>
            </a:r>
            <a:r>
              <a:rPr lang="pt-BR" dirty="0" smtClean="0"/>
              <a:t> Pérez </a:t>
            </a:r>
            <a:r>
              <a:rPr lang="pt-BR" dirty="0" err="1" smtClean="0"/>
              <a:t>Alcázar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pt-BR" dirty="0" smtClean="0"/>
              <a:t>Execute o código acima.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pt-BR" dirty="0" smtClean="0"/>
              <a:t>Verifique de configurar log4J. Criando o arquivo log4J.</a:t>
            </a:r>
            <a:r>
              <a:rPr lang="pt-BR" dirty="0" err="1" smtClean="0"/>
              <a:t>properties</a:t>
            </a:r>
            <a:r>
              <a:rPr lang="pt-BR" dirty="0" smtClean="0"/>
              <a:t> dentro da pasta </a:t>
            </a:r>
            <a:r>
              <a:rPr lang="pt-BR" dirty="0" err="1" smtClean="0"/>
              <a:t>src</a:t>
            </a:r>
            <a:r>
              <a:rPr lang="pt-BR" dirty="0" smtClean="0"/>
              <a:t> para que todo o </a:t>
            </a:r>
            <a:r>
              <a:rPr lang="pt-BR" dirty="0" err="1" smtClean="0"/>
              <a:t>log</a:t>
            </a:r>
            <a:r>
              <a:rPr lang="pt-BR" dirty="0" smtClean="0"/>
              <a:t> do nível </a:t>
            </a:r>
            <a:r>
              <a:rPr lang="pt-BR" dirty="0" err="1" smtClean="0"/>
              <a:t>info</a:t>
            </a:r>
            <a:r>
              <a:rPr lang="pt-BR" dirty="0" smtClean="0"/>
              <a:t> ou acima seja enviado para o console </a:t>
            </a:r>
            <a:r>
              <a:rPr lang="pt-BR" dirty="0" err="1" smtClean="0"/>
              <a:t>appender</a:t>
            </a:r>
            <a:r>
              <a:rPr lang="pt-BR" dirty="0" smtClean="0"/>
              <a:t> do System.out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os objetos: a </a:t>
            </a:r>
            <a:r>
              <a:rPr lang="pt-BR" dirty="0" err="1" smtClean="0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se comunicar com o </a:t>
            </a:r>
            <a:r>
              <a:rPr lang="pt-BR" dirty="0" err="1" smtClean="0"/>
              <a:t>Hibernate</a:t>
            </a:r>
            <a:r>
              <a:rPr lang="pt-BR" dirty="0" smtClean="0"/>
              <a:t>, precisamos de uma instância da classe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 Fábrica criada a partir da </a:t>
            </a:r>
            <a:r>
              <a:rPr lang="pt-BR" dirty="0" err="1" smtClean="0">
                <a:sym typeface="Wingdings" pitchFamily="2" charset="2"/>
              </a:rPr>
              <a:t>AnnotationConfiguration</a:t>
            </a:r>
            <a:r>
              <a:rPr lang="pt-BR" dirty="0" smtClean="0">
                <a:sym typeface="Wingdings" pitchFamily="2" charset="2"/>
              </a:rPr>
              <a:t>.</a:t>
            </a:r>
          </a:p>
          <a:p>
            <a:r>
              <a:rPr lang="pt-BR" dirty="0" smtClean="0">
                <a:sym typeface="Wingdings" pitchFamily="2" charset="2"/>
              </a:rPr>
              <a:t>Código muito freqüente na aplicação  </a:t>
            </a:r>
            <a:r>
              <a:rPr lang="pt-BR" dirty="0" err="1" smtClean="0">
                <a:sym typeface="Wingdings" pitchFamily="2" charset="2"/>
              </a:rPr>
              <a:t>obtem</a:t>
            </a:r>
            <a:r>
              <a:rPr lang="pt-BR" dirty="0" smtClean="0">
                <a:sym typeface="Wingdings" pitchFamily="2" charset="2"/>
              </a:rPr>
              <a:t> uma única </a:t>
            </a:r>
            <a:r>
              <a:rPr lang="pt-BR" dirty="0" err="1" smtClean="0">
                <a:sym typeface="Wingdings" pitchFamily="2" charset="2"/>
              </a:rPr>
              <a:t>SessionFactory</a:t>
            </a:r>
            <a:r>
              <a:rPr lang="pt-BR" dirty="0" smtClean="0">
                <a:sym typeface="Wingdings" pitchFamily="2" charset="2"/>
              </a:rPr>
              <a:t> e disponibilizar um método que abra as </a:t>
            </a:r>
            <a:r>
              <a:rPr lang="pt-BR" dirty="0" err="1" smtClean="0">
                <a:sym typeface="Wingdings" pitchFamily="2" charset="2"/>
              </a:rPr>
              <a:t>Sessions</a:t>
            </a:r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Uma </a:t>
            </a:r>
            <a:r>
              <a:rPr lang="pt-BR" dirty="0" err="1" smtClean="0">
                <a:sym typeface="Wingdings" pitchFamily="2" charset="2"/>
              </a:rPr>
              <a:t>Session</a:t>
            </a:r>
            <a:r>
              <a:rPr lang="pt-BR" dirty="0" smtClean="0">
                <a:sym typeface="Wingdings" pitchFamily="2" charset="2"/>
              </a:rPr>
              <a:t> deve ter seu ciclo de vida tratado com extremo cuidado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335846"/>
            <a:ext cx="74168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 smtClean="0"/>
              <a:t>import</a:t>
            </a:r>
            <a:r>
              <a:rPr lang="pt-BR" b="1" dirty="0" smtClean="0"/>
              <a:t> </a:t>
            </a:r>
            <a:r>
              <a:rPr lang="pt-BR" b="1" dirty="0" err="1" smtClean="0"/>
              <a:t>org.hibernate.Session;</a:t>
            </a:r>
            <a:endParaRPr lang="pt-BR" b="1" dirty="0" smtClean="0"/>
          </a:p>
          <a:p>
            <a:r>
              <a:rPr lang="pt-BR" b="1" dirty="0" err="1" smtClean="0"/>
              <a:t>import</a:t>
            </a:r>
            <a:r>
              <a:rPr lang="pt-BR" b="1" dirty="0" smtClean="0"/>
              <a:t> </a:t>
            </a:r>
            <a:r>
              <a:rPr lang="pt-BR" b="1" dirty="0" err="1" smtClean="0"/>
              <a:t>org.hibernate.SessionFactory;</a:t>
            </a:r>
            <a:endParaRPr lang="pt-BR" b="1" dirty="0" smtClean="0"/>
          </a:p>
          <a:p>
            <a:r>
              <a:rPr lang="pt-BR" b="1" dirty="0" err="1" smtClean="0"/>
              <a:t>import</a:t>
            </a:r>
            <a:r>
              <a:rPr lang="pt-BR" b="1" dirty="0" smtClean="0"/>
              <a:t> </a:t>
            </a:r>
            <a:r>
              <a:rPr lang="pt-BR" b="1" dirty="0" err="1" smtClean="0"/>
              <a:t>org.hibernate.cfg.AnnotationConfiguration;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class</a:t>
            </a:r>
            <a:r>
              <a:rPr lang="pt-BR" b="1" dirty="0" smtClean="0"/>
              <a:t> </a:t>
            </a:r>
            <a:r>
              <a:rPr lang="pt-BR" b="1" dirty="0" err="1" smtClean="0"/>
              <a:t>HibernateUtil</a:t>
            </a:r>
            <a:r>
              <a:rPr lang="pt-BR" b="1" dirty="0" smtClean="0"/>
              <a:t> {</a:t>
            </a:r>
          </a:p>
          <a:p>
            <a:endParaRPr lang="pt-BR" dirty="0" smtClean="0"/>
          </a:p>
          <a:p>
            <a:r>
              <a:rPr lang="pt-BR" b="1" dirty="0" smtClean="0"/>
              <a:t>      </a:t>
            </a:r>
            <a:r>
              <a:rPr lang="pt-BR" b="1" dirty="0" err="1" smtClean="0"/>
              <a:t>private</a:t>
            </a:r>
            <a:r>
              <a:rPr lang="pt-BR" b="1" dirty="0" smtClean="0"/>
              <a:t>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SessionFactory</a:t>
            </a:r>
            <a:r>
              <a:rPr lang="pt-BR" b="1" dirty="0" smtClean="0"/>
              <a:t> </a:t>
            </a:r>
            <a:r>
              <a:rPr lang="pt-BR" b="1" i="1" dirty="0" err="1" smtClean="0"/>
              <a:t>factory</a:t>
            </a:r>
            <a:r>
              <a:rPr lang="pt-BR" b="1" i="1" dirty="0" smtClean="0"/>
              <a:t>;</a:t>
            </a:r>
          </a:p>
          <a:p>
            <a:endParaRPr lang="pt-BR" dirty="0" smtClean="0"/>
          </a:p>
          <a:p>
            <a:r>
              <a:rPr lang="pt-BR" b="1" dirty="0" smtClean="0"/>
              <a:t>      </a:t>
            </a:r>
            <a:r>
              <a:rPr lang="pt-BR" b="1" dirty="0" err="1" smtClean="0"/>
              <a:t>static</a:t>
            </a:r>
            <a:r>
              <a:rPr lang="pt-BR" b="1" dirty="0" smtClean="0"/>
              <a:t> {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AnnotationConfiguration</a:t>
            </a:r>
            <a:r>
              <a:rPr lang="pt-BR" dirty="0" smtClean="0"/>
              <a:t> </a:t>
            </a:r>
            <a:r>
              <a:rPr lang="pt-BR" dirty="0" err="1" smtClean="0"/>
              <a:t>cfg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b="1" dirty="0" smtClean="0"/>
              <a:t> </a:t>
            </a:r>
            <a:r>
              <a:rPr lang="pt-BR" b="1" dirty="0" err="1" smtClean="0"/>
              <a:t>AnnotationConfiguration</a:t>
            </a:r>
            <a:r>
              <a:rPr lang="pt-BR" b="1" dirty="0" smtClean="0"/>
              <a:t>();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cfg</a:t>
            </a:r>
            <a:r>
              <a:rPr lang="pt-BR" dirty="0" smtClean="0"/>
              <a:t>.</a:t>
            </a:r>
            <a:r>
              <a:rPr lang="pt-BR" dirty="0" err="1" smtClean="0"/>
              <a:t>addAnnotatedClass</a:t>
            </a:r>
            <a:r>
              <a:rPr lang="pt-BR" dirty="0" smtClean="0"/>
              <a:t>(Produto.</a:t>
            </a:r>
            <a:r>
              <a:rPr lang="pt-BR" b="1" dirty="0" err="1" smtClean="0"/>
              <a:t>class</a:t>
            </a:r>
            <a:r>
              <a:rPr lang="pt-BR" b="1" dirty="0" smtClean="0"/>
              <a:t>);</a:t>
            </a:r>
          </a:p>
          <a:p>
            <a:r>
              <a:rPr lang="pt-BR" i="1" dirty="0" smtClean="0"/>
              <a:t>            </a:t>
            </a:r>
            <a:r>
              <a:rPr lang="pt-BR" i="1" dirty="0" err="1" smtClean="0"/>
              <a:t>factory</a:t>
            </a:r>
            <a:r>
              <a:rPr lang="pt-BR" i="1" dirty="0" smtClean="0"/>
              <a:t> = </a:t>
            </a:r>
            <a:r>
              <a:rPr lang="pt-BR" i="1" dirty="0" err="1" smtClean="0"/>
              <a:t>cfg</a:t>
            </a:r>
            <a:r>
              <a:rPr lang="pt-BR" i="1" dirty="0" smtClean="0"/>
              <a:t>.</a:t>
            </a:r>
            <a:r>
              <a:rPr lang="pt-BR" i="1" dirty="0" err="1" smtClean="0"/>
              <a:t>buildSessionFactory</a:t>
            </a:r>
            <a:r>
              <a:rPr lang="pt-BR" i="1" dirty="0" smtClean="0"/>
              <a:t>();</a:t>
            </a:r>
          </a:p>
          <a:p>
            <a:r>
              <a:rPr lang="pt-BR" dirty="0" smtClean="0"/>
              <a:t>      }</a:t>
            </a:r>
          </a:p>
          <a:p>
            <a:endParaRPr lang="pt-BR" dirty="0" smtClean="0"/>
          </a:p>
          <a:p>
            <a:r>
              <a:rPr lang="pt-BR" b="1" dirty="0" smtClean="0"/>
              <a:t>      </a:t>
            </a: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Session</a:t>
            </a:r>
            <a:r>
              <a:rPr lang="pt-BR" b="1" dirty="0" smtClean="0"/>
              <a:t> </a:t>
            </a:r>
            <a:r>
              <a:rPr lang="pt-BR" b="1" dirty="0" err="1" smtClean="0"/>
              <a:t>getSession</a:t>
            </a:r>
            <a:r>
              <a:rPr lang="pt-BR" b="1" dirty="0" smtClean="0"/>
              <a:t>() {</a:t>
            </a:r>
          </a:p>
          <a:p>
            <a:r>
              <a:rPr lang="pt-BR" b="1" dirty="0" smtClean="0"/>
              <a:t>             </a:t>
            </a:r>
            <a:r>
              <a:rPr lang="pt-BR" b="1" dirty="0" err="1" smtClean="0"/>
              <a:t>return</a:t>
            </a:r>
            <a:r>
              <a:rPr lang="pt-BR" b="1" dirty="0" smtClean="0"/>
              <a:t> </a:t>
            </a:r>
            <a:r>
              <a:rPr lang="pt-BR" b="1" i="1" dirty="0" err="1" smtClean="0"/>
              <a:t>factory</a:t>
            </a:r>
            <a:r>
              <a:rPr lang="pt-BR" b="1" i="1" dirty="0" smtClean="0"/>
              <a:t>.</a:t>
            </a:r>
            <a:r>
              <a:rPr lang="pt-BR" b="1" i="1" dirty="0" err="1" smtClean="0"/>
              <a:t>openSession</a:t>
            </a:r>
            <a:r>
              <a:rPr lang="pt-BR" b="1" i="1" dirty="0" smtClean="0"/>
              <a:t>();</a:t>
            </a:r>
          </a:p>
          <a:p>
            <a:r>
              <a:rPr lang="pt-BR" dirty="0" smtClean="0"/>
              <a:t>      }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5" name="Texto explicativo em elipse 4"/>
          <p:cNvSpPr/>
          <p:nvPr/>
        </p:nvSpPr>
        <p:spPr>
          <a:xfrm>
            <a:off x="5220072" y="1196752"/>
            <a:ext cx="3384376" cy="1872208"/>
          </a:xfrm>
          <a:prstGeom prst="wedgeEllipseCallout">
            <a:avLst>
              <a:gd name="adj1" fmla="val -66485"/>
              <a:gd name="adj2" fmla="val 568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Configura o </a:t>
            </a:r>
            <a:r>
              <a:rPr lang="pt-BR" dirty="0" err="1" smtClean="0">
                <a:solidFill>
                  <a:schemeClr val="tx1"/>
                </a:solidFill>
              </a:rPr>
              <a:t>Hibernate</a:t>
            </a:r>
            <a:r>
              <a:rPr lang="pt-BR" dirty="0" smtClean="0">
                <a:solidFill>
                  <a:schemeClr val="tx1"/>
                </a:solidFill>
              </a:rPr>
              <a:t> e pegar uma </a:t>
            </a:r>
            <a:r>
              <a:rPr lang="pt-BR" dirty="0" err="1" smtClean="0">
                <a:solidFill>
                  <a:schemeClr val="tx1"/>
                </a:solidFill>
              </a:rPr>
              <a:t>SessionFactory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 err="1" smtClean="0"/>
              <a:t>Hibernate</a:t>
            </a:r>
            <a:r>
              <a:rPr lang="pt-BR" dirty="0" smtClean="0"/>
              <a:t>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0"/>
            </a:pPr>
            <a:r>
              <a:rPr lang="pt-BR" dirty="0" smtClean="0"/>
              <a:t>Crie a classe </a:t>
            </a:r>
            <a:r>
              <a:rPr lang="pt-BR" dirty="0" err="1" smtClean="0"/>
              <a:t>HibernateUtil</a:t>
            </a:r>
            <a:r>
              <a:rPr lang="pt-BR" dirty="0" smtClean="0"/>
              <a:t> no pacote </a:t>
            </a:r>
            <a:r>
              <a:rPr lang="pt-BR" dirty="0" err="1" smtClean="0"/>
              <a:t>Hibernate</a:t>
            </a:r>
            <a:r>
              <a:rPr lang="pt-BR" dirty="0" smtClean="0"/>
              <a:t>. No momento de importar </a:t>
            </a:r>
            <a:r>
              <a:rPr lang="pt-BR" dirty="0" err="1" smtClean="0"/>
              <a:t>Session</a:t>
            </a:r>
            <a:r>
              <a:rPr lang="pt-BR" dirty="0" smtClean="0"/>
              <a:t> lembre-se que não é a </a:t>
            </a:r>
            <a:r>
              <a:rPr lang="pt-BR" dirty="0" err="1" smtClean="0"/>
              <a:t>classic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pt-BR" dirty="0" smtClean="0"/>
              <a:t>Crie uma classe chamada </a:t>
            </a:r>
            <a:r>
              <a:rPr lang="pt-BR" dirty="0" err="1" smtClean="0"/>
              <a:t>AdicionaProduto</a:t>
            </a:r>
            <a:r>
              <a:rPr lang="pt-BR" dirty="0" smtClean="0"/>
              <a:t> no pacote </a:t>
            </a:r>
            <a:r>
              <a:rPr lang="pt-BR" dirty="0" err="1" smtClean="0"/>
              <a:t>Hibernate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 cria um objeto e o adiciona ao BD. Veja Fig.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pt-BR" dirty="0" smtClean="0">
                <a:sym typeface="Wingdings" pitchFamily="2" charset="2"/>
              </a:rPr>
              <a:t>Rode a classe e adicione alguns produtos no banco.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260648"/>
            <a:ext cx="806489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util.Calendar;</a:t>
            </a:r>
            <a:endParaRPr lang="pt-BR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org.hibernate.Session;</a:t>
            </a:r>
            <a:endParaRPr lang="pt-BR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AdicionaProduto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Produto p =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Produto();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p.setNome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("Nome aqui");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i="1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pt-BR" sz="1400" i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data.set(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i="1" dirty="0" smtClean="0">
                <a:latin typeface="Courier New" pitchFamily="49" charset="0"/>
                <a:cs typeface="Courier New" pitchFamily="49" charset="0"/>
              </a:rPr>
              <a:t>DATE, 11);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data.set(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i="1" dirty="0" smtClean="0">
                <a:latin typeface="Courier New" pitchFamily="49" charset="0"/>
                <a:cs typeface="Courier New" pitchFamily="49" charset="0"/>
              </a:rPr>
              <a:t>MONTH, </a:t>
            </a:r>
            <a:r>
              <a:rPr lang="pt-BR" sz="1400" i="1" dirty="0" err="1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pt-BR" sz="1400" i="1" dirty="0" smtClean="0">
                <a:latin typeface="Courier New" pitchFamily="49" charset="0"/>
                <a:cs typeface="Courier New" pitchFamily="49" charset="0"/>
              </a:rPr>
              <a:t>.FEBRUARY);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data.set(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i="1" dirty="0" smtClean="0">
                <a:latin typeface="Courier New" pitchFamily="49" charset="0"/>
                <a:cs typeface="Courier New" pitchFamily="49" charset="0"/>
              </a:rPr>
              <a:t>YEAR, 2004);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p.setDataInicioVenda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p.setPreco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(100.50);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HibernateUtil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getSession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beginTransaction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getTransaction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System.</a:t>
            </a:r>
            <a:r>
              <a:rPr lang="pt-BR" sz="14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400" i="1" dirty="0" smtClean="0">
                <a:latin typeface="Courier New" pitchFamily="49" charset="0"/>
                <a:cs typeface="Courier New" pitchFamily="49" charset="0"/>
              </a:rPr>
              <a:t>("ID do produto: " + </a:t>
            </a:r>
            <a:r>
              <a:rPr lang="pt-BR" sz="1400" i="1" dirty="0" err="1" smtClean="0">
                <a:latin typeface="Courier New" pitchFamily="49" charset="0"/>
                <a:cs typeface="Courier New" pitchFamily="49" charset="0"/>
              </a:rPr>
              <a:t>p.getId</a:t>
            </a:r>
            <a:r>
              <a:rPr lang="pt-BR" sz="1400" i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.close();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DAO para o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 a mesma facilidade que gravamos um objeto usando </a:t>
            </a:r>
            <a:r>
              <a:rPr lang="pt-BR" dirty="0" err="1" smtClean="0"/>
              <a:t>Hibernate</a:t>
            </a:r>
            <a:r>
              <a:rPr lang="pt-BR" dirty="0" smtClean="0"/>
              <a:t>, podemos executar as CRUD completas. </a:t>
            </a:r>
          </a:p>
          <a:p>
            <a:r>
              <a:rPr lang="pt-BR" dirty="0" smtClean="0"/>
              <a:t>Para buscar um objeto dada sua chave primária, no caso o seu id,  utilizamos o método </a:t>
            </a:r>
            <a:r>
              <a:rPr lang="pt-BR" dirty="0" err="1" smtClean="0"/>
              <a:t>load</a:t>
            </a:r>
            <a:r>
              <a:rPr lang="pt-BR" dirty="0" smtClean="0"/>
              <a:t>:</a:t>
            </a:r>
          </a:p>
          <a:p>
            <a:pPr lvl="1"/>
            <a:r>
              <a:rPr lang="pt-BR" sz="2000" dirty="0" err="1" smtClean="0"/>
              <a:t>Session</a:t>
            </a:r>
            <a:r>
              <a:rPr lang="pt-BR" sz="2000" dirty="0" smtClean="0"/>
              <a:t> </a:t>
            </a:r>
            <a:r>
              <a:rPr lang="pt-BR" sz="2000" dirty="0" err="1" smtClean="0"/>
              <a:t>session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HibernateUtil</a:t>
            </a:r>
            <a:r>
              <a:rPr lang="pt-BR" sz="2000" dirty="0" smtClean="0"/>
              <a:t>().</a:t>
            </a:r>
            <a:r>
              <a:rPr lang="pt-BR" sz="2000" dirty="0" err="1" smtClean="0"/>
              <a:t>getSession</a:t>
            </a:r>
            <a:r>
              <a:rPr lang="pt-BR" sz="2000" dirty="0" smtClean="0"/>
              <a:t>();</a:t>
            </a:r>
          </a:p>
          <a:p>
            <a:pPr lvl="1"/>
            <a:r>
              <a:rPr lang="pt-BR" sz="2000" dirty="0" smtClean="0"/>
              <a:t>Produto encontrado = (Produto) </a:t>
            </a:r>
            <a:r>
              <a:rPr lang="pt-BR" sz="2000" dirty="0" err="1" smtClean="0"/>
              <a:t>session</a:t>
            </a:r>
            <a:r>
              <a:rPr lang="pt-BR" sz="2000" dirty="0" smtClean="0"/>
              <a:t>.</a:t>
            </a:r>
            <a:r>
              <a:rPr lang="pt-BR" sz="2000" dirty="0" err="1" smtClean="0"/>
              <a:t>load</a:t>
            </a:r>
            <a:r>
              <a:rPr lang="pt-BR" sz="2000" dirty="0" smtClean="0"/>
              <a:t>(Produto.</a:t>
            </a:r>
            <a:r>
              <a:rPr lang="pt-BR" sz="2000" dirty="0" err="1" smtClean="0"/>
              <a:t>class</a:t>
            </a:r>
            <a:r>
              <a:rPr lang="pt-BR" sz="2000" dirty="0" smtClean="0"/>
              <a:t>, 1L);</a:t>
            </a:r>
          </a:p>
          <a:p>
            <a:pPr lvl="1"/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(encontrado.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());</a:t>
            </a:r>
          </a:p>
          <a:p>
            <a:r>
              <a:rPr lang="pt-BR" dirty="0" smtClean="0"/>
              <a:t>Com os métodos que já conhecemos, podemos criar uma classe DAO para o nosso Produto que utiliza </a:t>
            </a:r>
            <a:r>
              <a:rPr lang="pt-BR" dirty="0" err="1" smtClean="0"/>
              <a:t>Hibernate</a:t>
            </a:r>
            <a:r>
              <a:rPr lang="pt-BR" dirty="0" smtClean="0"/>
              <a:t>. Veja Fig.</a:t>
            </a:r>
          </a:p>
          <a:p>
            <a:r>
              <a:rPr lang="pt-BR" dirty="0" smtClean="0"/>
              <a:t>Através desse DAO </a:t>
            </a:r>
            <a:r>
              <a:rPr lang="pt-BR" dirty="0" smtClean="0">
                <a:sym typeface="Wingdings" pitchFamily="2" charset="2"/>
              </a:rPr>
              <a:t> CRUD</a:t>
            </a:r>
          </a:p>
          <a:p>
            <a:r>
              <a:rPr lang="pt-BR" dirty="0" smtClean="0">
                <a:sym typeface="Wingdings" pitchFamily="2" charset="2"/>
              </a:rPr>
              <a:t>Muito mais simples que utilizar JDBC diretamente. Não é afetado pela criação de novos atributos à classe Produto.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5616" y="188640"/>
            <a:ext cx="69127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ProdutoDAO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ProdutoDAO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salva (Produto p) 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remove (Produto p) 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.delete(p);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Produto procura(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(Produto)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(Produto.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, id);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atualiza (Produto p) {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(p);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Crie uma classe </a:t>
            </a:r>
            <a:r>
              <a:rPr lang="pt-BR" dirty="0" err="1" smtClean="0"/>
              <a:t>TestaProdutoDAO</a:t>
            </a:r>
            <a:r>
              <a:rPr lang="pt-BR" dirty="0" smtClean="0"/>
              <a:t> no pacote </a:t>
            </a:r>
            <a:r>
              <a:rPr lang="pt-BR" dirty="0" err="1" smtClean="0"/>
              <a:t>hibernate</a:t>
            </a:r>
            <a:r>
              <a:rPr lang="pt-BR" dirty="0" smtClean="0"/>
              <a:t>, e adicione diversos objetos diferentes no BD usando a classe </a:t>
            </a:r>
            <a:r>
              <a:rPr lang="pt-BR" dirty="0" err="1" smtClean="0"/>
              <a:t>ProdutoDAO</a:t>
            </a:r>
            <a:endParaRPr lang="pt-BR" dirty="0" smtClean="0"/>
          </a:p>
          <a:p>
            <a:pPr lvl="1"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HibernateUtil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getSession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ProdutoDAO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ProdutoDAO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Produto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produto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Produto();</a:t>
            </a:r>
          </a:p>
          <a:p>
            <a:pPr lvl="1"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//...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popule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os dados do produto aqui!</a:t>
            </a:r>
          </a:p>
          <a:p>
            <a:pPr lvl="1"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beginTransaction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.salva(produto);</a:t>
            </a:r>
          </a:p>
          <a:p>
            <a:pPr lvl="1"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getTransaction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.close();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Buscando com uma cláusula </a:t>
            </a:r>
            <a:r>
              <a:rPr lang="pt-BR" dirty="0" err="1" smtClean="0"/>
              <a:t>where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Hibernate</a:t>
            </a:r>
            <a:r>
              <a:rPr lang="pt-BR" dirty="0" smtClean="0"/>
              <a:t> possui uma linguagem própria de </a:t>
            </a:r>
            <a:r>
              <a:rPr lang="pt-BR" dirty="0" err="1" smtClean="0"/>
              <a:t>queries</a:t>
            </a:r>
            <a:r>
              <a:rPr lang="pt-BR" dirty="0" smtClean="0"/>
              <a:t> para facilitar a busca de objetos chamada de HQL.  Exemplo:</a:t>
            </a:r>
          </a:p>
          <a:p>
            <a:pPr lvl="1">
              <a:buNone/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HibernateUtil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getSession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&lt;Produto&gt; lista =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("select p from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Produto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as p where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p.preco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&gt; 10").list();</a:t>
            </a:r>
          </a:p>
          <a:p>
            <a:pPr lvl="1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for (Produto p : lista) {</a:t>
            </a:r>
          </a:p>
          <a:p>
            <a:pPr lvl="1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p.getNome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 smtClean="0">
                <a:cs typeface="Courier New" pitchFamily="49" charset="0"/>
              </a:rPr>
              <a:t>Vamos incluir mais dois métodos na nossa classe </a:t>
            </a:r>
            <a:r>
              <a:rPr lang="pt-BR" dirty="0" err="1" smtClean="0">
                <a:cs typeface="Courier New" pitchFamily="49" charset="0"/>
              </a:rPr>
              <a:t>ProdutoDAO</a:t>
            </a:r>
            <a:r>
              <a:rPr lang="pt-BR" dirty="0" smtClean="0">
                <a:cs typeface="Courier New" pitchFamily="49" charset="0"/>
              </a:rPr>
              <a:t>, para que funcione o trecho lá acima.</a:t>
            </a:r>
          </a:p>
          <a:p>
            <a:r>
              <a:rPr lang="pt-BR" dirty="0" smtClean="0">
                <a:cs typeface="Courier New" pitchFamily="49" charset="0"/>
              </a:rPr>
              <a:t>Outro mecanismo de consulta </a:t>
            </a:r>
            <a:r>
              <a:rPr lang="pt-BR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pt-BR" dirty="0" err="1" smtClean="0">
                <a:cs typeface="Courier New" pitchFamily="49" charset="0"/>
                <a:sym typeface="Wingdings" pitchFamily="2" charset="2"/>
              </a:rPr>
              <a:t>Criteria</a:t>
            </a:r>
            <a:r>
              <a:rPr lang="pt-BR" dirty="0" smtClean="0">
                <a:cs typeface="Courier New" pitchFamily="49" charset="0"/>
                <a:sym typeface="Wingdings" pitchFamily="2" charset="2"/>
              </a:rPr>
              <a:t>  abordagem totalmente orientada a objetos, em vez de uma única String que define a </a:t>
            </a:r>
            <a:r>
              <a:rPr lang="pt-BR" dirty="0" err="1" smtClean="0">
                <a:cs typeface="Courier New" pitchFamily="49" charset="0"/>
                <a:sym typeface="Wingdings" pitchFamily="2" charset="2"/>
              </a:rPr>
              <a:t>Query</a:t>
            </a:r>
            <a:r>
              <a:rPr lang="pt-BR" dirty="0" smtClean="0">
                <a:cs typeface="Courier New" pitchFamily="49" charset="0"/>
                <a:sym typeface="Wingdings" pitchFamily="2" charset="2"/>
              </a:rPr>
              <a:t>.  Veja a seguir.</a:t>
            </a:r>
            <a:endParaRPr lang="pt-BR" dirty="0" smtClean="0">
              <a:cs typeface="Courier New" pitchFamily="49" charset="0"/>
            </a:endParaRPr>
          </a:p>
          <a:p>
            <a:pPr>
              <a:buNone/>
            </a:pPr>
            <a:endParaRPr lang="pt-BR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&lt;Produto&gt;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listaTudo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createCriteria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(Produto.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 smtClean="0">
                <a:cs typeface="Courier New" pitchFamily="49" charset="0"/>
              </a:rPr>
              <a:t>O método acima devolve a lista como todos os produtos no BD.  Mas se queremos listar por páginas:</a:t>
            </a:r>
          </a:p>
          <a:p>
            <a:pPr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&lt;Produto&gt; pagina(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inicio,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quantia) {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createCriteria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(Produto.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setMaxResults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(quantia).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setFirstResult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(inicio).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>
              <a:cs typeface="Courier New" pitchFamily="49" charset="0"/>
            </a:endParaRPr>
          </a:p>
        </p:txBody>
      </p:sp>
      <p:sp>
        <p:nvSpPr>
          <p:cNvPr id="4" name="Texto explicativo em elipse 3"/>
          <p:cNvSpPr/>
          <p:nvPr/>
        </p:nvSpPr>
        <p:spPr>
          <a:xfrm>
            <a:off x="3059832" y="2276872"/>
            <a:ext cx="4032448" cy="936104"/>
          </a:xfrm>
          <a:prstGeom prst="wedgeEllipseCallout">
            <a:avLst>
              <a:gd name="adj1" fmla="val -50969"/>
              <a:gd name="adj2" fmla="val 1121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Determina o tamanho da lista(resultados por página)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exto explicativo em elipse 4"/>
          <p:cNvSpPr/>
          <p:nvPr/>
        </p:nvSpPr>
        <p:spPr>
          <a:xfrm>
            <a:off x="5868144" y="4293096"/>
            <a:ext cx="3275856" cy="1224136"/>
          </a:xfrm>
          <a:prstGeom prst="wedgeEllipseCallout">
            <a:avLst>
              <a:gd name="adj1" fmla="val -70783"/>
              <a:gd name="adj2" fmla="val -809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Determina em que ponto a listagem deve ter inicio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seu projeto para usar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criar projeto </a:t>
            </a:r>
            <a:r>
              <a:rPr lang="pt-BR" dirty="0" smtClean="0">
                <a:sym typeface="Wingdings" pitchFamily="2" charset="2"/>
              </a:rPr>
              <a:t> baixar arquivos .</a:t>
            </a:r>
            <a:r>
              <a:rPr lang="pt-BR" dirty="0" err="1" smtClean="0">
                <a:sym typeface="Wingdings" pitchFamily="2" charset="2"/>
              </a:rPr>
              <a:t>jar</a:t>
            </a:r>
            <a:r>
              <a:rPr lang="pt-BR" dirty="0" smtClean="0">
                <a:sym typeface="Wingdings" pitchFamily="2" charset="2"/>
              </a:rPr>
              <a:t> que são dependência do </a:t>
            </a:r>
            <a:r>
              <a:rPr lang="pt-BR" dirty="0" err="1" smtClean="0">
                <a:sym typeface="Wingdings" pitchFamily="2" charset="2"/>
              </a:rPr>
              <a:t>Hibernate</a:t>
            </a:r>
            <a:r>
              <a:rPr lang="pt-BR" dirty="0" smtClean="0">
                <a:sym typeface="Wingdings" pitchFamily="2" charset="2"/>
              </a:rPr>
              <a:t> e colocá-los no </a:t>
            </a:r>
            <a:r>
              <a:rPr lang="pt-BR" dirty="0" err="1" smtClean="0">
                <a:sym typeface="Wingdings" pitchFamily="2" charset="2"/>
              </a:rPr>
              <a:t>classpath</a:t>
            </a:r>
            <a:r>
              <a:rPr lang="pt-BR" dirty="0" smtClean="0">
                <a:sym typeface="Wingdings" pitchFamily="2" charset="2"/>
              </a:rPr>
              <a:t>.</a:t>
            </a:r>
          </a:p>
          <a:p>
            <a:r>
              <a:rPr lang="pt-BR" dirty="0" smtClean="0">
                <a:sym typeface="Wingdings" pitchFamily="2" charset="2"/>
              </a:rPr>
              <a:t>Site oficial </a:t>
            </a:r>
            <a:r>
              <a:rPr lang="pt-BR" dirty="0" err="1" smtClean="0"/>
              <a:t>hibernate</a:t>
            </a:r>
            <a:r>
              <a:rPr lang="pt-BR" dirty="0" smtClean="0"/>
              <a:t> é o </a:t>
            </a:r>
            <a:r>
              <a:rPr lang="pt-BR" b="1" dirty="0" smtClean="0">
                <a:hlinkClick r:id="rId2"/>
              </a:rPr>
              <a:t>www.hibernate.org</a:t>
            </a:r>
            <a:r>
              <a:rPr lang="pt-BR" b="1" dirty="0" smtClean="0"/>
              <a:t>.</a:t>
            </a:r>
          </a:p>
          <a:p>
            <a:r>
              <a:rPr lang="pt-BR" dirty="0" smtClean="0">
                <a:sym typeface="Wingdings" pitchFamily="2" charset="2"/>
              </a:rPr>
              <a:t>A partir </a:t>
            </a:r>
            <a:r>
              <a:rPr lang="pt-BR" dirty="0" smtClean="0"/>
              <a:t>do </a:t>
            </a:r>
            <a:r>
              <a:rPr lang="pt-BR" dirty="0" err="1" smtClean="0"/>
              <a:t>Hibernate</a:t>
            </a:r>
            <a:r>
              <a:rPr lang="pt-BR" dirty="0" smtClean="0"/>
              <a:t> 3.5 </a:t>
            </a:r>
            <a:r>
              <a:rPr lang="pt-BR" dirty="0" smtClean="0">
                <a:sym typeface="Wingdings" pitchFamily="2" charset="2"/>
              </a:rPr>
              <a:t> dois pacotes vem juntos.</a:t>
            </a:r>
          </a:p>
          <a:p>
            <a:r>
              <a:rPr lang="pt-BR" dirty="0" smtClean="0">
                <a:sym typeface="Wingdings" pitchFamily="2" charset="2"/>
              </a:rPr>
              <a:t>Além precisa do SL4J, biblioteca de </a:t>
            </a:r>
            <a:r>
              <a:rPr lang="pt-BR" dirty="0" err="1" smtClean="0">
                <a:sym typeface="Wingdings" pitchFamily="2" charset="2"/>
              </a:rPr>
              <a:t>logging</a:t>
            </a:r>
            <a:r>
              <a:rPr lang="pt-BR" dirty="0" smtClean="0">
                <a:sym typeface="Wingdings" pitchFamily="2" charset="2"/>
              </a:rPr>
              <a:t> que o </a:t>
            </a:r>
            <a:r>
              <a:rPr lang="pt-BR" dirty="0" err="1" smtClean="0">
                <a:sym typeface="Wingdings" pitchFamily="2" charset="2"/>
              </a:rPr>
              <a:t>Hibernate</a:t>
            </a:r>
            <a:r>
              <a:rPr lang="pt-BR" dirty="0" smtClean="0">
                <a:sym typeface="Wingdings" pitchFamily="2" charset="2"/>
              </a:rPr>
              <a:t> usa. </a:t>
            </a:r>
            <a:r>
              <a:rPr lang="pt-BR" dirty="0" smtClean="0">
                <a:hlinkClick r:id="rId3"/>
              </a:rPr>
              <a:t>http://www.slf4j.org/download.html</a:t>
            </a:r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Necessário copiar o arquivo .</a:t>
            </a:r>
            <a:r>
              <a:rPr lang="pt-BR" dirty="0" err="1" smtClean="0">
                <a:sym typeface="Wingdings" pitchFamily="2" charset="2"/>
              </a:rPr>
              <a:t>jar</a:t>
            </a:r>
            <a:r>
              <a:rPr lang="pt-BR" dirty="0" smtClean="0">
                <a:sym typeface="Wingdings" pitchFamily="2" charset="2"/>
              </a:rPr>
              <a:t> correspondente ao </a:t>
            </a:r>
            <a:r>
              <a:rPr lang="pt-BR" dirty="0" err="1" smtClean="0">
                <a:sym typeface="Wingdings" pitchFamily="2" charset="2"/>
              </a:rPr>
              <a:t>driver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 err="1" smtClean="0">
                <a:sym typeface="Wingdings" pitchFamily="2" charset="2"/>
              </a:rPr>
              <a:t>Postgresql</a:t>
            </a:r>
            <a:r>
              <a:rPr lang="pt-BR" dirty="0" smtClean="0">
                <a:sym typeface="Wingdings" pitchFamily="2" charset="2"/>
              </a:rPr>
              <a:t> para o diretório </a:t>
            </a:r>
            <a:r>
              <a:rPr lang="pt-BR" dirty="0" err="1" smtClean="0">
                <a:sym typeface="Wingdings" pitchFamily="2" charset="2"/>
              </a:rPr>
              <a:t>lib</a:t>
            </a:r>
            <a:r>
              <a:rPr lang="pt-BR" dirty="0" smtClean="0">
                <a:sym typeface="Wingdings" pitchFamily="2" charset="2"/>
              </a:rPr>
              <a:t> de sua aplicação e adicionar ao </a:t>
            </a:r>
            <a:r>
              <a:rPr lang="pt-BR" dirty="0" err="1" smtClean="0">
                <a:sym typeface="Wingdings" pitchFamily="2" charset="2"/>
              </a:rPr>
              <a:t>classpath</a:t>
            </a:r>
            <a:r>
              <a:rPr lang="pt-BR" dirty="0" smtClean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Modifique a sua classe </a:t>
            </a:r>
            <a:r>
              <a:rPr lang="pt-BR" dirty="0" err="1" smtClean="0"/>
              <a:t>ProdutoDAO</a:t>
            </a:r>
            <a:r>
              <a:rPr lang="pt-BR" dirty="0" smtClean="0"/>
              <a:t> e acrescente os métodos </a:t>
            </a:r>
            <a:r>
              <a:rPr lang="pt-BR" dirty="0" err="1" smtClean="0"/>
              <a:t>ListaTudo</a:t>
            </a:r>
            <a:r>
              <a:rPr lang="pt-BR" dirty="0" smtClean="0"/>
              <a:t>(), Pagina() e o seguinte método:</a:t>
            </a:r>
          </a:p>
          <a:p>
            <a:pPr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&lt;Produto&gt;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precoMaiorQue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Query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this.session.createQuery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Produto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 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setDouble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smtClean="0">
                <a:cs typeface="Courier New" pitchFamily="49" charset="0"/>
              </a:rPr>
              <a:t>Crie uma classe chamada </a:t>
            </a:r>
            <a:r>
              <a:rPr lang="pt-BR" dirty="0" err="1" smtClean="0">
                <a:cs typeface="Courier New" pitchFamily="49" charset="0"/>
              </a:rPr>
              <a:t>TestaBuscas</a:t>
            </a:r>
            <a:r>
              <a:rPr lang="pt-BR" dirty="0" smtClean="0">
                <a:cs typeface="Courier New" pitchFamily="49" charset="0"/>
              </a:rPr>
              <a:t> no pacote </a:t>
            </a:r>
            <a:r>
              <a:rPr lang="pt-BR" dirty="0" err="1" smtClean="0">
                <a:cs typeface="Courier New" pitchFamily="49" charset="0"/>
              </a:rPr>
              <a:t>hibernate</a:t>
            </a:r>
            <a:r>
              <a:rPr lang="pt-BR" dirty="0" smtClean="0">
                <a:cs typeface="Courier New" pitchFamily="49" charset="0"/>
              </a:rPr>
              <a:t>.  Veja abaixo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620688"/>
            <a:ext cx="734481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TestaBuscas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public static void main(String []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HibernateUtil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getSession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ProdutoDAO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produtoDao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ProdutoDAO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  System.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("*****Listando Tudo*******");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  for (Produto p :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produtoDao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listaTudo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      System.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p.getNome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  System.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("*****Listando Paginado*******");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  for (Produto p :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produtoDao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.pagina(2,3)) {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	     System.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p.getNome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endParaRPr lang="pt-BR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 System.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("*****Preços maiores que*******");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 for (Produto p :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produtoDao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precoMaiorQue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(2.10)) {</a:t>
            </a:r>
          </a:p>
          <a:p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System.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p.getNome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GeraTabelas</a:t>
            </a:r>
            <a:r>
              <a:rPr lang="pt-BR" dirty="0" smtClean="0"/>
              <a:t> ou </a:t>
            </a:r>
            <a:r>
              <a:rPr lang="pt-BR" dirty="0" err="1" smtClean="0"/>
              <a:t>GeraBanco</a:t>
            </a:r>
            <a:r>
              <a:rPr lang="pt-BR" dirty="0" smtClean="0"/>
              <a:t> usando XML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4824"/>
            <a:ext cx="8229600" cy="274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em elipse 4"/>
          <p:cNvSpPr/>
          <p:nvPr/>
        </p:nvSpPr>
        <p:spPr>
          <a:xfrm>
            <a:off x="4644008" y="2276872"/>
            <a:ext cx="2664296" cy="648072"/>
          </a:xfrm>
          <a:prstGeom prst="wedgeEllipseCallout">
            <a:avLst>
              <a:gd name="adj1" fmla="val -55605"/>
              <a:gd name="adj2" fmla="val 736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Diferença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048672" cy="686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48" y="1219200"/>
            <a:ext cx="775410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faz o método </a:t>
            </a:r>
            <a:r>
              <a:rPr lang="pt-BR" dirty="0" err="1" smtClean="0"/>
              <a:t>save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save</a:t>
            </a:r>
            <a:r>
              <a:rPr lang="pt-BR" dirty="0" smtClean="0"/>
              <a:t> tem dois comportamentos distintos: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dirty="0" smtClean="0"/>
              <a:t>Se o objeto acaba de ser instanciado pelo programa, o método </a:t>
            </a:r>
            <a:r>
              <a:rPr lang="pt-BR" dirty="0" err="1" smtClean="0"/>
              <a:t>save</a:t>
            </a:r>
            <a:r>
              <a:rPr lang="pt-BR" dirty="0" smtClean="0"/>
              <a:t> irá incluir o objeto no banco </a:t>
            </a:r>
            <a:r>
              <a:rPr lang="pt-BR" dirty="0" smtClean="0">
                <a:sym typeface="Wingdings" pitchFamily="2" charset="2"/>
              </a:rPr>
              <a:t> vira persistente.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dirty="0" smtClean="0">
                <a:sym typeface="Wingdings" pitchFamily="2" charset="2"/>
              </a:rPr>
              <a:t>Se o objeto já está no estado persistente, ele executa um </a:t>
            </a:r>
            <a:r>
              <a:rPr lang="pt-BR" dirty="0" err="1" smtClean="0">
                <a:sym typeface="Wingdings" pitchFamily="2" charset="2"/>
              </a:rPr>
              <a:t>update</a:t>
            </a:r>
            <a:r>
              <a:rPr lang="pt-BR" dirty="0" smtClean="0">
                <a:sym typeface="Wingdings" pitchFamily="2" charset="2"/>
              </a:rPr>
              <a:t>.</a:t>
            </a:r>
          </a:p>
          <a:p>
            <a:pPr marL="457200" indent="-457200"/>
            <a:r>
              <a:rPr lang="pt-BR" dirty="0" smtClean="0">
                <a:sym typeface="Wingdings" pitchFamily="2" charset="2"/>
              </a:rPr>
              <a:t>O </a:t>
            </a:r>
            <a:r>
              <a:rPr lang="pt-BR" dirty="0" err="1" smtClean="0">
                <a:sym typeface="Wingdings" pitchFamily="2" charset="2"/>
              </a:rPr>
              <a:t>EntityManager</a:t>
            </a:r>
            <a:r>
              <a:rPr lang="pt-BR" dirty="0" smtClean="0">
                <a:sym typeface="Wingdings" pitchFamily="2" charset="2"/>
              </a:rPr>
              <a:t> é como a </a:t>
            </a:r>
            <a:r>
              <a:rPr lang="pt-BR" dirty="0" err="1" smtClean="0">
                <a:sym typeface="Wingdings" pitchFamily="2" charset="2"/>
              </a:rPr>
              <a:t>Session</a:t>
            </a:r>
            <a:r>
              <a:rPr lang="pt-BR" dirty="0" smtClean="0">
                <a:sym typeface="Wingdings" pitchFamily="2" charset="2"/>
              </a:rPr>
              <a:t>, porém faz parte da especificação de EJB3 (a </a:t>
            </a:r>
            <a:r>
              <a:rPr lang="pt-BR" dirty="0" err="1" smtClean="0">
                <a:sym typeface="Wingdings" pitchFamily="2" charset="2"/>
              </a:rPr>
              <a:t>Session</a:t>
            </a:r>
            <a:r>
              <a:rPr lang="pt-BR" dirty="0" smtClean="0">
                <a:sym typeface="Wingdings" pitchFamily="2" charset="2"/>
              </a:rPr>
              <a:t> por sua vez é </a:t>
            </a:r>
            <a:r>
              <a:rPr lang="pt-BR" dirty="0" err="1" smtClean="0">
                <a:sym typeface="Wingdings" pitchFamily="2" charset="2"/>
              </a:rPr>
              <a:t>Hibernate</a:t>
            </a:r>
            <a:r>
              <a:rPr lang="pt-BR" dirty="0" smtClean="0">
                <a:sym typeface="Wingdings" pitchFamily="2" charset="2"/>
              </a:rPr>
              <a:t>).  Semântica parecidíssima.</a:t>
            </a:r>
          </a:p>
          <a:p>
            <a:pPr marL="457200" indent="-457200"/>
            <a:r>
              <a:rPr lang="pt-BR" dirty="0" smtClean="0">
                <a:sym typeface="Wingdings" pitchFamily="2" charset="2"/>
              </a:rPr>
              <a:t>O </a:t>
            </a:r>
            <a:r>
              <a:rPr lang="pt-BR" dirty="0" err="1" smtClean="0">
                <a:sym typeface="Wingdings" pitchFamily="2" charset="2"/>
              </a:rPr>
              <a:t>Hibernate</a:t>
            </a:r>
            <a:r>
              <a:rPr lang="pt-BR" dirty="0" smtClean="0">
                <a:sym typeface="Wingdings" pitchFamily="2" charset="2"/>
              </a:rPr>
              <a:t> possui uma implementação de </a:t>
            </a:r>
            <a:r>
              <a:rPr lang="pt-BR" dirty="0" err="1" smtClean="0">
                <a:sym typeface="Wingdings" pitchFamily="2" charset="2"/>
              </a:rPr>
              <a:t>EntityManager</a:t>
            </a:r>
            <a:r>
              <a:rPr lang="pt-BR" dirty="0" smtClean="0">
                <a:sym typeface="Wingdings" pitchFamily="2" charset="2"/>
              </a:rPr>
              <a:t> em cima de </a:t>
            </a:r>
            <a:r>
              <a:rPr lang="pt-BR" dirty="0" err="1" smtClean="0">
                <a:sym typeface="Wingdings" pitchFamily="2" charset="2"/>
              </a:rPr>
              <a:t>Session</a:t>
            </a:r>
            <a:r>
              <a:rPr lang="pt-BR" dirty="0" smtClean="0">
                <a:sym typeface="Wingdings" pitchFamily="2" charset="2"/>
              </a:rPr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 a pagar e Fornecedor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Crie a classe Fornecedor: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Crie uma classe </a:t>
            </a:r>
            <a:r>
              <a:rPr lang="pt-BR" dirty="0" err="1" smtClean="0"/>
              <a:t>ContaPagar</a:t>
            </a:r>
            <a:r>
              <a:rPr lang="pt-BR" dirty="0" smtClean="0"/>
              <a:t> com os atributos id, Descrição, Valor, Data, Fornecedor e Pago. Pago indica se a conta foi paga ou não. Fornecedor diz quem é o fornecedor dessa conta. Um Fornecedor possui diversas contas e uma conta possui um único Fornecedor.</a:t>
            </a:r>
          </a:p>
          <a:p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44481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Não se esqueça de utilizar @</a:t>
            </a:r>
            <a:r>
              <a:rPr lang="pt-BR" dirty="0" err="1" smtClean="0"/>
              <a:t>Entity</a:t>
            </a:r>
            <a:r>
              <a:rPr lang="pt-BR" dirty="0" smtClean="0"/>
              <a:t> em cada classe e @Id e @</a:t>
            </a:r>
            <a:r>
              <a:rPr lang="pt-BR" dirty="0" err="1" smtClean="0"/>
              <a:t>GeneratedValue</a:t>
            </a:r>
            <a:r>
              <a:rPr lang="pt-BR" dirty="0" smtClean="0"/>
              <a:t> nos </a:t>
            </a:r>
            <a:r>
              <a:rPr lang="pt-BR" dirty="0" err="1" smtClean="0"/>
              <a:t>Ids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Altere a classe </a:t>
            </a:r>
            <a:r>
              <a:rPr lang="pt-BR" dirty="0" err="1" smtClean="0"/>
              <a:t>ContaPagar</a:t>
            </a:r>
            <a:r>
              <a:rPr lang="pt-BR" dirty="0" smtClean="0"/>
              <a:t>, adicionando a anotação temporal na variável data.</a:t>
            </a:r>
          </a:p>
          <a:p>
            <a:pPr lvl="1"/>
            <a:r>
              <a:rPr lang="pt-BR" dirty="0" smtClean="0"/>
              <a:t>@Temporal (</a:t>
            </a:r>
            <a:r>
              <a:rPr lang="pt-BR" dirty="0" err="1" smtClean="0"/>
              <a:t>TemporalType</a:t>
            </a:r>
            <a:r>
              <a:rPr lang="pt-BR" dirty="0" smtClean="0"/>
              <a:t>.DATE)</a:t>
            </a:r>
          </a:p>
          <a:p>
            <a:pPr lvl="1"/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Calendar</a:t>
            </a:r>
            <a:r>
              <a:rPr lang="pt-BR" dirty="0" smtClean="0"/>
              <a:t> data;</a:t>
            </a:r>
          </a:p>
          <a:p>
            <a:r>
              <a:rPr lang="pt-BR" dirty="0" smtClean="0"/>
              <a:t>Adicione na variável fornecedor na classe </a:t>
            </a:r>
            <a:r>
              <a:rPr lang="pt-BR" dirty="0" err="1" smtClean="0"/>
              <a:t>ContaPagar</a:t>
            </a:r>
            <a:r>
              <a:rPr lang="pt-BR" dirty="0" smtClean="0"/>
              <a:t> a anotação </a:t>
            </a:r>
            <a:r>
              <a:rPr lang="pt-BR" dirty="0" err="1" smtClean="0"/>
              <a:t>ManyToOne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@</a:t>
            </a:r>
            <a:r>
              <a:rPr lang="pt-BR" dirty="0" err="1" smtClean="0"/>
              <a:t>ManyToOne</a:t>
            </a:r>
            <a:endParaRPr lang="pt-BR" dirty="0" smtClean="0"/>
          </a:p>
          <a:p>
            <a:pPr lvl="1"/>
            <a:r>
              <a:rPr lang="pt-BR" dirty="0" err="1" smtClean="0"/>
              <a:t>Private</a:t>
            </a:r>
            <a:r>
              <a:rPr lang="pt-BR" dirty="0" smtClean="0"/>
              <a:t> Fornecedor </a:t>
            </a:r>
            <a:r>
              <a:rPr lang="pt-BR" dirty="0" err="1" smtClean="0"/>
              <a:t>fornecedor</a:t>
            </a:r>
            <a:r>
              <a:rPr lang="pt-BR" dirty="0" smtClean="0"/>
              <a:t>;</a:t>
            </a:r>
          </a:p>
          <a:p>
            <a:r>
              <a:rPr lang="pt-BR" dirty="0" smtClean="0"/>
              <a:t>Rode a sua classe </a:t>
            </a:r>
            <a:r>
              <a:rPr lang="pt-BR" dirty="0" err="1" smtClean="0"/>
              <a:t>GeraBanco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alguns objetos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54197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elipse 5"/>
          <p:cNvSpPr/>
          <p:nvPr/>
        </p:nvSpPr>
        <p:spPr>
          <a:xfrm>
            <a:off x="2195736" y="3068960"/>
            <a:ext cx="3888432" cy="1008112"/>
          </a:xfrm>
          <a:prstGeom prst="wedgeEllipseCallout">
            <a:avLst>
              <a:gd name="adj1" fmla="val -55022"/>
              <a:gd name="adj2" fmla="val 490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 método </a:t>
            </a:r>
            <a:r>
              <a:rPr lang="pt-BR" dirty="0" err="1" smtClean="0">
                <a:solidFill>
                  <a:schemeClr val="tx1"/>
                </a:solidFill>
              </a:rPr>
              <a:t>save</a:t>
            </a:r>
            <a:r>
              <a:rPr lang="pt-BR" dirty="0" smtClean="0">
                <a:solidFill>
                  <a:schemeClr val="tx1"/>
                </a:solidFill>
              </a:rPr>
              <a:t> não possui efeito de cascata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1560" y="4797152"/>
            <a:ext cx="75023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 necessário salvar todos os objetos dependentes durante a mesma transação:</a:t>
            </a:r>
          </a:p>
          <a:p>
            <a:r>
              <a:rPr lang="pt-BR" dirty="0" err="1" smtClean="0"/>
              <a:t>Transaction</a:t>
            </a:r>
            <a:r>
              <a:rPr lang="pt-BR" dirty="0" smtClean="0"/>
              <a:t> t = </a:t>
            </a:r>
            <a:r>
              <a:rPr lang="pt-BR" dirty="0" err="1" smtClean="0"/>
              <a:t>a.beginTransaction</a:t>
            </a:r>
            <a:r>
              <a:rPr lang="pt-BR" dirty="0" smtClean="0"/>
              <a:t>();</a:t>
            </a:r>
          </a:p>
          <a:p>
            <a:r>
              <a:rPr lang="pt-BR" dirty="0" err="1" smtClean="0"/>
              <a:t>s.save</a:t>
            </a:r>
            <a:r>
              <a:rPr lang="pt-BR" dirty="0" smtClean="0"/>
              <a:t>(</a:t>
            </a:r>
            <a:r>
              <a:rPr lang="pt-BR" dirty="0" err="1" smtClean="0"/>
              <a:t>cp</a:t>
            </a:r>
            <a:r>
              <a:rPr lang="pt-BR" dirty="0" smtClean="0"/>
              <a:t>);</a:t>
            </a:r>
          </a:p>
          <a:p>
            <a:r>
              <a:rPr lang="pt-BR" dirty="0" err="1" smtClean="0"/>
              <a:t>s.save</a:t>
            </a:r>
            <a:r>
              <a:rPr lang="pt-BR" dirty="0" smtClean="0"/>
              <a:t>(f);</a:t>
            </a:r>
          </a:p>
          <a:p>
            <a:r>
              <a:rPr lang="pt-BR" dirty="0" err="1" smtClean="0"/>
              <a:t>t.commit</a:t>
            </a:r>
            <a:r>
              <a:rPr lang="pt-BR" dirty="0" smtClean="0"/>
              <a:t>(t);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alguns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Outra opção seria definir o modo </a:t>
            </a:r>
            <a:r>
              <a:rPr lang="pt-BR" dirty="0" err="1" smtClean="0"/>
              <a:t>cascade</a:t>
            </a:r>
            <a:r>
              <a:rPr lang="pt-BR" dirty="0" smtClean="0"/>
              <a:t> </a:t>
            </a:r>
            <a:r>
              <a:rPr lang="pt-BR" dirty="0" err="1" smtClean="0"/>
              <a:t>save</a:t>
            </a:r>
            <a:r>
              <a:rPr lang="pt-BR" dirty="0" smtClean="0"/>
              <a:t> pela anotação </a:t>
            </a:r>
            <a:r>
              <a:rPr lang="pt-BR" b="1" dirty="0" err="1" smtClean="0"/>
              <a:t>Cascade</a:t>
            </a:r>
            <a:r>
              <a:rPr lang="pt-BR" dirty="0" smtClean="0"/>
              <a:t>  no </a:t>
            </a:r>
            <a:r>
              <a:rPr lang="pt-BR" b="1" dirty="0" err="1" smtClean="0"/>
              <a:t>ContaPagar</a:t>
            </a:r>
            <a:endParaRPr lang="pt-B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4648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Mapeando uma classe Produto para nosso 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Utilizaremos uma classe Produto.</a:t>
            </a:r>
          </a:p>
          <a:p>
            <a:r>
              <a:rPr lang="pt-BR" dirty="0" smtClean="0"/>
              <a:t>Para mapear a classe Produto, basta adicionar algumas poucas anotações em nosso código. Anotação é um recurso do Java que permite inserir </a:t>
            </a:r>
            <a:r>
              <a:rPr lang="pt-BR" dirty="0" err="1" smtClean="0"/>
              <a:t>metadados</a:t>
            </a:r>
            <a:r>
              <a:rPr lang="pt-BR" dirty="0" smtClean="0"/>
              <a:t> em relação a nossa classe, atributos e métodos. Essas anotações depois poderão ser lidas por frameworks e bibliotecas, para que eles tomem decisões baseadas nessas pequenas configurações.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 Classe </a:t>
            </a:r>
            <a:r>
              <a:rPr lang="pt-BR" dirty="0" err="1" smtClean="0">
                <a:sym typeface="Wingdings" pitchFamily="2" charset="2"/>
              </a:rPr>
              <a:t>persistível</a:t>
            </a:r>
            <a:r>
              <a:rPr lang="pt-BR" dirty="0" smtClean="0">
                <a:sym typeface="Wingdings" pitchFamily="2" charset="2"/>
              </a:rPr>
              <a:t> no BD</a:t>
            </a:r>
          </a:p>
          <a:p>
            <a:r>
              <a:rPr lang="pt-BR" dirty="0" smtClean="0">
                <a:sym typeface="Wingdings" pitchFamily="2" charset="2"/>
              </a:rPr>
              <a:t>@Id  chave primária</a:t>
            </a:r>
          </a:p>
          <a:p>
            <a:r>
              <a:rPr lang="pt-BR" dirty="0" smtClean="0">
                <a:sym typeface="Wingdings" pitchFamily="2" charset="2"/>
              </a:rPr>
              <a:t>@</a:t>
            </a:r>
            <a:r>
              <a:rPr lang="pt-BR" dirty="0" err="1" smtClean="0">
                <a:sym typeface="Wingdings" pitchFamily="2" charset="2"/>
              </a:rPr>
              <a:t>GeneratedValue</a:t>
            </a:r>
            <a:r>
              <a:rPr lang="pt-BR" dirty="0" smtClean="0">
                <a:sym typeface="Wingdings" pitchFamily="2" charset="2"/>
              </a:rPr>
              <a:t>  chave </a:t>
            </a:r>
            <a:r>
              <a:rPr lang="pt-BR" dirty="0" err="1" smtClean="0">
                <a:sym typeface="Wingdings" pitchFamily="2" charset="2"/>
              </a:rPr>
              <a:t>populada</a:t>
            </a:r>
            <a:r>
              <a:rPr lang="pt-BR" dirty="0" smtClean="0">
                <a:sym typeface="Wingdings" pitchFamily="2" charset="2"/>
              </a:rPr>
              <a:t> pelo SGBD. Anotações precisam dos devidos </a:t>
            </a:r>
            <a:r>
              <a:rPr lang="pt-BR" dirty="0" err="1" smtClean="0">
                <a:sym typeface="Wingdings" pitchFamily="2" charset="2"/>
              </a:rPr>
              <a:t>imports</a:t>
            </a:r>
            <a:r>
              <a:rPr lang="pt-BR" dirty="0" smtClean="0">
                <a:sym typeface="Wingdings" pitchFamily="2" charset="2"/>
              </a:rPr>
              <a:t> e pertencem ao pacote </a:t>
            </a:r>
            <a:r>
              <a:rPr lang="pt-BR" dirty="0" err="1" smtClean="0">
                <a:sym typeface="Wingdings" pitchFamily="2" charset="2"/>
              </a:rPr>
              <a:t>javax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err="1" smtClean="0">
                <a:sym typeface="Wingdings" pitchFamily="2" charset="2"/>
              </a:rPr>
              <a:t>persistence</a:t>
            </a:r>
            <a:r>
              <a:rPr lang="pt-BR" dirty="0" smtClean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72954"/>
            <a:ext cx="8460431" cy="530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em elipse 4"/>
          <p:cNvSpPr/>
          <p:nvPr/>
        </p:nvSpPr>
        <p:spPr>
          <a:xfrm>
            <a:off x="6228184" y="3356992"/>
            <a:ext cx="2592288" cy="1440160"/>
          </a:xfrm>
          <a:prstGeom prst="wedgeEllipseCallout">
            <a:avLst>
              <a:gd name="adj1" fmla="val -109481"/>
              <a:gd name="adj2" fmla="val 23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Executem este código várias vezes com diferentes dados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Recuperando uma relação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84784"/>
            <a:ext cx="82296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Analogias das operações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save</a:t>
            </a:r>
            <a:r>
              <a:rPr lang="pt-BR" dirty="0" smtClean="0"/>
              <a:t> realiza um </a:t>
            </a:r>
            <a:r>
              <a:rPr lang="pt-BR" dirty="0" err="1" smtClean="0"/>
              <a:t>insert</a:t>
            </a:r>
            <a:r>
              <a:rPr lang="pt-BR" dirty="0" smtClean="0"/>
              <a:t> e o </a:t>
            </a:r>
            <a:r>
              <a:rPr lang="pt-BR" dirty="0" err="1" smtClean="0"/>
              <a:t>load</a:t>
            </a:r>
            <a:r>
              <a:rPr lang="pt-BR" dirty="0" smtClean="0"/>
              <a:t> um </a:t>
            </a:r>
            <a:r>
              <a:rPr lang="pt-BR" dirty="0" err="1" smtClean="0"/>
              <a:t>select</a:t>
            </a:r>
            <a:endParaRPr lang="pt-BR" dirty="0" smtClean="0"/>
          </a:p>
          <a:p>
            <a:r>
              <a:rPr lang="pt-BR" dirty="0" smtClean="0"/>
              <a:t>O método </a:t>
            </a:r>
            <a:r>
              <a:rPr lang="pt-BR" dirty="0" err="1" smtClean="0"/>
              <a:t>update</a:t>
            </a:r>
            <a:r>
              <a:rPr lang="pt-BR" dirty="0" smtClean="0"/>
              <a:t> atualiza um objeto.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6953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" y="2780928"/>
            <a:ext cx="8867775" cy="40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o explicativo em elipse 6"/>
          <p:cNvSpPr/>
          <p:nvPr/>
        </p:nvSpPr>
        <p:spPr>
          <a:xfrm>
            <a:off x="3923928" y="4797152"/>
            <a:ext cx="3672408" cy="1296144"/>
          </a:xfrm>
          <a:prstGeom prst="wedgeEllipseCallout">
            <a:avLst>
              <a:gd name="adj1" fmla="val -54250"/>
              <a:gd name="adj2" fmla="val 446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Caso já exista um outro objeto com essa PK </a:t>
            </a:r>
            <a:r>
              <a:rPr lang="pt-BR" dirty="0" smtClean="0">
                <a:solidFill>
                  <a:schemeClr val="tx1"/>
                </a:solidFill>
                <a:sym typeface="Wingdings" pitchFamily="2" charset="2"/>
              </a:rPr>
              <a:t> exceção. Evita isso com merge</a:t>
            </a:r>
            <a:r>
              <a:rPr lang="pt-BR" dirty="0" smtClean="0">
                <a:solidFill>
                  <a:schemeClr val="tx1"/>
                </a:solidFill>
              </a:rPr>
              <a:t>  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saveOrUpdate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Verifica se a chave é nula: se for é </a:t>
            </a:r>
            <a:r>
              <a:rPr lang="pt-BR" dirty="0" err="1" smtClean="0"/>
              <a:t>save</a:t>
            </a:r>
            <a:r>
              <a:rPr lang="pt-BR" dirty="0" smtClean="0"/>
              <a:t>, caso contrário realiza-se um </a:t>
            </a:r>
            <a:r>
              <a:rPr lang="pt-BR" dirty="0" err="1" smtClean="0"/>
              <a:t>update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029700" cy="371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21288"/>
            <a:ext cx="7884368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delete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1268760"/>
            <a:ext cx="91154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Durante uma sessão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Durante uma sessão os objetos levantados em memória ficam no </a:t>
            </a:r>
            <a:r>
              <a:rPr lang="pt-BR" dirty="0" err="1" smtClean="0"/>
              <a:t>cache</a:t>
            </a:r>
            <a:r>
              <a:rPr lang="pt-BR" dirty="0" smtClean="0"/>
              <a:t> da sessão. Se você fizer </a:t>
            </a:r>
            <a:r>
              <a:rPr lang="pt-BR" dirty="0" err="1" smtClean="0"/>
              <a:t>load</a:t>
            </a:r>
            <a:r>
              <a:rPr lang="pt-BR" dirty="0" smtClean="0"/>
              <a:t> do mesmo objeto mais de uma vez. Uma segunda ao BD não é feita.</a:t>
            </a:r>
          </a:p>
          <a:p>
            <a:r>
              <a:rPr lang="pt-BR" dirty="0" smtClean="0"/>
              <a:t>Caso seja necessário forçar a releitura de um objeto, existe o método </a:t>
            </a:r>
            <a:r>
              <a:rPr lang="pt-BR" dirty="0" err="1" smtClean="0"/>
              <a:t>refresh</a:t>
            </a:r>
            <a:r>
              <a:rPr lang="pt-BR" dirty="0" smtClean="0"/>
              <a:t> na sessão. O método </a:t>
            </a:r>
            <a:r>
              <a:rPr lang="pt-BR" dirty="0" err="1" smtClean="0"/>
              <a:t>evict</a:t>
            </a:r>
            <a:r>
              <a:rPr lang="pt-BR" dirty="0" smtClean="0"/>
              <a:t> invalida o </a:t>
            </a:r>
            <a:r>
              <a:rPr lang="pt-BR" dirty="0" err="1" smtClean="0"/>
              <a:t>cache</a:t>
            </a:r>
            <a:r>
              <a:rPr lang="pt-BR" dirty="0" smtClean="0"/>
              <a:t> de um objeto e o método </a:t>
            </a:r>
            <a:r>
              <a:rPr lang="pt-BR" dirty="0" err="1" smtClean="0"/>
              <a:t>clear</a:t>
            </a:r>
            <a:r>
              <a:rPr lang="pt-BR" dirty="0" smtClean="0"/>
              <a:t> acaba com todo o </a:t>
            </a:r>
            <a:r>
              <a:rPr lang="pt-BR" dirty="0" err="1" smtClean="0"/>
              <a:t>cache</a:t>
            </a:r>
            <a:r>
              <a:rPr lang="pt-BR" dirty="0" smtClean="0"/>
              <a:t> da sessão.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87915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96952"/>
            <a:ext cx="9144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Load</a:t>
            </a:r>
            <a:r>
              <a:rPr lang="pt-BR" dirty="0" smtClean="0"/>
              <a:t> e </a:t>
            </a:r>
            <a:r>
              <a:rPr lang="pt-BR" dirty="0" err="1" smtClean="0"/>
              <a:t>Get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load</a:t>
            </a:r>
            <a:r>
              <a:rPr lang="pt-BR" dirty="0" smtClean="0"/>
              <a:t> de uma </a:t>
            </a:r>
            <a:r>
              <a:rPr lang="pt-BR" dirty="0" err="1" smtClean="0"/>
              <a:t>session</a:t>
            </a:r>
            <a:r>
              <a:rPr lang="pt-BR" dirty="0" smtClean="0"/>
              <a:t> não faz o </a:t>
            </a:r>
            <a:r>
              <a:rPr lang="pt-BR" dirty="0" err="1" smtClean="0"/>
              <a:t>select</a:t>
            </a:r>
            <a:r>
              <a:rPr lang="pt-BR" dirty="0" smtClean="0"/>
              <a:t> diretamente, e sim no momento de real necessidade.</a:t>
            </a:r>
          </a:p>
          <a:p>
            <a:r>
              <a:rPr lang="pt-BR" dirty="0" smtClean="0"/>
              <a:t>Outra maneira de carregar um objeto usando a sua chave é o </a:t>
            </a:r>
            <a:r>
              <a:rPr lang="pt-BR" dirty="0" err="1" smtClean="0"/>
              <a:t>get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 o </a:t>
            </a:r>
            <a:r>
              <a:rPr lang="pt-BR" dirty="0" err="1" smtClean="0">
                <a:sym typeface="Wingdings" pitchFamily="2" charset="2"/>
              </a:rPr>
              <a:t>select</a:t>
            </a:r>
            <a:r>
              <a:rPr lang="pt-BR" dirty="0" smtClean="0">
                <a:sym typeface="Wingdings" pitchFamily="2" charset="2"/>
              </a:rPr>
              <a:t> é executado com a invocação do </a:t>
            </a:r>
            <a:r>
              <a:rPr lang="pt-BR" dirty="0" err="1" smtClean="0">
                <a:sym typeface="Wingdings" pitchFamily="2" charset="2"/>
              </a:rPr>
              <a:t>get</a:t>
            </a:r>
            <a:r>
              <a:rPr lang="pt-BR" dirty="0" smtClean="0">
                <a:sym typeface="Wingdings" pitchFamily="2" charset="2"/>
              </a:rPr>
              <a:t>.</a:t>
            </a:r>
          </a:p>
          <a:p>
            <a:r>
              <a:rPr lang="pt-BR" dirty="0" smtClean="0">
                <a:sym typeface="Wingdings" pitchFamily="2" charset="2"/>
              </a:rPr>
              <a:t>Quando o </a:t>
            </a:r>
            <a:r>
              <a:rPr lang="pt-BR" dirty="0" err="1" smtClean="0">
                <a:sym typeface="Wingdings" pitchFamily="2" charset="2"/>
              </a:rPr>
              <a:t>select</a:t>
            </a:r>
            <a:r>
              <a:rPr lang="pt-BR" dirty="0" smtClean="0">
                <a:sym typeface="Wingdings" pitchFamily="2" charset="2"/>
              </a:rPr>
              <a:t> não retorna nenhuma </a:t>
            </a:r>
            <a:r>
              <a:rPr lang="pt-BR" dirty="0" err="1" smtClean="0">
                <a:sym typeface="Wingdings" pitchFamily="2" charset="2"/>
              </a:rPr>
              <a:t>tupla</a:t>
            </a:r>
            <a:r>
              <a:rPr lang="pt-BR" dirty="0" smtClean="0">
                <a:sym typeface="Wingdings" pitchFamily="2" charset="2"/>
              </a:rPr>
              <a:t>, o método </a:t>
            </a:r>
            <a:r>
              <a:rPr lang="pt-BR" dirty="0" err="1" smtClean="0">
                <a:sym typeface="Wingdings" pitchFamily="2" charset="2"/>
              </a:rPr>
              <a:t>get</a:t>
            </a:r>
            <a:r>
              <a:rPr lang="pt-BR" dirty="0" smtClean="0">
                <a:sym typeface="Wingdings" pitchFamily="2" charset="2"/>
              </a:rPr>
              <a:t> devolve </a:t>
            </a:r>
            <a:r>
              <a:rPr lang="pt-BR" dirty="0" err="1" smtClean="0">
                <a:sym typeface="Wingdings" pitchFamily="2" charset="2"/>
              </a:rPr>
              <a:t>null</a:t>
            </a:r>
            <a:r>
              <a:rPr lang="pt-BR" dirty="0" smtClean="0">
                <a:sym typeface="Wingdings" pitchFamily="2" charset="2"/>
              </a:rPr>
              <a:t> em vez de lançar uma exceção.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melhor o </a:t>
            </a:r>
            <a:r>
              <a:rPr lang="pt-BR" dirty="0" err="1" smtClean="0"/>
              <a:t>Schema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29600" cy="40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2009775"/>
            <a:ext cx="79629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Mapeando uma classe Produto para nosso 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Por convenção o nome da classe é o nome da tabela, assim como os nomes das variáveis são os nome das colunas, a menos que sejam usadas as anotações @</a:t>
            </a:r>
            <a:r>
              <a:rPr lang="pt-BR" dirty="0" err="1" smtClean="0"/>
              <a:t>Table</a:t>
            </a:r>
            <a:r>
              <a:rPr lang="pt-BR" dirty="0" smtClean="0"/>
              <a:t> e @</a:t>
            </a:r>
            <a:r>
              <a:rPr lang="pt-BR" dirty="0" err="1" smtClean="0"/>
              <a:t>Column</a:t>
            </a:r>
            <a:r>
              <a:rPr lang="pt-BR" dirty="0" smtClean="0"/>
              <a:t>. Exemplo:</a:t>
            </a:r>
          </a:p>
          <a:p>
            <a:r>
              <a:rPr lang="en-US" dirty="0" smtClean="0"/>
              <a:t>@Column(name = "</a:t>
            </a:r>
            <a:r>
              <a:rPr lang="en-US" dirty="0" err="1" smtClean="0"/>
              <a:t>preco_total_prod</a:t>
            </a:r>
            <a:r>
              <a:rPr lang="en-US" dirty="0" smtClean="0"/>
              <a:t>", </a:t>
            </a:r>
            <a:r>
              <a:rPr lang="en-US" dirty="0" err="1" smtClean="0"/>
              <a:t>nullable</a:t>
            </a:r>
            <a:r>
              <a:rPr lang="en-US" dirty="0" smtClean="0"/>
              <a:t> = true, length = 50) </a:t>
            </a:r>
          </a:p>
          <a:p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preco</a:t>
            </a:r>
            <a:r>
              <a:rPr lang="pt-BR" dirty="0" smtClean="0"/>
              <a:t>;</a:t>
            </a:r>
          </a:p>
          <a:p>
            <a:r>
              <a:rPr lang="pt-BR" dirty="0" smtClean="0"/>
              <a:t>Objetos do tipo </a:t>
            </a:r>
            <a:r>
              <a:rPr lang="pt-BR" dirty="0" err="1" smtClean="0"/>
              <a:t>Calendar</a:t>
            </a:r>
            <a:r>
              <a:rPr lang="pt-BR" dirty="0" smtClean="0"/>
              <a:t>, </a:t>
            </a:r>
            <a:r>
              <a:rPr lang="pt-BR" dirty="0" err="1" smtClean="0"/>
              <a:t>java</a:t>
            </a:r>
            <a:r>
              <a:rPr lang="pt-BR" dirty="0" smtClean="0"/>
              <a:t>.util.Date 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r>
              <a:rPr lang="pt-BR" dirty="0" smtClean="0"/>
              <a:t>.Date são tratados pelo </a:t>
            </a:r>
            <a:r>
              <a:rPr lang="pt-BR" dirty="0" err="1" smtClean="0"/>
              <a:t>Hibernate</a:t>
            </a:r>
            <a:r>
              <a:rPr lang="pt-BR" dirty="0" smtClean="0"/>
              <a:t> por padrão como sendo um TIMESTAMP. Padrão alterado através da anotação @Temporal.  Exemplo:</a:t>
            </a:r>
          </a:p>
          <a:p>
            <a:r>
              <a:rPr lang="pt-BR" dirty="0" err="1" smtClean="0"/>
              <a:t>TemporalType</a:t>
            </a:r>
            <a:r>
              <a:rPr lang="pt-BR" dirty="0" smtClean="0"/>
              <a:t>.TIME ou </a:t>
            </a:r>
            <a:r>
              <a:rPr lang="pt-BR" dirty="0" err="1" smtClean="0"/>
              <a:t>TemporalType</a:t>
            </a:r>
            <a:r>
              <a:rPr lang="pt-BR" dirty="0" smtClean="0"/>
              <a:t>.TIMESTAMP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Campos não gravados e chaves compostas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Alguns campos não queremos que persistam </a:t>
            </a:r>
            <a:r>
              <a:rPr lang="pt-BR" dirty="0" smtClean="0">
                <a:sym typeface="Wingdings" pitchFamily="2" charset="2"/>
              </a:rPr>
              <a:t> transientes:</a:t>
            </a:r>
          </a:p>
          <a:p>
            <a:pPr lvl="1">
              <a:buNone/>
            </a:pPr>
            <a:r>
              <a:rPr lang="pt-BR" dirty="0" smtClean="0">
                <a:sym typeface="Wingdings" pitchFamily="2" charset="2"/>
              </a:rPr>
              <a:t>@</a:t>
            </a:r>
            <a:r>
              <a:rPr lang="pt-BR" dirty="0" err="1" smtClean="0">
                <a:sym typeface="Wingdings" pitchFamily="2" charset="2"/>
              </a:rPr>
              <a:t>Transient</a:t>
            </a:r>
            <a:endParaRPr lang="pt-BR" dirty="0" smtClean="0">
              <a:sym typeface="Wingdings" pitchFamily="2" charset="2"/>
            </a:endParaRPr>
          </a:p>
          <a:p>
            <a:pPr lvl="1">
              <a:buNone/>
            </a:pPr>
            <a:r>
              <a:rPr lang="pt-BR" dirty="0" err="1" smtClean="0">
                <a:sym typeface="Wingdings" pitchFamily="2" charset="2"/>
              </a:rPr>
              <a:t>private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 err="1" smtClean="0">
                <a:sym typeface="Wingdings" pitchFamily="2" charset="2"/>
              </a:rPr>
              <a:t>int</a:t>
            </a:r>
            <a:r>
              <a:rPr lang="pt-BR" dirty="0" smtClean="0">
                <a:sym typeface="Wingdings" pitchFamily="2" charset="2"/>
              </a:rPr>
              <a:t> idade;</a:t>
            </a:r>
          </a:p>
          <a:p>
            <a:r>
              <a:rPr lang="pt-BR" dirty="0" smtClean="0">
                <a:sym typeface="Wingdings" pitchFamily="2" charset="2"/>
              </a:rPr>
              <a:t>Chaves compostas: 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78771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elipse 5"/>
          <p:cNvSpPr/>
          <p:nvPr/>
        </p:nvSpPr>
        <p:spPr>
          <a:xfrm>
            <a:off x="5364088" y="3573016"/>
            <a:ext cx="3384376" cy="1368152"/>
          </a:xfrm>
          <a:prstGeom prst="wedgeEllipseCallout">
            <a:avLst>
              <a:gd name="adj1" fmla="val -105087"/>
              <a:gd name="adj2" fmla="val -192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Criamos uma classe </a:t>
            </a:r>
            <a:r>
              <a:rPr lang="pt-BR" dirty="0" err="1" smtClean="0">
                <a:solidFill>
                  <a:schemeClr val="tx1"/>
                </a:solidFill>
              </a:rPr>
              <a:t>FuncionarioId</a:t>
            </a:r>
            <a:r>
              <a:rPr lang="pt-BR" dirty="0" smtClean="0">
                <a:solidFill>
                  <a:schemeClr val="tx1"/>
                </a:solidFill>
              </a:rPr>
              <a:t> com seus </a:t>
            </a:r>
            <a:r>
              <a:rPr lang="pt-BR" dirty="0" err="1" smtClean="0">
                <a:solidFill>
                  <a:schemeClr val="tx1"/>
                </a:solidFill>
              </a:rPr>
              <a:t>getters</a:t>
            </a:r>
            <a:r>
              <a:rPr lang="pt-BR" dirty="0" smtClean="0">
                <a:solidFill>
                  <a:schemeClr val="tx1"/>
                </a:solidFill>
              </a:rPr>
              <a:t> e </a:t>
            </a:r>
            <a:r>
              <a:rPr lang="pt-BR" dirty="0" err="1" smtClean="0">
                <a:solidFill>
                  <a:schemeClr val="tx1"/>
                </a:solidFill>
              </a:rPr>
              <a:t>setters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 na classe </a:t>
            </a:r>
            <a:r>
              <a:rPr lang="pt-BR" dirty="0" err="1" smtClean="0"/>
              <a:t>Funcionario</a:t>
            </a:r>
            <a:r>
              <a:rPr lang="pt-BR" dirty="0" smtClean="0"/>
              <a:t>:</a:t>
            </a:r>
          </a:p>
          <a:p>
            <a:pPr lvl="1">
              <a:buNone/>
            </a:pPr>
            <a:r>
              <a:rPr lang="pt-BR" dirty="0" smtClean="0"/>
              <a:t>@</a:t>
            </a:r>
            <a:r>
              <a:rPr lang="pt-BR" dirty="0" err="1" smtClean="0"/>
              <a:t>EmbeddedId</a:t>
            </a:r>
            <a:endParaRPr lang="pt-BR" dirty="0" smtClean="0"/>
          </a:p>
          <a:p>
            <a:pPr lvl="1">
              <a:buNone/>
            </a:pP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FuncionarioId</a:t>
            </a:r>
            <a:r>
              <a:rPr lang="pt-BR" dirty="0" smtClean="0"/>
              <a:t> id;</a:t>
            </a:r>
          </a:p>
          <a:p>
            <a:pPr lvl="1"/>
            <a:r>
              <a:rPr lang="pt-BR" dirty="0" smtClean="0"/>
              <a:t>Não esqueça os </a:t>
            </a:r>
            <a:r>
              <a:rPr lang="pt-BR" dirty="0" err="1" smtClean="0"/>
              <a:t>getters</a:t>
            </a:r>
            <a:r>
              <a:rPr lang="pt-BR" dirty="0" smtClean="0"/>
              <a:t> e </a:t>
            </a:r>
            <a:r>
              <a:rPr lang="pt-BR" dirty="0" err="1" smtClean="0"/>
              <a:t>setters</a:t>
            </a:r>
            <a:r>
              <a:rPr lang="pt-BR" dirty="0" smtClean="0"/>
              <a:t>.  Isto gera:</a:t>
            </a:r>
          </a:p>
          <a:p>
            <a:endParaRPr lang="pt-B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068960"/>
            <a:ext cx="46577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evitar copiar e colar muito código para abrir uma nova sessão.</a:t>
            </a:r>
          </a:p>
          <a:p>
            <a:r>
              <a:rPr lang="pt-BR" dirty="0" smtClean="0"/>
              <a:t>A classe </a:t>
            </a:r>
            <a:r>
              <a:rPr lang="pt-BR" dirty="0" err="1" smtClean="0"/>
              <a:t>HibernateUtil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87484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em elipse 4"/>
          <p:cNvSpPr/>
          <p:nvPr/>
        </p:nvSpPr>
        <p:spPr>
          <a:xfrm>
            <a:off x="5580112" y="4077072"/>
            <a:ext cx="3563888" cy="2448272"/>
          </a:xfrm>
          <a:prstGeom prst="wedgeEllipseCallout">
            <a:avLst>
              <a:gd name="adj1" fmla="val -124816"/>
              <a:gd name="adj2" fmla="val -782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Tem que configurar o </a:t>
            </a:r>
            <a:r>
              <a:rPr lang="pt-BR" dirty="0" err="1" smtClean="0">
                <a:solidFill>
                  <a:schemeClr val="tx1"/>
                </a:solidFill>
              </a:rPr>
              <a:t>Logger</a:t>
            </a:r>
            <a:r>
              <a:rPr lang="pt-BR" dirty="0" smtClean="0">
                <a:solidFill>
                  <a:schemeClr val="tx1"/>
                </a:solidFill>
              </a:rPr>
              <a:t> no arquivo log4j.</a:t>
            </a:r>
            <a:r>
              <a:rPr lang="pt-BR" dirty="0" err="1" smtClean="0">
                <a:solidFill>
                  <a:schemeClr val="tx1"/>
                </a:solidFill>
              </a:rPr>
              <a:t>properties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log4j.</a:t>
            </a:r>
            <a:r>
              <a:rPr lang="pt-BR" dirty="0" err="1" smtClean="0">
                <a:solidFill>
                  <a:schemeClr val="tx1"/>
                </a:solidFill>
              </a:rPr>
              <a:t>logger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r>
              <a:rPr lang="pt-BR" dirty="0" err="1" smtClean="0">
                <a:solidFill>
                  <a:schemeClr val="tx1"/>
                </a:solidFill>
              </a:rPr>
              <a:t>br</a:t>
            </a:r>
            <a:r>
              <a:rPr lang="pt-BR" dirty="0" smtClean="0">
                <a:solidFill>
                  <a:schemeClr val="tx1"/>
                </a:solidFill>
              </a:rPr>
              <a:t> = INFO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DAO é um padrão muito conhecido para isolarmos o acesso aos dados.  Exemplo um DAO para classe </a:t>
            </a:r>
            <a:r>
              <a:rPr lang="pt-BR" dirty="0" err="1" smtClean="0"/>
              <a:t>Funcionario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024"/>
            <a:ext cx="5796136" cy="96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61048"/>
            <a:ext cx="8244408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elipse 5"/>
          <p:cNvSpPr/>
          <p:nvPr/>
        </p:nvSpPr>
        <p:spPr>
          <a:xfrm>
            <a:off x="5652120" y="2060848"/>
            <a:ext cx="2952328" cy="1656184"/>
          </a:xfrm>
          <a:prstGeom prst="wedgeEllipseCallout">
            <a:avLst>
              <a:gd name="adj1" fmla="val -71774"/>
              <a:gd name="adj2" fmla="val 603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Porém, é muito mais interessante criar uma classe </a:t>
            </a:r>
            <a:r>
              <a:rPr lang="pt-BR" dirty="0" err="1" smtClean="0">
                <a:solidFill>
                  <a:schemeClr val="tx1"/>
                </a:solidFill>
              </a:rPr>
              <a:t>Dao</a:t>
            </a:r>
            <a:r>
              <a:rPr lang="pt-BR" dirty="0" smtClean="0">
                <a:solidFill>
                  <a:schemeClr val="tx1"/>
                </a:solidFill>
              </a:rPr>
              <a:t> com o tipo parametrizado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um DAO Genérico</a:t>
            </a:r>
            <a:endParaRPr lang="pt-B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14840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em elipse 4"/>
          <p:cNvSpPr/>
          <p:nvPr/>
        </p:nvSpPr>
        <p:spPr>
          <a:xfrm>
            <a:off x="5111552" y="2780928"/>
            <a:ext cx="4032448" cy="936104"/>
          </a:xfrm>
          <a:prstGeom prst="wedgeEllipseCallout">
            <a:avLst>
              <a:gd name="adj1" fmla="val -76010"/>
              <a:gd name="adj2" fmla="val 496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Podemos adicionar outros métodos.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exto explicativo em elipse 5"/>
          <p:cNvSpPr/>
          <p:nvPr/>
        </p:nvSpPr>
        <p:spPr>
          <a:xfrm>
            <a:off x="5004048" y="4869160"/>
            <a:ext cx="4139952" cy="1728192"/>
          </a:xfrm>
          <a:prstGeom prst="wedgeEllipseCallout">
            <a:avLst>
              <a:gd name="adj1" fmla="val -78957"/>
              <a:gd name="adj2" fmla="val -252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5295668"/>
            <a:ext cx="3096344" cy="95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TestaDAO</a:t>
            </a:r>
            <a:endParaRPr lang="pt-B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72816"/>
            <a:ext cx="849047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DAO específico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Precisamos </a:t>
            </a:r>
            <a:r>
              <a:rPr lang="pt-BR" dirty="0" err="1" smtClean="0"/>
              <a:t>metodos</a:t>
            </a:r>
            <a:r>
              <a:rPr lang="pt-BR" dirty="0" smtClean="0"/>
              <a:t> que apareçam no </a:t>
            </a:r>
            <a:r>
              <a:rPr lang="pt-BR" dirty="0" err="1" smtClean="0"/>
              <a:t>dao</a:t>
            </a:r>
            <a:r>
              <a:rPr lang="pt-BR" dirty="0" smtClean="0"/>
              <a:t> de uma classe específica. Extensão do </a:t>
            </a:r>
            <a:r>
              <a:rPr lang="pt-BR" dirty="0" err="1" smtClean="0"/>
              <a:t>Dao</a:t>
            </a:r>
            <a:r>
              <a:rPr lang="pt-BR" dirty="0" smtClean="0"/>
              <a:t> genérico.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32856"/>
            <a:ext cx="889248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DAO Específico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Aqui é bom deixar a </a:t>
            </a:r>
            <a:r>
              <a:rPr lang="pt-BR" dirty="0" err="1" smtClean="0"/>
              <a:t>session</a:t>
            </a:r>
            <a:r>
              <a:rPr lang="pt-BR" dirty="0" smtClean="0"/>
              <a:t> do </a:t>
            </a:r>
            <a:r>
              <a:rPr lang="pt-BR" dirty="0" err="1" smtClean="0"/>
              <a:t>Dao</a:t>
            </a:r>
            <a:r>
              <a:rPr lang="pt-BR" dirty="0" smtClean="0"/>
              <a:t> genérico como </a:t>
            </a:r>
            <a:r>
              <a:rPr lang="pt-BR" dirty="0" err="1" smtClean="0"/>
              <a:t>protected</a:t>
            </a:r>
            <a:r>
              <a:rPr lang="pt-BR" dirty="0" smtClean="0"/>
              <a:t>, ou melhor ainda, criar um método </a:t>
            </a:r>
            <a:r>
              <a:rPr lang="pt-BR" dirty="0" err="1" smtClean="0"/>
              <a:t>protected</a:t>
            </a:r>
            <a:r>
              <a:rPr lang="pt-BR" dirty="0" smtClean="0"/>
              <a:t> que da acesso a ela.</a:t>
            </a:r>
          </a:p>
          <a:p>
            <a:pPr lvl="1">
              <a:buNone/>
            </a:pPr>
            <a:r>
              <a:rPr lang="pt-BR" dirty="0" err="1" smtClean="0"/>
              <a:t>protected</a:t>
            </a:r>
            <a:r>
              <a:rPr lang="pt-BR" dirty="0" smtClean="0"/>
              <a:t>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getSession</a:t>
            </a:r>
            <a:r>
              <a:rPr lang="pt-BR" dirty="0" smtClean="0"/>
              <a:t>( ) {</a:t>
            </a:r>
          </a:p>
          <a:p>
            <a:pPr lvl="1">
              <a:buNone/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session</a:t>
            </a:r>
            <a:r>
              <a:rPr lang="pt-BR" dirty="0" smtClean="0"/>
              <a:t>;</a:t>
            </a:r>
          </a:p>
          <a:p>
            <a:pPr lvl="1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opções de 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 caso de você ter diferentes chaves </a:t>
            </a:r>
            <a:r>
              <a:rPr lang="pt-BR" dirty="0" err="1" smtClean="0"/>
              <a:t>primérias</a:t>
            </a:r>
            <a:r>
              <a:rPr lang="pt-BR" dirty="0" smtClean="0"/>
              <a:t> e não são </a:t>
            </a:r>
            <a:r>
              <a:rPr lang="pt-BR" dirty="0" err="1" smtClean="0"/>
              <a:t>Longs</a:t>
            </a:r>
            <a:r>
              <a:rPr lang="pt-BR" dirty="0" smtClean="0"/>
              <a:t>, é bom deixar em aberto qual chave primária </a:t>
            </a:r>
            <a:r>
              <a:rPr lang="pt-BR" dirty="0" smtClean="0">
                <a:sym typeface="Wingdings" pitchFamily="2" charset="2"/>
              </a:rPr>
              <a:t> chaves compostas</a:t>
            </a: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Para melhorar ainda é bom definir DAO como uma interface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1560" y="2492896"/>
            <a:ext cx="5616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class Dao&lt;T, ID extends Identifiable&gt; {</a:t>
            </a:r>
          </a:p>
          <a:p>
            <a:endParaRPr lang="en-US" dirty="0" smtClean="0"/>
          </a:p>
          <a:p>
            <a:r>
              <a:rPr lang="en-US" dirty="0" smtClean="0"/>
              <a:t>    // ...</a:t>
            </a:r>
          </a:p>
          <a:p>
            <a:endParaRPr lang="en-US" dirty="0" smtClean="0"/>
          </a:p>
          <a:p>
            <a:r>
              <a:rPr lang="en-US" dirty="0" smtClean="0"/>
              <a:t>    public T load(ID </a:t>
            </a:r>
            <a:r>
              <a:rPr lang="en-US" dirty="0" err="1" smtClean="0"/>
              <a:t>id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session.load</a:t>
            </a:r>
            <a:r>
              <a:rPr lang="en-US" dirty="0" smtClean="0"/>
              <a:t>(class, id);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Criteria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Interface que deixa criar critérios  de seleção, e depois executar uma SQL baseada nesse critério, gerado automaticamente pelo </a:t>
            </a:r>
            <a:r>
              <a:rPr lang="pt-BR" dirty="0" err="1" smtClean="0"/>
              <a:t>Hibernate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36912"/>
            <a:ext cx="85820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em elipse 4"/>
          <p:cNvSpPr/>
          <p:nvPr/>
        </p:nvSpPr>
        <p:spPr>
          <a:xfrm>
            <a:off x="4139952" y="4005064"/>
            <a:ext cx="3096344" cy="792088"/>
          </a:xfrm>
          <a:prstGeom prst="wedgeEllipseCallout">
            <a:avLst>
              <a:gd name="adj1" fmla="val -42593"/>
              <a:gd name="adj2" fmla="val 53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Ignora maiúsculas e minúsculas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Configurando o </a:t>
            </a:r>
            <a:r>
              <a:rPr lang="pt-BR" dirty="0" err="1" smtClean="0"/>
              <a:t>Hibernate</a:t>
            </a:r>
            <a:r>
              <a:rPr lang="pt-BR" dirty="0" smtClean="0"/>
              <a:t> com as propriedades do Banco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Qual BD vai ser usado? </a:t>
            </a:r>
            <a:r>
              <a:rPr lang="pt-BR" dirty="0" err="1" smtClean="0"/>
              <a:t>Login</a:t>
            </a:r>
            <a:r>
              <a:rPr lang="pt-BR" dirty="0" smtClean="0"/>
              <a:t>? Senha? </a:t>
            </a:r>
            <a:r>
              <a:rPr lang="pt-BR" dirty="0" err="1" smtClean="0"/>
              <a:t>Hibernate</a:t>
            </a:r>
            <a:r>
              <a:rPr lang="pt-BR" dirty="0" smtClean="0"/>
              <a:t> precisa dessas configurações no arquivo </a:t>
            </a:r>
            <a:r>
              <a:rPr lang="pt-BR" dirty="0" err="1" smtClean="0"/>
              <a:t>hibernate</a:t>
            </a:r>
            <a:r>
              <a:rPr lang="pt-BR" dirty="0" smtClean="0"/>
              <a:t>.</a:t>
            </a:r>
            <a:r>
              <a:rPr lang="pt-BR" dirty="0" err="1" smtClean="0"/>
              <a:t>properties</a:t>
            </a:r>
            <a:r>
              <a:rPr lang="pt-BR" dirty="0" smtClean="0"/>
              <a:t> ou através de um arquivo </a:t>
            </a:r>
            <a:r>
              <a:rPr lang="pt-BR" dirty="0" err="1" smtClean="0"/>
              <a:t>hibernate</a:t>
            </a:r>
            <a:r>
              <a:rPr lang="pt-BR" dirty="0" smtClean="0"/>
              <a:t>.</a:t>
            </a:r>
            <a:r>
              <a:rPr lang="pt-BR" dirty="0" err="1" smtClean="0"/>
              <a:t>cfg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endParaRPr lang="pt-BR" dirty="0" smtClean="0"/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.</a:t>
            </a:r>
            <a:r>
              <a:rPr lang="pt-BR" dirty="0" err="1" smtClean="0"/>
              <a:t>dialect</a:t>
            </a:r>
            <a:r>
              <a:rPr lang="pt-BR" dirty="0" smtClean="0"/>
              <a:t> = </a:t>
            </a:r>
            <a:r>
              <a:rPr lang="pt-BR" dirty="0" err="1" smtClean="0"/>
              <a:t>org.hibernate.dialect.PostgreSQLDialect</a:t>
            </a:r>
            <a:endParaRPr lang="pt-BR" dirty="0" smtClean="0"/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.connection.</a:t>
            </a:r>
            <a:r>
              <a:rPr lang="pt-BR" dirty="0" err="1" smtClean="0"/>
              <a:t>driver_class</a:t>
            </a:r>
            <a:r>
              <a:rPr lang="pt-BR" dirty="0" smtClean="0"/>
              <a:t> = </a:t>
            </a:r>
            <a:r>
              <a:rPr lang="pt-BR" dirty="0" err="1" smtClean="0"/>
              <a:t>org.postgresql.Driver</a:t>
            </a:r>
            <a:endParaRPr lang="pt-BR" dirty="0" smtClean="0"/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.connection.url = </a:t>
            </a:r>
            <a:r>
              <a:rPr lang="pt-BR" dirty="0" err="1" smtClean="0"/>
              <a:t>jdbc</a:t>
            </a:r>
            <a:r>
              <a:rPr lang="pt-BR" dirty="0" smtClean="0"/>
              <a:t>:</a:t>
            </a:r>
            <a:r>
              <a:rPr lang="pt-BR" dirty="0" err="1" smtClean="0"/>
              <a:t>postgresql</a:t>
            </a:r>
            <a:r>
              <a:rPr lang="pt-BR" dirty="0" smtClean="0"/>
              <a:t>://</a:t>
            </a:r>
            <a:r>
              <a:rPr lang="pt-BR" dirty="0" err="1" smtClean="0"/>
              <a:t>localhost</a:t>
            </a:r>
            <a:r>
              <a:rPr lang="pt-BR" dirty="0" smtClean="0"/>
              <a:t>:5432/</a:t>
            </a:r>
            <a:r>
              <a:rPr lang="pt-BR" dirty="0" err="1" smtClean="0"/>
              <a:t>postgres</a:t>
            </a:r>
            <a:endParaRPr lang="pt-BR" dirty="0" smtClean="0"/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.connection.username = </a:t>
            </a:r>
            <a:r>
              <a:rPr lang="pt-BR" dirty="0" err="1" smtClean="0"/>
              <a:t>postgres</a:t>
            </a:r>
            <a:endParaRPr lang="pt-BR" dirty="0" smtClean="0"/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.connection.password = 1234</a:t>
            </a:r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.</a:t>
            </a:r>
            <a:r>
              <a:rPr lang="pt-BR" dirty="0" err="1" smtClean="0"/>
              <a:t>show_sql</a:t>
            </a:r>
            <a:r>
              <a:rPr lang="pt-BR" dirty="0" smtClean="0"/>
              <a:t> = </a:t>
            </a:r>
            <a:r>
              <a:rPr lang="pt-BR" dirty="0" err="1" smtClean="0"/>
              <a:t>true</a:t>
            </a:r>
            <a:endParaRPr lang="pt-BR" dirty="0" smtClean="0"/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.</a:t>
            </a:r>
            <a:r>
              <a:rPr lang="pt-BR" dirty="0" err="1" smtClean="0"/>
              <a:t>format_sql</a:t>
            </a:r>
            <a:r>
              <a:rPr lang="pt-BR" dirty="0" smtClean="0"/>
              <a:t> = </a:t>
            </a:r>
            <a:r>
              <a:rPr lang="pt-BR" dirty="0" err="1" smtClean="0"/>
              <a:t>true</a:t>
            </a:r>
            <a:endParaRPr lang="pt-BR" dirty="0"/>
          </a:p>
        </p:txBody>
      </p:sp>
      <p:sp>
        <p:nvSpPr>
          <p:cNvPr id="4" name="Seta para a direita 3">
            <a:hlinkClick r:id="rId2" action="ppaction://hlinksldjump"/>
          </p:cNvPr>
          <p:cNvSpPr/>
          <p:nvPr/>
        </p:nvSpPr>
        <p:spPr>
          <a:xfrm>
            <a:off x="6660232" y="5877272"/>
            <a:ext cx="720080" cy="4320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 explicativo em elipse 4"/>
          <p:cNvSpPr/>
          <p:nvPr/>
        </p:nvSpPr>
        <p:spPr>
          <a:xfrm>
            <a:off x="5903640" y="4365104"/>
            <a:ext cx="3240360" cy="1008112"/>
          </a:xfrm>
          <a:prstGeom prst="wedgeEllipseCallout">
            <a:avLst>
              <a:gd name="adj1" fmla="val -97057"/>
              <a:gd name="adj2" fmla="val 53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Fazem que todo o SQL gerado pelo </a:t>
            </a:r>
            <a:r>
              <a:rPr lang="pt-BR" sz="1600" dirty="0" err="1" smtClean="0">
                <a:solidFill>
                  <a:schemeClr val="tx1"/>
                </a:solidFill>
              </a:rPr>
              <a:t>Hibernate</a:t>
            </a:r>
            <a:r>
              <a:rPr lang="pt-BR" sz="1600" dirty="0" smtClean="0">
                <a:solidFill>
                  <a:schemeClr val="tx1"/>
                </a:solidFill>
              </a:rPr>
              <a:t> apareça no console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Criteria</a:t>
            </a:r>
            <a:endParaRPr lang="pt-B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340768"/>
            <a:ext cx="846473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em elipse 4"/>
          <p:cNvSpPr/>
          <p:nvPr/>
        </p:nvSpPr>
        <p:spPr>
          <a:xfrm>
            <a:off x="5580112" y="1124744"/>
            <a:ext cx="2736304" cy="720080"/>
          </a:xfrm>
          <a:prstGeom prst="wedgeEllipseCallout">
            <a:avLst>
              <a:gd name="adj1" fmla="val -49399"/>
              <a:gd name="adj2" fmla="val 599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HibernateUtil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229600" cy="165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em elipse 4"/>
          <p:cNvSpPr/>
          <p:nvPr/>
        </p:nvSpPr>
        <p:spPr>
          <a:xfrm>
            <a:off x="2339752" y="1124744"/>
            <a:ext cx="4248472" cy="936104"/>
          </a:xfrm>
          <a:prstGeom prst="wedgeEllipseCallout">
            <a:avLst>
              <a:gd name="adj1" fmla="val -50286"/>
              <a:gd name="adj2" fmla="val 669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Possibilita adicionar critérios de ordenação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645024"/>
            <a:ext cx="8172400" cy="186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23528" y="3140968"/>
            <a:ext cx="248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Conjunção de restrições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 smtClean="0"/>
              <a:t>Disjunção de restrições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sz="2400" dirty="0" smtClean="0"/>
          </a:p>
          <a:p>
            <a:r>
              <a:rPr lang="pt-BR" sz="2400" dirty="0" smtClean="0"/>
              <a:t>Contando </a:t>
            </a:r>
            <a:r>
              <a:rPr lang="pt-BR" sz="2400" dirty="0" err="1" smtClean="0"/>
              <a:t>tuplas</a:t>
            </a:r>
            <a:endParaRPr lang="pt-BR" sz="2400" dirty="0" smtClean="0"/>
          </a:p>
          <a:p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8006"/>
            <a:ext cx="8352928" cy="199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603182"/>
            <a:ext cx="8352928" cy="126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 smtClean="0"/>
              <a:t>Média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Soma</a:t>
            </a:r>
          </a:p>
          <a:p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496944" cy="256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013176"/>
            <a:ext cx="7632847" cy="113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Criterias</a:t>
            </a:r>
            <a:r>
              <a:rPr lang="pt-BR" dirty="0" smtClean="0"/>
              <a:t> avançadas</a:t>
            </a:r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604448" cy="312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Testa o método: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8064896" cy="364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Hibernate</a:t>
            </a:r>
            <a:r>
              <a:rPr lang="pt-BR" dirty="0" smtClean="0"/>
              <a:t> </a:t>
            </a: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sz="2400" dirty="0" smtClean="0"/>
          </a:p>
          <a:p>
            <a:r>
              <a:rPr lang="pt-BR" sz="2400" dirty="0" err="1" smtClean="0"/>
              <a:t>Query</a:t>
            </a:r>
            <a:r>
              <a:rPr lang="pt-BR" sz="2400" dirty="0" smtClean="0"/>
              <a:t> equivale a um </a:t>
            </a:r>
            <a:r>
              <a:rPr lang="pt-BR" sz="2400" dirty="0" err="1" smtClean="0"/>
              <a:t>Criteria</a:t>
            </a:r>
            <a:r>
              <a:rPr lang="pt-BR" sz="2400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err="1" smtClean="0"/>
              <a:t>Where</a:t>
            </a:r>
            <a:r>
              <a:rPr lang="pt-BR" dirty="0" smtClean="0"/>
              <a:t> baseado em um parâmetro. </a:t>
            </a:r>
            <a:r>
              <a:rPr lang="pt-BR" dirty="0" err="1" smtClean="0"/>
              <a:t>setParameter</a:t>
            </a:r>
            <a:r>
              <a:rPr lang="pt-BR" dirty="0" smtClean="0"/>
              <a:t> </a:t>
            </a:r>
            <a:r>
              <a:rPr lang="pt-BR" dirty="0" err="1" smtClean="0"/>
              <a:t>parseia</a:t>
            </a:r>
            <a:r>
              <a:rPr lang="pt-BR" dirty="0" smtClean="0"/>
              <a:t> o String. 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83529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04" y="3284984"/>
            <a:ext cx="8686696" cy="218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/>
              <a:t>Query</a:t>
            </a:r>
            <a:r>
              <a:rPr lang="pt-BR" sz="2400" dirty="0" smtClean="0"/>
              <a:t> ordenada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err="1" smtClean="0"/>
              <a:t>Joins</a:t>
            </a:r>
            <a:r>
              <a:rPr lang="pt-BR" sz="2400" dirty="0" smtClean="0"/>
              <a:t> e produtos cartesianos.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É possível colocar </a:t>
            </a:r>
            <a:r>
              <a:rPr lang="pt-BR" sz="2400" dirty="0" err="1" smtClean="0"/>
              <a:t>order</a:t>
            </a:r>
            <a:r>
              <a:rPr lang="pt-BR" sz="2400" dirty="0" smtClean="0"/>
              <a:t> </a:t>
            </a:r>
            <a:r>
              <a:rPr lang="pt-BR" sz="2400" dirty="0" err="1" smtClean="0"/>
              <a:t>by</a:t>
            </a:r>
            <a:r>
              <a:rPr lang="pt-BR" sz="2400" dirty="0" smtClean="0"/>
              <a:t>.</a:t>
            </a:r>
          </a:p>
          <a:p>
            <a:pPr>
              <a:buNone/>
            </a:pPr>
            <a:endParaRPr lang="pt-BR" sz="24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676456" cy="85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140968"/>
            <a:ext cx="8604448" cy="182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Busca</a:t>
            </a:r>
            <a:endParaRPr lang="pt-BR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229600" cy="194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45024"/>
            <a:ext cx="8388424" cy="189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Contar </a:t>
            </a:r>
            <a:r>
              <a:rPr lang="pt-BR" sz="2400" dirty="0" err="1" smtClean="0"/>
              <a:t>tuplas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Média</a:t>
            </a:r>
            <a:endParaRPr lang="pt-BR" sz="24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7128791" cy="132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53116"/>
            <a:ext cx="7920880" cy="81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365104"/>
            <a:ext cx="4752528" cy="7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nosso banco com o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usar o </a:t>
            </a:r>
            <a:r>
              <a:rPr lang="pt-BR" dirty="0" err="1" smtClean="0"/>
              <a:t>Hibernate</a:t>
            </a:r>
            <a:r>
              <a:rPr lang="pt-BR" dirty="0" smtClean="0"/>
              <a:t> no nosso código Java, precisamos utilizar sua API </a:t>
            </a:r>
            <a:r>
              <a:rPr lang="pt-BR" dirty="0" smtClean="0">
                <a:sym typeface="Wingdings" pitchFamily="2" charset="2"/>
              </a:rPr>
              <a:t> primeiro passo é fazer com que </a:t>
            </a:r>
            <a:r>
              <a:rPr lang="pt-BR" dirty="0" err="1" smtClean="0">
                <a:sym typeface="Wingdings" pitchFamily="2" charset="2"/>
              </a:rPr>
              <a:t>Hibernate</a:t>
            </a:r>
            <a:r>
              <a:rPr lang="pt-BR" dirty="0" smtClean="0">
                <a:sym typeface="Wingdings" pitchFamily="2" charset="2"/>
              </a:rPr>
              <a:t> leia a nossa configuração: tanto o nosso arquivo </a:t>
            </a:r>
            <a:r>
              <a:rPr lang="pt-BR" dirty="0" err="1" smtClean="0">
                <a:sym typeface="Wingdings" pitchFamily="2" charset="2"/>
              </a:rPr>
              <a:t>properties</a:t>
            </a:r>
            <a:r>
              <a:rPr lang="pt-BR" dirty="0" smtClean="0">
                <a:sym typeface="Wingdings" pitchFamily="2" charset="2"/>
              </a:rPr>
              <a:t> quanto as anotações que colocamos na nossa entidade Produto: </a:t>
            </a:r>
          </a:p>
          <a:p>
            <a:pPr lvl="1"/>
            <a:r>
              <a:rPr lang="pt-BR" dirty="0" err="1" smtClean="0"/>
              <a:t>AnnotationConfiguration</a:t>
            </a:r>
            <a:r>
              <a:rPr lang="pt-BR" dirty="0" smtClean="0"/>
              <a:t> </a:t>
            </a:r>
            <a:r>
              <a:rPr lang="pt-BR" dirty="0" err="1" smtClean="0"/>
              <a:t>cfg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AnnotationConfiguration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cfg</a:t>
            </a:r>
            <a:r>
              <a:rPr lang="pt-BR" dirty="0" smtClean="0"/>
              <a:t>.</a:t>
            </a:r>
            <a:r>
              <a:rPr lang="pt-BR" dirty="0" err="1" smtClean="0"/>
              <a:t>addAnnotatedClass</a:t>
            </a:r>
            <a:r>
              <a:rPr lang="pt-BR" dirty="0" smtClean="0"/>
              <a:t>(Produto.</a:t>
            </a:r>
            <a:r>
              <a:rPr lang="pt-BR" dirty="0" err="1" smtClean="0"/>
              <a:t>class</a:t>
            </a:r>
            <a:r>
              <a:rPr lang="pt-BR" dirty="0" smtClean="0"/>
              <a:t>);</a:t>
            </a:r>
          </a:p>
          <a:p>
            <a:r>
              <a:rPr lang="pt-BR" dirty="0" smtClean="0"/>
              <a:t>No caso de usar o arquivo XML, precisa invocar o método configure().</a:t>
            </a:r>
          </a:p>
          <a:p>
            <a:r>
              <a:rPr lang="pt-BR" dirty="0" smtClean="0"/>
              <a:t>Agora precisamos que exista a tabela no BD. Podemos deixar isso a cargo do </a:t>
            </a:r>
            <a:r>
              <a:rPr lang="pt-BR" dirty="0" err="1" smtClean="0"/>
              <a:t>Hibernate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/>
              <a:t>SchemaExport</a:t>
            </a:r>
            <a:r>
              <a:rPr lang="pt-BR" dirty="0" smtClean="0"/>
              <a:t> se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SchemaExport</a:t>
            </a:r>
            <a:r>
              <a:rPr lang="pt-BR" dirty="0" smtClean="0"/>
              <a:t>(</a:t>
            </a:r>
            <a:r>
              <a:rPr lang="pt-BR" dirty="0" err="1" smtClean="0"/>
              <a:t>cfg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se.</a:t>
            </a:r>
            <a:r>
              <a:rPr lang="pt-BR" dirty="0" err="1" smtClean="0"/>
              <a:t>create</a:t>
            </a:r>
            <a:r>
              <a:rPr lang="pt-BR" dirty="0" smtClean="0"/>
              <a:t>(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true</a:t>
            </a:r>
            <a:r>
              <a:rPr lang="pt-BR" dirty="0" smtClean="0"/>
              <a:t>);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Soma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Limites</a:t>
            </a:r>
            <a:endParaRPr lang="pt-BR" sz="24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920880" cy="141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56992"/>
            <a:ext cx="835292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Podemos sempre fazer um relacionamento bidirecional, mas um dos lados vai ser “fraco”. 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4824536" cy="59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24944"/>
            <a:ext cx="7883599" cy="15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Uma coleção de um relacionamento pode ter uma ordenação default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5095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Associativa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820472" cy="103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36912"/>
            <a:ext cx="8985647" cy="362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 muitos para muitos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Vamos fazer uma mudança no nosso esquema, e dizer que um Fornecedor tem um conjunto de </a:t>
            </a:r>
            <a:r>
              <a:rPr lang="pt-BR" dirty="0" err="1" smtClean="0"/>
              <a:t>Funcionarios</a:t>
            </a:r>
            <a:r>
              <a:rPr lang="pt-BR" dirty="0" smtClean="0"/>
              <a:t> de contatos (M:N).</a:t>
            </a:r>
          </a:p>
          <a:p>
            <a:r>
              <a:rPr lang="pt-BR" dirty="0" smtClean="0"/>
              <a:t>Basta adicionar na classe Fornecedor:</a:t>
            </a:r>
          </a:p>
          <a:p>
            <a:pPr lvl="1">
              <a:buNone/>
            </a:pPr>
            <a:r>
              <a:rPr lang="pt-BR" dirty="0" smtClean="0"/>
              <a:t>@</a:t>
            </a:r>
            <a:r>
              <a:rPr lang="pt-BR" dirty="0" err="1" smtClean="0"/>
              <a:t>ManyToMany</a:t>
            </a:r>
            <a:endParaRPr lang="pt-BR" dirty="0" smtClean="0"/>
          </a:p>
          <a:p>
            <a:pPr lvl="1">
              <a:buNone/>
            </a:pP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Funcionario</a:t>
            </a:r>
            <a:r>
              <a:rPr lang="pt-BR" dirty="0" smtClean="0"/>
              <a:t>&gt; contatos;</a:t>
            </a:r>
          </a:p>
          <a:p>
            <a:r>
              <a:rPr lang="pt-BR" dirty="0" smtClean="0"/>
              <a:t>E adicionar na classe </a:t>
            </a:r>
            <a:r>
              <a:rPr lang="pt-BR" dirty="0" err="1" smtClean="0"/>
              <a:t>Funcionario</a:t>
            </a:r>
            <a:r>
              <a:rPr lang="pt-BR" dirty="0" smtClean="0"/>
              <a:t>: </a:t>
            </a:r>
          </a:p>
          <a:p>
            <a:pPr lvl="1">
              <a:buNone/>
            </a:pPr>
            <a:r>
              <a:rPr lang="pt-BR" dirty="0" smtClean="0"/>
              <a:t>@</a:t>
            </a:r>
            <a:r>
              <a:rPr lang="pt-BR" dirty="0" err="1" smtClean="0"/>
              <a:t>ManyToMany</a:t>
            </a:r>
            <a:r>
              <a:rPr lang="pt-BR" dirty="0" smtClean="0"/>
              <a:t>(</a:t>
            </a:r>
            <a:r>
              <a:rPr lang="pt-BR" dirty="0" err="1" smtClean="0"/>
              <a:t>mappedBy</a:t>
            </a:r>
            <a:r>
              <a:rPr lang="pt-BR" dirty="0" smtClean="0"/>
              <a:t>=“contatos”)</a:t>
            </a:r>
          </a:p>
          <a:p>
            <a:pPr lvl="1">
              <a:buNone/>
            </a:pP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&lt;Fornecedor&gt; fornecedores;</a:t>
            </a:r>
          </a:p>
          <a:p>
            <a:r>
              <a:rPr lang="pt-BR" dirty="0" smtClean="0"/>
              <a:t>Gerar os </a:t>
            </a:r>
            <a:r>
              <a:rPr lang="pt-BR" dirty="0" err="1" smtClean="0"/>
              <a:t>getters</a:t>
            </a:r>
            <a:r>
              <a:rPr lang="pt-BR" dirty="0" smtClean="0"/>
              <a:t> e </a:t>
            </a:r>
            <a:r>
              <a:rPr lang="pt-BR" dirty="0" err="1" smtClean="0"/>
              <a:t>setters</a:t>
            </a:r>
            <a:r>
              <a:rPr lang="pt-BR" dirty="0" smtClean="0"/>
              <a:t>.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 muitos para muitos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023931" cy="400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Criem um novo Projeto em Eclipse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Preparar o projeto com as dependências: copie os </a:t>
            </a:r>
            <a:r>
              <a:rPr lang="pt-BR" dirty="0" err="1" smtClean="0"/>
              <a:t>jars</a:t>
            </a:r>
            <a:r>
              <a:rPr lang="pt-BR" dirty="0" smtClean="0"/>
              <a:t> do </a:t>
            </a:r>
            <a:r>
              <a:rPr lang="pt-BR" dirty="0" err="1" smtClean="0"/>
              <a:t>Hibernate</a:t>
            </a:r>
            <a:r>
              <a:rPr lang="pt-BR" dirty="0" smtClean="0"/>
              <a:t> para uma pasta </a:t>
            </a:r>
            <a:r>
              <a:rPr lang="pt-BR" dirty="0" err="1" smtClean="0"/>
              <a:t>lib</a:t>
            </a:r>
            <a:r>
              <a:rPr lang="pt-BR" dirty="0" smtClean="0"/>
              <a:t> do seu projeto.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Copie o </a:t>
            </a:r>
            <a:r>
              <a:rPr lang="pt-BR" dirty="0" err="1" smtClean="0"/>
              <a:t>jar</a:t>
            </a:r>
            <a:r>
              <a:rPr lang="pt-BR" dirty="0" smtClean="0"/>
              <a:t> do </a:t>
            </a:r>
            <a:r>
              <a:rPr lang="pt-BR" dirty="0" err="1" smtClean="0"/>
              <a:t>driver</a:t>
            </a:r>
            <a:r>
              <a:rPr lang="pt-BR" dirty="0" smtClean="0"/>
              <a:t> </a:t>
            </a:r>
            <a:r>
              <a:rPr lang="pt-BR" dirty="0" err="1" smtClean="0"/>
              <a:t>postgresql</a:t>
            </a:r>
            <a:r>
              <a:rPr lang="pt-BR" dirty="0" smtClean="0"/>
              <a:t> para a pasta </a:t>
            </a:r>
            <a:r>
              <a:rPr lang="pt-BR" dirty="0" err="1" smtClean="0"/>
              <a:t>lib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Adicione os </a:t>
            </a:r>
            <a:r>
              <a:rPr lang="pt-BR" dirty="0" err="1" smtClean="0"/>
              <a:t>jars</a:t>
            </a:r>
            <a:r>
              <a:rPr lang="pt-BR" dirty="0" smtClean="0"/>
              <a:t> no </a:t>
            </a:r>
            <a:r>
              <a:rPr lang="pt-BR" dirty="0" err="1" smtClean="0"/>
              <a:t>classpath</a:t>
            </a:r>
            <a:r>
              <a:rPr lang="pt-BR" dirty="0" smtClean="0"/>
              <a:t> do Eclipse.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Crie uma classe Produto num pacote chamado </a:t>
            </a:r>
            <a:r>
              <a:rPr lang="pt-BR" dirty="0" err="1" smtClean="0"/>
              <a:t>Hibernate</a:t>
            </a:r>
            <a:r>
              <a:rPr lang="pt-BR" dirty="0" smtClean="0"/>
              <a:t>.  Com </a:t>
            </a:r>
            <a:r>
              <a:rPr lang="pt-BR" dirty="0" err="1" smtClean="0"/>
              <a:t>getters</a:t>
            </a:r>
            <a:r>
              <a:rPr lang="pt-BR" dirty="0" smtClean="0"/>
              <a:t> e </a:t>
            </a:r>
            <a:r>
              <a:rPr lang="pt-BR" dirty="0" err="1" smtClean="0"/>
              <a:t>setters</a:t>
            </a:r>
            <a:r>
              <a:rPr lang="pt-BR" dirty="0" smtClean="0"/>
              <a:t>, adicione anotações. Veja Fig.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Crie o arquivo </a:t>
            </a:r>
            <a:r>
              <a:rPr lang="pt-BR" dirty="0" err="1" smtClean="0"/>
              <a:t>hibernate</a:t>
            </a:r>
            <a:r>
              <a:rPr lang="pt-BR" dirty="0" smtClean="0"/>
              <a:t>.</a:t>
            </a:r>
            <a:r>
              <a:rPr lang="pt-BR" dirty="0" err="1" smtClean="0"/>
              <a:t>properties</a:t>
            </a:r>
            <a:r>
              <a:rPr lang="pt-BR" dirty="0" smtClean="0"/>
              <a:t> no seu diretório </a:t>
            </a:r>
            <a:r>
              <a:rPr lang="pt-BR" dirty="0" err="1" smtClean="0"/>
              <a:t>src</a:t>
            </a:r>
            <a:r>
              <a:rPr lang="pt-BR" dirty="0" smtClean="0"/>
              <a:t>.  </a:t>
            </a:r>
            <a:r>
              <a:rPr lang="pt-BR" dirty="0" smtClean="0">
                <a:hlinkClick r:id="rId2" action="ppaction://hlinksldjump"/>
              </a:rPr>
              <a:t>Veja conteúdo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63688" y="163860"/>
            <a:ext cx="576064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util.Calendar;</a:t>
            </a: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javax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persistence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Produto 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@Id	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String nome;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dataInicioVenda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getId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setId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.id = id;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nome;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(String nome) 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.nome = nome;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getPreco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setPreco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getDataInicioVenda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dataInicioVenda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setDataInicioVenda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dataInicioVenda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dataInicioVenda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dataInicioVenda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pt-BR" dirty="0" smtClean="0"/>
              <a:t>Crie a classe </a:t>
            </a:r>
            <a:r>
              <a:rPr lang="pt-BR" dirty="0" err="1" smtClean="0"/>
              <a:t>GeraTabelas</a:t>
            </a:r>
            <a:r>
              <a:rPr lang="pt-BR" dirty="0" smtClean="0"/>
              <a:t> no pacote </a:t>
            </a:r>
            <a:r>
              <a:rPr lang="pt-BR" dirty="0" err="1" smtClean="0"/>
              <a:t>Hibernate</a:t>
            </a:r>
            <a:r>
              <a:rPr lang="pt-BR" dirty="0" smtClean="0"/>
              <a:t>.</a:t>
            </a:r>
          </a:p>
          <a:p>
            <a:pPr marL="514350" indent="-51435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GeraTabelas</a:t>
            </a:r>
            <a:r>
              <a:rPr lang="pt-BR" dirty="0" smtClean="0"/>
              <a:t> {</a:t>
            </a:r>
          </a:p>
          <a:p>
            <a:pPr lvl="1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err="1" smtClean="0"/>
              <a:t>AnnotationConfiguration</a:t>
            </a:r>
            <a:r>
              <a:rPr lang="pt-BR" dirty="0" smtClean="0"/>
              <a:t> </a:t>
            </a:r>
            <a:r>
              <a:rPr lang="pt-BR" dirty="0" err="1" smtClean="0"/>
              <a:t>cfg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AnnotationConfiguration</a:t>
            </a:r>
            <a:r>
              <a:rPr lang="pt-BR" dirty="0" smtClean="0"/>
              <a:t>();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err="1" smtClean="0"/>
              <a:t>cfg</a:t>
            </a:r>
            <a:r>
              <a:rPr lang="pt-BR" dirty="0" smtClean="0"/>
              <a:t>.</a:t>
            </a:r>
            <a:r>
              <a:rPr lang="pt-BR" dirty="0" err="1" smtClean="0"/>
              <a:t>addAnnotatedClass</a:t>
            </a:r>
            <a:r>
              <a:rPr lang="pt-BR" dirty="0" smtClean="0"/>
              <a:t>(Produto.</a:t>
            </a:r>
            <a:r>
              <a:rPr lang="pt-BR" dirty="0" err="1" smtClean="0"/>
              <a:t>class</a:t>
            </a:r>
            <a:r>
              <a:rPr lang="pt-BR" dirty="0" smtClean="0"/>
              <a:t>);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err="1" smtClean="0"/>
              <a:t>SchemaExport</a:t>
            </a:r>
            <a:r>
              <a:rPr lang="pt-BR" dirty="0" smtClean="0"/>
              <a:t> se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SchemaExport</a:t>
            </a:r>
            <a:r>
              <a:rPr lang="pt-BR" dirty="0" smtClean="0"/>
              <a:t>(</a:t>
            </a:r>
            <a:r>
              <a:rPr lang="pt-BR" dirty="0" err="1" smtClean="0"/>
              <a:t>cfg</a:t>
            </a:r>
            <a:r>
              <a:rPr lang="pt-BR" dirty="0" smtClean="0"/>
              <a:t>);</a:t>
            </a:r>
          </a:p>
          <a:p>
            <a:pPr lvl="1">
              <a:buNone/>
            </a:pPr>
            <a:r>
              <a:rPr lang="pt-BR" dirty="0" smtClean="0"/>
              <a:t>	se.</a:t>
            </a:r>
            <a:r>
              <a:rPr lang="pt-BR" dirty="0" err="1" smtClean="0"/>
              <a:t>create</a:t>
            </a:r>
            <a:r>
              <a:rPr lang="pt-BR" dirty="0" smtClean="0"/>
              <a:t>(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true</a:t>
            </a:r>
            <a:r>
              <a:rPr lang="pt-BR" dirty="0" smtClean="0"/>
              <a:t>);</a:t>
            </a:r>
          </a:p>
          <a:p>
            <a:pPr lvl="1"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	Caso você tenha optado por configurar via XML, deve invocar </a:t>
            </a:r>
            <a:r>
              <a:rPr lang="pt-BR" dirty="0" err="1" smtClean="0"/>
              <a:t>cfg</a:t>
            </a:r>
            <a:r>
              <a:rPr lang="pt-BR" dirty="0" smtClean="0"/>
              <a:t>.configure().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2394</TotalTime>
  <Words>2181</Words>
  <Application>Microsoft Office PowerPoint</Application>
  <PresentationFormat>Apresentação na tela (4:3)</PresentationFormat>
  <Paragraphs>420</Paragraphs>
  <Slides>65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6" baseType="lpstr">
      <vt:lpstr>Origem</vt:lpstr>
      <vt:lpstr>Exemplo de Hibernate </vt:lpstr>
      <vt:lpstr>Criando seu projeto para usar Hibernate</vt:lpstr>
      <vt:lpstr>Mapeando uma classe Produto para nosso BD</vt:lpstr>
      <vt:lpstr>Mapeando uma classe Produto para nosso BD</vt:lpstr>
      <vt:lpstr>Configurando o Hibernate com as propriedades do Banco</vt:lpstr>
      <vt:lpstr>Criando nosso banco com o Hibernate</vt:lpstr>
      <vt:lpstr>Projeto Hibernate</vt:lpstr>
      <vt:lpstr>Slide 8</vt:lpstr>
      <vt:lpstr>Slide 9</vt:lpstr>
      <vt:lpstr>Slide 10</vt:lpstr>
      <vt:lpstr>Trabalhando com os objetos: a Session</vt:lpstr>
      <vt:lpstr>Slide 12</vt:lpstr>
      <vt:lpstr>Projeto Hibernate (Cont.)</vt:lpstr>
      <vt:lpstr>Slide 14</vt:lpstr>
      <vt:lpstr>Criando um DAO para o Hibernate</vt:lpstr>
      <vt:lpstr>Slide 16</vt:lpstr>
      <vt:lpstr>Exercícios</vt:lpstr>
      <vt:lpstr>Buscando com uma cláusula where</vt:lpstr>
      <vt:lpstr>Slide 19</vt:lpstr>
      <vt:lpstr>Exercícios</vt:lpstr>
      <vt:lpstr>Slide 21</vt:lpstr>
      <vt:lpstr>GeraTabelas ou GeraBanco usando XML</vt:lpstr>
      <vt:lpstr>Slide 23</vt:lpstr>
      <vt:lpstr>Slide 24</vt:lpstr>
      <vt:lpstr>O que faz o método save</vt:lpstr>
      <vt:lpstr>Conta a pagar e Fornecedor</vt:lpstr>
      <vt:lpstr>Slide 27</vt:lpstr>
      <vt:lpstr>Criando alguns objetos</vt:lpstr>
      <vt:lpstr>Criando alguns objetos</vt:lpstr>
      <vt:lpstr>Exercício</vt:lpstr>
      <vt:lpstr>Recuperando uma relação</vt:lpstr>
      <vt:lpstr>Analogias das operações básicas</vt:lpstr>
      <vt:lpstr>Método saveOrUpdate</vt:lpstr>
      <vt:lpstr>Método delete</vt:lpstr>
      <vt:lpstr>Durante uma sessão</vt:lpstr>
      <vt:lpstr>Slide 36</vt:lpstr>
      <vt:lpstr>Load e Get</vt:lpstr>
      <vt:lpstr>Configurando melhor o Schema</vt:lpstr>
      <vt:lpstr>Slide 39</vt:lpstr>
      <vt:lpstr>Campos não gravados e chaves compostas</vt:lpstr>
      <vt:lpstr>Slide 41</vt:lpstr>
      <vt:lpstr>DAO</vt:lpstr>
      <vt:lpstr>Slide 43</vt:lpstr>
      <vt:lpstr>Exemplo de um DAO Genérico</vt:lpstr>
      <vt:lpstr>TestaDAO</vt:lpstr>
      <vt:lpstr>DAO específico</vt:lpstr>
      <vt:lpstr>DAO Específico</vt:lpstr>
      <vt:lpstr>Outras opções de DAO</vt:lpstr>
      <vt:lpstr>Criteria</vt:lpstr>
      <vt:lpstr>Criteria</vt:lpstr>
      <vt:lpstr>Slide 51</vt:lpstr>
      <vt:lpstr>Slide 52</vt:lpstr>
      <vt:lpstr>Slide 53</vt:lpstr>
      <vt:lpstr>Criterias avançadas</vt:lpstr>
      <vt:lpstr>Slide 55</vt:lpstr>
      <vt:lpstr>Hibernate Query Language</vt:lpstr>
      <vt:lpstr>Slide 57</vt:lpstr>
      <vt:lpstr>Critérios de Busca</vt:lpstr>
      <vt:lpstr>Slide 59</vt:lpstr>
      <vt:lpstr>Slide 60</vt:lpstr>
      <vt:lpstr>Relacionamentos</vt:lpstr>
      <vt:lpstr>Ordenação</vt:lpstr>
      <vt:lpstr>Tabela Associativa</vt:lpstr>
      <vt:lpstr>Relacionamento muitos para muitos</vt:lpstr>
      <vt:lpstr>Relacionamento muitos para muitos</vt:lpstr>
    </vt:vector>
  </TitlesOfParts>
  <Company>Familia Pérez-Escalante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 de Hibernate</dc:title>
  <dc:creator>Jose Pérez Alcázar</dc:creator>
  <cp:lastModifiedBy>Jose Pérez Alcázar</cp:lastModifiedBy>
  <cp:revision>12</cp:revision>
  <dcterms:created xsi:type="dcterms:W3CDTF">2010-08-21T20:46:10Z</dcterms:created>
  <dcterms:modified xsi:type="dcterms:W3CDTF">2010-08-30T00:23:06Z</dcterms:modified>
</cp:coreProperties>
</file>