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406" r:id="rId2"/>
    <p:sldId id="407" r:id="rId3"/>
    <p:sldId id="405" r:id="rId4"/>
    <p:sldId id="433" r:id="rId5"/>
    <p:sldId id="408" r:id="rId6"/>
    <p:sldId id="404" r:id="rId7"/>
    <p:sldId id="409" r:id="rId8"/>
    <p:sldId id="410" r:id="rId9"/>
    <p:sldId id="432" r:id="rId10"/>
    <p:sldId id="411" r:id="rId11"/>
    <p:sldId id="412" r:id="rId12"/>
    <p:sldId id="429" r:id="rId13"/>
    <p:sldId id="430" r:id="rId14"/>
    <p:sldId id="427" r:id="rId15"/>
    <p:sldId id="431" r:id="rId16"/>
    <p:sldId id="428" r:id="rId17"/>
    <p:sldId id="415" r:id="rId18"/>
    <p:sldId id="416" r:id="rId19"/>
    <p:sldId id="417" r:id="rId20"/>
    <p:sldId id="418" r:id="rId21"/>
    <p:sldId id="419" r:id="rId22"/>
    <p:sldId id="420" r:id="rId23"/>
    <p:sldId id="421" r:id="rId24"/>
    <p:sldId id="422" r:id="rId25"/>
    <p:sldId id="423" r:id="rId26"/>
    <p:sldId id="424" r:id="rId27"/>
    <p:sldId id="425" r:id="rId28"/>
    <p:sldId id="435" r:id="rId29"/>
    <p:sldId id="426" r:id="rId30"/>
    <p:sldId id="434" r:id="rId31"/>
  </p:sldIdLst>
  <p:sldSz cx="9144000" cy="6858000" type="screen4x3"/>
  <p:notesSz cx="6858000" cy="9144000"/>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333333"/>
    <a:srgbClr val="5F5F5F"/>
    <a:srgbClr val="DDDDDD"/>
    <a:srgbClr val="3399FF"/>
    <a:srgbClr val="66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003" autoAdjust="0"/>
    <p:restoredTop sz="94613" autoAdjust="0"/>
  </p:normalViewPr>
  <p:slideViewPr>
    <p:cSldViewPr>
      <p:cViewPr>
        <p:scale>
          <a:sx n="60" d="100"/>
          <a:sy n="60" d="100"/>
        </p:scale>
        <p:origin x="-2106" y="-3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oni\Desktop\dsd%20-%20final%20pres\t4u_TimeSummar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hr-HR"/>
  <c:chart>
    <c:title>
      <c:tx>
        <c:rich>
          <a:bodyPr/>
          <a:lstStyle/>
          <a:p>
            <a:pPr>
              <a:defRPr lang="en-US"/>
            </a:pPr>
            <a:r>
              <a:rPr lang="en-GB"/>
              <a:t>work</a:t>
            </a:r>
            <a:r>
              <a:rPr lang="hr-HR"/>
              <a:t>ing</a:t>
            </a:r>
            <a:r>
              <a:rPr lang="hr-HR" baseline="0"/>
              <a:t> hours / week</a:t>
            </a:r>
            <a:endParaRPr lang="en-GB"/>
          </a:p>
        </c:rich>
      </c:tx>
      <c:layout/>
    </c:title>
    <c:plotArea>
      <c:layout/>
      <c:lineChart>
        <c:grouping val="standard"/>
        <c:ser>
          <c:idx val="0"/>
          <c:order val="0"/>
          <c:tx>
            <c:v>work</c:v>
          </c:tx>
          <c:spPr>
            <a:ln>
              <a:solidFill>
                <a:schemeClr val="accent2"/>
              </a:solidFill>
            </a:ln>
          </c:spPr>
          <c:marker>
            <c:spPr>
              <a:ln>
                <a:solidFill>
                  <a:schemeClr val="accent2"/>
                </a:solidFill>
              </a:ln>
            </c:spPr>
          </c:marker>
          <c:cat>
            <c:numRef>
              <c:f>Sheet2!$B$3:$R$3</c:f>
              <c:numCache>
                <c:formatCode>General</c:formatCode>
                <c:ptCount val="17"/>
                <c:pt idx="0">
                  <c:v>37</c:v>
                </c:pt>
                <c:pt idx="1">
                  <c:v>38</c:v>
                </c:pt>
                <c:pt idx="2">
                  <c:v>39</c:v>
                </c:pt>
                <c:pt idx="3">
                  <c:v>40</c:v>
                </c:pt>
                <c:pt idx="4">
                  <c:v>41</c:v>
                </c:pt>
                <c:pt idx="5">
                  <c:v>42</c:v>
                </c:pt>
                <c:pt idx="6">
                  <c:v>43</c:v>
                </c:pt>
                <c:pt idx="7">
                  <c:v>44</c:v>
                </c:pt>
                <c:pt idx="8">
                  <c:v>45</c:v>
                </c:pt>
                <c:pt idx="9">
                  <c:v>46</c:v>
                </c:pt>
                <c:pt idx="10">
                  <c:v>47</c:v>
                </c:pt>
                <c:pt idx="11">
                  <c:v>48</c:v>
                </c:pt>
                <c:pt idx="12">
                  <c:v>49</c:v>
                </c:pt>
                <c:pt idx="13">
                  <c:v>50</c:v>
                </c:pt>
                <c:pt idx="14">
                  <c:v>51</c:v>
                </c:pt>
                <c:pt idx="15">
                  <c:v>52</c:v>
                </c:pt>
                <c:pt idx="16">
                  <c:v>1</c:v>
                </c:pt>
              </c:numCache>
            </c:numRef>
          </c:cat>
          <c:val>
            <c:numRef>
              <c:f>Sheet2!$B$13:$R$13</c:f>
              <c:numCache>
                <c:formatCode>General</c:formatCode>
                <c:ptCount val="17"/>
                <c:pt idx="0">
                  <c:v>63</c:v>
                </c:pt>
                <c:pt idx="1">
                  <c:v>101</c:v>
                </c:pt>
                <c:pt idx="2">
                  <c:v>100</c:v>
                </c:pt>
                <c:pt idx="3">
                  <c:v>75</c:v>
                </c:pt>
                <c:pt idx="4">
                  <c:v>94.5</c:v>
                </c:pt>
                <c:pt idx="5">
                  <c:v>109</c:v>
                </c:pt>
                <c:pt idx="6">
                  <c:v>101</c:v>
                </c:pt>
                <c:pt idx="7">
                  <c:v>112</c:v>
                </c:pt>
                <c:pt idx="8">
                  <c:v>128</c:v>
                </c:pt>
                <c:pt idx="9">
                  <c:v>138</c:v>
                </c:pt>
                <c:pt idx="10">
                  <c:v>115</c:v>
                </c:pt>
                <c:pt idx="11">
                  <c:v>119</c:v>
                </c:pt>
                <c:pt idx="12">
                  <c:v>112</c:v>
                </c:pt>
                <c:pt idx="13">
                  <c:v>37</c:v>
                </c:pt>
                <c:pt idx="14">
                  <c:v>73</c:v>
                </c:pt>
                <c:pt idx="15">
                  <c:v>48</c:v>
                </c:pt>
                <c:pt idx="16">
                  <c:v>57</c:v>
                </c:pt>
              </c:numCache>
            </c:numRef>
          </c:val>
        </c:ser>
        <c:marker val="1"/>
        <c:axId val="75193728"/>
        <c:axId val="83203584"/>
      </c:lineChart>
      <c:catAx>
        <c:axId val="75193728"/>
        <c:scaling>
          <c:orientation val="minMax"/>
        </c:scaling>
        <c:axPos val="b"/>
        <c:numFmt formatCode="General" sourceLinked="1"/>
        <c:tickLblPos val="nextTo"/>
        <c:txPr>
          <a:bodyPr/>
          <a:lstStyle/>
          <a:p>
            <a:pPr>
              <a:defRPr lang="en-US"/>
            </a:pPr>
            <a:endParaRPr lang="sr-Latn-CS"/>
          </a:p>
        </c:txPr>
        <c:crossAx val="83203584"/>
        <c:crosses val="autoZero"/>
        <c:auto val="1"/>
        <c:lblAlgn val="ctr"/>
        <c:lblOffset val="100"/>
      </c:catAx>
      <c:valAx>
        <c:axId val="83203584"/>
        <c:scaling>
          <c:orientation val="minMax"/>
        </c:scaling>
        <c:axPos val="l"/>
        <c:majorGridlines/>
        <c:numFmt formatCode="General" sourceLinked="1"/>
        <c:tickLblPos val="nextTo"/>
        <c:txPr>
          <a:bodyPr/>
          <a:lstStyle/>
          <a:p>
            <a:pPr>
              <a:defRPr lang="en-US"/>
            </a:pPr>
            <a:endParaRPr lang="sr-Latn-CS"/>
          </a:p>
        </c:txPr>
        <c:crossAx val="75193728"/>
        <c:crosses val="autoZero"/>
        <c:crossBetween val="between"/>
      </c:valAx>
    </c:plotArea>
    <c:legend>
      <c:legendPos val="r"/>
      <c:layout/>
      <c:txPr>
        <a:bodyPr/>
        <a:lstStyle/>
        <a:p>
          <a:pPr>
            <a:defRPr lang="en-US"/>
          </a:pPr>
          <a:endParaRPr lang="sr-Latn-C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B1C542E-098C-47FB-8524-BC24F49E298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1C542E-098C-47FB-8524-BC24F49E2988}"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hr-HR"/>
          </a:p>
        </p:txBody>
      </p:sp>
      <p:sp>
        <p:nvSpPr>
          <p:cNvPr id="4" name="Slide Number Placeholder 3"/>
          <p:cNvSpPr>
            <a:spLocks noGrp="1"/>
          </p:cNvSpPr>
          <p:nvPr>
            <p:ph type="sldNum" sz="quarter" idx="10"/>
          </p:nvPr>
        </p:nvSpPr>
        <p:spPr/>
        <p:txBody>
          <a:bodyPr/>
          <a:lstStyle>
            <a:lvl1pPr>
              <a:defRPr/>
            </a:lvl1pPr>
          </a:lstStyle>
          <a:p>
            <a:fld id="{61E01FD4-82E4-48D4-9467-D5505CF84505}" type="slidenum">
              <a:rPr lang="sv-SE"/>
              <a:pPr/>
              <a:t>‹#›</a:t>
            </a:fld>
            <a:endParaRPr lang="sv-SE"/>
          </a:p>
        </p:txBody>
      </p:sp>
      <p:sp>
        <p:nvSpPr>
          <p:cNvPr id="5" name="Date Placeholder 4"/>
          <p:cNvSpPr>
            <a:spLocks noGrp="1"/>
          </p:cNvSpPr>
          <p:nvPr>
            <p:ph type="dt" sz="half" idx="11"/>
          </p:nvPr>
        </p:nvSpPr>
        <p:spPr/>
        <p:txBody>
          <a:bodyPr/>
          <a:lstStyle>
            <a:lvl1pPr>
              <a:defRPr/>
            </a:lvl1pPr>
          </a:lstStyle>
          <a:p>
            <a:fld id="{C71F91DF-1375-4667-9205-7268F769418E}" type="datetime1">
              <a:rPr lang="sv-SE"/>
              <a:pPr/>
              <a:t>2011-01-11</a:t>
            </a:fld>
            <a:endParaRPr lang="sv-SE"/>
          </a:p>
        </p:txBody>
      </p:sp>
      <p:sp>
        <p:nvSpPr>
          <p:cNvPr id="6" name="Footer Placeholder 5"/>
          <p:cNvSpPr>
            <a:spLocks noGrp="1"/>
          </p:cNvSpPr>
          <p:nvPr>
            <p:ph type="ftr" sz="quarter" idx="12"/>
          </p:nvPr>
        </p:nvSpPr>
        <p:spPr/>
        <p:txBody>
          <a:bodyPr/>
          <a:lstStyle>
            <a:lvl1pPr>
              <a:defRPr/>
            </a:lvl1pPr>
          </a:lstStyle>
          <a:p>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Slide Number Placeholder 3"/>
          <p:cNvSpPr>
            <a:spLocks noGrp="1"/>
          </p:cNvSpPr>
          <p:nvPr>
            <p:ph type="sldNum" sz="quarter" idx="10"/>
          </p:nvPr>
        </p:nvSpPr>
        <p:spPr/>
        <p:txBody>
          <a:bodyPr/>
          <a:lstStyle>
            <a:lvl1pPr>
              <a:defRPr/>
            </a:lvl1pPr>
          </a:lstStyle>
          <a:p>
            <a:fld id="{818CBF4B-36AD-4DC3-AB33-3EDFABD39E6E}" type="slidenum">
              <a:rPr lang="sv-SE"/>
              <a:pPr/>
              <a:t>‹#›</a:t>
            </a:fld>
            <a:endParaRPr lang="sv-SE"/>
          </a:p>
        </p:txBody>
      </p:sp>
      <p:sp>
        <p:nvSpPr>
          <p:cNvPr id="5" name="Date Placeholder 4"/>
          <p:cNvSpPr>
            <a:spLocks noGrp="1"/>
          </p:cNvSpPr>
          <p:nvPr>
            <p:ph type="dt" sz="half" idx="11"/>
          </p:nvPr>
        </p:nvSpPr>
        <p:spPr/>
        <p:txBody>
          <a:bodyPr/>
          <a:lstStyle>
            <a:lvl1pPr>
              <a:defRPr/>
            </a:lvl1pPr>
          </a:lstStyle>
          <a:p>
            <a:fld id="{70466C03-1879-40FF-B275-745694FB8CEC}" type="datetime1">
              <a:rPr lang="sv-SE"/>
              <a:pPr/>
              <a:t>2011-01-11</a:t>
            </a:fld>
            <a:endParaRPr lang="sv-SE"/>
          </a:p>
        </p:txBody>
      </p:sp>
      <p:sp>
        <p:nvSpPr>
          <p:cNvPr id="6" name="Footer Placeholder 5"/>
          <p:cNvSpPr>
            <a:spLocks noGrp="1"/>
          </p:cNvSpPr>
          <p:nvPr>
            <p:ph type="ftr" sz="quarter" idx="12"/>
          </p:nvPr>
        </p:nvSpPr>
        <p:spPr/>
        <p:txBody>
          <a:bodyPr/>
          <a:lstStyle>
            <a:lvl1pPr>
              <a:defRPr/>
            </a:lvl1pPr>
          </a:lstStyle>
          <a:p>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Slide Number Placeholder 3"/>
          <p:cNvSpPr>
            <a:spLocks noGrp="1"/>
          </p:cNvSpPr>
          <p:nvPr>
            <p:ph type="sldNum" sz="quarter" idx="10"/>
          </p:nvPr>
        </p:nvSpPr>
        <p:spPr/>
        <p:txBody>
          <a:bodyPr/>
          <a:lstStyle>
            <a:lvl1pPr>
              <a:defRPr/>
            </a:lvl1pPr>
          </a:lstStyle>
          <a:p>
            <a:fld id="{BC4479B8-EF22-447C-BF8A-69F84F79EAAF}" type="slidenum">
              <a:rPr lang="sv-SE"/>
              <a:pPr/>
              <a:t>‹#›</a:t>
            </a:fld>
            <a:endParaRPr lang="sv-SE"/>
          </a:p>
        </p:txBody>
      </p:sp>
      <p:sp>
        <p:nvSpPr>
          <p:cNvPr id="5" name="Date Placeholder 4"/>
          <p:cNvSpPr>
            <a:spLocks noGrp="1"/>
          </p:cNvSpPr>
          <p:nvPr>
            <p:ph type="dt" sz="half" idx="11"/>
          </p:nvPr>
        </p:nvSpPr>
        <p:spPr/>
        <p:txBody>
          <a:bodyPr/>
          <a:lstStyle>
            <a:lvl1pPr>
              <a:defRPr/>
            </a:lvl1pPr>
          </a:lstStyle>
          <a:p>
            <a:fld id="{77FFCED1-55FC-4AF4-B2C9-5481FCE4C012}" type="datetime1">
              <a:rPr lang="sv-SE"/>
              <a:pPr/>
              <a:t>2011-01-11</a:t>
            </a:fld>
            <a:endParaRPr lang="sv-SE"/>
          </a:p>
        </p:txBody>
      </p:sp>
      <p:sp>
        <p:nvSpPr>
          <p:cNvPr id="6" name="Footer Placeholder 5"/>
          <p:cNvSpPr>
            <a:spLocks noGrp="1"/>
          </p:cNvSpPr>
          <p:nvPr>
            <p:ph type="ftr" sz="quarter" idx="12"/>
          </p:nvPr>
        </p:nvSpPr>
        <p:spPr/>
        <p:txBody>
          <a:bodyPr/>
          <a:lstStyle>
            <a:lvl1pPr>
              <a:defRPr/>
            </a:lvl1pPr>
          </a:lstStyle>
          <a:p>
            <a:endParaRPr lang="sv-S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hr-HR"/>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2FA2ECF-77CE-4314-9FA8-E916C4313ED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Slide Number Placeholder 3"/>
          <p:cNvSpPr>
            <a:spLocks noGrp="1"/>
          </p:cNvSpPr>
          <p:nvPr>
            <p:ph type="sldNum" sz="quarter" idx="10"/>
          </p:nvPr>
        </p:nvSpPr>
        <p:spPr/>
        <p:txBody>
          <a:bodyPr/>
          <a:lstStyle>
            <a:lvl1pPr>
              <a:defRPr/>
            </a:lvl1pPr>
          </a:lstStyle>
          <a:p>
            <a:fld id="{B969F6D2-8F18-4081-A215-E5F971D86961}" type="slidenum">
              <a:rPr lang="sv-SE"/>
              <a:pPr/>
              <a:t>‹#›</a:t>
            </a:fld>
            <a:endParaRPr lang="sv-SE"/>
          </a:p>
        </p:txBody>
      </p:sp>
      <p:sp>
        <p:nvSpPr>
          <p:cNvPr id="5" name="Date Placeholder 4"/>
          <p:cNvSpPr>
            <a:spLocks noGrp="1"/>
          </p:cNvSpPr>
          <p:nvPr>
            <p:ph type="dt" sz="half" idx="11"/>
          </p:nvPr>
        </p:nvSpPr>
        <p:spPr/>
        <p:txBody>
          <a:bodyPr/>
          <a:lstStyle>
            <a:lvl1pPr>
              <a:defRPr/>
            </a:lvl1pPr>
          </a:lstStyle>
          <a:p>
            <a:fld id="{7695BE34-DAC4-49EB-955B-92D790692E2D}" type="datetime1">
              <a:rPr lang="sv-SE"/>
              <a:pPr/>
              <a:t>2011-01-11</a:t>
            </a:fld>
            <a:endParaRPr lang="sv-SE"/>
          </a:p>
        </p:txBody>
      </p:sp>
      <p:sp>
        <p:nvSpPr>
          <p:cNvPr id="6" name="Footer Placeholder 5"/>
          <p:cNvSpPr>
            <a:spLocks noGrp="1"/>
          </p:cNvSpPr>
          <p:nvPr>
            <p:ph type="ftr" sz="quarter" idx="12"/>
          </p:nvPr>
        </p:nvSpPr>
        <p:spPr/>
        <p:txBody>
          <a:bodyPr/>
          <a:lstStyle>
            <a:lvl1pPr>
              <a:defRPr/>
            </a:lvl1pPr>
          </a:lstStyle>
          <a:p>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D2F7BEA-861C-45B7-A382-5FB46C188D56}" type="slidenum">
              <a:rPr lang="sv-SE"/>
              <a:pPr/>
              <a:t>‹#›</a:t>
            </a:fld>
            <a:endParaRPr lang="sv-SE"/>
          </a:p>
        </p:txBody>
      </p:sp>
      <p:sp>
        <p:nvSpPr>
          <p:cNvPr id="5" name="Date Placeholder 4"/>
          <p:cNvSpPr>
            <a:spLocks noGrp="1"/>
          </p:cNvSpPr>
          <p:nvPr>
            <p:ph type="dt" sz="half" idx="11"/>
          </p:nvPr>
        </p:nvSpPr>
        <p:spPr/>
        <p:txBody>
          <a:bodyPr/>
          <a:lstStyle>
            <a:lvl1pPr>
              <a:defRPr/>
            </a:lvl1pPr>
          </a:lstStyle>
          <a:p>
            <a:fld id="{434336F9-5088-428D-AD5E-90A13A263B03}" type="datetime1">
              <a:rPr lang="sv-SE"/>
              <a:pPr/>
              <a:t>2011-01-11</a:t>
            </a:fld>
            <a:endParaRPr lang="sv-SE"/>
          </a:p>
        </p:txBody>
      </p:sp>
      <p:sp>
        <p:nvSpPr>
          <p:cNvPr id="6" name="Footer Placeholder 5"/>
          <p:cNvSpPr>
            <a:spLocks noGrp="1"/>
          </p:cNvSpPr>
          <p:nvPr>
            <p:ph type="ftr" sz="quarter" idx="12"/>
          </p:nvPr>
        </p:nvSpPr>
        <p:spPr/>
        <p:txBody>
          <a:bodyPr/>
          <a:lstStyle>
            <a:lvl1pPr>
              <a:defRPr/>
            </a:lvl1pPr>
          </a:lstStyle>
          <a:p>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Slide Number Placeholder 4"/>
          <p:cNvSpPr>
            <a:spLocks noGrp="1"/>
          </p:cNvSpPr>
          <p:nvPr>
            <p:ph type="sldNum" sz="quarter" idx="10"/>
          </p:nvPr>
        </p:nvSpPr>
        <p:spPr/>
        <p:txBody>
          <a:bodyPr/>
          <a:lstStyle>
            <a:lvl1pPr>
              <a:defRPr/>
            </a:lvl1pPr>
          </a:lstStyle>
          <a:p>
            <a:fld id="{E2C60C16-8E4A-4F43-B461-7029AE0929F8}" type="slidenum">
              <a:rPr lang="sv-SE"/>
              <a:pPr/>
              <a:t>‹#›</a:t>
            </a:fld>
            <a:endParaRPr lang="sv-SE"/>
          </a:p>
        </p:txBody>
      </p:sp>
      <p:sp>
        <p:nvSpPr>
          <p:cNvPr id="6" name="Date Placeholder 5"/>
          <p:cNvSpPr>
            <a:spLocks noGrp="1"/>
          </p:cNvSpPr>
          <p:nvPr>
            <p:ph type="dt" sz="half" idx="11"/>
          </p:nvPr>
        </p:nvSpPr>
        <p:spPr/>
        <p:txBody>
          <a:bodyPr/>
          <a:lstStyle>
            <a:lvl1pPr>
              <a:defRPr/>
            </a:lvl1pPr>
          </a:lstStyle>
          <a:p>
            <a:fld id="{A2D7AD14-8D01-4F91-A861-515E574351ED}" type="datetime1">
              <a:rPr lang="sv-SE"/>
              <a:pPr/>
              <a:t>2011-01-11</a:t>
            </a:fld>
            <a:endParaRPr lang="sv-SE"/>
          </a:p>
        </p:txBody>
      </p:sp>
      <p:sp>
        <p:nvSpPr>
          <p:cNvPr id="7" name="Footer Placeholder 6"/>
          <p:cNvSpPr>
            <a:spLocks noGrp="1"/>
          </p:cNvSpPr>
          <p:nvPr>
            <p:ph type="ftr" sz="quarter" idx="12"/>
          </p:nvPr>
        </p:nvSpPr>
        <p:spPr/>
        <p:txBody>
          <a:bodyPr/>
          <a:lstStyle>
            <a:lvl1pPr>
              <a:defRPr/>
            </a:lvl1pPr>
          </a:lstStyle>
          <a:p>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Slide Number Placeholder 6"/>
          <p:cNvSpPr>
            <a:spLocks noGrp="1"/>
          </p:cNvSpPr>
          <p:nvPr>
            <p:ph type="sldNum" sz="quarter" idx="10"/>
          </p:nvPr>
        </p:nvSpPr>
        <p:spPr/>
        <p:txBody>
          <a:bodyPr/>
          <a:lstStyle>
            <a:lvl1pPr>
              <a:defRPr/>
            </a:lvl1pPr>
          </a:lstStyle>
          <a:p>
            <a:fld id="{CE7CE96E-C9CD-4488-BAD7-F133B83B1A6E}" type="slidenum">
              <a:rPr lang="sv-SE"/>
              <a:pPr/>
              <a:t>‹#›</a:t>
            </a:fld>
            <a:endParaRPr lang="sv-SE"/>
          </a:p>
        </p:txBody>
      </p:sp>
      <p:sp>
        <p:nvSpPr>
          <p:cNvPr id="8" name="Date Placeholder 7"/>
          <p:cNvSpPr>
            <a:spLocks noGrp="1"/>
          </p:cNvSpPr>
          <p:nvPr>
            <p:ph type="dt" sz="half" idx="11"/>
          </p:nvPr>
        </p:nvSpPr>
        <p:spPr/>
        <p:txBody>
          <a:bodyPr/>
          <a:lstStyle>
            <a:lvl1pPr>
              <a:defRPr/>
            </a:lvl1pPr>
          </a:lstStyle>
          <a:p>
            <a:fld id="{F5B33003-4212-4100-ABAB-1BD620395334}" type="datetime1">
              <a:rPr lang="sv-SE"/>
              <a:pPr/>
              <a:t>2011-01-11</a:t>
            </a:fld>
            <a:endParaRPr lang="sv-SE"/>
          </a:p>
        </p:txBody>
      </p:sp>
      <p:sp>
        <p:nvSpPr>
          <p:cNvPr id="9" name="Footer Placeholder 8"/>
          <p:cNvSpPr>
            <a:spLocks noGrp="1"/>
          </p:cNvSpPr>
          <p:nvPr>
            <p:ph type="ftr" sz="quarter" idx="12"/>
          </p:nvPr>
        </p:nvSpPr>
        <p:spPr/>
        <p:txBody>
          <a:bodyPr/>
          <a:lstStyle>
            <a:lvl1pPr>
              <a:defRPr/>
            </a:lvl1pPr>
          </a:lstStyle>
          <a:p>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Slide Number Placeholder 2"/>
          <p:cNvSpPr>
            <a:spLocks noGrp="1"/>
          </p:cNvSpPr>
          <p:nvPr>
            <p:ph type="sldNum" sz="quarter" idx="10"/>
          </p:nvPr>
        </p:nvSpPr>
        <p:spPr/>
        <p:txBody>
          <a:bodyPr/>
          <a:lstStyle>
            <a:lvl1pPr>
              <a:defRPr/>
            </a:lvl1pPr>
          </a:lstStyle>
          <a:p>
            <a:fld id="{FCFD84D5-7509-463C-B3AD-E5DF0114DA39}" type="slidenum">
              <a:rPr lang="sv-SE"/>
              <a:pPr/>
              <a:t>‹#›</a:t>
            </a:fld>
            <a:endParaRPr lang="sv-SE"/>
          </a:p>
        </p:txBody>
      </p:sp>
      <p:sp>
        <p:nvSpPr>
          <p:cNvPr id="4" name="Date Placeholder 3"/>
          <p:cNvSpPr>
            <a:spLocks noGrp="1"/>
          </p:cNvSpPr>
          <p:nvPr>
            <p:ph type="dt" sz="half" idx="11"/>
          </p:nvPr>
        </p:nvSpPr>
        <p:spPr/>
        <p:txBody>
          <a:bodyPr/>
          <a:lstStyle>
            <a:lvl1pPr>
              <a:defRPr/>
            </a:lvl1pPr>
          </a:lstStyle>
          <a:p>
            <a:fld id="{12489D73-8B61-47D9-B60F-77E00C567DAA}" type="datetime1">
              <a:rPr lang="sv-SE"/>
              <a:pPr/>
              <a:t>2011-01-11</a:t>
            </a:fld>
            <a:endParaRPr lang="sv-SE"/>
          </a:p>
        </p:txBody>
      </p:sp>
      <p:sp>
        <p:nvSpPr>
          <p:cNvPr id="5" name="Footer Placeholder 4"/>
          <p:cNvSpPr>
            <a:spLocks noGrp="1"/>
          </p:cNvSpPr>
          <p:nvPr>
            <p:ph type="ftr" sz="quarter" idx="12"/>
          </p:nvPr>
        </p:nvSpPr>
        <p:spPr/>
        <p:txBody>
          <a:bodyPr/>
          <a:lstStyle>
            <a:lvl1pPr>
              <a:defRPr/>
            </a:lvl1pPr>
          </a:lstStyle>
          <a:p>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08DC40C-BC18-4CBD-B643-5201C53E3278}" type="slidenum">
              <a:rPr lang="sv-SE"/>
              <a:pPr/>
              <a:t>‹#›</a:t>
            </a:fld>
            <a:endParaRPr lang="sv-SE"/>
          </a:p>
        </p:txBody>
      </p:sp>
      <p:sp>
        <p:nvSpPr>
          <p:cNvPr id="3" name="Date Placeholder 2"/>
          <p:cNvSpPr>
            <a:spLocks noGrp="1"/>
          </p:cNvSpPr>
          <p:nvPr>
            <p:ph type="dt" sz="half" idx="11"/>
          </p:nvPr>
        </p:nvSpPr>
        <p:spPr/>
        <p:txBody>
          <a:bodyPr/>
          <a:lstStyle>
            <a:lvl1pPr>
              <a:defRPr/>
            </a:lvl1pPr>
          </a:lstStyle>
          <a:p>
            <a:fld id="{27E9DD48-11D1-4F85-B54C-E5FEDC1888A2}" type="datetime1">
              <a:rPr lang="sv-SE"/>
              <a:pPr/>
              <a:t>2011-01-11</a:t>
            </a:fld>
            <a:endParaRPr lang="sv-SE"/>
          </a:p>
        </p:txBody>
      </p:sp>
      <p:sp>
        <p:nvSpPr>
          <p:cNvPr id="4" name="Footer Placeholder 3"/>
          <p:cNvSpPr>
            <a:spLocks noGrp="1"/>
          </p:cNvSpPr>
          <p:nvPr>
            <p:ph type="ftr" sz="quarter" idx="12"/>
          </p:nvPr>
        </p:nvSpPr>
        <p:spPr/>
        <p:txBody>
          <a:bodyPr/>
          <a:lstStyle>
            <a:lvl1pPr>
              <a:defRPr/>
            </a:lvl1pPr>
          </a:lstStyle>
          <a:p>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51ABB95-4FD7-4852-AB06-35EC10B0078A}" type="slidenum">
              <a:rPr lang="sv-SE"/>
              <a:pPr/>
              <a:t>‹#›</a:t>
            </a:fld>
            <a:endParaRPr lang="sv-SE"/>
          </a:p>
        </p:txBody>
      </p:sp>
      <p:sp>
        <p:nvSpPr>
          <p:cNvPr id="6" name="Date Placeholder 5"/>
          <p:cNvSpPr>
            <a:spLocks noGrp="1"/>
          </p:cNvSpPr>
          <p:nvPr>
            <p:ph type="dt" sz="half" idx="11"/>
          </p:nvPr>
        </p:nvSpPr>
        <p:spPr/>
        <p:txBody>
          <a:bodyPr/>
          <a:lstStyle>
            <a:lvl1pPr>
              <a:defRPr/>
            </a:lvl1pPr>
          </a:lstStyle>
          <a:p>
            <a:fld id="{B6B7C0F1-8ABC-4FE4-BC2F-2775C17CA2A2}" type="datetime1">
              <a:rPr lang="sv-SE"/>
              <a:pPr/>
              <a:t>2011-01-11</a:t>
            </a:fld>
            <a:endParaRPr lang="sv-SE"/>
          </a:p>
        </p:txBody>
      </p:sp>
      <p:sp>
        <p:nvSpPr>
          <p:cNvPr id="7" name="Footer Placeholder 6"/>
          <p:cNvSpPr>
            <a:spLocks noGrp="1"/>
          </p:cNvSpPr>
          <p:nvPr>
            <p:ph type="ftr" sz="quarter" idx="12"/>
          </p:nvPr>
        </p:nvSpPr>
        <p:spPr/>
        <p:txBody>
          <a:bodyPr/>
          <a:lstStyle>
            <a:lvl1pPr>
              <a:defRPr/>
            </a:lvl1pPr>
          </a:lstStyle>
          <a:p>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7B35AE6-BA13-4B98-B692-2AC150F1BD12}" type="slidenum">
              <a:rPr lang="sv-SE"/>
              <a:pPr/>
              <a:t>‹#›</a:t>
            </a:fld>
            <a:endParaRPr lang="sv-SE"/>
          </a:p>
        </p:txBody>
      </p:sp>
      <p:sp>
        <p:nvSpPr>
          <p:cNvPr id="6" name="Date Placeholder 5"/>
          <p:cNvSpPr>
            <a:spLocks noGrp="1"/>
          </p:cNvSpPr>
          <p:nvPr>
            <p:ph type="dt" sz="half" idx="11"/>
          </p:nvPr>
        </p:nvSpPr>
        <p:spPr/>
        <p:txBody>
          <a:bodyPr/>
          <a:lstStyle>
            <a:lvl1pPr>
              <a:defRPr/>
            </a:lvl1pPr>
          </a:lstStyle>
          <a:p>
            <a:fld id="{F467AE85-6494-4050-BD92-2976384AF6F0}" type="datetime1">
              <a:rPr lang="sv-SE"/>
              <a:pPr/>
              <a:t>2011-01-11</a:t>
            </a:fld>
            <a:endParaRPr lang="sv-SE"/>
          </a:p>
        </p:txBody>
      </p:sp>
      <p:sp>
        <p:nvSpPr>
          <p:cNvPr id="7" name="Footer Placeholder 6"/>
          <p:cNvSpPr>
            <a:spLocks noGrp="1"/>
          </p:cNvSpPr>
          <p:nvPr>
            <p:ph type="ftr" sz="quarter" idx="12"/>
          </p:nvPr>
        </p:nvSpPr>
        <p:spPr/>
        <p:txBody>
          <a:bodyPr/>
          <a:lstStyle>
            <a:lvl1pPr>
              <a:defRPr/>
            </a:lvl1pPr>
          </a:lstStyle>
          <a:p>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sv-SE"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p>
        </p:txBody>
      </p:sp>
      <p:sp>
        <p:nvSpPr>
          <p:cNvPr id="1030" name="Rectangle 6"/>
          <p:cNvSpPr>
            <a:spLocks noGrp="1" noChangeArrowheads="1"/>
          </p:cNvSpPr>
          <p:nvPr>
            <p:ph type="sldNum" sz="quarter" idx="4"/>
          </p:nvPr>
        </p:nvSpPr>
        <p:spPr bwMode="auto">
          <a:xfrm>
            <a:off x="7235825" y="6524625"/>
            <a:ext cx="4318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3399FF"/>
                </a:solidFill>
              </a:defRPr>
            </a:lvl1pPr>
          </a:lstStyle>
          <a:p>
            <a:fld id="{15569D1A-8B25-40C9-A821-876CBAF26EA0}" type="slidenum">
              <a:rPr lang="sv-SE"/>
              <a:pPr/>
              <a:t>‹#›</a:t>
            </a:fld>
            <a:endParaRPr lang="sv-SE"/>
          </a:p>
        </p:txBody>
      </p:sp>
      <p:pic>
        <p:nvPicPr>
          <p:cNvPr id="1034" name="Picture 10"/>
          <p:cNvPicPr>
            <a:picLocks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7740650" y="6165850"/>
            <a:ext cx="1325563" cy="588963"/>
          </a:xfrm>
          <a:prstGeom prst="rect">
            <a:avLst/>
          </a:prstGeom>
          <a:noFill/>
          <a:ln w="12700">
            <a:noFill/>
            <a:miter lim="800000"/>
            <a:headEnd/>
            <a:tailEnd/>
          </a:ln>
          <a:effectLst/>
        </p:spPr>
      </p:pic>
      <p:sp>
        <p:nvSpPr>
          <p:cNvPr id="1028" name="Rectangle 4"/>
          <p:cNvSpPr>
            <a:spLocks noGrp="1" noChangeArrowheads="1"/>
          </p:cNvSpPr>
          <p:nvPr>
            <p:ph type="dt" sz="half" idx="2"/>
          </p:nvPr>
        </p:nvSpPr>
        <p:spPr bwMode="auto">
          <a:xfrm>
            <a:off x="1042988" y="6524625"/>
            <a:ext cx="136842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bg2"/>
                </a:solidFill>
              </a:defRPr>
            </a:lvl1pPr>
          </a:lstStyle>
          <a:p>
            <a:fld id="{241F7D99-1ABF-4CDF-8FF6-A1184F36902D}" type="datetime1">
              <a:rPr lang="sv-SE"/>
              <a:pPr/>
              <a:t>2011-01-11</a:t>
            </a:fld>
            <a:endParaRPr lang="sv-SE"/>
          </a:p>
        </p:txBody>
      </p:sp>
      <p:sp>
        <p:nvSpPr>
          <p:cNvPr id="1029" name="Rectangle 5"/>
          <p:cNvSpPr>
            <a:spLocks noGrp="1" noChangeArrowheads="1"/>
          </p:cNvSpPr>
          <p:nvPr>
            <p:ph type="ftr" sz="quarter" idx="3"/>
          </p:nvPr>
        </p:nvSpPr>
        <p:spPr bwMode="auto">
          <a:xfrm>
            <a:off x="3779838" y="6597650"/>
            <a:ext cx="935037"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sv-SE"/>
          </a:p>
        </p:txBody>
      </p:sp>
      <p:pic>
        <p:nvPicPr>
          <p:cNvPr id="1039" name="Picture 15" descr="fer"/>
          <p:cNvPicPr>
            <a:picLocks noChangeAspect="1" noChangeArrowheads="1"/>
          </p:cNvPicPr>
          <p:nvPr/>
        </p:nvPicPr>
        <p:blipFill>
          <a:blip r:embed="rId15" cstate="print"/>
          <a:srcRect/>
          <a:stretch>
            <a:fillRect/>
          </a:stretch>
        </p:blipFill>
        <p:spPr bwMode="auto">
          <a:xfrm>
            <a:off x="179388" y="6021388"/>
            <a:ext cx="469900" cy="836612"/>
          </a:xfrm>
          <a:prstGeom prst="rect">
            <a:avLst/>
          </a:prstGeom>
          <a:noFill/>
          <a:ln w="9525">
            <a:noFill/>
            <a:miter lim="800000"/>
            <a:headEnd/>
            <a:tailEnd/>
          </a:ln>
        </p:spPr>
      </p:pic>
      <p:sp>
        <p:nvSpPr>
          <p:cNvPr id="1043" name="Rectangle 19"/>
          <p:cNvSpPr>
            <a:spLocks noChangeArrowheads="1"/>
          </p:cNvSpPr>
          <p:nvPr userDrawn="1"/>
        </p:nvSpPr>
        <p:spPr bwMode="auto">
          <a:xfrm>
            <a:off x="1116013" y="6524625"/>
            <a:ext cx="6481762" cy="71438"/>
          </a:xfrm>
          <a:prstGeom prst="rect">
            <a:avLst/>
          </a:prstGeom>
          <a:gradFill rotWithShape="1">
            <a:gsLst>
              <a:gs pos="0">
                <a:srgbClr val="DDDDDD"/>
              </a:gs>
              <a:gs pos="100000">
                <a:srgbClr val="3399FF"/>
              </a:gs>
            </a:gsLst>
            <a:lin ang="0" scaled="1"/>
          </a:gradFill>
          <a:ln w="9525">
            <a:noFill/>
            <a:miter lim="800000"/>
            <a:headEnd/>
            <a:tailEnd/>
          </a:ln>
          <a:effectLst/>
        </p:spPr>
        <p:txBody>
          <a:bodyPr wrap="none" anchor="ctr"/>
          <a:lstStyle/>
          <a:p>
            <a:endParaRPr lang="hr-H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fontAlgn="base">
        <a:spcBef>
          <a:spcPct val="0"/>
        </a:spcBef>
        <a:spcAft>
          <a:spcPct val="0"/>
        </a:spcAft>
        <a:defRPr sz="4400">
          <a:solidFill>
            <a:srgbClr val="5F5F5F"/>
          </a:solidFill>
          <a:latin typeface="+mj-lt"/>
          <a:ea typeface="+mj-ea"/>
          <a:cs typeface="+mj-cs"/>
        </a:defRPr>
      </a:lvl1pPr>
      <a:lvl2pPr algn="ctr" rtl="0" fontAlgn="base">
        <a:spcBef>
          <a:spcPct val="0"/>
        </a:spcBef>
        <a:spcAft>
          <a:spcPct val="0"/>
        </a:spcAft>
        <a:defRPr sz="4400">
          <a:solidFill>
            <a:srgbClr val="5F5F5F"/>
          </a:solidFill>
          <a:latin typeface="Arial" charset="0"/>
        </a:defRPr>
      </a:lvl2pPr>
      <a:lvl3pPr algn="ctr" rtl="0" fontAlgn="base">
        <a:spcBef>
          <a:spcPct val="0"/>
        </a:spcBef>
        <a:spcAft>
          <a:spcPct val="0"/>
        </a:spcAft>
        <a:defRPr sz="4400">
          <a:solidFill>
            <a:srgbClr val="5F5F5F"/>
          </a:solidFill>
          <a:latin typeface="Arial" charset="0"/>
        </a:defRPr>
      </a:lvl3pPr>
      <a:lvl4pPr algn="ctr" rtl="0" fontAlgn="base">
        <a:spcBef>
          <a:spcPct val="0"/>
        </a:spcBef>
        <a:spcAft>
          <a:spcPct val="0"/>
        </a:spcAft>
        <a:defRPr sz="4400">
          <a:solidFill>
            <a:srgbClr val="5F5F5F"/>
          </a:solidFill>
          <a:latin typeface="Arial" charset="0"/>
        </a:defRPr>
      </a:lvl4pPr>
      <a:lvl5pPr algn="ctr" rtl="0" fontAlgn="base">
        <a:spcBef>
          <a:spcPct val="0"/>
        </a:spcBef>
        <a:spcAft>
          <a:spcPct val="0"/>
        </a:spcAft>
        <a:defRPr sz="4400">
          <a:solidFill>
            <a:srgbClr val="5F5F5F"/>
          </a:solidFill>
          <a:latin typeface="Arial" charset="0"/>
        </a:defRPr>
      </a:lvl5pPr>
      <a:lvl6pPr marL="457200" algn="ctr" rtl="0" fontAlgn="base">
        <a:spcBef>
          <a:spcPct val="0"/>
        </a:spcBef>
        <a:spcAft>
          <a:spcPct val="0"/>
        </a:spcAft>
        <a:defRPr sz="4400">
          <a:solidFill>
            <a:srgbClr val="5F5F5F"/>
          </a:solidFill>
          <a:latin typeface="Arial" charset="0"/>
        </a:defRPr>
      </a:lvl6pPr>
      <a:lvl7pPr marL="914400" algn="ctr" rtl="0" fontAlgn="base">
        <a:spcBef>
          <a:spcPct val="0"/>
        </a:spcBef>
        <a:spcAft>
          <a:spcPct val="0"/>
        </a:spcAft>
        <a:defRPr sz="4400">
          <a:solidFill>
            <a:srgbClr val="5F5F5F"/>
          </a:solidFill>
          <a:latin typeface="Arial" charset="0"/>
        </a:defRPr>
      </a:lvl7pPr>
      <a:lvl8pPr marL="1371600" algn="ctr" rtl="0" fontAlgn="base">
        <a:spcBef>
          <a:spcPct val="0"/>
        </a:spcBef>
        <a:spcAft>
          <a:spcPct val="0"/>
        </a:spcAft>
        <a:defRPr sz="4400">
          <a:solidFill>
            <a:srgbClr val="5F5F5F"/>
          </a:solidFill>
          <a:latin typeface="Arial" charset="0"/>
        </a:defRPr>
      </a:lvl8pPr>
      <a:lvl9pPr marL="1828800" algn="ctr" rtl="0" fontAlgn="base">
        <a:spcBef>
          <a:spcPct val="0"/>
        </a:spcBef>
        <a:spcAft>
          <a:spcPct val="0"/>
        </a:spcAft>
        <a:defRPr sz="4400">
          <a:solidFill>
            <a:srgbClr val="5F5F5F"/>
          </a:solidFill>
          <a:latin typeface="Arial" charset="0"/>
        </a:defRPr>
      </a:lvl9pPr>
    </p:titleStyle>
    <p:bodyStyle>
      <a:lvl1pPr marL="342900" indent="-342900" algn="l" rtl="0" fontAlgn="base">
        <a:spcBef>
          <a:spcPct val="20000"/>
        </a:spcBef>
        <a:spcAft>
          <a:spcPct val="0"/>
        </a:spcAft>
        <a:buChar char="•"/>
        <a:defRPr sz="3200">
          <a:solidFill>
            <a:srgbClr val="000066"/>
          </a:solidFill>
          <a:latin typeface="+mn-lt"/>
          <a:ea typeface="+mn-ea"/>
          <a:cs typeface="+mn-cs"/>
        </a:defRPr>
      </a:lvl1pPr>
      <a:lvl2pPr marL="742950" indent="-285750" algn="l" rtl="0" fontAlgn="base">
        <a:spcBef>
          <a:spcPct val="20000"/>
        </a:spcBef>
        <a:spcAft>
          <a:spcPct val="0"/>
        </a:spcAft>
        <a:buChar char="–"/>
        <a:defRPr sz="2800">
          <a:solidFill>
            <a:srgbClr val="3399FF"/>
          </a:solidFill>
          <a:latin typeface="+mn-lt"/>
        </a:defRPr>
      </a:lvl2pPr>
      <a:lvl3pPr marL="1143000" indent="-228600" algn="l" rtl="0" fontAlgn="base">
        <a:spcBef>
          <a:spcPct val="20000"/>
        </a:spcBef>
        <a:spcAft>
          <a:spcPct val="0"/>
        </a:spcAft>
        <a:buChar char="•"/>
        <a:defRPr sz="2400">
          <a:solidFill>
            <a:schemeClr val="bg2"/>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rgbClr val="66CCFF"/>
          </a:solidFill>
          <a:latin typeface="+mn-lt"/>
        </a:defRPr>
      </a:lvl5pPr>
      <a:lvl6pPr marL="2514600" indent="-228600" algn="l" rtl="0" fontAlgn="base">
        <a:spcBef>
          <a:spcPct val="20000"/>
        </a:spcBef>
        <a:spcAft>
          <a:spcPct val="0"/>
        </a:spcAft>
        <a:buChar char="»"/>
        <a:defRPr sz="2000">
          <a:solidFill>
            <a:srgbClr val="66CCFF"/>
          </a:solidFill>
          <a:latin typeface="+mn-lt"/>
        </a:defRPr>
      </a:lvl6pPr>
      <a:lvl7pPr marL="2971800" indent="-228600" algn="l" rtl="0" fontAlgn="base">
        <a:spcBef>
          <a:spcPct val="20000"/>
        </a:spcBef>
        <a:spcAft>
          <a:spcPct val="0"/>
        </a:spcAft>
        <a:buChar char="»"/>
        <a:defRPr sz="2000">
          <a:solidFill>
            <a:srgbClr val="66CCFF"/>
          </a:solidFill>
          <a:latin typeface="+mn-lt"/>
        </a:defRPr>
      </a:lvl7pPr>
      <a:lvl8pPr marL="3429000" indent="-228600" algn="l" rtl="0" fontAlgn="base">
        <a:spcBef>
          <a:spcPct val="20000"/>
        </a:spcBef>
        <a:spcAft>
          <a:spcPct val="0"/>
        </a:spcAft>
        <a:buChar char="»"/>
        <a:defRPr sz="2000">
          <a:solidFill>
            <a:srgbClr val="66CCFF"/>
          </a:solidFill>
          <a:latin typeface="+mn-lt"/>
        </a:defRPr>
      </a:lvl8pPr>
      <a:lvl9pPr marL="3886200" indent="-228600" algn="l" rtl="0" fontAlgn="base">
        <a:spcBef>
          <a:spcPct val="20000"/>
        </a:spcBef>
        <a:spcAft>
          <a:spcPct val="0"/>
        </a:spcAft>
        <a:buChar char="»"/>
        <a:defRPr sz="2000">
          <a:solidFill>
            <a:srgbClr val="66CCFF"/>
          </a:solidFill>
          <a:latin typeface="+mn-lt"/>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www.youtube.com/watch?v=59NOsOxOEB4"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84FD816-7545-40AB-AA8F-38688B87E524}" type="slidenum">
              <a:rPr lang="sv-SE"/>
              <a:pPr/>
              <a:t>1</a:t>
            </a:fld>
            <a:endParaRPr lang="sv-SE"/>
          </a:p>
        </p:txBody>
      </p:sp>
      <p:sp>
        <p:nvSpPr>
          <p:cNvPr id="5" name="Date Placeholder 4"/>
          <p:cNvSpPr>
            <a:spLocks noGrp="1"/>
          </p:cNvSpPr>
          <p:nvPr>
            <p:ph type="dt" sz="half" idx="11"/>
          </p:nvPr>
        </p:nvSpPr>
        <p:spPr/>
        <p:txBody>
          <a:bodyPr/>
          <a:lstStyle/>
          <a:p>
            <a:fld id="{8CE03DB9-CEDF-421E-BDF8-5848D72900D8}" type="datetime1">
              <a:rPr lang="sv-SE"/>
              <a:pPr/>
              <a:t>2011-01-11</a:t>
            </a:fld>
            <a:endParaRPr lang="sv-SE"/>
          </a:p>
        </p:txBody>
      </p:sp>
      <p:sp>
        <p:nvSpPr>
          <p:cNvPr id="268292" name="Rectangle 4"/>
          <p:cNvSpPr>
            <a:spLocks noGrp="1" noChangeArrowheads="1"/>
          </p:cNvSpPr>
          <p:nvPr>
            <p:ph type="body" idx="1"/>
          </p:nvPr>
        </p:nvSpPr>
        <p:spPr>
          <a:xfrm>
            <a:off x="755650" y="1358900"/>
            <a:ext cx="7632700" cy="4591050"/>
          </a:xfrm>
          <a:noFill/>
          <a:ln/>
        </p:spPr>
        <p:txBody>
          <a:bodyPr/>
          <a:lstStyle/>
          <a:p>
            <a:pPr marL="274638" indent="-274638" defTabSz="585788">
              <a:lnSpc>
                <a:spcPct val="120000"/>
              </a:lnSpc>
            </a:pPr>
            <a:r>
              <a:rPr lang="en-GB" sz="2000"/>
              <a:t>These materials are prepared only for the students enrolled in the course Distributed Software Development (DSD) at the Department of Computer Science and Engineering,     University of Mälardalen, Västerås, Sweden and at the Faculty of Electrical Engineering and Computing, University of Zagreb, Croatia (year 20</a:t>
            </a:r>
            <a:r>
              <a:rPr lang="hr-HR" sz="2000"/>
              <a:t>10</a:t>
            </a:r>
            <a:r>
              <a:rPr lang="en-GB" sz="2000"/>
              <a:t>/20</a:t>
            </a:r>
            <a:r>
              <a:rPr lang="hr-HR" sz="2000"/>
              <a:t>11</a:t>
            </a:r>
            <a:r>
              <a:rPr lang="en-GB" sz="2000"/>
              <a:t>).</a:t>
            </a:r>
          </a:p>
          <a:p>
            <a:pPr marL="274638" indent="-274638" defTabSz="585788">
              <a:lnSpc>
                <a:spcPct val="120000"/>
              </a:lnSpc>
            </a:pPr>
            <a:r>
              <a:rPr lang="en-GB" sz="2000"/>
              <a:t>For all other purposes, authors’ written permission is needed!</a:t>
            </a:r>
          </a:p>
          <a:p>
            <a:pPr marL="274638" indent="-274638" defTabSz="585788">
              <a:lnSpc>
                <a:spcPct val="120000"/>
              </a:lnSpc>
            </a:pPr>
            <a:r>
              <a:rPr lang="en-GB" sz="2000"/>
              <a:t>The purpose of these materials is to help students in better understanding of lectures in DSD and not their replacement!</a:t>
            </a:r>
          </a:p>
          <a:p>
            <a:pPr marL="274638" indent="-274638" algn="r" defTabSz="585788">
              <a:lnSpc>
                <a:spcPct val="80000"/>
              </a:lnSpc>
              <a:buFontTx/>
              <a:buNone/>
            </a:pPr>
            <a:endParaRPr lang="en-GB" sz="2000"/>
          </a:p>
        </p:txBody>
      </p:sp>
      <p:sp>
        <p:nvSpPr>
          <p:cNvPr id="268293" name="Rectangle 5"/>
          <p:cNvSpPr>
            <a:spLocks noGrp="1" noChangeArrowheads="1"/>
          </p:cNvSpPr>
          <p:nvPr>
            <p:ph type="title"/>
          </p:nvPr>
        </p:nvSpPr>
        <p:spPr>
          <a:xfrm>
            <a:off x="457200" y="274638"/>
            <a:ext cx="8231188" cy="1143000"/>
          </a:xfrm>
          <a:noFill/>
          <a:ln/>
        </p:spPr>
        <p:txBody>
          <a:bodyPr/>
          <a:lstStyle/>
          <a:p>
            <a:pPr defTabSz="585788"/>
            <a:r>
              <a:rPr lang="en-GB"/>
              <a:t>NOTICE!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564799" y="0"/>
            <a:ext cx="2579201" cy="2571768"/>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hr-HR" dirty="0" smtClean="0"/>
              <a:t>Problems and notes</a:t>
            </a:r>
            <a:endParaRPr lang="hr-HR" dirty="0"/>
          </a:p>
        </p:txBody>
      </p:sp>
      <p:sp>
        <p:nvSpPr>
          <p:cNvPr id="3" name="Content Placeholder 2"/>
          <p:cNvSpPr>
            <a:spLocks noGrp="1"/>
          </p:cNvSpPr>
          <p:nvPr>
            <p:ph idx="1"/>
          </p:nvPr>
        </p:nvSpPr>
        <p:spPr>
          <a:xfrm>
            <a:off x="395536" y="1412776"/>
            <a:ext cx="8496944" cy="4525963"/>
          </a:xfrm>
        </p:spPr>
        <p:txBody>
          <a:bodyPr/>
          <a:lstStyle/>
          <a:p>
            <a:r>
              <a:rPr lang="hr-HR" sz="2800" dirty="0" smtClean="0"/>
              <a:t>Work</a:t>
            </a:r>
          </a:p>
          <a:p>
            <a:pPr lvl="1"/>
            <a:r>
              <a:rPr lang="hr-HR" sz="2400" dirty="0" smtClean="0"/>
              <a:t>Unbalanced knowledge of technologies, leads to unbalanced work load.</a:t>
            </a:r>
          </a:p>
          <a:p>
            <a:pPr lvl="1"/>
            <a:r>
              <a:rPr lang="hr-HR" sz="2400" dirty="0" smtClean="0"/>
              <a:t>Learning new technology during course is NOT worth it!</a:t>
            </a:r>
          </a:p>
          <a:p>
            <a:pPr lvl="1"/>
            <a:r>
              <a:rPr lang="hr-HR" sz="2400" dirty="0" smtClean="0"/>
              <a:t>In our opinion, DSD course needs stonger conditions for enrollment.</a:t>
            </a:r>
          </a:p>
          <a:p>
            <a:pPr lvl="1"/>
            <a:r>
              <a:rPr lang="hr-HR" sz="2400" dirty="0" smtClean="0"/>
              <a:t>Language/cultural differences.</a:t>
            </a:r>
          </a:p>
          <a:p>
            <a:r>
              <a:rPr lang="hr-HR" sz="2800" dirty="0" smtClean="0"/>
              <a:t>Presentations/demos</a:t>
            </a:r>
          </a:p>
          <a:p>
            <a:pPr lvl="1"/>
            <a:r>
              <a:rPr lang="hr-HR" sz="2400" dirty="0" smtClean="0"/>
              <a:t>Takes a lot of time/resources to complete.</a:t>
            </a:r>
          </a:p>
          <a:p>
            <a:pPr lvl="1"/>
            <a:r>
              <a:rPr lang="hr-HR" sz="2400" dirty="0" smtClean="0"/>
              <a:t>Difficulties to demonstrates due to nature of project (no fancy GUI).</a:t>
            </a:r>
          </a:p>
          <a:p>
            <a:pPr lvl="1"/>
            <a:endParaRPr lang="hr-HR" dirty="0" smtClean="0"/>
          </a:p>
          <a:p>
            <a:pPr lvl="1"/>
            <a:endParaRPr lang="hr-HR" dirty="0"/>
          </a:p>
        </p:txBody>
      </p:sp>
      <p:sp>
        <p:nvSpPr>
          <p:cNvPr id="4" name="Slide Number Placeholder 3"/>
          <p:cNvSpPr>
            <a:spLocks noGrp="1"/>
          </p:cNvSpPr>
          <p:nvPr>
            <p:ph type="sldNum" sz="quarter" idx="10"/>
          </p:nvPr>
        </p:nvSpPr>
        <p:spPr/>
        <p:txBody>
          <a:bodyPr/>
          <a:lstStyle/>
          <a:p>
            <a:fld id="{B969F6D2-8F18-4081-A215-E5F971D86961}" type="slidenum">
              <a:rPr lang="sv-SE" smtClean="0"/>
              <a:pPr/>
              <a:t>10</a:t>
            </a:fld>
            <a:endParaRPr lang="sv-SE"/>
          </a:p>
        </p:txBody>
      </p:sp>
      <p:sp>
        <p:nvSpPr>
          <p:cNvPr id="5" name="Date Placeholder 4"/>
          <p:cNvSpPr>
            <a:spLocks noGrp="1"/>
          </p:cNvSpPr>
          <p:nvPr>
            <p:ph type="dt" sz="half" idx="11"/>
          </p:nvPr>
        </p:nvSpPr>
        <p:spPr/>
        <p:txBody>
          <a:bodyPr/>
          <a:lstStyle/>
          <a:p>
            <a:fld id="{7695BE34-DAC4-49EB-955B-92D790692E2D}" type="datetime1">
              <a:rPr lang="sv-SE" smtClean="0"/>
              <a:pPr/>
              <a:t>2011-01-11</a:t>
            </a:fld>
            <a:endParaRPr lang="sv-SE"/>
          </a:p>
        </p:txBody>
      </p:sp>
      <p:pic>
        <p:nvPicPr>
          <p:cNvPr id="1028" name="Picture 4"/>
          <p:cNvPicPr>
            <a:picLocks noChangeAspect="1" noChangeArrowheads="1"/>
          </p:cNvPicPr>
          <p:nvPr/>
        </p:nvPicPr>
        <p:blipFill>
          <a:blip r:embed="rId4" cstate="print"/>
          <a:srcRect/>
          <a:stretch>
            <a:fillRect/>
          </a:stretch>
        </p:blipFill>
        <p:spPr bwMode="auto">
          <a:xfrm>
            <a:off x="5643570" y="3643314"/>
            <a:ext cx="2114550" cy="133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5072066" y="2500306"/>
            <a:ext cx="3790950" cy="28765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hr-HR" dirty="0" smtClean="0"/>
              <a:t>Requirements</a:t>
            </a:r>
            <a:endParaRPr lang="hr-HR" dirty="0"/>
          </a:p>
        </p:txBody>
      </p:sp>
      <p:sp>
        <p:nvSpPr>
          <p:cNvPr id="3" name="Content Placeholder 2"/>
          <p:cNvSpPr>
            <a:spLocks noGrp="1"/>
          </p:cNvSpPr>
          <p:nvPr>
            <p:ph idx="1"/>
          </p:nvPr>
        </p:nvSpPr>
        <p:spPr/>
        <p:txBody>
          <a:bodyPr/>
          <a:lstStyle/>
          <a:p>
            <a:r>
              <a:rPr lang="hr-HR" sz="2800" dirty="0" smtClean="0"/>
              <a:t>Implemented requirements (highlevel):</a:t>
            </a:r>
          </a:p>
          <a:p>
            <a:pPr lvl="1"/>
            <a:r>
              <a:rPr lang="hr-HR" sz="2400" dirty="0" smtClean="0"/>
              <a:t>Smart detection of passengers</a:t>
            </a:r>
          </a:p>
          <a:p>
            <a:pPr lvl="1"/>
            <a:r>
              <a:rPr lang="hr-HR" sz="2400" dirty="0" smtClean="0"/>
              <a:t>Ticket purchase (prepayment,sms)</a:t>
            </a:r>
          </a:p>
          <a:p>
            <a:pPr lvl="1"/>
            <a:r>
              <a:rPr lang="hr-HR" sz="2400" dirty="0" smtClean="0"/>
              <a:t>Automatic billing</a:t>
            </a:r>
          </a:p>
          <a:p>
            <a:pPr lvl="1"/>
            <a:r>
              <a:rPr lang="hr-HR" sz="2400" dirty="0" smtClean="0"/>
              <a:t>Standard route detection</a:t>
            </a:r>
          </a:p>
          <a:p>
            <a:pPr lvl="1"/>
            <a:r>
              <a:rPr lang="hr-HR" sz="2400" dirty="0" smtClean="0"/>
              <a:t>Route modification notification</a:t>
            </a:r>
          </a:p>
          <a:p>
            <a:r>
              <a:rPr lang="hr-HR" sz="2400" dirty="0" smtClean="0"/>
              <a:t>Not implemented requirement(s):</a:t>
            </a:r>
          </a:p>
          <a:p>
            <a:pPr lvl="1"/>
            <a:r>
              <a:rPr lang="hr-HR" sz="2400" dirty="0" smtClean="0"/>
              <a:t>Route </a:t>
            </a:r>
            <a:r>
              <a:rPr lang="hr-HR" sz="2400" dirty="0" smtClean="0"/>
              <a:t>optimization</a:t>
            </a:r>
            <a:endParaRPr lang="hr-HR" sz="2400" dirty="0" smtClean="0"/>
          </a:p>
        </p:txBody>
      </p:sp>
      <p:sp>
        <p:nvSpPr>
          <p:cNvPr id="4" name="Slide Number Placeholder 3"/>
          <p:cNvSpPr>
            <a:spLocks noGrp="1"/>
          </p:cNvSpPr>
          <p:nvPr>
            <p:ph type="sldNum" sz="quarter" idx="10"/>
          </p:nvPr>
        </p:nvSpPr>
        <p:spPr/>
        <p:txBody>
          <a:bodyPr/>
          <a:lstStyle/>
          <a:p>
            <a:fld id="{B969F6D2-8F18-4081-A215-E5F971D86961}" type="slidenum">
              <a:rPr lang="sv-SE" smtClean="0"/>
              <a:pPr/>
              <a:t>11</a:t>
            </a:fld>
            <a:endParaRPr lang="sv-SE"/>
          </a:p>
        </p:txBody>
      </p:sp>
      <p:sp>
        <p:nvSpPr>
          <p:cNvPr id="5" name="Date Placeholder 4"/>
          <p:cNvSpPr>
            <a:spLocks noGrp="1"/>
          </p:cNvSpPr>
          <p:nvPr>
            <p:ph type="dt" sz="half" idx="11"/>
          </p:nvPr>
        </p:nvSpPr>
        <p:spPr/>
        <p:txBody>
          <a:bodyPr/>
          <a:lstStyle/>
          <a:p>
            <a:fld id="{7695BE34-DAC4-49EB-955B-92D790692E2D}" type="datetime1">
              <a:rPr lang="sv-SE" smtClean="0"/>
              <a:pPr/>
              <a:t>2011-01-11</a:t>
            </a:fld>
            <a:endParaRPr lang="sv-S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5095875" y="857232"/>
            <a:ext cx="4048125" cy="26860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hr-HR" dirty="0" smtClean="0"/>
              <a:t>Use cases (1)</a:t>
            </a:r>
            <a:endParaRPr lang="hr-HR" dirty="0"/>
          </a:p>
        </p:txBody>
      </p:sp>
      <p:sp>
        <p:nvSpPr>
          <p:cNvPr id="3" name="Content Placeholder 2"/>
          <p:cNvSpPr>
            <a:spLocks noGrp="1"/>
          </p:cNvSpPr>
          <p:nvPr>
            <p:ph idx="1"/>
          </p:nvPr>
        </p:nvSpPr>
        <p:spPr/>
        <p:txBody>
          <a:bodyPr/>
          <a:lstStyle/>
          <a:p>
            <a:r>
              <a:rPr lang="hr-HR" sz="2400" dirty="0" smtClean="0"/>
              <a:t>Transport Web Application</a:t>
            </a:r>
            <a:endParaRPr lang="en-US" sz="2400" dirty="0" smtClean="0"/>
          </a:p>
          <a:p>
            <a:pPr lvl="1"/>
            <a:r>
              <a:rPr lang="en-US" sz="2000" dirty="0" smtClean="0"/>
              <a:t>“User Registers”</a:t>
            </a:r>
          </a:p>
          <a:p>
            <a:pPr lvl="1"/>
            <a:r>
              <a:rPr lang="en-US" sz="2000" dirty="0" smtClean="0"/>
              <a:t>“User prepays ticket on web”</a:t>
            </a:r>
          </a:p>
          <a:p>
            <a:pPr lvl="1"/>
            <a:r>
              <a:rPr lang="en-US" sz="2000" dirty="0" smtClean="0"/>
              <a:t>“User subscribes to route</a:t>
            </a:r>
            <a:r>
              <a:rPr lang="hr-HR" sz="2000" dirty="0" smtClean="0"/>
              <a:t>”</a:t>
            </a:r>
            <a:endParaRPr lang="en-US" sz="2000" dirty="0" smtClean="0"/>
          </a:p>
          <a:p>
            <a:pPr lvl="1"/>
            <a:r>
              <a:rPr lang="en-US" sz="2000" dirty="0" smtClean="0">
                <a:solidFill>
                  <a:srgbClr val="FF0000"/>
                </a:solidFill>
              </a:rPr>
              <a:t>“User prepays tickets in person”</a:t>
            </a:r>
            <a:r>
              <a:rPr lang="en-US" sz="2000" dirty="0" smtClean="0"/>
              <a:t>	</a:t>
            </a:r>
          </a:p>
          <a:p>
            <a:pPr lvl="1"/>
            <a:r>
              <a:rPr lang="en-US" sz="2000" dirty="0" smtClean="0"/>
              <a:t>“Admin inserts transport line interruption/modification </a:t>
            </a:r>
            <a:r>
              <a:rPr lang="en-US" sz="2000" dirty="0" smtClean="0"/>
              <a:t>information</a:t>
            </a:r>
            <a:r>
              <a:rPr lang="hr-HR" sz="2000" dirty="0" smtClean="0"/>
              <a:t>”</a:t>
            </a:r>
            <a:endParaRPr lang="en-US" sz="2000" dirty="0" smtClean="0"/>
          </a:p>
          <a:p>
            <a:r>
              <a:rPr lang="en-US" sz="2400" dirty="0" smtClean="0"/>
              <a:t>Transport Main Application</a:t>
            </a:r>
          </a:p>
          <a:p>
            <a:pPr lvl="1"/>
            <a:r>
              <a:rPr lang="en-US" sz="2000" dirty="0" smtClean="0"/>
              <a:t>“Transport line interruption/modification notification”</a:t>
            </a:r>
          </a:p>
          <a:p>
            <a:pPr lvl="1"/>
            <a:r>
              <a:rPr lang="en-US" sz="2000" dirty="0" smtClean="0"/>
              <a:t>“Transport main application identifies user’s standard routes”</a:t>
            </a:r>
          </a:p>
          <a:p>
            <a:pPr lvl="1"/>
            <a:r>
              <a:rPr lang="en-US" sz="2000" dirty="0" smtClean="0">
                <a:solidFill>
                  <a:srgbClr val="FF0000"/>
                </a:solidFill>
              </a:rPr>
              <a:t>“Transport route optimization notification”</a:t>
            </a:r>
          </a:p>
        </p:txBody>
      </p:sp>
      <p:sp>
        <p:nvSpPr>
          <p:cNvPr id="4" name="Slide Number Placeholder 3"/>
          <p:cNvSpPr>
            <a:spLocks noGrp="1"/>
          </p:cNvSpPr>
          <p:nvPr>
            <p:ph type="sldNum" sz="quarter" idx="10"/>
          </p:nvPr>
        </p:nvSpPr>
        <p:spPr/>
        <p:txBody>
          <a:bodyPr/>
          <a:lstStyle/>
          <a:p>
            <a:fld id="{B969F6D2-8F18-4081-A215-E5F971D86961}" type="slidenum">
              <a:rPr lang="sv-SE" smtClean="0"/>
              <a:pPr/>
              <a:t>12</a:t>
            </a:fld>
            <a:endParaRPr lang="sv-SE"/>
          </a:p>
        </p:txBody>
      </p:sp>
      <p:sp>
        <p:nvSpPr>
          <p:cNvPr id="5" name="Date Placeholder 4"/>
          <p:cNvSpPr>
            <a:spLocks noGrp="1"/>
          </p:cNvSpPr>
          <p:nvPr>
            <p:ph type="dt" sz="half" idx="11"/>
          </p:nvPr>
        </p:nvSpPr>
        <p:spPr/>
        <p:txBody>
          <a:bodyPr/>
          <a:lstStyle/>
          <a:p>
            <a:fld id="{7695BE34-DAC4-49EB-955B-92D790692E2D}" type="datetime1">
              <a:rPr lang="sv-SE" smtClean="0"/>
              <a:pPr/>
              <a:t>2011-01-11</a:t>
            </a:fld>
            <a:endParaRPr lang="sv-S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Use cases (2)</a:t>
            </a:r>
            <a:endParaRPr lang="hr-HR" dirty="0"/>
          </a:p>
        </p:txBody>
      </p:sp>
      <p:sp>
        <p:nvSpPr>
          <p:cNvPr id="3" name="Content Placeholder 2"/>
          <p:cNvSpPr>
            <a:spLocks noGrp="1"/>
          </p:cNvSpPr>
          <p:nvPr>
            <p:ph idx="1"/>
          </p:nvPr>
        </p:nvSpPr>
        <p:spPr/>
        <p:txBody>
          <a:bodyPr/>
          <a:lstStyle/>
          <a:p>
            <a:r>
              <a:rPr lang="en-US" sz="2800" dirty="0" smtClean="0"/>
              <a:t>Transport Unit Application model use cases</a:t>
            </a:r>
          </a:p>
          <a:p>
            <a:pPr lvl="1"/>
            <a:r>
              <a:rPr lang="en-US" sz="2400" dirty="0" smtClean="0"/>
              <a:t>“User performs multiple route section journey”</a:t>
            </a:r>
            <a:endParaRPr lang="hr-HR" sz="2400" dirty="0" smtClean="0"/>
          </a:p>
          <a:p>
            <a:pPr lvl="1"/>
            <a:r>
              <a:rPr lang="en-US" sz="2400" dirty="0" smtClean="0"/>
              <a:t>“Driver starts application”</a:t>
            </a:r>
            <a:endParaRPr lang="hr-HR" sz="2400" dirty="0" smtClean="0"/>
          </a:p>
        </p:txBody>
      </p:sp>
      <p:sp>
        <p:nvSpPr>
          <p:cNvPr id="4" name="Slide Number Placeholder 3"/>
          <p:cNvSpPr>
            <a:spLocks noGrp="1"/>
          </p:cNvSpPr>
          <p:nvPr>
            <p:ph type="sldNum" sz="quarter" idx="10"/>
          </p:nvPr>
        </p:nvSpPr>
        <p:spPr/>
        <p:txBody>
          <a:bodyPr/>
          <a:lstStyle/>
          <a:p>
            <a:fld id="{B969F6D2-8F18-4081-A215-E5F971D86961}" type="slidenum">
              <a:rPr lang="sv-SE" smtClean="0"/>
              <a:pPr/>
              <a:t>13</a:t>
            </a:fld>
            <a:endParaRPr lang="sv-SE"/>
          </a:p>
        </p:txBody>
      </p:sp>
      <p:sp>
        <p:nvSpPr>
          <p:cNvPr id="5" name="Date Placeholder 4"/>
          <p:cNvSpPr>
            <a:spLocks noGrp="1"/>
          </p:cNvSpPr>
          <p:nvPr>
            <p:ph type="dt" sz="half" idx="11"/>
          </p:nvPr>
        </p:nvSpPr>
        <p:spPr/>
        <p:txBody>
          <a:bodyPr/>
          <a:lstStyle/>
          <a:p>
            <a:fld id="{7695BE34-DAC4-49EB-955B-92D790692E2D}" type="datetime1">
              <a:rPr lang="sv-SE" smtClean="0"/>
              <a:pPr/>
              <a:t>2011-01-11</a:t>
            </a:fld>
            <a:endParaRPr lang="sv-SE"/>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Java.jpg"/>
          <p:cNvPicPr>
            <a:picLocks noChangeAspect="1"/>
          </p:cNvPicPr>
          <p:nvPr/>
        </p:nvPicPr>
        <p:blipFill>
          <a:blip r:embed="rId3" cstate="print"/>
          <a:srcRect/>
          <a:stretch>
            <a:fillRect/>
          </a:stretch>
        </p:blipFill>
        <p:spPr bwMode="auto">
          <a:xfrm>
            <a:off x="4427984" y="1340768"/>
            <a:ext cx="1524000" cy="1524000"/>
          </a:xfrm>
          <a:prstGeom prst="rect">
            <a:avLst/>
          </a:prstGeom>
          <a:noFill/>
          <a:ln w="9525">
            <a:noFill/>
            <a:miter lim="800000"/>
            <a:headEnd/>
            <a:tailEnd/>
          </a:ln>
        </p:spPr>
      </p:pic>
      <p:sp>
        <p:nvSpPr>
          <p:cNvPr id="16387" name="Content Placeholder 2"/>
          <p:cNvSpPr>
            <a:spLocks noGrp="1"/>
          </p:cNvSpPr>
          <p:nvPr>
            <p:ph idx="1"/>
          </p:nvPr>
        </p:nvSpPr>
        <p:spPr>
          <a:xfrm>
            <a:off x="179512" y="1052736"/>
            <a:ext cx="8229600" cy="4525963"/>
          </a:xfrm>
        </p:spPr>
        <p:txBody>
          <a:bodyPr/>
          <a:lstStyle/>
          <a:p>
            <a:pPr eaLnBrk="1" hangingPunct="1"/>
            <a:r>
              <a:rPr lang="hr-HR" sz="2800" dirty="0" smtClean="0"/>
              <a:t>Core</a:t>
            </a:r>
            <a:endParaRPr lang="en-US" sz="2800" dirty="0" smtClean="0"/>
          </a:p>
          <a:p>
            <a:pPr lvl="1" eaLnBrk="1" hangingPunct="1"/>
            <a:r>
              <a:rPr lang="en-US" sz="2400" dirty="0" smtClean="0"/>
              <a:t>J</a:t>
            </a:r>
            <a:r>
              <a:rPr lang="hr-HR" sz="2400" dirty="0" smtClean="0"/>
              <a:t>ava</a:t>
            </a:r>
            <a:endParaRPr lang="en-US" sz="2400" dirty="0" smtClean="0"/>
          </a:p>
          <a:p>
            <a:pPr eaLnBrk="1" hangingPunct="1"/>
            <a:r>
              <a:rPr lang="hr-HR" sz="2800" dirty="0" smtClean="0"/>
              <a:t>Web</a:t>
            </a:r>
          </a:p>
          <a:p>
            <a:pPr lvl="1"/>
            <a:r>
              <a:rPr lang="hr-HR" sz="2400" dirty="0" smtClean="0"/>
              <a:t>JSP</a:t>
            </a:r>
          </a:p>
          <a:p>
            <a:pPr lvl="1"/>
            <a:r>
              <a:rPr lang="hr-HR" sz="2400" dirty="0" smtClean="0"/>
              <a:t>Apache </a:t>
            </a:r>
            <a:r>
              <a:rPr lang="en-US" sz="2400" dirty="0" smtClean="0"/>
              <a:t>Struts</a:t>
            </a:r>
            <a:r>
              <a:rPr lang="hr-HR" sz="2400" dirty="0" smtClean="0"/>
              <a:t>2</a:t>
            </a:r>
          </a:p>
          <a:p>
            <a:pPr lvl="1"/>
            <a:r>
              <a:rPr lang="hr-HR" sz="2400" dirty="0" smtClean="0"/>
              <a:t>js,jquery,ajax</a:t>
            </a:r>
          </a:p>
          <a:p>
            <a:pPr eaLnBrk="1" hangingPunct="1"/>
            <a:r>
              <a:rPr lang="hr-HR" sz="2800" dirty="0" smtClean="0"/>
              <a:t>Persistence</a:t>
            </a:r>
          </a:p>
          <a:p>
            <a:pPr lvl="1"/>
            <a:r>
              <a:rPr lang="en-US" sz="2000" dirty="0" err="1" smtClean="0"/>
              <a:t>MySQL</a:t>
            </a:r>
            <a:endParaRPr lang="en-US" sz="2400" dirty="0" smtClean="0"/>
          </a:p>
          <a:p>
            <a:pPr lvl="1" eaLnBrk="1" hangingPunct="1"/>
            <a:r>
              <a:rPr lang="en-US" sz="2400" dirty="0" smtClean="0"/>
              <a:t>JPA/</a:t>
            </a:r>
            <a:r>
              <a:rPr lang="en-US" sz="2400" dirty="0" err="1" smtClean="0"/>
              <a:t>Hibernat</a:t>
            </a:r>
            <a:r>
              <a:rPr lang="hr-HR" sz="2400" dirty="0" smtClean="0"/>
              <a:t>e</a:t>
            </a:r>
          </a:p>
          <a:p>
            <a:r>
              <a:rPr lang="hr-HR" sz="2800" dirty="0" smtClean="0"/>
              <a:t>Other</a:t>
            </a:r>
          </a:p>
          <a:p>
            <a:pPr lvl="1"/>
            <a:r>
              <a:rPr lang="hr-HR" sz="2400" dirty="0" smtClean="0"/>
              <a:t>GNokki</a:t>
            </a:r>
          </a:p>
          <a:p>
            <a:pPr lvl="1"/>
            <a:r>
              <a:rPr lang="hr-HR" sz="2400" dirty="0" smtClean="0"/>
              <a:t>BlueCove</a:t>
            </a:r>
            <a:endParaRPr lang="en-US" sz="2400" dirty="0" smtClean="0"/>
          </a:p>
          <a:p>
            <a:pPr eaLnBrk="1" hangingPunct="1"/>
            <a:endParaRPr lang="en-US" dirty="0" smtClean="0"/>
          </a:p>
        </p:txBody>
      </p:sp>
      <p:pic>
        <p:nvPicPr>
          <p:cNvPr id="16388" name="Picture 6" descr="mysql.gif"/>
          <p:cNvPicPr>
            <a:picLocks noChangeAspect="1"/>
          </p:cNvPicPr>
          <p:nvPr/>
        </p:nvPicPr>
        <p:blipFill>
          <a:blip r:embed="rId4" cstate="print"/>
          <a:srcRect/>
          <a:stretch>
            <a:fillRect/>
          </a:stretch>
        </p:blipFill>
        <p:spPr bwMode="auto">
          <a:xfrm>
            <a:off x="5940152" y="908720"/>
            <a:ext cx="2940050" cy="1957388"/>
          </a:xfrm>
          <a:prstGeom prst="rect">
            <a:avLst/>
          </a:prstGeom>
          <a:noFill/>
          <a:ln w="9525">
            <a:noFill/>
            <a:miter lim="800000"/>
            <a:headEnd/>
            <a:tailEnd/>
          </a:ln>
        </p:spPr>
      </p:pic>
      <p:sp>
        <p:nvSpPr>
          <p:cNvPr id="16389" name="Title 1"/>
          <p:cNvSpPr>
            <a:spLocks noGrp="1"/>
          </p:cNvSpPr>
          <p:nvPr>
            <p:ph type="title"/>
          </p:nvPr>
        </p:nvSpPr>
        <p:spPr>
          <a:xfrm>
            <a:off x="457200" y="0"/>
            <a:ext cx="8229600" cy="1143000"/>
          </a:xfrm>
        </p:spPr>
        <p:txBody>
          <a:bodyPr/>
          <a:lstStyle/>
          <a:p>
            <a:pPr eaLnBrk="1" hangingPunct="1"/>
            <a:r>
              <a:rPr lang="hr-HR" dirty="0" smtClean="0"/>
              <a:t>Technologies </a:t>
            </a:r>
            <a:r>
              <a:rPr lang="en-US" dirty="0" smtClean="0"/>
              <a:t>Used</a:t>
            </a:r>
            <a:endParaRPr lang="en-IN" dirty="0" smtClean="0"/>
          </a:p>
        </p:txBody>
      </p:sp>
      <p:pic>
        <p:nvPicPr>
          <p:cNvPr id="16390" name="Picture 3" descr="struts2.png"/>
          <p:cNvPicPr>
            <a:picLocks noChangeAspect="1"/>
          </p:cNvPicPr>
          <p:nvPr/>
        </p:nvPicPr>
        <p:blipFill>
          <a:blip r:embed="rId5" cstate="print"/>
          <a:srcRect/>
          <a:stretch>
            <a:fillRect/>
          </a:stretch>
        </p:blipFill>
        <p:spPr bwMode="auto">
          <a:xfrm>
            <a:off x="3923928" y="3573016"/>
            <a:ext cx="2400300" cy="806450"/>
          </a:xfrm>
          <a:prstGeom prst="rect">
            <a:avLst/>
          </a:prstGeom>
          <a:noFill/>
          <a:ln w="9525">
            <a:noFill/>
            <a:miter lim="800000"/>
            <a:headEnd/>
            <a:tailEnd/>
          </a:ln>
        </p:spPr>
      </p:pic>
      <p:pic>
        <p:nvPicPr>
          <p:cNvPr id="16391" name="Picture 5" descr="jpa-hibernate-tutorial.jpg"/>
          <p:cNvPicPr>
            <a:picLocks noChangeAspect="1"/>
          </p:cNvPicPr>
          <p:nvPr/>
        </p:nvPicPr>
        <p:blipFill>
          <a:blip r:embed="rId6" cstate="print"/>
          <a:srcRect/>
          <a:stretch>
            <a:fillRect/>
          </a:stretch>
        </p:blipFill>
        <p:spPr bwMode="auto">
          <a:xfrm>
            <a:off x="6660232" y="2924944"/>
            <a:ext cx="1928813" cy="1852613"/>
          </a:xfrm>
          <a:prstGeom prst="rect">
            <a:avLst/>
          </a:prstGeom>
          <a:noFill/>
          <a:ln w="9525">
            <a:noFill/>
            <a:miter lim="800000"/>
            <a:headEnd/>
            <a:tailEnd/>
          </a:ln>
        </p:spPr>
      </p:pic>
      <p:sp>
        <p:nvSpPr>
          <p:cNvPr id="16395" name="Date Placeholder 10"/>
          <p:cNvSpPr>
            <a:spLocks noGrp="1"/>
          </p:cNvSpPr>
          <p:nvPr>
            <p:ph type="dt" sz="quarter" idx="11"/>
          </p:nvPr>
        </p:nvSpPr>
        <p:spPr/>
        <p:txBody>
          <a:bodyPr/>
          <a:lstStyle/>
          <a:p>
            <a:pPr fontAlgn="base">
              <a:spcBef>
                <a:spcPct val="0"/>
              </a:spcBef>
              <a:spcAft>
                <a:spcPct val="0"/>
              </a:spcAft>
              <a:defRPr/>
            </a:pPr>
            <a:fld id="{2B10A967-03B2-43EE-9F90-1E55AA516C83}" type="datetime1">
              <a:rPr lang="en-US" smtClean="0"/>
              <a:pPr fontAlgn="base">
                <a:spcBef>
                  <a:spcPct val="0"/>
                </a:spcBef>
                <a:spcAft>
                  <a:spcPct val="0"/>
                </a:spcAft>
                <a:defRPr/>
              </a:pPr>
              <a:t>1/11/2011</a:t>
            </a:fld>
            <a:endParaRPr lang="en-US" smtClean="0"/>
          </a:p>
        </p:txBody>
      </p:sp>
      <p:sp>
        <p:nvSpPr>
          <p:cNvPr id="16396" name="Slide Number Placeholder 11"/>
          <p:cNvSpPr>
            <a:spLocks noGrp="1"/>
          </p:cNvSpPr>
          <p:nvPr>
            <p:ph type="sldNum" sz="quarter" idx="10"/>
          </p:nvPr>
        </p:nvSpPr>
        <p:spPr/>
        <p:txBody>
          <a:bodyPr/>
          <a:lstStyle/>
          <a:p>
            <a:pPr fontAlgn="base">
              <a:spcBef>
                <a:spcPct val="0"/>
              </a:spcBef>
              <a:spcAft>
                <a:spcPct val="0"/>
              </a:spcAft>
              <a:defRPr/>
            </a:pPr>
            <a:fld id="{0F139BE6-CCC5-4246-A5EE-807F3C987E63}" type="slidenum">
              <a:rPr lang="en-US" smtClean="0"/>
              <a:pPr fontAlgn="base">
                <a:spcBef>
                  <a:spcPct val="0"/>
                </a:spcBef>
                <a:spcAft>
                  <a:spcPct val="0"/>
                </a:spcAft>
                <a:defRPr/>
              </a:pPr>
              <a:t>14</a:t>
            </a:fld>
            <a:endParaRPr lang="en-US" smtClean="0"/>
          </a:p>
        </p:txBody>
      </p:sp>
      <p:pic>
        <p:nvPicPr>
          <p:cNvPr id="38914" name="Picture 2" descr="http://4.bp.blogspot.com/_zOebbf_xymc/TAFTR375JXI/AAAAAAAAAB4/RAe-uMLSyA8/s200/gnokii.jpg"/>
          <p:cNvPicPr>
            <a:picLocks noChangeAspect="1" noChangeArrowheads="1"/>
          </p:cNvPicPr>
          <p:nvPr/>
        </p:nvPicPr>
        <p:blipFill>
          <a:blip r:embed="rId7" cstate="print"/>
          <a:srcRect/>
          <a:stretch>
            <a:fillRect/>
          </a:stretch>
        </p:blipFill>
        <p:spPr bwMode="auto">
          <a:xfrm>
            <a:off x="4644008" y="4869160"/>
            <a:ext cx="1905000" cy="971551"/>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itle 1"/>
          <p:cNvSpPr>
            <a:spLocks noGrp="1"/>
          </p:cNvSpPr>
          <p:nvPr>
            <p:ph type="title"/>
          </p:nvPr>
        </p:nvSpPr>
        <p:spPr>
          <a:xfrm>
            <a:off x="457200" y="0"/>
            <a:ext cx="8229600" cy="1143000"/>
          </a:xfrm>
        </p:spPr>
        <p:txBody>
          <a:bodyPr/>
          <a:lstStyle/>
          <a:p>
            <a:pPr eaLnBrk="1" hangingPunct="1"/>
            <a:r>
              <a:rPr lang="hr-HR" dirty="0" smtClean="0"/>
              <a:t>Arhitecture overview</a:t>
            </a:r>
            <a:endParaRPr lang="en-IN" dirty="0" smtClean="0"/>
          </a:p>
        </p:txBody>
      </p:sp>
      <p:sp>
        <p:nvSpPr>
          <p:cNvPr id="16395" name="Date Placeholder 10"/>
          <p:cNvSpPr>
            <a:spLocks noGrp="1"/>
          </p:cNvSpPr>
          <p:nvPr>
            <p:ph type="dt" sz="quarter" idx="11"/>
          </p:nvPr>
        </p:nvSpPr>
        <p:spPr/>
        <p:txBody>
          <a:bodyPr/>
          <a:lstStyle/>
          <a:p>
            <a:pPr fontAlgn="base">
              <a:spcBef>
                <a:spcPct val="0"/>
              </a:spcBef>
              <a:spcAft>
                <a:spcPct val="0"/>
              </a:spcAft>
              <a:defRPr/>
            </a:pPr>
            <a:fld id="{2B10A967-03B2-43EE-9F90-1E55AA516C83}" type="datetime1">
              <a:rPr lang="en-US" smtClean="0"/>
              <a:pPr fontAlgn="base">
                <a:spcBef>
                  <a:spcPct val="0"/>
                </a:spcBef>
                <a:spcAft>
                  <a:spcPct val="0"/>
                </a:spcAft>
                <a:defRPr/>
              </a:pPr>
              <a:t>1/11/2011</a:t>
            </a:fld>
            <a:endParaRPr lang="en-US" smtClean="0"/>
          </a:p>
        </p:txBody>
      </p:sp>
      <p:sp>
        <p:nvSpPr>
          <p:cNvPr id="16396" name="Slide Number Placeholder 11"/>
          <p:cNvSpPr>
            <a:spLocks noGrp="1"/>
          </p:cNvSpPr>
          <p:nvPr>
            <p:ph type="sldNum" sz="quarter" idx="10"/>
          </p:nvPr>
        </p:nvSpPr>
        <p:spPr/>
        <p:txBody>
          <a:bodyPr/>
          <a:lstStyle/>
          <a:p>
            <a:pPr fontAlgn="base">
              <a:spcBef>
                <a:spcPct val="0"/>
              </a:spcBef>
              <a:spcAft>
                <a:spcPct val="0"/>
              </a:spcAft>
              <a:defRPr/>
            </a:pPr>
            <a:fld id="{0F139BE6-CCC5-4246-A5EE-807F3C987E63}" type="slidenum">
              <a:rPr lang="en-US" smtClean="0"/>
              <a:pPr fontAlgn="base">
                <a:spcBef>
                  <a:spcPct val="0"/>
                </a:spcBef>
                <a:spcAft>
                  <a:spcPct val="0"/>
                </a:spcAft>
                <a:defRPr/>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gaurav\Desktop\ArhitectureDiagram.jpg"/>
          <p:cNvPicPr>
            <a:picLocks noGrp="1" noChangeAspect="1" noChangeArrowheads="1"/>
          </p:cNvPicPr>
          <p:nvPr>
            <p:ph idx="1"/>
          </p:nvPr>
        </p:nvPicPr>
        <p:blipFill>
          <a:blip r:embed="rId3" cstate="print"/>
          <a:srcRect/>
          <a:stretch>
            <a:fillRect/>
          </a:stretch>
        </p:blipFill>
        <p:spPr>
          <a:xfrm>
            <a:off x="179512" y="152400"/>
            <a:ext cx="8763000" cy="6400800"/>
          </a:xfrm>
        </p:spPr>
      </p:pic>
      <p:sp>
        <p:nvSpPr>
          <p:cNvPr id="15363" name="Date Placeholder 3"/>
          <p:cNvSpPr>
            <a:spLocks noGrp="1"/>
          </p:cNvSpPr>
          <p:nvPr>
            <p:ph type="dt" sz="quarter" idx="11"/>
          </p:nvPr>
        </p:nvSpPr>
        <p:spPr/>
        <p:txBody>
          <a:bodyPr/>
          <a:lstStyle/>
          <a:p>
            <a:pPr fontAlgn="base">
              <a:spcBef>
                <a:spcPct val="0"/>
              </a:spcBef>
              <a:spcAft>
                <a:spcPct val="0"/>
              </a:spcAft>
              <a:defRPr/>
            </a:pPr>
            <a:fld id="{A9532995-2FE7-46BC-82F6-F54CCDAAC4D8}" type="datetime1">
              <a:rPr lang="en-US" smtClean="0"/>
              <a:pPr fontAlgn="base">
                <a:spcBef>
                  <a:spcPct val="0"/>
                </a:spcBef>
                <a:spcAft>
                  <a:spcPct val="0"/>
                </a:spcAft>
                <a:defRPr/>
              </a:pPr>
              <a:t>1/11/2011</a:t>
            </a:fld>
            <a:endParaRPr lang="en-US" smtClean="0"/>
          </a:p>
        </p:txBody>
      </p:sp>
      <p:sp>
        <p:nvSpPr>
          <p:cNvPr id="15364" name="Slide Number Placeholder 4"/>
          <p:cNvSpPr>
            <a:spLocks noGrp="1"/>
          </p:cNvSpPr>
          <p:nvPr>
            <p:ph type="sldNum" sz="quarter" idx="10"/>
          </p:nvPr>
        </p:nvSpPr>
        <p:spPr/>
        <p:txBody>
          <a:bodyPr/>
          <a:lstStyle/>
          <a:p>
            <a:pPr fontAlgn="base">
              <a:spcBef>
                <a:spcPct val="0"/>
              </a:spcBef>
              <a:spcAft>
                <a:spcPct val="0"/>
              </a:spcAft>
              <a:defRPr/>
            </a:pPr>
            <a:fld id="{2354FD27-9A2F-4199-91B9-4CF14148B65E}" type="slidenum">
              <a:rPr lang="en-US" smtClean="0"/>
              <a:pPr fontAlgn="base">
                <a:spcBef>
                  <a:spcPct val="0"/>
                </a:spcBef>
                <a:spcAft>
                  <a:spcPct val="0"/>
                </a:spcAft>
                <a:defRPr/>
              </a:pPr>
              <a:t>16</a:t>
            </a:fld>
            <a:endParaRPr lang="en-US" smtClean="0"/>
          </a:p>
        </p:txBody>
      </p:sp>
      <p:sp>
        <p:nvSpPr>
          <p:cNvPr id="9" name="Left Arrow 8"/>
          <p:cNvSpPr/>
          <p:nvPr/>
        </p:nvSpPr>
        <p:spPr>
          <a:xfrm rot="3794766">
            <a:off x="2860676" y="5286375"/>
            <a:ext cx="685800" cy="174625"/>
          </a:xfrm>
          <a:prstGeom prst="leftArrow">
            <a:avLst>
              <a:gd name="adj1" fmla="val 50000"/>
              <a:gd name="adj2" fmla="val 5716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10" name="Left Arrow 9"/>
          <p:cNvSpPr/>
          <p:nvPr/>
        </p:nvSpPr>
        <p:spPr>
          <a:xfrm rot="17723114">
            <a:off x="7667625" y="2163763"/>
            <a:ext cx="687388" cy="157162"/>
          </a:xfrm>
          <a:prstGeom prst="leftArrow">
            <a:avLst>
              <a:gd name="adj1" fmla="val 50000"/>
              <a:gd name="adj2" fmla="val 5716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11" name="Left Arrow 10"/>
          <p:cNvSpPr/>
          <p:nvPr/>
        </p:nvSpPr>
        <p:spPr>
          <a:xfrm rot="1690146">
            <a:off x="5334000" y="3808413"/>
            <a:ext cx="685800" cy="174625"/>
          </a:xfrm>
          <a:prstGeom prst="leftArrow">
            <a:avLst>
              <a:gd name="adj1" fmla="val 50000"/>
              <a:gd name="adj2" fmla="val 5716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12" name="Left Arrow 11"/>
          <p:cNvSpPr/>
          <p:nvPr/>
        </p:nvSpPr>
        <p:spPr>
          <a:xfrm rot="10476163">
            <a:off x="4197350" y="641350"/>
            <a:ext cx="685800" cy="173038"/>
          </a:xfrm>
          <a:prstGeom prst="leftArrow">
            <a:avLst>
              <a:gd name="adj1" fmla="val 50000"/>
              <a:gd name="adj2" fmla="val 5716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702 -0.05019 L -0.02535 -0.08349 " pathEditMode="relative" ptsTypes="AA">
                                      <p:cBhvr>
                                        <p:cTn id="6" dur="2000" fill="hold"/>
                                        <p:tgtEl>
                                          <p:spTgt spid="9"/>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 0 L -0.025 0.0555 " pathEditMode="relative" ptsTypes="AA">
                                      <p:cBhvr>
                                        <p:cTn id="14" dur="2000" fill="hold"/>
                                        <p:tgtEl>
                                          <p:spTgt spid="10"/>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0" presetClass="path" presetSubtype="0" accel="50000" decel="50000" fill="hold" grpId="1" nodeType="withEffect">
                                  <p:stCondLst>
                                    <p:cond delay="0"/>
                                  </p:stCondLst>
                                  <p:childTnLst>
                                    <p:animMotion origin="layout" path="M 0 0 L -0.2 -0.13321 " pathEditMode="relative" ptsTypes="AA">
                                      <p:cBhvr>
                                        <p:cTn id="20" dur="2000" fill="hold"/>
                                        <p:tgtEl>
                                          <p:spTgt spid="11"/>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0" presetClass="path" presetSubtype="0" accel="50000" decel="50000" fill="hold" grpId="1" nodeType="withEffect">
                                  <p:stCondLst>
                                    <p:cond delay="0"/>
                                  </p:stCondLst>
                                  <p:childTnLst>
                                    <p:animMotion origin="layout" path="M 0 0 L 0.19167 -0.0111 " pathEditMode="relative" ptsTypes="AA">
                                      <p:cBhvr>
                                        <p:cTn id="2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animBg="1"/>
      <p:bldP spid="11" grpId="1" animBg="1"/>
      <p:bldP spid="12" grpId="0" animBg="1"/>
      <p:bldP spid="1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7507993" y="4429132"/>
            <a:ext cx="1636007" cy="1643074"/>
          </a:xfrm>
          <a:prstGeom prst="rect">
            <a:avLst/>
          </a:prstGeom>
          <a:noFill/>
          <a:ln w="9525">
            <a:noFill/>
            <a:miter lim="800000"/>
            <a:headEnd/>
            <a:tailEnd/>
          </a:ln>
          <a:effectLst/>
        </p:spPr>
      </p:pic>
      <p:sp>
        <p:nvSpPr>
          <p:cNvPr id="2" name="Title 1"/>
          <p:cNvSpPr>
            <a:spLocks noGrp="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hr-HR" dirty="0" smtClean="0"/>
              <a:t/>
            </a:r>
            <a:br>
              <a:rPr lang="hr-HR" dirty="0" smtClean="0"/>
            </a:br>
            <a:r>
              <a:rPr lang="it-IT" dirty="0" smtClean="0"/>
              <a:t>SCORE </a:t>
            </a:r>
            <a:r>
              <a:rPr lang="it-IT" dirty="0"/>
              <a:t/>
            </a:r>
            <a:br>
              <a:rPr lang="it-IT" dirty="0"/>
            </a:br>
            <a:r>
              <a:rPr lang="it-IT" dirty="0"/>
              <a:t>Communication with customers</a:t>
            </a:r>
            <a:r>
              <a:rPr lang="hr-HR" dirty="0"/>
              <a:t/>
            </a:r>
            <a:br>
              <a:rPr lang="hr-HR" dirty="0"/>
            </a:br>
            <a:endParaRPr lang="hr-HR" dirty="0"/>
          </a:p>
        </p:txBody>
      </p:sp>
      <p:sp>
        <p:nvSpPr>
          <p:cNvPr id="3" name="Content Placeholder 2"/>
          <p:cNvSpPr>
            <a:spLocks noGrp="1"/>
          </p:cNvSpPr>
          <p:nvPr>
            <p:ph idx="1"/>
          </p:nvPr>
        </p:nvSpPr>
        <p:spPr/>
        <p:txBody>
          <a:bodyPr/>
          <a:lstStyle/>
          <a:p>
            <a:r>
              <a:rPr lang="hr-HR" dirty="0" smtClean="0"/>
              <a:t>Communcation regarding requirements gathering and verification</a:t>
            </a:r>
          </a:p>
          <a:p>
            <a:pPr lvl="1"/>
            <a:r>
              <a:rPr lang="hr-HR" dirty="0" smtClean="0"/>
              <a:t>Requirements confirmed and agreed upon by customers</a:t>
            </a:r>
          </a:p>
          <a:p>
            <a:r>
              <a:rPr lang="hr-HR" dirty="0" smtClean="0"/>
              <a:t>Communication regarding formal methods</a:t>
            </a:r>
          </a:p>
          <a:p>
            <a:pPr lvl="1"/>
            <a:r>
              <a:rPr lang="hr-HR" dirty="0" smtClean="0"/>
              <a:t>Formal methods project will be submited to SCORE competition with Transport4You project</a:t>
            </a:r>
          </a:p>
        </p:txBody>
      </p:sp>
      <p:sp>
        <p:nvSpPr>
          <p:cNvPr id="4" name="Slide Number Placeholder 3"/>
          <p:cNvSpPr>
            <a:spLocks noGrp="1"/>
          </p:cNvSpPr>
          <p:nvPr>
            <p:ph type="sldNum" sz="quarter" idx="10"/>
          </p:nvPr>
        </p:nvSpPr>
        <p:spPr/>
        <p:txBody>
          <a:bodyPr/>
          <a:lstStyle/>
          <a:p>
            <a:fld id="{B969F6D2-8F18-4081-A215-E5F971D86961}" type="slidenum">
              <a:rPr lang="sv-SE" smtClean="0"/>
              <a:pPr/>
              <a:t>17</a:t>
            </a:fld>
            <a:endParaRPr lang="sv-SE"/>
          </a:p>
        </p:txBody>
      </p:sp>
      <p:sp>
        <p:nvSpPr>
          <p:cNvPr id="5" name="Date Placeholder 4"/>
          <p:cNvSpPr>
            <a:spLocks noGrp="1"/>
          </p:cNvSpPr>
          <p:nvPr>
            <p:ph type="dt" sz="half" idx="11"/>
          </p:nvPr>
        </p:nvSpPr>
        <p:spPr/>
        <p:txBody>
          <a:bodyPr/>
          <a:lstStyle/>
          <a:p>
            <a:fld id="{7695BE34-DAC4-49EB-955B-92D790692E2D}" type="datetime1">
              <a:rPr lang="sv-SE" smtClean="0"/>
              <a:pPr/>
              <a:t>2011-01-11</a:t>
            </a:fld>
            <a:endParaRPr lang="sv-SE"/>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6000760" y="428604"/>
            <a:ext cx="2952750" cy="368617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hr-HR" dirty="0" smtClean="0"/>
              <a:t>SCORE</a:t>
            </a:r>
            <a:br>
              <a:rPr lang="hr-HR" dirty="0" smtClean="0"/>
            </a:br>
            <a:r>
              <a:rPr lang="it-IT" dirty="0" smtClean="0"/>
              <a:t>Report wri</a:t>
            </a:r>
            <a:r>
              <a:rPr lang="hr-HR" dirty="0" smtClean="0"/>
              <a:t>t</a:t>
            </a:r>
            <a:r>
              <a:rPr lang="it-IT" dirty="0" smtClean="0"/>
              <a:t>ing</a:t>
            </a:r>
            <a:endParaRPr lang="hr-HR" dirty="0"/>
          </a:p>
        </p:txBody>
      </p:sp>
      <p:sp>
        <p:nvSpPr>
          <p:cNvPr id="3" name="Content Placeholder 2"/>
          <p:cNvSpPr>
            <a:spLocks noGrp="1"/>
          </p:cNvSpPr>
          <p:nvPr>
            <p:ph idx="1"/>
          </p:nvPr>
        </p:nvSpPr>
        <p:spPr/>
        <p:txBody>
          <a:bodyPr/>
          <a:lstStyle/>
          <a:p>
            <a:r>
              <a:rPr lang="hr-HR" dirty="0" smtClean="0"/>
              <a:t>Motivating and challenging</a:t>
            </a:r>
          </a:p>
          <a:p>
            <a:r>
              <a:rPr lang="hr-HR" dirty="0" smtClean="0"/>
              <a:t>Iterative process</a:t>
            </a:r>
          </a:p>
          <a:p>
            <a:pPr lvl="1"/>
            <a:r>
              <a:rPr lang="hr-HR" dirty="0" smtClean="0"/>
              <a:t>Currently working on third version</a:t>
            </a:r>
          </a:p>
          <a:p>
            <a:r>
              <a:rPr lang="hr-HR" dirty="0" smtClean="0"/>
              <a:t>Professor Crnković factor</a:t>
            </a:r>
          </a:p>
          <a:p>
            <a:pPr lvl="1"/>
            <a:r>
              <a:rPr lang="hr-HR" dirty="0" smtClean="0"/>
              <a:t>We are thankful for inputs and comments on initial version of document</a:t>
            </a:r>
          </a:p>
        </p:txBody>
      </p:sp>
      <p:sp>
        <p:nvSpPr>
          <p:cNvPr id="4" name="Slide Number Placeholder 3"/>
          <p:cNvSpPr>
            <a:spLocks noGrp="1"/>
          </p:cNvSpPr>
          <p:nvPr>
            <p:ph type="sldNum" sz="quarter" idx="10"/>
          </p:nvPr>
        </p:nvSpPr>
        <p:spPr/>
        <p:txBody>
          <a:bodyPr/>
          <a:lstStyle/>
          <a:p>
            <a:fld id="{B969F6D2-8F18-4081-A215-E5F971D86961}" type="slidenum">
              <a:rPr lang="sv-SE" smtClean="0"/>
              <a:pPr/>
              <a:t>18</a:t>
            </a:fld>
            <a:endParaRPr lang="sv-SE"/>
          </a:p>
        </p:txBody>
      </p:sp>
      <p:sp>
        <p:nvSpPr>
          <p:cNvPr id="5" name="Date Placeholder 4"/>
          <p:cNvSpPr>
            <a:spLocks noGrp="1"/>
          </p:cNvSpPr>
          <p:nvPr>
            <p:ph type="dt" sz="half" idx="11"/>
          </p:nvPr>
        </p:nvSpPr>
        <p:spPr/>
        <p:txBody>
          <a:bodyPr/>
          <a:lstStyle/>
          <a:p>
            <a:fld id="{7695BE34-DAC4-49EB-955B-92D790692E2D}" type="datetime1">
              <a:rPr lang="sv-SE" smtClean="0"/>
              <a:pPr/>
              <a:t>2011-01-11</a:t>
            </a:fld>
            <a:endParaRPr lang="sv-SE"/>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5143504" y="3071810"/>
            <a:ext cx="3810000" cy="2857500"/>
          </a:xfrm>
          <a:prstGeom prst="rect">
            <a:avLst/>
          </a:prstGeom>
          <a:noFill/>
          <a:ln w="9525">
            <a:noFill/>
            <a:miter lim="800000"/>
            <a:headEnd/>
            <a:tailEnd/>
          </a:ln>
          <a:effectLst/>
        </p:spPr>
      </p:pic>
      <p:sp>
        <p:nvSpPr>
          <p:cNvPr id="16386" name="Rectangle 2"/>
          <p:cNvSpPr>
            <a:spLocks noGrp="1" noChangeArrowheads="1"/>
          </p:cNvSpPr>
          <p:nvPr>
            <p:ph type="title"/>
          </p:nvPr>
        </p:nvSpPr>
        <p:spPr/>
        <p:txBody>
          <a:bodyPr/>
          <a:lstStyle/>
          <a:p>
            <a:r>
              <a:rPr lang="en-US"/>
              <a:t>Formal methods</a:t>
            </a:r>
          </a:p>
        </p:txBody>
      </p:sp>
      <p:sp>
        <p:nvSpPr>
          <p:cNvPr id="16387" name="Rectangle 3"/>
          <p:cNvSpPr>
            <a:spLocks noGrp="1" noChangeArrowheads="1"/>
          </p:cNvSpPr>
          <p:nvPr>
            <p:ph type="body" idx="1"/>
          </p:nvPr>
        </p:nvSpPr>
        <p:spPr/>
        <p:txBody>
          <a:bodyPr/>
          <a:lstStyle/>
          <a:p>
            <a:r>
              <a:rPr lang="en-US" dirty="0"/>
              <a:t>Formal methods and what we should expect from it? </a:t>
            </a:r>
          </a:p>
          <a:p>
            <a:r>
              <a:rPr lang="en-US" dirty="0"/>
              <a:t> Development process and formal methods process </a:t>
            </a:r>
          </a:p>
          <a:p>
            <a:r>
              <a:rPr lang="en-US" dirty="0"/>
              <a:t>Used tool in formal methods</a:t>
            </a:r>
          </a:p>
          <a:p>
            <a:r>
              <a:rPr lang="en-US" dirty="0"/>
              <a:t>What did we verified?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DCBFFC49-D427-4494-A2B5-442F31405F41}" type="slidenum">
              <a:rPr lang="sv-SE"/>
              <a:pPr/>
              <a:t>2</a:t>
            </a:fld>
            <a:endParaRPr lang="sv-SE"/>
          </a:p>
        </p:txBody>
      </p:sp>
      <p:sp>
        <p:nvSpPr>
          <p:cNvPr id="4" name="Date Placeholder 4"/>
          <p:cNvSpPr>
            <a:spLocks noGrp="1"/>
          </p:cNvSpPr>
          <p:nvPr>
            <p:ph type="dt" sz="half" idx="11"/>
          </p:nvPr>
        </p:nvSpPr>
        <p:spPr/>
        <p:txBody>
          <a:bodyPr/>
          <a:lstStyle/>
          <a:p>
            <a:fld id="{8E729531-9075-42DF-AF14-3E6ACDC18A4C}" type="datetime1">
              <a:rPr lang="sv-SE"/>
              <a:pPr/>
              <a:t>2011-01-11</a:t>
            </a:fld>
            <a:endParaRPr lang="sv-SE"/>
          </a:p>
        </p:txBody>
      </p:sp>
      <p:sp>
        <p:nvSpPr>
          <p:cNvPr id="269316" name="Rectangle 4"/>
          <p:cNvSpPr>
            <a:spLocks noChangeArrowheads="1"/>
          </p:cNvSpPr>
          <p:nvPr/>
        </p:nvSpPr>
        <p:spPr bwMode="auto">
          <a:xfrm>
            <a:off x="468313" y="2492375"/>
            <a:ext cx="8135937" cy="2376488"/>
          </a:xfrm>
          <a:prstGeom prst="rect">
            <a:avLst/>
          </a:prstGeom>
          <a:noFill/>
          <a:ln w="9525">
            <a:noFill/>
            <a:miter lim="800000"/>
            <a:headEnd/>
            <a:tailEnd/>
          </a:ln>
          <a:effectLst/>
        </p:spPr>
        <p:txBody>
          <a:bodyPr anchor="ctr"/>
          <a:lstStyle/>
          <a:p>
            <a:pPr algn="ctr">
              <a:lnSpc>
                <a:spcPct val="110000"/>
              </a:lnSpc>
            </a:pPr>
            <a:r>
              <a:rPr lang="hr-HR" sz="2800" b="1">
                <a:solidFill>
                  <a:schemeClr val="accent2"/>
                </a:solidFill>
              </a:rPr>
              <a:t>Distributed Software Development </a:t>
            </a:r>
            <a:r>
              <a:rPr lang="en-US" sz="2800" b="1">
                <a:solidFill>
                  <a:srgbClr val="5F5F5F"/>
                </a:solidFill>
              </a:rPr>
              <a:t/>
            </a:r>
            <a:br>
              <a:rPr lang="en-US" sz="2800" b="1">
                <a:solidFill>
                  <a:srgbClr val="5F5F5F"/>
                </a:solidFill>
              </a:rPr>
            </a:br>
            <a:endParaRPr lang="en-US" sz="2800" b="1">
              <a:solidFill>
                <a:srgbClr val="5F5F5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Formal methods</a:t>
            </a:r>
          </a:p>
        </p:txBody>
      </p:sp>
      <p:sp>
        <p:nvSpPr>
          <p:cNvPr id="14339" name="Rectangle 3"/>
          <p:cNvSpPr>
            <a:spLocks noGrp="1" noChangeArrowheads="1"/>
          </p:cNvSpPr>
          <p:nvPr>
            <p:ph type="body" idx="1"/>
          </p:nvPr>
        </p:nvSpPr>
        <p:spPr>
          <a:xfrm>
            <a:off x="228600" y="1600200"/>
            <a:ext cx="8610600" cy="4525963"/>
          </a:xfrm>
        </p:spPr>
        <p:txBody>
          <a:bodyPr/>
          <a:lstStyle/>
          <a:p>
            <a:r>
              <a:rPr lang="en-US" sz="2800"/>
              <a:t>In computer science and software engineering, formal methods are a particular kind of mathematically-based techniques for the specification, development and verification of software and hardware systems. </a:t>
            </a:r>
            <a:r>
              <a:rPr lang="en-US" sz="1600"/>
              <a:t>[R. W. Butler "What is Formal Methods?".] </a:t>
            </a:r>
          </a:p>
          <a:p>
            <a:r>
              <a:rPr lang="en-US" sz="2800"/>
              <a:t>It is part of testing</a:t>
            </a:r>
          </a:p>
          <a:p>
            <a:r>
              <a:rPr lang="en-US" sz="2800"/>
              <a:t>Verifying the requirements and specifications</a:t>
            </a:r>
          </a:p>
          <a:p>
            <a:r>
              <a:rPr lang="en-US" sz="2800"/>
              <a:t>Mathematical or visual</a:t>
            </a:r>
          </a:p>
          <a:p>
            <a:pPr lvl="1"/>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3600"/>
              <a:t>Methodology used in formal methods</a:t>
            </a:r>
          </a:p>
        </p:txBody>
      </p:sp>
      <p:pic>
        <p:nvPicPr>
          <p:cNvPr id="4103" name="Picture 7" descr="Methodology"/>
          <p:cNvPicPr>
            <a:picLocks noGrp="1" noChangeAspect="1" noChangeArrowheads="1"/>
          </p:cNvPicPr>
          <p:nvPr>
            <p:ph sz="half" idx="2"/>
          </p:nvPr>
        </p:nvPicPr>
        <p:blipFill>
          <a:blip r:embed="rId3" cstate="print"/>
          <a:srcRect/>
          <a:stretch>
            <a:fillRect/>
          </a:stretch>
        </p:blipFill>
        <p:spPr>
          <a:xfrm>
            <a:off x="381000" y="2209800"/>
            <a:ext cx="8305800" cy="3686175"/>
          </a:xfrm>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Tool used in formal methods</a:t>
            </a:r>
          </a:p>
        </p:txBody>
      </p:sp>
      <p:sp>
        <p:nvSpPr>
          <p:cNvPr id="3075" name="Rectangle 3"/>
          <p:cNvSpPr>
            <a:spLocks noGrp="1" noChangeArrowheads="1"/>
          </p:cNvSpPr>
          <p:nvPr>
            <p:ph type="body" idx="1"/>
          </p:nvPr>
        </p:nvSpPr>
        <p:spPr/>
        <p:txBody>
          <a:bodyPr/>
          <a:lstStyle/>
          <a:p>
            <a:r>
              <a:rPr lang="en-US"/>
              <a:t>What is UPPAAL?</a:t>
            </a:r>
          </a:p>
          <a:p>
            <a:pPr lvl="1"/>
            <a:r>
              <a:rPr lang="en-US"/>
              <a:t>Model checker for network of timed automata.</a:t>
            </a:r>
          </a:p>
          <a:p>
            <a:pPr lvl="1"/>
            <a:r>
              <a:rPr lang="en-US"/>
              <a:t>used as a tool for:</a:t>
            </a:r>
          </a:p>
          <a:p>
            <a:pPr lvl="2"/>
            <a:r>
              <a:rPr lang="en-US"/>
              <a:t> modeling </a:t>
            </a:r>
          </a:p>
          <a:p>
            <a:pPr lvl="2"/>
            <a:r>
              <a:rPr lang="en-US"/>
              <a:t>simulating </a:t>
            </a:r>
          </a:p>
          <a:p>
            <a:pPr lvl="2"/>
            <a:r>
              <a:rPr lang="en-US"/>
              <a:t>Verifying </a:t>
            </a:r>
          </a:p>
          <a:p>
            <a:r>
              <a:rPr lang="en-US"/>
              <a:t>What is modeled?</a:t>
            </a:r>
          </a:p>
          <a:p>
            <a:pPr lvl="1"/>
            <a:r>
              <a:rPr lang="en-US"/>
              <a:t>The model is considering a bus with many stations and one passenger. </a:t>
            </a:r>
          </a:p>
        </p:txBody>
      </p:sp>
      <p:pic>
        <p:nvPicPr>
          <p:cNvPr id="4" name="Picture 3"/>
          <p:cNvPicPr>
            <a:picLocks noChangeAspect="1" noChangeArrowheads="1"/>
          </p:cNvPicPr>
          <p:nvPr/>
        </p:nvPicPr>
        <p:blipFill>
          <a:blip r:embed="rId3" cstate="print"/>
          <a:srcRect/>
          <a:stretch>
            <a:fillRect/>
          </a:stretch>
        </p:blipFill>
        <p:spPr bwMode="auto">
          <a:xfrm>
            <a:off x="5572131" y="2857496"/>
            <a:ext cx="2476517" cy="185738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UPPAAL (Model)</a:t>
            </a:r>
          </a:p>
        </p:txBody>
      </p:sp>
      <p:pic>
        <p:nvPicPr>
          <p:cNvPr id="6148" name="Picture 4" descr="main"/>
          <p:cNvPicPr>
            <a:picLocks noGrp="1" noChangeAspect="1" noChangeArrowheads="1"/>
          </p:cNvPicPr>
          <p:nvPr>
            <p:ph idx="1"/>
          </p:nvPr>
        </p:nvPicPr>
        <p:blipFill>
          <a:blip r:embed="rId3" cstate="print"/>
          <a:srcRect/>
          <a:stretch>
            <a:fillRect/>
          </a:stretch>
        </p:blipFill>
        <p:spPr>
          <a:xfrm>
            <a:off x="85725" y="1828800"/>
            <a:ext cx="9058275" cy="3109913"/>
          </a:xfrm>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UPPAAL (Simulation)</a:t>
            </a:r>
          </a:p>
        </p:txBody>
      </p:sp>
      <p:pic>
        <p:nvPicPr>
          <p:cNvPr id="8196" name="Picture 4" descr="simulate"/>
          <p:cNvPicPr>
            <a:picLocks noGrp="1" noChangeAspect="1" noChangeArrowheads="1"/>
          </p:cNvPicPr>
          <p:nvPr>
            <p:ph idx="1"/>
          </p:nvPr>
        </p:nvPicPr>
        <p:blipFill>
          <a:blip r:embed="rId3" cstate="print"/>
          <a:srcRect/>
          <a:stretch>
            <a:fillRect/>
          </a:stretch>
        </p:blipFill>
        <p:spPr>
          <a:xfrm>
            <a:off x="2025650" y="1143000"/>
            <a:ext cx="4857750" cy="5715000"/>
          </a:xfrm>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UPPAAL (Verifier)</a:t>
            </a:r>
          </a:p>
        </p:txBody>
      </p:sp>
      <p:pic>
        <p:nvPicPr>
          <p:cNvPr id="10244" name="Picture 4" descr="Verifier"/>
          <p:cNvPicPr>
            <a:picLocks noGrp="1" noChangeAspect="1" noChangeArrowheads="1"/>
          </p:cNvPicPr>
          <p:nvPr>
            <p:ph idx="1"/>
          </p:nvPr>
        </p:nvPicPr>
        <p:blipFill>
          <a:blip r:embed="rId3" cstate="print"/>
          <a:srcRect/>
          <a:stretch>
            <a:fillRect/>
          </a:stretch>
        </p:blipFill>
        <p:spPr>
          <a:xfrm>
            <a:off x="457200" y="1143000"/>
            <a:ext cx="8305800" cy="5599113"/>
          </a:xfrm>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5857884" y="4857760"/>
            <a:ext cx="1647823" cy="1643074"/>
          </a:xfrm>
          <a:prstGeom prst="rect">
            <a:avLst/>
          </a:prstGeom>
          <a:noFill/>
          <a:ln w="9525">
            <a:noFill/>
            <a:miter lim="800000"/>
            <a:headEnd/>
            <a:tailEnd/>
          </a:ln>
          <a:effectLst/>
        </p:spPr>
      </p:pic>
      <p:sp>
        <p:nvSpPr>
          <p:cNvPr id="12290" name="Rectangle 2"/>
          <p:cNvSpPr>
            <a:spLocks noGrp="1" noChangeArrowheads="1"/>
          </p:cNvSpPr>
          <p:nvPr>
            <p:ph type="title"/>
          </p:nvPr>
        </p:nvSpPr>
        <p:spPr/>
        <p:txBody>
          <a:bodyPr/>
          <a:lstStyle/>
          <a:p>
            <a:r>
              <a:rPr lang="en-US"/>
              <a:t>What we verified in UPPAAL</a:t>
            </a:r>
          </a:p>
        </p:txBody>
      </p:sp>
      <p:sp>
        <p:nvSpPr>
          <p:cNvPr id="12291" name="Rectangle 3"/>
          <p:cNvSpPr>
            <a:spLocks noGrp="1" noChangeArrowheads="1"/>
          </p:cNvSpPr>
          <p:nvPr>
            <p:ph type="body" idx="1"/>
          </p:nvPr>
        </p:nvSpPr>
        <p:spPr>
          <a:xfrm>
            <a:off x="0" y="1600200"/>
            <a:ext cx="8915400" cy="4525963"/>
          </a:xfrm>
        </p:spPr>
        <p:txBody>
          <a:bodyPr/>
          <a:lstStyle/>
          <a:p>
            <a:pPr>
              <a:lnSpc>
                <a:spcPct val="80000"/>
              </a:lnSpc>
            </a:pPr>
            <a:r>
              <a:rPr lang="en-US" sz="2000"/>
              <a:t>1. Test cases TMA 1, 2, 3 and TUA 1, 2 from acceptance test plan verified</a:t>
            </a:r>
          </a:p>
          <a:p>
            <a:pPr>
              <a:lnSpc>
                <a:spcPct val="80000"/>
              </a:lnSpc>
            </a:pPr>
            <a:r>
              <a:rPr lang="en-US" sz="2000"/>
              <a:t>2. No deadlock in the system. </a:t>
            </a:r>
          </a:p>
          <a:p>
            <a:pPr>
              <a:lnSpc>
                <a:spcPct val="80000"/>
              </a:lnSpc>
            </a:pPr>
            <a:r>
              <a:rPr lang="en-US" sz="2000"/>
              <a:t>3. Passenger is ticketed after ticketing issues is handled. </a:t>
            </a:r>
          </a:p>
          <a:p>
            <a:pPr>
              <a:lnSpc>
                <a:spcPct val="80000"/>
              </a:lnSpc>
            </a:pPr>
            <a:r>
              <a:rPr lang="en-US" sz="2000"/>
              <a:t>4. The detection started when the doors are closed. </a:t>
            </a:r>
          </a:p>
          <a:p>
            <a:pPr>
              <a:lnSpc>
                <a:spcPct val="80000"/>
              </a:lnSpc>
            </a:pPr>
            <a:r>
              <a:rPr lang="en-US" sz="2000"/>
              <a:t>5. Notifications are sent out for all cases of ticket handling. </a:t>
            </a:r>
          </a:p>
          <a:p>
            <a:pPr>
              <a:lnSpc>
                <a:spcPct val="80000"/>
              </a:lnSpc>
            </a:pPr>
            <a:r>
              <a:rPr lang="en-US" sz="2000"/>
              <a:t>6. The GPS location, boarding time and line number is sent after detection and when checking. </a:t>
            </a:r>
          </a:p>
          <a:p>
            <a:pPr>
              <a:lnSpc>
                <a:spcPct val="80000"/>
              </a:lnSpc>
            </a:pPr>
            <a:r>
              <a:rPr lang="en-US" sz="2000"/>
              <a:t>7. Ticket is valid for 60 minutes only and this test gives a negative result. </a:t>
            </a:r>
          </a:p>
          <a:p>
            <a:pPr>
              <a:lnSpc>
                <a:spcPct val="80000"/>
              </a:lnSpc>
            </a:pPr>
            <a:r>
              <a:rPr lang="en-US" sz="2000"/>
              <a:t>8. The ticket is valid for less than or equal 60 minutes and the passenger can stay in the bus for that time. </a:t>
            </a:r>
          </a:p>
          <a:p>
            <a:pPr>
              <a:lnSpc>
                <a:spcPct val="80000"/>
              </a:lnSpc>
            </a:pPr>
            <a:r>
              <a:rPr lang="en-US" sz="2000"/>
              <a:t>9. The passenger is ticketed for two reasons first when the passenger enters the transport unit for the first time and the second when the trip time exceed 60 minutes.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0" y="1"/>
            <a:ext cx="9756576" cy="6000768"/>
          </a:xfrm>
          <a:prstGeom prst="rect">
            <a:avLst/>
          </a:prstGeom>
          <a:noFill/>
          <a:ln w="9525">
            <a:noFill/>
            <a:miter lim="800000"/>
            <a:headEnd/>
            <a:tailEnd/>
          </a:ln>
          <a:effectLst/>
        </p:spPr>
      </p:pic>
      <p:sp>
        <p:nvSpPr>
          <p:cNvPr id="2" name="Title 1"/>
          <p:cNvSpPr>
            <a:spLocks noGrp="1"/>
          </p:cNvSpPr>
          <p:nvPr>
            <p:ph type="title"/>
          </p:nvPr>
        </p:nvSpPr>
        <p:spPr>
          <a:xfrm>
            <a:off x="428596" y="285728"/>
            <a:ext cx="8229600" cy="1143000"/>
          </a:xfrm>
        </p:spPr>
        <p:txBody>
          <a:bodyPr/>
          <a:lstStyle/>
          <a:p>
            <a:r>
              <a:rPr lang="hr-HR" dirty="0" smtClean="0"/>
              <a:t>Demonstration</a:t>
            </a:r>
            <a:endParaRPr lang="hr-HR" dirty="0"/>
          </a:p>
        </p:txBody>
      </p:sp>
      <p:sp>
        <p:nvSpPr>
          <p:cNvPr id="3" name="Content Placeholder 2"/>
          <p:cNvSpPr>
            <a:spLocks noGrp="1"/>
          </p:cNvSpPr>
          <p:nvPr>
            <p:ph idx="1"/>
          </p:nvPr>
        </p:nvSpPr>
        <p:spPr>
          <a:xfrm>
            <a:off x="1285852" y="2285992"/>
            <a:ext cx="5715040" cy="1882781"/>
          </a:xfrm>
        </p:spPr>
        <p:txBody>
          <a:bodyPr/>
          <a:lstStyle/>
          <a:p>
            <a:pPr>
              <a:buNone/>
            </a:pPr>
            <a:r>
              <a:rPr lang="hr-HR" dirty="0" smtClean="0"/>
              <a:t>Formal methods demo </a:t>
            </a:r>
            <a:r>
              <a:rPr lang="hr-HR" dirty="0" smtClean="0"/>
              <a:t>video</a:t>
            </a:r>
            <a:endParaRPr lang="en-US" dirty="0" smtClean="0"/>
          </a:p>
          <a:p>
            <a:pPr algn="ctr">
              <a:buNone/>
            </a:pPr>
            <a:r>
              <a:rPr lang="en-US" dirty="0" smtClean="0"/>
              <a:t>&amp;</a:t>
            </a:r>
            <a:endParaRPr lang="hr-HR" dirty="0" smtClean="0"/>
          </a:p>
          <a:p>
            <a:pPr>
              <a:buNone/>
            </a:pPr>
            <a:r>
              <a:rPr lang="hr-HR" dirty="0" smtClean="0"/>
              <a:t>Live </a:t>
            </a:r>
            <a:r>
              <a:rPr lang="hr-HR" dirty="0" smtClean="0"/>
              <a:t>demonstration of </a:t>
            </a:r>
            <a:r>
              <a:rPr lang="hr-HR" dirty="0" smtClean="0"/>
              <a:t>system</a:t>
            </a:r>
            <a:endParaRPr lang="hr-HR" dirty="0"/>
          </a:p>
        </p:txBody>
      </p:sp>
      <p:sp>
        <p:nvSpPr>
          <p:cNvPr id="4" name="Slide Number Placeholder 3"/>
          <p:cNvSpPr>
            <a:spLocks noGrp="1"/>
          </p:cNvSpPr>
          <p:nvPr>
            <p:ph type="sldNum" sz="quarter" idx="10"/>
          </p:nvPr>
        </p:nvSpPr>
        <p:spPr/>
        <p:txBody>
          <a:bodyPr/>
          <a:lstStyle/>
          <a:p>
            <a:fld id="{B969F6D2-8F18-4081-A215-E5F971D86961}" type="slidenum">
              <a:rPr lang="sv-SE" smtClean="0"/>
              <a:pPr/>
              <a:t>27</a:t>
            </a:fld>
            <a:endParaRPr lang="sv-SE"/>
          </a:p>
        </p:txBody>
      </p:sp>
      <p:sp>
        <p:nvSpPr>
          <p:cNvPr id="5" name="Date Placeholder 4"/>
          <p:cNvSpPr>
            <a:spLocks noGrp="1"/>
          </p:cNvSpPr>
          <p:nvPr>
            <p:ph type="dt" sz="half" idx="11"/>
          </p:nvPr>
        </p:nvSpPr>
        <p:spPr/>
        <p:txBody>
          <a:bodyPr/>
          <a:lstStyle/>
          <a:p>
            <a:fld id="{7695BE34-DAC4-49EB-955B-92D790692E2D}" type="datetime1">
              <a:rPr lang="sv-SE" smtClean="0"/>
              <a:pPr/>
              <a:t>2011-01-11</a:t>
            </a:fld>
            <a:endParaRPr lang="sv-SE"/>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Transport4You1 Video</a:t>
            </a:r>
            <a:endParaRPr lang="hr-HR" dirty="0"/>
          </a:p>
        </p:txBody>
      </p:sp>
      <p:sp>
        <p:nvSpPr>
          <p:cNvPr id="3" name="Content Placeholder 2"/>
          <p:cNvSpPr>
            <a:spLocks noGrp="1"/>
          </p:cNvSpPr>
          <p:nvPr>
            <p:ph idx="1"/>
          </p:nvPr>
        </p:nvSpPr>
        <p:spPr/>
        <p:txBody>
          <a:bodyPr/>
          <a:lstStyle/>
          <a:p>
            <a:r>
              <a:rPr lang="hr-HR" dirty="0" smtClean="0"/>
              <a:t>For all those who missed our video check it out on youtube:</a:t>
            </a:r>
          </a:p>
          <a:p>
            <a:pPr lvl="1"/>
            <a:r>
              <a:rPr lang="hr-HR" sz="2000" dirty="0" smtClean="0">
                <a:hlinkClick r:id="rId2"/>
              </a:rPr>
              <a:t>http://www.youtube.com/watch?v=59NOsOxOEB4</a:t>
            </a:r>
            <a:endParaRPr lang="hr-HR" sz="2000" dirty="0" smtClean="0"/>
          </a:p>
        </p:txBody>
      </p:sp>
      <p:sp>
        <p:nvSpPr>
          <p:cNvPr id="4" name="Slide Number Placeholder 3"/>
          <p:cNvSpPr>
            <a:spLocks noGrp="1"/>
          </p:cNvSpPr>
          <p:nvPr>
            <p:ph type="sldNum" sz="quarter" idx="10"/>
          </p:nvPr>
        </p:nvSpPr>
        <p:spPr/>
        <p:txBody>
          <a:bodyPr/>
          <a:lstStyle/>
          <a:p>
            <a:fld id="{B969F6D2-8F18-4081-A215-E5F971D86961}" type="slidenum">
              <a:rPr lang="sv-SE" smtClean="0"/>
              <a:pPr/>
              <a:t>28</a:t>
            </a:fld>
            <a:endParaRPr lang="sv-SE"/>
          </a:p>
        </p:txBody>
      </p:sp>
      <p:sp>
        <p:nvSpPr>
          <p:cNvPr id="5" name="Date Placeholder 4"/>
          <p:cNvSpPr>
            <a:spLocks noGrp="1"/>
          </p:cNvSpPr>
          <p:nvPr>
            <p:ph type="dt" sz="half" idx="11"/>
          </p:nvPr>
        </p:nvSpPr>
        <p:spPr/>
        <p:txBody>
          <a:bodyPr/>
          <a:lstStyle/>
          <a:p>
            <a:fld id="{7695BE34-DAC4-49EB-955B-92D790692E2D}" type="datetime1">
              <a:rPr lang="sv-SE" smtClean="0"/>
              <a:pPr/>
              <a:t>2011-01-11</a:t>
            </a:fld>
            <a:endParaRPr lang="sv-SE"/>
          </a:p>
        </p:txBody>
      </p:sp>
      <p:pic>
        <p:nvPicPr>
          <p:cNvPr id="7" name="Picture 6" descr="ist2_6873039-film.jpg"/>
          <p:cNvPicPr>
            <a:picLocks noChangeAspect="1"/>
          </p:cNvPicPr>
          <p:nvPr/>
        </p:nvPicPr>
        <p:blipFill>
          <a:blip r:embed="rId3" cstate="print"/>
          <a:stretch>
            <a:fillRect/>
          </a:stretch>
        </p:blipFill>
        <p:spPr>
          <a:xfrm>
            <a:off x="2627784" y="3284984"/>
            <a:ext cx="4826000" cy="274585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Questions</a:t>
            </a:r>
            <a:endParaRPr lang="hr-HR" dirty="0"/>
          </a:p>
        </p:txBody>
      </p:sp>
      <p:pic>
        <p:nvPicPr>
          <p:cNvPr id="6" name="Content Placeholder 5" descr="upitnik.jpg"/>
          <p:cNvPicPr>
            <a:picLocks noGrp="1" noChangeAspect="1"/>
          </p:cNvPicPr>
          <p:nvPr>
            <p:ph idx="1"/>
          </p:nvPr>
        </p:nvPicPr>
        <p:blipFill>
          <a:blip r:embed="rId3" cstate="print"/>
          <a:stretch>
            <a:fillRect/>
          </a:stretch>
        </p:blipFill>
        <p:spPr>
          <a:xfrm>
            <a:off x="3048000" y="1977231"/>
            <a:ext cx="3048000" cy="3771900"/>
          </a:xfrm>
        </p:spPr>
      </p:pic>
      <p:sp>
        <p:nvSpPr>
          <p:cNvPr id="4" name="Slide Number Placeholder 3"/>
          <p:cNvSpPr>
            <a:spLocks noGrp="1"/>
          </p:cNvSpPr>
          <p:nvPr>
            <p:ph type="sldNum" sz="quarter" idx="10"/>
          </p:nvPr>
        </p:nvSpPr>
        <p:spPr/>
        <p:txBody>
          <a:bodyPr/>
          <a:lstStyle/>
          <a:p>
            <a:fld id="{B969F6D2-8F18-4081-A215-E5F971D86961}" type="slidenum">
              <a:rPr lang="sv-SE" smtClean="0"/>
              <a:pPr/>
              <a:t>29</a:t>
            </a:fld>
            <a:endParaRPr lang="sv-SE"/>
          </a:p>
        </p:txBody>
      </p:sp>
      <p:sp>
        <p:nvSpPr>
          <p:cNvPr id="5" name="Date Placeholder 4"/>
          <p:cNvSpPr>
            <a:spLocks noGrp="1"/>
          </p:cNvSpPr>
          <p:nvPr>
            <p:ph type="dt" sz="half" idx="11"/>
          </p:nvPr>
        </p:nvSpPr>
        <p:spPr/>
        <p:txBody>
          <a:bodyPr/>
          <a:lstStyle/>
          <a:p>
            <a:fld id="{7695BE34-DAC4-49EB-955B-92D790692E2D}" type="datetime1">
              <a:rPr lang="sv-SE" smtClean="0"/>
              <a:pPr/>
              <a:t>2011-01-11</a:t>
            </a:fld>
            <a:endParaRPr lang="sv-S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hr-HR" dirty="0" smtClean="0"/>
              <a:t>Transport4You</a:t>
            </a:r>
            <a:endParaRPr lang="hr-HR" dirty="0"/>
          </a:p>
        </p:txBody>
      </p:sp>
      <p:sp>
        <p:nvSpPr>
          <p:cNvPr id="7" name="Subtitle 6"/>
          <p:cNvSpPr>
            <a:spLocks noGrp="1"/>
          </p:cNvSpPr>
          <p:nvPr>
            <p:ph type="subTitle" idx="1"/>
          </p:nvPr>
        </p:nvSpPr>
        <p:spPr/>
        <p:txBody>
          <a:bodyPr/>
          <a:lstStyle/>
          <a:p>
            <a:r>
              <a:rPr lang="hr-HR" dirty="0" smtClean="0"/>
              <a:t>Final presentation</a:t>
            </a:r>
            <a:endParaRPr lang="hr-HR" dirty="0"/>
          </a:p>
        </p:txBody>
      </p:sp>
      <p:sp>
        <p:nvSpPr>
          <p:cNvPr id="4" name="Slide Number Placeholder 3"/>
          <p:cNvSpPr>
            <a:spLocks noGrp="1"/>
          </p:cNvSpPr>
          <p:nvPr>
            <p:ph type="sldNum" sz="quarter" idx="10"/>
          </p:nvPr>
        </p:nvSpPr>
        <p:spPr/>
        <p:txBody>
          <a:bodyPr/>
          <a:lstStyle/>
          <a:p>
            <a:fld id="{EE1E4F80-F0C6-42F1-AA46-3F738D281E83}" type="slidenum">
              <a:rPr lang="sv-SE"/>
              <a:pPr/>
              <a:t>3</a:t>
            </a:fld>
            <a:endParaRPr lang="sv-SE"/>
          </a:p>
        </p:txBody>
      </p:sp>
      <p:sp>
        <p:nvSpPr>
          <p:cNvPr id="5" name="Date Placeholder 4"/>
          <p:cNvSpPr>
            <a:spLocks noGrp="1"/>
          </p:cNvSpPr>
          <p:nvPr>
            <p:ph type="dt" sz="half" idx="11"/>
          </p:nvPr>
        </p:nvSpPr>
        <p:spPr/>
        <p:txBody>
          <a:bodyPr/>
          <a:lstStyle/>
          <a:p>
            <a:fld id="{0FD996F6-6368-42D2-AAD7-EDFE892A87EF}" type="datetime1">
              <a:rPr lang="sv-SE"/>
              <a:pPr/>
              <a:t>2011-01-11</a:t>
            </a:fld>
            <a:endParaRPr lang="sv-SE"/>
          </a:p>
        </p:txBody>
      </p:sp>
      <p:sp>
        <p:nvSpPr>
          <p:cNvPr id="267271" name="Rectangle 7"/>
          <p:cNvSpPr>
            <a:spLocks noChangeArrowheads="1"/>
          </p:cNvSpPr>
          <p:nvPr/>
        </p:nvSpPr>
        <p:spPr bwMode="auto">
          <a:xfrm>
            <a:off x="467544" y="1772816"/>
            <a:ext cx="8387554" cy="408608"/>
          </a:xfrm>
          <a:prstGeom prst="rect">
            <a:avLst/>
          </a:prstGeom>
          <a:noFill/>
          <a:ln w="9525">
            <a:noFill/>
            <a:miter lim="800000"/>
            <a:headEnd/>
            <a:tailEnd/>
          </a:ln>
          <a:effectLst/>
        </p:spPr>
        <p:txBody>
          <a:bodyPr wrap="none" lIns="115094" tIns="57548" rIns="115094" bIns="57548">
            <a:spAutoFit/>
          </a:bodyPr>
          <a:lstStyle/>
          <a:p>
            <a:pPr defTabSz="1143000" eaLnBrk="0" hangingPunct="0"/>
            <a:r>
              <a:rPr lang="hr-HR" sz="1900" dirty="0" smtClean="0">
                <a:solidFill>
                  <a:schemeClr val="accent2"/>
                </a:solidFill>
              </a:rPr>
              <a:t>Responsible: Dajan </a:t>
            </a:r>
            <a:r>
              <a:rPr lang="hr-HR" sz="1900" dirty="0" smtClean="0">
                <a:solidFill>
                  <a:schemeClr val="accent2"/>
                </a:solidFill>
              </a:rPr>
              <a:t>Zvekić, Toni Pivčević, Mahdi </a:t>
            </a:r>
            <a:r>
              <a:rPr lang="hr-HR" sz="1900" dirty="0" smtClean="0">
                <a:solidFill>
                  <a:schemeClr val="accent2"/>
                </a:solidFill>
              </a:rPr>
              <a:t>Sarabi, Gaurav Kushwaha</a:t>
            </a:r>
            <a:endParaRPr lang="en-US" sz="1900" dirty="0">
              <a:solidFill>
                <a:schemeClr val="accent2"/>
              </a:solidFill>
            </a:endParaRPr>
          </a:p>
        </p:txBody>
      </p:sp>
      <p:pic>
        <p:nvPicPr>
          <p:cNvPr id="8" name="Picture 7" descr="Score-badge-med.gif"/>
          <p:cNvPicPr/>
          <p:nvPr/>
        </p:nvPicPr>
        <p:blipFill>
          <a:blip r:embed="rId3" cstate="print"/>
          <a:stretch>
            <a:fillRect/>
          </a:stretch>
        </p:blipFill>
        <p:spPr>
          <a:xfrm>
            <a:off x="755576" y="404664"/>
            <a:ext cx="1905000" cy="1019175"/>
          </a:xfrm>
          <a:prstGeom prst="rect">
            <a:avLst/>
          </a:prstGeom>
        </p:spPr>
      </p:pic>
      <p:pic>
        <p:nvPicPr>
          <p:cNvPr id="9" name="Picture 8" descr="logo.jpg"/>
          <p:cNvPicPr/>
          <p:nvPr/>
        </p:nvPicPr>
        <p:blipFill>
          <a:blip r:embed="rId4" cstate="print"/>
          <a:stretch>
            <a:fillRect/>
          </a:stretch>
        </p:blipFill>
        <p:spPr>
          <a:xfrm>
            <a:off x="6732240" y="476672"/>
            <a:ext cx="1619250" cy="84772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969F6D2-8F18-4081-A215-E5F971D86961}" type="slidenum">
              <a:rPr lang="sv-SE" smtClean="0"/>
              <a:pPr/>
              <a:t>30</a:t>
            </a:fld>
            <a:endParaRPr lang="sv-SE"/>
          </a:p>
        </p:txBody>
      </p:sp>
      <p:sp>
        <p:nvSpPr>
          <p:cNvPr id="5" name="Date Placeholder 4"/>
          <p:cNvSpPr>
            <a:spLocks noGrp="1"/>
          </p:cNvSpPr>
          <p:nvPr>
            <p:ph type="dt" sz="half" idx="11"/>
          </p:nvPr>
        </p:nvSpPr>
        <p:spPr/>
        <p:txBody>
          <a:bodyPr/>
          <a:lstStyle/>
          <a:p>
            <a:fld id="{7695BE34-DAC4-49EB-955B-92D790692E2D}" type="datetime1">
              <a:rPr lang="sv-SE" smtClean="0"/>
              <a:pPr/>
              <a:t>2011-01-11</a:t>
            </a:fld>
            <a:endParaRPr lang="sv-SE"/>
          </a:p>
        </p:txBody>
      </p:sp>
      <p:pic>
        <p:nvPicPr>
          <p:cNvPr id="8" name="Content Placeholder 7" descr="thank-you.jpg"/>
          <p:cNvPicPr>
            <a:picLocks noGrp="1" noChangeAspect="1"/>
          </p:cNvPicPr>
          <p:nvPr>
            <p:ph idx="1"/>
          </p:nvPr>
        </p:nvPicPr>
        <p:blipFill>
          <a:blip r:embed="rId2" cstate="print"/>
          <a:stretch>
            <a:fillRect/>
          </a:stretch>
        </p:blipFill>
        <p:spPr>
          <a:xfrm>
            <a:off x="539552" y="332656"/>
            <a:ext cx="8096250" cy="5381625"/>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969F6D2-8F18-4081-A215-E5F971D86961}" type="slidenum">
              <a:rPr lang="sv-SE" smtClean="0"/>
              <a:pPr/>
              <a:t>4</a:t>
            </a:fld>
            <a:endParaRPr lang="sv-SE"/>
          </a:p>
        </p:txBody>
      </p:sp>
      <p:sp>
        <p:nvSpPr>
          <p:cNvPr id="5" name="Date Placeholder 4"/>
          <p:cNvSpPr>
            <a:spLocks noGrp="1"/>
          </p:cNvSpPr>
          <p:nvPr>
            <p:ph type="dt" sz="half" idx="11"/>
          </p:nvPr>
        </p:nvSpPr>
        <p:spPr/>
        <p:txBody>
          <a:bodyPr/>
          <a:lstStyle/>
          <a:p>
            <a:fld id="{7695BE34-DAC4-49EB-955B-92D790692E2D}" type="datetime1">
              <a:rPr lang="sv-SE" smtClean="0"/>
              <a:pPr/>
              <a:t>2011-01-11</a:t>
            </a:fld>
            <a:endParaRPr lang="sv-SE"/>
          </a:p>
        </p:txBody>
      </p:sp>
      <p:sp>
        <p:nvSpPr>
          <p:cNvPr id="6" name="Text Box 4"/>
          <p:cNvSpPr txBox="1">
            <a:spLocks noChangeArrowheads="1"/>
          </p:cNvSpPr>
          <p:nvPr/>
        </p:nvSpPr>
        <p:spPr bwMode="auto">
          <a:xfrm>
            <a:off x="1203325" y="7299325"/>
            <a:ext cx="1431925" cy="188913"/>
          </a:xfrm>
          <a:prstGeom prst="rect">
            <a:avLst/>
          </a:prstGeom>
          <a:noFill/>
          <a:ln w="9525">
            <a:noFill/>
            <a:miter lim="800000"/>
            <a:headEnd/>
            <a:tailEnd/>
          </a:ln>
        </p:spPr>
        <p:txBody>
          <a:bodyPr lIns="0" tIns="0" rIns="0" bIns="0">
            <a:spAutoFit/>
          </a:bodyPr>
          <a:lstStyle/>
          <a:p>
            <a:pPr>
              <a:lnSpc>
                <a:spcPct val="95000"/>
              </a:lnSpc>
            </a:pPr>
            <a:r>
              <a:rPr lang="en-US" sz="1600">
                <a:solidFill>
                  <a:srgbClr val="808080"/>
                </a:solidFill>
                <a:latin typeface="Arial" charset="0"/>
              </a:rPr>
              <a:t>1/10/2010</a:t>
            </a:r>
          </a:p>
        </p:txBody>
      </p:sp>
      <p:sp>
        <p:nvSpPr>
          <p:cNvPr id="7" name="Text Box 5"/>
          <p:cNvSpPr txBox="1">
            <a:spLocks noChangeArrowheads="1"/>
          </p:cNvSpPr>
          <p:nvPr/>
        </p:nvSpPr>
        <p:spPr bwMode="auto">
          <a:xfrm>
            <a:off x="431800" y="533400"/>
            <a:ext cx="8950325" cy="452438"/>
          </a:xfrm>
          <a:prstGeom prst="rect">
            <a:avLst/>
          </a:prstGeom>
          <a:noFill/>
          <a:ln w="9525">
            <a:noFill/>
            <a:miter lim="800000"/>
            <a:headEnd/>
            <a:tailEnd/>
          </a:ln>
        </p:spPr>
        <p:txBody>
          <a:bodyPr lIns="0" tIns="0" rIns="0" bIns="0" anchor="ctr">
            <a:spAutoFit/>
          </a:bodyPr>
          <a:lstStyle/>
          <a:p>
            <a:pPr algn="ctr">
              <a:lnSpc>
                <a:spcPct val="95000"/>
              </a:lnSpc>
            </a:pPr>
            <a:r>
              <a:rPr lang="en-US" sz="3100" b="1">
                <a:solidFill>
                  <a:srgbClr val="333399"/>
                </a:solidFill>
                <a:latin typeface="Arial" charset="0"/>
              </a:rPr>
              <a:t> </a:t>
            </a:r>
          </a:p>
        </p:txBody>
      </p:sp>
      <p:pic>
        <p:nvPicPr>
          <p:cNvPr id="11266" name="Picture 2"/>
          <p:cNvPicPr>
            <a:picLocks noChangeAspect="1" noChangeArrowheads="1"/>
          </p:cNvPicPr>
          <p:nvPr/>
        </p:nvPicPr>
        <p:blipFill>
          <a:blip r:embed="rId2" cstate="print"/>
          <a:srcRect/>
          <a:stretch>
            <a:fillRect/>
          </a:stretch>
        </p:blipFill>
        <p:spPr bwMode="auto">
          <a:xfrm>
            <a:off x="285720" y="428604"/>
            <a:ext cx="1724717" cy="1928826"/>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cstate="print"/>
          <a:srcRect/>
          <a:stretch>
            <a:fillRect/>
          </a:stretch>
        </p:blipFill>
        <p:spPr bwMode="auto">
          <a:xfrm>
            <a:off x="2357422" y="428604"/>
            <a:ext cx="1681482" cy="2000263"/>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cstate="print"/>
          <a:srcRect/>
          <a:stretch>
            <a:fillRect/>
          </a:stretch>
        </p:blipFill>
        <p:spPr bwMode="auto">
          <a:xfrm>
            <a:off x="4429124" y="500042"/>
            <a:ext cx="1810366" cy="1857388"/>
          </a:xfrm>
          <a:prstGeom prst="rect">
            <a:avLst/>
          </a:prstGeom>
          <a:noFill/>
          <a:ln w="9525">
            <a:noFill/>
            <a:miter lim="800000"/>
            <a:headEnd/>
            <a:tailEnd/>
          </a:ln>
          <a:effectLst/>
        </p:spPr>
      </p:pic>
      <p:pic>
        <p:nvPicPr>
          <p:cNvPr id="11269" name="Picture 5"/>
          <p:cNvPicPr>
            <a:picLocks noChangeAspect="1" noChangeArrowheads="1"/>
          </p:cNvPicPr>
          <p:nvPr/>
        </p:nvPicPr>
        <p:blipFill>
          <a:blip r:embed="rId5" cstate="print"/>
          <a:srcRect/>
          <a:stretch>
            <a:fillRect/>
          </a:stretch>
        </p:blipFill>
        <p:spPr bwMode="auto">
          <a:xfrm>
            <a:off x="6715140" y="500042"/>
            <a:ext cx="1604075" cy="1928826"/>
          </a:xfrm>
          <a:prstGeom prst="rect">
            <a:avLst/>
          </a:prstGeom>
          <a:noFill/>
          <a:ln w="9525">
            <a:noFill/>
            <a:miter lim="800000"/>
            <a:headEnd/>
            <a:tailEnd/>
          </a:ln>
          <a:effectLst/>
        </p:spPr>
      </p:pic>
      <p:pic>
        <p:nvPicPr>
          <p:cNvPr id="11270" name="Picture 6"/>
          <p:cNvPicPr>
            <a:picLocks noChangeAspect="1" noChangeArrowheads="1"/>
          </p:cNvPicPr>
          <p:nvPr/>
        </p:nvPicPr>
        <p:blipFill>
          <a:blip r:embed="rId6" cstate="print"/>
          <a:srcRect/>
          <a:stretch>
            <a:fillRect/>
          </a:stretch>
        </p:blipFill>
        <p:spPr bwMode="auto">
          <a:xfrm>
            <a:off x="1259632" y="4509120"/>
            <a:ext cx="1875763" cy="1663594"/>
          </a:xfrm>
          <a:prstGeom prst="rect">
            <a:avLst/>
          </a:prstGeom>
          <a:noFill/>
          <a:ln w="9525">
            <a:noFill/>
            <a:miter lim="800000"/>
            <a:headEnd/>
            <a:tailEnd/>
          </a:ln>
          <a:effectLst/>
        </p:spPr>
      </p:pic>
      <p:pic>
        <p:nvPicPr>
          <p:cNvPr id="11271" name="Picture 7"/>
          <p:cNvPicPr>
            <a:picLocks noChangeAspect="1" noChangeArrowheads="1"/>
          </p:cNvPicPr>
          <p:nvPr/>
        </p:nvPicPr>
        <p:blipFill>
          <a:blip r:embed="rId7" cstate="print"/>
          <a:srcRect/>
          <a:stretch>
            <a:fillRect/>
          </a:stretch>
        </p:blipFill>
        <p:spPr bwMode="auto">
          <a:xfrm>
            <a:off x="3786182" y="4429132"/>
            <a:ext cx="1797451" cy="1928826"/>
          </a:xfrm>
          <a:prstGeom prst="rect">
            <a:avLst/>
          </a:prstGeom>
          <a:noFill/>
          <a:ln w="9525">
            <a:noFill/>
            <a:miter lim="800000"/>
            <a:headEnd/>
            <a:tailEnd/>
          </a:ln>
          <a:effectLst/>
        </p:spPr>
      </p:pic>
      <p:pic>
        <p:nvPicPr>
          <p:cNvPr id="11273" name="Picture 9"/>
          <p:cNvPicPr>
            <a:picLocks noChangeAspect="1" noChangeArrowheads="1"/>
          </p:cNvPicPr>
          <p:nvPr/>
        </p:nvPicPr>
        <p:blipFill>
          <a:blip r:embed="rId8" cstate="print"/>
          <a:srcRect/>
          <a:stretch>
            <a:fillRect/>
          </a:stretch>
        </p:blipFill>
        <p:spPr bwMode="auto">
          <a:xfrm>
            <a:off x="6215074" y="4357694"/>
            <a:ext cx="1428760" cy="1998564"/>
          </a:xfrm>
          <a:prstGeom prst="rect">
            <a:avLst/>
          </a:prstGeom>
          <a:noFill/>
          <a:ln w="9525">
            <a:noFill/>
            <a:miter lim="800000"/>
            <a:headEnd/>
            <a:tailEnd/>
          </a:ln>
          <a:effectLst/>
        </p:spPr>
      </p:pic>
      <p:pic>
        <p:nvPicPr>
          <p:cNvPr id="11274" name="Picture 10"/>
          <p:cNvPicPr>
            <a:picLocks noChangeAspect="1" noChangeArrowheads="1"/>
          </p:cNvPicPr>
          <p:nvPr/>
        </p:nvPicPr>
        <p:blipFill>
          <a:blip r:embed="rId9" cstate="print"/>
          <a:srcRect/>
          <a:stretch>
            <a:fillRect/>
          </a:stretch>
        </p:blipFill>
        <p:spPr bwMode="auto">
          <a:xfrm>
            <a:off x="3286116" y="2500306"/>
            <a:ext cx="2381266"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T4U description</a:t>
            </a:r>
            <a:endParaRPr lang="hr-HR" dirty="0"/>
          </a:p>
        </p:txBody>
      </p:sp>
      <p:sp>
        <p:nvSpPr>
          <p:cNvPr id="3" name="Content Placeholder 2"/>
          <p:cNvSpPr>
            <a:spLocks noGrp="1"/>
          </p:cNvSpPr>
          <p:nvPr>
            <p:ph idx="1"/>
          </p:nvPr>
        </p:nvSpPr>
        <p:spPr/>
        <p:txBody>
          <a:bodyPr/>
          <a:lstStyle/>
          <a:p>
            <a:r>
              <a:rPr lang="hr-HR" dirty="0" smtClean="0"/>
              <a:t>T4U = Transport for You</a:t>
            </a:r>
          </a:p>
          <a:p>
            <a:r>
              <a:rPr lang="hr-HR" dirty="0" smtClean="0"/>
              <a:t>Project registered in SCORE competition</a:t>
            </a:r>
          </a:p>
          <a:p>
            <a:pPr>
              <a:buNone/>
            </a:pPr>
            <a:r>
              <a:rPr lang="hr-HR" sz="2000" dirty="0" smtClean="0"/>
              <a:t>	</a:t>
            </a:r>
          </a:p>
          <a:p>
            <a:pPr algn="just">
              <a:buNone/>
            </a:pPr>
            <a:r>
              <a:rPr lang="hr-HR" sz="2000" dirty="0" smtClean="0"/>
              <a:t>	“</a:t>
            </a:r>
            <a:r>
              <a:rPr lang="en-US" sz="2000" dirty="0" smtClean="0"/>
              <a:t>T4U </a:t>
            </a:r>
            <a:r>
              <a:rPr lang="en-US" sz="2000" dirty="0"/>
              <a:t>project was designed to help organize </a:t>
            </a:r>
            <a:r>
              <a:rPr lang="en-US" sz="2000" b="1" dirty="0"/>
              <a:t>public transport </a:t>
            </a:r>
            <a:r>
              <a:rPr lang="en-US" sz="2000" dirty="0"/>
              <a:t>for big cities, which have many </a:t>
            </a:r>
            <a:r>
              <a:rPr lang="en-US" sz="2000" b="1" dirty="0"/>
              <a:t>network systems </a:t>
            </a:r>
            <a:r>
              <a:rPr lang="en-US" sz="2000" dirty="0"/>
              <a:t>like bus, tram or subway network system. Main goal </a:t>
            </a:r>
            <a:r>
              <a:rPr lang="en-US" sz="2000" dirty="0" smtClean="0"/>
              <a:t>of</a:t>
            </a:r>
            <a:r>
              <a:rPr lang="hr-HR" sz="2000" dirty="0" smtClean="0"/>
              <a:t> the</a:t>
            </a:r>
            <a:r>
              <a:rPr lang="en-US" sz="2000" dirty="0" smtClean="0"/>
              <a:t> </a:t>
            </a:r>
            <a:r>
              <a:rPr lang="en-US" sz="2000" dirty="0"/>
              <a:t>project is to make public transport more </a:t>
            </a:r>
            <a:r>
              <a:rPr lang="en-US" sz="2000" b="1" dirty="0"/>
              <a:t>reliable</a:t>
            </a:r>
            <a:r>
              <a:rPr lang="en-US" sz="2000" dirty="0"/>
              <a:t> and </a:t>
            </a:r>
            <a:r>
              <a:rPr lang="en-US" sz="2000" b="1" dirty="0"/>
              <a:t>easier</a:t>
            </a:r>
            <a:r>
              <a:rPr lang="en-US" sz="2000" dirty="0"/>
              <a:t> to use for people who heavily depends on it. Also, this projects goal is to help in organization of public transport system and </a:t>
            </a:r>
            <a:r>
              <a:rPr lang="en-US" sz="2000" b="1" dirty="0"/>
              <a:t>automate</a:t>
            </a:r>
            <a:r>
              <a:rPr lang="en-US" sz="2000" dirty="0"/>
              <a:t> much functionality that is currently manually executed</a:t>
            </a:r>
            <a:r>
              <a:rPr lang="en-US" sz="2000" dirty="0" smtClean="0"/>
              <a:t>.</a:t>
            </a:r>
            <a:r>
              <a:rPr lang="hr-HR" sz="2000" dirty="0" smtClean="0"/>
              <a:t>”</a:t>
            </a:r>
            <a:endParaRPr lang="hr-HR" sz="2000" dirty="0"/>
          </a:p>
          <a:p>
            <a:pPr algn="just"/>
            <a:endParaRPr lang="hr-HR" dirty="0" smtClean="0"/>
          </a:p>
          <a:p>
            <a:endParaRPr lang="hr-HR" dirty="0"/>
          </a:p>
        </p:txBody>
      </p:sp>
      <p:sp>
        <p:nvSpPr>
          <p:cNvPr id="4" name="Slide Number Placeholder 3"/>
          <p:cNvSpPr>
            <a:spLocks noGrp="1"/>
          </p:cNvSpPr>
          <p:nvPr>
            <p:ph type="sldNum" sz="quarter" idx="10"/>
          </p:nvPr>
        </p:nvSpPr>
        <p:spPr/>
        <p:txBody>
          <a:bodyPr/>
          <a:lstStyle/>
          <a:p>
            <a:fld id="{B969F6D2-8F18-4081-A215-E5F971D86961}" type="slidenum">
              <a:rPr lang="sv-SE" smtClean="0"/>
              <a:pPr/>
              <a:t>5</a:t>
            </a:fld>
            <a:endParaRPr lang="sv-SE"/>
          </a:p>
        </p:txBody>
      </p:sp>
      <p:sp>
        <p:nvSpPr>
          <p:cNvPr id="5" name="Date Placeholder 4"/>
          <p:cNvSpPr>
            <a:spLocks noGrp="1"/>
          </p:cNvSpPr>
          <p:nvPr>
            <p:ph type="dt" sz="half" idx="11"/>
          </p:nvPr>
        </p:nvSpPr>
        <p:spPr/>
        <p:txBody>
          <a:bodyPr/>
          <a:lstStyle/>
          <a:p>
            <a:fld id="{7695BE34-DAC4-49EB-955B-92D790692E2D}" type="datetime1">
              <a:rPr lang="sv-SE" smtClean="0"/>
              <a:pPr/>
              <a:t>2011-01-11</a:t>
            </a:fld>
            <a:endParaRPr lang="sv-S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3929058" y="4000504"/>
            <a:ext cx="2705107" cy="2531315"/>
          </a:xfrm>
          <a:prstGeom prst="rect">
            <a:avLst/>
          </a:prstGeom>
          <a:noFill/>
          <a:ln w="9525">
            <a:noFill/>
            <a:miter lim="800000"/>
            <a:headEnd/>
            <a:tailEnd/>
          </a:ln>
          <a:effectLst/>
        </p:spPr>
      </p:pic>
      <p:sp>
        <p:nvSpPr>
          <p:cNvPr id="4" name="Slide Number Placeholder 3"/>
          <p:cNvSpPr>
            <a:spLocks noGrp="1"/>
          </p:cNvSpPr>
          <p:nvPr>
            <p:ph type="sldNum" sz="quarter" idx="10"/>
          </p:nvPr>
        </p:nvSpPr>
        <p:spPr/>
        <p:txBody>
          <a:bodyPr/>
          <a:lstStyle/>
          <a:p>
            <a:fld id="{7159294D-76E7-485E-8138-16D7CE6323EB}" type="slidenum">
              <a:rPr lang="sv-SE"/>
              <a:pPr/>
              <a:t>6</a:t>
            </a:fld>
            <a:endParaRPr lang="sv-SE"/>
          </a:p>
        </p:txBody>
      </p:sp>
      <p:sp>
        <p:nvSpPr>
          <p:cNvPr id="5" name="Date Placeholder 4"/>
          <p:cNvSpPr>
            <a:spLocks noGrp="1"/>
          </p:cNvSpPr>
          <p:nvPr>
            <p:ph type="dt" sz="half" idx="11"/>
          </p:nvPr>
        </p:nvSpPr>
        <p:spPr/>
        <p:txBody>
          <a:bodyPr/>
          <a:lstStyle/>
          <a:p>
            <a:fld id="{6FEDBE88-0AB2-479D-BCF9-C80E70979B3A}" type="datetime1">
              <a:rPr lang="sv-SE"/>
              <a:pPr/>
              <a:t>2011-01-11</a:t>
            </a:fld>
            <a:endParaRPr lang="sv-SE"/>
          </a:p>
        </p:txBody>
      </p:sp>
      <p:sp>
        <p:nvSpPr>
          <p:cNvPr id="266242" name="Rectangle 2"/>
          <p:cNvSpPr>
            <a:spLocks noGrp="1" noChangeArrowheads="1"/>
          </p:cNvSpPr>
          <p:nvPr>
            <p:ph type="title"/>
          </p:nvPr>
        </p:nvSpPr>
        <p:spPr/>
        <p:txBody>
          <a:bodyPr/>
          <a:lstStyle/>
          <a:p>
            <a:r>
              <a:rPr lang="hr-HR" sz="4000" dirty="0" smtClean="0"/>
              <a:t>Important event(s)</a:t>
            </a:r>
            <a:endParaRPr lang="en-GB" sz="4000" dirty="0"/>
          </a:p>
        </p:txBody>
      </p:sp>
      <p:sp>
        <p:nvSpPr>
          <p:cNvPr id="266243" name="Rectangle 3"/>
          <p:cNvSpPr>
            <a:spLocks noGrp="1" noChangeArrowheads="1"/>
          </p:cNvSpPr>
          <p:nvPr>
            <p:ph type="body" idx="1"/>
          </p:nvPr>
        </p:nvSpPr>
        <p:spPr/>
        <p:txBody>
          <a:bodyPr/>
          <a:lstStyle/>
          <a:p>
            <a:r>
              <a:rPr lang="en-US" dirty="0" smtClean="0"/>
              <a:t>T4U SCORE project description document</a:t>
            </a:r>
            <a:endParaRPr lang="hr-HR" dirty="0" smtClean="0"/>
          </a:p>
          <a:p>
            <a:pPr lvl="1"/>
            <a:r>
              <a:rPr lang="hr-HR" dirty="0" smtClean="0"/>
              <a:t>Currently working on third version of document</a:t>
            </a:r>
          </a:p>
          <a:p>
            <a:pPr lvl="1"/>
            <a:r>
              <a:rPr lang="hr-HR" dirty="0" smtClean="0"/>
              <a:t>80% completed</a:t>
            </a:r>
          </a:p>
          <a:p>
            <a:pPr lvl="4"/>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Working hours</a:t>
            </a:r>
            <a:endParaRPr lang="hr-HR" dirty="0"/>
          </a:p>
        </p:txBody>
      </p:sp>
      <p:graphicFrame>
        <p:nvGraphicFramePr>
          <p:cNvPr id="6" name="Content Placeholder 5"/>
          <p:cNvGraphicFramePr>
            <a:graphicFrameLocks noGrp="1"/>
          </p:cNvGraphicFramePr>
          <p:nvPr>
            <p:ph idx="1"/>
          </p:nvPr>
        </p:nvGraphicFramePr>
        <p:xfrm>
          <a:off x="251520" y="1412776"/>
          <a:ext cx="8641178" cy="2564078"/>
        </p:xfrm>
        <a:graphic>
          <a:graphicData uri="http://schemas.openxmlformats.org/drawingml/2006/table">
            <a:tbl>
              <a:tblPr/>
              <a:tblGrid>
                <a:gridCol w="943187"/>
                <a:gridCol w="392324"/>
                <a:gridCol w="403873"/>
                <a:gridCol w="403873"/>
                <a:gridCol w="403873"/>
                <a:gridCol w="477178"/>
                <a:gridCol w="403873"/>
                <a:gridCol w="403873"/>
                <a:gridCol w="403873"/>
                <a:gridCol w="403873"/>
                <a:gridCol w="403873"/>
                <a:gridCol w="403873"/>
                <a:gridCol w="403873"/>
                <a:gridCol w="403873"/>
                <a:gridCol w="403873"/>
                <a:gridCol w="403873"/>
                <a:gridCol w="403873"/>
                <a:gridCol w="403873"/>
                <a:gridCol w="770394"/>
              </a:tblGrid>
              <a:tr h="232026">
                <a:tc>
                  <a:txBody>
                    <a:bodyPr/>
                    <a:lstStyle/>
                    <a:p>
                      <a:pPr algn="ctr" fontAlgn="b"/>
                      <a:r>
                        <a:rPr lang="hr-HR" sz="1400" b="0" i="0" u="none" strike="noStrike" dirty="0" smtClean="0">
                          <a:solidFill>
                            <a:srgbClr val="000000"/>
                          </a:solidFill>
                          <a:latin typeface="Calibri"/>
                        </a:rPr>
                        <a:t>Member</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37</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38</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39</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40</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41</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42</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43</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44</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45</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46</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47</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48</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49</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50</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51</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52</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W</a:t>
                      </a:r>
                      <a:r>
                        <a:rPr lang="en-GB" sz="1400" b="0" i="0" u="none" strike="noStrike" dirty="0" smtClean="0">
                          <a:solidFill>
                            <a:srgbClr val="000000"/>
                          </a:solidFill>
                          <a:latin typeface="Calibri"/>
                        </a:rPr>
                        <a:t>1</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Total</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r>
              <a:tr h="232026">
                <a:tc>
                  <a:txBody>
                    <a:bodyPr/>
                    <a:lstStyle/>
                    <a:p>
                      <a:pPr algn="ctr" fontAlgn="b"/>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bg1"/>
                    </a:solidFill>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dirty="0">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r>
              <a:tr h="232026">
                <a:tc>
                  <a:txBody>
                    <a:bodyPr/>
                    <a:lstStyle/>
                    <a:p>
                      <a:pPr algn="ctr" fontAlgn="b"/>
                      <a:r>
                        <a:rPr lang="en-GB" sz="1400" b="0" i="0" u="none" strike="noStrike" dirty="0" err="1">
                          <a:solidFill>
                            <a:srgbClr val="000000"/>
                          </a:solidFill>
                          <a:latin typeface="Calibri"/>
                        </a:rPr>
                        <a:t>Dajan</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bg1"/>
                    </a:solidFill>
                  </a:tcPr>
                </a:tc>
                <a:tc>
                  <a:txBody>
                    <a:bodyPr/>
                    <a:lstStyle/>
                    <a:p>
                      <a:pPr algn="ctr" fontAlgn="b"/>
                      <a:r>
                        <a:rPr lang="en-GB" sz="1400" b="0" i="0" u="none" strike="noStrike" dirty="0">
                          <a:solidFill>
                            <a:srgbClr val="000000"/>
                          </a:solidFill>
                          <a:latin typeface="Calibri"/>
                        </a:rPr>
                        <a:t>18</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17</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19</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13</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20</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22</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13</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19</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23</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24</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20</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18</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22</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14</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14</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25</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11</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312</a:t>
                      </a:r>
                    </a:p>
                  </a:txBody>
                  <a:tcPr marL="6456" marR="6456" marT="6456" marB="0" anchor="b">
                    <a:lnL>
                      <a:noFill/>
                    </a:lnL>
                    <a:lnR>
                      <a:noFill/>
                    </a:lnR>
                    <a:lnT>
                      <a:noFill/>
                    </a:lnT>
                    <a:lnB>
                      <a:noFill/>
                    </a:lnB>
                    <a:solidFill>
                      <a:schemeClr val="accent1"/>
                    </a:solidFill>
                  </a:tcPr>
                </a:tc>
              </a:tr>
              <a:tr h="232026">
                <a:tc>
                  <a:txBody>
                    <a:bodyPr/>
                    <a:lstStyle/>
                    <a:p>
                      <a:pPr algn="ctr" fontAlgn="b"/>
                      <a:r>
                        <a:rPr lang="en-GB" sz="1400" b="0" i="0" u="none" strike="noStrike" dirty="0">
                          <a:solidFill>
                            <a:srgbClr val="000000"/>
                          </a:solidFill>
                          <a:latin typeface="Calibri"/>
                        </a:rPr>
                        <a:t>Dino</a:t>
                      </a:r>
                    </a:p>
                  </a:txBody>
                  <a:tcPr marL="6456" marR="6456" marT="6456"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13</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14</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14</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8</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18</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21</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17</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18</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21</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26</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25</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28</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31</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20</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8</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21</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305</a:t>
                      </a:r>
                    </a:p>
                  </a:txBody>
                  <a:tcPr marL="6456" marR="6456" marT="6456" marB="0" anchor="b">
                    <a:lnL>
                      <a:noFill/>
                    </a:lnL>
                    <a:lnR>
                      <a:noFill/>
                    </a:lnR>
                    <a:lnT>
                      <a:noFill/>
                    </a:lnT>
                    <a:lnB>
                      <a:noFill/>
                    </a:lnB>
                    <a:solidFill>
                      <a:schemeClr val="accent1"/>
                    </a:solidFill>
                  </a:tcPr>
                </a:tc>
              </a:tr>
              <a:tr h="232026">
                <a:tc>
                  <a:txBody>
                    <a:bodyPr/>
                    <a:lstStyle/>
                    <a:p>
                      <a:pPr algn="ctr" fontAlgn="b"/>
                      <a:r>
                        <a:rPr lang="en-GB" sz="1400" b="0" i="0" u="none" strike="noStrike" dirty="0" err="1">
                          <a:solidFill>
                            <a:srgbClr val="000000"/>
                          </a:solidFill>
                          <a:latin typeface="Calibri"/>
                        </a:rPr>
                        <a:t>Gaurav</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bg1"/>
                    </a:solidFill>
                  </a:tcPr>
                </a:tc>
                <a:tc>
                  <a:txBody>
                    <a:bodyPr/>
                    <a:lstStyle/>
                    <a:p>
                      <a:pPr algn="ctr" fontAlgn="b"/>
                      <a:r>
                        <a:rPr lang="hr-HR" sz="1400" b="0" i="0" u="none" strike="noStrike" dirty="0" smtClean="0">
                          <a:solidFill>
                            <a:srgbClr val="000000"/>
                          </a:solidFill>
                          <a:latin typeface="Calibri"/>
                        </a:rPr>
                        <a:t>-</a:t>
                      </a:r>
                      <a:endParaRPr lang="en-GB" sz="1400" b="0" i="0" u="none" strike="noStrike" dirty="0">
                        <a:solidFill>
                          <a:srgbClr val="000000"/>
                        </a:solidFill>
                        <a:latin typeface="Calibri"/>
                      </a:endParaRP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15</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19</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16</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12</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20</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15</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18</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22</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23</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13</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21</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19</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7</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18</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0</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13</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251</a:t>
                      </a:r>
                    </a:p>
                  </a:txBody>
                  <a:tcPr marL="6456" marR="6456" marT="6456" marB="0" anchor="b">
                    <a:lnL>
                      <a:noFill/>
                    </a:lnL>
                    <a:lnR>
                      <a:noFill/>
                    </a:lnR>
                    <a:lnT>
                      <a:noFill/>
                    </a:lnT>
                    <a:lnB>
                      <a:noFill/>
                    </a:lnB>
                    <a:solidFill>
                      <a:schemeClr val="accent1"/>
                    </a:solidFill>
                  </a:tcPr>
                </a:tc>
              </a:tr>
              <a:tr h="232026">
                <a:tc>
                  <a:txBody>
                    <a:bodyPr/>
                    <a:lstStyle/>
                    <a:p>
                      <a:pPr algn="ctr" fontAlgn="b"/>
                      <a:r>
                        <a:rPr lang="en-GB" sz="1400" b="0" i="0" u="none" strike="noStrike" dirty="0" err="1">
                          <a:solidFill>
                            <a:srgbClr val="000000"/>
                          </a:solidFill>
                          <a:latin typeface="Calibri"/>
                        </a:rPr>
                        <a:t>Mahdi</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10</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17</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9</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6</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9</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8</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16</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14</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12</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14</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9</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11</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14</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0</a:t>
                      </a:r>
                    </a:p>
                  </a:txBody>
                  <a:tcPr marL="6456" marR="6456" marT="6456" marB="0" anchor="b">
                    <a:lnL>
                      <a:noFill/>
                    </a:lnL>
                    <a:lnR>
                      <a:noFill/>
                    </a:lnR>
                    <a:lnT>
                      <a:noFill/>
                    </a:lnT>
                    <a:lnB>
                      <a:noFill/>
                    </a:lnB>
                  </a:tcPr>
                </a:tc>
                <a:tc>
                  <a:txBody>
                    <a:bodyPr/>
                    <a:lstStyle/>
                    <a:p>
                      <a:pPr algn="ctr" fontAlgn="b"/>
                      <a:r>
                        <a:rPr lang="en-GB" sz="1400" b="0" i="0" u="none" strike="noStrike" dirty="0" smtClean="0">
                          <a:solidFill>
                            <a:srgbClr val="000000"/>
                          </a:solidFill>
                          <a:latin typeface="Calibri"/>
                        </a:rPr>
                        <a:t>10</a:t>
                      </a:r>
                      <a:endParaRPr lang="en-GB" sz="1400" b="0" i="0" u="none" strike="noStrike" dirty="0">
                        <a:solidFill>
                          <a:srgbClr val="000000"/>
                        </a:solidFill>
                        <a:latin typeface="Calibri"/>
                      </a:endParaRP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0</a:t>
                      </a:r>
                    </a:p>
                  </a:txBody>
                  <a:tcPr marL="6456" marR="6456" marT="6456" marB="0" anchor="b">
                    <a:lnL>
                      <a:noFill/>
                    </a:lnL>
                    <a:lnR>
                      <a:noFill/>
                    </a:lnR>
                    <a:lnT>
                      <a:noFill/>
                    </a:lnT>
                    <a:lnB>
                      <a:noFill/>
                    </a:lnB>
                  </a:tcPr>
                </a:tc>
                <a:tc>
                  <a:txBody>
                    <a:bodyPr/>
                    <a:lstStyle/>
                    <a:p>
                      <a:pPr algn="ctr" fontAlgn="b"/>
                      <a:r>
                        <a:rPr lang="en-GB" sz="1400" b="0" i="0" u="none" strike="noStrike" dirty="0" smtClean="0">
                          <a:solidFill>
                            <a:srgbClr val="000000"/>
                          </a:solidFill>
                          <a:latin typeface="Calibri"/>
                        </a:rPr>
                        <a:t>14</a:t>
                      </a:r>
                      <a:endParaRPr lang="en-GB" sz="1400" b="0" i="0" u="none" strike="noStrike" dirty="0">
                        <a:solidFill>
                          <a:srgbClr val="000000"/>
                        </a:solidFill>
                        <a:latin typeface="Calibri"/>
                      </a:endParaRP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149</a:t>
                      </a:r>
                    </a:p>
                  </a:txBody>
                  <a:tcPr marL="6456" marR="6456" marT="6456" marB="0" anchor="b">
                    <a:lnL>
                      <a:noFill/>
                    </a:lnL>
                    <a:lnR>
                      <a:noFill/>
                    </a:lnR>
                    <a:lnT>
                      <a:noFill/>
                    </a:lnT>
                    <a:lnB>
                      <a:noFill/>
                    </a:lnB>
                    <a:solidFill>
                      <a:schemeClr val="accent1"/>
                    </a:solidFill>
                  </a:tcPr>
                </a:tc>
              </a:tr>
              <a:tr h="192020">
                <a:tc>
                  <a:txBody>
                    <a:bodyPr/>
                    <a:lstStyle/>
                    <a:p>
                      <a:pPr algn="ctr" fontAlgn="b"/>
                      <a:r>
                        <a:rPr lang="en-GB" sz="1400" b="0" i="0" u="none" strike="noStrike" dirty="0" err="1">
                          <a:solidFill>
                            <a:srgbClr val="000000"/>
                          </a:solidFill>
                          <a:latin typeface="Calibri"/>
                        </a:rPr>
                        <a:t>Muhammed</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4</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15</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11</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9</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10</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10</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19</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11</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16</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16</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19</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14</a:t>
                      </a:r>
                    </a:p>
                  </a:txBody>
                  <a:tcPr marL="6456" marR="6456" marT="6456" marB="0" anchor="b">
                    <a:lnL>
                      <a:noFill/>
                    </a:lnL>
                    <a:lnR>
                      <a:noFill/>
                    </a:lnR>
                    <a:lnT>
                      <a:noFill/>
                    </a:lnT>
                    <a:lnB>
                      <a:noFill/>
                    </a:lnB>
                  </a:tcPr>
                </a:tc>
                <a:tc>
                  <a:txBody>
                    <a:bodyPr/>
                    <a:lstStyle/>
                    <a:p>
                      <a:pPr algn="ctr" fontAlgn="b"/>
                      <a:r>
                        <a:rPr lang="en-GB" sz="1400" b="0" i="0" u="none" strike="noStrike" dirty="0" smtClean="0">
                          <a:solidFill>
                            <a:srgbClr val="000000"/>
                          </a:solidFill>
                          <a:latin typeface="Calibri"/>
                        </a:rPr>
                        <a:t>14</a:t>
                      </a:r>
                      <a:endParaRPr lang="en-GB" sz="1400" b="0" i="0" u="none" strike="noStrike" dirty="0">
                        <a:solidFill>
                          <a:srgbClr val="000000"/>
                        </a:solidFill>
                        <a:latin typeface="Calibri"/>
                      </a:endParaRPr>
                    </a:p>
                  </a:txBody>
                  <a:tcPr marL="6456" marR="6456" marT="6456" marB="0" anchor="b">
                    <a:lnL>
                      <a:noFill/>
                    </a:lnL>
                    <a:lnR>
                      <a:noFill/>
                    </a:lnR>
                    <a:lnT>
                      <a:noFill/>
                    </a:lnT>
                    <a:lnB>
                      <a:noFill/>
                    </a:lnB>
                  </a:tcPr>
                </a:tc>
                <a:tc>
                  <a:txBody>
                    <a:bodyPr/>
                    <a:lstStyle/>
                    <a:p>
                      <a:pPr algn="ctr" fontAlgn="b"/>
                      <a:r>
                        <a:rPr lang="en-GB" sz="1400" b="0" i="0" u="none" strike="noStrike" dirty="0" smtClean="0">
                          <a:solidFill>
                            <a:srgbClr val="000000"/>
                          </a:solidFill>
                          <a:latin typeface="Calibri"/>
                        </a:rPr>
                        <a:t>09</a:t>
                      </a:r>
                      <a:endParaRPr lang="en-GB" sz="1400" b="0" i="0" u="none" strike="noStrike" dirty="0">
                        <a:solidFill>
                          <a:srgbClr val="000000"/>
                        </a:solidFill>
                        <a:latin typeface="Calibri"/>
                      </a:endParaRP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0</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0</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0</a:t>
                      </a:r>
                    </a:p>
                  </a:txBody>
                  <a:tcPr marL="6456" marR="6456" marT="6456" marB="0" anchor="b">
                    <a:lnL>
                      <a:noFill/>
                    </a:lnL>
                    <a:lnR>
                      <a:noFill/>
                    </a:lnR>
                    <a:lnT>
                      <a:noFill/>
                    </a:lnT>
                    <a:lnB>
                      <a:noFill/>
                    </a:lnB>
                  </a:tcPr>
                </a:tc>
                <a:tc>
                  <a:txBody>
                    <a:bodyPr/>
                    <a:lstStyle/>
                    <a:p>
                      <a:pPr algn="ctr" fontAlgn="b"/>
                      <a:r>
                        <a:rPr lang="en-GB" sz="1400" b="0" i="0" u="none" strike="noStrike" dirty="0" smtClean="0">
                          <a:solidFill>
                            <a:srgbClr val="000000"/>
                          </a:solidFill>
                          <a:latin typeface="Calibri"/>
                        </a:rPr>
                        <a:t>179</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r>
              <a:tr h="232026">
                <a:tc>
                  <a:txBody>
                    <a:bodyPr/>
                    <a:lstStyle/>
                    <a:p>
                      <a:pPr algn="ctr" fontAlgn="b"/>
                      <a:r>
                        <a:rPr lang="en-GB" sz="1400" b="0" i="0" u="none" strike="noStrike" dirty="0">
                          <a:solidFill>
                            <a:srgbClr val="000000"/>
                          </a:solidFill>
                          <a:latin typeface="Calibri"/>
                        </a:rPr>
                        <a:t>Toni</a:t>
                      </a:r>
                    </a:p>
                  </a:txBody>
                  <a:tcPr marL="6456" marR="6456" marT="6456"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15</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14</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17</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12</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18</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22</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9</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22</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22</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24</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16</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19</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17</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4</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11</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7</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12</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261</a:t>
                      </a:r>
                    </a:p>
                  </a:txBody>
                  <a:tcPr marL="6456" marR="6456" marT="6456" marB="0" anchor="b">
                    <a:lnL>
                      <a:noFill/>
                    </a:lnL>
                    <a:lnR>
                      <a:noFill/>
                    </a:lnR>
                    <a:lnT>
                      <a:noFill/>
                    </a:lnT>
                    <a:lnB>
                      <a:noFill/>
                    </a:lnB>
                    <a:solidFill>
                      <a:schemeClr val="accent1"/>
                    </a:solidFill>
                  </a:tcPr>
                </a:tc>
              </a:tr>
              <a:tr h="232026">
                <a:tc>
                  <a:txBody>
                    <a:bodyPr/>
                    <a:lstStyle/>
                    <a:p>
                      <a:pPr algn="ctr" fontAlgn="b"/>
                      <a:r>
                        <a:rPr lang="en-GB" sz="1400" b="0" i="0" u="none" strike="noStrike" dirty="0" err="1">
                          <a:solidFill>
                            <a:srgbClr val="000000"/>
                          </a:solidFill>
                          <a:latin typeface="Calibri"/>
                        </a:rPr>
                        <a:t>Vengal</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bg1"/>
                    </a:solidFill>
                  </a:tcPr>
                </a:tc>
                <a:tc>
                  <a:txBody>
                    <a:bodyPr/>
                    <a:lstStyle/>
                    <a:p>
                      <a:pPr algn="ctr" fontAlgn="b"/>
                      <a:r>
                        <a:rPr lang="en-GB" sz="1400" b="0" i="0" u="none" strike="noStrike">
                          <a:solidFill>
                            <a:srgbClr val="000000"/>
                          </a:solidFill>
                          <a:latin typeface="Calibri"/>
                        </a:rPr>
                        <a:t>3</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9</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11</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11</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7.5</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6</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12</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10</a:t>
                      </a:r>
                    </a:p>
                  </a:txBody>
                  <a:tcPr marL="6456" marR="6456" marT="6456" marB="0" anchor="b">
                    <a:lnL>
                      <a:noFill/>
                    </a:lnL>
                    <a:lnR>
                      <a:noFill/>
                    </a:lnR>
                    <a:lnT>
                      <a:noFill/>
                    </a:lnT>
                    <a:lnB>
                      <a:noFill/>
                    </a:lnB>
                  </a:tcPr>
                </a:tc>
                <a:tc>
                  <a:txBody>
                    <a:bodyPr/>
                    <a:lstStyle/>
                    <a:p>
                      <a:pPr algn="ctr" fontAlgn="b"/>
                      <a:r>
                        <a:rPr lang="en-GB" sz="1400" b="0" i="0" u="none" strike="noStrike">
                          <a:solidFill>
                            <a:srgbClr val="000000"/>
                          </a:solidFill>
                          <a:latin typeface="Calibri"/>
                        </a:rPr>
                        <a:t>12</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11</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13</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8</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9</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10</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10</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8</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0</a:t>
                      </a:r>
                    </a:p>
                  </a:txBody>
                  <a:tcPr marL="6456" marR="6456" marT="6456" marB="0" anchor="b">
                    <a:lnL>
                      <a:noFill/>
                    </a:lnL>
                    <a:lnR>
                      <a:noFill/>
                    </a:lnR>
                    <a:lnT>
                      <a:noFill/>
                    </a:lnT>
                    <a:lnB>
                      <a:noFill/>
                    </a:lnB>
                  </a:tcPr>
                </a:tc>
                <a:tc>
                  <a:txBody>
                    <a:bodyPr/>
                    <a:lstStyle/>
                    <a:p>
                      <a:pPr algn="ctr" fontAlgn="b"/>
                      <a:r>
                        <a:rPr lang="en-GB" sz="1400" b="0" i="0" u="none" strike="noStrike" dirty="0">
                          <a:solidFill>
                            <a:srgbClr val="000000"/>
                          </a:solidFill>
                          <a:latin typeface="Calibri"/>
                        </a:rPr>
                        <a:t>150.5</a:t>
                      </a:r>
                    </a:p>
                  </a:txBody>
                  <a:tcPr marL="6456" marR="6456" marT="6456" marB="0" anchor="b">
                    <a:lnL>
                      <a:noFill/>
                    </a:lnL>
                    <a:lnR>
                      <a:noFill/>
                    </a:lnR>
                    <a:lnT>
                      <a:noFill/>
                    </a:lnT>
                    <a:lnB>
                      <a:noFill/>
                    </a:lnB>
                    <a:solidFill>
                      <a:schemeClr val="accent1"/>
                    </a:solidFill>
                  </a:tcPr>
                </a:tc>
              </a:tr>
              <a:tr h="232026">
                <a:tc>
                  <a:txBody>
                    <a:bodyPr/>
                    <a:lstStyle/>
                    <a:p>
                      <a:pPr algn="ctr" fontAlgn="b"/>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bg1"/>
                    </a:solidFill>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dirty="0">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dirty="0">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dirty="0">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dirty="0">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dirty="0">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dirty="0">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dirty="0">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dirty="0">
                        <a:solidFill>
                          <a:srgbClr val="000000"/>
                        </a:solidFill>
                        <a:latin typeface="Calibri"/>
                      </a:endParaRPr>
                    </a:p>
                  </a:txBody>
                  <a:tcPr marL="6456" marR="6456" marT="6456" marB="0" anchor="b">
                    <a:lnL>
                      <a:noFill/>
                    </a:lnL>
                    <a:lnR>
                      <a:noFill/>
                    </a:lnR>
                    <a:lnT>
                      <a:noFill/>
                    </a:lnT>
                    <a:lnB>
                      <a:noFill/>
                    </a:lnB>
                  </a:tcPr>
                </a:tc>
                <a:tc>
                  <a:txBody>
                    <a:bodyPr/>
                    <a:lstStyle/>
                    <a:p>
                      <a:pPr algn="ctr" fontAlgn="b"/>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r>
              <a:tr h="256028">
                <a:tc>
                  <a:txBody>
                    <a:bodyPr/>
                    <a:lstStyle/>
                    <a:p>
                      <a:pPr algn="ctr" fontAlgn="b"/>
                      <a:r>
                        <a:rPr lang="hr-HR" sz="1400" b="0" i="0" u="none" strike="noStrike" dirty="0" smtClean="0">
                          <a:solidFill>
                            <a:srgbClr val="000000"/>
                          </a:solidFill>
                          <a:latin typeface="Calibri"/>
                        </a:rPr>
                        <a:t>Total</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63</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101</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100</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75</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95</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109</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101</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112</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128</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138</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115</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119</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1</a:t>
                      </a:r>
                      <a:r>
                        <a:rPr lang="en-US" sz="1400" b="0" i="0" u="none" strike="noStrike" dirty="0" smtClean="0">
                          <a:solidFill>
                            <a:srgbClr val="000000"/>
                          </a:solidFill>
                          <a:latin typeface="Calibri"/>
                        </a:rPr>
                        <a:t>26</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en-US" sz="1400" b="0" i="0" u="none" strike="noStrike" dirty="0" smtClean="0">
                          <a:solidFill>
                            <a:srgbClr val="000000"/>
                          </a:solidFill>
                          <a:latin typeface="Calibri"/>
                        </a:rPr>
                        <a:t>46</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73</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48</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57</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c>
                  <a:txBody>
                    <a:bodyPr/>
                    <a:lstStyle/>
                    <a:p>
                      <a:pPr algn="ctr" fontAlgn="b"/>
                      <a:r>
                        <a:rPr lang="hr-HR" sz="1400" b="0" i="0" u="none" strike="noStrike" dirty="0" smtClean="0">
                          <a:solidFill>
                            <a:srgbClr val="000000"/>
                          </a:solidFill>
                          <a:latin typeface="Calibri"/>
                        </a:rPr>
                        <a:t>1583</a:t>
                      </a:r>
                      <a:endParaRPr lang="en-GB" sz="1400" b="0" i="0" u="none" strike="noStrike" dirty="0">
                        <a:solidFill>
                          <a:srgbClr val="000000"/>
                        </a:solidFill>
                        <a:latin typeface="Calibri"/>
                      </a:endParaRPr>
                    </a:p>
                  </a:txBody>
                  <a:tcPr marL="6456" marR="6456" marT="6456" marB="0" anchor="b">
                    <a:lnL>
                      <a:noFill/>
                    </a:lnL>
                    <a:lnR>
                      <a:noFill/>
                    </a:lnR>
                    <a:lnT>
                      <a:noFill/>
                    </a:lnT>
                    <a:lnB>
                      <a:noFill/>
                    </a:lnB>
                    <a:solidFill>
                      <a:schemeClr val="accent1"/>
                    </a:solidFill>
                  </a:tcPr>
                </a:tc>
              </a:tr>
            </a:tbl>
          </a:graphicData>
        </a:graphic>
      </p:graphicFrame>
      <p:sp>
        <p:nvSpPr>
          <p:cNvPr id="4" name="Slide Number Placeholder 3"/>
          <p:cNvSpPr>
            <a:spLocks noGrp="1"/>
          </p:cNvSpPr>
          <p:nvPr>
            <p:ph type="sldNum" sz="quarter" idx="10"/>
          </p:nvPr>
        </p:nvSpPr>
        <p:spPr/>
        <p:txBody>
          <a:bodyPr/>
          <a:lstStyle/>
          <a:p>
            <a:fld id="{B969F6D2-8F18-4081-A215-E5F971D86961}" type="slidenum">
              <a:rPr lang="sv-SE" smtClean="0"/>
              <a:pPr/>
              <a:t>7</a:t>
            </a:fld>
            <a:endParaRPr lang="sv-SE"/>
          </a:p>
        </p:txBody>
      </p:sp>
      <p:sp>
        <p:nvSpPr>
          <p:cNvPr id="5" name="Date Placeholder 4"/>
          <p:cNvSpPr>
            <a:spLocks noGrp="1"/>
          </p:cNvSpPr>
          <p:nvPr>
            <p:ph type="dt" sz="half" idx="11"/>
          </p:nvPr>
        </p:nvSpPr>
        <p:spPr/>
        <p:txBody>
          <a:bodyPr/>
          <a:lstStyle/>
          <a:p>
            <a:fld id="{7695BE34-DAC4-49EB-955B-92D790692E2D}" type="datetime1">
              <a:rPr lang="sv-SE" smtClean="0"/>
              <a:pPr/>
              <a:t>2011-01-11</a:t>
            </a:fld>
            <a:endParaRPr lang="sv-SE"/>
          </a:p>
        </p:txBody>
      </p:sp>
      <p:graphicFrame>
        <p:nvGraphicFramePr>
          <p:cNvPr id="7" name="Chart 6"/>
          <p:cNvGraphicFramePr/>
          <p:nvPr/>
        </p:nvGraphicFramePr>
        <p:xfrm>
          <a:off x="1547664" y="4149080"/>
          <a:ext cx="6120680" cy="233853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Work statistics</a:t>
            </a:r>
            <a:endParaRPr lang="hr-HR" dirty="0"/>
          </a:p>
        </p:txBody>
      </p:sp>
      <p:sp>
        <p:nvSpPr>
          <p:cNvPr id="3" name="Content Placeholder 2"/>
          <p:cNvSpPr>
            <a:spLocks noGrp="1"/>
          </p:cNvSpPr>
          <p:nvPr>
            <p:ph idx="1"/>
          </p:nvPr>
        </p:nvSpPr>
        <p:spPr/>
        <p:txBody>
          <a:bodyPr/>
          <a:lstStyle/>
          <a:p>
            <a:r>
              <a:rPr lang="hr-HR" sz="2800" dirty="0" smtClean="0"/>
              <a:t>Meetings</a:t>
            </a:r>
          </a:p>
          <a:p>
            <a:pPr lvl="1"/>
            <a:r>
              <a:rPr lang="hr-HR" sz="2000" dirty="0" smtClean="0"/>
              <a:t>2</a:t>
            </a:r>
            <a:r>
              <a:rPr lang="en-US" sz="2000" dirty="0" smtClean="0"/>
              <a:t> </a:t>
            </a:r>
            <a:r>
              <a:rPr lang="en-US" sz="2000" dirty="0" smtClean="0"/>
              <a:t>local MDH </a:t>
            </a:r>
            <a:r>
              <a:rPr lang="hr-HR" sz="2000" dirty="0" smtClean="0"/>
              <a:t>/ </a:t>
            </a:r>
            <a:r>
              <a:rPr lang="en-US" sz="2000" dirty="0" smtClean="0"/>
              <a:t>FER</a:t>
            </a:r>
            <a:r>
              <a:rPr lang="hr-HR" sz="2000" dirty="0" smtClean="0"/>
              <a:t> (Scrum </a:t>
            </a:r>
            <a:r>
              <a:rPr lang="hr-HR" sz="2000" dirty="0" smtClean="0"/>
              <a:t>D</a:t>
            </a:r>
            <a:r>
              <a:rPr lang="hr-HR" sz="2000" dirty="0" smtClean="0"/>
              <a:t>aily meeting)</a:t>
            </a:r>
            <a:endParaRPr lang="it-IT" sz="2000" dirty="0" smtClean="0"/>
          </a:p>
          <a:p>
            <a:pPr lvl="1"/>
            <a:r>
              <a:rPr lang="hr-HR" sz="2000" dirty="0" smtClean="0"/>
              <a:t>1</a:t>
            </a:r>
            <a:r>
              <a:rPr lang="en-US" sz="2000" dirty="0" smtClean="0"/>
              <a:t> MDH + </a:t>
            </a:r>
            <a:r>
              <a:rPr lang="en-US" sz="2000" dirty="0" smtClean="0"/>
              <a:t>FER</a:t>
            </a:r>
            <a:r>
              <a:rPr lang="hr-HR" sz="2000" dirty="0" smtClean="0"/>
              <a:t> (Sprint Planning/Retrospective meeting)</a:t>
            </a:r>
            <a:endParaRPr lang="hr-HR" sz="1600" dirty="0" smtClean="0"/>
          </a:p>
          <a:p>
            <a:r>
              <a:rPr lang="hr-HR" sz="2800" dirty="0" smtClean="0"/>
              <a:t>SVN repository</a:t>
            </a:r>
          </a:p>
          <a:p>
            <a:pPr lvl="1"/>
            <a:r>
              <a:rPr lang="hr-HR" sz="2000" dirty="0" smtClean="0"/>
              <a:t>406 commits</a:t>
            </a:r>
          </a:p>
          <a:p>
            <a:pPr lvl="1"/>
            <a:r>
              <a:rPr lang="hr-HR" sz="2000" dirty="0" smtClean="0"/>
              <a:t>2728 file changes</a:t>
            </a:r>
          </a:p>
          <a:p>
            <a:r>
              <a:rPr lang="hr-HR" sz="2800" dirty="0" smtClean="0"/>
              <a:t>Project</a:t>
            </a:r>
          </a:p>
          <a:p>
            <a:pPr lvl="1"/>
            <a:r>
              <a:rPr lang="hr-HR" sz="2000" dirty="0" smtClean="0"/>
              <a:t>9 subprojects</a:t>
            </a:r>
          </a:p>
          <a:p>
            <a:pPr lvl="1"/>
            <a:r>
              <a:rPr lang="hr-HR" sz="2000" dirty="0" smtClean="0"/>
              <a:t>308 files (java,jsp,html,properties...)</a:t>
            </a:r>
          </a:p>
          <a:p>
            <a:pPr lvl="1"/>
            <a:r>
              <a:rPr lang="hr-HR" sz="2000" dirty="0" smtClean="0"/>
              <a:t>12256 </a:t>
            </a:r>
            <a:r>
              <a:rPr lang="hr-HR" sz="2000" dirty="0" smtClean="0"/>
              <a:t>SLOC</a:t>
            </a:r>
          </a:p>
          <a:p>
            <a:pPr lvl="1"/>
            <a:r>
              <a:rPr lang="hr-HR" sz="2000" dirty="0" smtClean="0"/>
              <a:t>79 documents written</a:t>
            </a:r>
            <a:endParaRPr lang="hr-HR" sz="2000" dirty="0" smtClean="0"/>
          </a:p>
          <a:p>
            <a:endParaRPr lang="hr-HR" sz="2800" dirty="0"/>
          </a:p>
        </p:txBody>
      </p:sp>
      <p:sp>
        <p:nvSpPr>
          <p:cNvPr id="4" name="Slide Number Placeholder 3"/>
          <p:cNvSpPr>
            <a:spLocks noGrp="1"/>
          </p:cNvSpPr>
          <p:nvPr>
            <p:ph type="sldNum" sz="quarter" idx="10"/>
          </p:nvPr>
        </p:nvSpPr>
        <p:spPr/>
        <p:txBody>
          <a:bodyPr/>
          <a:lstStyle/>
          <a:p>
            <a:fld id="{B969F6D2-8F18-4081-A215-E5F971D86961}" type="slidenum">
              <a:rPr lang="sv-SE" smtClean="0"/>
              <a:pPr/>
              <a:t>8</a:t>
            </a:fld>
            <a:endParaRPr lang="sv-SE"/>
          </a:p>
        </p:txBody>
      </p:sp>
      <p:sp>
        <p:nvSpPr>
          <p:cNvPr id="5" name="Date Placeholder 4"/>
          <p:cNvSpPr>
            <a:spLocks noGrp="1"/>
          </p:cNvSpPr>
          <p:nvPr>
            <p:ph type="dt" sz="half" idx="11"/>
          </p:nvPr>
        </p:nvSpPr>
        <p:spPr/>
        <p:txBody>
          <a:bodyPr/>
          <a:lstStyle/>
          <a:p>
            <a:fld id="{7695BE34-DAC4-49EB-955B-92D790692E2D}" type="datetime1">
              <a:rPr lang="sv-SE" smtClean="0"/>
              <a:pPr/>
              <a:t>2011-01-11</a:t>
            </a:fld>
            <a:endParaRPr lang="sv-SE"/>
          </a:p>
        </p:txBody>
      </p:sp>
      <p:pic>
        <p:nvPicPr>
          <p:cNvPr id="5122" name="Picture 2"/>
          <p:cNvPicPr>
            <a:picLocks noChangeAspect="1" noChangeArrowheads="1"/>
          </p:cNvPicPr>
          <p:nvPr/>
        </p:nvPicPr>
        <p:blipFill>
          <a:blip r:embed="rId3" cstate="print"/>
          <a:srcRect/>
          <a:stretch>
            <a:fillRect/>
          </a:stretch>
        </p:blipFill>
        <p:spPr bwMode="auto">
          <a:xfrm>
            <a:off x="5076056" y="2996952"/>
            <a:ext cx="2254952" cy="19632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57200" y="274638"/>
            <a:ext cx="8229600" cy="1143000"/>
          </a:xfrm>
        </p:spPr>
        <p:txBody>
          <a:bodyPr/>
          <a:lstStyle/>
          <a:p>
            <a:r>
              <a:rPr lang="hr-HR" dirty="0" smtClean="0"/>
              <a:t>Experiences</a:t>
            </a:r>
          </a:p>
        </p:txBody>
      </p:sp>
      <p:sp>
        <p:nvSpPr>
          <p:cNvPr id="13" name="Content Placeholder 2"/>
          <p:cNvSpPr>
            <a:spLocks noGrp="1"/>
          </p:cNvSpPr>
          <p:nvPr>
            <p:ph idx="1"/>
          </p:nvPr>
        </p:nvSpPr>
        <p:spPr>
          <a:xfrm>
            <a:off x="457200" y="1600200"/>
            <a:ext cx="8686800" cy="4525963"/>
          </a:xfrm>
        </p:spPr>
        <p:txBody>
          <a:bodyPr/>
          <a:lstStyle/>
          <a:p>
            <a:r>
              <a:rPr lang="hr-HR" dirty="0" smtClean="0"/>
              <a:t>Positive?</a:t>
            </a:r>
          </a:p>
          <a:p>
            <a:pPr lvl="1"/>
            <a:r>
              <a:rPr lang="hr-HR" dirty="0" smtClean="0"/>
              <a:t>New friends </a:t>
            </a:r>
            <a:r>
              <a:rPr lang="hr-HR" dirty="0" smtClean="0">
                <a:sym typeface="Wingdings" pitchFamily="2" charset="2"/>
              </a:rPr>
              <a:t></a:t>
            </a:r>
            <a:endParaRPr lang="en-US" dirty="0" smtClean="0">
              <a:sym typeface="Wingdings" pitchFamily="2" charset="2"/>
            </a:endParaRPr>
          </a:p>
          <a:p>
            <a:pPr lvl="1"/>
            <a:r>
              <a:rPr lang="en-US" dirty="0" smtClean="0">
                <a:sym typeface="Wingdings" pitchFamily="2" charset="2"/>
              </a:rPr>
              <a:t>Good experience of working under pressure</a:t>
            </a:r>
          </a:p>
          <a:p>
            <a:pPr lvl="1"/>
            <a:r>
              <a:rPr lang="en-US" dirty="0" smtClean="0">
                <a:sym typeface="Wingdings" pitchFamily="2" charset="2"/>
              </a:rPr>
              <a:t>Learning new technologies</a:t>
            </a:r>
            <a:endParaRPr lang="hr-HR" dirty="0" smtClean="0"/>
          </a:p>
          <a:p>
            <a:pPr lvl="1"/>
            <a:r>
              <a:rPr lang="hr-HR" dirty="0" smtClean="0"/>
              <a:t>New, different way of working &amp; communicating</a:t>
            </a:r>
          </a:p>
          <a:p>
            <a:endParaRPr lang="hr-HR" dirty="0" smtClean="0"/>
          </a:p>
          <a:p>
            <a:pPr>
              <a:buNone/>
            </a:pPr>
            <a:r>
              <a:rPr lang="hr-HR" dirty="0" smtClean="0"/>
              <a:t> </a:t>
            </a:r>
          </a:p>
          <a:p>
            <a:pPr lvl="1">
              <a:buFontTx/>
              <a:buNone/>
            </a:pPr>
            <a:endParaRPr lang="hr-HR" i="1" dirty="0" smtClean="0"/>
          </a:p>
          <a:p>
            <a:pPr lvl="1">
              <a:buFontTx/>
              <a:buNone/>
            </a:pPr>
            <a:endParaRPr lang="hr-HR" i="1" dirty="0" smtClean="0"/>
          </a:p>
        </p:txBody>
      </p:sp>
      <p:sp>
        <p:nvSpPr>
          <p:cNvPr id="14" name="Slide Number Placeholder 3"/>
          <p:cNvSpPr>
            <a:spLocks noGrp="1"/>
          </p:cNvSpPr>
          <p:nvPr>
            <p:ph type="sldNum" sz="quarter" idx="10"/>
          </p:nvPr>
        </p:nvSpPr>
        <p:spPr>
          <a:xfrm>
            <a:off x="7235825" y="6524625"/>
            <a:ext cx="431800" cy="260350"/>
          </a:xfrm>
        </p:spPr>
        <p:txBody>
          <a:bodyPr/>
          <a:lstStyle/>
          <a:p>
            <a:pPr>
              <a:defRPr/>
            </a:pPr>
            <a:fld id="{616A9588-4F1A-4105-A3BF-95F7F41EDFDE}" type="slidenum">
              <a:rPr lang="sv-SE" smtClean="0"/>
              <a:pPr>
                <a:defRPr/>
              </a:pPr>
              <a:t>9</a:t>
            </a:fld>
            <a:endParaRPr lang="sv-SE" smtClean="0"/>
          </a:p>
        </p:txBody>
      </p:sp>
      <p:sp>
        <p:nvSpPr>
          <p:cNvPr id="15" name="Date Placeholder 4"/>
          <p:cNvSpPr>
            <a:spLocks noGrp="1"/>
          </p:cNvSpPr>
          <p:nvPr>
            <p:ph type="dt" sz="quarter" idx="11"/>
          </p:nvPr>
        </p:nvSpPr>
        <p:spPr>
          <a:xfrm>
            <a:off x="1042988" y="6524625"/>
            <a:ext cx="1368425" cy="260350"/>
          </a:xfrm>
        </p:spPr>
        <p:txBody>
          <a:bodyPr/>
          <a:lstStyle/>
          <a:p>
            <a:pPr>
              <a:defRPr/>
            </a:pPr>
            <a:fld id="{15D3BA5B-411C-4749-BCC1-668502E8D11B}" type="datetime1">
              <a:rPr lang="sv-SE" smtClean="0"/>
              <a:pPr>
                <a:defRPr/>
              </a:pPr>
              <a:t>2011-01-11</a:t>
            </a:fld>
            <a:endParaRPr lang="sv-SE" smtClean="0"/>
          </a:p>
        </p:txBody>
      </p:sp>
      <p:sp>
        <p:nvSpPr>
          <p:cNvPr id="17" name="TextBox 6"/>
          <p:cNvSpPr txBox="1">
            <a:spLocks noChangeArrowheads="1"/>
          </p:cNvSpPr>
          <p:nvPr/>
        </p:nvSpPr>
        <p:spPr bwMode="auto">
          <a:xfrm>
            <a:off x="2285984" y="4714884"/>
            <a:ext cx="4286250" cy="2185214"/>
          </a:xfrm>
          <a:prstGeom prst="rect">
            <a:avLst/>
          </a:prstGeom>
          <a:noFill/>
          <a:ln w="9525">
            <a:noFill/>
            <a:miter lim="800000"/>
            <a:headEnd/>
            <a:tailEnd/>
          </a:ln>
        </p:spPr>
        <p:txBody>
          <a:bodyPr>
            <a:spAutoFit/>
          </a:bodyPr>
          <a:lstStyle/>
          <a:p>
            <a:pPr marL="0" lvl="1" algn="ctr"/>
            <a:r>
              <a:rPr lang="hr-HR" sz="2800" i="1" dirty="0" smtClean="0">
                <a:solidFill>
                  <a:srgbClr val="0070C0"/>
                </a:solidFill>
                <a:latin typeface="Kristen ITC" pitchFamily="66" charset="0"/>
              </a:rPr>
              <a:t>“</a:t>
            </a:r>
            <a:r>
              <a:rPr lang="en-US" sz="3600" i="1" dirty="0" smtClean="0">
                <a:solidFill>
                  <a:srgbClr val="0070C0"/>
                </a:solidFill>
                <a:latin typeface="Trebuchet MS" pitchFamily="34" charset="0"/>
              </a:rPr>
              <a:t>Mistakes are the stepping stones to learning”</a:t>
            </a:r>
            <a:endParaRPr lang="hr-HR" sz="3600" dirty="0">
              <a:solidFill>
                <a:srgbClr val="0070C0"/>
              </a:solidFill>
              <a:latin typeface="Trebuchet MS" pitchFamily="34" charset="0"/>
            </a:endParaRPr>
          </a:p>
          <a:p>
            <a:pPr algn="ctr"/>
            <a:endParaRPr lang="hr-HR" sz="2800" dirty="0">
              <a:solidFill>
                <a:srgbClr val="0070C0"/>
              </a:solidFill>
            </a:endParaRPr>
          </a:p>
        </p:txBody>
      </p:sp>
    </p:spTree>
  </p:cSld>
  <p:clrMapOvr>
    <a:masterClrMapping/>
  </p:clrMapOvr>
</p:sld>
</file>

<file path=ppt/theme/theme1.xml><?xml version="1.0" encoding="utf-8"?>
<a:theme xmlns:a="http://schemas.openxmlformats.org/drawingml/2006/main" name="MRTC-Basic-Template">
  <a:themeElements>
    <a:clrScheme name="MRTC-Basic-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RTC-Basic-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RTC-Basic-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RTC-Basic-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RTC-Basic-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RTC-Basic-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RTC-Basic-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RTC-Basic-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RTC-Basic-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RTC-Basic-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RTC-Basic-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RTC-Basic-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RTC-Basic-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RTC-Basic-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1041</Words>
  <Application>Microsoft Office PowerPoint</Application>
  <PresentationFormat>On-screen Show (4:3)</PresentationFormat>
  <Paragraphs>382</Paragraphs>
  <Slides>30</Slides>
  <Notes>26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MRTC-Basic-Template</vt:lpstr>
      <vt:lpstr>NOTICE!</vt:lpstr>
      <vt:lpstr>Slide 2</vt:lpstr>
      <vt:lpstr>Transport4You</vt:lpstr>
      <vt:lpstr>Slide 4</vt:lpstr>
      <vt:lpstr>T4U description</vt:lpstr>
      <vt:lpstr>Important event(s)</vt:lpstr>
      <vt:lpstr>Working hours</vt:lpstr>
      <vt:lpstr>Work statistics</vt:lpstr>
      <vt:lpstr>Experiences</vt:lpstr>
      <vt:lpstr>Problems and notes</vt:lpstr>
      <vt:lpstr>Requirements</vt:lpstr>
      <vt:lpstr>Use cases (1)</vt:lpstr>
      <vt:lpstr>Use cases (2)</vt:lpstr>
      <vt:lpstr>Technologies Used</vt:lpstr>
      <vt:lpstr>Arhitecture overview</vt:lpstr>
      <vt:lpstr>Slide 16</vt:lpstr>
      <vt:lpstr> SCORE  Communication with customers </vt:lpstr>
      <vt:lpstr>SCORE Report writing</vt:lpstr>
      <vt:lpstr>Formal methods</vt:lpstr>
      <vt:lpstr>Formal methods</vt:lpstr>
      <vt:lpstr>Methodology used in formal methods</vt:lpstr>
      <vt:lpstr>Tool used in formal methods</vt:lpstr>
      <vt:lpstr>UPPAAL (Model)</vt:lpstr>
      <vt:lpstr>UPPAAL (Simulation)</vt:lpstr>
      <vt:lpstr>UPPAAL (Verifier)</vt:lpstr>
      <vt:lpstr>What we verified in UPPAAL</vt:lpstr>
      <vt:lpstr>Demonstration</vt:lpstr>
      <vt:lpstr>Transport4You1 Video</vt:lpstr>
      <vt:lpstr>Questions</vt:lpstr>
      <vt:lpstr>Slide 30</vt:lpstr>
    </vt:vector>
  </TitlesOfParts>
  <Company>MdH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Selected Topics of Software Engineering -  Distributed Software Development</dc:title>
  <dc:creator>icc</dc:creator>
  <cp:lastModifiedBy>Dajan</cp:lastModifiedBy>
  <cp:revision>60</cp:revision>
  <dcterms:created xsi:type="dcterms:W3CDTF">2003-10-13T21:50:06Z</dcterms:created>
  <dcterms:modified xsi:type="dcterms:W3CDTF">2011-01-11T14:32:43Z</dcterms:modified>
</cp:coreProperties>
</file>