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9" r:id="rId5"/>
    <p:sldId id="258" r:id="rId6"/>
    <p:sldId id="261" r:id="rId7"/>
    <p:sldId id="260"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5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0AA312D-0E6B-423A-B78F-98D68E71F18C}" type="datetimeFigureOut">
              <a:rPr lang="es-ES" smtClean="0"/>
              <a:t>09/10/2010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717C717-2A0A-47C7-99D7-439F4F0188E1}"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A312D-0E6B-423A-B78F-98D68E71F18C}" type="datetimeFigureOut">
              <a:rPr lang="es-ES" smtClean="0"/>
              <a:t>09/10/2010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7C717-2A0A-47C7-99D7-439F4F0188E1}"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Casos Posibles en las Rutas de los Buses frente a Accidentes</a:t>
            </a:r>
            <a:endParaRPr lang="es-ES" dirty="0"/>
          </a:p>
        </p:txBody>
      </p:sp>
      <p:sp>
        <p:nvSpPr>
          <p:cNvPr id="3" name="2 Subtítulo"/>
          <p:cNvSpPr>
            <a:spLocks noGrp="1"/>
          </p:cNvSpPr>
          <p:nvPr>
            <p:ph type="subTitle" idx="1"/>
          </p:nvPr>
        </p:nvSpPr>
        <p:spPr/>
        <p:txBody>
          <a:bodyPr>
            <a:normAutofit fontScale="92500" lnSpcReduction="10000"/>
          </a:bodyPr>
          <a:lstStyle/>
          <a:p>
            <a:pPr algn="just"/>
            <a:r>
              <a:rPr lang="es-ES" sz="1800" dirty="0" smtClean="0"/>
              <a:t>Consideraciones: </a:t>
            </a:r>
          </a:p>
          <a:p>
            <a:pPr algn="just">
              <a:buFont typeface="Arial" pitchFamily="34" charset="0"/>
              <a:buChar char="•"/>
            </a:pPr>
            <a:r>
              <a:rPr lang="es-ES" sz="1800" dirty="0" smtClean="0"/>
              <a:t>Cada uno de los casos pueden generar muchas preguntas acerca de las notificaciones a los usuarios u otros temas.</a:t>
            </a:r>
          </a:p>
          <a:p>
            <a:pPr algn="just">
              <a:buFont typeface="Arial" pitchFamily="34" charset="0"/>
              <a:buChar char="•"/>
            </a:pPr>
            <a:r>
              <a:rPr lang="es-ES" sz="1800" dirty="0" smtClean="0"/>
              <a:t> Los casos no son absolutos y pueden generar más variaciones.</a:t>
            </a:r>
          </a:p>
          <a:p>
            <a:pPr algn="just">
              <a:buFont typeface="Arial" pitchFamily="34" charset="0"/>
              <a:buChar char="•"/>
            </a:pPr>
            <a:r>
              <a:rPr lang="es-ES" sz="1800" dirty="0"/>
              <a:t> </a:t>
            </a:r>
            <a:r>
              <a:rPr lang="es-ES" sz="1800" dirty="0" smtClean="0"/>
              <a:t>Debemos definir la diferencia entre paradero y estación. Lo que si se tiene claro es que deben haber supervisores en ambos lugares.</a:t>
            </a:r>
            <a:endParaRPr lang="es-ES" sz="1800" dirty="0"/>
          </a:p>
        </p:txBody>
      </p:sp>
      <p:sp>
        <p:nvSpPr>
          <p:cNvPr id="4" name="3 CuadroTexto"/>
          <p:cNvSpPr txBox="1"/>
          <p:nvPr/>
        </p:nvSpPr>
        <p:spPr>
          <a:xfrm>
            <a:off x="7164288" y="6021288"/>
            <a:ext cx="1800200" cy="646331"/>
          </a:xfrm>
          <a:prstGeom prst="rect">
            <a:avLst/>
          </a:prstGeom>
          <a:noFill/>
        </p:spPr>
        <p:txBody>
          <a:bodyPr wrap="square" rtlCol="0">
            <a:spAutoFit/>
          </a:bodyPr>
          <a:lstStyle/>
          <a:p>
            <a:r>
              <a:rPr lang="es-ES" dirty="0" smtClean="0"/>
              <a:t>Transport4you </a:t>
            </a:r>
          </a:p>
          <a:p>
            <a:r>
              <a:rPr lang="es-ES" dirty="0" smtClean="0"/>
              <a:t>Jefes de Proyecto</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683568" y="1052736"/>
            <a:ext cx="8208912" cy="4896544"/>
            <a:chOff x="683568" y="1052736"/>
            <a:chExt cx="8208912" cy="4896544"/>
          </a:xfrm>
        </p:grpSpPr>
        <p:grpSp>
          <p:nvGrpSpPr>
            <p:cNvPr id="14" name="13 Grupo"/>
            <p:cNvGrpSpPr/>
            <p:nvPr/>
          </p:nvGrpSpPr>
          <p:grpSpPr>
            <a:xfrm>
              <a:off x="683568" y="1052736"/>
              <a:ext cx="8208912" cy="4896544"/>
              <a:chOff x="683568" y="1052736"/>
              <a:chExt cx="8208912" cy="4896544"/>
            </a:xfrm>
          </p:grpSpPr>
          <p:cxnSp>
            <p:nvCxnSpPr>
              <p:cNvPr id="5" name="4 Conector recto"/>
              <p:cNvCxnSpPr/>
              <p:nvPr/>
            </p:nvCxnSpPr>
            <p:spPr>
              <a:xfrm rot="5400000">
                <a:off x="-648580" y="3465004"/>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rot="5400000">
                <a:off x="1727684"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rot="5400000">
                <a:off x="5112060"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683568" y="213285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827584" y="378904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827584" y="5373216"/>
                <a:ext cx="80648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763688" y="1772816"/>
              <a:ext cx="360040" cy="369332"/>
            </a:xfrm>
            <a:prstGeom prst="rect">
              <a:avLst/>
            </a:prstGeom>
            <a:noFill/>
          </p:spPr>
          <p:txBody>
            <a:bodyPr wrap="square" rtlCol="0">
              <a:spAutoFit/>
            </a:bodyPr>
            <a:lstStyle/>
            <a:p>
              <a:r>
                <a:rPr lang="es-ES" dirty="0" smtClean="0"/>
                <a:t>B</a:t>
              </a:r>
              <a:endParaRPr lang="es-ES" dirty="0"/>
            </a:p>
          </p:txBody>
        </p:sp>
        <p:sp>
          <p:nvSpPr>
            <p:cNvPr id="17" name="16 CuadroTexto"/>
            <p:cNvSpPr txBox="1"/>
            <p:nvPr/>
          </p:nvSpPr>
          <p:spPr>
            <a:xfrm>
              <a:off x="1763688" y="5373216"/>
              <a:ext cx="360040" cy="369332"/>
            </a:xfrm>
            <a:prstGeom prst="rect">
              <a:avLst/>
            </a:prstGeom>
            <a:noFill/>
          </p:spPr>
          <p:txBody>
            <a:bodyPr wrap="square" rtlCol="0">
              <a:spAutoFit/>
            </a:bodyPr>
            <a:lstStyle/>
            <a:p>
              <a:r>
                <a:rPr lang="es-ES" dirty="0"/>
                <a:t>A</a:t>
              </a:r>
            </a:p>
          </p:txBody>
        </p:sp>
        <p:sp>
          <p:nvSpPr>
            <p:cNvPr id="18" name="17 CuadroTexto"/>
            <p:cNvSpPr txBox="1"/>
            <p:nvPr/>
          </p:nvSpPr>
          <p:spPr>
            <a:xfrm>
              <a:off x="4139952" y="1772816"/>
              <a:ext cx="360040" cy="369332"/>
            </a:xfrm>
            <a:prstGeom prst="rect">
              <a:avLst/>
            </a:prstGeom>
            <a:noFill/>
          </p:spPr>
          <p:txBody>
            <a:bodyPr wrap="square" rtlCol="0">
              <a:spAutoFit/>
            </a:bodyPr>
            <a:lstStyle/>
            <a:p>
              <a:r>
                <a:rPr lang="es-ES" dirty="0"/>
                <a:t>D</a:t>
              </a:r>
              <a:endParaRPr lang="es-ES" dirty="0"/>
            </a:p>
          </p:txBody>
        </p:sp>
        <p:sp>
          <p:nvSpPr>
            <p:cNvPr id="19" name="18 CuadroTexto"/>
            <p:cNvSpPr txBox="1"/>
            <p:nvPr/>
          </p:nvSpPr>
          <p:spPr>
            <a:xfrm>
              <a:off x="4139952" y="3429000"/>
              <a:ext cx="360040" cy="369332"/>
            </a:xfrm>
            <a:prstGeom prst="rect">
              <a:avLst/>
            </a:prstGeom>
            <a:noFill/>
          </p:spPr>
          <p:txBody>
            <a:bodyPr wrap="square" rtlCol="0">
              <a:spAutoFit/>
            </a:bodyPr>
            <a:lstStyle/>
            <a:p>
              <a:r>
                <a:rPr lang="es-ES" dirty="0"/>
                <a:t>I</a:t>
              </a:r>
              <a:endParaRPr lang="es-ES" dirty="0"/>
            </a:p>
          </p:txBody>
        </p:sp>
        <p:sp>
          <p:nvSpPr>
            <p:cNvPr id="20" name="19 CuadroTexto"/>
            <p:cNvSpPr txBox="1"/>
            <p:nvPr/>
          </p:nvSpPr>
          <p:spPr>
            <a:xfrm>
              <a:off x="4139952" y="5373216"/>
              <a:ext cx="360040" cy="369332"/>
            </a:xfrm>
            <a:prstGeom prst="rect">
              <a:avLst/>
            </a:prstGeom>
            <a:noFill/>
          </p:spPr>
          <p:txBody>
            <a:bodyPr wrap="square" rtlCol="0">
              <a:spAutoFit/>
            </a:bodyPr>
            <a:lstStyle/>
            <a:p>
              <a:r>
                <a:rPr lang="es-ES" dirty="0"/>
                <a:t>C</a:t>
              </a:r>
              <a:endParaRPr lang="es-ES" dirty="0"/>
            </a:p>
          </p:txBody>
        </p:sp>
        <p:sp>
          <p:nvSpPr>
            <p:cNvPr id="21" name="20 CuadroTexto"/>
            <p:cNvSpPr txBox="1"/>
            <p:nvPr/>
          </p:nvSpPr>
          <p:spPr>
            <a:xfrm>
              <a:off x="7524328" y="1772816"/>
              <a:ext cx="360040" cy="369332"/>
            </a:xfrm>
            <a:prstGeom prst="rect">
              <a:avLst/>
            </a:prstGeom>
            <a:noFill/>
          </p:spPr>
          <p:txBody>
            <a:bodyPr wrap="square" rtlCol="0">
              <a:spAutoFit/>
            </a:bodyPr>
            <a:lstStyle/>
            <a:p>
              <a:r>
                <a:rPr lang="es-ES" dirty="0" smtClean="0"/>
                <a:t>F</a:t>
              </a:r>
              <a:endParaRPr lang="es-ES" dirty="0"/>
            </a:p>
          </p:txBody>
        </p:sp>
        <p:sp>
          <p:nvSpPr>
            <p:cNvPr id="22" name="21 CuadroTexto"/>
            <p:cNvSpPr txBox="1"/>
            <p:nvPr/>
          </p:nvSpPr>
          <p:spPr>
            <a:xfrm>
              <a:off x="7524328" y="5373216"/>
              <a:ext cx="360040" cy="369332"/>
            </a:xfrm>
            <a:prstGeom prst="rect">
              <a:avLst/>
            </a:prstGeom>
            <a:noFill/>
          </p:spPr>
          <p:txBody>
            <a:bodyPr wrap="square" rtlCol="0">
              <a:spAutoFit/>
            </a:bodyPr>
            <a:lstStyle/>
            <a:p>
              <a:r>
                <a:rPr lang="es-ES" dirty="0"/>
                <a:t>E</a:t>
              </a:r>
              <a:endParaRPr lang="es-ES" dirty="0"/>
            </a:p>
          </p:txBody>
        </p:sp>
        <p:sp>
          <p:nvSpPr>
            <p:cNvPr id="23" name="22 CuadroTexto"/>
            <p:cNvSpPr txBox="1"/>
            <p:nvPr/>
          </p:nvSpPr>
          <p:spPr>
            <a:xfrm>
              <a:off x="7524328" y="3429000"/>
              <a:ext cx="504056" cy="369332"/>
            </a:xfrm>
            <a:prstGeom prst="rect">
              <a:avLst/>
            </a:prstGeom>
            <a:noFill/>
          </p:spPr>
          <p:txBody>
            <a:bodyPr wrap="square" rtlCol="0">
              <a:spAutoFit/>
            </a:bodyPr>
            <a:lstStyle/>
            <a:p>
              <a:r>
                <a:rPr lang="es-ES" dirty="0" smtClean="0"/>
                <a:t>P2</a:t>
              </a:r>
              <a:endParaRPr lang="es-ES" dirty="0"/>
            </a:p>
          </p:txBody>
        </p:sp>
        <p:sp>
          <p:nvSpPr>
            <p:cNvPr id="24" name="23 CuadroTexto"/>
            <p:cNvSpPr txBox="1"/>
            <p:nvPr/>
          </p:nvSpPr>
          <p:spPr>
            <a:xfrm>
              <a:off x="1763688" y="3429000"/>
              <a:ext cx="432048" cy="369332"/>
            </a:xfrm>
            <a:prstGeom prst="rect">
              <a:avLst/>
            </a:prstGeom>
            <a:noFill/>
          </p:spPr>
          <p:txBody>
            <a:bodyPr wrap="square" rtlCol="0">
              <a:spAutoFit/>
            </a:bodyPr>
            <a:lstStyle/>
            <a:p>
              <a:r>
                <a:rPr lang="es-ES" dirty="0" smtClean="0"/>
                <a:t>P1</a:t>
              </a:r>
              <a:endParaRPr lang="es-ES" dirty="0"/>
            </a:p>
          </p:txBody>
        </p:sp>
      </p:grpSp>
      <p:pic>
        <p:nvPicPr>
          <p:cNvPr id="1026" name="Picture 2"/>
          <p:cNvPicPr>
            <a:picLocks noChangeAspect="1" noChangeArrowheads="1"/>
          </p:cNvPicPr>
          <p:nvPr/>
        </p:nvPicPr>
        <p:blipFill>
          <a:blip r:embed="rId2" cstate="print"/>
          <a:srcRect/>
          <a:stretch>
            <a:fillRect/>
          </a:stretch>
        </p:blipFill>
        <p:spPr bwMode="auto">
          <a:xfrm rot="16200000">
            <a:off x="1215757" y="4841027"/>
            <a:ext cx="631180" cy="255398"/>
          </a:xfrm>
          <a:prstGeom prst="rect">
            <a:avLst/>
          </a:prstGeom>
          <a:noFill/>
          <a:ln w="9525">
            <a:noFill/>
            <a:miter lim="800000"/>
            <a:headEnd/>
            <a:tailEnd/>
          </a:ln>
        </p:spPr>
      </p:pic>
      <p:pic>
        <p:nvPicPr>
          <p:cNvPr id="27" name="Picture 2"/>
          <p:cNvPicPr>
            <a:picLocks noChangeAspect="1" noChangeArrowheads="1"/>
          </p:cNvPicPr>
          <p:nvPr/>
        </p:nvPicPr>
        <p:blipFill>
          <a:blip r:embed="rId2" cstate="print"/>
          <a:srcRect/>
          <a:stretch>
            <a:fillRect/>
          </a:stretch>
        </p:blipFill>
        <p:spPr bwMode="auto">
          <a:xfrm>
            <a:off x="1835696" y="3861048"/>
            <a:ext cx="631180" cy="255398"/>
          </a:xfrm>
          <a:prstGeom prst="rect">
            <a:avLst/>
          </a:prstGeom>
          <a:noFill/>
          <a:ln w="9525">
            <a:noFill/>
            <a:miter lim="800000"/>
            <a:headEnd/>
            <a:tailEnd/>
          </a:ln>
        </p:spPr>
      </p:pic>
      <p:pic>
        <p:nvPicPr>
          <p:cNvPr id="28" name="Picture 2"/>
          <p:cNvPicPr>
            <a:picLocks noChangeAspect="1" noChangeArrowheads="1"/>
          </p:cNvPicPr>
          <p:nvPr/>
        </p:nvPicPr>
        <p:blipFill>
          <a:blip r:embed="rId2" cstate="print"/>
          <a:srcRect/>
          <a:stretch>
            <a:fillRect/>
          </a:stretch>
        </p:blipFill>
        <p:spPr bwMode="auto">
          <a:xfrm rot="16200000">
            <a:off x="3664029" y="3256851"/>
            <a:ext cx="631180" cy="255398"/>
          </a:xfrm>
          <a:prstGeom prst="rect">
            <a:avLst/>
          </a:prstGeom>
          <a:noFill/>
          <a:ln w="9525">
            <a:noFill/>
            <a:miter lim="800000"/>
            <a:headEnd/>
            <a:tailEnd/>
          </a:ln>
        </p:spPr>
      </p:pic>
      <p:pic>
        <p:nvPicPr>
          <p:cNvPr id="29" name="Picture 2"/>
          <p:cNvPicPr>
            <a:picLocks noChangeAspect="1" noChangeArrowheads="1"/>
          </p:cNvPicPr>
          <p:nvPr/>
        </p:nvPicPr>
        <p:blipFill>
          <a:blip r:embed="rId2" cstate="print"/>
          <a:srcRect/>
          <a:stretch>
            <a:fillRect/>
          </a:stretch>
        </p:blipFill>
        <p:spPr bwMode="auto">
          <a:xfrm>
            <a:off x="4211960" y="2204864"/>
            <a:ext cx="631180" cy="255398"/>
          </a:xfrm>
          <a:prstGeom prst="rect">
            <a:avLst/>
          </a:prstGeom>
          <a:noFill/>
          <a:ln w="9525">
            <a:noFill/>
            <a:miter lim="800000"/>
            <a:headEnd/>
            <a:tailEnd/>
          </a:ln>
        </p:spPr>
      </p:pic>
      <p:pic>
        <p:nvPicPr>
          <p:cNvPr id="31" name="Picture 2"/>
          <p:cNvPicPr>
            <a:picLocks noChangeAspect="1" noChangeArrowheads="1"/>
          </p:cNvPicPr>
          <p:nvPr/>
        </p:nvPicPr>
        <p:blipFill>
          <a:blip r:embed="rId3" cstate="print"/>
          <a:stretch>
            <a:fillRect/>
          </a:stretch>
        </p:blipFill>
        <p:spPr bwMode="auto">
          <a:xfrm>
            <a:off x="1880832" y="2204864"/>
            <a:ext cx="540908" cy="255398"/>
          </a:xfrm>
          <a:prstGeom prst="rect">
            <a:avLst/>
          </a:prstGeom>
          <a:noFill/>
          <a:ln w="9525">
            <a:noFill/>
            <a:miter lim="800000"/>
            <a:headEnd/>
            <a:tailEnd/>
          </a:ln>
        </p:spPr>
      </p:pic>
      <p:pic>
        <p:nvPicPr>
          <p:cNvPr id="32" name="Picture 2"/>
          <p:cNvPicPr>
            <a:picLocks noChangeAspect="1" noChangeArrowheads="1"/>
          </p:cNvPicPr>
          <p:nvPr/>
        </p:nvPicPr>
        <p:blipFill>
          <a:blip r:embed="rId3" cstate="print"/>
          <a:stretch>
            <a:fillRect/>
          </a:stretch>
        </p:blipFill>
        <p:spPr bwMode="auto">
          <a:xfrm rot="5400000">
            <a:off x="4069205" y="2392755"/>
            <a:ext cx="540908" cy="255398"/>
          </a:xfrm>
          <a:prstGeom prst="rect">
            <a:avLst/>
          </a:prstGeom>
          <a:noFill/>
          <a:ln w="9525">
            <a:noFill/>
            <a:miter lim="800000"/>
            <a:headEnd/>
            <a:tailEnd/>
          </a:ln>
        </p:spPr>
      </p:pic>
      <p:pic>
        <p:nvPicPr>
          <p:cNvPr id="33" name="Picture 2"/>
          <p:cNvPicPr>
            <a:picLocks noChangeAspect="1" noChangeArrowheads="1"/>
          </p:cNvPicPr>
          <p:nvPr/>
        </p:nvPicPr>
        <p:blipFill>
          <a:blip r:embed="rId3" cstate="print"/>
          <a:stretch>
            <a:fillRect/>
          </a:stretch>
        </p:blipFill>
        <p:spPr bwMode="auto">
          <a:xfrm>
            <a:off x="4257096" y="5085184"/>
            <a:ext cx="540908" cy="255398"/>
          </a:xfrm>
          <a:prstGeom prst="rect">
            <a:avLst/>
          </a:prstGeom>
          <a:noFill/>
          <a:ln w="9525">
            <a:noFill/>
            <a:miter lim="800000"/>
            <a:headEnd/>
            <a:tailEnd/>
          </a:ln>
        </p:spPr>
      </p:pic>
      <p:sp>
        <p:nvSpPr>
          <p:cNvPr id="34" name="33 CuadroTexto"/>
          <p:cNvSpPr txBox="1"/>
          <p:nvPr/>
        </p:nvSpPr>
        <p:spPr>
          <a:xfrm>
            <a:off x="467544" y="188640"/>
            <a:ext cx="8280920" cy="369332"/>
          </a:xfrm>
          <a:prstGeom prst="rect">
            <a:avLst/>
          </a:prstGeom>
          <a:noFill/>
        </p:spPr>
        <p:txBody>
          <a:bodyPr wrap="square" rtlCol="0">
            <a:spAutoFit/>
          </a:bodyPr>
          <a:lstStyle/>
          <a:p>
            <a:r>
              <a:rPr lang="es-ES" dirty="0" smtClean="0"/>
              <a:t>Dos rutas posibles se plantean: B-D-I-C-E              y A-P1-I-D-F </a:t>
            </a:r>
            <a:endParaRPr lang="es-ES" dirty="0"/>
          </a:p>
        </p:txBody>
      </p:sp>
      <p:pic>
        <p:nvPicPr>
          <p:cNvPr id="35" name="Picture 2"/>
          <p:cNvPicPr>
            <a:picLocks noChangeAspect="1" noChangeArrowheads="1"/>
          </p:cNvPicPr>
          <p:nvPr/>
        </p:nvPicPr>
        <p:blipFill>
          <a:blip r:embed="rId3" cstate="print"/>
          <a:stretch>
            <a:fillRect/>
          </a:stretch>
        </p:blipFill>
        <p:spPr bwMode="auto">
          <a:xfrm>
            <a:off x="4427984" y="260648"/>
            <a:ext cx="540908" cy="255398"/>
          </a:xfrm>
          <a:prstGeom prst="rect">
            <a:avLst/>
          </a:prstGeom>
          <a:noFill/>
          <a:ln w="9525">
            <a:noFill/>
            <a:miter lim="800000"/>
            <a:headEnd/>
            <a:tailEnd/>
          </a:ln>
        </p:spPr>
      </p:pic>
      <p:pic>
        <p:nvPicPr>
          <p:cNvPr id="36" name="Picture 2"/>
          <p:cNvPicPr>
            <a:picLocks noChangeAspect="1" noChangeArrowheads="1"/>
          </p:cNvPicPr>
          <p:nvPr/>
        </p:nvPicPr>
        <p:blipFill>
          <a:blip r:embed="rId2" cstate="print"/>
          <a:srcRect/>
          <a:stretch>
            <a:fillRect/>
          </a:stretch>
        </p:blipFill>
        <p:spPr bwMode="auto">
          <a:xfrm>
            <a:off x="6228184" y="260648"/>
            <a:ext cx="631180" cy="2553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11111E-6 4.44444E-6 L 0.00191 -0.11922 " pathEditMode="relative" rAng="0" ptsTypes="AA">
                                      <p:cBhvr>
                                        <p:cTn id="6" dur="2000" fill="hold"/>
                                        <p:tgtEl>
                                          <p:spTgt spid="1026"/>
                                        </p:tgtEl>
                                        <p:attrNameLst>
                                          <p:attrName>ppt_x</p:attrName>
                                          <p:attrName>ppt_y</p:attrName>
                                        </p:attrNameLst>
                                      </p:cBhvr>
                                      <p:rCtr x="1" y="-60"/>
                                    </p:animMotion>
                                  </p:childTnLst>
                                </p:cTn>
                              </p:par>
                              <p:par>
                                <p:cTn id="7" presetID="63" presetClass="path" presetSubtype="0" accel="50000" decel="50000" fill="hold" nodeType="withEffect">
                                  <p:stCondLst>
                                    <p:cond delay="0"/>
                                  </p:stCondLst>
                                  <p:childTnLst>
                                    <p:animMotion origin="layout" path="M -3.05556E-6 -1.48148E-6 L 0.17813 0.00255 " pathEditMode="relative" rAng="0" ptsTypes="AA">
                                      <p:cBhvr>
                                        <p:cTn id="8" dur="2000" fill="hold"/>
                                        <p:tgtEl>
                                          <p:spTgt spid="31"/>
                                        </p:tgtEl>
                                        <p:attrNameLst>
                                          <p:attrName>ppt_x</p:attrName>
                                          <p:attrName>ppt_y</p:attrName>
                                        </p:attrNameLst>
                                      </p:cBhvr>
                                      <p:rCtr x="89" y="1"/>
                                    </p:animMotion>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childTnLst>
                          </p:cTn>
                        </p:par>
                        <p:par>
                          <p:cTn id="12" fill="hold">
                            <p:stCondLst>
                              <p:cond delay="2000"/>
                            </p:stCondLst>
                            <p:childTnLst>
                              <p:par>
                                <p:cTn id="13" presetID="1" presetClass="exit" presetSubtype="0" fill="hold" nodeType="afterEffect">
                                  <p:stCondLst>
                                    <p:cond delay="0"/>
                                  </p:stCondLst>
                                  <p:childTnLst>
                                    <p:set>
                                      <p:cBhvr>
                                        <p:cTn id="14" dur="1" fill="hold">
                                          <p:stCondLst>
                                            <p:cond delay="0"/>
                                          </p:stCondLst>
                                        </p:cTn>
                                        <p:tgtEl>
                                          <p:spTgt spid="31"/>
                                        </p:tgtEl>
                                        <p:attrNameLst>
                                          <p:attrName>style.visibility</p:attrName>
                                        </p:attrNameLst>
                                      </p:cBhvr>
                                      <p:to>
                                        <p:strVal val="hidden"/>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2000"/>
                            </p:stCondLst>
                            <p:childTnLst>
                              <p:par>
                                <p:cTn id="21" presetID="42" presetClass="path" presetSubtype="0" accel="50000" decel="50000" fill="hold" nodeType="afterEffect">
                                  <p:stCondLst>
                                    <p:cond delay="0"/>
                                  </p:stCondLst>
                                  <p:childTnLst>
                                    <p:animMotion origin="layout" path="M 3.61111E-6 4.07407E-6 L 0.00191 0.35324 " pathEditMode="relative" rAng="0" ptsTypes="AA">
                                      <p:cBhvr>
                                        <p:cTn id="22" dur="2000" fill="hold"/>
                                        <p:tgtEl>
                                          <p:spTgt spid="32"/>
                                        </p:tgtEl>
                                        <p:attrNameLst>
                                          <p:attrName>ppt_x</p:attrName>
                                          <p:attrName>ppt_y</p:attrName>
                                        </p:attrNameLst>
                                      </p:cBhvr>
                                      <p:rCtr x="1" y="177"/>
                                    </p:animMotion>
                                  </p:childTnLst>
                                </p:cTn>
                              </p:par>
                              <p:par>
                                <p:cTn id="23" presetID="63" presetClass="path" presetSubtype="0" accel="50000" decel="50000" fill="hold" nodeType="withEffect">
                                  <p:stCondLst>
                                    <p:cond delay="0"/>
                                  </p:stCondLst>
                                  <p:childTnLst>
                                    <p:animMotion origin="layout" path="M -3.05556E-6 -1.48148E-6 L 0.17813 0.00255 " pathEditMode="relative" rAng="0" ptsTypes="AA">
                                      <p:cBhvr>
                                        <p:cTn id="24" dur="2000" fill="hold"/>
                                        <p:tgtEl>
                                          <p:spTgt spid="27"/>
                                        </p:tgtEl>
                                        <p:attrNameLst>
                                          <p:attrName>ppt_x</p:attrName>
                                          <p:attrName>ppt_y</p:attrName>
                                        </p:attrNameLst>
                                      </p:cBhvr>
                                      <p:rCtr x="89" y="1"/>
                                    </p:animMotion>
                                  </p:childTnLst>
                                </p:cTn>
                              </p:par>
                            </p:childTnLst>
                          </p:cTn>
                        </p:par>
                        <p:par>
                          <p:cTn id="25" fill="hold">
                            <p:stCondLst>
                              <p:cond delay="4000"/>
                            </p:stCondLst>
                            <p:childTnLst>
                              <p:par>
                                <p:cTn id="26" presetID="1" presetClass="exit" presetSubtype="0" fill="hold" nodeType="after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32"/>
                                        </p:tgtEl>
                                        <p:attrNameLst>
                                          <p:attrName>style.visibility</p:attrName>
                                        </p:attrNameLst>
                                      </p:cBhvr>
                                      <p:to>
                                        <p:strVal val="hidden"/>
                                      </p:to>
                                    </p:se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par>
                          <p:cTn id="36" fill="hold">
                            <p:stCondLst>
                              <p:cond delay="4000"/>
                            </p:stCondLst>
                            <p:childTnLst>
                              <p:par>
                                <p:cTn id="37" presetID="64" presetClass="path" presetSubtype="0" accel="50000" decel="50000" fill="hold" nodeType="afterEffect">
                                  <p:stCondLst>
                                    <p:cond delay="0"/>
                                  </p:stCondLst>
                                  <p:childTnLst>
                                    <p:animMotion origin="layout" path="M -3.05556E-6 1.48148E-6 L 0.00174 -0.13009 " pathEditMode="relative" rAng="0" ptsTypes="AA">
                                      <p:cBhvr>
                                        <p:cTn id="38" dur="2000" fill="hold"/>
                                        <p:tgtEl>
                                          <p:spTgt spid="28"/>
                                        </p:tgtEl>
                                        <p:attrNameLst>
                                          <p:attrName>ppt_x</p:attrName>
                                          <p:attrName>ppt_y</p:attrName>
                                        </p:attrNameLst>
                                      </p:cBhvr>
                                      <p:rCtr x="1" y="-65"/>
                                    </p:animMotion>
                                  </p:childTnLst>
                                </p:cTn>
                              </p:par>
                              <p:par>
                                <p:cTn id="39" presetID="63" presetClass="path" presetSubtype="0" accel="50000" decel="50000" fill="hold" nodeType="withEffect">
                                  <p:stCondLst>
                                    <p:cond delay="0"/>
                                  </p:stCondLst>
                                  <p:childTnLst>
                                    <p:animMotion origin="layout" path="M 1.11111E-6 -1.85185E-6 L 0.2993 -1.85185E-6 " pathEditMode="relative" rAng="0" ptsTypes="AA">
                                      <p:cBhvr>
                                        <p:cTn id="40" dur="2000" fill="hold"/>
                                        <p:tgtEl>
                                          <p:spTgt spid="33"/>
                                        </p:tgtEl>
                                        <p:attrNameLst>
                                          <p:attrName>ppt_x</p:attrName>
                                          <p:attrName>ppt_y</p:attrName>
                                        </p:attrNameLst>
                                      </p:cBhvr>
                                      <p:rCtr x="150" y="0"/>
                                    </p:animMotion>
                                  </p:childTnLst>
                                </p:cTn>
                              </p:par>
                            </p:childTnLst>
                          </p:cTn>
                        </p:par>
                        <p:par>
                          <p:cTn id="41" fill="hold">
                            <p:stCondLst>
                              <p:cond delay="6000"/>
                            </p:stCondLst>
                            <p:childTnLst>
                              <p:par>
                                <p:cTn id="42" presetID="1" presetClass="exit" presetSubtype="0" fill="hold" nodeType="after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6000"/>
                            </p:stCondLst>
                            <p:childTnLst>
                              <p:par>
                                <p:cTn id="45" presetID="1"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par>
                          <p:cTn id="47" fill="hold">
                            <p:stCondLst>
                              <p:cond delay="6000"/>
                            </p:stCondLst>
                            <p:childTnLst>
                              <p:par>
                                <p:cTn id="48" presetID="63" presetClass="path" presetSubtype="0" accel="50000" decel="50000" fill="hold" nodeType="afterEffect">
                                  <p:stCondLst>
                                    <p:cond delay="0"/>
                                  </p:stCondLst>
                                  <p:childTnLst>
                                    <p:animMotion origin="layout" path="M 1.11111E-6 3.7037E-6 L 0.28837 0.00254 " pathEditMode="relative" rAng="0" ptsTypes="AA">
                                      <p:cBhvr>
                                        <p:cTn id="49" dur="2000" fill="hold"/>
                                        <p:tgtEl>
                                          <p:spTgt spid="29"/>
                                        </p:tgtEl>
                                        <p:attrNameLst>
                                          <p:attrName>ppt_x</p:attrName>
                                          <p:attrName>ppt_y</p:attrName>
                                        </p:attrNameLst>
                                      </p:cBhvr>
                                      <p:rCtr x="144"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683568" y="1052736"/>
            <a:ext cx="8208912" cy="4896544"/>
            <a:chOff x="683568" y="1052736"/>
            <a:chExt cx="8208912" cy="4896544"/>
          </a:xfrm>
        </p:grpSpPr>
        <p:grpSp>
          <p:nvGrpSpPr>
            <p:cNvPr id="5" name="13 Grupo"/>
            <p:cNvGrpSpPr/>
            <p:nvPr/>
          </p:nvGrpSpPr>
          <p:grpSpPr>
            <a:xfrm>
              <a:off x="683568" y="1052736"/>
              <a:ext cx="8208912" cy="4896544"/>
              <a:chOff x="683568" y="1052736"/>
              <a:chExt cx="8208912" cy="4896544"/>
            </a:xfrm>
          </p:grpSpPr>
          <p:cxnSp>
            <p:nvCxnSpPr>
              <p:cNvPr id="15" name="14 Conector recto"/>
              <p:cNvCxnSpPr/>
              <p:nvPr/>
            </p:nvCxnSpPr>
            <p:spPr>
              <a:xfrm rot="5400000">
                <a:off x="-648580" y="3465004"/>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a:off x="1727684"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rot="5400000">
                <a:off x="5112060"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683568" y="213285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827584" y="378904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827584" y="5373216"/>
                <a:ext cx="80648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5 CuadroTexto"/>
            <p:cNvSpPr txBox="1"/>
            <p:nvPr/>
          </p:nvSpPr>
          <p:spPr>
            <a:xfrm>
              <a:off x="1763688" y="1772816"/>
              <a:ext cx="360040" cy="369332"/>
            </a:xfrm>
            <a:prstGeom prst="rect">
              <a:avLst/>
            </a:prstGeom>
            <a:noFill/>
          </p:spPr>
          <p:txBody>
            <a:bodyPr wrap="square" rtlCol="0">
              <a:spAutoFit/>
            </a:bodyPr>
            <a:lstStyle/>
            <a:p>
              <a:r>
                <a:rPr lang="es-ES" dirty="0" smtClean="0"/>
                <a:t>B</a:t>
              </a:r>
              <a:endParaRPr lang="es-ES" dirty="0"/>
            </a:p>
          </p:txBody>
        </p:sp>
        <p:sp>
          <p:nvSpPr>
            <p:cNvPr id="7" name="6 CuadroTexto"/>
            <p:cNvSpPr txBox="1"/>
            <p:nvPr/>
          </p:nvSpPr>
          <p:spPr>
            <a:xfrm>
              <a:off x="1763688" y="5373216"/>
              <a:ext cx="360040" cy="369332"/>
            </a:xfrm>
            <a:prstGeom prst="rect">
              <a:avLst/>
            </a:prstGeom>
            <a:noFill/>
          </p:spPr>
          <p:txBody>
            <a:bodyPr wrap="square" rtlCol="0">
              <a:spAutoFit/>
            </a:bodyPr>
            <a:lstStyle/>
            <a:p>
              <a:r>
                <a:rPr lang="es-ES" dirty="0"/>
                <a:t>A</a:t>
              </a:r>
            </a:p>
          </p:txBody>
        </p:sp>
        <p:sp>
          <p:nvSpPr>
            <p:cNvPr id="8" name="7 CuadroTexto"/>
            <p:cNvSpPr txBox="1"/>
            <p:nvPr/>
          </p:nvSpPr>
          <p:spPr>
            <a:xfrm>
              <a:off x="4139952" y="1772816"/>
              <a:ext cx="360040" cy="369332"/>
            </a:xfrm>
            <a:prstGeom prst="rect">
              <a:avLst/>
            </a:prstGeom>
            <a:noFill/>
          </p:spPr>
          <p:txBody>
            <a:bodyPr wrap="square" rtlCol="0">
              <a:spAutoFit/>
            </a:bodyPr>
            <a:lstStyle/>
            <a:p>
              <a:r>
                <a:rPr lang="es-ES" dirty="0"/>
                <a:t>D</a:t>
              </a:r>
              <a:endParaRPr lang="es-ES" dirty="0"/>
            </a:p>
          </p:txBody>
        </p:sp>
        <p:sp>
          <p:nvSpPr>
            <p:cNvPr id="9" name="8 CuadroTexto"/>
            <p:cNvSpPr txBox="1"/>
            <p:nvPr/>
          </p:nvSpPr>
          <p:spPr>
            <a:xfrm>
              <a:off x="4139952" y="3429000"/>
              <a:ext cx="360040" cy="369332"/>
            </a:xfrm>
            <a:prstGeom prst="rect">
              <a:avLst/>
            </a:prstGeom>
            <a:noFill/>
          </p:spPr>
          <p:txBody>
            <a:bodyPr wrap="square" rtlCol="0">
              <a:spAutoFit/>
            </a:bodyPr>
            <a:lstStyle/>
            <a:p>
              <a:r>
                <a:rPr lang="es-ES" dirty="0"/>
                <a:t>I</a:t>
              </a:r>
              <a:endParaRPr lang="es-ES" dirty="0"/>
            </a:p>
          </p:txBody>
        </p:sp>
        <p:sp>
          <p:nvSpPr>
            <p:cNvPr id="10" name="9 CuadroTexto"/>
            <p:cNvSpPr txBox="1"/>
            <p:nvPr/>
          </p:nvSpPr>
          <p:spPr>
            <a:xfrm>
              <a:off x="4139952" y="5373216"/>
              <a:ext cx="360040" cy="369332"/>
            </a:xfrm>
            <a:prstGeom prst="rect">
              <a:avLst/>
            </a:prstGeom>
            <a:noFill/>
          </p:spPr>
          <p:txBody>
            <a:bodyPr wrap="square" rtlCol="0">
              <a:spAutoFit/>
            </a:bodyPr>
            <a:lstStyle/>
            <a:p>
              <a:r>
                <a:rPr lang="es-ES" dirty="0"/>
                <a:t>C</a:t>
              </a:r>
              <a:endParaRPr lang="es-ES" dirty="0"/>
            </a:p>
          </p:txBody>
        </p:sp>
        <p:sp>
          <p:nvSpPr>
            <p:cNvPr id="11" name="10 CuadroTexto"/>
            <p:cNvSpPr txBox="1"/>
            <p:nvPr/>
          </p:nvSpPr>
          <p:spPr>
            <a:xfrm>
              <a:off x="7524328" y="1772816"/>
              <a:ext cx="360040" cy="369332"/>
            </a:xfrm>
            <a:prstGeom prst="rect">
              <a:avLst/>
            </a:prstGeom>
            <a:noFill/>
          </p:spPr>
          <p:txBody>
            <a:bodyPr wrap="square" rtlCol="0">
              <a:spAutoFit/>
            </a:bodyPr>
            <a:lstStyle/>
            <a:p>
              <a:r>
                <a:rPr lang="es-ES" dirty="0" smtClean="0"/>
                <a:t>F</a:t>
              </a:r>
              <a:endParaRPr lang="es-ES" dirty="0"/>
            </a:p>
          </p:txBody>
        </p:sp>
        <p:sp>
          <p:nvSpPr>
            <p:cNvPr id="12" name="11 CuadroTexto"/>
            <p:cNvSpPr txBox="1"/>
            <p:nvPr/>
          </p:nvSpPr>
          <p:spPr>
            <a:xfrm>
              <a:off x="7524328" y="5373216"/>
              <a:ext cx="360040" cy="369332"/>
            </a:xfrm>
            <a:prstGeom prst="rect">
              <a:avLst/>
            </a:prstGeom>
            <a:noFill/>
          </p:spPr>
          <p:txBody>
            <a:bodyPr wrap="square" rtlCol="0">
              <a:spAutoFit/>
            </a:bodyPr>
            <a:lstStyle/>
            <a:p>
              <a:r>
                <a:rPr lang="es-ES" dirty="0"/>
                <a:t>E</a:t>
              </a:r>
              <a:endParaRPr lang="es-ES" dirty="0"/>
            </a:p>
          </p:txBody>
        </p:sp>
        <p:sp>
          <p:nvSpPr>
            <p:cNvPr id="13" name="12 CuadroTexto"/>
            <p:cNvSpPr txBox="1"/>
            <p:nvPr/>
          </p:nvSpPr>
          <p:spPr>
            <a:xfrm>
              <a:off x="7524328" y="3429000"/>
              <a:ext cx="504056" cy="369332"/>
            </a:xfrm>
            <a:prstGeom prst="rect">
              <a:avLst/>
            </a:prstGeom>
            <a:noFill/>
          </p:spPr>
          <p:txBody>
            <a:bodyPr wrap="square" rtlCol="0">
              <a:spAutoFit/>
            </a:bodyPr>
            <a:lstStyle/>
            <a:p>
              <a:r>
                <a:rPr lang="es-ES" dirty="0" smtClean="0"/>
                <a:t>P2</a:t>
              </a:r>
              <a:endParaRPr lang="es-ES" dirty="0"/>
            </a:p>
          </p:txBody>
        </p:sp>
        <p:sp>
          <p:nvSpPr>
            <p:cNvPr id="14" name="13 CuadroTexto"/>
            <p:cNvSpPr txBox="1"/>
            <p:nvPr/>
          </p:nvSpPr>
          <p:spPr>
            <a:xfrm>
              <a:off x="1763688" y="3429000"/>
              <a:ext cx="432048" cy="369332"/>
            </a:xfrm>
            <a:prstGeom prst="rect">
              <a:avLst/>
            </a:prstGeom>
            <a:noFill/>
          </p:spPr>
          <p:txBody>
            <a:bodyPr wrap="square" rtlCol="0">
              <a:spAutoFit/>
            </a:bodyPr>
            <a:lstStyle/>
            <a:p>
              <a:r>
                <a:rPr lang="es-ES" dirty="0" smtClean="0"/>
                <a:t>P1</a:t>
              </a:r>
              <a:endParaRPr lang="es-ES" dirty="0"/>
            </a:p>
          </p:txBody>
        </p:sp>
      </p:grpSp>
      <p:pic>
        <p:nvPicPr>
          <p:cNvPr id="21" name="Picture 2"/>
          <p:cNvPicPr>
            <a:picLocks noChangeAspect="1" noChangeArrowheads="1"/>
          </p:cNvPicPr>
          <p:nvPr/>
        </p:nvPicPr>
        <p:blipFill>
          <a:blip r:embed="rId2" cstate="print"/>
          <a:srcRect/>
          <a:stretch>
            <a:fillRect/>
          </a:stretch>
        </p:blipFill>
        <p:spPr bwMode="auto">
          <a:xfrm rot="16200000">
            <a:off x="1215757" y="4841027"/>
            <a:ext cx="631180" cy="255398"/>
          </a:xfrm>
          <a:prstGeom prst="rect">
            <a:avLst/>
          </a:prstGeom>
          <a:noFill/>
          <a:ln w="9525">
            <a:noFill/>
            <a:miter lim="800000"/>
            <a:headEnd/>
            <a:tailEnd/>
          </a:ln>
        </p:spPr>
      </p:pic>
      <p:pic>
        <p:nvPicPr>
          <p:cNvPr id="22" name="Picture 2"/>
          <p:cNvPicPr>
            <a:picLocks noChangeAspect="1" noChangeArrowheads="1"/>
          </p:cNvPicPr>
          <p:nvPr/>
        </p:nvPicPr>
        <p:blipFill>
          <a:blip r:embed="rId2" cstate="print"/>
          <a:srcRect/>
          <a:stretch>
            <a:fillRect/>
          </a:stretch>
        </p:blipFill>
        <p:spPr bwMode="auto">
          <a:xfrm>
            <a:off x="1835696" y="3861048"/>
            <a:ext cx="631180" cy="255398"/>
          </a:xfrm>
          <a:prstGeom prst="rect">
            <a:avLst/>
          </a:prstGeom>
          <a:noFill/>
          <a:ln w="9525">
            <a:noFill/>
            <a:miter lim="800000"/>
            <a:headEnd/>
            <a:tailEnd/>
          </a:ln>
        </p:spPr>
      </p:pic>
      <p:pic>
        <p:nvPicPr>
          <p:cNvPr id="24" name="Picture 2"/>
          <p:cNvPicPr>
            <a:picLocks noChangeAspect="1" noChangeArrowheads="1"/>
          </p:cNvPicPr>
          <p:nvPr/>
        </p:nvPicPr>
        <p:blipFill>
          <a:blip r:embed="rId2" cstate="print"/>
          <a:srcRect/>
          <a:stretch>
            <a:fillRect/>
          </a:stretch>
        </p:blipFill>
        <p:spPr bwMode="auto">
          <a:xfrm>
            <a:off x="4211960" y="3861048"/>
            <a:ext cx="631180" cy="255398"/>
          </a:xfrm>
          <a:prstGeom prst="rect">
            <a:avLst/>
          </a:prstGeom>
          <a:noFill/>
          <a:ln w="9525">
            <a:noFill/>
            <a:miter lim="800000"/>
            <a:headEnd/>
            <a:tailEnd/>
          </a:ln>
        </p:spPr>
      </p:pic>
      <p:pic>
        <p:nvPicPr>
          <p:cNvPr id="25" name="Picture 2"/>
          <p:cNvPicPr>
            <a:picLocks noChangeAspect="1" noChangeArrowheads="1"/>
          </p:cNvPicPr>
          <p:nvPr/>
        </p:nvPicPr>
        <p:blipFill>
          <a:blip r:embed="rId3" cstate="print"/>
          <a:stretch>
            <a:fillRect/>
          </a:stretch>
        </p:blipFill>
        <p:spPr bwMode="auto">
          <a:xfrm>
            <a:off x="1880832" y="2204864"/>
            <a:ext cx="540908" cy="255398"/>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tretch>
            <a:fillRect/>
          </a:stretch>
        </p:blipFill>
        <p:spPr bwMode="auto">
          <a:xfrm rot="5400000">
            <a:off x="4069205" y="2392755"/>
            <a:ext cx="540908" cy="255398"/>
          </a:xfrm>
          <a:prstGeom prst="rect">
            <a:avLst/>
          </a:prstGeom>
          <a:noFill/>
          <a:ln w="9525">
            <a:noFill/>
            <a:miter lim="800000"/>
            <a:headEnd/>
            <a:tailEnd/>
          </a:ln>
        </p:spPr>
      </p:pic>
      <p:pic>
        <p:nvPicPr>
          <p:cNvPr id="27" name="Picture 2"/>
          <p:cNvPicPr>
            <a:picLocks noChangeAspect="1" noChangeArrowheads="1"/>
          </p:cNvPicPr>
          <p:nvPr/>
        </p:nvPicPr>
        <p:blipFill>
          <a:blip r:embed="rId3" cstate="print"/>
          <a:stretch>
            <a:fillRect/>
          </a:stretch>
        </p:blipFill>
        <p:spPr bwMode="auto">
          <a:xfrm>
            <a:off x="4257096" y="5085184"/>
            <a:ext cx="540908" cy="255398"/>
          </a:xfrm>
          <a:prstGeom prst="rect">
            <a:avLst/>
          </a:prstGeom>
          <a:noFill/>
          <a:ln w="9525">
            <a:noFill/>
            <a:miter lim="800000"/>
            <a:headEnd/>
            <a:tailEnd/>
          </a:ln>
        </p:spPr>
      </p:pic>
      <p:sp>
        <p:nvSpPr>
          <p:cNvPr id="28" name="27 CuadroTexto"/>
          <p:cNvSpPr txBox="1"/>
          <p:nvPr/>
        </p:nvSpPr>
        <p:spPr>
          <a:xfrm>
            <a:off x="251520" y="188640"/>
            <a:ext cx="8496944" cy="1077218"/>
          </a:xfrm>
          <a:prstGeom prst="rect">
            <a:avLst/>
          </a:prstGeom>
          <a:noFill/>
        </p:spPr>
        <p:txBody>
          <a:bodyPr wrap="square" rtlCol="0">
            <a:spAutoFit/>
          </a:bodyPr>
          <a:lstStyle/>
          <a:p>
            <a:pPr algn="just"/>
            <a:r>
              <a:rPr lang="es-ES" sz="1600" dirty="0" smtClean="0"/>
              <a:t>Caso 1: Accidente en la recta I-D, afecta la ruta de                 por lo que se debe notificar a los usuarios que toman esta ruta con frecuencia. Se debe priorizar, para enviar la notificación, a los usuarios más cercanos al punto del accidente con la nueva ruta. Usuarios en I, luego usuarios en P1 y finalmente A.   </a:t>
            </a:r>
            <a:endParaRPr lang="es-ES" sz="1600" dirty="0"/>
          </a:p>
        </p:txBody>
      </p:sp>
      <p:pic>
        <p:nvPicPr>
          <p:cNvPr id="29" name="Picture 2"/>
          <p:cNvPicPr>
            <a:picLocks noChangeAspect="1" noChangeArrowheads="1"/>
          </p:cNvPicPr>
          <p:nvPr/>
        </p:nvPicPr>
        <p:blipFill>
          <a:blip r:embed="rId2" cstate="print"/>
          <a:srcRect/>
          <a:stretch>
            <a:fillRect/>
          </a:stretch>
        </p:blipFill>
        <p:spPr bwMode="auto">
          <a:xfrm>
            <a:off x="4499992" y="188640"/>
            <a:ext cx="631180" cy="255398"/>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rot="21444559">
            <a:off x="3570796" y="2792158"/>
            <a:ext cx="504056" cy="317067"/>
          </a:xfrm>
          <a:prstGeom prst="rect">
            <a:avLst/>
          </a:prstGeom>
          <a:noFill/>
          <a:ln w="9525">
            <a:noFill/>
            <a:miter lim="800000"/>
            <a:headEnd/>
            <a:tailEnd/>
          </a:ln>
        </p:spPr>
      </p:pic>
      <p:pic>
        <p:nvPicPr>
          <p:cNvPr id="31" name="Picture 2"/>
          <p:cNvPicPr>
            <a:picLocks noChangeAspect="1" noChangeArrowheads="1"/>
          </p:cNvPicPr>
          <p:nvPr/>
        </p:nvPicPr>
        <p:blipFill>
          <a:blip r:embed="rId2" cstate="print"/>
          <a:srcRect/>
          <a:stretch>
            <a:fillRect/>
          </a:stretch>
        </p:blipFill>
        <p:spPr bwMode="auto">
          <a:xfrm rot="16200000">
            <a:off x="7048405" y="3256851"/>
            <a:ext cx="631180" cy="255398"/>
          </a:xfrm>
          <a:prstGeom prst="rect">
            <a:avLst/>
          </a:prstGeom>
          <a:noFill/>
          <a:ln w="9525">
            <a:noFill/>
            <a:miter lim="800000"/>
            <a:headEnd/>
            <a:tailEnd/>
          </a:ln>
        </p:spPr>
      </p:pic>
      <p:sp>
        <p:nvSpPr>
          <p:cNvPr id="33" name="32 CuadroTexto"/>
          <p:cNvSpPr txBox="1"/>
          <p:nvPr/>
        </p:nvSpPr>
        <p:spPr>
          <a:xfrm>
            <a:off x="251520" y="6021288"/>
            <a:ext cx="8892480" cy="369332"/>
          </a:xfrm>
          <a:prstGeom prst="rect">
            <a:avLst/>
          </a:prstGeom>
          <a:noFill/>
        </p:spPr>
        <p:txBody>
          <a:bodyPr wrap="square" rtlCol="0">
            <a:spAutoFit/>
          </a:bodyPr>
          <a:lstStyle/>
          <a:p>
            <a:r>
              <a:rPr lang="es-ES" dirty="0" smtClean="0"/>
              <a:t>A considerar: el accidente puede afectar N rutas de </a:t>
            </a:r>
            <a:r>
              <a:rPr lang="es-ES" dirty="0"/>
              <a:t>M</a:t>
            </a:r>
            <a:r>
              <a:rPr lang="es-ES" dirty="0" smtClean="0"/>
              <a:t> buses que pueden pasar por esa zona.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11111E-6 4.44444E-6 L 0.00191 -0.11922 " pathEditMode="relative" rAng="0" ptsTypes="AA">
                                      <p:cBhvr>
                                        <p:cTn id="6" dur="2000" fill="hold"/>
                                        <p:tgtEl>
                                          <p:spTgt spid="21"/>
                                        </p:tgtEl>
                                        <p:attrNameLst>
                                          <p:attrName>ppt_x</p:attrName>
                                          <p:attrName>ppt_y</p:attrName>
                                        </p:attrNameLst>
                                      </p:cBhvr>
                                      <p:rCtr x="1" y="-60"/>
                                    </p:animMotion>
                                  </p:childTnLst>
                                </p:cTn>
                              </p:par>
                              <p:par>
                                <p:cTn id="7" presetID="63" presetClass="path" presetSubtype="0" accel="50000" decel="50000" fill="hold" nodeType="withEffect">
                                  <p:stCondLst>
                                    <p:cond delay="0"/>
                                  </p:stCondLst>
                                  <p:childTnLst>
                                    <p:animMotion origin="layout" path="M -3.05556E-6 -1.48148E-6 L 0.17813 0.00255 " pathEditMode="relative" rAng="0" ptsTypes="AA">
                                      <p:cBhvr>
                                        <p:cTn id="8" dur="2000" fill="hold"/>
                                        <p:tgtEl>
                                          <p:spTgt spid="25"/>
                                        </p:tgtEl>
                                        <p:attrNameLst>
                                          <p:attrName>ppt_x</p:attrName>
                                          <p:attrName>ppt_y</p:attrName>
                                        </p:attrNameLst>
                                      </p:cBhvr>
                                      <p:rCtr x="89" y="1"/>
                                    </p:animMotion>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21"/>
                                        </p:tgtEl>
                                        <p:attrNameLst>
                                          <p:attrName>style.visibility</p:attrName>
                                        </p:attrNameLst>
                                      </p:cBhvr>
                                      <p:to>
                                        <p:strVal val="hidden"/>
                                      </p:to>
                                    </p:set>
                                  </p:childTnLst>
                                </p:cTn>
                              </p:par>
                            </p:childTnLst>
                          </p:cTn>
                        </p:par>
                        <p:par>
                          <p:cTn id="12" fill="hold">
                            <p:stCondLst>
                              <p:cond delay="2000"/>
                            </p:stCondLst>
                            <p:childTnLst>
                              <p:par>
                                <p:cTn id="13" presetID="1" presetClass="exit" presetSubtype="0" fill="hold" nodeType="after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par>
                          <p:cTn id="20" fill="hold">
                            <p:stCondLst>
                              <p:cond delay="2000"/>
                            </p:stCondLst>
                            <p:childTnLst>
                              <p:par>
                                <p:cTn id="21" presetID="42" presetClass="path" presetSubtype="0" accel="50000" decel="50000" fill="hold" nodeType="afterEffect">
                                  <p:stCondLst>
                                    <p:cond delay="0"/>
                                  </p:stCondLst>
                                  <p:childTnLst>
                                    <p:animMotion origin="layout" path="M 3.61111E-6 4.07407E-6 L 0.00191 0.35324 " pathEditMode="relative" rAng="0" ptsTypes="AA">
                                      <p:cBhvr>
                                        <p:cTn id="22" dur="2000" fill="hold"/>
                                        <p:tgtEl>
                                          <p:spTgt spid="26"/>
                                        </p:tgtEl>
                                        <p:attrNameLst>
                                          <p:attrName>ppt_x</p:attrName>
                                          <p:attrName>ppt_y</p:attrName>
                                        </p:attrNameLst>
                                      </p:cBhvr>
                                      <p:rCtr x="1" y="177"/>
                                    </p:animMotion>
                                  </p:childTnLst>
                                </p:cTn>
                              </p:par>
                              <p:par>
                                <p:cTn id="23" presetID="63" presetClass="path" presetSubtype="0" accel="50000" decel="50000" fill="hold" nodeType="withEffect">
                                  <p:stCondLst>
                                    <p:cond delay="0"/>
                                  </p:stCondLst>
                                  <p:childTnLst>
                                    <p:animMotion origin="layout" path="M -3.05556E-6 -1.48148E-6 L 0.17813 0.00255 " pathEditMode="relative" rAng="0" ptsTypes="AA">
                                      <p:cBhvr>
                                        <p:cTn id="24" dur="2000" fill="hold"/>
                                        <p:tgtEl>
                                          <p:spTgt spid="22"/>
                                        </p:tgtEl>
                                        <p:attrNameLst>
                                          <p:attrName>ppt_x</p:attrName>
                                          <p:attrName>ppt_y</p:attrName>
                                        </p:attrNameLst>
                                      </p:cBhvr>
                                      <p:rCtr x="89" y="1"/>
                                    </p:animMotion>
                                  </p:childTnLst>
                                </p:cTn>
                              </p:par>
                            </p:childTnLst>
                          </p:cTn>
                        </p:par>
                        <p:par>
                          <p:cTn id="25" fill="hold">
                            <p:stCondLst>
                              <p:cond delay="4000"/>
                            </p:stCondLst>
                            <p:childTnLst>
                              <p:par>
                                <p:cTn id="26" presetID="1" presetClass="exit" presetSubtype="0" fill="hold" nodeType="afterEffect">
                                  <p:stCondLst>
                                    <p:cond delay="0"/>
                                  </p:stCondLst>
                                  <p:childTnLst>
                                    <p:set>
                                      <p:cBhvr>
                                        <p:cTn id="27" dur="1" fill="hold">
                                          <p:stCondLst>
                                            <p:cond delay="0"/>
                                          </p:stCondLst>
                                        </p:cTn>
                                        <p:tgtEl>
                                          <p:spTgt spid="22"/>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4000"/>
                            </p:stCondLst>
                            <p:childTnLst>
                              <p:par>
                                <p:cTn id="36" presetID="63" presetClass="path" presetSubtype="0" accel="50000" decel="50000" fill="hold" nodeType="afterEffect">
                                  <p:stCondLst>
                                    <p:cond delay="0"/>
                                  </p:stCondLst>
                                  <p:childTnLst>
                                    <p:animMotion origin="layout" path="M 1.11111E-6 3.7037E-6 L 0.28837 0.00254 " pathEditMode="relative" rAng="0" ptsTypes="AA">
                                      <p:cBhvr>
                                        <p:cTn id="37" dur="2000" fill="hold"/>
                                        <p:tgtEl>
                                          <p:spTgt spid="24"/>
                                        </p:tgtEl>
                                        <p:attrNameLst>
                                          <p:attrName>ppt_x</p:attrName>
                                          <p:attrName>ppt_y</p:attrName>
                                        </p:attrNameLst>
                                      </p:cBhvr>
                                      <p:rCtr x="144" y="1"/>
                                    </p:animMotion>
                                  </p:childTnLst>
                                </p:cTn>
                              </p:par>
                              <p:par>
                                <p:cTn id="38" presetID="63" presetClass="path" presetSubtype="0" accel="50000" decel="50000" fill="hold" nodeType="withEffect">
                                  <p:stCondLst>
                                    <p:cond delay="0"/>
                                  </p:stCondLst>
                                  <p:childTnLst>
                                    <p:animMotion origin="layout" path="M 1.11111E-6 -1.85185E-6 L 0.2993 -1.85185E-6 " pathEditMode="relative" rAng="0" ptsTypes="AA">
                                      <p:cBhvr>
                                        <p:cTn id="39" dur="2000" fill="hold"/>
                                        <p:tgtEl>
                                          <p:spTgt spid="27"/>
                                        </p:tgtEl>
                                        <p:attrNameLst>
                                          <p:attrName>ppt_x</p:attrName>
                                          <p:attrName>ppt_y</p:attrName>
                                        </p:attrNameLst>
                                      </p:cBhvr>
                                      <p:rCtr x="150" y="0"/>
                                    </p:animMotion>
                                  </p:childTnLst>
                                </p:cTn>
                              </p:par>
                            </p:childTnLst>
                          </p:cTn>
                        </p:par>
                        <p:par>
                          <p:cTn id="40" fill="hold">
                            <p:stCondLst>
                              <p:cond delay="6000"/>
                            </p:stCondLst>
                            <p:childTnLst>
                              <p:par>
                                <p:cTn id="41" presetID="1" presetClass="exit" presetSubtype="0" fill="hold" nodeType="afterEffect">
                                  <p:stCondLst>
                                    <p:cond delay="0"/>
                                  </p:stCondLst>
                                  <p:childTnLst>
                                    <p:set>
                                      <p:cBhvr>
                                        <p:cTn id="42" dur="1" fill="hold">
                                          <p:stCondLst>
                                            <p:cond delay="0"/>
                                          </p:stCondLst>
                                        </p:cTn>
                                        <p:tgtEl>
                                          <p:spTgt spid="24"/>
                                        </p:tgtEl>
                                        <p:attrNameLst>
                                          <p:attrName>style.visibility</p:attrName>
                                        </p:attrNameLst>
                                      </p:cBhvr>
                                      <p:to>
                                        <p:strVal val="hidden"/>
                                      </p:to>
                                    </p:set>
                                  </p:childTnLst>
                                </p:cTn>
                              </p:par>
                            </p:childTnLst>
                          </p:cTn>
                        </p:par>
                        <p:par>
                          <p:cTn id="43" fill="hold">
                            <p:stCondLst>
                              <p:cond delay="6000"/>
                            </p:stCondLst>
                            <p:childTnLst>
                              <p:par>
                                <p:cTn id="44" presetID="1"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par>
                          <p:cTn id="46" fill="hold">
                            <p:stCondLst>
                              <p:cond delay="6000"/>
                            </p:stCondLst>
                            <p:childTnLst>
                              <p:par>
                                <p:cTn id="47" presetID="64" presetClass="path" presetSubtype="0" accel="50000" decel="50000" fill="hold" nodeType="afterEffect">
                                  <p:stCondLst>
                                    <p:cond delay="0"/>
                                  </p:stCondLst>
                                  <p:childTnLst>
                                    <p:animMotion origin="layout" path="M -3.05556E-6 1.48148E-6 L 0.00174 -0.13009 " pathEditMode="relative" rAng="0" ptsTypes="AA">
                                      <p:cBhvr>
                                        <p:cTn id="48" dur="2000" fill="hold"/>
                                        <p:tgtEl>
                                          <p:spTgt spid="31"/>
                                        </p:tgtEl>
                                        <p:attrNameLst>
                                          <p:attrName>ppt_x</p:attrName>
                                          <p:attrName>ppt_y</p:attrName>
                                        </p:attrNameLst>
                                      </p:cBhvr>
                                      <p:rCtr x="1" y="-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 Grupo"/>
          <p:cNvGrpSpPr/>
          <p:nvPr/>
        </p:nvGrpSpPr>
        <p:grpSpPr>
          <a:xfrm>
            <a:off x="683568" y="1052736"/>
            <a:ext cx="8208912" cy="4896544"/>
            <a:chOff x="683568" y="1052736"/>
            <a:chExt cx="8208912" cy="4896544"/>
          </a:xfrm>
        </p:grpSpPr>
        <p:grpSp>
          <p:nvGrpSpPr>
            <p:cNvPr id="3" name="13 Grupo"/>
            <p:cNvGrpSpPr/>
            <p:nvPr/>
          </p:nvGrpSpPr>
          <p:grpSpPr>
            <a:xfrm>
              <a:off x="683568" y="1052736"/>
              <a:ext cx="8208912" cy="4896544"/>
              <a:chOff x="683568" y="1052736"/>
              <a:chExt cx="8208912" cy="4896544"/>
            </a:xfrm>
          </p:grpSpPr>
          <p:cxnSp>
            <p:nvCxnSpPr>
              <p:cNvPr id="15" name="14 Conector recto"/>
              <p:cNvCxnSpPr/>
              <p:nvPr/>
            </p:nvCxnSpPr>
            <p:spPr>
              <a:xfrm rot="5400000">
                <a:off x="-648580" y="3465004"/>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a:off x="1727684"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rot="5400000">
                <a:off x="5112060"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683568" y="213285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827584" y="378904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827584" y="5373216"/>
                <a:ext cx="80648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5 CuadroTexto"/>
            <p:cNvSpPr txBox="1"/>
            <p:nvPr/>
          </p:nvSpPr>
          <p:spPr>
            <a:xfrm>
              <a:off x="1763688" y="1772816"/>
              <a:ext cx="360040" cy="369332"/>
            </a:xfrm>
            <a:prstGeom prst="rect">
              <a:avLst/>
            </a:prstGeom>
            <a:noFill/>
          </p:spPr>
          <p:txBody>
            <a:bodyPr wrap="square" rtlCol="0">
              <a:spAutoFit/>
            </a:bodyPr>
            <a:lstStyle/>
            <a:p>
              <a:r>
                <a:rPr lang="es-ES" dirty="0" smtClean="0"/>
                <a:t>B</a:t>
              </a:r>
              <a:endParaRPr lang="es-ES" dirty="0"/>
            </a:p>
          </p:txBody>
        </p:sp>
        <p:sp>
          <p:nvSpPr>
            <p:cNvPr id="7" name="6 CuadroTexto"/>
            <p:cNvSpPr txBox="1"/>
            <p:nvPr/>
          </p:nvSpPr>
          <p:spPr>
            <a:xfrm>
              <a:off x="1763688" y="5373216"/>
              <a:ext cx="360040" cy="369332"/>
            </a:xfrm>
            <a:prstGeom prst="rect">
              <a:avLst/>
            </a:prstGeom>
            <a:noFill/>
          </p:spPr>
          <p:txBody>
            <a:bodyPr wrap="square" rtlCol="0">
              <a:spAutoFit/>
            </a:bodyPr>
            <a:lstStyle/>
            <a:p>
              <a:r>
                <a:rPr lang="es-ES" dirty="0"/>
                <a:t>A</a:t>
              </a:r>
            </a:p>
          </p:txBody>
        </p:sp>
        <p:sp>
          <p:nvSpPr>
            <p:cNvPr id="8" name="7 CuadroTexto"/>
            <p:cNvSpPr txBox="1"/>
            <p:nvPr/>
          </p:nvSpPr>
          <p:spPr>
            <a:xfrm>
              <a:off x="4139952" y="1772816"/>
              <a:ext cx="360040" cy="369332"/>
            </a:xfrm>
            <a:prstGeom prst="rect">
              <a:avLst/>
            </a:prstGeom>
            <a:noFill/>
          </p:spPr>
          <p:txBody>
            <a:bodyPr wrap="square" rtlCol="0">
              <a:spAutoFit/>
            </a:bodyPr>
            <a:lstStyle/>
            <a:p>
              <a:r>
                <a:rPr lang="es-ES" dirty="0"/>
                <a:t>D</a:t>
              </a:r>
              <a:endParaRPr lang="es-ES" dirty="0"/>
            </a:p>
          </p:txBody>
        </p:sp>
        <p:sp>
          <p:nvSpPr>
            <p:cNvPr id="9" name="8 CuadroTexto"/>
            <p:cNvSpPr txBox="1"/>
            <p:nvPr/>
          </p:nvSpPr>
          <p:spPr>
            <a:xfrm>
              <a:off x="4139952" y="3429000"/>
              <a:ext cx="360040" cy="369332"/>
            </a:xfrm>
            <a:prstGeom prst="rect">
              <a:avLst/>
            </a:prstGeom>
            <a:noFill/>
          </p:spPr>
          <p:txBody>
            <a:bodyPr wrap="square" rtlCol="0">
              <a:spAutoFit/>
            </a:bodyPr>
            <a:lstStyle/>
            <a:p>
              <a:r>
                <a:rPr lang="es-ES" dirty="0"/>
                <a:t>I</a:t>
              </a:r>
              <a:endParaRPr lang="es-ES" dirty="0"/>
            </a:p>
          </p:txBody>
        </p:sp>
        <p:sp>
          <p:nvSpPr>
            <p:cNvPr id="10" name="9 CuadroTexto"/>
            <p:cNvSpPr txBox="1"/>
            <p:nvPr/>
          </p:nvSpPr>
          <p:spPr>
            <a:xfrm>
              <a:off x="4139952" y="5373216"/>
              <a:ext cx="360040" cy="369332"/>
            </a:xfrm>
            <a:prstGeom prst="rect">
              <a:avLst/>
            </a:prstGeom>
            <a:noFill/>
          </p:spPr>
          <p:txBody>
            <a:bodyPr wrap="square" rtlCol="0">
              <a:spAutoFit/>
            </a:bodyPr>
            <a:lstStyle/>
            <a:p>
              <a:r>
                <a:rPr lang="es-ES" dirty="0"/>
                <a:t>C</a:t>
              </a:r>
              <a:endParaRPr lang="es-ES" dirty="0"/>
            </a:p>
          </p:txBody>
        </p:sp>
        <p:sp>
          <p:nvSpPr>
            <p:cNvPr id="11" name="10 CuadroTexto"/>
            <p:cNvSpPr txBox="1"/>
            <p:nvPr/>
          </p:nvSpPr>
          <p:spPr>
            <a:xfrm>
              <a:off x="7524328" y="1772816"/>
              <a:ext cx="360040" cy="369332"/>
            </a:xfrm>
            <a:prstGeom prst="rect">
              <a:avLst/>
            </a:prstGeom>
            <a:noFill/>
          </p:spPr>
          <p:txBody>
            <a:bodyPr wrap="square" rtlCol="0">
              <a:spAutoFit/>
            </a:bodyPr>
            <a:lstStyle/>
            <a:p>
              <a:r>
                <a:rPr lang="es-ES" dirty="0" smtClean="0"/>
                <a:t>F</a:t>
              </a:r>
              <a:endParaRPr lang="es-ES" dirty="0"/>
            </a:p>
          </p:txBody>
        </p:sp>
        <p:sp>
          <p:nvSpPr>
            <p:cNvPr id="12" name="11 CuadroTexto"/>
            <p:cNvSpPr txBox="1"/>
            <p:nvPr/>
          </p:nvSpPr>
          <p:spPr>
            <a:xfrm>
              <a:off x="7524328" y="5373216"/>
              <a:ext cx="360040" cy="369332"/>
            </a:xfrm>
            <a:prstGeom prst="rect">
              <a:avLst/>
            </a:prstGeom>
            <a:noFill/>
          </p:spPr>
          <p:txBody>
            <a:bodyPr wrap="square" rtlCol="0">
              <a:spAutoFit/>
            </a:bodyPr>
            <a:lstStyle/>
            <a:p>
              <a:r>
                <a:rPr lang="es-ES" dirty="0"/>
                <a:t>E</a:t>
              </a:r>
              <a:endParaRPr lang="es-ES" dirty="0"/>
            </a:p>
          </p:txBody>
        </p:sp>
        <p:sp>
          <p:nvSpPr>
            <p:cNvPr id="13" name="12 CuadroTexto"/>
            <p:cNvSpPr txBox="1"/>
            <p:nvPr/>
          </p:nvSpPr>
          <p:spPr>
            <a:xfrm>
              <a:off x="7524328" y="3429000"/>
              <a:ext cx="504056" cy="369332"/>
            </a:xfrm>
            <a:prstGeom prst="rect">
              <a:avLst/>
            </a:prstGeom>
            <a:noFill/>
          </p:spPr>
          <p:txBody>
            <a:bodyPr wrap="square" rtlCol="0">
              <a:spAutoFit/>
            </a:bodyPr>
            <a:lstStyle/>
            <a:p>
              <a:r>
                <a:rPr lang="es-ES" dirty="0" smtClean="0"/>
                <a:t>P2</a:t>
              </a:r>
              <a:endParaRPr lang="es-ES" dirty="0"/>
            </a:p>
          </p:txBody>
        </p:sp>
        <p:sp>
          <p:nvSpPr>
            <p:cNvPr id="14" name="13 CuadroTexto"/>
            <p:cNvSpPr txBox="1"/>
            <p:nvPr/>
          </p:nvSpPr>
          <p:spPr>
            <a:xfrm>
              <a:off x="1763688" y="3429000"/>
              <a:ext cx="432048" cy="369332"/>
            </a:xfrm>
            <a:prstGeom prst="rect">
              <a:avLst/>
            </a:prstGeom>
            <a:noFill/>
          </p:spPr>
          <p:txBody>
            <a:bodyPr wrap="square" rtlCol="0">
              <a:spAutoFit/>
            </a:bodyPr>
            <a:lstStyle/>
            <a:p>
              <a:r>
                <a:rPr lang="es-ES" dirty="0" smtClean="0"/>
                <a:t>P1</a:t>
              </a:r>
              <a:endParaRPr lang="es-ES" dirty="0"/>
            </a:p>
          </p:txBody>
        </p:sp>
      </p:grpSp>
      <p:pic>
        <p:nvPicPr>
          <p:cNvPr id="21" name="Picture 2"/>
          <p:cNvPicPr>
            <a:picLocks noChangeAspect="1" noChangeArrowheads="1"/>
          </p:cNvPicPr>
          <p:nvPr/>
        </p:nvPicPr>
        <p:blipFill>
          <a:blip r:embed="rId2" cstate="print"/>
          <a:srcRect/>
          <a:stretch>
            <a:fillRect/>
          </a:stretch>
        </p:blipFill>
        <p:spPr bwMode="auto">
          <a:xfrm rot="16200000">
            <a:off x="1215757" y="4841027"/>
            <a:ext cx="631180" cy="255398"/>
          </a:xfrm>
          <a:prstGeom prst="rect">
            <a:avLst/>
          </a:prstGeom>
          <a:noFill/>
          <a:ln w="9525">
            <a:noFill/>
            <a:miter lim="800000"/>
            <a:headEnd/>
            <a:tailEnd/>
          </a:ln>
        </p:spPr>
      </p:pic>
      <p:pic>
        <p:nvPicPr>
          <p:cNvPr id="22" name="Picture 2"/>
          <p:cNvPicPr>
            <a:picLocks noChangeAspect="1" noChangeArrowheads="1"/>
          </p:cNvPicPr>
          <p:nvPr/>
        </p:nvPicPr>
        <p:blipFill>
          <a:blip r:embed="rId2" cstate="print"/>
          <a:srcRect/>
          <a:stretch>
            <a:fillRect/>
          </a:stretch>
        </p:blipFill>
        <p:spPr bwMode="auto">
          <a:xfrm>
            <a:off x="1835696" y="3861048"/>
            <a:ext cx="631180" cy="255398"/>
          </a:xfrm>
          <a:prstGeom prst="rect">
            <a:avLst/>
          </a:prstGeom>
          <a:noFill/>
          <a:ln w="9525">
            <a:noFill/>
            <a:miter lim="800000"/>
            <a:headEnd/>
            <a:tailEnd/>
          </a:ln>
        </p:spPr>
      </p:pic>
      <p:pic>
        <p:nvPicPr>
          <p:cNvPr id="23" name="Picture 2"/>
          <p:cNvPicPr>
            <a:picLocks noChangeAspect="1" noChangeArrowheads="1"/>
          </p:cNvPicPr>
          <p:nvPr/>
        </p:nvPicPr>
        <p:blipFill>
          <a:blip r:embed="rId2" cstate="print"/>
          <a:srcRect/>
          <a:stretch>
            <a:fillRect/>
          </a:stretch>
        </p:blipFill>
        <p:spPr bwMode="auto">
          <a:xfrm>
            <a:off x="4211960" y="3861048"/>
            <a:ext cx="631180" cy="255398"/>
          </a:xfrm>
          <a:prstGeom prst="rect">
            <a:avLst/>
          </a:prstGeom>
          <a:noFill/>
          <a:ln w="9525">
            <a:noFill/>
            <a:miter lim="800000"/>
            <a:headEnd/>
            <a:tailEnd/>
          </a:ln>
        </p:spPr>
      </p:pic>
      <p:pic>
        <p:nvPicPr>
          <p:cNvPr id="27" name="Picture 2"/>
          <p:cNvPicPr>
            <a:picLocks noChangeAspect="1" noChangeArrowheads="1"/>
          </p:cNvPicPr>
          <p:nvPr/>
        </p:nvPicPr>
        <p:blipFill>
          <a:blip r:embed="rId3" cstate="print"/>
          <a:srcRect/>
          <a:stretch>
            <a:fillRect/>
          </a:stretch>
        </p:blipFill>
        <p:spPr bwMode="auto">
          <a:xfrm rot="21444559">
            <a:off x="3570796" y="2648142"/>
            <a:ext cx="504056" cy="317067"/>
          </a:xfrm>
          <a:prstGeom prst="rect">
            <a:avLst/>
          </a:prstGeom>
          <a:noFill/>
          <a:ln w="9525">
            <a:noFill/>
            <a:miter lim="800000"/>
            <a:headEnd/>
            <a:tailEnd/>
          </a:ln>
        </p:spPr>
      </p:pic>
      <p:pic>
        <p:nvPicPr>
          <p:cNvPr id="28" name="Picture 2"/>
          <p:cNvPicPr>
            <a:picLocks noChangeAspect="1" noChangeArrowheads="1"/>
          </p:cNvPicPr>
          <p:nvPr/>
        </p:nvPicPr>
        <p:blipFill>
          <a:blip r:embed="rId2" cstate="print"/>
          <a:srcRect/>
          <a:stretch>
            <a:fillRect/>
          </a:stretch>
        </p:blipFill>
        <p:spPr bwMode="auto">
          <a:xfrm rot="16200000">
            <a:off x="7048405" y="3256851"/>
            <a:ext cx="631180" cy="255398"/>
          </a:xfrm>
          <a:prstGeom prst="rect">
            <a:avLst/>
          </a:prstGeom>
          <a:noFill/>
          <a:ln w="9525">
            <a:noFill/>
            <a:miter lim="800000"/>
            <a:headEnd/>
            <a:tailEnd/>
          </a:ln>
        </p:spPr>
      </p:pic>
      <p:sp>
        <p:nvSpPr>
          <p:cNvPr id="24" name="23 CuadroTexto"/>
          <p:cNvSpPr txBox="1"/>
          <p:nvPr/>
        </p:nvSpPr>
        <p:spPr>
          <a:xfrm>
            <a:off x="251520" y="188640"/>
            <a:ext cx="8496944" cy="1169551"/>
          </a:xfrm>
          <a:prstGeom prst="rect">
            <a:avLst/>
          </a:prstGeom>
          <a:noFill/>
        </p:spPr>
        <p:txBody>
          <a:bodyPr wrap="square" rtlCol="0">
            <a:spAutoFit/>
          </a:bodyPr>
          <a:lstStyle/>
          <a:p>
            <a:pPr algn="just"/>
            <a:r>
              <a:rPr lang="es-ES" sz="1400" dirty="0" smtClean="0"/>
              <a:t>Continuación Caso 1 : A pesar que se mando la notificación de cambio de ruta, ya hay buses que han salido de la estación I rumbo a D, por lo que el caso plantea un desvío vehicular dirigido por la policía. ¿Cómo le notificamos esta ruta al sistema para el plan de contingencia del cobro de los minutos adicionales que se puede generar, ya que puede ser por cualquier cuadra que decida la policía? Sería mejor para la empresa, correr con esos gastos de los minutos adicionales para mantener contentos a los clientes?</a:t>
            </a:r>
            <a:endParaRPr lang="es-ES" sz="1400" dirty="0"/>
          </a:p>
        </p:txBody>
      </p:sp>
      <p:pic>
        <p:nvPicPr>
          <p:cNvPr id="25" name="Picture 2"/>
          <p:cNvPicPr>
            <a:picLocks noChangeAspect="1" noChangeArrowheads="1"/>
          </p:cNvPicPr>
          <p:nvPr/>
        </p:nvPicPr>
        <p:blipFill>
          <a:blip r:embed="rId2" cstate="print"/>
          <a:srcRect/>
          <a:stretch>
            <a:fillRect/>
          </a:stretch>
        </p:blipFill>
        <p:spPr bwMode="auto">
          <a:xfrm rot="16200000">
            <a:off x="3664029" y="3256851"/>
            <a:ext cx="631180" cy="255398"/>
          </a:xfrm>
          <a:prstGeom prst="rect">
            <a:avLst/>
          </a:prstGeom>
          <a:noFill/>
          <a:ln w="9525">
            <a:noFill/>
            <a:miter lim="800000"/>
            <a:headEnd/>
            <a:tailEnd/>
          </a:ln>
        </p:spPr>
      </p:pic>
      <p:cxnSp>
        <p:nvCxnSpPr>
          <p:cNvPr id="29" name="28 Conector recto"/>
          <p:cNvCxnSpPr/>
          <p:nvPr/>
        </p:nvCxnSpPr>
        <p:spPr>
          <a:xfrm rot="10800000">
            <a:off x="3347864" y="2996952"/>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flipH="1" flipV="1">
            <a:off x="3095836" y="2744924"/>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3347864" y="2492896"/>
            <a:ext cx="792088"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http://angarmegia.wikispaces.com/file/view/BillantePolicia.jpg/33511903/BillantePolicia.jpg"/>
          <p:cNvPicPr>
            <a:picLocks noChangeAspect="1" noChangeArrowheads="1"/>
          </p:cNvPicPr>
          <p:nvPr/>
        </p:nvPicPr>
        <p:blipFill>
          <a:blip r:embed="rId4" cstate="print"/>
          <a:srcRect/>
          <a:stretch>
            <a:fillRect/>
          </a:stretch>
        </p:blipFill>
        <p:spPr bwMode="auto">
          <a:xfrm>
            <a:off x="2915816" y="2636912"/>
            <a:ext cx="332036" cy="40740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11111E-6 4.44444E-6 L 0.00191 -0.11922 " pathEditMode="relative" rAng="0" ptsTypes="AA">
                                      <p:cBhvr>
                                        <p:cTn id="6" dur="2000" fill="hold"/>
                                        <p:tgtEl>
                                          <p:spTgt spid="21"/>
                                        </p:tgtEl>
                                        <p:attrNameLst>
                                          <p:attrName>ppt_x</p:attrName>
                                          <p:attrName>ppt_y</p:attrName>
                                        </p:attrNameLst>
                                      </p:cBhvr>
                                      <p:rCtr x="1" y="-6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21"/>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63" presetClass="path" presetSubtype="0" accel="50000" decel="50000" fill="hold" nodeType="withEffect">
                                  <p:stCondLst>
                                    <p:cond delay="0"/>
                                  </p:stCondLst>
                                  <p:childTnLst>
                                    <p:animMotion origin="layout" path="M -3.05556E-6 -1.48148E-6 L 0.17813 0.00255 " pathEditMode="relative" rAng="0" ptsTypes="AA">
                                      <p:cBhvr>
                                        <p:cTn id="13" dur="2000" fill="hold"/>
                                        <p:tgtEl>
                                          <p:spTgt spid="22"/>
                                        </p:tgtEl>
                                        <p:attrNameLst>
                                          <p:attrName>ppt_x</p:attrName>
                                          <p:attrName>ppt_y</p:attrName>
                                        </p:attrNameLst>
                                      </p:cBhvr>
                                      <p:rCtr x="89" y="1"/>
                                    </p:animMotion>
                                  </p:childTnLst>
                                </p:cTn>
                              </p:par>
                            </p:childTnLst>
                          </p:cTn>
                        </p:par>
                        <p:par>
                          <p:cTn id="14" fill="hold">
                            <p:stCondLst>
                              <p:cond delay="4000"/>
                            </p:stCondLst>
                            <p:childTnLst>
                              <p:par>
                                <p:cTn id="15" presetID="1" presetClass="exit" presetSubtype="0" fill="hold" nodeType="afterEffect">
                                  <p:stCondLst>
                                    <p:cond delay="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par>
                          <p:cTn id="20" fill="hold">
                            <p:stCondLst>
                              <p:cond delay="4000"/>
                            </p:stCondLst>
                            <p:childTnLst>
                              <p:par>
                                <p:cTn id="21" presetID="63" presetClass="path" presetSubtype="0" accel="50000" decel="50000" fill="hold" nodeType="afterEffect">
                                  <p:stCondLst>
                                    <p:cond delay="0"/>
                                  </p:stCondLst>
                                  <p:childTnLst>
                                    <p:animMotion origin="layout" path="M 1.11111E-6 3.7037E-6 L 0.28837 0.00254 " pathEditMode="relative" rAng="0" ptsTypes="AA">
                                      <p:cBhvr>
                                        <p:cTn id="22" dur="2000" fill="hold"/>
                                        <p:tgtEl>
                                          <p:spTgt spid="23"/>
                                        </p:tgtEl>
                                        <p:attrNameLst>
                                          <p:attrName>ppt_x</p:attrName>
                                          <p:attrName>ppt_y</p:attrName>
                                        </p:attrNameLst>
                                      </p:cBhvr>
                                      <p:rCtr x="144" y="1"/>
                                    </p:animMotion>
                                  </p:childTnLst>
                                </p:cTn>
                              </p:par>
                            </p:childTnLst>
                          </p:cTn>
                        </p:par>
                        <p:par>
                          <p:cTn id="23" fill="hold">
                            <p:stCondLst>
                              <p:cond delay="6000"/>
                            </p:stCondLst>
                            <p:childTnLst>
                              <p:par>
                                <p:cTn id="24" presetID="1" presetClass="exit" presetSubtype="0" fill="hold" nodeType="afterEffect">
                                  <p:stCondLst>
                                    <p:cond delay="0"/>
                                  </p:stCondLst>
                                  <p:childTnLst>
                                    <p:set>
                                      <p:cBhvr>
                                        <p:cTn id="25" dur="1" fill="hold">
                                          <p:stCondLst>
                                            <p:cond delay="0"/>
                                          </p:stCondLst>
                                        </p:cTn>
                                        <p:tgtEl>
                                          <p:spTgt spid="23"/>
                                        </p:tgtEl>
                                        <p:attrNameLst>
                                          <p:attrName>style.visibility</p:attrName>
                                        </p:attrNameLst>
                                      </p:cBhvr>
                                      <p:to>
                                        <p:strVal val="hidden"/>
                                      </p:to>
                                    </p:set>
                                  </p:childTnLst>
                                </p:cTn>
                              </p:par>
                            </p:childTnLst>
                          </p:cTn>
                        </p:par>
                        <p:par>
                          <p:cTn id="26" fill="hold">
                            <p:stCondLst>
                              <p:cond delay="6000"/>
                            </p:stCondLst>
                            <p:childTnLst>
                              <p:par>
                                <p:cTn id="27" presetID="1"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6000"/>
                            </p:stCondLst>
                            <p:childTnLst>
                              <p:par>
                                <p:cTn id="30" presetID="64" presetClass="path" presetSubtype="0" accel="50000" decel="50000" fill="hold" nodeType="afterEffect">
                                  <p:stCondLst>
                                    <p:cond delay="0"/>
                                  </p:stCondLst>
                                  <p:childTnLst>
                                    <p:animMotion origin="layout" path="M -3.05556E-6 1.48148E-6 L 0.00174 -0.13009 " pathEditMode="relative" rAng="0" ptsTypes="AA">
                                      <p:cBhvr>
                                        <p:cTn id="31" dur="2000" fill="hold"/>
                                        <p:tgtEl>
                                          <p:spTgt spid="28"/>
                                        </p:tgtEl>
                                        <p:attrNameLst>
                                          <p:attrName>ppt_x</p:attrName>
                                          <p:attrName>ppt_y</p:attrName>
                                        </p:attrNameLst>
                                      </p:cBhvr>
                                      <p:rCtr x="1" y="-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rot="16200000">
            <a:off x="711701" y="5262042"/>
            <a:ext cx="631180" cy="255398"/>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a:off x="1187624" y="4282063"/>
            <a:ext cx="631180" cy="255398"/>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tretch>
            <a:fillRect/>
          </a:stretch>
        </p:blipFill>
        <p:spPr bwMode="auto">
          <a:xfrm>
            <a:off x="1259632" y="2625879"/>
            <a:ext cx="540908" cy="255398"/>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tretch>
            <a:fillRect/>
          </a:stretch>
        </p:blipFill>
        <p:spPr bwMode="auto">
          <a:xfrm rot="5400000">
            <a:off x="3637157" y="2768634"/>
            <a:ext cx="540908" cy="255398"/>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rot="21444559">
            <a:off x="2228944" y="4289246"/>
            <a:ext cx="322413" cy="202808"/>
          </a:xfrm>
          <a:prstGeom prst="rect">
            <a:avLst/>
          </a:prstGeom>
          <a:noFill/>
          <a:ln w="9525">
            <a:noFill/>
            <a:miter lim="800000"/>
            <a:headEnd/>
            <a:tailEnd/>
          </a:ln>
        </p:spPr>
      </p:pic>
      <p:grpSp>
        <p:nvGrpSpPr>
          <p:cNvPr id="12" name="11 Grupo"/>
          <p:cNvGrpSpPr/>
          <p:nvPr/>
        </p:nvGrpSpPr>
        <p:grpSpPr>
          <a:xfrm>
            <a:off x="0" y="1484784"/>
            <a:ext cx="8892480" cy="4896544"/>
            <a:chOff x="683568" y="1052736"/>
            <a:chExt cx="8208912" cy="4896544"/>
          </a:xfrm>
        </p:grpSpPr>
        <p:grpSp>
          <p:nvGrpSpPr>
            <p:cNvPr id="13" name="13 Grupo"/>
            <p:cNvGrpSpPr/>
            <p:nvPr/>
          </p:nvGrpSpPr>
          <p:grpSpPr>
            <a:xfrm>
              <a:off x="683568" y="1052736"/>
              <a:ext cx="8208912" cy="4896544"/>
              <a:chOff x="683568" y="1052736"/>
              <a:chExt cx="8208912" cy="4896544"/>
            </a:xfrm>
          </p:grpSpPr>
          <p:cxnSp>
            <p:nvCxnSpPr>
              <p:cNvPr id="23" name="22 Conector recto"/>
              <p:cNvCxnSpPr/>
              <p:nvPr/>
            </p:nvCxnSpPr>
            <p:spPr>
              <a:xfrm rot="5400000">
                <a:off x="-648580" y="3465004"/>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rot="5400000">
                <a:off x="1727684"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rot="5400000">
                <a:off x="5112060"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683568" y="213285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27584" y="378904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5373216"/>
                <a:ext cx="80648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13 CuadroTexto"/>
            <p:cNvSpPr txBox="1"/>
            <p:nvPr/>
          </p:nvSpPr>
          <p:spPr>
            <a:xfrm>
              <a:off x="1763688" y="1772816"/>
              <a:ext cx="360040" cy="369332"/>
            </a:xfrm>
            <a:prstGeom prst="rect">
              <a:avLst/>
            </a:prstGeom>
            <a:noFill/>
          </p:spPr>
          <p:txBody>
            <a:bodyPr wrap="square" rtlCol="0">
              <a:spAutoFit/>
            </a:bodyPr>
            <a:lstStyle/>
            <a:p>
              <a:r>
                <a:rPr lang="es-ES" dirty="0" smtClean="0"/>
                <a:t>B</a:t>
              </a:r>
              <a:endParaRPr lang="es-ES" dirty="0"/>
            </a:p>
          </p:txBody>
        </p:sp>
        <p:sp>
          <p:nvSpPr>
            <p:cNvPr id="15" name="14 CuadroTexto"/>
            <p:cNvSpPr txBox="1"/>
            <p:nvPr/>
          </p:nvSpPr>
          <p:spPr>
            <a:xfrm>
              <a:off x="1763688" y="5373216"/>
              <a:ext cx="360040" cy="369332"/>
            </a:xfrm>
            <a:prstGeom prst="rect">
              <a:avLst/>
            </a:prstGeom>
            <a:noFill/>
          </p:spPr>
          <p:txBody>
            <a:bodyPr wrap="square" rtlCol="0">
              <a:spAutoFit/>
            </a:bodyPr>
            <a:lstStyle/>
            <a:p>
              <a:r>
                <a:rPr lang="es-ES" dirty="0"/>
                <a:t>A</a:t>
              </a:r>
            </a:p>
          </p:txBody>
        </p:sp>
        <p:sp>
          <p:nvSpPr>
            <p:cNvPr id="16" name="15 CuadroTexto"/>
            <p:cNvSpPr txBox="1"/>
            <p:nvPr/>
          </p:nvSpPr>
          <p:spPr>
            <a:xfrm>
              <a:off x="4139952" y="1772816"/>
              <a:ext cx="360040" cy="369332"/>
            </a:xfrm>
            <a:prstGeom prst="rect">
              <a:avLst/>
            </a:prstGeom>
            <a:noFill/>
          </p:spPr>
          <p:txBody>
            <a:bodyPr wrap="square" rtlCol="0">
              <a:spAutoFit/>
            </a:bodyPr>
            <a:lstStyle/>
            <a:p>
              <a:r>
                <a:rPr lang="es-ES" dirty="0"/>
                <a:t>D</a:t>
              </a:r>
              <a:endParaRPr lang="es-ES" dirty="0"/>
            </a:p>
          </p:txBody>
        </p:sp>
        <p:sp>
          <p:nvSpPr>
            <p:cNvPr id="17" name="16 CuadroTexto"/>
            <p:cNvSpPr txBox="1"/>
            <p:nvPr/>
          </p:nvSpPr>
          <p:spPr>
            <a:xfrm>
              <a:off x="4139952" y="3429000"/>
              <a:ext cx="360040" cy="369332"/>
            </a:xfrm>
            <a:prstGeom prst="rect">
              <a:avLst/>
            </a:prstGeom>
            <a:noFill/>
          </p:spPr>
          <p:txBody>
            <a:bodyPr wrap="square" rtlCol="0">
              <a:spAutoFit/>
            </a:bodyPr>
            <a:lstStyle/>
            <a:p>
              <a:r>
                <a:rPr lang="es-ES" dirty="0"/>
                <a:t>I</a:t>
              </a:r>
              <a:endParaRPr lang="es-ES" dirty="0"/>
            </a:p>
          </p:txBody>
        </p:sp>
        <p:sp>
          <p:nvSpPr>
            <p:cNvPr id="18" name="17 CuadroTexto"/>
            <p:cNvSpPr txBox="1"/>
            <p:nvPr/>
          </p:nvSpPr>
          <p:spPr>
            <a:xfrm>
              <a:off x="4139952" y="5373216"/>
              <a:ext cx="360040" cy="369332"/>
            </a:xfrm>
            <a:prstGeom prst="rect">
              <a:avLst/>
            </a:prstGeom>
            <a:noFill/>
          </p:spPr>
          <p:txBody>
            <a:bodyPr wrap="square" rtlCol="0">
              <a:spAutoFit/>
            </a:bodyPr>
            <a:lstStyle/>
            <a:p>
              <a:r>
                <a:rPr lang="es-ES" dirty="0"/>
                <a:t>C</a:t>
              </a:r>
              <a:endParaRPr lang="es-ES" dirty="0"/>
            </a:p>
          </p:txBody>
        </p:sp>
        <p:sp>
          <p:nvSpPr>
            <p:cNvPr id="19" name="18 CuadroTexto"/>
            <p:cNvSpPr txBox="1"/>
            <p:nvPr/>
          </p:nvSpPr>
          <p:spPr>
            <a:xfrm>
              <a:off x="7524328" y="1772816"/>
              <a:ext cx="360040" cy="369332"/>
            </a:xfrm>
            <a:prstGeom prst="rect">
              <a:avLst/>
            </a:prstGeom>
            <a:noFill/>
          </p:spPr>
          <p:txBody>
            <a:bodyPr wrap="square" rtlCol="0">
              <a:spAutoFit/>
            </a:bodyPr>
            <a:lstStyle/>
            <a:p>
              <a:r>
                <a:rPr lang="es-ES" dirty="0" smtClean="0"/>
                <a:t>F</a:t>
              </a:r>
              <a:endParaRPr lang="es-ES" dirty="0"/>
            </a:p>
          </p:txBody>
        </p:sp>
        <p:sp>
          <p:nvSpPr>
            <p:cNvPr id="20" name="19 CuadroTexto"/>
            <p:cNvSpPr txBox="1"/>
            <p:nvPr/>
          </p:nvSpPr>
          <p:spPr>
            <a:xfrm>
              <a:off x="7524328" y="5373216"/>
              <a:ext cx="360040" cy="369332"/>
            </a:xfrm>
            <a:prstGeom prst="rect">
              <a:avLst/>
            </a:prstGeom>
            <a:noFill/>
          </p:spPr>
          <p:txBody>
            <a:bodyPr wrap="square" rtlCol="0">
              <a:spAutoFit/>
            </a:bodyPr>
            <a:lstStyle/>
            <a:p>
              <a:r>
                <a:rPr lang="es-ES" dirty="0"/>
                <a:t>E</a:t>
              </a:r>
              <a:endParaRPr lang="es-ES" dirty="0"/>
            </a:p>
          </p:txBody>
        </p:sp>
        <p:sp>
          <p:nvSpPr>
            <p:cNvPr id="21" name="20 CuadroTexto"/>
            <p:cNvSpPr txBox="1"/>
            <p:nvPr/>
          </p:nvSpPr>
          <p:spPr>
            <a:xfrm>
              <a:off x="7524328" y="3429000"/>
              <a:ext cx="504056" cy="369332"/>
            </a:xfrm>
            <a:prstGeom prst="rect">
              <a:avLst/>
            </a:prstGeom>
            <a:noFill/>
          </p:spPr>
          <p:txBody>
            <a:bodyPr wrap="square" rtlCol="0">
              <a:spAutoFit/>
            </a:bodyPr>
            <a:lstStyle/>
            <a:p>
              <a:r>
                <a:rPr lang="es-ES" dirty="0" smtClean="0"/>
                <a:t>P2</a:t>
              </a:r>
              <a:endParaRPr lang="es-ES" dirty="0"/>
            </a:p>
          </p:txBody>
        </p:sp>
        <p:sp>
          <p:nvSpPr>
            <p:cNvPr id="22" name="21 CuadroTexto"/>
            <p:cNvSpPr txBox="1"/>
            <p:nvPr/>
          </p:nvSpPr>
          <p:spPr>
            <a:xfrm>
              <a:off x="1763688" y="3429000"/>
              <a:ext cx="432048" cy="369332"/>
            </a:xfrm>
            <a:prstGeom prst="rect">
              <a:avLst/>
            </a:prstGeom>
            <a:noFill/>
          </p:spPr>
          <p:txBody>
            <a:bodyPr wrap="square" rtlCol="0">
              <a:spAutoFit/>
            </a:bodyPr>
            <a:lstStyle/>
            <a:p>
              <a:r>
                <a:rPr lang="es-ES" dirty="0" smtClean="0"/>
                <a:t>P1</a:t>
              </a:r>
              <a:endParaRPr lang="es-ES" dirty="0"/>
            </a:p>
          </p:txBody>
        </p:sp>
      </p:grpSp>
      <p:sp>
        <p:nvSpPr>
          <p:cNvPr id="29" name="28 CuadroTexto"/>
          <p:cNvSpPr txBox="1"/>
          <p:nvPr/>
        </p:nvSpPr>
        <p:spPr>
          <a:xfrm>
            <a:off x="251520" y="188640"/>
            <a:ext cx="8496944" cy="1384995"/>
          </a:xfrm>
          <a:prstGeom prst="rect">
            <a:avLst/>
          </a:prstGeom>
          <a:noFill/>
        </p:spPr>
        <p:txBody>
          <a:bodyPr wrap="square" rtlCol="0">
            <a:spAutoFit/>
          </a:bodyPr>
          <a:lstStyle/>
          <a:p>
            <a:pPr algn="just"/>
            <a:r>
              <a:rPr lang="es-ES" sz="1400" dirty="0" smtClean="0"/>
              <a:t>Caso 2: Accidente en la recta P1-I. En este caso agregamos la variable tiempo en cada tramo de la ruta. </a:t>
            </a:r>
            <a:r>
              <a:rPr lang="es-ES" sz="1400" dirty="0" smtClean="0"/>
              <a:t>Como sabemos, los buses van saliendo uno tras otro; el accidente se genera después que un bus X paso la zona media de la ruta y es ahí donde se genera el accidente, pero, viene el bus Z y si encuentra con el choque. El bus que se encuentra en D no va a tener problemas, ya que los pasajeros van a poder subir al bus X, por lo que no se les debe notificar el accidente. Sin embargo, el bus que está en B, si se ve afectado por el accidente por el retraso que va a generar el accidente para que el bus Z llegue a la estación I, por lo que se les debe mandar un aviso.</a:t>
            </a:r>
            <a:endParaRPr lang="es-ES" sz="1400" dirty="0"/>
          </a:p>
        </p:txBody>
      </p:sp>
      <p:grpSp>
        <p:nvGrpSpPr>
          <p:cNvPr id="36" name="35 Grupo"/>
          <p:cNvGrpSpPr/>
          <p:nvPr/>
        </p:nvGrpSpPr>
        <p:grpSpPr>
          <a:xfrm>
            <a:off x="1187624" y="4714111"/>
            <a:ext cx="2520280" cy="565031"/>
            <a:chOff x="1187624" y="4293096"/>
            <a:chExt cx="2520280" cy="565031"/>
          </a:xfrm>
        </p:grpSpPr>
        <p:sp>
          <p:nvSpPr>
            <p:cNvPr id="32" name="31 Cerrar llave"/>
            <p:cNvSpPr/>
            <p:nvPr/>
          </p:nvSpPr>
          <p:spPr>
            <a:xfrm rot="5400000">
              <a:off x="1691680" y="3789040"/>
              <a:ext cx="216024"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3" name="32 CuadroTexto"/>
            <p:cNvSpPr txBox="1"/>
            <p:nvPr/>
          </p:nvSpPr>
          <p:spPr>
            <a:xfrm>
              <a:off x="1547664" y="4581128"/>
              <a:ext cx="648072" cy="276999"/>
            </a:xfrm>
            <a:prstGeom prst="rect">
              <a:avLst/>
            </a:prstGeom>
            <a:noFill/>
          </p:spPr>
          <p:txBody>
            <a:bodyPr wrap="square" rtlCol="0">
              <a:spAutoFit/>
            </a:bodyPr>
            <a:lstStyle/>
            <a:p>
              <a:r>
                <a:rPr lang="es-ES" sz="1200" dirty="0" smtClean="0"/>
                <a:t>30 min</a:t>
              </a:r>
              <a:endParaRPr lang="es-ES" sz="1200" dirty="0"/>
            </a:p>
          </p:txBody>
        </p:sp>
        <p:sp>
          <p:nvSpPr>
            <p:cNvPr id="34" name="33 Cerrar llave"/>
            <p:cNvSpPr/>
            <p:nvPr/>
          </p:nvSpPr>
          <p:spPr>
            <a:xfrm rot="5400000">
              <a:off x="2951820" y="3753036"/>
              <a:ext cx="216024"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34 CuadroTexto"/>
            <p:cNvSpPr txBox="1"/>
            <p:nvPr/>
          </p:nvSpPr>
          <p:spPr>
            <a:xfrm>
              <a:off x="2627784" y="4581128"/>
              <a:ext cx="648072" cy="276999"/>
            </a:xfrm>
            <a:prstGeom prst="rect">
              <a:avLst/>
            </a:prstGeom>
            <a:noFill/>
          </p:spPr>
          <p:txBody>
            <a:bodyPr wrap="square" rtlCol="0">
              <a:spAutoFit/>
            </a:bodyPr>
            <a:lstStyle/>
            <a:p>
              <a:r>
                <a:rPr lang="es-ES" sz="1200" dirty="0" smtClean="0"/>
                <a:t>30 min</a:t>
              </a:r>
              <a:endParaRPr lang="es-ES" sz="1200" dirty="0"/>
            </a:p>
          </p:txBody>
        </p:sp>
      </p:grpSp>
      <p:grpSp>
        <p:nvGrpSpPr>
          <p:cNvPr id="42" name="41 Grupo"/>
          <p:cNvGrpSpPr/>
          <p:nvPr/>
        </p:nvGrpSpPr>
        <p:grpSpPr>
          <a:xfrm>
            <a:off x="4211960" y="2553871"/>
            <a:ext cx="1008112" cy="1656184"/>
            <a:chOff x="4211960" y="2132856"/>
            <a:chExt cx="1008112" cy="1656184"/>
          </a:xfrm>
        </p:grpSpPr>
        <p:sp>
          <p:nvSpPr>
            <p:cNvPr id="37" name="36 Cerrar llave"/>
            <p:cNvSpPr/>
            <p:nvPr/>
          </p:nvSpPr>
          <p:spPr>
            <a:xfrm>
              <a:off x="4211960" y="2132856"/>
              <a:ext cx="288032" cy="16561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8" name="37 CuadroTexto"/>
            <p:cNvSpPr txBox="1"/>
            <p:nvPr/>
          </p:nvSpPr>
          <p:spPr>
            <a:xfrm>
              <a:off x="4499992" y="2863969"/>
              <a:ext cx="720080" cy="276999"/>
            </a:xfrm>
            <a:prstGeom prst="rect">
              <a:avLst/>
            </a:prstGeom>
            <a:noFill/>
          </p:spPr>
          <p:txBody>
            <a:bodyPr wrap="square" rtlCol="0">
              <a:spAutoFit/>
            </a:bodyPr>
            <a:lstStyle/>
            <a:p>
              <a:r>
                <a:rPr lang="es-ES" sz="1200" dirty="0" smtClean="0"/>
                <a:t>30 min</a:t>
              </a:r>
              <a:endParaRPr lang="es-ES" sz="1200" dirty="0"/>
            </a:p>
          </p:txBody>
        </p:sp>
      </p:grpSp>
      <p:grpSp>
        <p:nvGrpSpPr>
          <p:cNvPr id="41" name="40 Grupo"/>
          <p:cNvGrpSpPr/>
          <p:nvPr/>
        </p:nvGrpSpPr>
        <p:grpSpPr>
          <a:xfrm>
            <a:off x="1187624" y="1556792"/>
            <a:ext cx="2520280" cy="493023"/>
            <a:chOff x="1187624" y="1135777"/>
            <a:chExt cx="2520280" cy="493023"/>
          </a:xfrm>
        </p:grpSpPr>
        <p:sp>
          <p:nvSpPr>
            <p:cNvPr id="39" name="38 Cerrar llave"/>
            <p:cNvSpPr/>
            <p:nvPr/>
          </p:nvSpPr>
          <p:spPr>
            <a:xfrm rot="16200000">
              <a:off x="2303748" y="224644"/>
              <a:ext cx="288032" cy="2520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0" name="39 CuadroTexto"/>
            <p:cNvSpPr txBox="1"/>
            <p:nvPr/>
          </p:nvSpPr>
          <p:spPr>
            <a:xfrm>
              <a:off x="2123728" y="1135777"/>
              <a:ext cx="720080" cy="276999"/>
            </a:xfrm>
            <a:prstGeom prst="rect">
              <a:avLst/>
            </a:prstGeom>
            <a:noFill/>
          </p:spPr>
          <p:txBody>
            <a:bodyPr wrap="square" rtlCol="0">
              <a:spAutoFit/>
            </a:bodyPr>
            <a:lstStyle/>
            <a:p>
              <a:r>
                <a:rPr lang="es-ES" sz="1200" dirty="0" smtClean="0"/>
                <a:t>30 min</a:t>
              </a:r>
              <a:endParaRPr lang="es-ES" sz="1200" dirty="0"/>
            </a:p>
          </p:txBody>
        </p:sp>
      </p:grpSp>
      <p:pic>
        <p:nvPicPr>
          <p:cNvPr id="43" name="Picture 2"/>
          <p:cNvPicPr>
            <a:picLocks noChangeAspect="1" noChangeArrowheads="1"/>
          </p:cNvPicPr>
          <p:nvPr/>
        </p:nvPicPr>
        <p:blipFill>
          <a:blip r:embed="rId3" cstate="print"/>
          <a:stretch>
            <a:fillRect/>
          </a:stretch>
        </p:blipFill>
        <p:spPr bwMode="auto">
          <a:xfrm>
            <a:off x="1259632" y="2625879"/>
            <a:ext cx="540908" cy="255398"/>
          </a:xfrm>
          <a:prstGeom prst="rect">
            <a:avLst/>
          </a:prstGeom>
          <a:noFill/>
          <a:ln w="9525">
            <a:noFill/>
            <a:miter lim="800000"/>
            <a:headEnd/>
            <a:tailEnd/>
          </a:ln>
        </p:spPr>
      </p:pic>
      <p:pic>
        <p:nvPicPr>
          <p:cNvPr id="44" name="Picture 2"/>
          <p:cNvPicPr>
            <a:picLocks noChangeAspect="1" noChangeArrowheads="1"/>
          </p:cNvPicPr>
          <p:nvPr/>
        </p:nvPicPr>
        <p:blipFill>
          <a:blip r:embed="rId2" cstate="print"/>
          <a:srcRect/>
          <a:stretch>
            <a:fillRect/>
          </a:stretch>
        </p:blipFill>
        <p:spPr bwMode="auto">
          <a:xfrm rot="16200000">
            <a:off x="711701" y="5262042"/>
            <a:ext cx="631180" cy="255398"/>
          </a:xfrm>
          <a:prstGeom prst="rect">
            <a:avLst/>
          </a:prstGeom>
          <a:noFill/>
          <a:ln w="9525">
            <a:noFill/>
            <a:miter lim="800000"/>
            <a:headEnd/>
            <a:tailEnd/>
          </a:ln>
        </p:spPr>
      </p:pic>
      <p:pic>
        <p:nvPicPr>
          <p:cNvPr id="45" name="Picture 2"/>
          <p:cNvPicPr>
            <a:picLocks noChangeAspect="1" noChangeArrowheads="1"/>
          </p:cNvPicPr>
          <p:nvPr/>
        </p:nvPicPr>
        <p:blipFill>
          <a:blip r:embed="rId2" cstate="print"/>
          <a:srcRect/>
          <a:stretch>
            <a:fillRect/>
          </a:stretch>
        </p:blipFill>
        <p:spPr bwMode="auto">
          <a:xfrm>
            <a:off x="1187624" y="4282063"/>
            <a:ext cx="631180" cy="255398"/>
          </a:xfrm>
          <a:prstGeom prst="rect">
            <a:avLst/>
          </a:prstGeom>
          <a:noFill/>
          <a:ln w="9525">
            <a:noFill/>
            <a:miter lim="800000"/>
            <a:headEnd/>
            <a:tailEnd/>
          </a:ln>
        </p:spPr>
      </p:pic>
      <p:sp>
        <p:nvSpPr>
          <p:cNvPr id="46" name="45 CuadroTexto"/>
          <p:cNvSpPr txBox="1"/>
          <p:nvPr/>
        </p:nvSpPr>
        <p:spPr>
          <a:xfrm>
            <a:off x="2699792" y="3778007"/>
            <a:ext cx="288032" cy="369332"/>
          </a:xfrm>
          <a:prstGeom prst="rect">
            <a:avLst/>
          </a:prstGeom>
          <a:noFill/>
        </p:spPr>
        <p:txBody>
          <a:bodyPr wrap="square" rtlCol="0">
            <a:spAutoFit/>
          </a:bodyPr>
          <a:lstStyle/>
          <a:p>
            <a:r>
              <a:rPr lang="es-ES" dirty="0" smtClean="0"/>
              <a:t>X</a:t>
            </a:r>
            <a:endParaRPr lang="es-ES" dirty="0"/>
          </a:p>
        </p:txBody>
      </p:sp>
      <p:sp>
        <p:nvSpPr>
          <p:cNvPr id="47" name="46 CuadroTexto"/>
          <p:cNvSpPr txBox="1"/>
          <p:nvPr/>
        </p:nvSpPr>
        <p:spPr>
          <a:xfrm>
            <a:off x="1691680" y="3778007"/>
            <a:ext cx="288032" cy="369332"/>
          </a:xfrm>
          <a:prstGeom prst="rect">
            <a:avLst/>
          </a:prstGeom>
          <a:noFill/>
        </p:spPr>
        <p:txBody>
          <a:bodyPr wrap="square" rtlCol="0">
            <a:spAutoFit/>
          </a:bodyPr>
          <a:lstStyle/>
          <a:p>
            <a:r>
              <a:rPr lang="es-ES" dirty="0" smtClean="0"/>
              <a:t>Z</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11111E-6 4.44444E-6 L 0.00191 -0.11922 " pathEditMode="relative" rAng="0" ptsTypes="AA">
                                      <p:cBhvr>
                                        <p:cTn id="6" dur="2000" fill="hold"/>
                                        <p:tgtEl>
                                          <p:spTgt spid="4"/>
                                        </p:tgtEl>
                                        <p:attrNameLst>
                                          <p:attrName>ppt_x</p:attrName>
                                          <p:attrName>ppt_y</p:attrName>
                                        </p:attrNameLst>
                                      </p:cBhvr>
                                      <p:rCtr x="1" y="-60"/>
                                    </p:animMotion>
                                  </p:childTnLst>
                                </p:cTn>
                              </p:par>
                            </p:childTnLst>
                          </p:cTn>
                        </p:par>
                        <p:par>
                          <p:cTn id="7" fill="hold">
                            <p:stCondLst>
                              <p:cond delay="2000"/>
                            </p:stCondLst>
                            <p:childTnLst>
                              <p:par>
                                <p:cTn id="8" presetID="63" presetClass="path" presetSubtype="0" accel="50000" decel="50000" fill="hold" nodeType="afterEffect">
                                  <p:stCondLst>
                                    <p:cond delay="500"/>
                                  </p:stCondLst>
                                  <p:childTnLst>
                                    <p:animMotion origin="layout" path="M 2.5E-6 3.7037E-6 L 0.21475 0.00254 " pathEditMode="relative" rAng="0" ptsTypes="AA">
                                      <p:cBhvr>
                                        <p:cTn id="9" dur="2000" fill="hold"/>
                                        <p:tgtEl>
                                          <p:spTgt spid="7"/>
                                        </p:tgtEl>
                                        <p:attrNameLst>
                                          <p:attrName>ppt_x</p:attrName>
                                          <p:attrName>ppt_y</p:attrName>
                                        </p:attrNameLst>
                                      </p:cBhvr>
                                      <p:rCtr x="107" y="1"/>
                                    </p:animMotion>
                                  </p:childTnLst>
                                </p:cTn>
                              </p:par>
                              <p:par>
                                <p:cTn id="10" presetID="1" presetClass="exit" presetSubtype="0" fill="hold" nodeType="with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63" presetClass="path" presetSubtype="0" accel="50000" decel="50000" fill="hold" nodeType="withEffect">
                                  <p:stCondLst>
                                    <p:cond delay="500"/>
                                  </p:stCondLst>
                                  <p:childTnLst>
                                    <p:animMotion origin="layout" path="M 2.77778E-7 -1.48148E-6 L 0.15451 0.00255 " pathEditMode="relative" rAng="0" ptsTypes="AA">
                                      <p:cBhvr>
                                        <p:cTn id="15" dur="2000" fill="hold"/>
                                        <p:tgtEl>
                                          <p:spTgt spid="5"/>
                                        </p:tgtEl>
                                        <p:attrNameLst>
                                          <p:attrName>ppt_x</p:attrName>
                                          <p:attrName>ppt_y</p:attrName>
                                        </p:attrNameLst>
                                      </p:cBhvr>
                                      <p:rCtr x="77" y="1"/>
                                    </p:animMotion>
                                  </p:childTnLst>
                                </p:cTn>
                              </p:par>
                              <p:par>
                                <p:cTn id="16" presetID="1" presetClass="entr" presetSubtype="0" fill="hold" nodeType="withEffect">
                                  <p:stCondLst>
                                    <p:cond delay="250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par>
                                <p:cTn id="20" presetID="64" presetClass="path" presetSubtype="0" accel="50000" decel="50000" fill="hold" nodeType="withEffect">
                                  <p:stCondLst>
                                    <p:cond delay="0"/>
                                  </p:stCondLst>
                                  <p:childTnLst>
                                    <p:animMotion origin="layout" path="M 0.00191 4.44444E-6 L 0.00382 -0.11922 " pathEditMode="relative" rAng="0" ptsTypes="AA">
                                      <p:cBhvr>
                                        <p:cTn id="21" dur="2000" fill="hold"/>
                                        <p:tgtEl>
                                          <p:spTgt spid="44"/>
                                        </p:tgtEl>
                                        <p:attrNameLst>
                                          <p:attrName>ppt_x</p:attrName>
                                          <p:attrName>ppt_y</p:attrName>
                                        </p:attrNameLst>
                                      </p:cBhvr>
                                      <p:rCtr x="1" y="-60"/>
                                    </p:animMotion>
                                  </p:childTnLst>
                                </p:cTn>
                              </p:par>
                            </p:childTnLst>
                          </p:cTn>
                        </p:par>
                        <p:par>
                          <p:cTn id="22" fill="hold">
                            <p:stCondLst>
                              <p:cond delay="4500"/>
                            </p:stCondLst>
                            <p:childTnLst>
                              <p:par>
                                <p:cTn id="23" presetID="1" presetClass="exit" presetSubtype="0" fill="hold" nodeType="afterEffect">
                                  <p:stCondLst>
                                    <p:cond delay="0"/>
                                  </p:stCondLst>
                                  <p:childTnLst>
                                    <p:set>
                                      <p:cBhvr>
                                        <p:cTn id="24" dur="1" fill="hold">
                                          <p:stCondLst>
                                            <p:cond delay="0"/>
                                          </p:stCondLst>
                                        </p:cTn>
                                        <p:tgtEl>
                                          <p:spTgt spid="44"/>
                                        </p:tgtEl>
                                        <p:attrNameLst>
                                          <p:attrName>style.visibility</p:attrName>
                                        </p:attrNameLst>
                                      </p:cBhvr>
                                      <p:to>
                                        <p:strVal val="hidden"/>
                                      </p:to>
                                    </p:set>
                                  </p:childTnLst>
                                </p:cTn>
                              </p:par>
                            </p:childTnLst>
                          </p:cTn>
                        </p:par>
                        <p:par>
                          <p:cTn id="25" fill="hold">
                            <p:stCondLst>
                              <p:cond delay="4500"/>
                            </p:stCondLst>
                            <p:childTnLst>
                              <p:par>
                                <p:cTn id="26" presetID="1"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par>
                                <p:cTn id="28" presetID="63" presetClass="path" presetSubtype="0" accel="50000" decel="50000" fill="hold" nodeType="withEffect">
                                  <p:stCondLst>
                                    <p:cond delay="0"/>
                                  </p:stCondLst>
                                  <p:childTnLst>
                                    <p:animMotion origin="layout" path="M 2.77778E-7 0.00232 L 0.04427 -4.07407E-6 " pathEditMode="relative" rAng="0" ptsTypes="AA">
                                      <p:cBhvr>
                                        <p:cTn id="29" dur="2000" fill="hold"/>
                                        <p:tgtEl>
                                          <p:spTgt spid="45"/>
                                        </p:tgtEl>
                                        <p:attrNameLst>
                                          <p:attrName>ppt_x</p:attrName>
                                          <p:attrName>ppt_y</p:attrName>
                                        </p:attrNameLst>
                                      </p:cBhvr>
                                      <p:rCtr x="22" y="-1"/>
                                    </p:animMotion>
                                  </p:childTnLst>
                                </p:cTn>
                              </p:par>
                              <p:par>
                                <p:cTn id="30" presetID="1" presetClass="exit" presetSubtype="0" fill="hold" nodeType="with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 presetClass="entr" presetSubtype="0" fill="hold" nodeType="withEffect">
                                  <p:stCondLst>
                                    <p:cond delay="130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nodeType="withEffect">
                                  <p:stCondLst>
                                    <p:cond delay="1300"/>
                                  </p:stCondLst>
                                  <p:childTnLst>
                                    <p:set>
                                      <p:cBhvr>
                                        <p:cTn id="35" dur="1" fill="hold">
                                          <p:stCondLst>
                                            <p:cond delay="0"/>
                                          </p:stCondLst>
                                        </p:cTn>
                                        <p:tgtEl>
                                          <p:spTgt spid="43"/>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44"/>
                                        </p:tgtEl>
                                        <p:attrNameLst>
                                          <p:attrName>style.visibility</p:attrName>
                                        </p:attrNameLst>
                                      </p:cBhvr>
                                      <p:to>
                                        <p:strVal val="hidden"/>
                                      </p:to>
                                    </p:set>
                                  </p:childTnLst>
                                </p:cTn>
                              </p:par>
                            </p:childTnLst>
                          </p:cTn>
                        </p:par>
                        <p:par>
                          <p:cTn id="38" fill="hold">
                            <p:stCondLst>
                              <p:cond delay="6500"/>
                            </p:stCondLst>
                            <p:childTnLst>
                              <p:par>
                                <p:cTn id="39" presetID="1"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81 Grupo"/>
          <p:cNvGrpSpPr/>
          <p:nvPr/>
        </p:nvGrpSpPr>
        <p:grpSpPr>
          <a:xfrm>
            <a:off x="683568" y="1556792"/>
            <a:ext cx="8208912" cy="4896544"/>
            <a:chOff x="683568" y="1052736"/>
            <a:chExt cx="8208912" cy="4896544"/>
          </a:xfrm>
        </p:grpSpPr>
        <p:grpSp>
          <p:nvGrpSpPr>
            <p:cNvPr id="83" name="13 Grupo"/>
            <p:cNvGrpSpPr/>
            <p:nvPr/>
          </p:nvGrpSpPr>
          <p:grpSpPr>
            <a:xfrm>
              <a:off x="683568" y="1052736"/>
              <a:ext cx="8208912" cy="4896544"/>
              <a:chOff x="683568" y="1052736"/>
              <a:chExt cx="8208912" cy="4896544"/>
            </a:xfrm>
          </p:grpSpPr>
          <p:cxnSp>
            <p:nvCxnSpPr>
              <p:cNvPr id="93" name="92 Conector recto"/>
              <p:cNvCxnSpPr/>
              <p:nvPr/>
            </p:nvCxnSpPr>
            <p:spPr>
              <a:xfrm rot="5400000">
                <a:off x="-648580" y="3465004"/>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93 Conector recto"/>
              <p:cNvCxnSpPr/>
              <p:nvPr/>
            </p:nvCxnSpPr>
            <p:spPr>
              <a:xfrm rot="5400000">
                <a:off x="1727684"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94 Conector recto"/>
              <p:cNvCxnSpPr/>
              <p:nvPr/>
            </p:nvCxnSpPr>
            <p:spPr>
              <a:xfrm rot="5400000">
                <a:off x="5112060" y="3537012"/>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95 Conector recto"/>
              <p:cNvCxnSpPr/>
              <p:nvPr/>
            </p:nvCxnSpPr>
            <p:spPr>
              <a:xfrm>
                <a:off x="683568" y="213285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96 Conector recto"/>
              <p:cNvCxnSpPr/>
              <p:nvPr/>
            </p:nvCxnSpPr>
            <p:spPr>
              <a:xfrm>
                <a:off x="827584" y="378904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97 Conector recto"/>
              <p:cNvCxnSpPr/>
              <p:nvPr/>
            </p:nvCxnSpPr>
            <p:spPr>
              <a:xfrm>
                <a:off x="827584" y="5373216"/>
                <a:ext cx="80648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4" name="83 CuadroTexto"/>
            <p:cNvSpPr txBox="1"/>
            <p:nvPr/>
          </p:nvSpPr>
          <p:spPr>
            <a:xfrm>
              <a:off x="1763688" y="1772816"/>
              <a:ext cx="360040" cy="369332"/>
            </a:xfrm>
            <a:prstGeom prst="rect">
              <a:avLst/>
            </a:prstGeom>
            <a:noFill/>
          </p:spPr>
          <p:txBody>
            <a:bodyPr wrap="square" rtlCol="0">
              <a:spAutoFit/>
            </a:bodyPr>
            <a:lstStyle/>
            <a:p>
              <a:r>
                <a:rPr lang="es-ES" dirty="0" smtClean="0"/>
                <a:t>B</a:t>
              </a:r>
              <a:endParaRPr lang="es-ES" dirty="0"/>
            </a:p>
          </p:txBody>
        </p:sp>
        <p:sp>
          <p:nvSpPr>
            <p:cNvPr id="85" name="84 CuadroTexto"/>
            <p:cNvSpPr txBox="1"/>
            <p:nvPr/>
          </p:nvSpPr>
          <p:spPr>
            <a:xfrm>
              <a:off x="1763688" y="5373216"/>
              <a:ext cx="360040" cy="369332"/>
            </a:xfrm>
            <a:prstGeom prst="rect">
              <a:avLst/>
            </a:prstGeom>
            <a:noFill/>
          </p:spPr>
          <p:txBody>
            <a:bodyPr wrap="square" rtlCol="0">
              <a:spAutoFit/>
            </a:bodyPr>
            <a:lstStyle/>
            <a:p>
              <a:r>
                <a:rPr lang="es-ES" dirty="0"/>
                <a:t>A</a:t>
              </a:r>
            </a:p>
          </p:txBody>
        </p:sp>
        <p:sp>
          <p:nvSpPr>
            <p:cNvPr id="86" name="85 CuadroTexto"/>
            <p:cNvSpPr txBox="1"/>
            <p:nvPr/>
          </p:nvSpPr>
          <p:spPr>
            <a:xfrm>
              <a:off x="4139952" y="1772816"/>
              <a:ext cx="360040" cy="369332"/>
            </a:xfrm>
            <a:prstGeom prst="rect">
              <a:avLst/>
            </a:prstGeom>
            <a:noFill/>
          </p:spPr>
          <p:txBody>
            <a:bodyPr wrap="square" rtlCol="0">
              <a:spAutoFit/>
            </a:bodyPr>
            <a:lstStyle/>
            <a:p>
              <a:r>
                <a:rPr lang="es-ES" dirty="0"/>
                <a:t>D</a:t>
              </a:r>
              <a:endParaRPr lang="es-ES" dirty="0"/>
            </a:p>
          </p:txBody>
        </p:sp>
        <p:sp>
          <p:nvSpPr>
            <p:cNvPr id="87" name="86 CuadroTexto"/>
            <p:cNvSpPr txBox="1"/>
            <p:nvPr/>
          </p:nvSpPr>
          <p:spPr>
            <a:xfrm>
              <a:off x="4139952" y="3429000"/>
              <a:ext cx="360040" cy="369332"/>
            </a:xfrm>
            <a:prstGeom prst="rect">
              <a:avLst/>
            </a:prstGeom>
            <a:noFill/>
          </p:spPr>
          <p:txBody>
            <a:bodyPr wrap="square" rtlCol="0">
              <a:spAutoFit/>
            </a:bodyPr>
            <a:lstStyle/>
            <a:p>
              <a:r>
                <a:rPr lang="es-ES" dirty="0"/>
                <a:t>I</a:t>
              </a:r>
              <a:endParaRPr lang="es-ES" dirty="0"/>
            </a:p>
          </p:txBody>
        </p:sp>
        <p:sp>
          <p:nvSpPr>
            <p:cNvPr id="88" name="87 CuadroTexto"/>
            <p:cNvSpPr txBox="1"/>
            <p:nvPr/>
          </p:nvSpPr>
          <p:spPr>
            <a:xfrm>
              <a:off x="4139952" y="5373216"/>
              <a:ext cx="360040" cy="369332"/>
            </a:xfrm>
            <a:prstGeom prst="rect">
              <a:avLst/>
            </a:prstGeom>
            <a:noFill/>
          </p:spPr>
          <p:txBody>
            <a:bodyPr wrap="square" rtlCol="0">
              <a:spAutoFit/>
            </a:bodyPr>
            <a:lstStyle/>
            <a:p>
              <a:r>
                <a:rPr lang="es-ES" dirty="0"/>
                <a:t>C</a:t>
              </a:r>
              <a:endParaRPr lang="es-ES" dirty="0"/>
            </a:p>
          </p:txBody>
        </p:sp>
        <p:sp>
          <p:nvSpPr>
            <p:cNvPr id="89" name="88 CuadroTexto"/>
            <p:cNvSpPr txBox="1"/>
            <p:nvPr/>
          </p:nvSpPr>
          <p:spPr>
            <a:xfrm>
              <a:off x="7524328" y="1772816"/>
              <a:ext cx="360040" cy="369332"/>
            </a:xfrm>
            <a:prstGeom prst="rect">
              <a:avLst/>
            </a:prstGeom>
            <a:noFill/>
          </p:spPr>
          <p:txBody>
            <a:bodyPr wrap="square" rtlCol="0">
              <a:spAutoFit/>
            </a:bodyPr>
            <a:lstStyle/>
            <a:p>
              <a:r>
                <a:rPr lang="es-ES" dirty="0" smtClean="0"/>
                <a:t>F</a:t>
              </a:r>
              <a:endParaRPr lang="es-ES" dirty="0"/>
            </a:p>
          </p:txBody>
        </p:sp>
        <p:sp>
          <p:nvSpPr>
            <p:cNvPr id="90" name="89 CuadroTexto"/>
            <p:cNvSpPr txBox="1"/>
            <p:nvPr/>
          </p:nvSpPr>
          <p:spPr>
            <a:xfrm>
              <a:off x="7524328" y="5373216"/>
              <a:ext cx="360040" cy="369332"/>
            </a:xfrm>
            <a:prstGeom prst="rect">
              <a:avLst/>
            </a:prstGeom>
            <a:noFill/>
          </p:spPr>
          <p:txBody>
            <a:bodyPr wrap="square" rtlCol="0">
              <a:spAutoFit/>
            </a:bodyPr>
            <a:lstStyle/>
            <a:p>
              <a:r>
                <a:rPr lang="es-ES" dirty="0"/>
                <a:t>E</a:t>
              </a:r>
              <a:endParaRPr lang="es-ES" dirty="0"/>
            </a:p>
          </p:txBody>
        </p:sp>
        <p:sp>
          <p:nvSpPr>
            <p:cNvPr id="91" name="90 CuadroTexto"/>
            <p:cNvSpPr txBox="1"/>
            <p:nvPr/>
          </p:nvSpPr>
          <p:spPr>
            <a:xfrm>
              <a:off x="7524328" y="3429000"/>
              <a:ext cx="504056" cy="369332"/>
            </a:xfrm>
            <a:prstGeom prst="rect">
              <a:avLst/>
            </a:prstGeom>
            <a:noFill/>
          </p:spPr>
          <p:txBody>
            <a:bodyPr wrap="square" rtlCol="0">
              <a:spAutoFit/>
            </a:bodyPr>
            <a:lstStyle/>
            <a:p>
              <a:r>
                <a:rPr lang="es-ES" dirty="0"/>
                <a:t>G</a:t>
              </a:r>
            </a:p>
          </p:txBody>
        </p:sp>
        <p:sp>
          <p:nvSpPr>
            <p:cNvPr id="92" name="91 CuadroTexto"/>
            <p:cNvSpPr txBox="1"/>
            <p:nvPr/>
          </p:nvSpPr>
          <p:spPr>
            <a:xfrm>
              <a:off x="1763688" y="3429000"/>
              <a:ext cx="432048" cy="369332"/>
            </a:xfrm>
            <a:prstGeom prst="rect">
              <a:avLst/>
            </a:prstGeom>
            <a:noFill/>
          </p:spPr>
          <p:txBody>
            <a:bodyPr wrap="square" rtlCol="0">
              <a:spAutoFit/>
            </a:bodyPr>
            <a:lstStyle/>
            <a:p>
              <a:r>
                <a:rPr lang="es-ES" dirty="0" smtClean="0"/>
                <a:t>P1</a:t>
              </a:r>
              <a:endParaRPr lang="es-ES" dirty="0"/>
            </a:p>
          </p:txBody>
        </p:sp>
      </p:grpSp>
      <p:pic>
        <p:nvPicPr>
          <p:cNvPr id="99" name="Picture 2"/>
          <p:cNvPicPr>
            <a:picLocks noChangeAspect="1" noChangeArrowheads="1"/>
          </p:cNvPicPr>
          <p:nvPr/>
        </p:nvPicPr>
        <p:blipFill>
          <a:blip r:embed="rId2" cstate="print"/>
          <a:srcRect/>
          <a:stretch>
            <a:fillRect/>
          </a:stretch>
        </p:blipFill>
        <p:spPr bwMode="auto">
          <a:xfrm rot="16200000">
            <a:off x="1215757" y="5345083"/>
            <a:ext cx="631180" cy="255398"/>
          </a:xfrm>
          <a:prstGeom prst="rect">
            <a:avLst/>
          </a:prstGeom>
          <a:noFill/>
          <a:ln w="9525">
            <a:noFill/>
            <a:miter lim="800000"/>
            <a:headEnd/>
            <a:tailEnd/>
          </a:ln>
        </p:spPr>
      </p:pic>
      <p:pic>
        <p:nvPicPr>
          <p:cNvPr id="100" name="Picture 2"/>
          <p:cNvPicPr>
            <a:picLocks noChangeAspect="1" noChangeArrowheads="1"/>
          </p:cNvPicPr>
          <p:nvPr/>
        </p:nvPicPr>
        <p:blipFill>
          <a:blip r:embed="rId2" cstate="print"/>
          <a:srcRect/>
          <a:stretch>
            <a:fillRect/>
          </a:stretch>
        </p:blipFill>
        <p:spPr bwMode="auto">
          <a:xfrm>
            <a:off x="1835696" y="4365104"/>
            <a:ext cx="631180" cy="255398"/>
          </a:xfrm>
          <a:prstGeom prst="rect">
            <a:avLst/>
          </a:prstGeom>
          <a:noFill/>
          <a:ln w="9525">
            <a:noFill/>
            <a:miter lim="800000"/>
            <a:headEnd/>
            <a:tailEnd/>
          </a:ln>
        </p:spPr>
      </p:pic>
      <p:pic>
        <p:nvPicPr>
          <p:cNvPr id="101" name="Picture 2"/>
          <p:cNvPicPr>
            <a:picLocks noChangeAspect="1" noChangeArrowheads="1"/>
          </p:cNvPicPr>
          <p:nvPr/>
        </p:nvPicPr>
        <p:blipFill>
          <a:blip r:embed="rId2" cstate="print"/>
          <a:srcRect/>
          <a:stretch>
            <a:fillRect/>
          </a:stretch>
        </p:blipFill>
        <p:spPr bwMode="auto">
          <a:xfrm>
            <a:off x="4211960" y="4365104"/>
            <a:ext cx="631180" cy="255398"/>
          </a:xfrm>
          <a:prstGeom prst="rect">
            <a:avLst/>
          </a:prstGeom>
          <a:noFill/>
          <a:ln w="9525">
            <a:noFill/>
            <a:miter lim="800000"/>
            <a:headEnd/>
            <a:tailEnd/>
          </a:ln>
        </p:spPr>
      </p:pic>
      <p:pic>
        <p:nvPicPr>
          <p:cNvPr id="105" name="Picture 2"/>
          <p:cNvPicPr>
            <a:picLocks noChangeAspect="1" noChangeArrowheads="1"/>
          </p:cNvPicPr>
          <p:nvPr/>
        </p:nvPicPr>
        <p:blipFill>
          <a:blip r:embed="rId3" cstate="print"/>
          <a:srcRect/>
          <a:stretch>
            <a:fillRect/>
          </a:stretch>
        </p:blipFill>
        <p:spPr bwMode="auto">
          <a:xfrm rot="21444559">
            <a:off x="6005251" y="4376335"/>
            <a:ext cx="504056" cy="317067"/>
          </a:xfrm>
          <a:prstGeom prst="rect">
            <a:avLst/>
          </a:prstGeom>
          <a:noFill/>
          <a:ln w="9525">
            <a:noFill/>
            <a:miter lim="800000"/>
            <a:headEnd/>
            <a:tailEnd/>
          </a:ln>
        </p:spPr>
      </p:pic>
      <p:sp>
        <p:nvSpPr>
          <p:cNvPr id="107" name="106 CuadroTexto"/>
          <p:cNvSpPr txBox="1"/>
          <p:nvPr/>
        </p:nvSpPr>
        <p:spPr>
          <a:xfrm>
            <a:off x="5580112" y="3995772"/>
            <a:ext cx="504056" cy="369332"/>
          </a:xfrm>
          <a:prstGeom prst="rect">
            <a:avLst/>
          </a:prstGeom>
          <a:noFill/>
        </p:spPr>
        <p:txBody>
          <a:bodyPr wrap="square" rtlCol="0">
            <a:spAutoFit/>
          </a:bodyPr>
          <a:lstStyle/>
          <a:p>
            <a:r>
              <a:rPr lang="es-ES" dirty="0" smtClean="0"/>
              <a:t>P2</a:t>
            </a:r>
            <a:endParaRPr lang="es-ES" dirty="0"/>
          </a:p>
        </p:txBody>
      </p:sp>
      <p:sp>
        <p:nvSpPr>
          <p:cNvPr id="108" name="107 CuadroTexto"/>
          <p:cNvSpPr txBox="1"/>
          <p:nvPr/>
        </p:nvSpPr>
        <p:spPr>
          <a:xfrm>
            <a:off x="251520" y="188640"/>
            <a:ext cx="8496944" cy="1384995"/>
          </a:xfrm>
          <a:prstGeom prst="rect">
            <a:avLst/>
          </a:prstGeom>
          <a:noFill/>
        </p:spPr>
        <p:txBody>
          <a:bodyPr wrap="square" rtlCol="0">
            <a:spAutoFit/>
          </a:bodyPr>
          <a:lstStyle/>
          <a:p>
            <a:pPr algn="just"/>
            <a:r>
              <a:rPr lang="es-ES" sz="1400" dirty="0" smtClean="0"/>
              <a:t>Caso </a:t>
            </a:r>
            <a:r>
              <a:rPr lang="es-ES" sz="1400" dirty="0"/>
              <a:t>3</a:t>
            </a:r>
            <a:r>
              <a:rPr lang="es-ES" sz="1400" dirty="0" smtClean="0"/>
              <a:t> : También  puede haber una paradero H a mitad de dos estaciones I y P2. Las avenidas pueden ser de un solo carril  como I-G y el regreso tiene que ser por una paralela como F-D. Se genera el accidente muy cerca del paradero H y no es posible crear un desvío. En este caso a todos los usuarios que están en el paradero H no se les puede notificar la nueva ruta, ya que no existe. Debemos suponer que en el mismo paradero se les notificará al respecto y que deben esperar a que se despeje la vía o se les envía un mensaje con esa información.  Lo que nos lleva a que debemos saber quienes están en cada estación.</a:t>
            </a:r>
            <a:endParaRPr lang="es-ES" sz="1400" dirty="0"/>
          </a:p>
        </p:txBody>
      </p:sp>
      <p:cxnSp>
        <p:nvCxnSpPr>
          <p:cNvPr id="110" name="109 Conector recto de flecha"/>
          <p:cNvCxnSpPr/>
          <p:nvPr/>
        </p:nvCxnSpPr>
        <p:spPr>
          <a:xfrm>
            <a:off x="4211960" y="3861048"/>
            <a:ext cx="32403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111 Conector recto de flecha"/>
          <p:cNvCxnSpPr/>
          <p:nvPr/>
        </p:nvCxnSpPr>
        <p:spPr>
          <a:xfrm rot="10800000">
            <a:off x="4211960" y="2780928"/>
            <a:ext cx="32403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11111E-6 4.44444E-6 L 0.00191 -0.11922 " pathEditMode="relative" rAng="0" ptsTypes="AA">
                                      <p:cBhvr>
                                        <p:cTn id="6" dur="2000" fill="hold"/>
                                        <p:tgtEl>
                                          <p:spTgt spid="99"/>
                                        </p:tgtEl>
                                        <p:attrNameLst>
                                          <p:attrName>ppt_x</p:attrName>
                                          <p:attrName>ppt_y</p:attrName>
                                        </p:attrNameLst>
                                      </p:cBhvr>
                                      <p:rCtr x="1" y="-6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99"/>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00"/>
                                        </p:tgtEl>
                                        <p:attrNameLst>
                                          <p:attrName>style.visibility</p:attrName>
                                        </p:attrNameLst>
                                      </p:cBhvr>
                                      <p:to>
                                        <p:strVal val="visible"/>
                                      </p:to>
                                    </p:set>
                                  </p:childTnLst>
                                </p:cTn>
                              </p:par>
                              <p:par>
                                <p:cTn id="12" presetID="63" presetClass="path" presetSubtype="0" accel="50000" decel="50000" fill="hold" nodeType="withEffect">
                                  <p:stCondLst>
                                    <p:cond delay="0"/>
                                  </p:stCondLst>
                                  <p:childTnLst>
                                    <p:animMotion origin="layout" path="M -3.05556E-6 -1.48148E-6 L 0.17813 0.00255 " pathEditMode="relative" rAng="0" ptsTypes="AA">
                                      <p:cBhvr>
                                        <p:cTn id="13" dur="2000" fill="hold"/>
                                        <p:tgtEl>
                                          <p:spTgt spid="100"/>
                                        </p:tgtEl>
                                        <p:attrNameLst>
                                          <p:attrName>ppt_x</p:attrName>
                                          <p:attrName>ppt_y</p:attrName>
                                        </p:attrNameLst>
                                      </p:cBhvr>
                                      <p:rCtr x="89" y="1"/>
                                    </p:animMotion>
                                  </p:childTnLst>
                                </p:cTn>
                              </p:par>
                            </p:childTnLst>
                          </p:cTn>
                        </p:par>
                        <p:par>
                          <p:cTn id="14" fill="hold">
                            <p:stCondLst>
                              <p:cond delay="4000"/>
                            </p:stCondLst>
                            <p:childTnLst>
                              <p:par>
                                <p:cTn id="15" presetID="1" presetClass="exit" presetSubtype="0" fill="hold" nodeType="afterEffect">
                                  <p:stCondLst>
                                    <p:cond delay="0"/>
                                  </p:stCondLst>
                                  <p:childTnLst>
                                    <p:set>
                                      <p:cBhvr>
                                        <p:cTn id="16" dur="1" fill="hold">
                                          <p:stCondLst>
                                            <p:cond delay="0"/>
                                          </p:stCondLst>
                                        </p:cTn>
                                        <p:tgtEl>
                                          <p:spTgt spid="100"/>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nodeType="afterEffect">
                                  <p:stCondLst>
                                    <p:cond delay="0"/>
                                  </p:stCondLst>
                                  <p:childTnLst>
                                    <p:set>
                                      <p:cBhvr>
                                        <p:cTn id="19" dur="1" fill="hold">
                                          <p:stCondLst>
                                            <p:cond delay="0"/>
                                          </p:stCondLst>
                                        </p:cTn>
                                        <p:tgtEl>
                                          <p:spTgt spid="101"/>
                                        </p:tgtEl>
                                        <p:attrNameLst>
                                          <p:attrName>style.visibility</p:attrName>
                                        </p:attrNameLst>
                                      </p:cBhvr>
                                      <p:to>
                                        <p:strVal val="visible"/>
                                      </p:to>
                                    </p:set>
                                  </p:childTnLst>
                                </p:cTn>
                              </p:par>
                            </p:childTnLst>
                          </p:cTn>
                        </p:par>
                        <p:par>
                          <p:cTn id="20" fill="hold">
                            <p:stCondLst>
                              <p:cond delay="4000"/>
                            </p:stCondLst>
                            <p:childTnLst>
                              <p:par>
                                <p:cTn id="21" presetID="63" presetClass="path" presetSubtype="0" accel="50000" decel="50000" fill="hold" nodeType="afterEffect">
                                  <p:stCondLst>
                                    <p:cond delay="0"/>
                                  </p:stCondLst>
                                  <p:childTnLst>
                                    <p:animMotion origin="layout" path="M 1.11111E-6 -1.48148E-6 L 0.12292 0.00255 " pathEditMode="relative" rAng="0" ptsTypes="AA">
                                      <p:cBhvr>
                                        <p:cTn id="22" dur="2000" fill="hold"/>
                                        <p:tgtEl>
                                          <p:spTgt spid="101"/>
                                        </p:tgtEl>
                                        <p:attrNameLst>
                                          <p:attrName>ppt_x</p:attrName>
                                          <p:attrName>ppt_y</p:attrName>
                                        </p:attrNameLst>
                                      </p:cBhvr>
                                      <p:rCtr x="61" y="1"/>
                                    </p:animMotion>
                                  </p:childTnLst>
                                </p:cTn>
                              </p:par>
                            </p:childTnLst>
                          </p:cTn>
                        </p:par>
                        <p:par>
                          <p:cTn id="23" fill="hold">
                            <p:stCondLst>
                              <p:cond delay="6000"/>
                            </p:stCondLst>
                            <p:childTnLst>
                              <p:par>
                                <p:cTn id="24" presetID="1" presetClass="entr" presetSubtype="0" fill="hold" nodeType="afterEffect">
                                  <p:stCondLst>
                                    <p:cond delay="0"/>
                                  </p:stCondLst>
                                  <p:childTnLst>
                                    <p:set>
                                      <p:cBhvr>
                                        <p:cTn id="2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Adicionales</a:t>
            </a:r>
            <a:endParaRPr lang="es-ES" dirty="0"/>
          </a:p>
        </p:txBody>
      </p:sp>
      <p:sp>
        <p:nvSpPr>
          <p:cNvPr id="3" name="2 Marcador de contenido"/>
          <p:cNvSpPr>
            <a:spLocks noGrp="1"/>
          </p:cNvSpPr>
          <p:nvPr>
            <p:ph idx="1"/>
          </p:nvPr>
        </p:nvSpPr>
        <p:spPr/>
        <p:txBody>
          <a:bodyPr/>
          <a:lstStyle/>
          <a:p>
            <a:r>
              <a:rPr lang="es-ES" dirty="0" smtClean="0"/>
              <a:t>Si vez que el retraso del bus es muy evidente, ¿el sistema debe permitir al usuario pedir ayuda con una ruta alterna para llegar a su destino?</a:t>
            </a:r>
          </a:p>
          <a:p>
            <a:endParaRPr lang="es-ES" dirty="0" smtClean="0"/>
          </a:p>
          <a:p>
            <a:pPr>
              <a:buNone/>
            </a:pPr>
            <a:endParaRPr lang="es-E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640</Words>
  <Application>Microsoft Office PowerPoint</Application>
  <PresentationFormat>Presentación en pantalla (4:3)</PresentationFormat>
  <Paragraphs>67</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Casos Posibles en las Rutas de los Buses frente a Accidentes</vt:lpstr>
      <vt:lpstr>Diapositiva 2</vt:lpstr>
      <vt:lpstr>Diapositiva 3</vt:lpstr>
      <vt:lpstr>Diapositiva 4</vt:lpstr>
      <vt:lpstr>Diapositiva 5</vt:lpstr>
      <vt:lpstr>Diapositiva 6</vt:lpstr>
      <vt:lpstr>Casos Adicionales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Casos Posibles en la Rutas de los Buses frente a Accidentes</dc:title>
  <dc:creator> </dc:creator>
  <cp:lastModifiedBy> </cp:lastModifiedBy>
  <cp:revision>2</cp:revision>
  <dcterms:created xsi:type="dcterms:W3CDTF">2010-10-10T00:54:08Z</dcterms:created>
  <dcterms:modified xsi:type="dcterms:W3CDTF">2010-10-10T05:35:02Z</dcterms:modified>
</cp:coreProperties>
</file>