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2" r:id="rId4"/>
    <p:sldId id="259" r:id="rId5"/>
    <p:sldId id="263" r:id="rId6"/>
    <p:sldId id="260" r:id="rId7"/>
    <p:sldId id="295" r:id="rId8"/>
    <p:sldId id="296" r:id="rId9"/>
    <p:sldId id="292" r:id="rId10"/>
    <p:sldId id="293" r:id="rId11"/>
    <p:sldId id="294" r:id="rId12"/>
    <p:sldId id="298" r:id="rId13"/>
    <p:sldId id="284" r:id="rId14"/>
    <p:sldId id="281" r:id="rId15"/>
    <p:sldId id="274" r:id="rId16"/>
    <p:sldId id="273" r:id="rId17"/>
    <p:sldId id="275" r:id="rId18"/>
    <p:sldId id="277" r:id="rId19"/>
    <p:sldId id="288" r:id="rId20"/>
    <p:sldId id="286" r:id="rId21"/>
    <p:sldId id="287" r:id="rId22"/>
    <p:sldId id="289" r:id="rId23"/>
    <p:sldId id="300" r:id="rId24"/>
    <p:sldId id="279" r:id="rId25"/>
    <p:sldId id="280" r:id="rId26"/>
    <p:sldId id="278" r:id="rId27"/>
    <p:sldId id="299" r:id="rId28"/>
    <p:sldId id="285" r:id="rId29"/>
    <p:sldId id="266" r:id="rId30"/>
    <p:sldId id="301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41" autoAdjust="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89C719-C603-4BC2-85AD-83059A8AC62D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F8D087-C370-451B-8BFE-DAD30022627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/>
            </a:r>
            <a:br>
              <a:rPr lang="pt-BR" dirty="0" smtClean="0">
                <a:latin typeface="+mj-lt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2200" y="2060848"/>
            <a:ext cx="4419600" cy="2595736"/>
          </a:xfrm>
        </p:spPr>
        <p:txBody>
          <a:bodyPr>
            <a:normAutofit/>
          </a:bodyPr>
          <a:lstStyle/>
          <a:p>
            <a:r>
              <a:rPr lang="pt-BR" sz="2800" dirty="0"/>
              <a:t>O FACEBOOK E SEU PAPEL NA ALTERAÇÃO DE RELACIONAMENTOS ENTRE DIFERENTES GERAÇÕES</a:t>
            </a:r>
          </a:p>
        </p:txBody>
      </p:sp>
    </p:spTree>
    <p:extLst>
      <p:ext uri="{BB962C8B-B14F-4D97-AF65-F5344CB8AC3E}">
        <p14:creationId xmlns="" xmlns:p14="http://schemas.microsoft.com/office/powerpoint/2010/main" val="3681431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Analisar e discutir o quanto o Facebook contribui para a alteração de um relacionamento entre pessoas de gerações distintas.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5650" y="2276475"/>
            <a:ext cx="7993063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600" dirty="0">
                <a:latin typeface="+mn-lt"/>
              </a:rPr>
              <a:t>Objetivos secundários:</a:t>
            </a:r>
          </a:p>
          <a:p>
            <a:pPr>
              <a:defRPr/>
            </a:pPr>
            <a:endParaRPr lang="pt-BR" sz="2600" dirty="0">
              <a:latin typeface="+mn-lt"/>
            </a:endParaRPr>
          </a:p>
          <a:p>
            <a:pPr>
              <a:defRPr/>
            </a:pPr>
            <a:r>
              <a:rPr lang="pt-BR" sz="2600" dirty="0">
                <a:latin typeface="+mn-lt"/>
              </a:rPr>
              <a:t>- Analisar a freqüência de uso do </a:t>
            </a:r>
            <a:r>
              <a:rPr lang="pt-BR" sz="2600" dirty="0" err="1">
                <a:latin typeface="+mn-lt"/>
              </a:rPr>
              <a:t>Facebook</a:t>
            </a:r>
            <a:r>
              <a:rPr lang="pt-BR" sz="2600" dirty="0">
                <a:latin typeface="+mn-lt"/>
              </a:rPr>
              <a:t> entre os entrevistados</a:t>
            </a:r>
          </a:p>
          <a:p>
            <a:pPr>
              <a:defRPr/>
            </a:pPr>
            <a:endParaRPr lang="pt-BR" sz="2600" dirty="0">
              <a:latin typeface="+mn-lt"/>
            </a:endParaRPr>
          </a:p>
          <a:p>
            <a:pPr>
              <a:defRPr/>
            </a:pPr>
            <a:r>
              <a:rPr lang="pt-BR" sz="2600" dirty="0">
                <a:latin typeface="+mn-lt"/>
              </a:rPr>
              <a:t>- Compreender as diferentes gerações </a:t>
            </a:r>
            <a:r>
              <a:rPr lang="pt-BR" sz="2600" dirty="0" err="1">
                <a:latin typeface="+mn-lt"/>
              </a:rPr>
              <a:t>utilizadoras</a:t>
            </a:r>
            <a:r>
              <a:rPr lang="pt-BR" sz="2600" dirty="0">
                <a:latin typeface="+mn-lt"/>
              </a:rPr>
              <a:t> do </a:t>
            </a:r>
            <a:r>
              <a:rPr lang="pt-BR" sz="2600" dirty="0" err="1">
                <a:latin typeface="+mn-lt"/>
              </a:rPr>
              <a:t>Facebook</a:t>
            </a:r>
            <a:endParaRPr lang="pt-BR" sz="26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Metodologia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(via questionário) realizada com 342 </a:t>
            </a:r>
            <a:r>
              <a:rPr lang="pt-BR" dirty="0" smtClean="0"/>
              <a:t>estudantes na EACH.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Revisão Bibliográfica</a:t>
            </a:r>
            <a:r>
              <a:rPr lang="en-US" dirty="0" smtClean="0"/>
              <a:t>:</a:t>
            </a:r>
            <a:r>
              <a:rPr lang="pt-BR" dirty="0" smtClean="0"/>
              <a:t> Pesquisa realizada em artigos acadêmicos, revistas, simpósios;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03053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0544" y="2693988"/>
            <a:ext cx="8062912" cy="1470025"/>
          </a:xfrm>
        </p:spPr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03053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856734"/>
            <a:ext cx="8229600" cy="100126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Gráfico 3 - Tempo que os entrevistados possuem conta no </a:t>
            </a:r>
            <a:r>
              <a:rPr lang="pt-BR" sz="1600" dirty="0" err="1" smtClean="0"/>
              <a:t>Facebook</a:t>
            </a:r>
            <a:endParaRPr lang="pt-BR" sz="1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577" name="Picture 1" descr="C:\Users\MagonX\Documents\USP\RP 2º Semestre 2011\380488_290575054308212_100000671594781_949941_188304991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16832"/>
            <a:ext cx="18794439" cy="4091706"/>
          </a:xfrm>
          <a:prstGeom prst="rect">
            <a:avLst/>
          </a:prstGeom>
          <a:noFill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2276872"/>
            <a:ext cx="7239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58968"/>
            <a:ext cx="8229600" cy="139903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Gráfico 4 - Fins de uso do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 por parte dos entrevistados</a:t>
            </a:r>
            <a:endParaRPr lang="pt-BR" sz="1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3" name="Picture 1" descr="C:\Users\MagonX\Documents\USP\RP 2º Semestre 2011\376405_290575167641534_100000671594781_949947_28315750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595563"/>
            <a:ext cx="16422457" cy="2993677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436096" y="4293096"/>
            <a:ext cx="77768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9175" y="2852936"/>
            <a:ext cx="504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5674992"/>
            <a:ext cx="7869560" cy="118300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Gráfico 5 - Tempo de utilização do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 por parte dos entrevistados</a:t>
            </a:r>
            <a:endParaRPr lang="pt-BR" sz="1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529" name="Picture 1" descr="C:\Users\MagonX\Documents\USP\RP 2º Semestre 2011\383864_290575070974877_100000671594781_949942_50611599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19750766" cy="3456384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0100" y="2276872"/>
            <a:ext cx="7239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668146"/>
            <a:ext cx="8229600" cy="1189854"/>
          </a:xfrm>
        </p:spPr>
        <p:txBody>
          <a:bodyPr>
            <a:normAutofit/>
          </a:bodyPr>
          <a:lstStyle/>
          <a:p>
            <a:r>
              <a:rPr lang="pt-BR" sz="1600" dirty="0" smtClean="0"/>
              <a:t>Gráfico 6 – A utilização do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 por parte de pais/avós dos entrevistados</a:t>
            </a:r>
            <a:endParaRPr lang="pt-BR" sz="1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5" name="Picture 1" descr="C:\Users\MagonX\Documents\USP\RP 2º Semestre 2011\327747_290575087641542_100000671594781_949943_1746517364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18107894" cy="3240360"/>
          </a:xfrm>
          <a:prstGeom prst="rect">
            <a:avLst/>
          </a:prstGeom>
          <a:noFill/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581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2" name="Picture 2" descr="C:\Users\MagonX\Documents\USP\RP 2º Semestre 2011\375919_290575194308198_100000671594781_949948_5581810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57474"/>
            <a:ext cx="16519994" cy="2787749"/>
          </a:xfrm>
          <a:prstGeom prst="rect">
            <a:avLst/>
          </a:prstGeom>
          <a:noFill/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2924944"/>
            <a:ext cx="485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O FACEBOOK E SEU PAPEL NA ALTERAÇÃO DE RELACIONAMENTOS ENTRE DIFERENTES GERAÇÕES</a:t>
            </a:r>
            <a:r>
              <a:rPr lang="pt-BR" sz="3600" dirty="0"/>
              <a:t/>
            </a:r>
            <a:br>
              <a:rPr lang="pt-BR" sz="3600" dirty="0"/>
            </a:b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251520" y="1988840"/>
            <a:ext cx="2952328" cy="93610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Escola de Artes, Ciências e humanidades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3"/>
          </p:nvPr>
        </p:nvSpPr>
        <p:spPr>
          <a:xfrm>
            <a:off x="4572000" y="2348880"/>
            <a:ext cx="4041775" cy="654843"/>
          </a:xfrm>
        </p:spPr>
        <p:txBody>
          <a:bodyPr>
            <a:normAutofit/>
          </a:bodyPr>
          <a:lstStyle/>
          <a:p>
            <a:r>
              <a:rPr lang="pt-BR" dirty="0" smtClean="0"/>
              <a:t>Universidade de São Paulo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286000" y="1556792"/>
            <a:ext cx="6858000" cy="2058148"/>
          </a:xfrm>
        </p:spPr>
        <p:txBody>
          <a:bodyPr/>
          <a:lstStyle/>
          <a:p>
            <a:pPr marL="274320" indent="-274320" algn="r">
              <a:buClr>
                <a:schemeClr val="accent3"/>
              </a:buClr>
              <a:buNone/>
              <a:defRPr/>
            </a:pPr>
            <a:r>
              <a:rPr lang="pt-BR" dirty="0" smtClean="0"/>
              <a:t>Disciplina </a:t>
            </a:r>
            <a:r>
              <a:rPr lang="pt-BR" dirty="0"/>
              <a:t>de Resolução de Problemas </a:t>
            </a:r>
            <a:r>
              <a:rPr lang="pt-BR" dirty="0" smtClean="0"/>
              <a:t>II </a:t>
            </a:r>
            <a:r>
              <a:rPr lang="pt-BR" dirty="0" smtClean="0"/>
              <a:t>  sob </a:t>
            </a:r>
            <a:r>
              <a:rPr lang="pt-BR" dirty="0"/>
              <a:t>orientação do Prof. Dr. </a:t>
            </a:r>
            <a:r>
              <a:rPr lang="pt-BR" dirty="0" smtClean="0"/>
              <a:t>Terry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4"/>
          </p:nvPr>
        </p:nvSpPr>
        <p:spPr>
          <a:xfrm>
            <a:off x="4644008" y="3012280"/>
            <a:ext cx="4041775" cy="3845720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pt-BR" dirty="0"/>
              <a:t>EDUARDO BARBOSA BARROS </a:t>
            </a:r>
            <a:endParaRPr lang="pt-BR" dirty="0" smtClean="0"/>
          </a:p>
          <a:p>
            <a:pPr algn="ctr">
              <a:buNone/>
              <a:defRPr/>
            </a:pPr>
            <a:r>
              <a:rPr lang="pt-BR" dirty="0"/>
              <a:t>LUCAS MAGON SANTOS</a:t>
            </a:r>
          </a:p>
          <a:p>
            <a:pPr algn="ctr">
              <a:buNone/>
              <a:defRPr/>
            </a:pPr>
            <a:r>
              <a:rPr lang="pt-BR" dirty="0"/>
              <a:t>MAURÍCIO URBANO FILHO</a:t>
            </a:r>
          </a:p>
          <a:p>
            <a:pPr algn="ctr">
              <a:buNone/>
              <a:defRPr/>
            </a:pPr>
            <a:r>
              <a:rPr lang="pt-BR" dirty="0" smtClean="0"/>
              <a:t>PEDRO </a:t>
            </a:r>
            <a:r>
              <a:rPr lang="pt-BR" dirty="0"/>
              <a:t>HENRIQUE SANTOS MARTINS </a:t>
            </a:r>
          </a:p>
          <a:p>
            <a:pPr algn="ctr">
              <a:buNone/>
              <a:defRPr/>
            </a:pPr>
            <a:r>
              <a:rPr lang="pt-BR" dirty="0"/>
              <a:t>RENATO CRISTIAM DOMINGOS JUNIOR</a:t>
            </a:r>
          </a:p>
          <a:p>
            <a:endParaRPr lang="pt-BR" dirty="0"/>
          </a:p>
        </p:txBody>
      </p:sp>
      <p:pic>
        <p:nvPicPr>
          <p:cNvPr id="36866" name="Picture 2" descr="http://t3.gstatic.com/images?q=tbn:ANd9GcTG92Z-1IL6IXuraj9g89CBwh3-5W53OaJrL9o55KzeVrpikqwN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05064"/>
            <a:ext cx="3409950" cy="1343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671131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8914" name="Picture 2" descr="C:\Users\MagonX\Documents\USP\RP 2º Semestre 2011\309597_290575114308206_100000671594781_949945_212950054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24124"/>
            <a:ext cx="19489026" cy="3857203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2996952"/>
            <a:ext cx="571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9938" name="Picture 2" descr="C:\Users\MagonX\Documents\USP\RP 2º Semestre 2011\320676_290575097641541_100000671594781_949944_170251355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223" y="2614613"/>
            <a:ext cx="20337959" cy="3622699"/>
          </a:xfrm>
          <a:prstGeom prst="rect">
            <a:avLst/>
          </a:prstGeom>
          <a:noFill/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0995" y="3068960"/>
            <a:ext cx="771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986" name="Picture 2" descr="C:\Users\MagonX\Documents\USP\RP 2º Semestre 2011\389107_290575144308203_100000671594781_949946_105204253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21162640" cy="3857773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7675" y="2204864"/>
            <a:ext cx="10763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Questão aberta (39 respostas) – Como seus pais/avós avaliam seu tempo no </a:t>
            </a:r>
            <a:r>
              <a:rPr lang="pt-BR" dirty="0" err="1" smtClean="0"/>
              <a:t>Facebook</a:t>
            </a:r>
            <a:r>
              <a:rPr lang="pt-BR" dirty="0" smtClean="0"/>
              <a:t>, ou como você avalia seu tempo gasto no </a:t>
            </a:r>
            <a:r>
              <a:rPr lang="pt-BR" dirty="0" err="1" smtClean="0"/>
              <a:t>Facebook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Muitas pessoas responderam que passam mais tempo do que deveriam utilizando o </a:t>
            </a:r>
            <a:r>
              <a:rPr lang="pt-BR" dirty="0" err="1" smtClean="0"/>
              <a:t>Facebook</a:t>
            </a:r>
            <a:r>
              <a:rPr lang="pt-BR" dirty="0" smtClean="0"/>
              <a:t>, e poderiam aproveitar o tempo gasto de melhor forma.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Quase todas opiniões convergiram para avaliações negativas.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Gráfico -Tempo </a:t>
            </a:r>
            <a:r>
              <a:rPr lang="pt-BR" sz="2000" b="1" dirty="0" smtClean="0"/>
              <a:t>de uso diário do Facebook x </a:t>
            </a:r>
            <a:r>
              <a:rPr lang="pt-BR" sz="2000" b="1" dirty="0" err="1" smtClean="0"/>
              <a:t>Frequência</a:t>
            </a:r>
            <a:r>
              <a:rPr lang="pt-BR" sz="2000" b="1" dirty="0" smtClean="0"/>
              <a:t> de uso</a:t>
            </a:r>
            <a:br>
              <a:rPr lang="pt-BR" sz="2000" b="1" dirty="0" smtClean="0"/>
            </a:br>
            <a:endParaRPr lang="pt-BR" sz="2000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4500" y="2362994"/>
            <a:ext cx="5715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Gráfico - Diminuiu c</a:t>
            </a:r>
            <a:r>
              <a:rPr lang="pt-BR" sz="2000" b="1" dirty="0" smtClean="0"/>
              <a:t>ontato </a:t>
            </a:r>
            <a:r>
              <a:rPr lang="pt-BR" sz="2000" b="1" dirty="0" smtClean="0"/>
              <a:t>direto com as pessoas x Diminuição do tempo de saídas de casa</a:t>
            </a:r>
            <a:endParaRPr lang="pt-BR" sz="2000" b="1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4500" y="2362994"/>
            <a:ext cx="5715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Gráfico – Diminuiu contato </a:t>
            </a:r>
            <a:r>
              <a:rPr lang="pt-BR" sz="2000" b="1" dirty="0" smtClean="0"/>
              <a:t>direto com as pessoas x Pais/avós utilizam Facebook</a:t>
            </a:r>
            <a:br>
              <a:rPr lang="pt-BR" sz="2000" b="1" dirty="0" smtClean="0"/>
            </a:br>
            <a:endParaRPr lang="pt-BR" sz="2000" dirty="0"/>
          </a:p>
        </p:txBody>
      </p:sp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4500" y="2362994"/>
            <a:ext cx="5715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Conclusão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Facebook</a:t>
            </a:r>
            <a:r>
              <a:rPr lang="pt-BR" dirty="0" smtClean="0"/>
              <a:t> contribuiu para que houvesse a alteração nos relacionamentos interpessoais; mas não é fator PRINCIPAL nessa alteração.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 Geração atual:</a:t>
            </a:r>
          </a:p>
          <a:p>
            <a:pPr>
              <a:buNone/>
            </a:pPr>
            <a:r>
              <a:rPr lang="pt-BR" dirty="0" smtClean="0"/>
              <a:t>	- Considerável diminuição dos encontros pessoais;</a:t>
            </a:r>
          </a:p>
          <a:p>
            <a:pPr>
              <a:buNone/>
            </a:pPr>
            <a:r>
              <a:rPr lang="pt-BR" dirty="0" smtClean="0"/>
              <a:t>	- Considerável aumento da quantidade de horas do uso do </a:t>
            </a:r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Gerações anteriores:</a:t>
            </a:r>
          </a:p>
          <a:p>
            <a:pPr>
              <a:buNone/>
            </a:pPr>
            <a:r>
              <a:rPr lang="pt-BR" dirty="0" smtClean="0"/>
              <a:t>	- Menor uso de redes sociais em comparação com a atual;</a:t>
            </a:r>
          </a:p>
          <a:p>
            <a:pPr>
              <a:buNone/>
            </a:pPr>
            <a:r>
              <a:rPr lang="pt-BR" dirty="0" smtClean="0"/>
              <a:t>	- Relacionamento presencial mais constante;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9181137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MEZRICH, B. (2010): The Founding of Facebook. A Tale of Sex, Money, Genius and Betrayal. </a:t>
            </a:r>
            <a:r>
              <a:rPr lang="en-US" sz="1100" dirty="0" err="1"/>
              <a:t>Estados</a:t>
            </a:r>
            <a:r>
              <a:rPr lang="en-US" sz="1100" dirty="0"/>
              <a:t> </a:t>
            </a:r>
            <a:r>
              <a:rPr lang="en-US" sz="1100" dirty="0" err="1"/>
              <a:t>Unidos</a:t>
            </a:r>
            <a:r>
              <a:rPr lang="en-US" sz="1100" dirty="0"/>
              <a:t>. Random House;</a:t>
            </a:r>
          </a:p>
          <a:p>
            <a:endParaRPr lang="pt-BR" sz="1100" dirty="0"/>
          </a:p>
          <a:p>
            <a:r>
              <a:rPr lang="pt-BR" sz="1100" dirty="0"/>
              <a:t>PAIVA, João;  COSTA, </a:t>
            </a:r>
            <a:r>
              <a:rPr lang="pt-BR" sz="1100" u="sng" dirty="0"/>
              <a:t>Luíza</a:t>
            </a:r>
            <a:r>
              <a:rPr lang="pt-BR" sz="1100" dirty="0"/>
              <a:t>;  FOLHIAIS, Carlos:  “MOCHO”: Um Portal de Ciência e Cultura Científica. Universidade de Coimbra. Portugal. Disponível em: &lt;https://estudogeral.sib.uc.pt/jspui/bitstream/10316/12338/1/Artigo%20Mocho.pdf&gt;. Acessado em:  30 set.2011</a:t>
            </a:r>
          </a:p>
          <a:p>
            <a:endParaRPr lang="pt-BR" sz="1100" dirty="0"/>
          </a:p>
          <a:p>
            <a:r>
              <a:rPr lang="pt-BR" sz="1100" dirty="0"/>
              <a:t>CAPRA, </a:t>
            </a:r>
            <a:r>
              <a:rPr lang="pt-BR" sz="1100" dirty="0" err="1"/>
              <a:t>Fritjof</a:t>
            </a:r>
            <a:r>
              <a:rPr lang="pt-BR" sz="1100" dirty="0"/>
              <a:t>. As conexões ocultas: ciência para uma vida sustentável. São Paulo: </a:t>
            </a:r>
            <a:r>
              <a:rPr lang="pt-BR" sz="1100" dirty="0" err="1"/>
              <a:t>Cultrix</a:t>
            </a:r>
            <a:r>
              <a:rPr lang="pt-BR" sz="1100" dirty="0"/>
              <a:t>, 2002.</a:t>
            </a:r>
          </a:p>
          <a:p>
            <a:endParaRPr lang="pt-BR" sz="1100" dirty="0"/>
          </a:p>
          <a:p>
            <a:r>
              <a:rPr lang="pt-BR" sz="1100" dirty="0"/>
              <a:t>Reitoria da Universidade Estadual Paulista: Manual de Acompanhamento de Desenvolvimento Profissional Disponível em: &lt;http://www.unesp.br/crh/manual-adp2004.pdf&gt;. Acessado em 30 set.  2011.</a:t>
            </a:r>
          </a:p>
          <a:p>
            <a:endParaRPr lang="pt-BR" sz="1100" dirty="0"/>
          </a:p>
          <a:p>
            <a:r>
              <a:rPr lang="pt-BR" sz="1100" dirty="0"/>
              <a:t>IBOPE Nielsen Online, Target </a:t>
            </a:r>
            <a:r>
              <a:rPr lang="pt-BR" sz="1100" dirty="0" err="1"/>
              <a:t>Group</a:t>
            </a:r>
            <a:r>
              <a:rPr lang="pt-BR" sz="1100" dirty="0"/>
              <a:t> Index Brasil  Y10w1. Pesquisa Especial Conectividade, </a:t>
            </a:r>
            <a:r>
              <a:rPr lang="pt-BR" sz="1100" dirty="0" err="1"/>
              <a:t>NetRatings</a:t>
            </a:r>
            <a:r>
              <a:rPr lang="pt-BR" sz="1100" dirty="0"/>
              <a:t> : Disponível em: &lt;www.ibope.com/</a:t>
            </a:r>
            <a:r>
              <a:rPr lang="pt-BR" sz="1100" dirty="0" err="1"/>
              <a:t>connectmedia</a:t>
            </a:r>
            <a:r>
              <a:rPr lang="pt-BR" sz="1100" dirty="0"/>
              <a:t>&gt;. Acessado em: 25 Set. 2011</a:t>
            </a:r>
          </a:p>
          <a:p>
            <a:endParaRPr lang="pt-BR" sz="1100" dirty="0"/>
          </a:p>
          <a:p>
            <a:r>
              <a:rPr lang="pt-BR" sz="1100" dirty="0"/>
              <a:t>CAMPOS, Edson Nascimento; CURY, Maria Zilda Ferreira. Fontes Primárias: Saberes em Movimento. Rev. Fac. Educ.,  São Paulo,  v. 23,  n. 1-2, Jan. 1997. Disponível em</a:t>
            </a:r>
            <a:r>
              <a:rPr lang="pt-BR" sz="1100" dirty="0" smtClean="0"/>
              <a:t>: &lt;</a:t>
            </a:r>
            <a:r>
              <a:rPr lang="pt-BR" sz="1100" dirty="0"/>
              <a:t>http://www.scielo.br/scielo.php?script=sci_arttext&amp;pid=S0102-25551997000100016&amp;lng=en&amp;nrm=iso&gt;. Acesso em 25 Set.  2011</a:t>
            </a:r>
            <a:r>
              <a:rPr lang="pt-BR" sz="1100" dirty="0" smtClean="0"/>
              <a:t>.</a:t>
            </a:r>
          </a:p>
          <a:p>
            <a:endParaRPr lang="pt-BR" sz="1100" dirty="0"/>
          </a:p>
          <a:p>
            <a:r>
              <a:rPr lang="en-US" sz="1100" dirty="0"/>
              <a:t>CHRISTAKIS, Nicholas; FOWLER, James; </a:t>
            </a:r>
            <a:r>
              <a:rPr lang="en-US" sz="1100" i="1" dirty="0"/>
              <a:t>Connected: The Surprising Power of Our Social Networks and How They Shape Our Lives</a:t>
            </a:r>
            <a:r>
              <a:rPr lang="en-US" sz="1100" dirty="0"/>
              <a:t>. </a:t>
            </a:r>
            <a:r>
              <a:rPr lang="en-US" sz="1100" dirty="0" err="1"/>
              <a:t>Editora</a:t>
            </a:r>
            <a:r>
              <a:rPr lang="en-US" sz="1100" dirty="0"/>
              <a:t>  Little, Brown and Company</a:t>
            </a:r>
            <a:r>
              <a:rPr lang="pt-BR" sz="1100" b="1" dirty="0"/>
              <a:t>, Inglês. Setembro, 2009</a:t>
            </a:r>
            <a:r>
              <a:rPr lang="pt-BR" sz="1100" b="1" dirty="0" smtClean="0"/>
              <a:t>.</a:t>
            </a:r>
            <a:endParaRPr lang="pt-BR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340947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540544" y="2693988"/>
            <a:ext cx="8062912" cy="1470025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71131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Agradecemos a atenção de todos!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yourfunnystuff.com/wp-content/uploads/2009/04/iran-on-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688632" cy="4801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Evolução dos meios de Comunicação</a:t>
            </a:r>
          </a:p>
          <a:p>
            <a:r>
              <a:rPr lang="pt-BR" dirty="0" smtClean="0"/>
              <a:t>Redes Sociais                                      </a:t>
            </a:r>
          </a:p>
          <a:p>
            <a:endParaRPr lang="pt-BR" dirty="0" smtClean="0"/>
          </a:p>
          <a:p>
            <a:r>
              <a:rPr lang="pt-BR" i="1" dirty="0" smtClean="0"/>
              <a:t> </a:t>
            </a:r>
            <a:r>
              <a:rPr lang="pt-BR" sz="3200" i="1" dirty="0" smtClean="0"/>
              <a:t>“</a:t>
            </a:r>
            <a:r>
              <a:rPr lang="pt-BR" sz="3200" i="1" dirty="0"/>
              <a:t>Uma estrutura da sociedade constituída por indivíduos ligados entre si através de aspectos em comum, como </a:t>
            </a:r>
            <a:r>
              <a:rPr lang="pt-BR" sz="3200" i="1" dirty="0" smtClean="0"/>
              <a:t>ideias</a:t>
            </a:r>
            <a:r>
              <a:rPr lang="pt-BR" sz="3200" i="1" dirty="0"/>
              <a:t>, amizades, negócios e locais” (RECUERO, Raquel)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95146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Facebook</a:t>
            </a:r>
          </a:p>
          <a:p>
            <a:pPr marL="64008" indent="0">
              <a:buNone/>
            </a:pP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“</a:t>
            </a:r>
            <a:r>
              <a:rPr lang="pt-BR" sz="3200" dirty="0"/>
              <a:t>Rede social virtual e gratuita, fundada por </a:t>
            </a:r>
            <a:r>
              <a:rPr lang="pt-PT" sz="3200" dirty="0"/>
              <a:t>Dustin Moskovitz, Eduardo Saverin, Chris Hughes e, principalmente, Mark Zuckerberg, todos ex-estudantes da universidade de Harvard</a:t>
            </a:r>
            <a:r>
              <a:rPr lang="pt-PT" sz="3200" dirty="0" smtClean="0"/>
              <a:t>.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30998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 Social        x           Rede Social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2924944"/>
            <a:ext cx="2238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65965"/>
            <a:ext cx="2238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9846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Hipótese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Hipótese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Existe mudança de relacionamento entre as pessoas de diferentes gerações que utilizam o Facebook.</a:t>
            </a:r>
          </a:p>
        </p:txBody>
      </p:sp>
      <p:pic>
        <p:nvPicPr>
          <p:cNvPr id="27652" name="Picture 5" descr="http://www.momlogic.com/get_grandma_on_facebook270x270-thumb-270x2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2924175"/>
            <a:ext cx="367188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Objetivo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423</TotalTime>
  <Words>652</Words>
  <Application>Microsoft Office PowerPoint</Application>
  <PresentationFormat>Apresentação na tela (4:3)</PresentationFormat>
  <Paragraphs>78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Fluxo</vt:lpstr>
      <vt:lpstr> </vt:lpstr>
      <vt:lpstr>O FACEBOOK E SEU PAPEL NA ALTERAÇÃO DE RELACIONAMENTOS ENTRE DIFERENTES GERAÇÕES </vt:lpstr>
      <vt:lpstr>Introdução</vt:lpstr>
      <vt:lpstr>Introdução</vt:lpstr>
      <vt:lpstr>Introdução</vt:lpstr>
      <vt:lpstr>Introdução</vt:lpstr>
      <vt:lpstr>Hipótese</vt:lpstr>
      <vt:lpstr>Hipótese</vt:lpstr>
      <vt:lpstr>Objetivo</vt:lpstr>
      <vt:lpstr>Objetivo</vt:lpstr>
      <vt:lpstr>Objetivo</vt:lpstr>
      <vt:lpstr>Metodologia</vt:lpstr>
      <vt:lpstr>Metodologia</vt:lpstr>
      <vt:lpstr>Resultados</vt:lpstr>
      <vt:lpstr>Gráfico 3 - Tempo que os entrevistados possuem conta no Facebook</vt:lpstr>
      <vt:lpstr>Gráfico 4 - Fins de uso do Facebook por parte dos entrevistados</vt:lpstr>
      <vt:lpstr>Gráfico 5 - Tempo de utilização do Facebook por parte dos entrevistados</vt:lpstr>
      <vt:lpstr>Gráfico 6 – A utilização do Facebook por parte de pais/avós dos entrevistados</vt:lpstr>
      <vt:lpstr>Slide 19</vt:lpstr>
      <vt:lpstr>Slide 20</vt:lpstr>
      <vt:lpstr>Slide 21</vt:lpstr>
      <vt:lpstr>Slide 22</vt:lpstr>
      <vt:lpstr>Slide 23</vt:lpstr>
      <vt:lpstr>Gráfico -Tempo de uso diário do Facebook x Frequência de uso </vt:lpstr>
      <vt:lpstr>Gráfico - Diminuiu contato direto com as pessoas x Diminuição do tempo de saídas de casa</vt:lpstr>
      <vt:lpstr>Gráfico – Diminuiu contato direto com as pessoas x Pais/avós utilizam Facebook </vt:lpstr>
      <vt:lpstr>Conclusão</vt:lpstr>
      <vt:lpstr>Conclusão</vt:lpstr>
      <vt:lpstr>Revisão Bibliográfica</vt:lpstr>
      <vt:lpstr>Agradecemos a atenção de todos!</vt:lpstr>
    </vt:vector>
  </TitlesOfParts>
  <Company>VAIO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Eduardo</dc:creator>
  <cp:lastModifiedBy>MagonX</cp:lastModifiedBy>
  <cp:revision>43</cp:revision>
  <dcterms:created xsi:type="dcterms:W3CDTF">2011-11-22T16:47:18Z</dcterms:created>
  <dcterms:modified xsi:type="dcterms:W3CDTF">2011-11-23T11:11:01Z</dcterms:modified>
</cp:coreProperties>
</file>