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7" r:id="rId2"/>
    <p:sldId id="318" r:id="rId3"/>
    <p:sldId id="293" r:id="rId4"/>
    <p:sldId id="333" r:id="rId5"/>
    <p:sldId id="334" r:id="rId6"/>
    <p:sldId id="342" r:id="rId7"/>
    <p:sldId id="335" r:id="rId8"/>
    <p:sldId id="336" r:id="rId9"/>
    <p:sldId id="337" r:id="rId10"/>
    <p:sldId id="339" r:id="rId11"/>
    <p:sldId id="340" r:id="rId12"/>
    <p:sldId id="341" r:id="rId13"/>
    <p:sldId id="343" r:id="rId14"/>
    <p:sldId id="289" r:id="rId15"/>
    <p:sldId id="344" r:id="rId16"/>
    <p:sldId id="272" r:id="rId17"/>
    <p:sldId id="265" r:id="rId18"/>
    <p:sldId id="290" r:id="rId19"/>
    <p:sldId id="260" r:id="rId20"/>
    <p:sldId id="345" r:id="rId21"/>
    <p:sldId id="291" r:id="rId22"/>
    <p:sldId id="261" r:id="rId23"/>
    <p:sldId id="292" r:id="rId24"/>
    <p:sldId id="349" r:id="rId25"/>
    <p:sldId id="351" r:id="rId26"/>
    <p:sldId id="352" r:id="rId27"/>
    <p:sldId id="350" r:id="rId28"/>
    <p:sldId id="348" r:id="rId29"/>
    <p:sldId id="279" r:id="rId30"/>
    <p:sldId id="329" r:id="rId31"/>
    <p:sldId id="328" r:id="rId32"/>
    <p:sldId id="346" r:id="rId33"/>
    <p:sldId id="347" r:id="rId34"/>
    <p:sldId id="315" r:id="rId35"/>
    <p:sldId id="316" r:id="rId36"/>
    <p:sldId id="317" r:id="rId37"/>
  </p:sldIdLst>
  <p:sldSz cx="9144000" cy="6858000" type="screen4x3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>
        <p:scale>
          <a:sx n="50" d="100"/>
          <a:sy n="50" d="100"/>
        </p:scale>
        <p:origin x="-197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DEDA-2113-4D81-8420-9F878891943D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56AB7-3E87-4FB8-A035-C60BBF1C11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63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88E70-9439-47FD-A43B-7CFBEAE06F5B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3C0C-3CA5-4121-B2D3-5BBA885BAF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4A7AC-866A-430D-AECA-542E602698A6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9260D-C027-4D8F-ABCF-D3C163A0EA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EC76-23B5-4CD5-8230-E27AD76F16BE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A28C-5ED4-49EC-852C-9687DBF5D0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05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28F4-F66F-4B48-8D41-D32B4BA47F67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F0834-1CD9-46FE-9DBF-7EB74A626C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93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B5DA7-19F2-4CE0-87AE-C35A94526035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8C330-49C0-49F4-9679-8D404B5783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61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0F1BF-4786-4820-BA88-CCEFB22864B9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E596-6796-45E8-A76B-9C081A1B54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2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77718-99AF-4D3D-A5C8-0C061EA7EBF8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D131B-D472-4476-89DD-1CC739C8EA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1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8C882-2DFE-4CCB-9BC8-A6BFABCA8272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0F7DC-BA40-4934-8AC8-F560930B25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2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C3B4D-21DE-4734-AD79-4BA754A2F9EB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16CCE-B835-473D-A91B-963EC8A868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0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AF40-FCC0-4066-B6DB-528D974918E7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B8ACE-FE3C-4A75-B101-E61786F587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2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2233B4-53C4-4BB0-843B-E4919CB5414D}" type="datetimeFigureOut">
              <a:rPr lang="pt-BR"/>
              <a:pPr>
                <a:defRPr/>
              </a:pPr>
              <a:t>02/12/2011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DF7F0A-B939-4F5D-ADD1-3A0753636A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5" r:id="rId2"/>
    <p:sldLayoutId id="2147483724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5" r:id="rId9"/>
    <p:sldLayoutId id="2147483721" r:id="rId10"/>
    <p:sldLayoutId id="21474837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-819150"/>
            <a:ext cx="8229600" cy="5768975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800" dirty="0" smtClean="0">
                <a:latin typeface="+mj-lt"/>
              </a:rPr>
              <a:t> </a:t>
            </a:r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800" b="1" dirty="0" smtClean="0">
                <a:latin typeface="+mj-lt"/>
              </a:rPr>
              <a:t>O FACEBOOK E SEU PAPEL NA ALTERAÇÃO DE RELACIONAMENTOS ENTRE DIFERENTES GERAÇÕES</a:t>
            </a:r>
            <a:endParaRPr lang="pt-BR" sz="28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  <a:endParaRPr lang="pt-BR" dirty="0"/>
          </a:p>
        </p:txBody>
      </p:sp>
      <p:sp>
        <p:nvSpPr>
          <p:cNvPr id="5123" name="AutoShape 5" descr="data:image/jpg;base64,/9j/4AAQSkZJRgABAQAAAQABAAD/2wCEAAkGBg8PDw0PDw8PDw8NDw8NEA8PDw8NDQ0NFBAVFBQQFBQXJyYeFxkjGRIUHy8gIycpLCwsFR4xNTAqNSYrLCkBCQoKDgwOGg8PGCkcHRwsKikpKSk1KSkpKSkpKSosKSkpKSkpKSwpKSkpKSkpKSkpKSk2KSksKSkpKSksKSkpKf/AABEIAOEA4QMBIgACEQEDEQH/xAAcAAABBAMBAAAAAAAAAAAAAAAAAQIDBwQFCAb/xABNEAACAQECBBEIBwYFBQAAAAAAAQIDBBEFBhKhBxQVISQxNFFSU3Fyc5GSssEWIzNBYbGz0RMiJVR0gdJCQ4OEosIXMjWTw2KClOHw/8QAGQEAAwEBAQAAAAAAAAAAAAAAAAEEAwIF/8QAKREBAAECBAYDAAIDAAAAAAAAAAECAwQRFDETITJBUWESUnEiMyORof/aAAwDAQACEQMRAD8AvEANdhvDdOyU3UqPX/Zj62wiMw2JFK1U1tzguWUUU3h/RLq1JSUW1H1Ri7kecnjhXb2uttlNOHmd5yZTciHQ2naXGU+3ENO0uMp9uJzv5W195dbDytr7yznWm9lxfTojTtLjKfbiGnaXGU+3E548rK+8s4eVdfeXWw03scX06H07S4yn24hp2lxkO3E548q6+8s4vlXX3lnDTexxfTobTtLjIduIadpcZT7cTnnyqr7yzh5U1/ZnDTexxfTobTtLjKfbiGnaXGU+3E558qq/szi+VNf2Zw0/scX06F07S4yn24hp2lxkO3E558qa+8s4vlTX9mcNP7HF9OhdO0uMp9uIadpcZDtxOefKmv7M4eVVfeWcNP7HF9OhtO0uMp9uIadpcZT7cTnnyqr7yzh5V195Zw03scX06G07S4yn24hp2lxlPtxOePKuvvLOHlZX3lnDTexxfTofTtLjKfbiGnaXGU+3E538rK+8uth5W195dbDTexxfTohWynxkO3ElUk9rXOc1jdX3l1s3OBdEatSkvrNL1pvKi+sVWGmNpOLsL0A0uLWM9K2wvi0ppa8d/wBqN0TTGXKWoAAEAUlolYxSq15wTeTF5KXsLotcrqdR70JP+lnN+M1Ru0Tv4TKLEZ1M7k8mrFuBClycAKkOSEZEhbhRbhAlwXDkhbgBtwtw64LgBtwXDrguAG3BcOuC4AbcJcT0LPOpOFOnGU51JKEIRWVKcntJItLFbQkpwUauEH9LN6+loNqjD2Tkteb9iujynFdcU7nTTM7KtsWDq1eWRQpVK0ltxpQlUa5btr8z0dk0L8K1Em6EKSfHVqcH1RymXlZbHTowVOlCFOEdqEIqEFyJaxMTTfntDWLcd1LR0GsIv97Y1/FrP3QEnoNYR9VWxv2fS1l74F1Ac8ep1w4UTW0JsKx2qdGfMtEb/wCpRNbasQcKU78qw1ml66eRWX9DbOiBLjqMRUXDhy9arDVpO6rSq0nvVaVSk+qSRBcWfo3Wu+pYKPBhXrNc6UIR7sysWV0VfKnNhVGU5PTYkYenQtFNpu69a3sL/o1VOMZLaklJfmjmPBcrq0eVHR2L8r7LZ2+AveS4iOeba3PJsQACZqhtvoqvRz7rObsYt0T5zOkbb6Kr0c+6zm/GLdE+cynD7srmzWockCQ5FjEJC3CpDrhAiQtwqQ5ICNuFSHJCpDBqQtw5IXJAG3CXD7gyRg24S4fkmfgDBemrXZbPr3VqsYz6JfWn/RGQp5cwsvQtxSjQoq21Y317RG+letejZ3rq7elPWb9ly37/AH42EUkkkkkrklrJLeHHmVVTVOcq4jKMgAAcmAAAAABGAUbouWrLwpON/oKFGnySeVUffR4tm9x0tX02EsITvvWmJwT2/q07qS+GaNo9KjlTEJaucpsGrzsOVHR2Lm5LPzPFnOWDfSw5V7zo3Fzcln5nizDEdmltsgACRshtvoqvRz7rOcMY1sifOZ0fbfRVejn3Wc5YxLZE+cynD7srmzXIckCQ5IrYhIckKkOURkRIckKkOuGDbhbhbhbgI24W4dcLcPIGC3DrguDIGXHrtC2gpYTg3+7oV5rnfUhf1TfWeUuPY6FK+0f5Wt36Rnc6JdUbwuMAA8xWAAADz+NmONDB0IuadStUv+joxaUpJbcpP9mK3+pMri1aLWEpO+Cs9JeqKpSqO7nSev1IxNEe1OphO1XttUvoqMU/2YxpRk0v+6cn+Z5m4ut2qfjEynqrnN66jotYTj/m0tPloyj3ZG1sWjTUWtXscWr9ujVcWlzZq59pFctDWjubVE9i+c+TbRUc5zm9uc5zfLKTk/eRNEjQ1o7cpMGrz0OVHRmLu5LPzPFnOuDV56HKjorF3cln5niS4js2ttkAAStUNt9FV6OfdZzpjEtkT5z950XbfRVejn3Wc7YwrZE+VlNjeWVxrkh6iEUSJFkMCJDrhUhyiMiJC5IqQ5RHkDbhUh6QXDI3JFyR1wtw8gZki3DrguAGXHsNCtfaP8tW79I8lceu0LV9o/y1bv0zO70S6o6oXAAAeUsAjFEYBQuOjvwjb/xEl1RivA0lxvMcF9o2/wDET9yNM0erTH8YRzuiuGtErQ1oYQuIxonaI5RED8HLzsOU6Jxe3LQ5nic8YOXnYcqOh8Xty0OZ4kmI7NrbYgAErZDbfRVejn3Wc8YwLZE+VnQ9t9FV6OfdZz1h9bInyspw+8srmzAih6QJD0i2E5Eh6QqQ5I6yI1IckOURyiMGXDlEdcLcMszMkXJH3BcBG5J73FnQ6s9rslC0TrWiMqqm3GDpZCunKOtfFvaijwtxc2h//ptk5Knxpk+IqmmnOGtqImebT/4SWT7xauuh+k2eL2IVCw1/p6dWvOX0cqWTUdPJuk4tv6sU7/qo9MBDN2uYymVMUUx2AABm6AAAB47CmhjZrRXrV5V7RGVabqSjF0clNpLWvi36jF/whsn3i1ddD9J7sDTi1x3cfCnw8H/hBZPvFq66H6RJaEFjSbdotetr7dD9J70xsJVsihXnwKVSXVBvwHxa/I+FPhzi1vbXq5BkkSQX1Y82PuEaPSmEpcHrz0OU6Fxe3LQ5nic+4PXno8qOgsXty0OZ4keI7N7bYgAEjZDbfRVejn3Wc54frNWifrV72zoy2+iq9HPus5xxiWyJ8rKsNvLK7shp2iL9nLtdZkRNfFEsdba1uQvyTM9IeomJC0SW3c+Unjal601nHkWaa4VISNSL9a/PWJEh5EbcKojrh2SPIGZIqQ64W4AYXHiB/ptk5KnxplP5JauJOF7PTwfZoVLRQhNKpfGdWnGS87N66bvWsyXFRnRH62szzesAwNX7H96s3+/S+ZLZsK0KssmlXo1JXZWTTqwnLJ2r7k9rXXWedlPhTnDKAAEYAAAADCrYassJOE7RQhKLulGVanGUXdfc03ettDHjDY/vdm/36XzH8Z8FnDYGqxqq5Ngt8t6y2i7l+iklnH+Uth++WX/yKPzNDj1jDZZYNtkaVps9ScqajGEK9OcpXzitZJ3vWbOqKZ+UFM8lPSj8iObS29blI6leT9d3IY00etkjZlhtC+mhdr669iOhMXXsSz8zxZzpg5eehynReLm5LPzPFkWJ7KLTZAAEbZDbfRVejn3Wc54wrZE+VnRlt9FV6OfdZzrjAtkT5WV4XeWN3ZgpD4xCKJIo9GISkURyQqQ9ROiIkLFDkhyiMFjUkv2n7x6tEvY+VDEh2SBJFaXvLOhytX/TnIrguDIZp9MreeYNMR3n1IhyQyQyGaVV47z6keu0MKidvncrti1fi0jxmSev0LF9oT/CVfi0jG/H+OXdvqhbQAB4y8AAAFE47t6pW/Xfpl8KBoJQW8ehx2X2lb+mXwqZo2j3LfRH5Dz6uqULghjgidoY0dEhaGNE7RHJHMwcDB689DlOicXNyWfmeLOebAvPQ5UdDYu7ks/M8WQYrsptNkAARN0Nt9FV6OfdZzxh9bInys6HtvoqvRz7rOesOrZE+cyzCbyxvbMKKJEhIxJIxPSSBRHJCpD0hkRRHXCpDlEZGqItw64cojGZmSLcPyRbgJHki5I+4W4AjyT12hevtCf4Wr8WkeVyT1ehitnz/C1fi0jG/wD1y0t9ULWAAPEegAAACjsdF9pW/pl8KmaNxN/jmvtG3dMvhUzSNHu2+iPyHnVdUoXEa4kziMcTokLRG0TyRHKIjJYF52PKjoXF3ctDmeLOfbEvOw5UdBYvbloczxZ5+L7KrLYgAELdDbfRVejn3Wc+YcWyJ8rOg7b6Kr0c+6zn/Da2RPlZbhN5YXtmHFEsUNiiVI9JIEhyiKkPSGREhyiKkKkMiKItw5IdcMjbgUR+SLkgDLgSJMkMkAjuPV6Ga2fP8LV+LSPMZJ6nQ2Wz5fhavxKRjf8A65aWuuFogAHhvRAAABSeOC+0bd03/FA0rRvMb19oW7pv+KmadxPet9EfkPNr6pQtDWiZxGNHZIJRI5RMiSI5I5MyxLzseVHQGL25aHM8WUFY152HKX7i9uWhzPFnn4vsqstiAAQKENs9FV5k+6ygcNLz8+Vl/Wz0VXmT7rKEwvC+0NLbcrlyt3F2D3lhe2Lg/BkquvfkwTuv223vJG3hgaivVJ+1za91xlUaSioxjtRWSuREqRdNUpWIsEUeC+3P5jtSaPBfbn8zLuHpCzkMNYJo8F9ufzHLBNHgvtz+ZlpDkgzkZMNYKpcF9ufzHak0uC+3P5mXcOSD5SMmHqVR4L7c/mKsE0uC+3P5mYkLcL5SMoYepNHgvtz+Yak0eC+3P5mbcFwfKfIyhhak0uC+3P5m8xJsUIWxuKabs9Rf5pPW+kp75gXG3xSWy/4FTv0zO7M/CXdEfyh7UAA8lcAAACr8YsG0p2y1ylFturwpL93DeZrngijwX25/M3eHN12rpf7IGFcexRM/GPx59Uc5a/UmjwX25/Ma8EUeC+3P5me0NaO85Jrp4Ho8F/lOXiazCGCHBOUHlRWu0/8ANFb/ALUeikhkgiqQ8hZF52PKi+8X9y0OZ4soyVBQtLitpS1uR66zMvPF/ctDmeLI8Z2U2GxAAIFCG2+iq8yfdZRNvWy10se+i9rb6KrzJ91lFW5bLXSx76LsHvKe/s9BEekNiPRYmKkOSBDkACQ5IEh1wAJC3BcLcAAXCpCpAZLguHXBcANuNvinuv8AgVO/TNUbbFRbKfQVO/TMrvRLujqh7MAA8paAAACu8NrZdq6X+yBg3GfhrdVq6X+yJhM9ijpj8QVbyY0MaJGhrOnKJoa0SNDJIA85a1st8sO5EuzF/ctDm+LKVti2W+WHciXXi/uWhzfFkmL2hRY7tgAAQKUNrV9Oot+Eu6yjMIrJtV79VSL/ACUkXw0U5jtgh0bRPW1m7099MtwdURVMML0cmYkPijX4Lt6qRUW7ppXc671rxNikXZZJDkhyQiHJACjrhEhyAxcKkKhQBEhRULcANFFFuAGG2xV3V/Aqd+BrLjaYrLZX8Cp34GV7ol3b6oexAAvPJXAAEAK+wzuq1dL/AGRMK4z8MLZVq6X+yJhHsUdMfjz6uqTGhjRI0NZ25RtEckSsw7dbI0otvXld9WPrb9vsDI2ltWva37HFfmopF1YBV1moczxZTeALBOvaI6zblK9+1t65d9mo5EIQX7MVHqRHjJ5xCmxHLNKAAQKAafGLF+FrptO5TS+q/Bm4AcTMTnBTGalcJ4sV6E2nF6z/APmQwqWmOtlT/PX95dtWjGaulFSXtSZiSwJZ3+6jnL6cbOX8oTzYjsqFWi08KfUvkOVotPCnmLb1Cs3FRzhqHZuKjnOtbH1c6f2qZWi0cKWb5D1aLRwpZi1tQ7NxUc4uodm4qOcetj6jT+1Uq02jhSzDlabRwpZvkWpqJZ+KjnDUSz8VHOGtp+o08+VWK01+FLMKrTaOFLMWlqJZ+KjnDUSz8VHOGtp+o08+VXaZr8KWYNM1+FLMWjqJZ+KjnDUSz8VHOGtp+o00+VXaZr8KWYfZ8I2unLKp1Jwlc43pRbyW07tdexFnaiWfio5w1Es/FRzinG0zvSNPPlXPlFhH7xV7NL9Ijxjwj94q9ml+ksfUSz8VHOGoln4qOc51Vv6R/qHXBq+0q38o8I/eavZpfpEeMmEvvNXs0v0lk6iWfio5w1Es/FRzhqbf0j/g4NX2lVNW22qcpTlOcpSd8pXRTbuuv1l7ERu0WjhSzfItrUOz8VHOJqHZ+KjnOtbT9XOnnyqR2i08KWYY7RaeFPqXyLe1Ds3FRzhqFZuKjnDWx9Rp/anZVrS9bKn7vcOseAK9eaSjJtvb122XAsBWbio5zKo2WENaEIx5Fcc1Y3lyh1FjzLRYq4qxskVKSTqNdn/2eiACGqqapzlREZcoAAByYAAAAAAAAAAAAAAAAAAAAAAAAAAAAAAAAAAAAAAAAAAAAAAAAAAAAAAD/9k=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4" name="AutoShape 7" descr="data:image/jpg;base64,/9j/4AAQSkZJRgABAQAAAQABAAD/2wCEAAkGBg8PDw0PDw8PDw8NDw8NEA8PDw8NDQ0NFBAVFBQQFBQXJyYeFxkjGRIUHy8gIycpLCwsFR4xNTAqNSYrLCkBCQoKDgwOGg8PGCkcHRwsKikpKSk1KSkpKSkpKSosKSkpKSkpKSwpKSkpKSkpKSkpKSk2KSksKSkpKSksKSkpKf/AABEIAOEA4QMBIgACEQEDEQH/xAAcAAABBAMBAAAAAAAAAAAAAAAAAQIDBwQFCAb/xABNEAACAQECBBEIBwYFBQAAAAAAAQIDBBEFBhKhBxQVISQxNFFSU3Fyc5GSssEWIzNBYbGz0RMiJVR0gdJCQ4OEosIXMjWTw2KClOHw/8QAGQEAAwEBAQAAAAAAAAAAAAAAAAEEAwIF/8QAKREBAAECBAYDAAIDAAAAAAAAAAECAwQRFDETITJBUWESUnEiMyORof/aAAwDAQACEQMRAD8AvEANdhvDdOyU3UqPX/Zj62wiMw2JFK1U1tzguWUUU3h/RLq1JSUW1H1Ri7kecnjhXb2uttlNOHmd5yZTciHQ2naXGU+3ENO0uMp9uJzv5W195dbDytr7yznWm9lxfTojTtLjKfbiGnaXGU+3E548rK+8s4eVdfeXWw03scX06H07S4yn24hp2lxkO3E548q6+8s4vlXX3lnDTexxfTobTtLjIduIadpcZT7cTnnyqr7yzh5U1/ZnDTexxfTobTtLjKfbiGnaXGU+3E558qq/szi+VNf2Zw0/scX06F07S4yn24hp2lxkO3E558qa+8s4vlTX9mcNP7HF9OhdO0uMp9uIadpcZDtxOefKmv7M4eVVfeWcNP7HF9OhtO0uMp9uIadpcZT7cTnnyqr7yzh5V195Zw03scX06G07S4yn24hp2lxlPtxOePKuvvLOHlZX3lnDTexxfTofTtLjKfbiGnaXGU+3E538rK+8uth5W195dbDTexxfTohWynxkO3ElUk9rXOc1jdX3l1s3OBdEatSkvrNL1pvKi+sVWGmNpOLsL0A0uLWM9K2wvi0ppa8d/wBqN0TTGXKWoAAEAUlolYxSq15wTeTF5KXsLotcrqdR70JP+lnN+M1Ru0Tv4TKLEZ1M7k8mrFuBClycAKkOSEZEhbhRbhAlwXDkhbgBtwtw64LgBtwXDrguAG3BcOuC4AbcJcT0LPOpOFOnGU51JKEIRWVKcntJItLFbQkpwUauEH9LN6+loNqjD2Tkteb9iujynFdcU7nTTM7KtsWDq1eWRQpVK0ltxpQlUa5btr8z0dk0L8K1Em6EKSfHVqcH1RymXlZbHTowVOlCFOEdqEIqEFyJaxMTTfntDWLcd1LR0GsIv97Y1/FrP3QEnoNYR9VWxv2fS1l74F1Ac8ep1w4UTW0JsKx2qdGfMtEb/wCpRNbasQcKU78qw1ml66eRWX9DbOiBLjqMRUXDhy9arDVpO6rSq0nvVaVSk+qSRBcWfo3Wu+pYKPBhXrNc6UIR7sysWV0VfKnNhVGU5PTYkYenQtFNpu69a3sL/o1VOMZLaklJfmjmPBcrq0eVHR2L8r7LZ2+AveS4iOeba3PJsQACZqhtvoqvRz7rObsYt0T5zOkbb6Kr0c+6zm/GLdE+cynD7srmzWockCQ5FjEJC3CpDrhAiQtwqQ5ICNuFSHJCpDBqQtw5IXJAG3CXD7gyRg24S4fkmfgDBemrXZbPr3VqsYz6JfWn/RGQp5cwsvQtxSjQoq21Y317RG+letejZ3rq7elPWb9ly37/AH42EUkkkkkrklrJLeHHmVVTVOcq4jKMgAAcmAAAAABGAUbouWrLwpON/oKFGnySeVUffR4tm9x0tX02EsITvvWmJwT2/q07qS+GaNo9KjlTEJaucpsGrzsOVHR2Lm5LPzPFnOWDfSw5V7zo3Fzcln5nizDEdmltsgACRshtvoqvRz7rOcMY1sifOZ0fbfRVejn3Wc5YxLZE+cynD7srmzXIckCQ5IrYhIckKkOURkRIckKkOuGDbhbhbhbgI24W4dcLcPIGC3DrguDIGXHrtC2gpYTg3+7oV5rnfUhf1TfWeUuPY6FK+0f5Wt36Rnc6JdUbwuMAA8xWAAADz+NmONDB0IuadStUv+joxaUpJbcpP9mK3+pMri1aLWEpO+Cs9JeqKpSqO7nSev1IxNEe1OphO1XttUvoqMU/2YxpRk0v+6cn+Z5m4ut2qfjEynqrnN66jotYTj/m0tPloyj3ZG1sWjTUWtXscWr9ujVcWlzZq59pFctDWjubVE9i+c+TbRUc5zm9uc5zfLKTk/eRNEjQ1o7cpMGrz0OVHRmLu5LPzPFnOuDV56HKjorF3cln5niS4js2ttkAAStUNt9FV6OfdZzpjEtkT5z950XbfRVejn3Wc7YwrZE+VlNjeWVxrkh6iEUSJFkMCJDrhUhyiMiJC5IqQ5RHkDbhUh6QXDI3JFyR1wtw8gZki3DrguAGXHsNCtfaP8tW79I8lceu0LV9o/y1bv0zO70S6o6oXAAAeUsAjFEYBQuOjvwjb/xEl1RivA0lxvMcF9o2/wDET9yNM0erTH8YRzuiuGtErQ1oYQuIxonaI5RED8HLzsOU6Jxe3LQ5nic8YOXnYcqOh8Xty0OZ4kmI7NrbYgAErZDbfRVejn3Wc8YwLZE+VnQ9t9FV6OfdZz1h9bInyspw+8srmzAih6QJD0i2E5Eh6QqQ5I6yI1IckOURyiMGXDlEdcLcMszMkXJH3BcBG5J73FnQ6s9rslC0TrWiMqqm3GDpZCunKOtfFvaijwtxc2h//ptk5Knxpk+IqmmnOGtqImebT/4SWT7xauuh+k2eL2IVCw1/p6dWvOX0cqWTUdPJuk4tv6sU7/qo9MBDN2uYymVMUUx2AABm6AAAB47CmhjZrRXrV5V7RGVabqSjF0clNpLWvi36jF/whsn3i1ddD9J7sDTi1x3cfCnw8H/hBZPvFq66H6RJaEFjSbdotetr7dD9J70xsJVsihXnwKVSXVBvwHxa/I+FPhzi1vbXq5BkkSQX1Y82PuEaPSmEpcHrz0OU6Fxe3LQ5nic+4PXno8qOgsXty0OZ4keI7N7bYgAEjZDbfRVejn3Wc54frNWifrV72zoy2+iq9HPus5xxiWyJ8rKsNvLK7shp2iL9nLtdZkRNfFEsdba1uQvyTM9IeomJC0SW3c+Unjal601nHkWaa4VISNSL9a/PWJEh5EbcKojrh2SPIGZIqQ64W4AYXHiB/ptk5KnxplP5JauJOF7PTwfZoVLRQhNKpfGdWnGS87N66bvWsyXFRnRH62szzesAwNX7H96s3+/S+ZLZsK0KssmlXo1JXZWTTqwnLJ2r7k9rXXWedlPhTnDKAAEYAAAADCrYassJOE7RQhKLulGVanGUXdfc03ettDHjDY/vdm/36XzH8Z8FnDYGqxqq5Ngt8t6y2i7l+iklnH+Uth++WX/yKPzNDj1jDZZYNtkaVps9ScqajGEK9OcpXzitZJ3vWbOqKZ+UFM8lPSj8iObS29blI6leT9d3IY00etkjZlhtC+mhdr669iOhMXXsSz8zxZzpg5eehynReLm5LPzPFkWJ7KLTZAAEbZDbfRVejn3Wc54wrZE+VnRlt9FV6OfdZzrjAtkT5WV4XeWN3ZgpD4xCKJIo9GISkURyQqQ9ROiIkLFDkhyiMFjUkv2n7x6tEvY+VDEh2SBJFaXvLOhytX/TnIrguDIZp9MreeYNMR3n1IhyQyQyGaVV47z6keu0MKidvncrti1fi0jxmSev0LF9oT/CVfi0jG/H+OXdvqhbQAB4y8AAAFE47t6pW/Xfpl8KBoJQW8ehx2X2lb+mXwqZo2j3LfRH5Dz6uqULghjgidoY0dEhaGNE7RHJHMwcDB689DlOicXNyWfmeLOebAvPQ5UdDYu7ks/M8WQYrsptNkAARN0Nt9FV6OfdZzxh9bInys6HtvoqvRz7rOesOrZE+cyzCbyxvbMKKJEhIxJIxPSSBRHJCpD0hkRRHXCpDlEZGqItw64cojGZmSLcPyRbgJHki5I+4W4AjyT12hevtCf4Wr8WkeVyT1ehitnz/C1fi0jG/wD1y0t9ULWAAPEegAAACjsdF9pW/pl8KmaNxN/jmvtG3dMvhUzSNHu2+iPyHnVdUoXEa4kziMcTokLRG0TyRHKIjJYF52PKjoXF3ctDmeLOfbEvOw5UdBYvbloczxZ5+L7KrLYgAELdDbfRVejn3Wc+YcWyJ8rOg7b6Kr0c+6zn/Da2RPlZbhN5YXtmHFEsUNiiVI9JIEhyiKkPSGREhyiKkKkMiKItw5IdcMjbgUR+SLkgDLgSJMkMkAjuPV6Ga2fP8LV+LSPMZJ6nQ2Wz5fhavxKRjf8A65aWuuFogAHhvRAAABSeOC+0bd03/FA0rRvMb19oW7pv+KmadxPet9EfkPNr6pQtDWiZxGNHZIJRI5RMiSI5I5MyxLzseVHQGL25aHM8WUFY152HKX7i9uWhzPFnn4vsqstiAAQKENs9FV5k+6ygcNLz8+Vl/Wz0VXmT7rKEwvC+0NLbcrlyt3F2D3lhe2Lg/BkquvfkwTuv223vJG3hgaivVJ+1za91xlUaSioxjtRWSuREqRdNUpWIsEUeC+3P5jtSaPBfbn8zLuHpCzkMNYJo8F9ufzHLBNHgvtz+ZlpDkgzkZMNYKpcF9ufzHak0uC+3P5mXcOSD5SMmHqVR4L7c/mKsE0uC+3P5mYkLcL5SMoYepNHgvtz+Yak0eC+3P5mbcFwfKfIyhhak0uC+3P5m8xJsUIWxuKabs9Rf5pPW+kp75gXG3xSWy/4FTv0zO7M/CXdEfyh7UAA8lcAAACr8YsG0p2y1ylFturwpL93DeZrngijwX25/M3eHN12rpf7IGFcexRM/GPx59Uc5a/UmjwX25/Ma8EUeC+3P5me0NaO85Jrp4Ho8F/lOXiazCGCHBOUHlRWu0/8ANFb/ALUeikhkgiqQ8hZF52PKi+8X9y0OZ4soyVBQtLitpS1uR66zMvPF/ctDmeLI8Z2U2GxAAIFCG2+iq8yfdZRNvWy10se+i9rb6KrzJ91lFW5bLXSx76LsHvKe/s9BEekNiPRYmKkOSBDkACQ5IEh1wAJC3BcLcAAXCpCpAZLguHXBcANuNvinuv8AgVO/TNUbbFRbKfQVO/TMrvRLujqh7MAA8paAAACu8NrZdq6X+yBg3GfhrdVq6X+yJhM9ijpj8QVbyY0MaJGhrOnKJoa0SNDJIA85a1st8sO5EuzF/ctDm+LKVti2W+WHciXXi/uWhzfFkmL2hRY7tgAAQKUNrV9Oot+Eu6yjMIrJtV79VSL/ACUkXw0U5jtgh0bRPW1m7099MtwdURVMML0cmYkPijX4Lt6qRUW7ppXc671rxNikXZZJDkhyQiHJACjrhEhyAxcKkKhQBEhRULcANFFFuAGG2xV3V/Aqd+BrLjaYrLZX8Cp34GV7ol3b6oexAAvPJXAAEAK+wzuq1dL/AGRMK4z8MLZVq6X+yJhHsUdMfjz6uqTGhjRI0NZ25RtEckSsw7dbI0otvXld9WPrb9vsDI2ltWva37HFfmopF1YBV1moczxZTeALBOvaI6zblK9+1t65d9mo5EIQX7MVHqRHjJ5xCmxHLNKAAQKAafGLF+FrptO5TS+q/Bm4AcTMTnBTGalcJ4sV6E2nF6z/APmQwqWmOtlT/PX95dtWjGaulFSXtSZiSwJZ3+6jnL6cbOX8oTzYjsqFWi08KfUvkOVotPCnmLb1Cs3FRzhqHZuKjnOtbH1c6f2qZWi0cKWb5D1aLRwpZi1tQ7NxUc4uodm4qOcetj6jT+1Uq02jhSzDlabRwpZvkWpqJZ+KjnDUSz8VHOGtp+o08+VWK01+FLMKrTaOFLMWlqJZ+KjnDUSz8VHOGtp+o08+VXaZr8KWYNM1+FLMWjqJZ+KjnDUSz8VHOGtp+o00+VXaZr8KWYfZ8I2unLKp1Jwlc43pRbyW07tdexFnaiWfio5w1Es/FRzinG0zvSNPPlXPlFhH7xV7NL9Ijxjwj94q9ml+ksfUSz8VHOGoln4qOc51Vv6R/qHXBq+0q38o8I/eavZpfpEeMmEvvNXs0v0lk6iWfio5w1Es/FRzhqbf0j/g4NX2lVNW22qcpTlOcpSd8pXRTbuuv1l7ERu0WjhSzfItrUOz8VHOJqHZ+KjnOtbT9XOnnyqR2i08KWYY7RaeFPqXyLe1Ds3FRzhqFZuKjnDWx9Rp/anZVrS9bKn7vcOseAK9eaSjJtvb122XAsBWbio5zKo2WENaEIx5Fcc1Y3lyh1FjzLRYq4qxskVKSTqNdn/2eiACGqqapzlREZcoAAByYAAAAAAAAAAAAAAAAAAAAAAAAAAAAAAAAAAAAAAAAAAAAAAAAAAAAAAD/9k=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5" name="AutoShape 9" descr="data:image/jpg;base64,/9j/4AAQSkZJRgABAQAAAQABAAD/2wCEAAkGBg8PDw0PDw8PDw8NDw8NEA8PDw8NDQ0NFBAVFBQQFBQXJyYeFxkjGRIUHy8gIycpLCwsFR4xNTAqNSYrLCkBCQoKDgwOGg8PGCkcHRwsKikpKSk1KSkpKSkpKSosKSkpKSkpKSwpKSkpKSkpKSkpKSk2KSksKSkpKSksKSkpKf/AABEIAOEA4QMBIgACEQEDEQH/xAAcAAABBAMBAAAAAAAAAAAAAAAAAQIDBwQFCAb/xABNEAACAQECBBEIBwYFBQAAAAAAAQIDBBEFBhKhBxQVISQxNFFSU3Fyc5GSssEWIzNBYbGz0RMiJVR0gdJCQ4OEosIXMjWTw2KClOHw/8QAGQEAAwEBAQAAAAAAAAAAAAAAAAEEAwIF/8QAKREBAAECBAYDAAIDAAAAAAAAAAECAwQRFDETITJBUWESUnEiMyORof/aAAwDAQACEQMRAD8AvEANdhvDdOyU3UqPX/Zj62wiMw2JFK1U1tzguWUUU3h/RLq1JSUW1H1Ri7kecnjhXb2uttlNOHmd5yZTciHQ2naXGU+3ENO0uMp9uJzv5W195dbDytr7yznWm9lxfTojTtLjKfbiGnaXGU+3E548rK+8s4eVdfeXWw03scX06H07S4yn24hp2lxkO3E548q6+8s4vlXX3lnDTexxfTobTtLjIduIadpcZT7cTnnyqr7yzh5U1/ZnDTexxfTobTtLjKfbiGnaXGU+3E558qq/szi+VNf2Zw0/scX06F07S4yn24hp2lxkO3E558qa+8s4vlTX9mcNP7HF9OhdO0uMp9uIadpcZDtxOefKmv7M4eVVfeWcNP7HF9OhtO0uMp9uIadpcZT7cTnnyqr7yzh5V195Zw03scX06G07S4yn24hp2lxlPtxOePKuvvLOHlZX3lnDTexxfTofTtLjKfbiGnaXGU+3E538rK+8uth5W195dbDTexxfTohWynxkO3ElUk9rXOc1jdX3l1s3OBdEatSkvrNL1pvKi+sVWGmNpOLsL0A0uLWM9K2wvi0ppa8d/wBqN0TTGXKWoAAEAUlolYxSq15wTeTF5KXsLotcrqdR70JP+lnN+M1Ru0Tv4TKLEZ1M7k8mrFuBClycAKkOSEZEhbhRbhAlwXDkhbgBtwtw64LgBtwXDrguAG3BcOuC4AbcJcT0LPOpOFOnGU51JKEIRWVKcntJItLFbQkpwUauEH9LN6+loNqjD2Tkteb9iujynFdcU7nTTM7KtsWDq1eWRQpVK0ltxpQlUa5btr8z0dk0L8K1Em6EKSfHVqcH1RymXlZbHTowVOlCFOEdqEIqEFyJaxMTTfntDWLcd1LR0GsIv97Y1/FrP3QEnoNYR9VWxv2fS1l74F1Ac8ep1w4UTW0JsKx2qdGfMtEb/wCpRNbasQcKU78qw1ml66eRWX9DbOiBLjqMRUXDhy9arDVpO6rSq0nvVaVSk+qSRBcWfo3Wu+pYKPBhXrNc6UIR7sysWV0VfKnNhVGU5PTYkYenQtFNpu69a3sL/o1VOMZLaklJfmjmPBcrq0eVHR2L8r7LZ2+AveS4iOeba3PJsQACZqhtvoqvRz7rObsYt0T5zOkbb6Kr0c+6zm/GLdE+cynD7srmzWockCQ5FjEJC3CpDrhAiQtwqQ5ICNuFSHJCpDBqQtw5IXJAG3CXD7gyRg24S4fkmfgDBemrXZbPr3VqsYz6JfWn/RGQp5cwsvQtxSjQoq21Y317RG+letejZ3rq7elPWb9ly37/AH42EUkkkkkrklrJLeHHmVVTVOcq4jKMgAAcmAAAAABGAUbouWrLwpON/oKFGnySeVUffR4tm9x0tX02EsITvvWmJwT2/q07qS+GaNo9KjlTEJaucpsGrzsOVHR2Lm5LPzPFnOWDfSw5V7zo3Fzcln5nizDEdmltsgACRshtvoqvRz7rOcMY1sifOZ0fbfRVejn3Wc5YxLZE+cynD7srmzXIckCQ5IrYhIckKkOURkRIckKkOuGDbhbhbhbgI24W4dcLcPIGC3DrguDIGXHrtC2gpYTg3+7oV5rnfUhf1TfWeUuPY6FK+0f5Wt36Rnc6JdUbwuMAA8xWAAADz+NmONDB0IuadStUv+joxaUpJbcpP9mK3+pMri1aLWEpO+Cs9JeqKpSqO7nSev1IxNEe1OphO1XttUvoqMU/2YxpRk0v+6cn+Z5m4ut2qfjEynqrnN66jotYTj/m0tPloyj3ZG1sWjTUWtXscWr9ujVcWlzZq59pFctDWjubVE9i+c+TbRUc5zm9uc5zfLKTk/eRNEjQ1o7cpMGrz0OVHRmLu5LPzPFnOuDV56HKjorF3cln5niS4js2ttkAAStUNt9FV6OfdZzpjEtkT5z950XbfRVejn3Wc7YwrZE+VlNjeWVxrkh6iEUSJFkMCJDrhUhyiMiJC5IqQ5RHkDbhUh6QXDI3JFyR1wtw8gZki3DrguAGXHsNCtfaP8tW79I8lceu0LV9o/y1bv0zO70S6o6oXAAAeUsAjFEYBQuOjvwjb/xEl1RivA0lxvMcF9o2/wDET9yNM0erTH8YRzuiuGtErQ1oYQuIxonaI5RED8HLzsOU6Jxe3LQ5nic8YOXnYcqOh8Xty0OZ4kmI7NrbYgAErZDbfRVejn3Wc8YwLZE+VnQ9t9FV6OfdZz1h9bInyspw+8srmzAih6QJD0i2E5Eh6QqQ5I6yI1IckOURyiMGXDlEdcLcMszMkXJH3BcBG5J73FnQ6s9rslC0TrWiMqqm3GDpZCunKOtfFvaijwtxc2h//ptk5Knxpk+IqmmnOGtqImebT/4SWT7xauuh+k2eL2IVCw1/p6dWvOX0cqWTUdPJuk4tv6sU7/qo9MBDN2uYymVMUUx2AABm6AAAB47CmhjZrRXrV5V7RGVabqSjF0clNpLWvi36jF/whsn3i1ddD9J7sDTi1x3cfCnw8H/hBZPvFq66H6RJaEFjSbdotetr7dD9J70xsJVsihXnwKVSXVBvwHxa/I+FPhzi1vbXq5BkkSQX1Y82PuEaPSmEpcHrz0OU6Fxe3LQ5nic+4PXno8qOgsXty0OZ4keI7N7bYgAEjZDbfRVejn3Wc54frNWifrV72zoy2+iq9HPus5xxiWyJ8rKsNvLK7shp2iL9nLtdZkRNfFEsdba1uQvyTM9IeomJC0SW3c+Unjal601nHkWaa4VISNSL9a/PWJEh5EbcKojrh2SPIGZIqQ64W4AYXHiB/ptk5KnxplP5JauJOF7PTwfZoVLRQhNKpfGdWnGS87N66bvWsyXFRnRH62szzesAwNX7H96s3+/S+ZLZsK0KssmlXo1JXZWTTqwnLJ2r7k9rXXWedlPhTnDKAAEYAAAADCrYassJOE7RQhKLulGVanGUXdfc03ettDHjDY/vdm/36XzH8Z8FnDYGqxqq5Ngt8t6y2i7l+iklnH+Uth++WX/yKPzNDj1jDZZYNtkaVps9ScqajGEK9OcpXzitZJ3vWbOqKZ+UFM8lPSj8iObS29blI6leT9d3IY00etkjZlhtC+mhdr669iOhMXXsSz8zxZzpg5eehynReLm5LPzPFkWJ7KLTZAAEbZDbfRVejn3Wc54wrZE+VnRlt9FV6OfdZzrjAtkT5WV4XeWN3ZgpD4xCKJIo9GISkURyQqQ9ROiIkLFDkhyiMFjUkv2n7x6tEvY+VDEh2SBJFaXvLOhytX/TnIrguDIZp9MreeYNMR3n1IhyQyQyGaVV47z6keu0MKidvncrti1fi0jxmSev0LF9oT/CVfi0jG/H+OXdvqhbQAB4y8AAAFE47t6pW/Xfpl8KBoJQW8ehx2X2lb+mXwqZo2j3LfRH5Dz6uqULghjgidoY0dEhaGNE7RHJHMwcDB689DlOicXNyWfmeLOebAvPQ5UdDYu7ks/M8WQYrsptNkAARN0Nt9FV6OfdZzxh9bInys6HtvoqvRz7rOesOrZE+cyzCbyxvbMKKJEhIxJIxPSSBRHJCpD0hkRRHXCpDlEZGqItw64cojGZmSLcPyRbgJHki5I+4W4AjyT12hevtCf4Wr8WkeVyT1ehitnz/C1fi0jG/wD1y0t9ULWAAPEegAAACjsdF9pW/pl8KmaNxN/jmvtG3dMvhUzSNHu2+iPyHnVdUoXEa4kziMcTokLRG0TyRHKIjJYF52PKjoXF3ctDmeLOfbEvOw5UdBYvbloczxZ5+L7KrLYgAELdDbfRVejn3Wc+YcWyJ8rOg7b6Kr0c+6zn/Da2RPlZbhN5YXtmHFEsUNiiVI9JIEhyiKkPSGREhyiKkKkMiKItw5IdcMjbgUR+SLkgDLgSJMkMkAjuPV6Ga2fP8LV+LSPMZJ6nQ2Wz5fhavxKRjf8A65aWuuFogAHhvRAAABSeOC+0bd03/FA0rRvMb19oW7pv+KmadxPet9EfkPNr6pQtDWiZxGNHZIJRI5RMiSI5I5MyxLzseVHQGL25aHM8WUFY152HKX7i9uWhzPFnn4vsqstiAAQKENs9FV5k+6ygcNLz8+Vl/Wz0VXmT7rKEwvC+0NLbcrlyt3F2D3lhe2Lg/BkquvfkwTuv223vJG3hgaivVJ+1za91xlUaSioxjtRWSuREqRdNUpWIsEUeC+3P5jtSaPBfbn8zLuHpCzkMNYJo8F9ufzHLBNHgvtz+ZlpDkgzkZMNYKpcF9ufzHak0uC+3P5mXcOSD5SMmHqVR4L7c/mKsE0uC+3P5mYkLcL5SMoYepNHgvtz+Yak0eC+3P5mbcFwfKfIyhhak0uC+3P5m8xJsUIWxuKabs9Rf5pPW+kp75gXG3xSWy/4FTv0zO7M/CXdEfyh7UAA8lcAAACr8YsG0p2y1ylFturwpL93DeZrngijwX25/M3eHN12rpf7IGFcexRM/GPx59Uc5a/UmjwX25/Ma8EUeC+3P5me0NaO85Jrp4Ho8F/lOXiazCGCHBOUHlRWu0/8ANFb/ALUeikhkgiqQ8hZF52PKi+8X9y0OZ4soyVBQtLitpS1uR66zMvPF/ctDmeLI8Z2U2GxAAIFCG2+iq8yfdZRNvWy10se+i9rb6KrzJ91lFW5bLXSx76LsHvKe/s9BEekNiPRYmKkOSBDkACQ5IEh1wAJC3BcLcAAXCpCpAZLguHXBcANuNvinuv8AgVO/TNUbbFRbKfQVO/TMrvRLujqh7MAA8paAAACu8NrZdq6X+yBg3GfhrdVq6X+yJhM9ijpj8QVbyY0MaJGhrOnKJoa0SNDJIA85a1st8sO5EuzF/ctDm+LKVti2W+WHciXXi/uWhzfFkmL2hRY7tgAAQKUNrV9Oot+Eu6yjMIrJtV79VSL/ACUkXw0U5jtgh0bRPW1m7099MtwdURVMML0cmYkPijX4Lt6qRUW7ppXc671rxNikXZZJDkhyQiHJACjrhEhyAxcKkKhQBEhRULcANFFFuAGG2xV3V/Aqd+BrLjaYrLZX8Cp34GV7ol3b6oexAAvPJXAAEAK+wzuq1dL/AGRMK4z8MLZVq6X+yJhHsUdMfjz6uqTGhjRI0NZ25RtEckSsw7dbI0otvXld9WPrb9vsDI2ltWva37HFfmopF1YBV1moczxZTeALBOvaI6zblK9+1t65d9mo5EIQX7MVHqRHjJ5xCmxHLNKAAQKAafGLF+FrptO5TS+q/Bm4AcTMTnBTGalcJ4sV6E2nF6z/APmQwqWmOtlT/PX95dtWjGaulFSXtSZiSwJZ3+6jnL6cbOX8oTzYjsqFWi08KfUvkOVotPCnmLb1Cs3FRzhqHZuKjnOtbH1c6f2qZWi0cKWb5D1aLRwpZi1tQ7NxUc4uodm4qOcetj6jT+1Uq02jhSzDlabRwpZvkWpqJZ+KjnDUSz8VHOGtp+o08+VWK01+FLMKrTaOFLMWlqJZ+KjnDUSz8VHOGtp+o08+VXaZr8KWYNM1+FLMWjqJZ+KjnDUSz8VHOGtp+o00+VXaZr8KWYfZ8I2unLKp1Jwlc43pRbyW07tdexFnaiWfio5w1Es/FRzinG0zvSNPPlXPlFhH7xV7NL9Ijxjwj94q9ml+ksfUSz8VHOGoln4qOc51Vv6R/qHXBq+0q38o8I/eavZpfpEeMmEvvNXs0v0lk6iWfio5w1Es/FRzhqbf0j/g4NX2lVNW22qcpTlOcpSd8pXRTbuuv1l7ERu0WjhSzfItrUOz8VHOJqHZ+KjnOtbT9XOnnyqR2i08KWYY7RaeFPqXyLe1Ds3FRzhqFZuKjnDWx9Rp/anZVrS9bKn7vcOseAK9eaSjJtvb122XAsBWbio5zKo2WENaEIx5Fcc1Y3lyh1FjzLRYq4qxskVKSTqNdn/2eiACGqqapzlREZcoAAByYAAAAAAAAAAAAAAAAAAAAAAAAAAAAAAAAAAAAAAAAAAAAAAAAAAAAAAD/9k=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5126" name="Picture 13" descr="http://defesadigital.uol.com.br/wp-content/uploads/2010/10/faceboo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500438"/>
            <a:ext cx="29622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mtClean="0"/>
              <a:t>Diferença entre Grupo Social e Rede Social</a:t>
            </a:r>
          </a:p>
          <a:p>
            <a:pPr eaLnBrk="1" hangingPunct="1">
              <a:buFont typeface="Arial" charset="0"/>
              <a:buNone/>
            </a:pPr>
            <a:r>
              <a:rPr lang="pt-BR" b="1" i="1" smtClean="0"/>
              <a:t>GRUPO SOCIAL				REDE SOCIAL</a:t>
            </a:r>
          </a:p>
          <a:p>
            <a:pPr eaLnBrk="1" hangingPunct="1">
              <a:buFont typeface="Arial" charset="0"/>
              <a:buNone/>
            </a:pPr>
            <a:endParaRPr lang="pt-BR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3100"/>
            <a:ext cx="2238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141663"/>
            <a:ext cx="2238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260600"/>
            <a:ext cx="47815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49725"/>
            <a:ext cx="16764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47850"/>
            <a:ext cx="8229600" cy="43894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mtClean="0"/>
              <a:t>Exemplos de Redes Sociais</a:t>
            </a:r>
          </a:p>
          <a:p>
            <a:pPr eaLnBrk="1" hangingPunct="1">
              <a:buFont typeface="Arial" charset="0"/>
              <a:buNone/>
            </a:pPr>
            <a:endParaRPr lang="pt-BR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475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mtClean="0"/>
              <a:t>Facebook</a:t>
            </a:r>
          </a:p>
          <a:p>
            <a:pPr eaLnBrk="1" hangingPunct="1">
              <a:buFont typeface="Arial" charset="0"/>
              <a:buNone/>
            </a:pPr>
            <a:r>
              <a:rPr lang="pt-BR" b="1" i="1" smtClean="0"/>
              <a:t>	</a:t>
            </a:r>
            <a:r>
              <a:rPr lang="pt-BR" smtClean="0"/>
              <a:t>		</a:t>
            </a:r>
          </a:p>
          <a:p>
            <a:pPr eaLnBrk="1" hangingPunct="1">
              <a:buFont typeface="Arial" charset="0"/>
              <a:buNone/>
            </a:pPr>
            <a:endParaRPr lang="pt-BR" smtClean="0"/>
          </a:p>
        </p:txBody>
      </p:sp>
      <p:sp>
        <p:nvSpPr>
          <p:cNvPr id="16388" name="Retângulo 4"/>
          <p:cNvSpPr>
            <a:spLocks noChangeArrowheads="1"/>
          </p:cNvSpPr>
          <p:nvPr/>
        </p:nvSpPr>
        <p:spPr bwMode="auto">
          <a:xfrm>
            <a:off x="1042988" y="3141663"/>
            <a:ext cx="7416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600"/>
              <a:t>Rede social virtual e gratuita, fundada por </a:t>
            </a:r>
            <a:r>
              <a:rPr lang="pt-PT" sz="2600"/>
              <a:t>Dustin Moskovitz, Eduardo Saverin, Chris Hughes e, principalmente, Mark Zuckerberg, todos ex-estudantes da universidade de Harvard.</a:t>
            </a:r>
            <a:endParaRPr lang="pt-BR" sz="26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mtClean="0"/>
              <a:t>Facebook</a:t>
            </a:r>
          </a:p>
          <a:p>
            <a:pPr eaLnBrk="1" hangingPunct="1">
              <a:buFont typeface="Arial" charset="0"/>
              <a:buNone/>
            </a:pPr>
            <a:r>
              <a:rPr lang="pt-BR" b="1" i="1" smtClean="0"/>
              <a:t>	</a:t>
            </a:r>
            <a:r>
              <a:rPr lang="pt-BR" smtClean="0"/>
              <a:t>		</a:t>
            </a:r>
          </a:p>
          <a:p>
            <a:pPr eaLnBrk="1" hangingPunct="1">
              <a:buFont typeface="Arial" charset="0"/>
              <a:buNone/>
            </a:pPr>
            <a:endParaRPr lang="pt-BR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32063"/>
            <a:ext cx="8734425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Justificativa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Justificativa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mtClean="0"/>
              <a:t>Crescimento do Facebook</a:t>
            </a:r>
          </a:p>
          <a:p>
            <a:pPr eaLnBrk="1" hangingPunct="1">
              <a:buFont typeface="Arial" charset="0"/>
              <a:buNone/>
            </a:pPr>
            <a:r>
              <a:rPr lang="pt-BR" b="1" i="1" smtClean="0"/>
              <a:t>	</a:t>
            </a:r>
            <a:r>
              <a:rPr lang="pt-BR" smtClean="0"/>
              <a:t>		</a:t>
            </a:r>
          </a:p>
          <a:p>
            <a:pPr eaLnBrk="1" hangingPunct="1">
              <a:buFont typeface="Arial" charset="0"/>
              <a:buNone/>
            </a:pPr>
            <a:endParaRPr lang="pt-BR" smtClean="0"/>
          </a:p>
        </p:txBody>
      </p:sp>
      <p:pic>
        <p:nvPicPr>
          <p:cNvPr id="19460" name="Picture 2" descr="http://www.mediabistro.com/alltwitter/files/2011/09/twitter-facebook-linkedin-active-users-september-2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52700"/>
            <a:ext cx="71342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Justificativa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 acordo com o atual crescimento exponencial das redes sociais, em específico para este trabalho, o Facebook, é importante compreender as modificações sociais que esta ferramenta tem ocasionado na vida das pessoas que a utilizam.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Justificativa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Baseados nesta máxima, encontramos motivação suficiente para realizar esta pesquisa. 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Objetivo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Analisar e discutir o quanto o Facebook contribui para a alteração de um relacionamento entre pessoas de gerações distintas.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768975"/>
          </a:xfrm>
        </p:spPr>
        <p:txBody>
          <a:bodyPr>
            <a:normAutofit fontScale="55000" lnSpcReduction="20000"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pt-BR" dirty="0" smtClean="0"/>
              <a:t>EDUARDO BARBOSA BARROS 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pt-BR" dirty="0" smtClean="0"/>
              <a:t>PEDRO HENRIQUE SANTOS MARTINS 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pt-BR" dirty="0" smtClean="0"/>
              <a:t>RENATO CRISTIAM DOMINGOS JUNIOR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pt-BR" dirty="0" smtClean="0"/>
              <a:t>MAURÍCIO URBANO FILHO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pt-BR" dirty="0" smtClean="0"/>
              <a:t>LUCAS MAGON SANTOS</a:t>
            </a:r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 smtClean="0"/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400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sz="2400" dirty="0" smtClean="0"/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2400" b="1" dirty="0" smtClean="0"/>
              <a:t>O FACEBOOK E SEU PAPEL NA ALTERAÇÃO DE RELACIONAMENTOS ENTRE DIFERENTES GERAÇÕES</a:t>
            </a:r>
            <a:endParaRPr lang="pt-BR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 </a:t>
            </a:r>
          </a:p>
          <a:p>
            <a:pPr marL="274320" indent="-274320" algn="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Trabalho da Disciplina de Resolução de Problemas 2 na Escola de Artes, Ciências e Humanidades da Universidade de São Paulo sob orientação do Prof. Dr. Terry</a:t>
            </a:r>
          </a:p>
          <a:p>
            <a:pPr marL="274320" indent="-274320" algn="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marL="274320" indent="-274320" algn="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UNIVERSIDADE DE SÃO PAULO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ESCOLA DE ARTES, CIÊNCIAS E HUMANIDADES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SÃO PAULO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dirty="0" smtClean="0"/>
              <a:t>2011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</p:txBody>
      </p:sp>
      <p:sp>
        <p:nvSpPr>
          <p:cNvPr id="6147" name="AutoShape 4" descr="data:image/jpg;base64,/9j/4AAQSkZJRgABAQAAAQABAAD/2wCEAAkGBg8PDw0PDw8PDw8NDw8NEA8PDw8NDQ0NFBAVFBQQFBQXJyYeFxkjGRIUHy8gIycpLCwsFR4xNTAqNSYrLCkBCQoKDgwOGg8PGCkcHRwsKikpKSk1KSkpKSkpKSosKSkpKSkpKSwpKSkpKSkpKSkpKSk2KSksKSkpKSksKSkpKf/AABEIAOEA4QMBIgACEQEDEQH/xAAcAAABBAMBAAAAAAAAAAAAAAAAAQIDBwQFCAb/xABNEAACAQECBBEIBwYFBQAAAAAAAQIDBBEFBhKhBxQVISQxNFFSU3Fyc5GSssEWIzNBYbGz0RMiJVR0gdJCQ4OEosIXMjWTw2KClOHw/8QAGQEAAwEBAQAAAAAAAAAAAAAAAAEEAwIF/8QAKREBAAECBAYDAAIDAAAAAAAAAAECAwQRFDETITJBUWESUnEiMyORof/aAAwDAQACEQMRAD8AvEANdhvDdOyU3UqPX/Zj62wiMw2JFK1U1tzguWUUU3h/RLq1JSUW1H1Ri7kecnjhXb2uttlNOHmd5yZTciHQ2naXGU+3ENO0uMp9uJzv5W195dbDytr7yznWm9lxfTojTtLjKfbiGnaXGU+3E548rK+8s4eVdfeXWw03scX06H07S4yn24hp2lxkO3E548q6+8s4vlXX3lnDTexxfTobTtLjIduIadpcZT7cTnnyqr7yzh5U1/ZnDTexxfTobTtLjKfbiGnaXGU+3E558qq/szi+VNf2Zw0/scX06F07S4yn24hp2lxkO3E558qa+8s4vlTX9mcNP7HF9OhdO0uMp9uIadpcZDtxOefKmv7M4eVVfeWcNP7HF9OhtO0uMp9uIadpcZT7cTnnyqr7yzh5V195Zw03scX06G07S4yn24hp2lxlPtxOePKuvvLOHlZX3lnDTexxfTofTtLjKfbiGnaXGU+3E538rK+8uth5W195dbDTexxfTohWynxkO3ElUk9rXOc1jdX3l1s3OBdEatSkvrNL1pvKi+sVWGmNpOLsL0A0uLWM9K2wvi0ppa8d/wBqN0TTGXKWoAAEAUlolYxSq15wTeTF5KXsLotcrqdR70JP+lnN+M1Ru0Tv4TKLEZ1M7k8mrFuBClycAKkOSEZEhbhRbhAlwXDkhbgBtwtw64LgBtwXDrguAG3BcOuC4AbcJcT0LPOpOFOnGU51JKEIRWVKcntJItLFbQkpwUauEH9LN6+loNqjD2Tkteb9iujynFdcU7nTTM7KtsWDq1eWRQpVK0ltxpQlUa5btr8z0dk0L8K1Em6EKSfHVqcH1RymXlZbHTowVOlCFOEdqEIqEFyJaxMTTfntDWLcd1LR0GsIv97Y1/FrP3QEnoNYR9VWxv2fS1l74F1Ac8ep1w4UTW0JsKx2qdGfMtEb/wCpRNbasQcKU78qw1ml66eRWX9DbOiBLjqMRUXDhy9arDVpO6rSq0nvVaVSk+qSRBcWfo3Wu+pYKPBhXrNc6UIR7sysWV0VfKnNhVGU5PTYkYenQtFNpu69a3sL/o1VOMZLaklJfmjmPBcrq0eVHR2L8r7LZ2+AveS4iOeba3PJsQACZqhtvoqvRz7rObsYt0T5zOkbb6Kr0c+6zm/GLdE+cynD7srmzWockCQ5FjEJC3CpDrhAiQtwqQ5ICNuFSHJCpDBqQtw5IXJAG3CXD7gyRg24S4fkmfgDBemrXZbPr3VqsYz6JfWn/RGQp5cwsvQtxSjQoq21Y317RG+letejZ3rq7elPWb9ly37/AH42EUkkkkkrklrJLeHHmVVTVOcq4jKMgAAcmAAAAABGAUbouWrLwpON/oKFGnySeVUffR4tm9x0tX02EsITvvWmJwT2/q07qS+GaNo9KjlTEJaucpsGrzsOVHR2Lm5LPzPFnOWDfSw5V7zo3Fzcln5nizDEdmltsgACRshtvoqvRz7rOcMY1sifOZ0fbfRVejn3Wc5YxLZE+cynD7srmzXIckCQ5IrYhIckKkOURkRIckKkOuGDbhbhbhbgI24W4dcLcPIGC3DrguDIGXHrtC2gpYTg3+7oV5rnfUhf1TfWeUuPY6FK+0f5Wt36Rnc6JdUbwuMAA8xWAAADz+NmONDB0IuadStUv+joxaUpJbcpP9mK3+pMri1aLWEpO+Cs9JeqKpSqO7nSev1IxNEe1OphO1XttUvoqMU/2YxpRk0v+6cn+Z5m4ut2qfjEynqrnN66jotYTj/m0tPloyj3ZG1sWjTUWtXscWr9ujVcWlzZq59pFctDWjubVE9i+c+TbRUc5zm9uc5zfLKTk/eRNEjQ1o7cpMGrz0OVHRmLu5LPzPFnOuDV56HKjorF3cln5niS4js2ttkAAStUNt9FV6OfdZzpjEtkT5z950XbfRVejn3Wc7YwrZE+VlNjeWVxrkh6iEUSJFkMCJDrhUhyiMiJC5IqQ5RHkDbhUh6QXDI3JFyR1wtw8gZki3DrguAGXHsNCtfaP8tW79I8lceu0LV9o/y1bv0zO70S6o6oXAAAeUsAjFEYBQuOjvwjb/xEl1RivA0lxvMcF9o2/wDET9yNM0erTH8YRzuiuGtErQ1oYQuIxonaI5RED8HLzsOU6Jxe3LQ5nic8YOXnYcqOh8Xty0OZ4kmI7NrbYgAErZDbfRVejn3Wc8YwLZE+VnQ9t9FV6OfdZz1h9bInyspw+8srmzAih6QJD0i2E5Eh6QqQ5I6yI1IckOURyiMGXDlEdcLcMszMkXJH3BcBG5J73FnQ6s9rslC0TrWiMqqm3GDpZCunKOtfFvaijwtxc2h//ptk5Knxpk+IqmmnOGtqImebT/4SWT7xauuh+k2eL2IVCw1/p6dWvOX0cqWTUdPJuk4tv6sU7/qo9MBDN2uYymVMUUx2AABm6AAAB47CmhjZrRXrV5V7RGVabqSjF0clNpLWvi36jF/whsn3i1ddD9J7sDTi1x3cfCnw8H/hBZPvFq66H6RJaEFjSbdotetr7dD9J70xsJVsihXnwKVSXVBvwHxa/I+FPhzi1vbXq5BkkSQX1Y82PuEaPSmEpcHrz0OU6Fxe3LQ5nic+4PXno8qOgsXty0OZ4keI7N7bYgAEjZDbfRVejn3Wc54frNWifrV72zoy2+iq9HPus5xxiWyJ8rKsNvLK7shp2iL9nLtdZkRNfFEsdba1uQvyTM9IeomJC0SW3c+Unjal601nHkWaa4VISNSL9a/PWJEh5EbcKojrh2SPIGZIqQ64W4AYXHiB/ptk5KnxplP5JauJOF7PTwfZoVLRQhNKpfGdWnGS87N66bvWsyXFRnRH62szzesAwNX7H96s3+/S+ZLZsK0KssmlXo1JXZWTTqwnLJ2r7k9rXXWedlPhTnDKAAEYAAAADCrYassJOE7RQhKLulGVanGUXdfc03ettDHjDY/vdm/36XzH8Z8FnDYGqxqq5Ngt8t6y2i7l+iklnH+Uth++WX/yKPzNDj1jDZZYNtkaVps9ScqajGEK9OcpXzitZJ3vWbOqKZ+UFM8lPSj8iObS29blI6leT9d3IY00etkjZlhtC+mhdr669iOhMXXsSz8zxZzpg5eehynReLm5LPzPFkWJ7KLTZAAEbZDbfRVejn3Wc54wrZE+VnRlt9FV6OfdZzrjAtkT5WV4XeWN3ZgpD4xCKJIo9GISkURyQqQ9ROiIkLFDkhyiMFjUkv2n7x6tEvY+VDEh2SBJFaXvLOhytX/TnIrguDIZp9MreeYNMR3n1IhyQyQyGaVV47z6keu0MKidvncrti1fi0jxmSev0LF9oT/CVfi0jG/H+OXdvqhbQAB4y8AAAFE47t6pW/Xfpl8KBoJQW8ehx2X2lb+mXwqZo2j3LfRH5Dz6uqULghjgidoY0dEhaGNE7RHJHMwcDB689DlOicXNyWfmeLOebAvPQ5UdDYu7ks/M8WQYrsptNkAARN0Nt9FV6OfdZzxh9bInys6HtvoqvRz7rOesOrZE+cyzCbyxvbMKKJEhIxJIxPSSBRHJCpD0hkRRHXCpDlEZGqItw64cojGZmSLcPyRbgJHki5I+4W4AjyT12hevtCf4Wr8WkeVyT1ehitnz/C1fi0jG/wD1y0t9ULWAAPEegAAACjsdF9pW/pl8KmaNxN/jmvtG3dMvhUzSNHu2+iPyHnVdUoXEa4kziMcTokLRG0TyRHKIjJYF52PKjoXF3ctDmeLOfbEvOw5UdBYvbloczxZ5+L7KrLYgAELdDbfRVejn3Wc+YcWyJ8rOg7b6Kr0c+6zn/Da2RPlZbhN5YXtmHFEsUNiiVI9JIEhyiKkPSGREhyiKkKkMiKItw5IdcMjbgUR+SLkgDLgSJMkMkAjuPV6Ga2fP8LV+LSPMZJ6nQ2Wz5fhavxKRjf8A65aWuuFogAHhvRAAABSeOC+0bd03/FA0rRvMb19oW7pv+KmadxPet9EfkPNr6pQtDWiZxGNHZIJRI5RMiSI5I5MyxLzseVHQGL25aHM8WUFY152HKX7i9uWhzPFnn4vsqstiAAQKENs9FV5k+6ygcNLz8+Vl/Wz0VXmT7rKEwvC+0NLbcrlyt3F2D3lhe2Lg/BkquvfkwTuv223vJG3hgaivVJ+1za91xlUaSioxjtRWSuREqRdNUpWIsEUeC+3P5jtSaPBfbn8zLuHpCzkMNYJo8F9ufzHLBNHgvtz+ZlpDkgzkZMNYKpcF9ufzHak0uC+3P5mXcOSD5SMmHqVR4L7c/mKsE0uC+3P5mYkLcL5SMoYepNHgvtz+Yak0eC+3P5mbcFwfKfIyhhak0uC+3P5m8xJsUIWxuKabs9Rf5pPW+kp75gXG3xSWy/4FTv0zO7M/CXdEfyh7UAA8lcAAACr8YsG0p2y1ylFturwpL93DeZrngijwX25/M3eHN12rpf7IGFcexRM/GPx59Uc5a/UmjwX25/Ma8EUeC+3P5me0NaO85Jrp4Ho8F/lOXiazCGCHBOUHlRWu0/8ANFb/ALUeikhkgiqQ8hZF52PKi+8X9y0OZ4soyVBQtLitpS1uR66zMvPF/ctDmeLI8Z2U2GxAAIFCG2+iq8yfdZRNvWy10se+i9rb6KrzJ91lFW5bLXSx76LsHvKe/s9BEekNiPRYmKkOSBDkACQ5IEh1wAJC3BcLcAAXCpCpAZLguHXBcANuNvinuv8AgVO/TNUbbFRbKfQVO/TMrvRLujqh7MAA8paAAACu8NrZdq6X+yBg3GfhrdVq6X+yJhM9ijpj8QVbyY0MaJGhrOnKJoa0SNDJIA85a1st8sO5EuzF/ctDm+LKVti2W+WHciXXi/uWhzfFkmL2hRY7tgAAQKUNrV9Oot+Eu6yjMIrJtV79VSL/ACUkXw0U5jtgh0bRPW1m7099MtwdURVMML0cmYkPijX4Lt6qRUW7ppXc671rxNikXZZJDkhyQiHJACjrhEhyAxcKkKhQBEhRULcANFFFuAGG2xV3V/Aqd+BrLjaYrLZX8Cp34GV7ol3b6oexAAvPJXAAEAK+wzuq1dL/AGRMK4z8MLZVq6X+yJhHsUdMfjz6uqTGhjRI0NZ25RtEckSsw7dbI0otvXld9WPrb9vsDI2ltWva37HFfmopF1YBV1moczxZTeALBOvaI6zblK9+1t65d9mo5EIQX7MVHqRHjJ5xCmxHLNKAAQKAafGLF+FrptO5TS+q/Bm4AcTMTnBTGalcJ4sV6E2nF6z/APmQwqWmOtlT/PX95dtWjGaulFSXtSZiSwJZ3+6jnL6cbOX8oTzYjsqFWi08KfUvkOVotPCnmLb1Cs3FRzhqHZuKjnOtbH1c6f2qZWi0cKWb5D1aLRwpZi1tQ7NxUc4uodm4qOcetj6jT+1Uq02jhSzDlabRwpZvkWpqJZ+KjnDUSz8VHOGtp+o08+VWK01+FLMKrTaOFLMWlqJZ+KjnDUSz8VHOGtp+o08+VXaZr8KWYNM1+FLMWjqJZ+KjnDUSz8VHOGtp+o00+VXaZr8KWYfZ8I2unLKp1Jwlc43pRbyW07tdexFnaiWfio5w1Es/FRzinG0zvSNPPlXPlFhH7xV7NL9Ijxjwj94q9ml+ksfUSz8VHOGoln4qOc51Vv6R/qHXBq+0q38o8I/eavZpfpEeMmEvvNXs0v0lk6iWfio5w1Es/FRzhqbf0j/g4NX2lVNW22qcpTlOcpSd8pXRTbuuv1l7ERu0WjhSzfItrUOz8VHOJqHZ+KjnOtbT9XOnnyqR2i08KWYY7RaeFPqXyLe1Ds3FRzhqFZuKjnDWx9Rp/anZVrS9bKn7vcOseAK9eaSjJtvb122XAsBWbio5zKo2WENaEIx5Fcc1Y3lyh1FjzLRYq4qxskVKSTqNdn/2eiACGqqapzlREZcoAAByYAAAAAAAAAAAAAAAAAAAAAAAAAAAAAAAAAAAAAAAAAAAAAAAAAAAAAAD/9k=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55650" y="2276475"/>
            <a:ext cx="7993063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600" dirty="0">
                <a:latin typeface="+mn-lt"/>
              </a:rPr>
              <a:t>Objetivos secundários:</a:t>
            </a:r>
          </a:p>
          <a:p>
            <a:pPr>
              <a:defRPr/>
            </a:pPr>
            <a:endParaRPr lang="pt-BR" sz="2600" dirty="0">
              <a:latin typeface="+mn-lt"/>
            </a:endParaRPr>
          </a:p>
          <a:p>
            <a:pPr>
              <a:defRPr/>
            </a:pPr>
            <a:r>
              <a:rPr lang="pt-BR" sz="2600" dirty="0">
                <a:latin typeface="+mn-lt"/>
              </a:rPr>
              <a:t>- Analisar a freqüência de uso do </a:t>
            </a:r>
            <a:r>
              <a:rPr lang="pt-BR" sz="2600" dirty="0" err="1">
                <a:latin typeface="+mn-lt"/>
              </a:rPr>
              <a:t>Facebook</a:t>
            </a:r>
            <a:r>
              <a:rPr lang="pt-BR" sz="2600" dirty="0">
                <a:latin typeface="+mn-lt"/>
              </a:rPr>
              <a:t> entre os entrevistados</a:t>
            </a:r>
          </a:p>
          <a:p>
            <a:pPr>
              <a:defRPr/>
            </a:pPr>
            <a:endParaRPr lang="pt-BR" sz="2600" dirty="0">
              <a:latin typeface="+mn-lt"/>
            </a:endParaRPr>
          </a:p>
          <a:p>
            <a:pPr>
              <a:defRPr/>
            </a:pPr>
            <a:r>
              <a:rPr lang="pt-BR" sz="2600" dirty="0">
                <a:latin typeface="+mn-lt"/>
              </a:rPr>
              <a:t>- Observar a hierarquia familiar entre os entrevistados</a:t>
            </a:r>
          </a:p>
          <a:p>
            <a:pPr>
              <a:defRPr/>
            </a:pPr>
            <a:endParaRPr lang="pt-BR" sz="2600" dirty="0">
              <a:latin typeface="+mn-lt"/>
            </a:endParaRPr>
          </a:p>
          <a:p>
            <a:pPr>
              <a:defRPr/>
            </a:pPr>
            <a:r>
              <a:rPr lang="pt-BR" sz="2600" dirty="0">
                <a:latin typeface="+mn-lt"/>
              </a:rPr>
              <a:t>- Compreender as diferentes gerações </a:t>
            </a:r>
            <a:r>
              <a:rPr lang="pt-BR" sz="2600" dirty="0" err="1">
                <a:latin typeface="+mn-lt"/>
              </a:rPr>
              <a:t>utilizadoras</a:t>
            </a:r>
            <a:r>
              <a:rPr lang="pt-BR" sz="2600" dirty="0">
                <a:latin typeface="+mn-lt"/>
              </a:rPr>
              <a:t> do </a:t>
            </a:r>
            <a:r>
              <a:rPr lang="pt-BR" sz="2600" dirty="0" err="1">
                <a:latin typeface="+mn-lt"/>
              </a:rPr>
              <a:t>Facebook</a:t>
            </a:r>
            <a:endParaRPr lang="pt-BR" sz="26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Hipótese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Hipótese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Existe mudança de relacionamento entre as pessoas de diferentes gerações que utilizam o Facebook.</a:t>
            </a:r>
          </a:p>
        </p:txBody>
      </p:sp>
      <p:pic>
        <p:nvPicPr>
          <p:cNvPr id="26628" name="Picture 5" descr="http://www.momlogic.com/get_grandma_on_facebook270x270-thumb-270x2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924175"/>
            <a:ext cx="36718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Metodologia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Metodologia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00113" y="2420938"/>
            <a:ext cx="7559675" cy="1692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600" dirty="0">
                <a:latin typeface="+mn-lt"/>
              </a:rPr>
              <a:t>Nossa pesquisa iniciará com a aplicação de um questionário com 10 perguntas em dois tipos de público-alvo: alunos estudantes da EACH e pessoas de </a:t>
            </a:r>
            <a:r>
              <a:rPr lang="pt-BR" sz="2600" dirty="0">
                <a:latin typeface="+mn-lt"/>
              </a:rPr>
              <a:t>idade mais avançada.</a:t>
            </a:r>
            <a:endParaRPr lang="pt-BR" sz="26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Metodologia</a:t>
            </a: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254000" y="2060575"/>
            <a:ext cx="79597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2500" dirty="0">
                <a:latin typeface="+mn-lt"/>
                <a:ea typeface="Calibri" pitchFamily="34" charset="0"/>
                <a:cs typeface="Times New Roman" pitchFamily="18" charset="0"/>
              </a:rPr>
              <a:t>Com os resultados em mãos, faremos um tratamento das</a:t>
            </a:r>
          </a:p>
          <a:p>
            <a:pPr>
              <a:defRPr/>
            </a:pPr>
            <a:r>
              <a:rPr lang="pt-BR" sz="2500" dirty="0">
                <a:latin typeface="+mn-lt"/>
                <a:ea typeface="Calibri" pitchFamily="34" charset="0"/>
                <a:cs typeface="Times New Roman" pitchFamily="18" charset="0"/>
              </a:rPr>
              <a:t>variáveis segundo as categorias  base abaixo:</a:t>
            </a:r>
          </a:p>
          <a:p>
            <a:pPr>
              <a:defRPr/>
            </a:pPr>
            <a:endParaRPr lang="pt-BR" sz="2500" dirty="0">
              <a:latin typeface="+mn-lt"/>
              <a:cs typeface="Arial" pitchFamily="34" charset="0"/>
            </a:endParaRPr>
          </a:p>
          <a:p>
            <a:pPr eaLnBrk="0" hangingPunct="0">
              <a:defRPr/>
            </a:pPr>
            <a:r>
              <a:rPr lang="pt-BR" sz="2500" i="1" dirty="0">
                <a:latin typeface="+mn-lt"/>
                <a:ea typeface="Calibri" pitchFamily="34" charset="0"/>
                <a:cs typeface="Times New Roman" pitchFamily="18" charset="0"/>
              </a:rPr>
              <a:t>Idade</a:t>
            </a:r>
            <a:br>
              <a:rPr lang="pt-BR" sz="2500" i="1" dirty="0">
                <a:latin typeface="+mn-lt"/>
                <a:ea typeface="Calibri" pitchFamily="34" charset="0"/>
                <a:cs typeface="Times New Roman" pitchFamily="18" charset="0"/>
              </a:rPr>
            </a:br>
            <a:r>
              <a:rPr lang="pt-BR" sz="2500" i="1" dirty="0">
                <a:latin typeface="+mn-lt"/>
                <a:ea typeface="Calibri" pitchFamily="34" charset="0"/>
                <a:cs typeface="Times New Roman" pitchFamily="18" charset="0"/>
              </a:rPr>
              <a:t>Classe social</a:t>
            </a:r>
            <a:br>
              <a:rPr lang="pt-BR" sz="2500" i="1" dirty="0">
                <a:latin typeface="+mn-lt"/>
                <a:ea typeface="Calibri" pitchFamily="34" charset="0"/>
                <a:cs typeface="Times New Roman" pitchFamily="18" charset="0"/>
              </a:rPr>
            </a:br>
            <a:r>
              <a:rPr lang="pt-BR" sz="2500" i="1" dirty="0">
                <a:latin typeface="+mn-lt"/>
                <a:ea typeface="Calibri" pitchFamily="34" charset="0"/>
                <a:cs typeface="Times New Roman" pitchFamily="18" charset="0"/>
              </a:rPr>
              <a:t>Sexo</a:t>
            </a:r>
            <a:br>
              <a:rPr lang="pt-BR" sz="2500" i="1" dirty="0">
                <a:latin typeface="+mn-lt"/>
                <a:ea typeface="Calibri" pitchFamily="34" charset="0"/>
                <a:cs typeface="Times New Roman" pitchFamily="18" charset="0"/>
              </a:rPr>
            </a:br>
            <a:r>
              <a:rPr lang="pt-BR" sz="2500" i="1" dirty="0" err="1">
                <a:latin typeface="+mn-lt"/>
                <a:ea typeface="Calibri" pitchFamily="34" charset="0"/>
                <a:cs typeface="Times New Roman" pitchFamily="18" charset="0"/>
              </a:rPr>
              <a:t>Frequência</a:t>
            </a:r>
            <a:r>
              <a:rPr lang="pt-BR" sz="2500" i="1" dirty="0">
                <a:latin typeface="+mn-lt"/>
                <a:ea typeface="Calibri" pitchFamily="34" charset="0"/>
                <a:cs typeface="Times New Roman" pitchFamily="18" charset="0"/>
              </a:rPr>
              <a:t> de uso do </a:t>
            </a:r>
            <a:r>
              <a:rPr lang="pt-BR" sz="2500" i="1" dirty="0" err="1">
                <a:latin typeface="+mn-lt"/>
                <a:ea typeface="Calibri" pitchFamily="34" charset="0"/>
                <a:cs typeface="Times New Roman" pitchFamily="18" charset="0"/>
              </a:rPr>
              <a:t>Facebook</a:t>
            </a:r>
            <a:endParaRPr lang="pt-BR" sz="25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Metodologia</a:t>
            </a: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395288" y="1724025"/>
            <a:ext cx="6856412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2500" dirty="0">
                <a:latin typeface="+mn-lt"/>
                <a:ea typeface="Calibri" pitchFamily="34" charset="0"/>
                <a:cs typeface="Times New Roman" pitchFamily="18" charset="0"/>
              </a:rPr>
              <a:t>Algumas categorias apresentarão sub-categorias:</a:t>
            </a:r>
          </a:p>
          <a:p>
            <a:pPr>
              <a:defRPr/>
            </a:pPr>
            <a:endParaRPr lang="pt-BR" sz="2500" dirty="0">
              <a:latin typeface="+mn-lt"/>
              <a:cs typeface="Arial" pitchFamily="34" charset="0"/>
            </a:endParaRPr>
          </a:p>
          <a:p>
            <a:pPr eaLnBrk="0" hangingPunct="0">
              <a:defRPr/>
            </a:pPr>
            <a:r>
              <a:rPr lang="pt-BR" sz="2500" i="1" dirty="0" err="1">
                <a:latin typeface="+mn-lt"/>
                <a:ea typeface="Calibri" pitchFamily="34" charset="0"/>
                <a:cs typeface="Times New Roman" pitchFamily="18" charset="0"/>
              </a:rPr>
              <a:t>Frequência</a:t>
            </a:r>
            <a:r>
              <a:rPr lang="pt-BR" sz="2500" i="1" dirty="0">
                <a:latin typeface="+mn-lt"/>
                <a:ea typeface="Calibri" pitchFamily="34" charset="0"/>
                <a:cs typeface="Times New Roman" pitchFamily="18" charset="0"/>
              </a:rPr>
              <a:t> de uso do </a:t>
            </a:r>
            <a:r>
              <a:rPr lang="pt-BR" sz="2500" i="1" dirty="0" err="1">
                <a:latin typeface="+mn-lt"/>
                <a:ea typeface="Calibri" pitchFamily="34" charset="0"/>
                <a:cs typeface="Times New Roman" pitchFamily="18" charset="0"/>
              </a:rPr>
              <a:t>Facebook</a:t>
            </a:r>
            <a:endParaRPr lang="pt-BR" sz="2500" i="1" dirty="0">
              <a:latin typeface="+mn-lt"/>
              <a:ea typeface="Calibri" pitchFamily="34" charset="0"/>
              <a:cs typeface="Times New Roman" pitchFamily="18" charset="0"/>
            </a:endParaRPr>
          </a:p>
          <a:p>
            <a:pPr eaLnBrk="0" hangingPunct="0">
              <a:defRPr/>
            </a:pPr>
            <a:endParaRPr lang="pt-BR" sz="2500" i="1" dirty="0">
              <a:latin typeface="+mn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pt-BR" sz="2500" i="1" dirty="0">
                <a:latin typeface="+mn-lt"/>
                <a:cs typeface="Times New Roman" pitchFamily="18" charset="0"/>
              </a:rPr>
              <a:t>	Vezes por semana</a:t>
            </a:r>
          </a:p>
          <a:p>
            <a:pPr eaLnBrk="0" hangingPunct="0">
              <a:defRPr/>
            </a:pPr>
            <a:endParaRPr lang="pt-BR" sz="2500" i="1" dirty="0">
              <a:latin typeface="+mn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pt-BR" sz="2500" i="1" dirty="0">
                <a:latin typeface="+mn-lt"/>
                <a:cs typeface="Times New Roman" pitchFamily="18" charset="0"/>
              </a:rPr>
              <a:t>	Horas por dia</a:t>
            </a:r>
            <a:endParaRPr lang="pt-BR" sz="2500" dirty="0">
              <a:latin typeface="+mn-lt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827088" y="3068638"/>
            <a:ext cx="0" cy="5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827088" y="3644900"/>
            <a:ext cx="50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827088" y="3644900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827088" y="4221163"/>
            <a:ext cx="50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323850" y="5013325"/>
            <a:ext cx="85169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2600" dirty="0">
                <a:latin typeface="+mn-lt"/>
                <a:ea typeface="Calibri" pitchFamily="34" charset="0"/>
                <a:cs typeface="Times New Roman" pitchFamily="18" charset="0"/>
              </a:rPr>
              <a:t>Essas variáveis serão adicionadas em tabelas, a fim de</a:t>
            </a:r>
          </a:p>
          <a:p>
            <a:pPr>
              <a:defRPr/>
            </a:pPr>
            <a:r>
              <a:rPr lang="pt-BR" sz="2600" dirty="0">
                <a:latin typeface="+mn-lt"/>
                <a:ea typeface="Calibri" pitchFamily="34" charset="0"/>
                <a:cs typeface="Times New Roman" pitchFamily="18" charset="0"/>
              </a:rPr>
              <a:t> compararmos os resultados e chegarmos numa conclusão.</a:t>
            </a:r>
            <a:endParaRPr lang="pt-BR" sz="26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Metodologia – Questionário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42988" y="2205038"/>
            <a:ext cx="4191000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600" dirty="0">
                <a:latin typeface="+mn-lt"/>
              </a:rPr>
              <a:t>Cabeçalho sócio-econômico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Metodologia – Questionário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213100"/>
            <a:ext cx="96583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42988" y="2205038"/>
            <a:ext cx="3543300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600" dirty="0">
                <a:latin typeface="+mn-lt"/>
              </a:rPr>
              <a:t>Perguntas mnemônicas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Metodologia – Questionário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42988" y="2205038"/>
            <a:ext cx="273367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600" dirty="0">
                <a:latin typeface="+mn-lt"/>
              </a:rPr>
              <a:t>Perguntas abertas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738"/>
            <a:ext cx="10467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Cronograma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Cronograma</a:t>
            </a:r>
          </a:p>
        </p:txBody>
      </p:sp>
      <p:pic>
        <p:nvPicPr>
          <p:cNvPr id="35843" name="Picture 4" descr="C:\Users\MagonX\Documents\USP\RP 2º Semestre 2011\cronogra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182102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C:\Users\MagonX\Documents\USP\RP 2º Semestre 2011\cronogra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0563" y="1989138"/>
            <a:ext cx="18208626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Cronograma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47148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C:\Users\MagonX\Documents\USP\RP 2º Semestre 2011\cronogra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6200" y="1989138"/>
            <a:ext cx="182102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Cronograma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47148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Referências Bibliográficas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Referências Bibliográficas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3750"/>
            <a:ext cx="8229600" cy="438943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7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7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700" u="sng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9940" name="Retângulo 4"/>
          <p:cNvSpPr>
            <a:spLocks noChangeArrowheads="1"/>
          </p:cNvSpPr>
          <p:nvPr/>
        </p:nvSpPr>
        <p:spPr bwMode="auto">
          <a:xfrm>
            <a:off x="0" y="213360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MEZRICH, B. (2010): The Founding of Facebook. A Tale of Sex, Money, Genius and Betrayal. Estados Unidos. Random House;</a:t>
            </a:r>
          </a:p>
          <a:p>
            <a:endParaRPr lang="pt-BR" sz="1200"/>
          </a:p>
          <a:p>
            <a:r>
              <a:rPr lang="pt-BR" sz="1200"/>
              <a:t>PAIVA, João;  COSTA, Luíza;  FOLHIAIS, Carlos:  “MOCHO”: Um Portal de Ciência e Cultura Científica. Universidade de Coimbra. Portugal. Disponível em: &lt;https://estudogeral.sib.uc.pt/jspui/bitstream/10316/12338/1/Artigo%20Mocho.pdf&gt;. Acessado em:  30 set.2011</a:t>
            </a:r>
          </a:p>
          <a:p>
            <a:endParaRPr lang="pt-BR" sz="1200"/>
          </a:p>
          <a:p>
            <a:r>
              <a:rPr lang="pt-BR" sz="1200"/>
              <a:t>CAPRA, Fritjof. As conexões ocultas: ciência para uma vida sustentável. São Paulo: Cultrix, 2002.</a:t>
            </a:r>
          </a:p>
          <a:p>
            <a:endParaRPr lang="pt-BR" sz="1200"/>
          </a:p>
          <a:p>
            <a:r>
              <a:rPr lang="pt-BR" sz="1200"/>
              <a:t>Reitoria da Universidade Estadual Paulista: Manual de Acompanhamento de Desenvolvimento Profissional Disponível em: &lt;http://www.unesp.br/crh/manual-adp2004.pdf&gt;. Acessado em 30 set.  2011.</a:t>
            </a:r>
          </a:p>
          <a:p>
            <a:endParaRPr lang="pt-BR" sz="1200"/>
          </a:p>
          <a:p>
            <a:r>
              <a:rPr lang="pt-BR" sz="1200"/>
              <a:t>IBOPE Nielsen Online, Target Group Index Brasil  Y10w1. Pesquisa Especial Conectividade, NetRatings : Disponível em: &lt;www.ibope.com/connectmedia&gt;. Acessado em: 25 Set. 2011</a:t>
            </a:r>
          </a:p>
          <a:p>
            <a:endParaRPr lang="pt-BR" sz="1200"/>
          </a:p>
          <a:p>
            <a:r>
              <a:rPr lang="pt-BR" sz="1200"/>
              <a:t>CAMPOS, Edson Nascimento; CURY, Maria Zilda Ferreira. Fontes Primárias: Saberes em Movimento. Rev. Fac. Educ.,  São Paulo,  v. 23,  n. 1-2, Jan. 1997. Disponível em:</a:t>
            </a:r>
          </a:p>
          <a:p>
            <a:r>
              <a:rPr lang="pt-BR" sz="1200"/>
              <a:t>&lt;http://www.scielo.br/scielo.php?script=sci_arttext&amp;pid=S0102-25551997000100016&amp;lng=en&amp;nrm=iso&gt;. Acesso em 25 Set.  2011.</a:t>
            </a:r>
          </a:p>
          <a:p>
            <a:endParaRPr lang="pt-BR" sz="1200"/>
          </a:p>
          <a:p>
            <a:r>
              <a:rPr lang="pt-BR" sz="1200"/>
              <a:t> </a:t>
            </a:r>
          </a:p>
          <a:p>
            <a:r>
              <a:rPr lang="en-US" sz="1200"/>
              <a:t>CHRISTAKIS, Nicholas; FOWLER, James; </a:t>
            </a:r>
            <a:r>
              <a:rPr lang="en-US" sz="1200" i="1"/>
              <a:t>Connected: The Surprising Power of Our Social Networks and How They Shape Our Lives</a:t>
            </a:r>
            <a:r>
              <a:rPr lang="en-US" sz="1200"/>
              <a:t>. Editora  Little, Brown and Company</a:t>
            </a:r>
            <a:r>
              <a:rPr lang="pt-BR" sz="1200" b="1"/>
              <a:t>, Inglês. Setembro, 2009.</a:t>
            </a:r>
          </a:p>
          <a:p>
            <a:endParaRPr lang="pt-BR" sz="12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51648" cy="1828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/>
              <a:t>Agradecemos a atenção de todos e de todas!</a:t>
            </a: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36850"/>
            <a:ext cx="8807450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819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Evolução dos meios de comunicação: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8196" name="Picture 2" descr="http://t2.gstatic.com/images?q=tbn:ANd9GcRXaeNyWDpd2QEPsJZhug-4lOWFFIP_VXLX5quC4Kiuf_Rq9_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349500"/>
            <a:ext cx="3743325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921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Evolução dos meios de comunicação: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9220" name="Picture 2" descr="http://www.mxstudio.com.br/wp-content/uploads/2010/10/imagem_internet2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65400"/>
            <a:ext cx="5556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mtClean="0"/>
              <a:t>Redes Sociais</a:t>
            </a:r>
          </a:p>
          <a:p>
            <a:pPr eaLnBrk="1" hangingPunct="1">
              <a:buFont typeface="Arial" charset="0"/>
              <a:buNone/>
            </a:pPr>
            <a:endParaRPr lang="pt-BR" smtClean="0"/>
          </a:p>
        </p:txBody>
      </p:sp>
      <p:sp>
        <p:nvSpPr>
          <p:cNvPr id="10244" name="Retângulo 3"/>
          <p:cNvSpPr>
            <a:spLocks noChangeArrowheads="1"/>
          </p:cNvSpPr>
          <p:nvPr/>
        </p:nvSpPr>
        <p:spPr bwMode="auto">
          <a:xfrm>
            <a:off x="2484438" y="2924175"/>
            <a:ext cx="45720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/>
              <a:t>“</a:t>
            </a:r>
            <a:r>
              <a:rPr lang="pt-BR" sz="2800"/>
              <a:t>Uma estrutura da sociedade constituída por indivíduos ligados entre si através de aspectos em comum, como idéias, amizades, negócios e locais” </a:t>
            </a:r>
            <a:r>
              <a:rPr lang="pt-BR" sz="2800" i="1"/>
              <a:t>(</a:t>
            </a:r>
            <a:r>
              <a:rPr lang="pt-BR" sz="2500" i="1"/>
              <a:t>RECUERO, Raquel)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“Grande teia que liga as pessoas, sendo os fios representados pelos aspectos em comum entre elas”</a:t>
            </a:r>
          </a:p>
        </p:txBody>
      </p:sp>
      <p:pic>
        <p:nvPicPr>
          <p:cNvPr id="11268" name="Picture 2" descr="http://relenet.com/images/social-network_illu_far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13100"/>
            <a:ext cx="57150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mtClean="0"/>
              <a:t>Diferença entre Grupo Social e Rede Social</a:t>
            </a:r>
          </a:p>
          <a:p>
            <a:pPr eaLnBrk="1" hangingPunct="1">
              <a:buFont typeface="Arial" charset="0"/>
              <a:buNone/>
            </a:pPr>
            <a:endParaRPr lang="pt-BR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t-BR" smtClean="0"/>
              <a:t>Diferença entre Grupo Social e Rede Social</a:t>
            </a:r>
          </a:p>
          <a:p>
            <a:pPr eaLnBrk="1" hangingPunct="1">
              <a:buFont typeface="Arial" charset="0"/>
              <a:buNone/>
            </a:pPr>
            <a:r>
              <a:rPr lang="pt-BR" b="1" i="1" smtClean="0"/>
              <a:t>GRUPO SOCIAL		</a:t>
            </a:r>
            <a:r>
              <a:rPr lang="pt-BR" smtClean="0"/>
              <a:t>		</a:t>
            </a:r>
          </a:p>
          <a:p>
            <a:pPr eaLnBrk="1" hangingPunct="1">
              <a:buFont typeface="Arial" charset="0"/>
              <a:buNone/>
            </a:pPr>
            <a:endParaRPr lang="pt-BR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3100"/>
            <a:ext cx="2238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649</TotalTime>
  <Words>595</Words>
  <Application>Microsoft Office PowerPoint</Application>
  <PresentationFormat>Apresentação na tela (4:3)</PresentationFormat>
  <Paragraphs>134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Constantia</vt:lpstr>
      <vt:lpstr>Wingdings 2</vt:lpstr>
      <vt:lpstr>Times New Roman</vt:lpstr>
      <vt:lpstr>Flow</vt:lpstr>
      <vt:lpstr>Apresentação do PowerPoint</vt:lpstr>
      <vt:lpstr>Apresentação do PowerPoint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Justificativa</vt:lpstr>
      <vt:lpstr>Justificativa</vt:lpstr>
      <vt:lpstr>Justificativa</vt:lpstr>
      <vt:lpstr>Justificativa</vt:lpstr>
      <vt:lpstr>Objetivo</vt:lpstr>
      <vt:lpstr>Objetivo</vt:lpstr>
      <vt:lpstr>Objetivo</vt:lpstr>
      <vt:lpstr>Hipótese</vt:lpstr>
      <vt:lpstr>Hipótese</vt:lpstr>
      <vt:lpstr>Metodologia</vt:lpstr>
      <vt:lpstr>Metodologia</vt:lpstr>
      <vt:lpstr>Metodologia</vt:lpstr>
      <vt:lpstr>Metodologia</vt:lpstr>
      <vt:lpstr>Metodologia – Questionário</vt:lpstr>
      <vt:lpstr>Metodologia – Questionário</vt:lpstr>
      <vt:lpstr>Metodologia – Questionário</vt:lpstr>
      <vt:lpstr>Cronograma</vt:lpstr>
      <vt:lpstr>Cronograma</vt:lpstr>
      <vt:lpstr>Cronograma</vt:lpstr>
      <vt:lpstr>Cronograma</vt:lpstr>
      <vt:lpstr>Referências Bibliográficas</vt:lpstr>
      <vt:lpstr>Referências Bibliográficas</vt:lpstr>
      <vt:lpstr>Agradecemos a atenção de todos e de todas!</vt:lpstr>
    </vt:vector>
  </TitlesOfParts>
  <Company>Lele's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Justificativa</dc:title>
  <dc:creator>Leandro</dc:creator>
  <cp:lastModifiedBy>Eduardo</cp:lastModifiedBy>
  <cp:revision>74</cp:revision>
  <dcterms:created xsi:type="dcterms:W3CDTF">2011-05-09T01:28:20Z</dcterms:created>
  <dcterms:modified xsi:type="dcterms:W3CDTF">2011-12-02T17:13:52Z</dcterms:modified>
</cp:coreProperties>
</file>