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517" autoAdjust="0"/>
  </p:normalViewPr>
  <p:slideViewPr>
    <p:cSldViewPr>
      <p:cViewPr varScale="1">
        <p:scale>
          <a:sx n="101" d="100"/>
          <a:sy n="101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E96C4-629E-44D4-B7EC-28EF59FB3152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6AC95-B982-4722-840F-1D011DC1ED5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1 - ...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ouvidoria, suas funções e funcionamento </a:t>
            </a:r>
          </a:p>
          <a:p>
            <a:r>
              <a:rPr lang="pt-BR" dirty="0" smtClean="0"/>
              <a:t>2 - ...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 viabilizar a melhoria dos serviços públicos</a:t>
            </a:r>
          </a:p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3 - ... acerca da existência e funções da ouvidoria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6AC95-B982-4722-840F-1D011DC1ED5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Estudos qualitativos – as</a:t>
            </a:r>
            <a:r>
              <a:rPr lang="pt-BR" baseline="0" dirty="0" smtClean="0"/>
              <a:t> tarefas que executamos – conforme orientação do prof.</a:t>
            </a:r>
            <a:endParaRPr lang="pt-BR" dirty="0" smtClean="0"/>
          </a:p>
          <a:p>
            <a:r>
              <a:rPr lang="pt-BR" dirty="0" smtClean="0"/>
              <a:t>1 – como forma ter</a:t>
            </a:r>
            <a:r>
              <a:rPr lang="pt-BR" baseline="0" dirty="0" smtClean="0"/>
              <a:t> a percepção real</a:t>
            </a:r>
          </a:p>
          <a:p>
            <a:r>
              <a:rPr lang="pt-BR" baseline="0" dirty="0" smtClean="0"/>
              <a:t>2 – comparação com revisão bibliográfica, uso de questionário</a:t>
            </a:r>
          </a:p>
          <a:p>
            <a:r>
              <a:rPr lang="pt-BR" baseline="0" dirty="0" smtClean="0"/>
              <a:t>3 – na Paulista e na Praça da República</a:t>
            </a:r>
          </a:p>
          <a:p>
            <a:r>
              <a:rPr lang="pt-BR" baseline="0" dirty="0" smtClean="0"/>
              <a:t>4 – tendo por base os relatórios anuais, trimestrais cruzados com outros dados e indicadores demográficos/sociais</a:t>
            </a:r>
          </a:p>
          <a:p>
            <a:r>
              <a:rPr lang="pt-BR" baseline="0" dirty="0" smtClean="0"/>
              <a:t>5 – como forma de disseminar o conhecimento deste órgão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6AC95-B982-4722-840F-1D011DC1ED5F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 – olhe a distância, Marta</a:t>
            </a:r>
            <a:r>
              <a:rPr lang="pt-BR" baseline="0" dirty="0" smtClean="0"/>
              <a:t> contexto</a:t>
            </a:r>
          </a:p>
          <a:p>
            <a:r>
              <a:rPr lang="pt-BR" baseline="0" dirty="0" smtClean="0"/>
              <a:t>2 – já lido</a:t>
            </a:r>
          </a:p>
          <a:p>
            <a:r>
              <a:rPr lang="pt-BR" baseline="0" dirty="0" smtClean="0"/>
              <a:t>3 – Por lei tem autonomia funcional e orçamentária. Lista tríplice indicada por Comissão de direitos humanos, prefeito escolhe. Pode ser reconduzido. A atual ouvidora (nome) foi presidente do Procon-SP.</a:t>
            </a:r>
          </a:p>
          <a:p>
            <a:r>
              <a:rPr lang="pt-BR" baseline="0" dirty="0" smtClean="0"/>
              <a:t>4 - Basicamente recebe reclamações e sugestões e investiga, sugere ou pune os responsáveis. Na prática, o munícipe solicita serviço. Caso não seja atendido, seja atendido após o prazo estipulado, se sinta mau tratado... Protocola reclamação por Telefone (0800 – mais usado), fax, pessoalmente (centro, </a:t>
            </a:r>
            <a:r>
              <a:rPr lang="pt-BR" baseline="0" dirty="0" err="1" smtClean="0"/>
              <a:t>prox</a:t>
            </a:r>
            <a:r>
              <a:rPr lang="pt-BR" baseline="0" dirty="0" smtClean="0"/>
              <a:t> do quê mesmo?) , internet, carta, etc. Há investigação e recebe resposta por fax – o porque da falha</a:t>
            </a:r>
          </a:p>
          <a:p>
            <a:r>
              <a:rPr lang="pt-BR" baseline="0" dirty="0" smtClean="0"/>
              <a:t>5 – se dá principalmente através de relatórios anuais e trimestrais, contém dados como a quantidade de atendimentos, atividades realizadas,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, através do site e da obrigatoriedade do telefone estar exposto em todos os órgãos municipais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6AC95-B982-4722-840F-1D011DC1ED5F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B7EE0D-1E10-4786-BFE6-1AB680E76B0A}" type="datetimeFigureOut">
              <a:rPr lang="pt-BR" smtClean="0"/>
              <a:t>25/11/2008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3C5918-6F86-478F-9C7E-0B44651CA30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Sugestão Layout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3286124"/>
            <a:ext cx="5039303" cy="3571876"/>
          </a:xfrm>
          <a:prstGeom prst="rect">
            <a:avLst/>
          </a:prstGeom>
          <a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63500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Design fluxo, do Office 2007</a:t>
            </a:r>
          </a:p>
          <a:p>
            <a:r>
              <a:rPr lang="pt-BR" dirty="0" smtClean="0"/>
              <a:t>Colocar umas fotos e o logotipo?  - as fotos é só copiar do relatório anual 2004. Formatar imagem: </a:t>
            </a:r>
            <a:r>
              <a:rPr lang="pt-BR" dirty="0" err="1" smtClean="0"/>
              <a:t>Recolorir</a:t>
            </a:r>
            <a:r>
              <a:rPr lang="pt-BR" dirty="0" smtClean="0"/>
              <a:t> -&gt;  Variações de tom claro (a primeira); depois Efeitos da imagem -&gt; bordas suaves -&gt; 50 pontos</a:t>
            </a:r>
          </a:p>
          <a:p>
            <a:r>
              <a:rPr lang="pt-BR" dirty="0" smtClean="0"/>
              <a:t>Salvar em formato </a:t>
            </a:r>
            <a:r>
              <a:rPr lang="pt-BR" i="1" dirty="0" err="1" smtClean="0"/>
              <a:t>pps</a:t>
            </a:r>
            <a:endParaRPr lang="pt-BR" i="1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924425" y="3914775"/>
            <a:ext cx="42195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pt-BR" sz="3700" b="1" dirty="0" smtClean="0"/>
          </a:p>
          <a:p>
            <a:pPr algn="ctr">
              <a:buNone/>
            </a:pPr>
            <a:r>
              <a:rPr lang="pt-BR" sz="3700" b="1" dirty="0" smtClean="0"/>
              <a:t>Analisar </a:t>
            </a:r>
            <a:r>
              <a:rPr lang="pt-BR" sz="3700" b="1" dirty="0"/>
              <a:t>se a Ouvidoria </a:t>
            </a:r>
            <a:r>
              <a:rPr lang="pt-BR" sz="3700" b="1" dirty="0" smtClean="0"/>
              <a:t>cumpre </a:t>
            </a:r>
            <a:r>
              <a:rPr lang="pt-BR" sz="3700" b="1" dirty="0"/>
              <a:t>com sua </a:t>
            </a:r>
            <a:r>
              <a:rPr lang="pt-BR" sz="3700" b="1" u="sng" dirty="0"/>
              <a:t>missão </a:t>
            </a:r>
            <a:r>
              <a:rPr lang="pt-BR" sz="3700" b="1" dirty="0" smtClean="0"/>
              <a:t>e </a:t>
            </a:r>
            <a:r>
              <a:rPr lang="pt-BR" sz="3700" b="1" dirty="0"/>
              <a:t>é </a:t>
            </a:r>
            <a:r>
              <a:rPr lang="pt-BR" sz="3700" b="1" u="sng" dirty="0"/>
              <a:t>eficaz</a:t>
            </a:r>
            <a:r>
              <a:rPr lang="pt-BR" sz="3700" b="1" dirty="0"/>
              <a:t> em sua atuação.</a:t>
            </a:r>
            <a:r>
              <a:rPr lang="pt-BR" sz="3700" b="1" dirty="0" smtClean="0"/>
              <a:t> </a:t>
            </a:r>
          </a:p>
          <a:p>
            <a:pPr algn="ctr">
              <a:buNone/>
            </a:pPr>
            <a:endParaRPr lang="pt-BR" sz="2400" i="1" dirty="0" smtClean="0"/>
          </a:p>
          <a:p>
            <a:pPr>
              <a:buNone/>
            </a:pPr>
            <a:r>
              <a:rPr lang="pt-BR" sz="2800" b="1" i="1" dirty="0" smtClean="0">
                <a:solidFill>
                  <a:schemeClr val="tx2">
                    <a:lumMod val="50000"/>
                  </a:schemeClr>
                </a:solidFill>
              </a:rPr>
              <a:t>Missão: </a:t>
            </a:r>
            <a:r>
              <a:rPr lang="pt-BR" sz="2800" i="1" dirty="0" smtClean="0">
                <a:solidFill>
                  <a:schemeClr val="tx2">
                    <a:lumMod val="50000"/>
                  </a:schemeClr>
                </a:solidFill>
              </a:rPr>
              <a:t>aprimorar a qualidade dos serviços prestados à população e promover a interlocução entre o munícipe e as instituições públicas. </a:t>
            </a:r>
          </a:p>
          <a:p>
            <a:pPr algn="ctr">
              <a:buNone/>
            </a:pPr>
            <a:endParaRPr lang="pt-BR" i="1" dirty="0" smtClean="0"/>
          </a:p>
          <a:p>
            <a:pPr algn="ctr">
              <a:buNone/>
            </a:pPr>
            <a:endParaRPr lang="pt-BR" sz="2000" i="1" dirty="0" smtClean="0"/>
          </a:p>
          <a:p>
            <a:pPr algn="ctr">
              <a:buNone/>
            </a:pPr>
            <a:endParaRPr lang="pt-BR" sz="2200" i="1" dirty="0" smtClean="0"/>
          </a:p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Explicar 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 que é a ouvidoria;</a:t>
            </a:r>
            <a:endParaRPr lang="pt-B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Analisar a </a:t>
            </a:r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capacidade 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 intervir;</a:t>
            </a:r>
            <a:endParaRPr lang="pt-B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Estimar </a:t>
            </a:r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conhecimento da </a:t>
            </a:r>
            <a:r>
              <a:rPr lang="pt-BR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população.</a:t>
            </a:r>
            <a:endParaRPr lang="pt-B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3057525"/>
            <a:ext cx="53244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pt-BR" sz="3600" dirty="0" smtClean="0"/>
              <a:t>A Ouvidoria </a:t>
            </a:r>
            <a:r>
              <a:rPr lang="pt-BR" sz="3600" u="sng" dirty="0" smtClean="0"/>
              <a:t>não é eficaz</a:t>
            </a:r>
            <a:r>
              <a:rPr lang="pt-BR" sz="3600" dirty="0" smtClean="0"/>
              <a:t>, pois não atinge as pessoas, devido à falta de conhecimento da população e divulgação falha ou insuficiente. 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065775" y="3286125"/>
            <a:ext cx="5078226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 anchor="ctr">
            <a:normAutofit/>
          </a:bodyPr>
          <a:lstStyle/>
          <a:p>
            <a:r>
              <a:rPr lang="pt-BR" sz="3600" dirty="0" smtClean="0"/>
              <a:t>Teste</a:t>
            </a:r>
          </a:p>
          <a:p>
            <a:r>
              <a:rPr lang="pt-BR" sz="3600" dirty="0" smtClean="0"/>
              <a:t>Visita, entrevistas</a:t>
            </a:r>
          </a:p>
          <a:p>
            <a:r>
              <a:rPr lang="pt-BR" sz="3600" dirty="0" smtClean="0"/>
              <a:t>Enquete</a:t>
            </a:r>
          </a:p>
          <a:p>
            <a:r>
              <a:rPr lang="pt-BR" sz="3600" dirty="0" smtClean="0"/>
              <a:t>Levantamento e análise de dados</a:t>
            </a:r>
          </a:p>
          <a:p>
            <a:r>
              <a:rPr lang="pt-BR" sz="3600" dirty="0" smtClean="0"/>
              <a:t>Distribuição de material informativo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3224059"/>
            <a:ext cx="5214942" cy="363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 anchor="ctr">
            <a:normAutofit/>
          </a:bodyPr>
          <a:lstStyle/>
          <a:p>
            <a:r>
              <a:rPr lang="pt-BR" sz="3600" dirty="0" smtClean="0"/>
              <a:t>Origem</a:t>
            </a:r>
            <a:br>
              <a:rPr lang="pt-BR" sz="3600" dirty="0" smtClean="0"/>
            </a:br>
            <a:r>
              <a:rPr lang="pt-B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1809 Suécia – 1986 Curitiba – 2001 São Paulo</a:t>
            </a:r>
            <a:endParaRPr lang="pt-B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3600" dirty="0" smtClean="0"/>
              <a:t>Missão</a:t>
            </a:r>
            <a:br>
              <a:rPr lang="pt-BR" sz="3600" dirty="0" smtClean="0"/>
            </a:br>
            <a: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aprimorar </a:t>
            </a:r>
            <a: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qualidade dos </a:t>
            </a:r>
            <a: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serviços</a:t>
            </a:r>
            <a:b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promover </a:t>
            </a:r>
            <a: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interlocução entre o munícipe e as instituições públicas. </a:t>
            </a:r>
            <a:endParaRPr lang="pt-BR" sz="2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3600" dirty="0" smtClean="0"/>
              <a:t>Caracterização, composição</a:t>
            </a:r>
            <a:br>
              <a:rPr lang="pt-BR" sz="3600" dirty="0" smtClean="0"/>
            </a:br>
            <a: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autonomia, indicação do ouvidor, equipe</a:t>
            </a:r>
            <a:endParaRPr lang="pt-BR" sz="3600" i="1" dirty="0" smtClean="0"/>
          </a:p>
          <a:p>
            <a:r>
              <a:rPr lang="pt-BR" sz="3600" dirty="0" smtClean="0"/>
              <a:t>Processo</a:t>
            </a:r>
            <a:br>
              <a:rPr lang="pt-BR" sz="3600" dirty="0" smtClean="0"/>
            </a:br>
            <a: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protocolos, prazos, procedimentos</a:t>
            </a:r>
            <a:endParaRPr lang="pt-BR" sz="3600" dirty="0" smtClean="0"/>
          </a:p>
          <a:p>
            <a:r>
              <a:rPr lang="pt-BR" sz="3600" dirty="0" smtClean="0"/>
              <a:t>Divulgação</a:t>
            </a:r>
            <a:br>
              <a:rPr lang="pt-BR" sz="3600" dirty="0" smtClean="0"/>
            </a:br>
            <a:r>
              <a:rPr lang="pt-BR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relatórios, internet, telefone em cada órgão municipal</a:t>
            </a:r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</TotalTime>
  <Words>424</Words>
  <Application>Microsoft Office PowerPoint</Application>
  <PresentationFormat>Apresentação na tela (4:3)</PresentationFormat>
  <Paragraphs>46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Fluxo</vt:lpstr>
      <vt:lpstr>Sugestão Layout</vt:lpstr>
      <vt:lpstr>Objetivo</vt:lpstr>
      <vt:lpstr>Hipótese</vt:lpstr>
      <vt:lpstr>Metodologia</vt:lpstr>
      <vt:lpstr>Revisão Bibliográfica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</dc:title>
  <dc:creator>Thais e Murilo</dc:creator>
  <cp:lastModifiedBy>Thais e Murilo</cp:lastModifiedBy>
  <cp:revision>11</cp:revision>
  <dcterms:created xsi:type="dcterms:W3CDTF">2008-11-25T20:05:28Z</dcterms:created>
  <dcterms:modified xsi:type="dcterms:W3CDTF">2008-11-25T21:46:05Z</dcterms:modified>
</cp:coreProperties>
</file>