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97" autoAdjust="0"/>
    <p:restoredTop sz="90929"/>
  </p:normalViewPr>
  <p:slideViewPr>
    <p:cSldViewPr>
      <p:cViewPr>
        <p:scale>
          <a:sx n="60" d="100"/>
          <a:sy n="60" d="100"/>
        </p:scale>
        <p:origin x="-72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8C79CC-98F2-42C5-9106-3ACA10B86FC1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01876D4-4CAA-49D0-958F-2E82F7B3A30A}">
      <dgm:prSet phldrT="[Texto]"/>
      <dgm:spPr/>
      <dgm:t>
        <a:bodyPr/>
        <a:lstStyle/>
        <a:p>
          <a:r>
            <a:rPr lang="pt-BR" dirty="0" smtClean="0"/>
            <a:t>Forças</a:t>
          </a:r>
          <a:endParaRPr lang="pt-BR" dirty="0"/>
        </a:p>
      </dgm:t>
    </dgm:pt>
    <dgm:pt modelId="{5F98F9BA-D983-46B8-8A53-0DCE8AD261FE}" type="parTrans" cxnId="{BFC4E4DB-A21B-4139-86B0-B4616AA9D5AE}">
      <dgm:prSet/>
      <dgm:spPr/>
      <dgm:t>
        <a:bodyPr/>
        <a:lstStyle/>
        <a:p>
          <a:endParaRPr lang="pt-BR"/>
        </a:p>
      </dgm:t>
    </dgm:pt>
    <dgm:pt modelId="{560BF20D-5FE9-4394-AB25-0AAEE9B59FCE}" type="sibTrans" cxnId="{BFC4E4DB-A21B-4139-86B0-B4616AA9D5AE}">
      <dgm:prSet/>
      <dgm:spPr/>
      <dgm:t>
        <a:bodyPr/>
        <a:lstStyle/>
        <a:p>
          <a:endParaRPr lang="pt-BR"/>
        </a:p>
      </dgm:t>
    </dgm:pt>
    <dgm:pt modelId="{4853A6FB-A099-4919-90CA-5A93717E9D2E}">
      <dgm:prSet phldrT="[Texto]"/>
      <dgm:spPr/>
      <dgm:t>
        <a:bodyPr/>
        <a:lstStyle/>
        <a:p>
          <a:r>
            <a:rPr lang="pt-BR" dirty="0" smtClean="0"/>
            <a:t>Oportunidades</a:t>
          </a:r>
        </a:p>
      </dgm:t>
    </dgm:pt>
    <dgm:pt modelId="{0EA070ED-56F2-4751-9719-BD795572EE15}" type="parTrans" cxnId="{E1EDE33C-0669-42FA-99F5-1EBF70FB55C4}">
      <dgm:prSet/>
      <dgm:spPr/>
      <dgm:t>
        <a:bodyPr/>
        <a:lstStyle/>
        <a:p>
          <a:endParaRPr lang="pt-BR"/>
        </a:p>
      </dgm:t>
    </dgm:pt>
    <dgm:pt modelId="{3CBE1FB9-C7C6-4329-82CA-EC1C54A1E716}" type="sibTrans" cxnId="{E1EDE33C-0669-42FA-99F5-1EBF70FB55C4}">
      <dgm:prSet/>
      <dgm:spPr/>
      <dgm:t>
        <a:bodyPr/>
        <a:lstStyle/>
        <a:p>
          <a:endParaRPr lang="pt-BR"/>
        </a:p>
      </dgm:t>
    </dgm:pt>
    <dgm:pt modelId="{C8486DFA-B494-4CCF-BFE8-D0B09E2A13A1}">
      <dgm:prSet phldrT="[Texto]"/>
      <dgm:spPr/>
      <dgm:t>
        <a:bodyPr/>
        <a:lstStyle/>
        <a:p>
          <a:r>
            <a:rPr lang="pt-BR" dirty="0" smtClean="0"/>
            <a:t>Fraquezas</a:t>
          </a:r>
          <a:endParaRPr lang="pt-BR" dirty="0"/>
        </a:p>
      </dgm:t>
    </dgm:pt>
    <dgm:pt modelId="{116369FA-2E6E-4055-8E27-11F06DF7B430}" type="parTrans" cxnId="{A04A8DB1-841F-4C80-9DF1-D90CE7223413}">
      <dgm:prSet/>
      <dgm:spPr/>
      <dgm:t>
        <a:bodyPr/>
        <a:lstStyle/>
        <a:p>
          <a:endParaRPr lang="pt-BR"/>
        </a:p>
      </dgm:t>
    </dgm:pt>
    <dgm:pt modelId="{B41B6DAF-E7B5-4B17-AA11-659955DE1900}" type="sibTrans" cxnId="{A04A8DB1-841F-4C80-9DF1-D90CE7223413}">
      <dgm:prSet/>
      <dgm:spPr/>
      <dgm:t>
        <a:bodyPr/>
        <a:lstStyle/>
        <a:p>
          <a:endParaRPr lang="pt-BR"/>
        </a:p>
      </dgm:t>
    </dgm:pt>
    <dgm:pt modelId="{FA4CE1DC-6465-48F1-89F8-BA9E0F42170A}">
      <dgm:prSet phldrT="[Texto]"/>
      <dgm:spPr/>
      <dgm:t>
        <a:bodyPr/>
        <a:lstStyle/>
        <a:p>
          <a:r>
            <a:rPr lang="pt-BR" dirty="0" smtClean="0"/>
            <a:t>Ameaças</a:t>
          </a:r>
          <a:endParaRPr lang="pt-BR" dirty="0"/>
        </a:p>
      </dgm:t>
    </dgm:pt>
    <dgm:pt modelId="{BEBA3A0D-AE58-4FBD-AB48-02CD44133B2C}" type="parTrans" cxnId="{E243BC52-B7CC-4544-8536-5E7EC3DE3B7C}">
      <dgm:prSet/>
      <dgm:spPr/>
      <dgm:t>
        <a:bodyPr/>
        <a:lstStyle/>
        <a:p>
          <a:endParaRPr lang="pt-BR"/>
        </a:p>
      </dgm:t>
    </dgm:pt>
    <dgm:pt modelId="{458D82CA-AD5E-4D8B-B91B-CA3D54612DD1}" type="sibTrans" cxnId="{E243BC52-B7CC-4544-8536-5E7EC3DE3B7C}">
      <dgm:prSet/>
      <dgm:spPr/>
      <dgm:t>
        <a:bodyPr/>
        <a:lstStyle/>
        <a:p>
          <a:endParaRPr lang="pt-BR"/>
        </a:p>
      </dgm:t>
    </dgm:pt>
    <dgm:pt modelId="{9229EC72-B023-4587-BD6B-AF17713FAEBB}">
      <dgm:prSet phldrT="[Texto]"/>
      <dgm:spPr/>
      <dgm:t>
        <a:bodyPr/>
        <a:lstStyle/>
        <a:p>
          <a:r>
            <a:rPr lang="pt-BR" dirty="0" smtClean="0"/>
            <a:t>Conhecimentos técnicos dos sócios</a:t>
          </a:r>
          <a:endParaRPr lang="pt-BR" dirty="0"/>
        </a:p>
      </dgm:t>
    </dgm:pt>
    <dgm:pt modelId="{6240C0C3-0E50-4382-A721-06B5A08A5AFA}" type="parTrans" cxnId="{6A23A44A-EAE8-48E2-A175-B2B673826B48}">
      <dgm:prSet/>
      <dgm:spPr/>
      <dgm:t>
        <a:bodyPr/>
        <a:lstStyle/>
        <a:p>
          <a:endParaRPr lang="pt-BR"/>
        </a:p>
      </dgm:t>
    </dgm:pt>
    <dgm:pt modelId="{4A219CAA-C532-484C-9D02-221BAF134319}" type="sibTrans" cxnId="{6A23A44A-EAE8-48E2-A175-B2B673826B48}">
      <dgm:prSet/>
      <dgm:spPr/>
      <dgm:t>
        <a:bodyPr/>
        <a:lstStyle/>
        <a:p>
          <a:endParaRPr lang="pt-BR"/>
        </a:p>
      </dgm:t>
    </dgm:pt>
    <dgm:pt modelId="{F47CD0AE-E626-4914-BA10-DB4BD6D15103}">
      <dgm:prSet phldrT="[Texto]"/>
      <dgm:spPr/>
      <dgm:t>
        <a:bodyPr/>
        <a:lstStyle/>
        <a:p>
          <a:r>
            <a:rPr lang="pt-BR" dirty="0" smtClean="0"/>
            <a:t>Excelência no trabalho</a:t>
          </a:r>
          <a:endParaRPr lang="pt-BR" dirty="0"/>
        </a:p>
      </dgm:t>
    </dgm:pt>
    <dgm:pt modelId="{8828D007-223C-49D2-834B-1C2DD12CD578}" type="parTrans" cxnId="{CC86A1DB-531D-4E6F-83C0-3FF47C500143}">
      <dgm:prSet/>
      <dgm:spPr/>
      <dgm:t>
        <a:bodyPr/>
        <a:lstStyle/>
        <a:p>
          <a:endParaRPr lang="pt-BR"/>
        </a:p>
      </dgm:t>
    </dgm:pt>
    <dgm:pt modelId="{87CADB4E-40F4-49D9-9244-B3A419F05447}" type="sibTrans" cxnId="{CC86A1DB-531D-4E6F-83C0-3FF47C500143}">
      <dgm:prSet/>
      <dgm:spPr/>
      <dgm:t>
        <a:bodyPr/>
        <a:lstStyle/>
        <a:p>
          <a:endParaRPr lang="pt-BR"/>
        </a:p>
      </dgm:t>
    </dgm:pt>
    <dgm:pt modelId="{0DD8D970-5145-4A82-A277-50137EACA91D}">
      <dgm:prSet/>
      <dgm:spPr/>
      <dgm:t>
        <a:bodyPr/>
        <a:lstStyle/>
        <a:p>
          <a:r>
            <a:rPr lang="pt-BR" dirty="0" smtClean="0"/>
            <a:t>Tendência ecológica do mercado</a:t>
          </a:r>
        </a:p>
      </dgm:t>
    </dgm:pt>
    <dgm:pt modelId="{D32193F1-03B2-453C-AD34-AEFFEFF4E1E2}" type="parTrans" cxnId="{170B23D2-C1E0-4304-A5C7-DAB74C56D01F}">
      <dgm:prSet/>
      <dgm:spPr/>
      <dgm:t>
        <a:bodyPr/>
        <a:lstStyle/>
        <a:p>
          <a:endParaRPr lang="pt-BR"/>
        </a:p>
      </dgm:t>
    </dgm:pt>
    <dgm:pt modelId="{A974EE27-08AF-4E58-9B18-93D10188B697}" type="sibTrans" cxnId="{170B23D2-C1E0-4304-A5C7-DAB74C56D01F}">
      <dgm:prSet/>
      <dgm:spPr/>
      <dgm:t>
        <a:bodyPr/>
        <a:lstStyle/>
        <a:p>
          <a:endParaRPr lang="pt-BR"/>
        </a:p>
      </dgm:t>
    </dgm:pt>
    <dgm:pt modelId="{0AEBE1EF-4A82-4B40-8B70-78A56001A076}">
      <dgm:prSet/>
      <dgm:spPr/>
      <dgm:t>
        <a:bodyPr/>
        <a:lstStyle/>
        <a:p>
          <a:r>
            <a:rPr lang="pt-BR" dirty="0" smtClean="0"/>
            <a:t>Concorrência acirrada (baixo investimento, facilidade de mão-de-obra</a:t>
          </a:r>
          <a:endParaRPr lang="pt-BR" dirty="0"/>
        </a:p>
      </dgm:t>
    </dgm:pt>
    <dgm:pt modelId="{B6876E27-25A9-40E0-A43A-F14366FB505F}" type="parTrans" cxnId="{724DAD8B-EAD6-4BE7-A817-ADFC6F02FF89}">
      <dgm:prSet/>
      <dgm:spPr/>
      <dgm:t>
        <a:bodyPr/>
        <a:lstStyle/>
        <a:p>
          <a:endParaRPr lang="pt-BR"/>
        </a:p>
      </dgm:t>
    </dgm:pt>
    <dgm:pt modelId="{9F2BA77A-7C29-49EC-959E-F4B870098F67}" type="sibTrans" cxnId="{724DAD8B-EAD6-4BE7-A817-ADFC6F02FF89}">
      <dgm:prSet/>
      <dgm:spPr/>
      <dgm:t>
        <a:bodyPr/>
        <a:lstStyle/>
        <a:p>
          <a:endParaRPr lang="pt-BR"/>
        </a:p>
      </dgm:t>
    </dgm:pt>
    <dgm:pt modelId="{A49370BD-6F8B-41C8-8165-92B81291C017}">
      <dgm:prSet phldrT="[Texto]"/>
      <dgm:spPr/>
      <dgm:t>
        <a:bodyPr/>
        <a:lstStyle/>
        <a:p>
          <a:r>
            <a:rPr lang="pt-BR" smtClean="0"/>
            <a:t>Falta </a:t>
          </a:r>
          <a:r>
            <a:rPr lang="pt-BR" dirty="0" smtClean="0"/>
            <a:t>de experiência com empreendimentos</a:t>
          </a:r>
          <a:endParaRPr lang="pt-BR" dirty="0"/>
        </a:p>
      </dgm:t>
    </dgm:pt>
    <dgm:pt modelId="{CCFF2653-1449-4D86-80FD-08F05EFFD9C2}" type="parTrans" cxnId="{0C975A6B-220F-47BD-8315-E220C767B6A6}">
      <dgm:prSet/>
      <dgm:spPr/>
      <dgm:t>
        <a:bodyPr/>
        <a:lstStyle/>
        <a:p>
          <a:endParaRPr lang="pt-BR"/>
        </a:p>
      </dgm:t>
    </dgm:pt>
    <dgm:pt modelId="{5AFDD8D9-B6F3-4B8E-BD4F-49275D98D8DC}" type="sibTrans" cxnId="{0C975A6B-220F-47BD-8315-E220C767B6A6}">
      <dgm:prSet/>
      <dgm:spPr/>
      <dgm:t>
        <a:bodyPr/>
        <a:lstStyle/>
        <a:p>
          <a:endParaRPr lang="pt-BR"/>
        </a:p>
      </dgm:t>
    </dgm:pt>
    <dgm:pt modelId="{5E81AD09-B3A9-40DC-820D-45A51B2E2742}" type="pres">
      <dgm:prSet presAssocID="{528C79CC-98F2-42C5-9106-3ACA10B86FC1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17A2396-2E77-40E0-BD43-D73976765DE4}" type="pres">
      <dgm:prSet presAssocID="{528C79CC-98F2-42C5-9106-3ACA10B86FC1}" presName="axisShape" presStyleLbl="bgShp" presStyleIdx="0" presStyleCnt="1"/>
      <dgm:spPr/>
    </dgm:pt>
    <dgm:pt modelId="{9A152D72-4FE0-4B16-84B9-9F9E41835D1B}" type="pres">
      <dgm:prSet presAssocID="{528C79CC-98F2-42C5-9106-3ACA10B86FC1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EDEC863-68F0-4A2A-BB0E-58D53F3A32CE}" type="pres">
      <dgm:prSet presAssocID="{528C79CC-98F2-42C5-9106-3ACA10B86FC1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D9EF9BE-A13D-4D19-8D2E-4A3DD011DF82}" type="pres">
      <dgm:prSet presAssocID="{528C79CC-98F2-42C5-9106-3ACA10B86FC1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5A5867F-F32D-4A61-8C95-97A4CCE6287E}" type="pres">
      <dgm:prSet presAssocID="{528C79CC-98F2-42C5-9106-3ACA10B86FC1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70B23D2-C1E0-4304-A5C7-DAB74C56D01F}" srcId="{4853A6FB-A099-4919-90CA-5A93717E9D2E}" destId="{0DD8D970-5145-4A82-A277-50137EACA91D}" srcOrd="0" destOrd="0" parTransId="{D32193F1-03B2-453C-AD34-AEFFEFF4E1E2}" sibTransId="{A974EE27-08AF-4E58-9B18-93D10188B697}"/>
    <dgm:cxn modelId="{E1EDE33C-0669-42FA-99F5-1EBF70FB55C4}" srcId="{528C79CC-98F2-42C5-9106-3ACA10B86FC1}" destId="{4853A6FB-A099-4919-90CA-5A93717E9D2E}" srcOrd="1" destOrd="0" parTransId="{0EA070ED-56F2-4751-9719-BD795572EE15}" sibTransId="{3CBE1FB9-C7C6-4329-82CA-EC1C54A1E716}"/>
    <dgm:cxn modelId="{CC86A1DB-531D-4E6F-83C0-3FF47C500143}" srcId="{901876D4-4CAA-49D0-958F-2E82F7B3A30A}" destId="{F47CD0AE-E626-4914-BA10-DB4BD6D15103}" srcOrd="1" destOrd="0" parTransId="{8828D007-223C-49D2-834B-1C2DD12CD578}" sibTransId="{87CADB4E-40F4-49D9-9244-B3A419F05447}"/>
    <dgm:cxn modelId="{0C975A6B-220F-47BD-8315-E220C767B6A6}" srcId="{C8486DFA-B494-4CCF-BFE8-D0B09E2A13A1}" destId="{A49370BD-6F8B-41C8-8165-92B81291C017}" srcOrd="0" destOrd="0" parTransId="{CCFF2653-1449-4D86-80FD-08F05EFFD9C2}" sibTransId="{5AFDD8D9-B6F3-4B8E-BD4F-49275D98D8DC}"/>
    <dgm:cxn modelId="{724DAD8B-EAD6-4BE7-A817-ADFC6F02FF89}" srcId="{FA4CE1DC-6465-48F1-89F8-BA9E0F42170A}" destId="{0AEBE1EF-4A82-4B40-8B70-78A56001A076}" srcOrd="0" destOrd="0" parTransId="{B6876E27-25A9-40E0-A43A-F14366FB505F}" sibTransId="{9F2BA77A-7C29-49EC-959E-F4B870098F67}"/>
    <dgm:cxn modelId="{BFC4E4DB-A21B-4139-86B0-B4616AA9D5AE}" srcId="{528C79CC-98F2-42C5-9106-3ACA10B86FC1}" destId="{901876D4-4CAA-49D0-958F-2E82F7B3A30A}" srcOrd="0" destOrd="0" parTransId="{5F98F9BA-D983-46B8-8A53-0DCE8AD261FE}" sibTransId="{560BF20D-5FE9-4394-AB25-0AAEE9B59FCE}"/>
    <dgm:cxn modelId="{4A4FA843-EA4E-4A21-B644-5C8F60B590FD}" type="presOf" srcId="{F47CD0AE-E626-4914-BA10-DB4BD6D15103}" destId="{9A152D72-4FE0-4B16-84B9-9F9E41835D1B}" srcOrd="0" destOrd="2" presId="urn:microsoft.com/office/officeart/2005/8/layout/matrix2"/>
    <dgm:cxn modelId="{E243BC52-B7CC-4544-8536-5E7EC3DE3B7C}" srcId="{528C79CC-98F2-42C5-9106-3ACA10B86FC1}" destId="{FA4CE1DC-6465-48F1-89F8-BA9E0F42170A}" srcOrd="3" destOrd="0" parTransId="{BEBA3A0D-AE58-4FBD-AB48-02CD44133B2C}" sibTransId="{458D82CA-AD5E-4D8B-B91B-CA3D54612DD1}"/>
    <dgm:cxn modelId="{E63816AB-904E-488C-BC2A-7435C657DC3A}" type="presOf" srcId="{4853A6FB-A099-4919-90CA-5A93717E9D2E}" destId="{9EDEC863-68F0-4A2A-BB0E-58D53F3A32CE}" srcOrd="0" destOrd="0" presId="urn:microsoft.com/office/officeart/2005/8/layout/matrix2"/>
    <dgm:cxn modelId="{56613EB6-52DA-46E6-A9D0-82C4C4935C61}" type="presOf" srcId="{FA4CE1DC-6465-48F1-89F8-BA9E0F42170A}" destId="{05A5867F-F32D-4A61-8C95-97A4CCE6287E}" srcOrd="0" destOrd="0" presId="urn:microsoft.com/office/officeart/2005/8/layout/matrix2"/>
    <dgm:cxn modelId="{23554F7A-1154-4AB5-AA61-B98AC6B7258C}" type="presOf" srcId="{0DD8D970-5145-4A82-A277-50137EACA91D}" destId="{9EDEC863-68F0-4A2A-BB0E-58D53F3A32CE}" srcOrd="0" destOrd="1" presId="urn:microsoft.com/office/officeart/2005/8/layout/matrix2"/>
    <dgm:cxn modelId="{2B65F2EC-B7F4-4B1D-95BF-E467CE8D0984}" type="presOf" srcId="{C8486DFA-B494-4CCF-BFE8-D0B09E2A13A1}" destId="{8D9EF9BE-A13D-4D19-8D2E-4A3DD011DF82}" srcOrd="0" destOrd="0" presId="urn:microsoft.com/office/officeart/2005/8/layout/matrix2"/>
    <dgm:cxn modelId="{6A23A44A-EAE8-48E2-A175-B2B673826B48}" srcId="{901876D4-4CAA-49D0-958F-2E82F7B3A30A}" destId="{9229EC72-B023-4587-BD6B-AF17713FAEBB}" srcOrd="0" destOrd="0" parTransId="{6240C0C3-0E50-4382-A721-06B5A08A5AFA}" sibTransId="{4A219CAA-C532-484C-9D02-221BAF134319}"/>
    <dgm:cxn modelId="{336A5DC6-C136-418F-B53D-74AC5719C799}" type="presOf" srcId="{A49370BD-6F8B-41C8-8165-92B81291C017}" destId="{8D9EF9BE-A13D-4D19-8D2E-4A3DD011DF82}" srcOrd="0" destOrd="1" presId="urn:microsoft.com/office/officeart/2005/8/layout/matrix2"/>
    <dgm:cxn modelId="{A04A8DB1-841F-4C80-9DF1-D90CE7223413}" srcId="{528C79CC-98F2-42C5-9106-3ACA10B86FC1}" destId="{C8486DFA-B494-4CCF-BFE8-D0B09E2A13A1}" srcOrd="2" destOrd="0" parTransId="{116369FA-2E6E-4055-8E27-11F06DF7B430}" sibTransId="{B41B6DAF-E7B5-4B17-AA11-659955DE1900}"/>
    <dgm:cxn modelId="{87B66B26-D781-41F6-9E38-0FE646414316}" type="presOf" srcId="{9229EC72-B023-4587-BD6B-AF17713FAEBB}" destId="{9A152D72-4FE0-4B16-84B9-9F9E41835D1B}" srcOrd="0" destOrd="1" presId="urn:microsoft.com/office/officeart/2005/8/layout/matrix2"/>
    <dgm:cxn modelId="{00FD183B-E38D-4516-BC7C-556C0D7DE3A6}" type="presOf" srcId="{0AEBE1EF-4A82-4B40-8B70-78A56001A076}" destId="{05A5867F-F32D-4A61-8C95-97A4CCE6287E}" srcOrd="0" destOrd="1" presId="urn:microsoft.com/office/officeart/2005/8/layout/matrix2"/>
    <dgm:cxn modelId="{B992F1D2-9F52-4400-A926-10FE13079140}" type="presOf" srcId="{901876D4-4CAA-49D0-958F-2E82F7B3A30A}" destId="{9A152D72-4FE0-4B16-84B9-9F9E41835D1B}" srcOrd="0" destOrd="0" presId="urn:microsoft.com/office/officeart/2005/8/layout/matrix2"/>
    <dgm:cxn modelId="{2CC69BD5-704E-4799-9A1A-46656D639E68}" type="presOf" srcId="{528C79CC-98F2-42C5-9106-3ACA10B86FC1}" destId="{5E81AD09-B3A9-40DC-820D-45A51B2E2742}" srcOrd="0" destOrd="0" presId="urn:microsoft.com/office/officeart/2005/8/layout/matrix2"/>
    <dgm:cxn modelId="{43DC0F83-306A-45A2-8BC1-3F6F6E4CE373}" type="presParOf" srcId="{5E81AD09-B3A9-40DC-820D-45A51B2E2742}" destId="{217A2396-2E77-40E0-BD43-D73976765DE4}" srcOrd="0" destOrd="0" presId="urn:microsoft.com/office/officeart/2005/8/layout/matrix2"/>
    <dgm:cxn modelId="{CB491BED-9882-4102-B2F1-E79B58BF7F64}" type="presParOf" srcId="{5E81AD09-B3A9-40DC-820D-45A51B2E2742}" destId="{9A152D72-4FE0-4B16-84B9-9F9E41835D1B}" srcOrd="1" destOrd="0" presId="urn:microsoft.com/office/officeart/2005/8/layout/matrix2"/>
    <dgm:cxn modelId="{8C007DED-4022-4E24-8724-2E0728926F5D}" type="presParOf" srcId="{5E81AD09-B3A9-40DC-820D-45A51B2E2742}" destId="{9EDEC863-68F0-4A2A-BB0E-58D53F3A32CE}" srcOrd="2" destOrd="0" presId="urn:microsoft.com/office/officeart/2005/8/layout/matrix2"/>
    <dgm:cxn modelId="{1AC3853B-DB13-424C-8DEF-B6151B1FD430}" type="presParOf" srcId="{5E81AD09-B3A9-40DC-820D-45A51B2E2742}" destId="{8D9EF9BE-A13D-4D19-8D2E-4A3DD011DF82}" srcOrd="3" destOrd="0" presId="urn:microsoft.com/office/officeart/2005/8/layout/matrix2"/>
    <dgm:cxn modelId="{87ABC75E-393D-40CA-8C6C-A339BFB92DD9}" type="presParOf" srcId="{5E81AD09-B3A9-40DC-820D-45A51B2E2742}" destId="{05A5867F-F32D-4A61-8C95-97A4CCE6287E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A2396-2E77-40E0-BD43-D73976765DE4}">
      <dsp:nvSpPr>
        <dsp:cNvPr id="0" name=""/>
        <dsp:cNvSpPr/>
      </dsp:nvSpPr>
      <dsp:spPr>
        <a:xfrm>
          <a:off x="893378" y="0"/>
          <a:ext cx="5658246" cy="5658246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52D72-4FE0-4B16-84B9-9F9E41835D1B}">
      <dsp:nvSpPr>
        <dsp:cNvPr id="0" name=""/>
        <dsp:cNvSpPr/>
      </dsp:nvSpPr>
      <dsp:spPr>
        <a:xfrm>
          <a:off x="1261163" y="367785"/>
          <a:ext cx="2263298" cy="22632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Forças</a:t>
          </a:r>
          <a:endParaRPr lang="pt-BR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Conhecimentos técnicos dos sócios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Excelência no trabalho</a:t>
          </a:r>
          <a:endParaRPr lang="pt-BR" sz="1600" kern="1200" dirty="0"/>
        </a:p>
      </dsp:txBody>
      <dsp:txXfrm>
        <a:off x="1371648" y="478270"/>
        <a:ext cx="2042328" cy="2042328"/>
      </dsp:txXfrm>
    </dsp:sp>
    <dsp:sp modelId="{9EDEC863-68F0-4A2A-BB0E-58D53F3A32CE}">
      <dsp:nvSpPr>
        <dsp:cNvPr id="0" name=""/>
        <dsp:cNvSpPr/>
      </dsp:nvSpPr>
      <dsp:spPr>
        <a:xfrm>
          <a:off x="3920539" y="367785"/>
          <a:ext cx="2263298" cy="22632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Oportunidades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Tendência ecológica do mercado</a:t>
          </a:r>
        </a:p>
      </dsp:txBody>
      <dsp:txXfrm>
        <a:off x="4031024" y="478270"/>
        <a:ext cx="2042328" cy="2042328"/>
      </dsp:txXfrm>
    </dsp:sp>
    <dsp:sp modelId="{8D9EF9BE-A13D-4D19-8D2E-4A3DD011DF82}">
      <dsp:nvSpPr>
        <dsp:cNvPr id="0" name=""/>
        <dsp:cNvSpPr/>
      </dsp:nvSpPr>
      <dsp:spPr>
        <a:xfrm>
          <a:off x="1261163" y="3027161"/>
          <a:ext cx="2263298" cy="22632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Fraquezas</a:t>
          </a:r>
          <a:endParaRPr lang="pt-BR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smtClean="0"/>
            <a:t>Falta </a:t>
          </a:r>
          <a:r>
            <a:rPr lang="pt-BR" sz="1600" kern="1200" dirty="0" smtClean="0"/>
            <a:t>de experiência com empreendimentos</a:t>
          </a:r>
          <a:endParaRPr lang="pt-BR" sz="1600" kern="1200" dirty="0"/>
        </a:p>
      </dsp:txBody>
      <dsp:txXfrm>
        <a:off x="1371648" y="3137646"/>
        <a:ext cx="2042328" cy="2042328"/>
      </dsp:txXfrm>
    </dsp:sp>
    <dsp:sp modelId="{05A5867F-F32D-4A61-8C95-97A4CCE6287E}">
      <dsp:nvSpPr>
        <dsp:cNvPr id="0" name=""/>
        <dsp:cNvSpPr/>
      </dsp:nvSpPr>
      <dsp:spPr>
        <a:xfrm>
          <a:off x="3920539" y="3027161"/>
          <a:ext cx="2263298" cy="22632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Ameaças</a:t>
          </a:r>
          <a:endParaRPr lang="pt-BR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/>
            <a:t>Concorrência acirrada (baixo investimento, facilidade de mão-de-obra</a:t>
          </a:r>
          <a:endParaRPr lang="pt-BR" sz="1600" kern="1200" dirty="0"/>
        </a:p>
      </dsp:txBody>
      <dsp:txXfrm>
        <a:off x="4031024" y="3137646"/>
        <a:ext cx="2042328" cy="2042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591733" y="399887"/>
            <a:ext cx="8229600" cy="1635760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591733" y="2055627"/>
            <a:ext cx="8229600" cy="1947333"/>
          </a:xfrm>
        </p:spPr>
        <p:txBody>
          <a:bodyPr tIns="0"/>
          <a:lstStyle>
            <a:lvl1pPr marL="30480" indent="0" algn="l">
              <a:buNone/>
              <a:defRPr sz="29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507995" indent="0" algn="ctr">
              <a:buNone/>
            </a:lvl2pPr>
            <a:lvl3pPr marL="1015990" indent="0" algn="ctr">
              <a:buNone/>
            </a:lvl3pPr>
            <a:lvl4pPr marL="1523985" indent="0" algn="ctr">
              <a:buNone/>
            </a:lvl4pPr>
            <a:lvl5pPr marL="2031980" indent="0" algn="ctr">
              <a:buNone/>
            </a:lvl5pPr>
            <a:lvl6pPr marL="2539975" indent="0" algn="ctr">
              <a:buNone/>
            </a:lvl6pPr>
            <a:lvl7pPr marL="3047970" indent="0" algn="ctr">
              <a:buNone/>
            </a:lvl7pPr>
            <a:lvl8pPr marL="3555964" indent="0" algn="ctr">
              <a:buNone/>
            </a:lvl8pPr>
            <a:lvl9pPr marL="4063959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B43045-02AC-46DC-BAF1-B47BD8F7B66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Elipse 7"/>
          <p:cNvSpPr/>
          <p:nvPr/>
        </p:nvSpPr>
        <p:spPr>
          <a:xfrm>
            <a:off x="1023814" y="1570891"/>
            <a:ext cx="233680" cy="233680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1599" tIns="50799" rIns="101599" bIns="5079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285751" y="1494462"/>
            <a:ext cx="71120" cy="7112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1599" tIns="50799" rIns="101599" bIns="5079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752B0-3C8E-453E-B656-2AEEE000F08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620000" y="305155"/>
            <a:ext cx="2032000" cy="6501694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70000" y="305156"/>
            <a:ext cx="6180667" cy="650169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3FA670-23D1-4659-B8FD-C3650FFE53C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BBADE5-E036-4817-BD5D-5E1F8661C32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536544" y="-60"/>
            <a:ext cx="7620000" cy="762006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64880" y="2889250"/>
            <a:ext cx="7112000" cy="2540000"/>
          </a:xfrm>
        </p:spPr>
        <p:txBody>
          <a:bodyPr anchor="t"/>
          <a:lstStyle>
            <a:lvl1pPr algn="l">
              <a:lnSpc>
                <a:spcPts val="5000"/>
              </a:lnSpc>
              <a:buNone/>
              <a:defRPr sz="4400" b="1" cap="all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64880" y="1185333"/>
            <a:ext cx="7112000" cy="1677458"/>
          </a:xfrm>
        </p:spPr>
        <p:txBody>
          <a:bodyPr anchor="b"/>
          <a:lstStyle>
            <a:lvl1pPr marL="20320" indent="0">
              <a:lnSpc>
                <a:spcPts val="2556"/>
              </a:lnSpc>
              <a:spcBef>
                <a:spcPts val="0"/>
              </a:spcBef>
              <a:buNone/>
              <a:defRPr sz="22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DC6560-B4DE-4614-BEDA-CE4B7341CEE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Retângulo 9"/>
          <p:cNvSpPr/>
          <p:nvPr/>
        </p:nvSpPr>
        <p:spPr bwMode="invGray">
          <a:xfrm>
            <a:off x="2540000" y="0"/>
            <a:ext cx="84667" cy="762006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413690" y="3127396"/>
            <a:ext cx="233680" cy="233680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1599" tIns="50799" rIns="101599" bIns="5079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675627" y="3050967"/>
            <a:ext cx="71120" cy="7112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1599" tIns="50799" rIns="101599" bIns="5079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5120" y="304800"/>
            <a:ext cx="8331200" cy="1270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95120" y="1693333"/>
            <a:ext cx="4064000" cy="5181600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62320" y="1693333"/>
            <a:ext cx="4064000" cy="5181600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95A10A-AAD4-42D0-9129-2A47D6AC086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5733707"/>
            <a:ext cx="9144000" cy="1270000"/>
          </a:xfrm>
        </p:spPr>
        <p:txBody>
          <a:bodyPr anchor="ctr"/>
          <a:lstStyle>
            <a:lvl1pPr algn="ctr">
              <a:defRPr sz="50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364753"/>
            <a:ext cx="4470400" cy="71120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71119" indent="0" algn="l">
              <a:lnSpc>
                <a:spcPct val="100000"/>
              </a:lnSpc>
              <a:spcBef>
                <a:spcPts val="111"/>
              </a:spcBef>
              <a:buNone/>
              <a:defRPr sz="2100" b="0">
                <a:solidFill>
                  <a:schemeClr val="tx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5181600" y="364753"/>
            <a:ext cx="4470400" cy="71120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71119" indent="0" algn="l">
              <a:lnSpc>
                <a:spcPct val="100000"/>
              </a:lnSpc>
              <a:spcBef>
                <a:spcPts val="111"/>
              </a:spcBef>
              <a:buNone/>
              <a:defRPr sz="2100" b="0">
                <a:solidFill>
                  <a:schemeClr val="tx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8000" y="1077040"/>
            <a:ext cx="4470400" cy="45720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436876" indent="-304797">
              <a:lnSpc>
                <a:spcPct val="100000"/>
              </a:lnSpc>
              <a:spcBef>
                <a:spcPts val="778"/>
              </a:spcBef>
              <a:defRPr sz="2700"/>
            </a:lvl1pPr>
            <a:lvl2pPr>
              <a:lnSpc>
                <a:spcPct val="100000"/>
              </a:lnSpc>
              <a:spcBef>
                <a:spcPts val="778"/>
              </a:spcBef>
              <a:defRPr sz="2200"/>
            </a:lvl2pPr>
            <a:lvl3pPr>
              <a:lnSpc>
                <a:spcPct val="100000"/>
              </a:lnSpc>
              <a:spcBef>
                <a:spcPts val="778"/>
              </a:spcBef>
              <a:defRPr sz="2000"/>
            </a:lvl3pPr>
            <a:lvl4pPr>
              <a:lnSpc>
                <a:spcPct val="100000"/>
              </a:lnSpc>
              <a:spcBef>
                <a:spcPts val="778"/>
              </a:spcBef>
              <a:defRPr sz="1800"/>
            </a:lvl4pPr>
            <a:lvl5pPr>
              <a:lnSpc>
                <a:spcPct val="100000"/>
              </a:lnSpc>
              <a:spcBef>
                <a:spcPts val="778"/>
              </a:spcBef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81600" y="1077040"/>
            <a:ext cx="4470400" cy="45720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436876" indent="-304797">
              <a:lnSpc>
                <a:spcPct val="100000"/>
              </a:lnSpc>
              <a:spcBef>
                <a:spcPts val="778"/>
              </a:spcBef>
              <a:defRPr sz="2700"/>
            </a:lvl1pPr>
            <a:lvl2pPr>
              <a:lnSpc>
                <a:spcPct val="100000"/>
              </a:lnSpc>
              <a:spcBef>
                <a:spcPts val="778"/>
              </a:spcBef>
              <a:defRPr sz="2200"/>
            </a:lvl2pPr>
            <a:lvl3pPr>
              <a:lnSpc>
                <a:spcPct val="100000"/>
              </a:lnSpc>
              <a:spcBef>
                <a:spcPts val="778"/>
              </a:spcBef>
              <a:defRPr sz="2000"/>
            </a:lvl3pPr>
            <a:lvl4pPr>
              <a:lnSpc>
                <a:spcPct val="100000"/>
              </a:lnSpc>
              <a:spcBef>
                <a:spcPts val="778"/>
              </a:spcBef>
              <a:defRPr sz="1800"/>
            </a:lvl4pPr>
            <a:lvl5pPr>
              <a:lnSpc>
                <a:spcPct val="100000"/>
              </a:lnSpc>
              <a:spcBef>
                <a:spcPts val="778"/>
              </a:spcBef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291513-EAE8-4FA5-9B14-1DDD3ECB1A3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5120" y="304800"/>
            <a:ext cx="8331200" cy="1270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003103-F29E-40BC-A920-92066E1D73B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127760" y="0"/>
            <a:ext cx="9032240" cy="7620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9C9F12-C0CB-4136-B2B7-DD2A47B056B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Retângulo 5"/>
          <p:cNvSpPr/>
          <p:nvPr/>
        </p:nvSpPr>
        <p:spPr bwMode="invGray">
          <a:xfrm>
            <a:off x="1127760" y="-60"/>
            <a:ext cx="81280" cy="762006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240864"/>
            <a:ext cx="4233333" cy="1291167"/>
          </a:xfrm>
          <a:ln>
            <a:noFill/>
          </a:ln>
        </p:spPr>
        <p:txBody>
          <a:bodyPr anchor="b"/>
          <a:lstStyle>
            <a:lvl1pPr algn="l">
              <a:lnSpc>
                <a:spcPts val="2222"/>
              </a:lnSpc>
              <a:buNone/>
              <a:defRPr sz="2400" b="1" cap="all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08000" y="1563293"/>
            <a:ext cx="4233333" cy="776111"/>
          </a:xfrm>
        </p:spPr>
        <p:txBody>
          <a:bodyPr/>
          <a:lstStyle>
            <a:lvl1pPr marL="50799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508000" y="2370667"/>
            <a:ext cx="9059333" cy="4436181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6E6788-B8DE-4AB3-95AA-95FF7B03EAE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0996" y="1185334"/>
            <a:ext cx="3048000" cy="2201333"/>
          </a:xfrm>
        </p:spPr>
        <p:txBody>
          <a:bodyPr anchor="b">
            <a:noAutofit/>
          </a:bodyPr>
          <a:lstStyle>
            <a:lvl1pPr algn="l">
              <a:buNone/>
              <a:defRPr sz="2300" b="1"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D26D22-CBAC-4327-9225-D92450AC7E0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846667" y="1185333"/>
            <a:ext cx="5080000" cy="5080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101599" tIns="304797" rIns="101599" bIns="50799" rtlCol="0" anchor="t">
            <a:normAutofit/>
          </a:bodyPr>
          <a:lstStyle>
            <a:extLst/>
          </a:lstStyle>
          <a:p>
            <a:pPr marL="0" indent="-314957" algn="l" rtl="0" eaLnBrk="1" latinLnBrk="0" hangingPunct="1">
              <a:lnSpc>
                <a:spcPts val="3333"/>
              </a:lnSpc>
              <a:spcBef>
                <a:spcPts val="667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6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931333" y="1270004"/>
            <a:ext cx="4910667" cy="3905034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101599" tIns="304797" anchor="t"/>
          <a:lstStyle>
            <a:lvl1pPr marL="0" indent="0" algn="l" eaLnBrk="1" latinLnBrk="0" hangingPunct="1">
              <a:buNone/>
              <a:defRPr sz="36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440806" y="1060379"/>
            <a:ext cx="762000" cy="227011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559630" y="1040873"/>
            <a:ext cx="721360" cy="227011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31333" y="5334000"/>
            <a:ext cx="4910667" cy="846667"/>
          </a:xfrm>
        </p:spPr>
        <p:txBody>
          <a:bodyPr anchor="ctr"/>
          <a:lstStyle>
            <a:lvl1pPr marL="0" indent="0" algn="l">
              <a:lnSpc>
                <a:spcPts val="1778"/>
              </a:lnSpc>
              <a:spcBef>
                <a:spcPts val="0"/>
              </a:spcBef>
              <a:buNone/>
              <a:defRPr sz="1600">
                <a:solidFill>
                  <a:srgbClr val="777777"/>
                </a:solidFill>
              </a:defRPr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906585" y="-906580"/>
            <a:ext cx="1820986" cy="1820986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87574" y="23447"/>
            <a:ext cx="1891323" cy="189132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203202" y="1172308"/>
            <a:ext cx="1250797" cy="122513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125415" y="-60"/>
            <a:ext cx="9034586" cy="762006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595120" y="305153"/>
            <a:ext cx="8331200" cy="1270000"/>
          </a:xfrm>
          <a:prstGeom prst="rect">
            <a:avLst/>
          </a:prstGeom>
        </p:spPr>
        <p:txBody>
          <a:bodyPr lIns="101599" tIns="50799" rIns="101599" bIns="50799" anchor="ctr">
            <a:norm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595120" y="1608667"/>
            <a:ext cx="8331200" cy="5334000"/>
          </a:xfrm>
          <a:prstGeom prst="rect">
            <a:avLst/>
          </a:prstGeom>
        </p:spPr>
        <p:txBody>
          <a:bodyPr lIns="101599" tIns="50799" rIns="101599" bIns="50799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979333" y="7006167"/>
            <a:ext cx="2370667" cy="529167"/>
          </a:xfrm>
          <a:prstGeom prst="rect">
            <a:avLst/>
          </a:prstGeom>
        </p:spPr>
        <p:txBody>
          <a:bodyPr lIns="101599" tIns="50799" rIns="101599" bIns="50799" anchor="b"/>
          <a:lstStyle>
            <a:lvl1pPr algn="r" eaLnBrk="1" latinLnBrk="0" hangingPunct="1">
              <a:defRPr kumimoji="0" sz="13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6350000" y="7006167"/>
            <a:ext cx="3217333" cy="529167"/>
          </a:xfrm>
          <a:prstGeom prst="rect">
            <a:avLst/>
          </a:prstGeom>
        </p:spPr>
        <p:txBody>
          <a:bodyPr lIns="101599" tIns="50799" rIns="101599" bIns="50799" anchor="b"/>
          <a:lstStyle>
            <a:lvl1pPr eaLnBrk="1" latinLnBrk="0" hangingPunct="1">
              <a:defRPr kumimoji="0" sz="13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9570720" y="7006167"/>
            <a:ext cx="508000" cy="529167"/>
          </a:xfrm>
          <a:prstGeom prst="rect">
            <a:avLst/>
          </a:prstGeom>
        </p:spPr>
        <p:txBody>
          <a:bodyPr lIns="101599" tIns="50799" rIns="101599" bIns="50799" anchor="b"/>
          <a:lstStyle>
            <a:lvl1pPr algn="ctr" eaLnBrk="1" latinLnBrk="0" hangingPunct="1">
              <a:defRPr kumimoji="0" sz="13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5C4264A-08E6-4AA5-8791-73653B2299B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5" name="Retângulo 14"/>
          <p:cNvSpPr/>
          <p:nvPr/>
        </p:nvSpPr>
        <p:spPr bwMode="invGray">
          <a:xfrm>
            <a:off x="1127760" y="-60"/>
            <a:ext cx="81280" cy="762006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599" tIns="50799" rIns="101599" bIns="50799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8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06396" indent="-314957" algn="l" rtl="0" eaLnBrk="1" latinLnBrk="0" hangingPunct="1">
        <a:lnSpc>
          <a:spcPct val="100000"/>
        </a:lnSpc>
        <a:spcBef>
          <a:spcPts val="667"/>
        </a:spcBef>
        <a:buClr>
          <a:schemeClr val="accent1"/>
        </a:buClr>
        <a:buSzPct val="80000"/>
        <a:buFont typeface="Wingdings 2"/>
        <a:buChar char="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11193" indent="-264157" algn="l" rtl="0" eaLnBrk="1" latinLnBrk="0" hangingPunct="1">
        <a:lnSpc>
          <a:spcPct val="100000"/>
        </a:lnSpc>
        <a:spcBef>
          <a:spcPts val="611"/>
        </a:spcBef>
        <a:buClr>
          <a:schemeClr val="accent1"/>
        </a:buClr>
        <a:buFont typeface="Verdana"/>
        <a:buChar char="◦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985510" indent="-253997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188" indent="-193038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42706" indent="-203198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83" indent="-203198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1910061" indent="-203198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579" indent="-203198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2367256" indent="-203198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840" y="2081808"/>
            <a:ext cx="78486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600" dirty="0" smtClean="0"/>
              <a:t>Plano de Negócios</a:t>
            </a:r>
            <a:endParaRPr lang="pt-BR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Plano de Marketing</a:t>
            </a:r>
            <a:endParaRPr lang="en-US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1595120" y="1608666"/>
            <a:ext cx="8331200" cy="5657717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pt-BR" dirty="0" smtClean="0"/>
              <a:t>Produto: digitalização</a:t>
            </a:r>
          </a:p>
          <a:p>
            <a:pPr lvl="2"/>
            <a:r>
              <a:rPr lang="pt-BR" dirty="0" smtClean="0"/>
              <a:t>Geramos arquivo digital a partir de documento, que é entregue utilizando algum meio físico</a:t>
            </a:r>
          </a:p>
          <a:p>
            <a:pPr lvl="2"/>
            <a:r>
              <a:rPr lang="pt-BR" dirty="0" smtClean="0"/>
              <a:t>Preço varia de acordo com o contrato</a:t>
            </a:r>
          </a:p>
          <a:p>
            <a:pPr lvl="3"/>
            <a:r>
              <a:rPr lang="pt-BR" dirty="0" smtClean="0"/>
              <a:t>Quantidade de página</a:t>
            </a:r>
          </a:p>
          <a:p>
            <a:pPr lvl="3"/>
            <a:r>
              <a:rPr lang="pt-BR" dirty="0" smtClean="0"/>
              <a:t>Localização da empresa contratante</a:t>
            </a:r>
          </a:p>
          <a:p>
            <a:pPr lvl="1"/>
            <a:r>
              <a:rPr lang="pt-BR" dirty="0" smtClean="0"/>
              <a:t>Estratégias Promocionais</a:t>
            </a:r>
          </a:p>
          <a:p>
            <a:pPr lvl="2"/>
            <a:r>
              <a:rPr lang="pt-BR" dirty="0" smtClean="0"/>
              <a:t>Divulgação em feiras</a:t>
            </a:r>
          </a:p>
          <a:p>
            <a:pPr lvl="2"/>
            <a:r>
              <a:rPr lang="pt-BR" dirty="0" smtClean="0"/>
              <a:t>Promoções</a:t>
            </a:r>
          </a:p>
          <a:p>
            <a:pPr lvl="2"/>
            <a:r>
              <a:rPr lang="pt-BR" dirty="0" smtClean="0"/>
              <a:t>Distribuição de material gráfico</a:t>
            </a:r>
          </a:p>
          <a:p>
            <a:pPr lvl="2"/>
            <a:r>
              <a:rPr lang="pt-BR" dirty="0" smtClean="0"/>
              <a:t>Marketing direto</a:t>
            </a:r>
          </a:p>
          <a:p>
            <a:pPr lvl="1"/>
            <a:r>
              <a:rPr lang="pt-BR" dirty="0" smtClean="0"/>
              <a:t>Localização</a:t>
            </a:r>
          </a:p>
          <a:p>
            <a:pPr lvl="2"/>
            <a:r>
              <a:rPr lang="pt-BR" dirty="0" smtClean="0"/>
              <a:t>Escritório no centro de São Paulo</a:t>
            </a:r>
          </a:p>
          <a:p>
            <a:pPr lvl="2"/>
            <a:r>
              <a:rPr lang="pt-BR" dirty="0" smtClean="0"/>
              <a:t>Fácil acesso e proximidade dos clientes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Plano Operacional</a:t>
            </a:r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pt-BR" dirty="0" smtClean="0"/>
              <a:t>Capacidade de Serviços</a:t>
            </a:r>
          </a:p>
          <a:p>
            <a:pPr lvl="2"/>
            <a:r>
              <a:rPr lang="pt-BR" dirty="0" smtClean="0"/>
              <a:t>Aproximadamente 400.000 páginas/mês</a:t>
            </a:r>
          </a:p>
          <a:p>
            <a:pPr lvl="1"/>
            <a:r>
              <a:rPr lang="pt-BR" dirty="0" smtClean="0"/>
              <a:t>Processos Operacionais</a:t>
            </a:r>
          </a:p>
          <a:p>
            <a:pPr lvl="2"/>
            <a:r>
              <a:rPr lang="pt-BR" dirty="0" smtClean="0"/>
              <a:t>Serviços realizados na empresa Nash ou no próprio cliente</a:t>
            </a:r>
          </a:p>
          <a:p>
            <a:pPr lvl="2"/>
            <a:r>
              <a:rPr lang="pt-BR" dirty="0" smtClean="0"/>
              <a:t>Quatro passos: preparação, digitalização, indexação, controle de qualidade</a:t>
            </a:r>
          </a:p>
          <a:p>
            <a:pPr lvl="1"/>
            <a:r>
              <a:rPr lang="pt-BR" dirty="0" smtClean="0"/>
              <a:t>Necessidade de Pessoal</a:t>
            </a:r>
          </a:p>
          <a:p>
            <a:pPr lvl="2"/>
            <a:r>
              <a:rPr lang="pt-BR" dirty="0" smtClean="0"/>
              <a:t>Recepcionista</a:t>
            </a:r>
          </a:p>
          <a:p>
            <a:pPr lvl="2"/>
            <a:r>
              <a:rPr lang="pt-BR" dirty="0" smtClean="0"/>
              <a:t>Operador de digitalização e 2 auxiliares</a:t>
            </a:r>
          </a:p>
          <a:p>
            <a:pPr lvl="2"/>
            <a:r>
              <a:rPr lang="pt-BR" dirty="0" smtClean="0"/>
              <a:t>Demais funções serão realizadas pelos sócios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Plano Financeiro</a:t>
            </a:r>
            <a:endParaRPr 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114550"/>
            <a:ext cx="73406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Plano Financeiro</a:t>
            </a:r>
            <a:endParaRPr lang="en-US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1524000"/>
            <a:ext cx="7594600" cy="58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Cenários</a:t>
            </a:r>
            <a:endParaRPr lang="en-US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368375"/>
            <a:ext cx="9144000" cy="604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Matriz F.O.F.A.</a:t>
            </a:r>
            <a:endParaRPr lang="en-US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568307"/>
              </p:ext>
            </p:extLst>
          </p:nvPr>
        </p:nvGraphicFramePr>
        <p:xfrm>
          <a:off x="1595438" y="1608138"/>
          <a:ext cx="7445002" cy="5658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Avaliação do Plano de Negócios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Baixo investimento</a:t>
            </a:r>
          </a:p>
          <a:p>
            <a:r>
              <a:rPr lang="pt-BR" dirty="0" smtClean="0"/>
              <a:t>Demanda crescente</a:t>
            </a:r>
            <a:endParaRPr lang="pt-BR" dirty="0" smtClean="0"/>
          </a:p>
          <a:p>
            <a:r>
              <a:rPr lang="pt-BR" dirty="0" smtClean="0"/>
              <a:t>Grande oportunidade </a:t>
            </a:r>
            <a:r>
              <a:rPr lang="pt-BR" dirty="0" smtClean="0"/>
              <a:t>de </a:t>
            </a:r>
            <a:r>
              <a:rPr lang="pt-BR" dirty="0" smtClean="0"/>
              <a:t>expansão</a:t>
            </a:r>
          </a:p>
          <a:p>
            <a:r>
              <a:rPr lang="pt-BR" dirty="0" smtClean="0"/>
              <a:t>Lucros em curto prazo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777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Sócios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DANIELA OLIVEIRA BERTOLLI</a:t>
            </a:r>
          </a:p>
          <a:p>
            <a:pPr lvl="1"/>
            <a:r>
              <a:rPr lang="en-US" dirty="0" smtClean="0"/>
              <a:t>DANILO MODESTO DE SOUSA</a:t>
            </a:r>
          </a:p>
          <a:p>
            <a:pPr lvl="1"/>
            <a:r>
              <a:rPr lang="en-US" dirty="0" smtClean="0"/>
              <a:t>MURILO GALVÃO HONÓRIO</a:t>
            </a:r>
          </a:p>
          <a:p>
            <a:pPr lvl="1"/>
            <a:r>
              <a:rPr lang="en-US" dirty="0" smtClean="0"/>
              <a:t>THAMIRES MAGALHÃES DIAS</a:t>
            </a:r>
          </a:p>
          <a:p>
            <a:pPr lvl="1"/>
            <a:r>
              <a:rPr lang="en-US" dirty="0" smtClean="0"/>
              <a:t>THIAGO DE OLIVEIRA SHIRATA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Sumário Executivo</a:t>
            </a: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pt-BR" smtClean="0"/>
              <a:t>Quantidade crescente de dados</a:t>
            </a:r>
          </a:p>
          <a:p>
            <a:pPr lvl="1"/>
            <a:r>
              <a:rPr lang="pt-BR" smtClean="0"/>
              <a:t>Dificuldade de armazenamento e acesso</a:t>
            </a:r>
          </a:p>
          <a:p>
            <a:pPr lvl="1"/>
            <a:r>
              <a:rPr lang="pt-BR" smtClean="0"/>
              <a:t>Digitalização como maneira de evitar essas dificuldades</a:t>
            </a:r>
          </a:p>
          <a:p>
            <a:pPr lvl="2"/>
            <a:r>
              <a:rPr lang="pt-BR" smtClean="0"/>
              <a:t>Garantia de segurança, pouco espaço físico, inviolabilidade dos dados, preservação e durabilidade</a:t>
            </a:r>
          </a:p>
          <a:p>
            <a:pPr lvl="1"/>
            <a:r>
              <a:rPr lang="pt-BR" smtClean="0"/>
              <a:t>Serviços prestados</a:t>
            </a:r>
          </a:p>
          <a:p>
            <a:pPr lvl="2"/>
            <a:r>
              <a:rPr lang="pt-BR" smtClean="0"/>
              <a:t>Armazenamento</a:t>
            </a:r>
          </a:p>
          <a:p>
            <a:pPr lvl="2"/>
            <a:r>
              <a:rPr lang="pt-BR" smtClean="0"/>
              <a:t>Indexação</a:t>
            </a:r>
          </a:p>
          <a:p>
            <a:pPr lvl="2"/>
            <a:r>
              <a:rPr lang="pt-BR" smtClean="0"/>
              <a:t>Possibilidade de escolha de forma de armazenamento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Indicadores de Viabilidade</a:t>
            </a:r>
            <a:endParaRPr lang="en-US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695697"/>
              </p:ext>
            </p:extLst>
          </p:nvPr>
        </p:nvGraphicFramePr>
        <p:xfrm>
          <a:off x="1623616" y="2585862"/>
          <a:ext cx="8064896" cy="320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6624"/>
                <a:gridCol w="2448272"/>
              </a:tblGrid>
              <a:tr h="640368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Indicadores de Viabilidade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Valor</a:t>
                      </a:r>
                      <a:endParaRPr lang="pt-BR" sz="2800" dirty="0"/>
                    </a:p>
                  </a:txBody>
                  <a:tcPr/>
                </a:tc>
              </a:tr>
              <a:tr h="640368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Lucratividade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36,87%</a:t>
                      </a:r>
                      <a:endParaRPr lang="pt-BR" sz="2800" dirty="0"/>
                    </a:p>
                  </a:txBody>
                  <a:tcPr/>
                </a:tc>
              </a:tr>
              <a:tr h="640368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Rentabilidade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50,28%</a:t>
                      </a:r>
                      <a:endParaRPr lang="pt-BR" sz="2800" dirty="0"/>
                    </a:p>
                  </a:txBody>
                  <a:tcPr/>
                </a:tc>
              </a:tr>
              <a:tr h="640368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Prazo de retorno do investimento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2 meses</a:t>
                      </a:r>
                      <a:endParaRPr lang="pt-BR" sz="2800" dirty="0"/>
                    </a:p>
                  </a:txBody>
                  <a:tcPr/>
                </a:tc>
              </a:tr>
              <a:tr h="640368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Ponto de Equilíbrio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R$ 12.747,95</a:t>
                      </a:r>
                      <a:endParaRPr lang="pt-BR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Dados do Empreendimento</a:t>
            </a:r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1595120" y="1608666"/>
            <a:ext cx="8331200" cy="5585709"/>
          </a:xfrm>
        </p:spPr>
        <p:txBody>
          <a:bodyPr>
            <a:normAutofit/>
          </a:bodyPr>
          <a:lstStyle/>
          <a:p>
            <a:pPr lvl="1"/>
            <a:r>
              <a:rPr lang="en-US" smtClean="0"/>
              <a:t>NASH </a:t>
            </a:r>
            <a:r>
              <a:rPr lang="en-US" dirty="0" smtClean="0"/>
              <a:t>- </a:t>
            </a:r>
            <a:r>
              <a:rPr lang="en-US" dirty="0" err="1" smtClean="0"/>
              <a:t>Serviços</a:t>
            </a:r>
            <a:r>
              <a:rPr lang="en-US" dirty="0" smtClean="0"/>
              <a:t> de </a:t>
            </a:r>
            <a:r>
              <a:rPr lang="en-US" dirty="0" err="1" smtClean="0"/>
              <a:t>Digitalização</a:t>
            </a:r>
            <a:endParaRPr lang="en-US" dirty="0" smtClean="0"/>
          </a:p>
          <a:p>
            <a:pPr lvl="1"/>
            <a:r>
              <a:rPr lang="en-US" dirty="0" err="1" smtClean="0"/>
              <a:t>Missão</a:t>
            </a:r>
            <a:endParaRPr lang="en-US" dirty="0"/>
          </a:p>
          <a:p>
            <a:pPr lvl="2"/>
            <a:r>
              <a:rPr lang="en-US" i="1" dirty="0" smtClean="0"/>
              <a:t>“</a:t>
            </a:r>
            <a:r>
              <a:rPr lang="en-US" i="1" dirty="0" err="1" smtClean="0"/>
              <a:t>Gerenciar</a:t>
            </a:r>
            <a:r>
              <a:rPr lang="en-US" i="1" dirty="0" smtClean="0"/>
              <a:t> de forma  </a:t>
            </a:r>
            <a:r>
              <a:rPr lang="en-US" i="1" dirty="0" err="1" smtClean="0"/>
              <a:t>estratégica</a:t>
            </a:r>
            <a:r>
              <a:rPr lang="en-US" i="1" dirty="0" smtClean="0"/>
              <a:t> as </a:t>
            </a:r>
            <a:r>
              <a:rPr lang="en-US" i="1" dirty="0" err="1" smtClean="0"/>
              <a:t>informações</a:t>
            </a:r>
            <a:r>
              <a:rPr lang="en-US" i="1" dirty="0" smtClean="0"/>
              <a:t> e dados </a:t>
            </a:r>
            <a:r>
              <a:rPr lang="en-US" i="1" dirty="0" err="1" smtClean="0"/>
              <a:t>disponíveis</a:t>
            </a:r>
            <a:r>
              <a:rPr lang="en-US" i="1" dirty="0" smtClean="0"/>
              <a:t> </a:t>
            </a:r>
            <a:r>
              <a:rPr lang="en-US" i="1" dirty="0" err="1" smtClean="0"/>
              <a:t>nas</a:t>
            </a:r>
            <a:r>
              <a:rPr lang="en-US" i="1" dirty="0" smtClean="0"/>
              <a:t> </a:t>
            </a:r>
            <a:r>
              <a:rPr lang="en-US" i="1" dirty="0" err="1" smtClean="0"/>
              <a:t>instituições</a:t>
            </a:r>
            <a:r>
              <a:rPr lang="en-US" i="1" dirty="0" smtClean="0"/>
              <a:t> e </a:t>
            </a:r>
            <a:r>
              <a:rPr lang="en-US" i="1" dirty="0" err="1" smtClean="0"/>
              <a:t>empresas</a:t>
            </a:r>
            <a:r>
              <a:rPr lang="en-US" i="1" dirty="0" smtClean="0"/>
              <a:t>, </a:t>
            </a:r>
            <a:r>
              <a:rPr lang="en-US" i="1" dirty="0" err="1" smtClean="0"/>
              <a:t>oferecendo</a:t>
            </a:r>
            <a:r>
              <a:rPr lang="en-US" i="1" dirty="0" smtClean="0"/>
              <a:t> </a:t>
            </a:r>
            <a:r>
              <a:rPr lang="en-US" i="1" dirty="0" err="1" smtClean="0"/>
              <a:t>aos</a:t>
            </a:r>
            <a:r>
              <a:rPr lang="en-US" i="1" dirty="0" smtClean="0"/>
              <a:t> </a:t>
            </a:r>
            <a:r>
              <a:rPr lang="en-US" i="1" dirty="0" err="1" smtClean="0"/>
              <a:t>nossos</a:t>
            </a:r>
            <a:r>
              <a:rPr lang="en-US" i="1" dirty="0" smtClean="0"/>
              <a:t> </a:t>
            </a:r>
            <a:r>
              <a:rPr lang="en-US" i="1" dirty="0" err="1" smtClean="0"/>
              <a:t>clientes</a:t>
            </a:r>
            <a:r>
              <a:rPr lang="en-US" i="1" dirty="0" smtClean="0"/>
              <a:t> um </a:t>
            </a:r>
            <a:r>
              <a:rPr lang="en-US" i="1" dirty="0" err="1" smtClean="0"/>
              <a:t>serviço</a:t>
            </a:r>
            <a:r>
              <a:rPr lang="en-US" i="1" dirty="0" smtClean="0"/>
              <a:t> </a:t>
            </a:r>
            <a:r>
              <a:rPr lang="en-US" i="1" dirty="0" err="1" smtClean="0"/>
              <a:t>confiável</a:t>
            </a:r>
            <a:r>
              <a:rPr lang="en-US" i="1" dirty="0" smtClean="0"/>
              <a:t> e </a:t>
            </a:r>
            <a:r>
              <a:rPr lang="en-US" i="1" dirty="0" err="1" smtClean="0"/>
              <a:t>seguro</a:t>
            </a:r>
            <a:r>
              <a:rPr lang="en-US" i="1" dirty="0" smtClean="0"/>
              <a:t>, </a:t>
            </a:r>
            <a:r>
              <a:rPr lang="en-US" i="1" dirty="0" err="1" smtClean="0"/>
              <a:t>eliminando</a:t>
            </a:r>
            <a:r>
              <a:rPr lang="en-US" i="1" dirty="0" smtClean="0"/>
              <a:t> a </a:t>
            </a:r>
            <a:r>
              <a:rPr lang="en-US" i="1" dirty="0" err="1" smtClean="0"/>
              <a:t>necessidade</a:t>
            </a:r>
            <a:r>
              <a:rPr lang="en-US" i="1" dirty="0" smtClean="0"/>
              <a:t> de </a:t>
            </a:r>
            <a:r>
              <a:rPr lang="en-US" i="1" dirty="0" err="1" smtClean="0"/>
              <a:t>grandes</a:t>
            </a:r>
            <a:r>
              <a:rPr lang="en-US" i="1" dirty="0" smtClean="0"/>
              <a:t> </a:t>
            </a:r>
            <a:r>
              <a:rPr lang="en-US" i="1" dirty="0" err="1" smtClean="0"/>
              <a:t>espaços</a:t>
            </a:r>
            <a:r>
              <a:rPr lang="en-US" i="1" dirty="0" smtClean="0"/>
              <a:t> </a:t>
            </a:r>
            <a:r>
              <a:rPr lang="en-US" i="1" dirty="0" err="1" smtClean="0"/>
              <a:t>para</a:t>
            </a:r>
            <a:r>
              <a:rPr lang="en-US" i="1" dirty="0" smtClean="0"/>
              <a:t> </a:t>
            </a:r>
            <a:r>
              <a:rPr lang="en-US" i="1" dirty="0" err="1" smtClean="0"/>
              <a:t>armazenamento</a:t>
            </a:r>
            <a:r>
              <a:rPr lang="en-US" i="1" dirty="0" smtClean="0"/>
              <a:t> de </a:t>
            </a:r>
            <a:r>
              <a:rPr lang="en-US" i="1" dirty="0" err="1" smtClean="0"/>
              <a:t>arquivos</a:t>
            </a:r>
            <a:r>
              <a:rPr lang="en-US" i="1" dirty="0" smtClean="0"/>
              <a:t> </a:t>
            </a:r>
            <a:r>
              <a:rPr lang="en-US" i="1" dirty="0" err="1" smtClean="0"/>
              <a:t>volumosos</a:t>
            </a:r>
            <a:r>
              <a:rPr lang="en-US" i="1" dirty="0" smtClean="0"/>
              <a:t> e </a:t>
            </a:r>
            <a:r>
              <a:rPr lang="en-US" i="1" dirty="0" err="1" smtClean="0"/>
              <a:t>deterioráveis</a:t>
            </a:r>
            <a:r>
              <a:rPr lang="en-US" i="1" dirty="0" smtClean="0"/>
              <a:t>, </a:t>
            </a:r>
            <a:r>
              <a:rPr lang="en-US" i="1" dirty="0" err="1" smtClean="0"/>
              <a:t>tornando</a:t>
            </a:r>
            <a:r>
              <a:rPr lang="en-US" i="1" dirty="0" smtClean="0"/>
              <a:t> o </a:t>
            </a:r>
            <a:r>
              <a:rPr lang="en-US" i="1" dirty="0" err="1" smtClean="0"/>
              <a:t>ambiente</a:t>
            </a:r>
            <a:r>
              <a:rPr lang="en-US" i="1" dirty="0" smtClean="0"/>
              <a:t> da </a:t>
            </a:r>
            <a:r>
              <a:rPr lang="en-US" i="1" dirty="0" err="1" smtClean="0"/>
              <a:t>instituição</a:t>
            </a:r>
            <a:r>
              <a:rPr lang="en-US" i="1" dirty="0" smtClean="0"/>
              <a:t>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eficiente</a:t>
            </a:r>
            <a:r>
              <a:rPr lang="en-US" i="1" dirty="0" smtClean="0"/>
              <a:t> e </a:t>
            </a:r>
            <a:r>
              <a:rPr lang="en-US" i="1" dirty="0" err="1" smtClean="0"/>
              <a:t>organizado</a:t>
            </a:r>
            <a:r>
              <a:rPr lang="en-US" i="1" dirty="0" smtClean="0"/>
              <a:t>.”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Capital Envolvido</a:t>
            </a:r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Abertura</a:t>
            </a:r>
            <a:r>
              <a:rPr lang="en-US" dirty="0" smtClean="0"/>
              <a:t> da </a:t>
            </a:r>
            <a:r>
              <a:rPr lang="en-US" dirty="0" err="1" smtClean="0"/>
              <a:t>Empresa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Compra</a:t>
            </a:r>
            <a:r>
              <a:rPr lang="en-US" dirty="0"/>
              <a:t> de </a:t>
            </a:r>
            <a:r>
              <a:rPr lang="en-US" dirty="0" err="1" smtClean="0"/>
              <a:t>equipamentos</a:t>
            </a:r>
            <a:r>
              <a:rPr lang="en-US" dirty="0" smtClean="0"/>
              <a:t>: R$18.000,00</a:t>
            </a:r>
          </a:p>
          <a:p>
            <a:pPr lvl="2"/>
            <a:r>
              <a:rPr lang="en-US" dirty="0" smtClean="0"/>
              <a:t>Capital de </a:t>
            </a:r>
            <a:r>
              <a:rPr lang="en-US" dirty="0" err="1" smtClean="0"/>
              <a:t>giro</a:t>
            </a:r>
            <a:r>
              <a:rPr lang="en-US" dirty="0" smtClean="0"/>
              <a:t>: R$16.000,00</a:t>
            </a:r>
          </a:p>
          <a:p>
            <a:pPr lvl="2"/>
            <a:r>
              <a:rPr lang="en-US" dirty="0" smtClean="0"/>
              <a:t>Total de </a:t>
            </a:r>
            <a:r>
              <a:rPr lang="en-US" dirty="0" err="1" smtClean="0"/>
              <a:t>investimento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: R$34.000,00</a:t>
            </a:r>
          </a:p>
          <a:p>
            <a:pPr lvl="2"/>
            <a:r>
              <a:rPr lang="en-US" dirty="0" err="1" smtClean="0"/>
              <a:t>Obtido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de </a:t>
            </a:r>
            <a:r>
              <a:rPr lang="en-US" dirty="0" err="1" smtClean="0"/>
              <a:t>reservas</a:t>
            </a:r>
            <a:r>
              <a:rPr lang="en-US" dirty="0" smtClean="0"/>
              <a:t> </a:t>
            </a:r>
            <a:r>
              <a:rPr lang="en-US" dirty="0" err="1" smtClean="0"/>
              <a:t>pessoais</a:t>
            </a:r>
            <a:r>
              <a:rPr lang="en-US" dirty="0" smtClean="0"/>
              <a:t> dos </a:t>
            </a:r>
            <a:r>
              <a:rPr lang="en-US" dirty="0" err="1" smtClean="0"/>
              <a:t>sócios</a:t>
            </a:r>
            <a:r>
              <a:rPr lang="en-US" dirty="0" smtClean="0"/>
              <a:t> </a:t>
            </a:r>
            <a:r>
              <a:rPr lang="en-US" dirty="0" err="1" smtClean="0"/>
              <a:t>envolvidos</a:t>
            </a:r>
            <a:r>
              <a:rPr lang="en-US" dirty="0" smtClean="0"/>
              <a:t>, com </a:t>
            </a:r>
            <a:r>
              <a:rPr lang="en-US" dirty="0" err="1" smtClean="0"/>
              <a:t>cotas</a:t>
            </a:r>
            <a:r>
              <a:rPr lang="en-US" dirty="0" smtClean="0"/>
              <a:t> </a:t>
            </a:r>
            <a:r>
              <a:rPr lang="en-US" dirty="0" err="1" smtClean="0"/>
              <a:t>iguais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Análise do Mercado</a:t>
            </a:r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pt-BR" dirty="0" smtClean="0"/>
              <a:t>95% da informação do mundo está em papel</a:t>
            </a:r>
          </a:p>
          <a:p>
            <a:pPr lvl="1"/>
            <a:r>
              <a:rPr lang="pt-BR" dirty="0" smtClean="0"/>
              <a:t>Alto consumo de matéria-prima</a:t>
            </a:r>
          </a:p>
          <a:p>
            <a:pPr lvl="1"/>
            <a:r>
              <a:rPr lang="pt-BR" dirty="0" smtClean="0"/>
              <a:t>Dificuldade de armazenamento e busca dos dados</a:t>
            </a:r>
          </a:p>
          <a:p>
            <a:pPr lvl="1"/>
            <a:r>
              <a:rPr lang="pt-BR" dirty="0" smtClean="0"/>
              <a:t>Estima-se que um executivo gasta em média 4 semanas do ano procurando um documento</a:t>
            </a:r>
          </a:p>
          <a:p>
            <a:pPr lvl="1"/>
            <a:r>
              <a:rPr lang="pt-BR" dirty="0" smtClean="0"/>
              <a:t>Aproximadamente 56% das empresas se preocupam com a digitalização dos documentos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Clientes</a:t>
            </a:r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Empresas de pequeno, médio e grande porte de qualquer ramo de atuação</a:t>
            </a:r>
          </a:p>
          <a:p>
            <a:pPr lvl="1"/>
            <a:r>
              <a:rPr lang="pt-BR" dirty="0" smtClean="0"/>
              <a:t>Possuem grande volume de documentos armazenados</a:t>
            </a:r>
          </a:p>
          <a:p>
            <a:pPr lvl="1"/>
            <a:r>
              <a:rPr lang="pt-BR" dirty="0" smtClean="0"/>
              <a:t>Desejam reduzir o espaço ocupado com tal finalidade</a:t>
            </a:r>
          </a:p>
          <a:p>
            <a:pPr lvl="1"/>
            <a:r>
              <a:rPr lang="pt-BR" dirty="0" smtClean="0"/>
              <a:t>Desejam otimizar acesso às informações (rastreabilidade)</a:t>
            </a:r>
          </a:p>
          <a:p>
            <a:pPr lvl="1"/>
            <a:r>
              <a:rPr lang="pt-BR" dirty="0" smtClean="0"/>
              <a:t>Preocupação com sustentabilidade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Concorrentes</a:t>
            </a:r>
            <a:endParaRPr lang="pt-BR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pt-BR" dirty="0" smtClean="0"/>
              <a:t>Oferecem</a:t>
            </a:r>
          </a:p>
          <a:p>
            <a:pPr lvl="2"/>
            <a:r>
              <a:rPr lang="pt-BR" dirty="0" smtClean="0"/>
              <a:t>Armazenamento </a:t>
            </a:r>
            <a:r>
              <a:rPr lang="pt-BR" i="1" dirty="0" smtClean="0"/>
              <a:t>on-line</a:t>
            </a:r>
          </a:p>
          <a:p>
            <a:pPr lvl="2"/>
            <a:r>
              <a:rPr lang="pt-BR" dirty="0" smtClean="0"/>
              <a:t>Certificado Digital</a:t>
            </a:r>
          </a:p>
          <a:p>
            <a:pPr lvl="2"/>
            <a:r>
              <a:rPr lang="pt-BR" dirty="0" smtClean="0"/>
              <a:t>Rápida Implantação do Processo</a:t>
            </a:r>
          </a:p>
          <a:p>
            <a:pPr lvl="1"/>
            <a:r>
              <a:rPr lang="pt-BR" dirty="0" smtClean="0"/>
              <a:t>Exigem</a:t>
            </a:r>
          </a:p>
          <a:p>
            <a:pPr lvl="2"/>
            <a:r>
              <a:rPr lang="pt-BR" dirty="0" smtClean="0"/>
              <a:t>Assinatura Mensal</a:t>
            </a:r>
          </a:p>
          <a:p>
            <a:pPr lvl="1"/>
            <a:r>
              <a:rPr lang="pt-BR" dirty="0" smtClean="0"/>
              <a:t>Não trabalham por projeto</a:t>
            </a:r>
          </a:p>
          <a:p>
            <a:pPr lvl="1"/>
            <a:r>
              <a:rPr lang="pt-BR" dirty="0" smtClean="0"/>
              <a:t>NASH</a:t>
            </a:r>
          </a:p>
          <a:p>
            <a:pPr lvl="2"/>
            <a:r>
              <a:rPr lang="pt-BR" dirty="0" smtClean="0"/>
              <a:t>Arquivos ficam com o cliente e não com a empresa</a:t>
            </a:r>
          </a:p>
          <a:p>
            <a:pPr lvl="2"/>
            <a:r>
              <a:rPr lang="pt-BR" dirty="0" smtClean="0"/>
              <a:t>Preço de acordo com a quantidade demandada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678</TotalTime>
  <Words>384</Words>
  <Application>Microsoft Office PowerPoint</Application>
  <PresentationFormat>Personalizar</PresentationFormat>
  <Paragraphs>102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Solstício</vt:lpstr>
      <vt:lpstr>Plano de Negócios</vt:lpstr>
      <vt:lpstr>Sócios</vt:lpstr>
      <vt:lpstr>Sumário Executivo</vt:lpstr>
      <vt:lpstr>Indicadores de Viabilidade</vt:lpstr>
      <vt:lpstr>Dados do Empreendimento</vt:lpstr>
      <vt:lpstr>Capital Envolvido</vt:lpstr>
      <vt:lpstr>Análise do Mercado</vt:lpstr>
      <vt:lpstr>Clientes</vt:lpstr>
      <vt:lpstr>Concorrentes</vt:lpstr>
      <vt:lpstr>Plano de Marketing</vt:lpstr>
      <vt:lpstr>Plano Operacional</vt:lpstr>
      <vt:lpstr>Plano Financeiro</vt:lpstr>
      <vt:lpstr>Plano Financeiro</vt:lpstr>
      <vt:lpstr>Cenários</vt:lpstr>
      <vt:lpstr>Matriz F.O.F.A.</vt:lpstr>
      <vt:lpstr>Avaliação do Plano de Negócios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Picolino</dc:creator>
  <cp:lastModifiedBy>Murilo e Thais</cp:lastModifiedBy>
  <cp:revision>9</cp:revision>
  <dcterms:created xsi:type="dcterms:W3CDTF">2004-05-06T09:28:21Z</dcterms:created>
  <dcterms:modified xsi:type="dcterms:W3CDTF">2011-12-07T19:57:19Z</dcterms:modified>
</cp:coreProperties>
</file>