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32EB8-3725-4439-A800-7F6C4FD2E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09279A-BE1F-4A99-87BA-5BE90485B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F68ED-08E4-4BA9-AD76-9C500A5D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C5B-8CC9-4848-AEB4-C26D88D84FDC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3B01D-B311-484B-9A01-56D89A3E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DBE49-5DA5-4684-96EB-82C69BAC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B6B7-CD13-4371-B24B-804539F88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2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4264F-A61E-4E9C-B580-C05F19B5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C79B2B-ED2D-4DE2-9BB3-6C2D34BC0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A70CA-BA76-4050-AD0F-2F54CA67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C5B-8CC9-4848-AEB4-C26D88D84FDC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9E438-9DD4-409B-BF01-E379F71B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2EDCC-06E9-4F3D-8A11-4E70309A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B6B7-CD13-4371-B24B-804539F88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F2F1D9-B06B-4345-AEC5-DA28F1134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483DF7-D552-424B-88FA-134DD8377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C614A-7C0D-40EB-BFF5-97CD3F29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C5B-8CC9-4848-AEB4-C26D88D84FDC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CF2F8-E2CE-4F57-BB11-619F270B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D2012-AF79-423A-BF13-5D008D2B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B6B7-CD13-4371-B24B-804539F88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49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0D183-5AB8-419B-AA9B-3922C6DC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E8BF6-5086-498D-96D3-39497D1D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63A79-547A-4940-B85B-F87BFF77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C5B-8CC9-4848-AEB4-C26D88D84FDC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3244C-D4EE-46D1-86BB-4C68189D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E4AFD-C1A6-4507-ACE6-9DB2BFE7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B6B7-CD13-4371-B24B-804539F88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3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5140D-BBB3-4241-AF89-D9045738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120DA-71FC-4004-88AB-69764B8D5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3D980-FD24-40B8-96C7-EAC3A286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C5B-8CC9-4848-AEB4-C26D88D84FDC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A17CF2-1802-4D29-B182-43787855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3D45F-373E-4677-9A65-F53B9F02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B6B7-CD13-4371-B24B-804539F88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1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94797-F0E6-4900-B5DC-9877E803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81732-A672-47F9-8701-D7FFC4E40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AA19BB-A01F-4589-8BB9-4524C69DB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338224-D8B9-4B6C-AA3D-57A44756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C5B-8CC9-4848-AEB4-C26D88D84FDC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70D45-A80C-4ED1-8E14-D303F1E5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4F23E-4442-48E5-B745-A3A76391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B6B7-CD13-4371-B24B-804539F88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5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D49FD-942C-44AA-A269-E78D87C8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B25C2-AB3E-4039-AC9D-294DA5C0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6F5ABF-CF96-49FC-B413-ED64D508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991352-52AD-4A07-BC49-ACB640D66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BC759F-BBFF-43F8-A4F6-9EEF0AFE9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E714D3-4E28-4DB9-8924-B76449AE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C5B-8CC9-4848-AEB4-C26D88D84FDC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8135CE-FDF9-4B84-B688-1C37A1E9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12C100-1416-40DA-973D-EBA31423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B6B7-CD13-4371-B24B-804539F88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85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D3BB9-987E-4AE5-8370-508ABDF1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F08195-5234-4F36-BF96-6B355A38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C5B-8CC9-4848-AEB4-C26D88D84FDC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E656F-1652-4BB5-A56D-B2905D0E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FB2493-AD7E-412C-BF0A-87BC188C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B6B7-CD13-4371-B24B-804539F88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0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C7EED0-F0DC-468E-9EFB-153741F7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C5B-8CC9-4848-AEB4-C26D88D84FDC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D03B99-ECA7-4D59-B870-394480ED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912713-216F-4EC8-9C04-13E6F273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B6B7-CD13-4371-B24B-804539F88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9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0A046-AAD3-45E2-A136-45B76370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581FA-D16C-48F4-8AA2-B2BA2D47B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0D93A-18A3-4247-999A-B195C1B64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BB219-A977-405E-B30F-8A8E46C1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C5B-8CC9-4848-AEB4-C26D88D84FDC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7C5CE5-AEC3-451B-A897-E7D67239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7A280-4FCB-4E25-8F37-EE05D5C5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B6B7-CD13-4371-B24B-804539F88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959F1-8888-45BE-A01E-67884F75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15A6F5-980D-4ACF-9742-4FBF9C4E6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54E9B-71C2-4C29-99D9-A38B415E0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80837B-251B-49F8-8CF5-76C1126B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C5B-8CC9-4848-AEB4-C26D88D84FDC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E884E-55D1-4324-8180-2245991A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A2CD9-28FB-496E-96BC-EC618F9B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B6B7-CD13-4371-B24B-804539F88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1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B0464B-9868-4816-A083-AFAE7E99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546BB-37C1-4FD9-83F2-1A2484D6B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63F69-0B76-4AB6-A861-14887CB78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8FC5B-8CC9-4848-AEB4-C26D88D84FDC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910DE-6A91-488E-B8C4-B8AA85504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5C50C-093F-497D-B5B4-A6AD78645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1B6B7-CD13-4371-B24B-804539F88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7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72C29-22C7-4E06-B7AC-1379B473E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无迹卡尔曼滤波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873751-ADBF-4FEA-AA0F-F8B7DDE1C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杜聪柳</a:t>
            </a:r>
          </a:p>
        </p:txBody>
      </p:sp>
    </p:spTree>
    <p:extLst>
      <p:ext uri="{BB962C8B-B14F-4D97-AF65-F5344CB8AC3E}">
        <p14:creationId xmlns:p14="http://schemas.microsoft.com/office/powerpoint/2010/main" val="22428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AC0D2-8702-42DB-ACFE-4CE6156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60C85-6920-4830-909B-F13D4FE2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介绍卡尔曼滤波和无迹卡尔曼滤波</a:t>
            </a:r>
            <a:endParaRPr lang="en-US" altLang="zh-CN" dirty="0"/>
          </a:p>
          <a:p>
            <a:r>
              <a:rPr lang="zh-CN" altLang="en-US" dirty="0"/>
              <a:t>参数量介绍</a:t>
            </a:r>
            <a:endParaRPr lang="en-US" altLang="zh-CN" dirty="0"/>
          </a:p>
          <a:p>
            <a:r>
              <a:rPr lang="zh-CN" altLang="en-US" dirty="0"/>
              <a:t>正态分布图</a:t>
            </a:r>
            <a:endParaRPr lang="en-US" altLang="zh-CN" dirty="0"/>
          </a:p>
          <a:p>
            <a:r>
              <a:rPr lang="zh-CN" altLang="en-US" dirty="0"/>
              <a:t>讲解卡尔曼滤波</a:t>
            </a:r>
          </a:p>
        </p:txBody>
      </p:sp>
    </p:spTree>
    <p:extLst>
      <p:ext uri="{BB962C8B-B14F-4D97-AF65-F5344CB8AC3E}">
        <p14:creationId xmlns:p14="http://schemas.microsoft.com/office/powerpoint/2010/main" val="266332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41E30-8F9E-4725-96A6-B20DBBD0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A3924-1E44-495D-8C13-5DC7F38B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卡尔曼滤波是什么？</a:t>
            </a:r>
            <a:endParaRPr lang="en-US" altLang="zh-CN" dirty="0"/>
          </a:p>
          <a:p>
            <a:r>
              <a:rPr lang="zh-CN" altLang="en-US" dirty="0"/>
              <a:t>任意随机变量，寻找一个权值，让其均值不变，方差减小，从线条上变平稳，从而达到滤波的作用。</a:t>
            </a:r>
            <a:endParaRPr lang="en-US" altLang="zh-CN" dirty="0"/>
          </a:p>
          <a:p>
            <a:r>
              <a:rPr lang="zh-CN" altLang="en-US" dirty="0"/>
              <a:t>缺点：采样点经过多次迭代不能算作随机采样点了，需要的采样点过多，计算量的</a:t>
            </a:r>
            <a:endParaRPr lang="en-US" altLang="zh-CN" dirty="0"/>
          </a:p>
          <a:p>
            <a:r>
              <a:rPr lang="zh-CN" altLang="en-US" dirty="0"/>
              <a:t>无迹卡尔曼滤波是什么？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通过某种规则去采样，在粒子数量尽量小的情况下，去保证采样点的均值和方差不变。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04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3BF2A-A573-4780-B806-15926077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91B7A2-6EA6-4C1B-9D25-39D2B0220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均值（平均数，</a:t>
                </a:r>
                <a:r>
                  <a:rPr lang="el-GR" altLang="zh-CN" dirty="0"/>
                  <a:t>μ</a:t>
                </a:r>
                <a:r>
                  <a:rPr lang="zh-CN" altLang="en-US" dirty="0"/>
                  <a:t>）：无隐藏的</a:t>
                </a:r>
                <a:endParaRPr lang="en-US" altLang="zh-CN" dirty="0"/>
              </a:p>
              <a:p>
                <a:r>
                  <a:rPr lang="zh-CN" altLang="en-US" dirty="0"/>
                  <a:t>期望值（</a:t>
                </a:r>
                <a:r>
                  <a:rPr lang="en-US" altLang="zh-CN" dirty="0"/>
                  <a:t>E):</a:t>
                </a:r>
                <a:r>
                  <a:rPr lang="zh-CN" altLang="en-US" dirty="0"/>
                  <a:t>有隐藏的</a:t>
                </a:r>
                <a:endParaRPr lang="en-US" altLang="zh-CN" dirty="0"/>
              </a:p>
              <a:p>
                <a:r>
                  <a:rPr lang="zh-CN" altLang="en-US" dirty="0"/>
                  <a:t>方差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：数据集从其均值扩散的度量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标准差</a:t>
                </a:r>
                <a:r>
                  <a:rPr lang="en-US" altLang="zh-CN" dirty="0"/>
                  <a:t>:(</a:t>
                </a:r>
                <a:r>
                  <a:rPr lang="el-GR" altLang="zh-CN" dirty="0"/>
                  <a:t>σ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91B7A2-6EA6-4C1B-9D25-39D2B0220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6053A89-C758-45E2-907F-08928A9D3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42" y="3420239"/>
            <a:ext cx="2127359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6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6BD17-00B9-4D62-A68F-CDCCA38C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0AE38-4BE4-47C7-92F9-964796AC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正态分布</a:t>
            </a:r>
            <a:r>
              <a:rPr lang="zh-CN" altLang="en-US" dirty="0">
                <a:sym typeface="Wingdings" panose="05000000000000000000" pitchFamily="2" charset="2"/>
              </a:rPr>
              <a:t>（高斯曲线，概率密度函数，</a:t>
            </a:r>
            <a:r>
              <a:rPr lang="en-US" altLang="zh-CN" dirty="0">
                <a:sym typeface="Wingdings" panose="05000000000000000000" pitchFamily="2" charset="2"/>
              </a:rPr>
              <a:t>PDF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测量精度（测量误差，偏差，测量的不确定度）：测量平均值与真实值之间的偏移量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6710D7-4FA1-42DA-870F-48470832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301" y="3613452"/>
            <a:ext cx="39624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1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38913-946E-4575-8985-ABCA6CF4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正态分布示意图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055A76B-FD97-472A-AC61-28B0B4C0A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153" y="1825625"/>
            <a:ext cx="80336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7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0B33D-8169-492A-A924-27905606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无迹卡尔曼滤法选取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2n+1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sigma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点，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为随机变量维数。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5DE0C-D238-4F66-A6B5-80A239CED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考虑正态分布曲线的对称性，选取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sigma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点来计算其中一个是均值，另外两个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sigma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点关于均值对称分布。比如三个点可选为：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χ</a:t>
            </a:r>
            <a:r>
              <a:rPr lang="en-US" altLang="zh-CN" b="0" i="0" baseline="-25000" dirty="0">
                <a:solidFill>
                  <a:srgbClr val="4D4D4D"/>
                </a:solidFill>
                <a:effectLst/>
                <a:latin typeface="-apple-system"/>
              </a:rPr>
              <a:t>0 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= μ;  χ</a:t>
            </a:r>
            <a:r>
              <a:rPr lang="en-US" altLang="zh-CN" b="0" i="0" baseline="-25000" dirty="0">
                <a:solidFill>
                  <a:srgbClr val="4D4D4D"/>
                </a:solidFill>
                <a:effectLst/>
                <a:latin typeface="-apple-system"/>
              </a:rPr>
              <a:t>1 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= μ + σ;    χ</a:t>
            </a:r>
            <a:r>
              <a:rPr lang="en-US" altLang="zh-CN" b="0" i="0" baseline="-25000" dirty="0">
                <a:solidFill>
                  <a:srgbClr val="4D4D4D"/>
                </a:solidFill>
                <a:effectLst/>
                <a:latin typeface="-apple-system"/>
              </a:rPr>
              <a:t>2 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= μ - σ;</a:t>
            </a:r>
          </a:p>
          <a:p>
            <a:pPr algn="l"/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使用同样的公式近似计算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Y=sin(X)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分布的数字特征：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B46EDB-9C66-4044-B94A-9147FC88B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34" y="2866645"/>
            <a:ext cx="2514729" cy="13526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E6518F-98A5-48C7-BC19-D4B01E68A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345" y="4727789"/>
            <a:ext cx="44672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6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7AE51-D69C-4705-B72D-DA47C18C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62" y="50006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        多维随机变量</a:t>
            </a:r>
            <a:r>
              <a:rPr lang="en-US" altLang="zh-CN" sz="2800" b="1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 ∼ 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N(</a:t>
            </a:r>
            <a:r>
              <a:rPr lang="en-US" altLang="zh-CN" sz="2800" b="1" i="0" dirty="0">
                <a:solidFill>
                  <a:srgbClr val="4D4D4D"/>
                </a:solidFill>
                <a:effectLst/>
                <a:latin typeface="-apple-system"/>
              </a:rPr>
              <a:t>μ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en-US" altLang="zh-CN" sz="2800" b="1" i="0" dirty="0">
                <a:solidFill>
                  <a:srgbClr val="4D4D4D"/>
                </a:solidFill>
                <a:effectLst/>
                <a:latin typeface="-apple-system"/>
              </a:rPr>
              <a:t>Σ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800" b="1" i="0" dirty="0">
                <a:solidFill>
                  <a:srgbClr val="4D4D4D"/>
                </a:solidFill>
                <a:effectLst/>
                <a:latin typeface="-apple-system"/>
              </a:rPr>
              <a:t>Σ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为协方差矩阵，</a:t>
            </a:r>
            <a:r>
              <a:rPr lang="en-US" altLang="zh-CN" sz="2800" b="1" i="0" dirty="0">
                <a:solidFill>
                  <a:srgbClr val="4D4D4D"/>
                </a:solidFill>
                <a:effectLst/>
                <a:latin typeface="-apple-system"/>
              </a:rPr>
              <a:t>L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en-US" altLang="zh-CN" sz="2800" b="1" i="0" dirty="0">
                <a:solidFill>
                  <a:srgbClr val="4D4D4D"/>
                </a:solidFill>
                <a:effectLst/>
                <a:latin typeface="-apple-system"/>
              </a:rPr>
              <a:t>Σ = LL</a:t>
            </a:r>
            <a:r>
              <a:rPr lang="en-US" altLang="zh-CN" sz="2800" b="0" i="0" baseline="30000" dirty="0">
                <a:solidFill>
                  <a:srgbClr val="4D4D4D"/>
                </a:solidFill>
                <a:effectLst/>
                <a:latin typeface="-apple-system"/>
              </a:rPr>
              <a:t>T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sz="2800" b="0" i="0" baseline="3000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 ，矩阵</a:t>
            </a:r>
            <a:r>
              <a:rPr lang="en-US" altLang="zh-CN" sz="2800" b="1" i="0" dirty="0">
                <a:solidFill>
                  <a:srgbClr val="4D4D4D"/>
                </a:solidFill>
                <a:effectLst/>
                <a:latin typeface="-apple-system"/>
              </a:rPr>
              <a:t>L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可以类比一维情况下的标准差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σ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。则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sigma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点可以写成下面的形式：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5B30F-2CED-4CF4-9E1F-D45BCBA3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l-GR" altLang="zh-CN" b="1" i="0" dirty="0">
                <a:solidFill>
                  <a:srgbClr val="4D4D4D"/>
                </a:solidFill>
                <a:effectLst/>
                <a:latin typeface="-apple-system"/>
              </a:rPr>
              <a:t>χ</a:t>
            </a:r>
            <a:r>
              <a:rPr lang="el-GR" altLang="zh-CN" b="1" i="0" baseline="-2500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el-GR" altLang="zh-CN" b="0" i="0" baseline="-2500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el-GR" altLang="zh-CN" b="0" i="0" dirty="0">
                <a:solidFill>
                  <a:srgbClr val="4D4D4D"/>
                </a:solidFill>
                <a:effectLst/>
                <a:latin typeface="-apple-system"/>
              </a:rPr>
              <a:t>= </a:t>
            </a:r>
            <a:r>
              <a:rPr lang="el-GR" altLang="zh-CN" b="1" i="0" dirty="0">
                <a:solidFill>
                  <a:srgbClr val="4D4D4D"/>
                </a:solidFill>
                <a:effectLst/>
                <a:latin typeface="-apple-system"/>
              </a:rPr>
              <a:t>μ</a:t>
            </a:r>
            <a:r>
              <a:rPr lang="el-GR" altLang="zh-CN" b="0" i="0" dirty="0">
                <a:solidFill>
                  <a:srgbClr val="4D4D4D"/>
                </a:solidFill>
                <a:effectLst/>
                <a:latin typeface="-apple-system"/>
              </a:rPr>
              <a:t>;</a:t>
            </a:r>
          </a:p>
          <a:p>
            <a:pPr algn="l"/>
            <a:r>
              <a:rPr lang="el-GR" altLang="zh-CN" b="1" i="0" dirty="0">
                <a:solidFill>
                  <a:srgbClr val="4D4D4D"/>
                </a:solidFill>
                <a:effectLst/>
                <a:latin typeface="-apple-system"/>
              </a:rPr>
              <a:t>χ</a:t>
            </a:r>
            <a:r>
              <a:rPr lang="en-US" altLang="zh-CN" b="1" i="0" baseline="-25000" dirty="0" err="1">
                <a:solidFill>
                  <a:srgbClr val="4D4D4D"/>
                </a:solidFill>
                <a:effectLst/>
                <a:latin typeface="-apple-system"/>
              </a:rPr>
              <a:t>i</a:t>
            </a:r>
            <a:r>
              <a:rPr lang="en-US" altLang="zh-CN" b="0" i="0" baseline="-2500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= </a:t>
            </a:r>
            <a:r>
              <a:rPr lang="el-GR" altLang="zh-CN" b="1" i="0" dirty="0">
                <a:solidFill>
                  <a:srgbClr val="4D4D4D"/>
                </a:solidFill>
                <a:effectLst/>
                <a:latin typeface="-apple-system"/>
              </a:rPr>
              <a:t>μ</a:t>
            </a:r>
            <a:r>
              <a:rPr lang="el-GR" altLang="zh-CN" b="0" i="0" dirty="0">
                <a:solidFill>
                  <a:srgbClr val="4D4D4D"/>
                </a:solidFill>
                <a:effectLst/>
                <a:latin typeface="-apple-system"/>
              </a:rPr>
              <a:t> +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L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;</a:t>
            </a:r>
          </a:p>
          <a:p>
            <a:pPr algn="l"/>
            <a:r>
              <a:rPr lang="el-GR" altLang="zh-CN" b="1" i="0" dirty="0">
                <a:solidFill>
                  <a:srgbClr val="4D4D4D"/>
                </a:solidFill>
                <a:effectLst/>
                <a:latin typeface="-apple-system"/>
              </a:rPr>
              <a:t>χ</a:t>
            </a:r>
            <a:r>
              <a:rPr lang="en-US" altLang="zh-CN" b="1" i="0" baseline="-25000" dirty="0" err="1">
                <a:solidFill>
                  <a:srgbClr val="4D4D4D"/>
                </a:solidFill>
                <a:effectLst/>
                <a:latin typeface="-apple-system"/>
              </a:rPr>
              <a:t>n+i</a:t>
            </a:r>
            <a:r>
              <a:rPr lang="en-US" altLang="zh-CN" b="0" i="0" baseline="-2500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=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el-GR" altLang="zh-CN" b="1" i="0" dirty="0">
                <a:solidFill>
                  <a:srgbClr val="4D4D4D"/>
                </a:solidFill>
                <a:effectLst/>
                <a:latin typeface="-apple-system"/>
              </a:rPr>
              <a:t>μ</a:t>
            </a:r>
            <a:r>
              <a:rPr lang="el-GR" altLang="zh-CN" b="0" i="0" dirty="0">
                <a:solidFill>
                  <a:srgbClr val="4D4D4D"/>
                </a:solidFill>
                <a:effectLst/>
                <a:latin typeface="-apple-system"/>
              </a:rPr>
              <a:t> -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L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; 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为一个正的常数</a:t>
            </a: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非线性变换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Y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=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g(X)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，可以计算出变换后的期望和方差：</a:t>
            </a:r>
            <a:endParaRPr lang="zh-CN" altLang="en-US" i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53C864-C9FD-4DDD-9BF7-784C592D0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224" y="4158430"/>
            <a:ext cx="66198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3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350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Cambria Math</vt:lpstr>
      <vt:lpstr>Office 主题​​</vt:lpstr>
      <vt:lpstr>无迹卡尔曼滤波</vt:lpstr>
      <vt:lpstr>目录</vt:lpstr>
      <vt:lpstr>介绍</vt:lpstr>
      <vt:lpstr>PowerPoint 演示文稿</vt:lpstr>
      <vt:lpstr>PowerPoint 演示文稿</vt:lpstr>
      <vt:lpstr>正态分布示意图</vt:lpstr>
      <vt:lpstr>无迹卡尔曼滤法选取2n+1个sigma点，n为随机变量维数。</vt:lpstr>
      <vt:lpstr>        多维随机变量X ∼ N(μ ,Σ)，Σ为协方差矩阵，L(Σ = LLT)  ，矩阵L可以类比一维情况下的标准差σ。则sigma点可以写成下面的形式：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无迹卡尔曼滤波</dc:title>
  <dc:creator>1049116640@qq.com</dc:creator>
  <cp:lastModifiedBy>1049116640@qq.com</cp:lastModifiedBy>
  <cp:revision>10</cp:revision>
  <dcterms:created xsi:type="dcterms:W3CDTF">2020-12-16T12:30:02Z</dcterms:created>
  <dcterms:modified xsi:type="dcterms:W3CDTF">2020-12-18T13:31:34Z</dcterms:modified>
</cp:coreProperties>
</file>