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0693400" cy="7562850"/>
  <p:notesSz cx="10693400" cy="75628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0" d="100"/>
          <a:sy n="140" d="100"/>
        </p:scale>
        <p:origin x="1716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31871" y="2000370"/>
            <a:ext cx="1629656" cy="666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994" y="327543"/>
            <a:ext cx="1410970" cy="358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tx1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1/25/2021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qhebot.taobao.com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://www.qhebot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3.jpg"/><Relationship Id="rId4" Type="http://schemas.openxmlformats.org/officeDocument/2006/relationships/image" Target="../media/image9.png"/><Relationship Id="rId9" Type="http://schemas.openxmlformats.org/officeDocument/2006/relationships/hyperlink" Target="mailto:service@qhebo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03700" y="2703702"/>
            <a:ext cx="3429000" cy="400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zh-CN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DS18B20 </a:t>
            </a:r>
            <a:r>
              <a:rPr lang="zh-CN" altLang="en-US" sz="2400" spc="65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转接板</a:t>
            </a:r>
            <a:endParaRPr sz="24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07BD54FB-ACE5-4E5E-8989-B265CAD43D37}"/>
              </a:ext>
            </a:extLst>
          </p:cNvPr>
          <p:cNvSpPr txBox="1"/>
          <p:nvPr/>
        </p:nvSpPr>
        <p:spPr>
          <a:xfrm>
            <a:off x="4126431" y="1266825"/>
            <a:ext cx="243914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zh-CN" altLang="en-US" sz="5400" b="1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说明书</a:t>
            </a:r>
            <a:endParaRPr sz="5400" b="1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7BF4F1-1CE5-4A60-BF01-3655DFF3D580}"/>
              </a:ext>
            </a:extLst>
          </p:cNvPr>
          <p:cNvSpPr txBox="1"/>
          <p:nvPr/>
        </p:nvSpPr>
        <p:spPr>
          <a:xfrm>
            <a:off x="4522925" y="2063142"/>
            <a:ext cx="1646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instructions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0ADCD0A-7C53-445C-86DF-3008C6366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200025"/>
            <a:ext cx="1524000" cy="5395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F4A1889-4269-46B5-912D-E27E95095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700" y="3552825"/>
            <a:ext cx="4389355" cy="286047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51"/>
            <a:ext cx="4864100" cy="7560309"/>
          </a:xfrm>
          <a:custGeom>
            <a:avLst/>
            <a:gdLst/>
            <a:ahLst/>
            <a:cxnLst/>
            <a:rect l="l" t="t" r="r" b="b"/>
            <a:pathLst>
              <a:path w="4864100" h="7560309">
                <a:moveTo>
                  <a:pt x="0" y="7560056"/>
                </a:moveTo>
                <a:lnTo>
                  <a:pt x="4864087" y="7560056"/>
                </a:lnTo>
                <a:lnTo>
                  <a:pt x="4864087" y="0"/>
                </a:lnTo>
                <a:lnTo>
                  <a:pt x="0" y="0"/>
                </a:lnTo>
                <a:lnTo>
                  <a:pt x="0" y="756005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646980"/>
              </p:ext>
            </p:extLst>
          </p:nvPr>
        </p:nvGraphicFramePr>
        <p:xfrm>
          <a:off x="5131218" y="788810"/>
          <a:ext cx="5305425" cy="6107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7230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名称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955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lang="zh-CN" altLang="en-US" sz="1600" spc="65" dirty="0">
                          <a:latin typeface="宋体"/>
                          <a:cs typeface="宋体"/>
                        </a:rPr>
                        <a:t>     </a:t>
                      </a:r>
                      <a:r>
                        <a:rPr lang="en-US" altLang="zh-CN" sz="1600" spc="65" dirty="0">
                          <a:latin typeface="宋体"/>
                          <a:cs typeface="宋体"/>
                        </a:rPr>
                        <a:t>DS18B20 </a:t>
                      </a:r>
                      <a:r>
                        <a:rPr lang="zh-CN" altLang="en-US" sz="1600" spc="65" dirty="0">
                          <a:latin typeface="宋体"/>
                          <a:cs typeface="宋体"/>
                        </a:rPr>
                        <a:t>转接板</a:t>
                      </a:r>
                      <a:endParaRPr lang="zh-CN" altLang="en-US" sz="1600" dirty="0">
                        <a:latin typeface="宋体"/>
                        <a:cs typeface="宋体"/>
                      </a:endParaRPr>
                    </a:p>
                  </a:txBody>
                  <a:tcPr marL="0" marR="0" marT="211454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385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货号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r>
                        <a:rPr lang="en-US" sz="1450" spc="80" dirty="0">
                          <a:latin typeface="宋体"/>
                          <a:cs typeface="宋体"/>
                        </a:rPr>
                        <a:t>SENDS590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384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尺寸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700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lang="en-US" altLang="zh-CN" sz="1450" spc="105" dirty="0">
                          <a:latin typeface="宋体"/>
                          <a:cs typeface="宋体"/>
                        </a:rPr>
                        <a:t>17 X 27mm</a:t>
                      </a:r>
                      <a:endParaRPr lang="en-US" altLang="zh-CN" sz="1450" dirty="0">
                        <a:latin typeface="宋体"/>
                        <a:cs typeface="宋体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385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70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孔距</a:t>
                      </a:r>
                      <a:endParaRPr sz="1700">
                        <a:latin typeface="宋体"/>
                        <a:cs typeface="宋体"/>
                      </a:endParaRPr>
                    </a:p>
                  </a:txBody>
                  <a:tcPr marL="0" marR="0" marT="17399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lang="zh-CN" altLang="en-US" sz="1450" dirty="0">
                          <a:latin typeface="宋体"/>
                          <a:cs typeface="宋体"/>
                        </a:rPr>
                        <a:t>无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390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固定孔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lang="zh-CN" altLang="en-US" sz="1450" dirty="0">
                          <a:latin typeface="宋体"/>
                          <a:cs typeface="宋体"/>
                        </a:rPr>
                        <a:t>无</a:t>
                      </a:r>
                      <a:endParaRPr lang="en-US" altLang="zh-CN" sz="1450" dirty="0">
                        <a:latin typeface="宋体"/>
                        <a:cs typeface="宋体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379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重量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510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lang="en-US" altLang="zh-CN" sz="1450" spc="45" dirty="0">
                          <a:latin typeface="宋体"/>
                          <a:cs typeface="宋体"/>
                        </a:rPr>
                        <a:t>5g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161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7979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290"/>
                        </a:spcBef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电压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6383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lang="en-US" altLang="zh-CN" sz="1450" spc="50" dirty="0">
                          <a:solidFill>
                            <a:schemeClr val="tx1"/>
                          </a:solidFill>
                          <a:latin typeface="宋体"/>
                          <a:ea typeface="+mn-ea"/>
                          <a:cs typeface="+mn-cs"/>
                        </a:rPr>
                        <a:t>3.3 ~ 5.5 VDC</a:t>
                      </a:r>
                      <a:endParaRPr sz="1450" spc="50" dirty="0">
                        <a:solidFill>
                          <a:schemeClr val="tx1"/>
                        </a:solidFill>
                        <a:latin typeface="宋体"/>
                        <a:ea typeface="+mn-ea"/>
                        <a:cs typeface="宋体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6681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525"/>
                        </a:spcBef>
                      </a:pPr>
                      <a:r>
                        <a:rPr lang="zh-CN" altLang="en-US" sz="1700" dirty="0">
                          <a:latin typeface="宋体"/>
                          <a:cs typeface="宋体"/>
                        </a:rPr>
                        <a:t>输出信号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lang="zh-CN" altLang="en-US" sz="1450" spc="50" dirty="0">
                          <a:latin typeface="宋体"/>
                          <a:cs typeface="宋体"/>
                        </a:rPr>
                        <a:t>单总线数字协议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21018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>
                      <a:solidFill>
                        <a:srgbClr val="666666"/>
                      </a:solidFill>
                      <a:prstDash val="soli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16681">
                <a:tc>
                  <a:txBody>
                    <a:bodyPr/>
                    <a:lstStyle/>
                    <a:p>
                      <a:pPr marL="57404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52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700" spc="10" dirty="0">
                          <a:latin typeface="宋体"/>
                          <a:cs typeface="宋体"/>
                        </a:rPr>
                        <a:t>工作原理</a:t>
                      </a:r>
                      <a:endParaRPr lang="zh-CN" altLang="en-US" sz="1700" dirty="0">
                        <a:latin typeface="宋体"/>
                        <a:cs typeface="宋体"/>
                      </a:endParaRPr>
                    </a:p>
                  </a:txBody>
                  <a:tcPr marL="0" marR="0" marT="19367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lang="zh-CN" altLang="en-US" sz="1450" dirty="0">
                          <a:latin typeface="宋体"/>
                          <a:cs typeface="宋体"/>
                        </a:rPr>
                        <a:t>检测温度后。转化为单总线输出</a:t>
                      </a:r>
                    </a:p>
                  </a:txBody>
                  <a:tcPr marL="0" marR="0" marT="210185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441064"/>
                  </a:ext>
                </a:extLst>
              </a:tr>
              <a:tr h="616678">
                <a:tc>
                  <a:txBody>
                    <a:bodyPr/>
                    <a:lstStyle/>
                    <a:p>
                      <a:pPr marL="57404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700" spc="10" dirty="0">
                          <a:latin typeface="宋体"/>
                          <a:cs typeface="宋体"/>
                        </a:rPr>
                        <a:t>平台</a:t>
                      </a:r>
                      <a:endParaRPr sz="1700" dirty="0">
                        <a:latin typeface="宋体"/>
                        <a:cs typeface="宋体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666666"/>
                      </a:solidFill>
                      <a:prstDash val="solid"/>
                    </a:lnL>
                    <a:lnR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7375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1450" spc="5" dirty="0" err="1">
                          <a:latin typeface="宋体"/>
                          <a:cs typeface="宋体"/>
                        </a:rPr>
                        <a:t>Arduino</a:t>
                      </a:r>
                      <a:r>
                        <a:rPr lang="en-US" altLang="zh-CN" sz="1450" spc="5" dirty="0" err="1">
                          <a:latin typeface="宋体"/>
                          <a:cs typeface="宋体"/>
                        </a:rPr>
                        <a:t>,Microbit</a:t>
                      </a:r>
                      <a:r>
                        <a:rPr lang="en-US" altLang="zh-CN" sz="1450" spc="5" dirty="0">
                          <a:latin typeface="宋体"/>
                          <a:cs typeface="宋体"/>
                        </a:rPr>
                        <a:t>,</a:t>
                      </a:r>
                      <a:r>
                        <a:rPr lang="zh-CN" altLang="en-US" sz="1450" spc="5" dirty="0">
                          <a:latin typeface="宋体"/>
                          <a:cs typeface="宋体"/>
                        </a:rPr>
                        <a:t>单片机 等</a:t>
                      </a:r>
                      <a:endParaRPr sz="1450" dirty="0">
                        <a:latin typeface="宋体"/>
                        <a:cs typeface="宋体"/>
                      </a:endParaRPr>
                    </a:p>
                  </a:txBody>
                  <a:tcPr marL="0" marR="0" marT="189865" marB="0">
                    <a:lnL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666666"/>
                      </a:solidFill>
                      <a:prstDash val="solid"/>
                    </a:lnR>
                    <a:lnT w="1270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666666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17791" y="1297559"/>
            <a:ext cx="3111760" cy="5527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altLang="zh-CN" sz="2000" spc="6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DS18B20 </a:t>
            </a:r>
            <a:r>
              <a:rPr lang="zh-CN" altLang="en-US" sz="2000" spc="6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转接板</a:t>
            </a:r>
            <a:endParaRPr lang="en-US" altLang="zh-CN" sz="2000" spc="65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 Light"/>
                <a:ea typeface="思源黑体 CN Normal" panose="020B0400000000000000" pitchFamily="34" charset="-122"/>
                <a:cs typeface="Calibri Light"/>
              </a:rPr>
              <a:t>DS18B20</a:t>
            </a:r>
            <a:endParaRPr sz="2100" dirty="0">
              <a:latin typeface="Calibri Light"/>
              <a:cs typeface="Calibri Ligh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6A46E63-93FC-438C-97AF-8073C27D59A6}"/>
              </a:ext>
            </a:extLst>
          </p:cNvPr>
          <p:cNvSpPr txBox="1"/>
          <p:nvPr/>
        </p:nvSpPr>
        <p:spPr>
          <a:xfrm>
            <a:off x="469900" y="3254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C9820F6-2787-4EBE-8634-0812CE821A7C}"/>
              </a:ext>
            </a:extLst>
          </p:cNvPr>
          <p:cNvSpPr txBox="1"/>
          <p:nvPr/>
        </p:nvSpPr>
        <p:spPr>
          <a:xfrm>
            <a:off x="417791" y="671172"/>
            <a:ext cx="142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parameter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E49ABB-A159-45DB-B2E6-32689E2BC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20004" y="3319863"/>
            <a:ext cx="4123008" cy="21429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>
            <a:extLst>
              <a:ext uri="{FF2B5EF4-FFF2-40B4-BE49-F238E27FC236}">
                <a16:creationId xmlns:a16="http://schemas.microsoft.com/office/drawing/2014/main" id="{4F75CC89-E459-4FC1-BE21-833BD4501F7D}"/>
              </a:ext>
            </a:extLst>
          </p:cNvPr>
          <p:cNvSpPr txBox="1"/>
          <p:nvPr/>
        </p:nvSpPr>
        <p:spPr>
          <a:xfrm>
            <a:off x="648632" y="809625"/>
            <a:ext cx="143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Pin description</a:t>
            </a:r>
            <a:endParaRPr lang="zh-CN" altLang="en-US"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980594-08D0-4EF3-8236-05395B5FACD9}"/>
              </a:ext>
            </a:extLst>
          </p:cNvPr>
          <p:cNvSpPr txBox="1"/>
          <p:nvPr/>
        </p:nvSpPr>
        <p:spPr>
          <a:xfrm>
            <a:off x="631170" y="41249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引脚说明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8EC3524-5B2A-4348-81DC-792093E0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2" y="1771650"/>
            <a:ext cx="68484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7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72169" y="713546"/>
            <a:ext cx="1131813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0" spc="-5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sketch</a:t>
            </a:r>
            <a:r>
              <a:rPr sz="1400" b="0" spc="-7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 </a:t>
            </a:r>
            <a:r>
              <a:rPr sz="1400" b="0" spc="1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map</a:t>
            </a:r>
            <a:endParaRPr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 Light"/>
            </a:endParaRPr>
          </a:p>
        </p:txBody>
      </p:sp>
      <p:sp>
        <p:nvSpPr>
          <p:cNvPr id="585" name="object 585"/>
          <p:cNvSpPr txBox="1"/>
          <p:nvPr/>
        </p:nvSpPr>
        <p:spPr>
          <a:xfrm>
            <a:off x="4426097" y="2065557"/>
            <a:ext cx="29908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225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endParaRPr sz="700">
              <a:latin typeface="Arial"/>
              <a:cs typeface="Arial"/>
            </a:endParaRPr>
          </a:p>
        </p:txBody>
      </p:sp>
      <p:sp>
        <p:nvSpPr>
          <p:cNvPr id="588" name="object 588"/>
          <p:cNvSpPr txBox="1"/>
          <p:nvPr/>
        </p:nvSpPr>
        <p:spPr>
          <a:xfrm>
            <a:off x="3773579" y="1468520"/>
            <a:ext cx="74739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Sound Sensor</a:t>
            </a:r>
            <a:r>
              <a:rPr sz="700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V2</a:t>
            </a:r>
            <a:endParaRPr sz="7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94" y="327543"/>
            <a:ext cx="1701106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00" spc="3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连接示意图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7BDABA-78EF-409B-80D7-2FAE68E2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75" y="1343025"/>
            <a:ext cx="4972050" cy="5648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BE2183F-4CD2-497B-ABB4-2D83E3735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98" y="245548"/>
            <a:ext cx="4551033" cy="38376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160AA0-B95C-4F87-96A1-3C8374F55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06" y="4039510"/>
            <a:ext cx="4178255" cy="3523340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20193"/>
            <a:ext cx="3608704" cy="7560309"/>
          </a:xfrm>
          <a:custGeom>
            <a:avLst/>
            <a:gdLst/>
            <a:ahLst/>
            <a:cxnLst/>
            <a:rect l="l" t="t" r="r" b="b"/>
            <a:pathLst>
              <a:path w="3608704" h="7560309">
                <a:moveTo>
                  <a:pt x="0" y="7560056"/>
                </a:moveTo>
                <a:lnTo>
                  <a:pt x="3608628" y="7560056"/>
                </a:lnTo>
                <a:lnTo>
                  <a:pt x="3608628" y="0"/>
                </a:lnTo>
                <a:lnTo>
                  <a:pt x="0" y="0"/>
                </a:lnTo>
                <a:lnTo>
                  <a:pt x="0" y="7560056"/>
                </a:lnTo>
                <a:close/>
              </a:path>
            </a:pathLst>
          </a:custGeom>
          <a:solidFill>
            <a:srgbClr val="E4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65241" y="4362098"/>
            <a:ext cx="2212340" cy="15087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2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点击上传程序到开发板</a:t>
            </a:r>
            <a:endParaRPr sz="13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32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1300" spc="20" dirty="0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上传成功后</a:t>
            </a: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endParaRPr lang="en-US" altLang="zh-CN" sz="1300" spc="2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marL="12700">
              <a:lnSpc>
                <a:spcPct val="100000"/>
              </a:lnSpc>
            </a:pPr>
            <a:r>
              <a:rPr sz="1300" spc="20" dirty="0" err="1"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即可看到模块的实验效果</a:t>
            </a:r>
            <a:endParaRPr sz="1300" dirty="0"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12917" y="1655430"/>
            <a:ext cx="2117725" cy="11980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</a:pPr>
            <a:r>
              <a:rPr sz="1300" spc="2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打开</a:t>
            </a:r>
            <a:r>
              <a:rPr sz="1300" spc="4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</a:t>
            </a:r>
            <a:r>
              <a:rPr sz="1300" spc="-39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 </a:t>
            </a:r>
            <a:r>
              <a:rPr sz="1300" spc="35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IDE</a:t>
            </a:r>
            <a:r>
              <a:rPr sz="1300" spc="20" dirty="0" err="1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编程软件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，选择对应开发板和端口号，</a:t>
            </a:r>
            <a:endParaRPr lang="en-US" altLang="zh-CN" sz="1300" spc="2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lnSpc>
                <a:spcPct val="150000"/>
              </a:lnSpc>
              <a:spcBef>
                <a:spcPts val="125"/>
              </a:spcBef>
            </a:pP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此处为“</a:t>
            </a:r>
            <a:r>
              <a:rPr lang="en-US" altLang="zh-CN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 UNO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”开发板，端口为“</a:t>
            </a:r>
            <a:r>
              <a:rPr lang="en-US" altLang="zh-CN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COM4</a:t>
            </a:r>
            <a:r>
              <a:rPr lang="zh-CN" altLang="en-US" sz="1300" spc="2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”。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994" y="2073012"/>
            <a:ext cx="18065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5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1.</a:t>
            </a:r>
            <a:r>
              <a:rPr sz="1300" spc="-3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双击打开测试程序文件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8994" y="2598940"/>
            <a:ext cx="2082106" cy="22692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确保你的电脑已经安装IDE</a:t>
            </a:r>
          </a:p>
          <a:p>
            <a:pPr marL="12700">
              <a:spcBef>
                <a:spcPts val="172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2.如右图操作</a:t>
            </a:r>
            <a:endParaRPr lang="en-US" altLang="zh-CN"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1725"/>
              </a:spcBef>
            </a:pP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上传程序到</a:t>
            </a:r>
            <a:r>
              <a:rPr lang="en-US" altLang="zh-CN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Arduino </a:t>
            </a: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板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3225"/>
              </a:spcBef>
            </a:pPr>
            <a:r>
              <a:rPr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3.实验结果：</a:t>
            </a:r>
            <a:endParaRPr lang="en-US" altLang="zh-CN"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  <a:p>
            <a:pPr marL="12700">
              <a:spcBef>
                <a:spcPts val="3225"/>
              </a:spcBef>
            </a:pPr>
            <a:r>
              <a:rPr lang="zh-CN" altLang="en-US" sz="1300" dirty="0">
                <a:latin typeface="思源黑体 CN Normal" panose="020B0400000000000000" pitchFamily="34" charset="-122"/>
                <a:ea typeface="思源黑体 CN Normal" panose="020B0400000000000000" pitchFamily="34" charset="-122"/>
                <a:cs typeface="宋体"/>
              </a:rPr>
              <a:t>返回温度值。</a:t>
            </a:r>
            <a:endParaRPr sz="1300" dirty="0">
              <a:latin typeface="思源黑体 CN Normal" panose="020B0400000000000000" pitchFamily="34" charset="-122"/>
              <a:ea typeface="思源黑体 CN Normal" panose="020B0400000000000000" pitchFamily="34" charset="-122"/>
              <a:cs typeface="宋体"/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4162FB1A-9AB6-4AAD-899A-C760B8BA3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994" y="327543"/>
            <a:ext cx="1701106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zh-CN" altLang="en-US" sz="2400" spc="3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测试程序</a:t>
            </a:r>
            <a:endParaRPr sz="2400" spc="3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81360F14-49F8-48CA-8F15-649F4D67435E}"/>
              </a:ext>
            </a:extLst>
          </p:cNvPr>
          <p:cNvSpPr txBox="1"/>
          <p:nvPr/>
        </p:nvSpPr>
        <p:spPr>
          <a:xfrm>
            <a:off x="372169" y="713546"/>
            <a:ext cx="1131813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1400" spc="-5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 Light"/>
              </a:rPr>
              <a:t>test program</a:t>
            </a:r>
            <a:endParaRPr sz="1400" dirty="0">
              <a:solidFill>
                <a:schemeClr val="bg1">
                  <a:lumMod val="5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 Ligh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5949BB6-49AE-48B0-821E-3E647F47D80F}"/>
              </a:ext>
            </a:extLst>
          </p:cNvPr>
          <p:cNvSpPr/>
          <p:nvPr/>
        </p:nvSpPr>
        <p:spPr>
          <a:xfrm>
            <a:off x="4442777" y="1686386"/>
            <a:ext cx="990600" cy="11220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3F2890-188B-4738-8F6D-2FEA3F681A05}"/>
              </a:ext>
            </a:extLst>
          </p:cNvPr>
          <p:cNvSpPr/>
          <p:nvPr/>
        </p:nvSpPr>
        <p:spPr>
          <a:xfrm>
            <a:off x="4442777" y="1805985"/>
            <a:ext cx="1219200" cy="1464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EC45F24-D9B7-4918-9824-FF673BFCA0D3}"/>
              </a:ext>
            </a:extLst>
          </p:cNvPr>
          <p:cNvSpPr/>
          <p:nvPr/>
        </p:nvSpPr>
        <p:spPr>
          <a:xfrm>
            <a:off x="6634942" y="1924329"/>
            <a:ext cx="1070087" cy="146497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bject 7">
            <a:extLst>
              <a:ext uri="{FF2B5EF4-FFF2-40B4-BE49-F238E27FC236}">
                <a16:creationId xmlns:a16="http://schemas.microsoft.com/office/drawing/2014/main" id="{B9172EC3-5762-46CC-AF5A-449EF4133EE4}"/>
              </a:ext>
            </a:extLst>
          </p:cNvPr>
          <p:cNvSpPr/>
          <p:nvPr/>
        </p:nvSpPr>
        <p:spPr>
          <a:xfrm rot="10800000">
            <a:off x="5729925" y="1807104"/>
            <a:ext cx="814705" cy="146685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7">
            <a:extLst>
              <a:ext uri="{FF2B5EF4-FFF2-40B4-BE49-F238E27FC236}">
                <a16:creationId xmlns:a16="http://schemas.microsoft.com/office/drawing/2014/main" id="{9DFDDD3D-BE4C-471D-AA39-F892B4C15192}"/>
              </a:ext>
            </a:extLst>
          </p:cNvPr>
          <p:cNvSpPr/>
          <p:nvPr/>
        </p:nvSpPr>
        <p:spPr>
          <a:xfrm rot="10800000">
            <a:off x="7765352" y="1928489"/>
            <a:ext cx="344961" cy="148683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8950200-2FB7-4877-945F-4CF2CC608196}"/>
              </a:ext>
            </a:extLst>
          </p:cNvPr>
          <p:cNvSpPr/>
          <p:nvPr/>
        </p:nvSpPr>
        <p:spPr>
          <a:xfrm>
            <a:off x="6537675" y="4362800"/>
            <a:ext cx="180625" cy="1806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object 7">
            <a:extLst>
              <a:ext uri="{FF2B5EF4-FFF2-40B4-BE49-F238E27FC236}">
                <a16:creationId xmlns:a16="http://schemas.microsoft.com/office/drawing/2014/main" id="{467FEF7A-69A0-4D4B-A452-8F804C7D802D}"/>
              </a:ext>
            </a:extLst>
          </p:cNvPr>
          <p:cNvSpPr/>
          <p:nvPr/>
        </p:nvSpPr>
        <p:spPr>
          <a:xfrm>
            <a:off x="5956300" y="4391024"/>
            <a:ext cx="588330" cy="158591"/>
          </a:xfrm>
          <a:custGeom>
            <a:avLst/>
            <a:gdLst/>
            <a:ahLst/>
            <a:cxnLst/>
            <a:rect l="l" t="t" r="r" b="b"/>
            <a:pathLst>
              <a:path w="814704" h="146685">
                <a:moveTo>
                  <a:pt x="218757" y="0"/>
                </a:moveTo>
                <a:lnTo>
                  <a:pt x="0" y="73012"/>
                </a:lnTo>
                <a:lnTo>
                  <a:pt x="218757" y="146570"/>
                </a:lnTo>
                <a:lnTo>
                  <a:pt x="218757" y="96469"/>
                </a:lnTo>
                <a:lnTo>
                  <a:pt x="814209" y="96469"/>
                </a:lnTo>
                <a:lnTo>
                  <a:pt x="814209" y="43700"/>
                </a:lnTo>
                <a:lnTo>
                  <a:pt x="218757" y="43700"/>
                </a:lnTo>
                <a:lnTo>
                  <a:pt x="21875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61530" y="2420664"/>
            <a:ext cx="5634355" cy="95667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1280"/>
              </a:spcBef>
            </a:pPr>
            <a:r>
              <a:rPr spc="25" dirty="0" err="1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自主</a:t>
            </a:r>
            <a:r>
              <a:rPr lang="en-US" altLang="zh-CN" spc="25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    </a:t>
            </a:r>
            <a:r>
              <a:rPr lang="en-US" altLang="zh-CN" spc="-730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        </a:t>
            </a:r>
            <a:r>
              <a:rPr lang="zh-CN" altLang="en-US" spc="25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创新    共享    </a:t>
            </a:r>
            <a:r>
              <a:rPr lang="zh-CN" altLang="en-US" spc="-90" dirty="0">
                <a:solidFill>
                  <a:srgbClr val="00B0F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cs typeface="宋体"/>
              </a:rPr>
              <a:t>卓越</a:t>
            </a:r>
            <a:endParaRPr dirty="0">
              <a:solidFill>
                <a:srgbClr val="00B0F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  <a:cs typeface="宋体"/>
            </a:endParaRPr>
          </a:p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z="1300" b="0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Independent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research </a:t>
            </a:r>
            <a:r>
              <a:rPr sz="1300" b="0" spc="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and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development,ten-year </a:t>
            </a:r>
            <a:r>
              <a:rPr sz="1300" b="0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shop,good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quality,complete</a:t>
            </a:r>
            <a:r>
              <a:rPr sz="1300" b="0" spc="14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 </a:t>
            </a:r>
            <a:r>
              <a:rPr sz="1300" b="0" spc="-5" dirty="0">
                <a:solidFill>
                  <a:srgbClr val="00B0F0"/>
                </a:solidFill>
                <a:latin typeface="Consolas" panose="020B0609020204030204" pitchFamily="49" charset="0"/>
                <a:cs typeface="Calibri Light"/>
              </a:rPr>
              <a:t>range</a:t>
            </a:r>
            <a:endParaRPr sz="1300" dirty="0">
              <a:solidFill>
                <a:srgbClr val="00B0F0"/>
              </a:solidFill>
              <a:latin typeface="Consolas" panose="020B0609020204030204" pitchFamily="49" charset="0"/>
              <a:cs typeface="Calibri Light"/>
            </a:endParaRPr>
          </a:p>
        </p:txBody>
      </p:sp>
      <p:sp>
        <p:nvSpPr>
          <p:cNvPr id="7" name="object 7">
            <a:hlinkClick r:id="rId2"/>
          </p:cNvPr>
          <p:cNvSpPr txBox="1"/>
          <p:nvPr/>
        </p:nvSpPr>
        <p:spPr>
          <a:xfrm>
            <a:off x="4336336" y="3685038"/>
            <a:ext cx="1880235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www.</a:t>
            </a: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qhebot.com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ADCD0A-7C53-445C-86DF-3008C6366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99" y="1419225"/>
            <a:ext cx="2112802" cy="748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80DCE6-8608-4F80-A9EA-7CBA658A05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3806123"/>
            <a:ext cx="222855" cy="2228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D7EA28-D471-432F-A7F0-CBFB28249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4124940"/>
            <a:ext cx="223200" cy="223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2395FE5-D08C-4668-B99C-ABB4919890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69" y="4444102"/>
            <a:ext cx="270000" cy="27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0D0F28-3C84-47B4-B201-2B295D2D285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2" y="4810064"/>
            <a:ext cx="223200" cy="223200"/>
          </a:xfrm>
          <a:prstGeom prst="rect">
            <a:avLst/>
          </a:prstGeom>
        </p:spPr>
      </p:pic>
      <p:sp>
        <p:nvSpPr>
          <p:cNvPr id="13" name="object 7">
            <a:hlinkClick r:id="rId8"/>
            <a:extLst>
              <a:ext uri="{FF2B5EF4-FFF2-40B4-BE49-F238E27FC236}">
                <a16:creationId xmlns:a16="http://schemas.microsoft.com/office/drawing/2014/main" id="{68A0C0EE-D2C5-487A-A326-DA137DEBD2AB}"/>
              </a:ext>
            </a:extLst>
          </p:cNvPr>
          <p:cNvSpPr txBox="1"/>
          <p:nvPr/>
        </p:nvSpPr>
        <p:spPr>
          <a:xfrm>
            <a:off x="4336336" y="4028978"/>
            <a:ext cx="2000964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qhebot.taobao.com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sp>
        <p:nvSpPr>
          <p:cNvPr id="14" name="object 7">
            <a:hlinkClick r:id="rId9"/>
            <a:extLst>
              <a:ext uri="{FF2B5EF4-FFF2-40B4-BE49-F238E27FC236}">
                <a16:creationId xmlns:a16="http://schemas.microsoft.com/office/drawing/2014/main" id="{8F9361A6-2336-4BFE-9D86-0284FDECAE8A}"/>
              </a:ext>
            </a:extLst>
          </p:cNvPr>
          <p:cNvSpPr txBox="1"/>
          <p:nvPr/>
        </p:nvSpPr>
        <p:spPr>
          <a:xfrm>
            <a:off x="4336335" y="4363381"/>
            <a:ext cx="2119397" cy="3239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29845">
              <a:lnSpc>
                <a:spcPct val="141500"/>
              </a:lnSpc>
              <a:spcBef>
                <a:spcPts val="60"/>
              </a:spcBef>
            </a:pPr>
            <a:r>
              <a:rPr lang="en-US" altLang="zh-CN" sz="1600" spc="-15" dirty="0">
                <a:solidFill>
                  <a:srgbClr val="00B0F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alibri"/>
              </a:rPr>
              <a:t>service@qhebot.com</a:t>
            </a:r>
            <a:endParaRPr sz="1400" dirty="0">
              <a:solidFill>
                <a:srgbClr val="00B0F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alibri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8B1C31-C4B7-4507-9BA7-5BCB847199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190" y="5033264"/>
            <a:ext cx="1152525" cy="1152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797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934</TotalTime>
  <Words>158</Words>
  <Application>Microsoft Office PowerPoint</Application>
  <PresentationFormat>自定义</PresentationFormat>
  <Paragraphs>54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思源黑体 CN Medium</vt:lpstr>
      <vt:lpstr>思源黑体 CN Normal</vt:lpstr>
      <vt:lpstr>宋体</vt:lpstr>
      <vt:lpstr>Arial</vt:lpstr>
      <vt:lpstr>Calibri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连接示意图</vt:lpstr>
      <vt:lpstr>测试程序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模拟量声音v2说明书</dc:title>
  <cp:lastModifiedBy>胡 鹏飞</cp:lastModifiedBy>
  <cp:revision>71</cp:revision>
  <dcterms:created xsi:type="dcterms:W3CDTF">2020-05-24T15:29:34Z</dcterms:created>
  <dcterms:modified xsi:type="dcterms:W3CDTF">2021-01-25T03:23:26Z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2018-10-24T00:00:00Z</vt:filetime>
  </property>
  <property fmtid="{D5CDD505-2E9C-101B-9397-08002B2CF9AE}" pid="3" name="Creator">
    <vt:lpwstr>Adobe Illustrator CC 2017 (Windows)</vt:lpwstr>
  </property>
  <property fmtid="{D5CDD505-2E9C-101B-9397-08002B2CF9AE}" pid="4" name="LastSaved">
    <vt:filetime>2020-05-24T00:00:00Z</vt:filetime>
  </property>
</Properties>
</file>