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5" r:id="rId3"/>
    <p:sldId id="299" r:id="rId4"/>
    <p:sldId id="274" r:id="rId5"/>
    <p:sldId id="300" r:id="rId6"/>
    <p:sldId id="301" r:id="rId7"/>
    <p:sldId id="302" r:id="rId8"/>
    <p:sldId id="303" r:id="rId9"/>
    <p:sldId id="309" r:id="rId10"/>
    <p:sldId id="310" r:id="rId11"/>
    <p:sldId id="311" r:id="rId12"/>
    <p:sldId id="304" r:id="rId13"/>
    <p:sldId id="306" r:id="rId14"/>
    <p:sldId id="305" r:id="rId15"/>
    <p:sldId id="307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eu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9619" autoAdjust="0"/>
  </p:normalViewPr>
  <p:slideViewPr>
    <p:cSldViewPr>
      <p:cViewPr varScale="1">
        <p:scale>
          <a:sx n="84" d="100"/>
          <a:sy n="84" d="100"/>
        </p:scale>
        <p:origin x="96" y="15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nl-NL" smtClean="0"/>
              <a:t>17-3-2016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nl-NL" smtClean="0"/>
              <a:t>17-3-2016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 dirty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774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hthoek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nl-NL" smtClean="0"/>
              <a:pPr/>
              <a:t>17-3-2016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17-3-2016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17-3-2016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17-3-2016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17-3-2016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hthoek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17-3-2016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ieve 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nl-NL" smtClean="0"/>
              <a:pPr/>
              <a:t>17-3-2016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nl-NL" smtClean="0"/>
              <a:t>17-3-2016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17-3-2016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17-3-2016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nl-NL" smtClean="0"/>
              <a:pPr/>
              <a:t>17-3-2016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nl-NL" smtClean="0"/>
              <a:t>17-3-2016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99000">
              <a:schemeClr val="accent3">
                <a:lumMod val="89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hthoek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</a:t>
            </a:r>
          </a:p>
          <a:p>
            <a:pPr lvl="6"/>
            <a:r>
              <a:rPr lang="nl-NL" dirty="0" smtClean="0"/>
              <a:t>Zevende</a:t>
            </a:r>
          </a:p>
          <a:p>
            <a:pPr lvl="7"/>
            <a:r>
              <a:rPr lang="nl-NL" dirty="0" smtClean="0"/>
              <a:t>Achtste</a:t>
            </a:r>
          </a:p>
          <a:p>
            <a:pPr lvl="8"/>
            <a:r>
              <a:rPr lang="nl-NL" dirty="0" smtClean="0"/>
              <a:t>Negende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nl-NL" smtClean="0"/>
              <a:pPr/>
              <a:t>17-3-2016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" TargetMode="External"/><Relationship Id="rId2" Type="http://schemas.openxmlformats.org/officeDocument/2006/relationships/hyperlink" Target="https://www.powershellgallery.com/packages?q=Tags%3A%22DSC%22&amp;x=0&amp;y=0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logs.msdn.microsoft.com/powershell/2015/05/05/powershell-dsc-for-linux-is-now-available/" TargetMode="External"/><Relationship Id="rId4" Type="http://schemas.openxmlformats.org/officeDocument/2006/relationships/hyperlink" Target="https://msdn.microsoft.com/en-us/powershell/dsc/authoringresour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nl-NL" dirty="0" smtClean="0">
                <a:latin typeface="Corbel"/>
              </a:rPr>
              <a:t>‘</a:t>
            </a:r>
            <a:r>
              <a:rPr lang="nl-NL" sz="4800" b="0" i="0" dirty="0" smtClean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[</a:t>
            </a:r>
            <a:r>
              <a:rPr lang="en-US" sz="4800" b="0" i="0" dirty="0" smtClean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Desired</a:t>
            </a:r>
            <a:r>
              <a:rPr lang="nl-NL" sz="4800" b="0" i="0" dirty="0" smtClean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 State </a:t>
            </a:r>
            <a:r>
              <a:rPr lang="en-US" sz="4800" b="0" i="0" dirty="0" smtClean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Configuration</a:t>
            </a:r>
            <a:r>
              <a:rPr lang="nl-NL" sz="4800" b="0" i="0" dirty="0" smtClean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]Basics’</a:t>
            </a:r>
            <a:endParaRPr lang="nl-NL" sz="4800" b="0" i="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nl-NL" sz="2000" b="0" i="0" baseline="0" dirty="0" smtClean="0">
                <a:solidFill>
                  <a:schemeClr val="bg1"/>
                </a:solidFill>
              </a:rPr>
              <a:t>Danny den Braver | OSC</a:t>
            </a:r>
            <a:endParaRPr lang="nl-NL" sz="2000" b="0" i="0" baseline="0" dirty="0">
              <a:solidFill>
                <a:schemeClr val="bg1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9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685800" y="3886200"/>
            <a:ext cx="22860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Powershell</a:t>
            </a:r>
            <a:endParaRPr lang="en-US" dirty="0"/>
          </a:p>
        </p:txBody>
      </p:sp>
      <p:sp>
        <p:nvSpPr>
          <p:cNvPr id="7" name="Rechthoek 6"/>
          <p:cNvSpPr/>
          <p:nvPr/>
        </p:nvSpPr>
        <p:spPr>
          <a:xfrm>
            <a:off x="685800" y="4724400"/>
            <a:ext cx="2286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3rd Party languages / tools</a:t>
            </a:r>
            <a:endParaRPr lang="en-US" dirty="0"/>
          </a:p>
        </p:txBody>
      </p:sp>
      <p:sp>
        <p:nvSpPr>
          <p:cNvPr id="8" name="Rechthoek 7"/>
          <p:cNvSpPr/>
          <p:nvPr/>
        </p:nvSpPr>
        <p:spPr>
          <a:xfrm>
            <a:off x="685800" y="1524000"/>
            <a:ext cx="22860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Powershell</a:t>
            </a:r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685800" y="2362200"/>
            <a:ext cx="2286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3rd Party languages / tools</a:t>
            </a:r>
            <a:endParaRPr lang="en-US" dirty="0"/>
          </a:p>
        </p:txBody>
      </p:sp>
      <p:sp>
        <p:nvSpPr>
          <p:cNvPr id="10" name="Tekstvak 9"/>
          <p:cNvSpPr txBox="1"/>
          <p:nvPr/>
        </p:nvSpPr>
        <p:spPr>
          <a:xfrm>
            <a:off x="838200" y="685800"/>
            <a:ext cx="19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Authoring Phase</a:t>
            </a:r>
            <a:endParaRPr lang="en-US" dirty="0"/>
          </a:p>
        </p:txBody>
      </p:sp>
      <p:sp>
        <p:nvSpPr>
          <p:cNvPr id="11" name="Rechthoek 10"/>
          <p:cNvSpPr/>
          <p:nvPr/>
        </p:nvSpPr>
        <p:spPr>
          <a:xfrm>
            <a:off x="4038600" y="4114800"/>
            <a:ext cx="28194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 Model Server</a:t>
            </a:r>
          </a:p>
          <a:p>
            <a:pPr algn="ctr"/>
            <a:r>
              <a:rPr lang="en-US" dirty="0" smtClean="0"/>
              <a:t>(Contains DSC Data &amp; Modules)</a:t>
            </a:r>
            <a:endParaRPr lang="en-US" dirty="0"/>
          </a:p>
        </p:txBody>
      </p:sp>
      <p:sp>
        <p:nvSpPr>
          <p:cNvPr id="13" name="Tekstvak 12"/>
          <p:cNvSpPr txBox="1"/>
          <p:nvPr/>
        </p:nvSpPr>
        <p:spPr>
          <a:xfrm>
            <a:off x="4564500" y="685800"/>
            <a:ext cx="176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Staging Phase</a:t>
            </a:r>
            <a:endParaRPr lang="en-US" dirty="0"/>
          </a:p>
        </p:txBody>
      </p:sp>
      <p:sp>
        <p:nvSpPr>
          <p:cNvPr id="14" name="Rechthoek 13"/>
          <p:cNvSpPr/>
          <p:nvPr/>
        </p:nvSpPr>
        <p:spPr>
          <a:xfrm>
            <a:off x="4038600" y="1714500"/>
            <a:ext cx="2819400" cy="990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Push Model Configuration Staging </a:t>
            </a:r>
            <a:r>
              <a:rPr lang="en-US" dirty="0" smtClean="0"/>
              <a:t>Area</a:t>
            </a:r>
          </a:p>
          <a:p>
            <a:pPr algn="ctr"/>
            <a:r>
              <a:rPr lang="en-US" dirty="0" smtClean="0"/>
              <a:t>(Contains DSC Data</a:t>
            </a:r>
            <a:endParaRPr lang="en-US" dirty="0"/>
          </a:p>
        </p:txBody>
      </p:sp>
      <p:sp>
        <p:nvSpPr>
          <p:cNvPr id="15" name="Rechthoek 14"/>
          <p:cNvSpPr/>
          <p:nvPr/>
        </p:nvSpPr>
        <p:spPr>
          <a:xfrm>
            <a:off x="7900358" y="1522562"/>
            <a:ext cx="3124200" cy="37338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 17"/>
          <p:cNvSpPr/>
          <p:nvPr/>
        </p:nvSpPr>
        <p:spPr>
          <a:xfrm>
            <a:off x="8052758" y="1674962"/>
            <a:ext cx="3124200" cy="37338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hoek 18"/>
          <p:cNvSpPr/>
          <p:nvPr/>
        </p:nvSpPr>
        <p:spPr>
          <a:xfrm>
            <a:off x="8205158" y="1827362"/>
            <a:ext cx="3124200" cy="37338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hoek 19"/>
          <p:cNvSpPr/>
          <p:nvPr/>
        </p:nvSpPr>
        <p:spPr>
          <a:xfrm>
            <a:off x="8382000" y="1981200"/>
            <a:ext cx="27432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Configuration Store</a:t>
            </a:r>
            <a:endParaRPr lang="en-US" dirty="0"/>
          </a:p>
        </p:txBody>
      </p:sp>
      <p:sp>
        <p:nvSpPr>
          <p:cNvPr id="22" name="Rechthoek 21"/>
          <p:cNvSpPr/>
          <p:nvPr/>
        </p:nvSpPr>
        <p:spPr>
          <a:xfrm>
            <a:off x="8395658" y="3048000"/>
            <a:ext cx="27432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 and Dispatcher</a:t>
            </a:r>
            <a:endParaRPr lang="en-US" dirty="0"/>
          </a:p>
        </p:txBody>
      </p:sp>
      <p:sp>
        <p:nvSpPr>
          <p:cNvPr id="23" name="Rechthoek 22"/>
          <p:cNvSpPr/>
          <p:nvPr/>
        </p:nvSpPr>
        <p:spPr>
          <a:xfrm>
            <a:off x="8382000" y="4114800"/>
            <a:ext cx="27432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Imperative Providers</a:t>
            </a:r>
            <a:endParaRPr lang="en-US" dirty="0"/>
          </a:p>
        </p:txBody>
      </p:sp>
      <p:sp>
        <p:nvSpPr>
          <p:cNvPr id="24" name="Tekstvak 23"/>
          <p:cNvSpPr txBox="1"/>
          <p:nvPr/>
        </p:nvSpPr>
        <p:spPr>
          <a:xfrm>
            <a:off x="8578658" y="695311"/>
            <a:ext cx="22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“Make it So” Phase</a:t>
            </a:r>
            <a:endParaRPr lang="en-US" dirty="0"/>
          </a:p>
        </p:txBody>
      </p:sp>
      <p:sp>
        <p:nvSpPr>
          <p:cNvPr id="28" name="PIJL-RECHTS 27"/>
          <p:cNvSpPr/>
          <p:nvPr/>
        </p:nvSpPr>
        <p:spPr>
          <a:xfrm>
            <a:off x="3032185" y="2435607"/>
            <a:ext cx="930215" cy="2329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JL-RECHTS 28"/>
          <p:cNvSpPr/>
          <p:nvPr/>
        </p:nvSpPr>
        <p:spPr>
          <a:xfrm>
            <a:off x="3038366" y="1766316"/>
            <a:ext cx="930215" cy="247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-RECHTS 30"/>
          <p:cNvSpPr/>
          <p:nvPr/>
        </p:nvSpPr>
        <p:spPr>
          <a:xfrm>
            <a:off x="6918385" y="2054483"/>
            <a:ext cx="930215" cy="3106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JL-RECHTS 34"/>
          <p:cNvSpPr/>
          <p:nvPr/>
        </p:nvSpPr>
        <p:spPr>
          <a:xfrm>
            <a:off x="3044437" y="4796283"/>
            <a:ext cx="930215" cy="2329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JL-RECHTS 35"/>
          <p:cNvSpPr/>
          <p:nvPr/>
        </p:nvSpPr>
        <p:spPr>
          <a:xfrm>
            <a:off x="3040985" y="4151462"/>
            <a:ext cx="930215" cy="2475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IJL-RECHTS 42"/>
          <p:cNvSpPr/>
          <p:nvPr/>
        </p:nvSpPr>
        <p:spPr>
          <a:xfrm rot="19152049">
            <a:off x="6639523" y="3325629"/>
            <a:ext cx="2601528" cy="3837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JL-RECHTS 43"/>
          <p:cNvSpPr/>
          <p:nvPr/>
        </p:nvSpPr>
        <p:spPr>
          <a:xfrm rot="8315855">
            <a:off x="6645254" y="3601286"/>
            <a:ext cx="3257378" cy="383736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JL-OMLAAG 32"/>
          <p:cNvSpPr/>
          <p:nvPr/>
        </p:nvSpPr>
        <p:spPr>
          <a:xfrm>
            <a:off x="8334640" y="2749382"/>
            <a:ext cx="381000" cy="190500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JL-OMLAAG 31"/>
          <p:cNvSpPr/>
          <p:nvPr/>
        </p:nvSpPr>
        <p:spPr>
          <a:xfrm>
            <a:off x="10815008" y="2749382"/>
            <a:ext cx="381000" cy="190500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5" grpId="0" animBg="1"/>
      <p:bldP spid="36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33" grpId="0" animBg="1"/>
      <p:bldP spid="33" grpId="1" animBg="1"/>
      <p:bldP spid="33" grpId="2" animBg="1"/>
      <p:bldP spid="32" grpId="0" animBg="1"/>
      <p:bldP spid="32" grpId="1" animBg="1"/>
      <p:bldP spid="3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nl-NL" dirty="0" smtClean="0"/>
              <a:t>How does </a:t>
            </a:r>
            <a:r>
              <a:rPr lang="en-US" dirty="0" smtClean="0"/>
              <a:t>it</a:t>
            </a:r>
            <a:r>
              <a:rPr lang="nl-NL" dirty="0" smtClean="0"/>
              <a:t> </a:t>
            </a:r>
            <a:r>
              <a:rPr lang="en-US" dirty="0" smtClean="0"/>
              <a:t>work</a:t>
            </a:r>
            <a:r>
              <a:rPr lang="nl-NL" dirty="0" smtClean="0"/>
              <a:t>? 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310455" y="989162"/>
            <a:ext cx="378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Imperative Providers (DSC Resources)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042856"/>
            <a:ext cx="5343525" cy="2867025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421381" y="2148378"/>
            <a:ext cx="542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Get: Returns a Powershell hash table with the current</a:t>
            </a:r>
          </a:p>
          <a:p>
            <a:r>
              <a:rPr lang="en-US" dirty="0" smtClean="0"/>
              <a:t>              status of a server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421381" y="4256265"/>
            <a:ext cx="590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Test: Returns a Boolean (true/false) if a server is compliant</a:t>
            </a:r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450213" y="3153204"/>
            <a:ext cx="553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Set: Will change the computer according to the DSC</a:t>
            </a:r>
          </a:p>
          <a:p>
            <a:r>
              <a:rPr lang="en-US" dirty="0" smtClean="0"/>
              <a:t>             Configuration (only runs when Test returns $false)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5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800"/>
              </a:spcBef>
            </a:pPr>
            <a:r>
              <a:rPr lang="nl-NL" dirty="0"/>
              <a:t>Resources, resources </a:t>
            </a:r>
            <a:r>
              <a:rPr lang="en-US" dirty="0" smtClean="0"/>
              <a:t>and</a:t>
            </a:r>
            <a:r>
              <a:rPr lang="nl-NL" dirty="0" smtClean="0"/>
              <a:t> </a:t>
            </a:r>
            <a:r>
              <a:rPr lang="nl-NL" dirty="0"/>
              <a:t>more resources…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94640" y="1743670"/>
            <a:ext cx="8655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www.powershellgallery.com/packages?q=Tags%3A%22DSC%22&amp;x=0&amp;y=0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Powershell Gallery using </a:t>
            </a:r>
            <a:r>
              <a:rPr lang="en-US" dirty="0" err="1" smtClean="0"/>
              <a:t>nuget</a:t>
            </a:r>
            <a:r>
              <a:rPr lang="en-US" dirty="0" smtClean="0"/>
              <a:t>:  </a:t>
            </a:r>
            <a:r>
              <a:rPr lang="en-US" sz="1600" dirty="0" smtClean="0"/>
              <a:t>Find-Module -Repository </a:t>
            </a:r>
            <a:r>
              <a:rPr lang="en-US" sz="1600" dirty="0" err="1" smtClean="0"/>
              <a:t>psgallery</a:t>
            </a:r>
            <a:r>
              <a:rPr lang="en-US" sz="1600" dirty="0" smtClean="0"/>
              <a:t> -name x* | Install-Module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github.com/PowerShell</a:t>
            </a:r>
            <a:endParaRPr lang="en-US" dirty="0" smtClean="0"/>
          </a:p>
        </p:txBody>
      </p:sp>
      <p:sp>
        <p:nvSpPr>
          <p:cNvPr id="6" name="Tekstvak 5"/>
          <p:cNvSpPr txBox="1"/>
          <p:nvPr/>
        </p:nvSpPr>
        <p:spPr>
          <a:xfrm>
            <a:off x="297515" y="138326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Grab your resources from: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294640" y="2743200"/>
            <a:ext cx="7040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your own resources!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msdn.microsoft.com/en-us/powershell/dsc/authoringresource</a:t>
            </a:r>
            <a:endParaRPr lang="en-US" dirty="0" smtClean="0"/>
          </a:p>
        </p:txBody>
      </p:sp>
      <p:sp>
        <p:nvSpPr>
          <p:cNvPr id="8" name="Tekstvak 7"/>
          <p:cNvSpPr txBox="1"/>
          <p:nvPr/>
        </p:nvSpPr>
        <p:spPr>
          <a:xfrm>
            <a:off x="294640" y="4419600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possibilities are endless….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294640" y="3581400"/>
            <a:ext cx="999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DSC for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https://blogs.msdn.microsoft.com/powershell/2015/05/05/powershell-dsc-for-linux-is-now-available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33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5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3999" y="4148137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Danny den Braver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36" y="5291220"/>
            <a:ext cx="1838325" cy="5524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371600"/>
            <a:ext cx="2210904" cy="220027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6248398" y="137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@DdBraver</a:t>
            </a:r>
            <a:endParaRPr lang="en-US" dirty="0"/>
          </a:p>
        </p:txBody>
      </p:sp>
      <p:pic>
        <p:nvPicPr>
          <p:cNvPr id="2050" name="Picture 2" descr="http://www.bradley.edu/dotAsset/7232dd86-5ff1-4488-a549-bfa13e9d50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8" y="132766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c/ca/LinkedIn_logo_initials.png/768px-LinkedIn_logo_initial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8" y="195250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6263638" y="1996441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http://nl.linkedin.com/in/ddbraver</a:t>
            </a:r>
            <a:endParaRPr lang="en-US" dirty="0"/>
          </a:p>
        </p:txBody>
      </p:sp>
      <p:pic>
        <p:nvPicPr>
          <p:cNvPr id="2059" name="Picture 11" descr="http://www.findthatlogo.com/wp-content/uploads/2011/11/wordpress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8" y="2577348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12"/>
          <p:cNvSpPr txBox="1"/>
          <p:nvPr/>
        </p:nvSpPr>
        <p:spPr>
          <a:xfrm>
            <a:off x="6263638" y="2621282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http://www.denbraver.com</a:t>
            </a:r>
            <a:endParaRPr lang="en-US" dirty="0"/>
          </a:p>
        </p:txBody>
      </p:sp>
      <p:sp>
        <p:nvSpPr>
          <p:cNvPr id="15" name="Tekstvak 14"/>
          <p:cNvSpPr txBox="1"/>
          <p:nvPr/>
        </p:nvSpPr>
        <p:spPr>
          <a:xfrm>
            <a:off x="4648198" y="483215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Consultant</a:t>
            </a:r>
            <a:endParaRPr lang="en-US" dirty="0"/>
          </a:p>
        </p:txBody>
      </p:sp>
      <p:pic>
        <p:nvPicPr>
          <p:cNvPr id="1026" name="Picture 2" descr="https://upload.wikimedia.org/wikipedia/commons/thumb/3/3f/Git_icon.svg/2000px-Git_icon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3166882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kstvak 13"/>
          <p:cNvSpPr txBox="1"/>
          <p:nvPr/>
        </p:nvSpPr>
        <p:spPr>
          <a:xfrm>
            <a:off x="6248398" y="3214607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/>
              <a:t>github.com/DdenBraver</a:t>
            </a:r>
          </a:p>
        </p:txBody>
      </p:sp>
    </p:spTree>
    <p:extLst>
      <p:ext uri="{BB962C8B-B14F-4D97-AF65-F5344CB8AC3E}">
        <p14:creationId xmlns:p14="http://schemas.microsoft.com/office/powerpoint/2010/main" val="334737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3999" y="4148137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Danny den Braver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36" y="5291220"/>
            <a:ext cx="1838325" cy="5524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371600"/>
            <a:ext cx="2210904" cy="220027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6248398" y="137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@DdBraver</a:t>
            </a:r>
            <a:endParaRPr lang="en-US" dirty="0"/>
          </a:p>
        </p:txBody>
      </p:sp>
      <p:pic>
        <p:nvPicPr>
          <p:cNvPr id="2050" name="Picture 2" descr="http://www.bradley.edu/dotAsset/7232dd86-5ff1-4488-a549-bfa13e9d50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8" y="132766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c/ca/LinkedIn_logo_initials.png/768px-LinkedIn_logo_initial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8" y="195250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6263638" y="1996441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http://nl.linkedin.com/in/ddbraver</a:t>
            </a:r>
            <a:endParaRPr lang="en-US" dirty="0"/>
          </a:p>
        </p:txBody>
      </p:sp>
      <p:pic>
        <p:nvPicPr>
          <p:cNvPr id="2059" name="Picture 11" descr="http://www.findthatlogo.com/wp-content/uploads/2011/11/wordpress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8" y="2577348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12"/>
          <p:cNvSpPr txBox="1"/>
          <p:nvPr/>
        </p:nvSpPr>
        <p:spPr>
          <a:xfrm>
            <a:off x="6263638" y="2621282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http://www.denbraver.com</a:t>
            </a:r>
            <a:endParaRPr lang="en-US" dirty="0"/>
          </a:p>
        </p:txBody>
      </p:sp>
      <p:sp>
        <p:nvSpPr>
          <p:cNvPr id="15" name="Tekstvak 14"/>
          <p:cNvSpPr txBox="1"/>
          <p:nvPr/>
        </p:nvSpPr>
        <p:spPr>
          <a:xfrm>
            <a:off x="4648198" y="483215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Consultant</a:t>
            </a:r>
            <a:endParaRPr lang="en-US" dirty="0"/>
          </a:p>
        </p:txBody>
      </p:sp>
      <p:pic>
        <p:nvPicPr>
          <p:cNvPr id="1026" name="Picture 2" descr="https://upload.wikimedia.org/wikipedia/commons/thumb/3/3f/Git_icon.svg/2000px-Git_icon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3166882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kstvak 13"/>
          <p:cNvSpPr txBox="1"/>
          <p:nvPr/>
        </p:nvSpPr>
        <p:spPr>
          <a:xfrm>
            <a:off x="6248398" y="3214607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/>
              <a:t>github.com/DdenBraver</a:t>
            </a:r>
          </a:p>
        </p:txBody>
      </p:sp>
    </p:spTree>
    <p:extLst>
      <p:ext uri="{BB962C8B-B14F-4D97-AF65-F5344CB8AC3E}">
        <p14:creationId xmlns:p14="http://schemas.microsoft.com/office/powerpoint/2010/main" val="19917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vignette2.wikia.nocookie.net/the-adventures-of-the-gladiators-of-cybertron/images/c/ca/Deadpool.png/revision/latest?cb=201407191242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660082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144000" cy="838200"/>
          </a:xfrm>
        </p:spPr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nl-NL" sz="5200" b="0" i="0" dirty="0" smtClean="0">
                <a:latin typeface="Corbel"/>
                <a:ea typeface="+mj-ea"/>
                <a:cs typeface="+mj-cs"/>
              </a:rPr>
              <a:t>Agenda:</a:t>
            </a:r>
            <a:endParaRPr lang="nl-NL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5257800" cy="2590800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nl-NL" dirty="0"/>
              <a:t>Wat </a:t>
            </a:r>
            <a:r>
              <a:rPr lang="nl-NL" dirty="0" smtClean="0"/>
              <a:t>is </a:t>
            </a:r>
            <a:r>
              <a:rPr lang="en-US" dirty="0" smtClean="0"/>
              <a:t>Desired</a:t>
            </a:r>
            <a:r>
              <a:rPr lang="nl-NL" dirty="0" smtClean="0"/>
              <a:t> State </a:t>
            </a:r>
            <a:r>
              <a:rPr lang="en-US" dirty="0" smtClean="0"/>
              <a:t>Configuration</a:t>
            </a:r>
            <a:r>
              <a:rPr lang="nl-NL" dirty="0" smtClean="0"/>
              <a:t>?</a:t>
            </a:r>
            <a:endParaRPr lang="nl-NL" dirty="0"/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Where</a:t>
            </a:r>
            <a:r>
              <a:rPr lang="nl-NL" dirty="0" smtClean="0"/>
              <a:t> </a:t>
            </a:r>
            <a:r>
              <a:rPr lang="en-US" dirty="0" smtClean="0"/>
              <a:t>can</a:t>
            </a:r>
            <a:r>
              <a:rPr lang="nl-NL" dirty="0" smtClean="0"/>
              <a:t> </a:t>
            </a:r>
            <a:r>
              <a:rPr lang="en-US" dirty="0" smtClean="0"/>
              <a:t>you</a:t>
            </a:r>
            <a:r>
              <a:rPr lang="nl-NL" dirty="0" smtClean="0"/>
              <a:t> </a:t>
            </a:r>
            <a:r>
              <a:rPr lang="en-US" dirty="0" smtClean="0"/>
              <a:t>use</a:t>
            </a:r>
            <a:r>
              <a:rPr lang="nl-NL" dirty="0" smtClean="0"/>
              <a:t> DSC?</a:t>
            </a:r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What</a:t>
            </a:r>
            <a:r>
              <a:rPr lang="nl-NL" dirty="0" smtClean="0"/>
              <a:t> do we </a:t>
            </a:r>
            <a:r>
              <a:rPr lang="en-US" dirty="0" smtClean="0"/>
              <a:t>need</a:t>
            </a:r>
            <a:r>
              <a:rPr lang="nl-NL" dirty="0" smtClean="0"/>
              <a:t>? </a:t>
            </a:r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nl-NL" dirty="0" smtClean="0"/>
              <a:t>How </a:t>
            </a:r>
            <a:r>
              <a:rPr lang="nl-NL" dirty="0"/>
              <a:t>does </a:t>
            </a:r>
            <a:r>
              <a:rPr lang="en-US" dirty="0" smtClean="0"/>
              <a:t>it</a:t>
            </a:r>
            <a:r>
              <a:rPr lang="nl-NL" dirty="0" smtClean="0"/>
              <a:t> </a:t>
            </a:r>
            <a:r>
              <a:rPr lang="en-US" dirty="0" smtClean="0"/>
              <a:t>work</a:t>
            </a:r>
            <a:r>
              <a:rPr lang="nl-NL" dirty="0" smtClean="0"/>
              <a:t>?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248400" y="1442049"/>
            <a:ext cx="5257800" cy="259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Demo’s</a:t>
            </a:r>
          </a:p>
          <a:p>
            <a:pPr marL="342900" indent="-3429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nl-NL" dirty="0"/>
              <a:t>Resources, resources </a:t>
            </a:r>
            <a:r>
              <a:rPr lang="en-US" dirty="0"/>
              <a:t>and</a:t>
            </a:r>
            <a:r>
              <a:rPr lang="nl-NL" dirty="0"/>
              <a:t> more resources</a:t>
            </a:r>
            <a:r>
              <a:rPr lang="nl-NL" dirty="0" smtClean="0"/>
              <a:t>…</a:t>
            </a:r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Questions</a:t>
            </a:r>
            <a:r>
              <a:rPr lang="nl-NL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Wat is Desired State Configuration?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94640" y="990600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And why you should already be using it!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294640" y="1605097"/>
            <a:ext cx="11567160" cy="4127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algn="l">
              <a:buClr>
                <a:srgbClr val="263050"/>
              </a:buClr>
            </a:pPr>
            <a:r>
              <a:rPr lang="en-US" dirty="0" smtClean="0"/>
              <a:t>DSC is a new management platform in Windows PowerShell that enables deploying and managing configuration data for software services and managing the environment in which these services run.</a:t>
            </a:r>
            <a:endParaRPr lang="nl-NL" dirty="0" smtClean="0">
              <a:latin typeface="Corbel"/>
            </a:endParaRPr>
          </a:p>
          <a:p>
            <a:pPr algn="l">
              <a:spcBef>
                <a:spcPts val="1800"/>
              </a:spcBef>
              <a:buClr>
                <a:srgbClr val="263050"/>
              </a:buClr>
            </a:pPr>
            <a:endParaRPr lang="nl-NL" sz="100" dirty="0" smtClean="0">
              <a:latin typeface="+mj-lt"/>
            </a:endParaRPr>
          </a:p>
          <a:p>
            <a:pPr algn="l">
              <a:spcBef>
                <a:spcPts val="1800"/>
              </a:spcBef>
              <a:buClr>
                <a:srgbClr val="263050"/>
              </a:buClr>
            </a:pPr>
            <a:r>
              <a:rPr lang="nl-NL" dirty="0" smtClean="0">
                <a:latin typeface="+mj-lt"/>
              </a:rPr>
              <a:t>--</a:t>
            </a:r>
            <a:r>
              <a:rPr lang="en-US" dirty="0" smtClean="0">
                <a:latin typeface="+mj-lt"/>
              </a:rPr>
              <a:t>Advantages</a:t>
            </a:r>
            <a:r>
              <a:rPr lang="nl-NL" dirty="0" smtClean="0">
                <a:latin typeface="+mj-lt"/>
              </a:rPr>
              <a:t>--</a:t>
            </a:r>
            <a:endParaRPr lang="nl-NL" sz="800" kern="0" dirty="0" smtClean="0">
              <a:latin typeface="+mj-lt"/>
            </a:endParaRPr>
          </a:p>
          <a:p>
            <a:pPr algn="just">
              <a:spcBef>
                <a:spcPts val="1800"/>
              </a:spcBef>
              <a:buClr>
                <a:srgbClr val="263050"/>
              </a:buClr>
            </a:pPr>
            <a:r>
              <a:rPr lang="nl-NL" kern="0" dirty="0" smtClean="0">
                <a:latin typeface="+mj-lt"/>
              </a:rPr>
              <a:t># PowerShell </a:t>
            </a:r>
            <a:r>
              <a:rPr lang="en-US" kern="0" dirty="0" smtClean="0">
                <a:latin typeface="+mj-lt"/>
              </a:rPr>
              <a:t>based</a:t>
            </a:r>
          </a:p>
          <a:p>
            <a:pPr algn="l">
              <a:buClr>
                <a:srgbClr val="263050"/>
              </a:buClr>
            </a:pPr>
            <a:r>
              <a:rPr lang="nl-NL" kern="0" dirty="0" smtClean="0">
                <a:latin typeface="+mj-lt"/>
              </a:rPr>
              <a:t># </a:t>
            </a:r>
            <a:r>
              <a:rPr lang="en-US" kern="0" dirty="0" smtClean="0">
                <a:latin typeface="+mj-lt"/>
              </a:rPr>
              <a:t>Designed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for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continuous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deployments</a:t>
            </a:r>
            <a:r>
              <a:rPr lang="nl-NL" kern="0" dirty="0" smtClean="0">
                <a:latin typeface="+mj-lt"/>
              </a:rPr>
              <a:t>!</a:t>
            </a:r>
          </a:p>
          <a:p>
            <a:pPr algn="l">
              <a:buClr>
                <a:srgbClr val="263050"/>
              </a:buClr>
            </a:pPr>
            <a:r>
              <a:rPr lang="nl-NL" kern="0" dirty="0" smtClean="0">
                <a:latin typeface="+mj-lt"/>
              </a:rPr>
              <a:t># </a:t>
            </a:r>
            <a:r>
              <a:rPr lang="nl-NL" kern="0" dirty="0" err="1" smtClean="0">
                <a:latin typeface="+mj-lt"/>
              </a:rPr>
              <a:t>Seperates</a:t>
            </a:r>
            <a:r>
              <a:rPr lang="nl-NL" kern="0" dirty="0" smtClean="0">
                <a:latin typeface="+mj-lt"/>
              </a:rPr>
              <a:t> </a:t>
            </a:r>
            <a:r>
              <a:rPr lang="nl-NL" kern="0" dirty="0" err="1" smtClean="0">
                <a:latin typeface="+mj-lt"/>
              </a:rPr>
              <a:t>configuration</a:t>
            </a:r>
            <a:r>
              <a:rPr lang="nl-NL" kern="0" dirty="0" smtClean="0">
                <a:latin typeface="+mj-lt"/>
              </a:rPr>
              <a:t> </a:t>
            </a:r>
            <a:r>
              <a:rPr lang="nl-NL" kern="0" dirty="0" err="1" smtClean="0">
                <a:latin typeface="+mj-lt"/>
              </a:rPr>
              <a:t>from</a:t>
            </a:r>
            <a:r>
              <a:rPr lang="nl-NL" kern="0" dirty="0" smtClean="0">
                <a:latin typeface="+mj-lt"/>
              </a:rPr>
              <a:t> </a:t>
            </a:r>
            <a:r>
              <a:rPr lang="nl-NL" kern="0" dirty="0" err="1" smtClean="0">
                <a:latin typeface="+mj-lt"/>
              </a:rPr>
              <a:t>implementation</a:t>
            </a:r>
            <a:endParaRPr lang="nl-NL" kern="0" dirty="0" smtClean="0">
              <a:latin typeface="+mj-lt"/>
            </a:endParaRPr>
          </a:p>
          <a:p>
            <a:pPr algn="l">
              <a:buClr>
                <a:srgbClr val="263050"/>
              </a:buClr>
            </a:pPr>
            <a:r>
              <a:rPr lang="nl-NL" kern="0" dirty="0">
                <a:latin typeface="+mj-lt"/>
              </a:rPr>
              <a:t># </a:t>
            </a:r>
            <a:r>
              <a:rPr lang="en-US" kern="0" dirty="0" smtClean="0">
                <a:latin typeface="+mj-lt"/>
              </a:rPr>
              <a:t>Can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be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used</a:t>
            </a:r>
            <a:r>
              <a:rPr lang="nl-NL" kern="0" dirty="0" smtClean="0">
                <a:latin typeface="+mj-lt"/>
              </a:rPr>
              <a:t> on-</a:t>
            </a:r>
            <a:r>
              <a:rPr lang="en-US" kern="0" dirty="0" smtClean="0">
                <a:latin typeface="+mj-lt"/>
              </a:rPr>
              <a:t>prem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and</a:t>
            </a:r>
            <a:r>
              <a:rPr lang="nl-NL" kern="0" dirty="0" smtClean="0">
                <a:latin typeface="+mj-lt"/>
              </a:rPr>
              <a:t> in </a:t>
            </a:r>
            <a:r>
              <a:rPr lang="en-US" kern="0" dirty="0" smtClean="0">
                <a:latin typeface="+mj-lt"/>
              </a:rPr>
              <a:t>the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cloud</a:t>
            </a:r>
            <a:r>
              <a:rPr lang="nl-NL" kern="0" dirty="0" smtClean="0">
                <a:latin typeface="+mj-lt"/>
              </a:rPr>
              <a:t> </a:t>
            </a:r>
            <a:r>
              <a:rPr lang="nl-NL" kern="0" dirty="0" smtClean="0">
                <a:latin typeface="+mj-lt"/>
              </a:rPr>
              <a:t>(</a:t>
            </a:r>
            <a:r>
              <a:rPr lang="en-US" kern="0" dirty="0" smtClean="0">
                <a:latin typeface="+mj-lt"/>
              </a:rPr>
              <a:t>Azure</a:t>
            </a:r>
            <a:r>
              <a:rPr lang="nl-NL" kern="0" dirty="0" smtClean="0">
                <a:latin typeface="+mj-lt"/>
              </a:rPr>
              <a:t> DSC)</a:t>
            </a:r>
            <a:endParaRPr lang="nl-NL" kern="0" dirty="0" smtClean="0">
              <a:latin typeface="+mj-lt"/>
            </a:endParaRPr>
          </a:p>
          <a:p>
            <a:pPr algn="l">
              <a:buClr>
                <a:srgbClr val="263050"/>
              </a:buClr>
            </a:pPr>
            <a:r>
              <a:rPr lang="nl-NL" kern="0" dirty="0">
                <a:latin typeface="+mj-lt"/>
              </a:rPr>
              <a:t># </a:t>
            </a:r>
            <a:r>
              <a:rPr lang="nl-NL" kern="0" dirty="0" smtClean="0">
                <a:latin typeface="+mj-lt"/>
              </a:rPr>
              <a:t>Works on Linux! (</a:t>
            </a:r>
            <a:r>
              <a:rPr lang="en-US" kern="0" dirty="0" smtClean="0">
                <a:latin typeface="+mj-lt"/>
              </a:rPr>
              <a:t>using</a:t>
            </a:r>
            <a:r>
              <a:rPr lang="nl-NL" kern="0" dirty="0" smtClean="0">
                <a:latin typeface="+mj-lt"/>
              </a:rPr>
              <a:t> OMI Standards</a:t>
            </a:r>
            <a:r>
              <a:rPr lang="nl-NL" kern="0" dirty="0" smtClean="0">
                <a:latin typeface="+mj-lt"/>
              </a:rPr>
              <a:t>)</a:t>
            </a:r>
          </a:p>
          <a:p>
            <a:pPr algn="l">
              <a:buClr>
                <a:srgbClr val="263050"/>
              </a:buClr>
            </a:pPr>
            <a:r>
              <a:rPr lang="nl-NL" kern="0" dirty="0" smtClean="0">
                <a:latin typeface="+mj-lt"/>
              </a:rPr>
              <a:t># </a:t>
            </a:r>
            <a:r>
              <a:rPr lang="en-US" kern="0" dirty="0" smtClean="0">
                <a:latin typeface="+mj-lt"/>
              </a:rPr>
              <a:t>Stops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configuration</a:t>
            </a:r>
            <a:r>
              <a:rPr lang="nl-NL" kern="0" dirty="0" smtClean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drifts</a:t>
            </a:r>
          </a:p>
          <a:p>
            <a:pPr marL="45720" algn="l">
              <a:spcBef>
                <a:spcPts val="1800"/>
              </a:spcBef>
              <a:buClr>
                <a:srgbClr val="263050"/>
              </a:buClr>
            </a:pPr>
            <a:endParaRPr lang="nl-NL" dirty="0" smtClean="0">
              <a:latin typeface="Corbel"/>
            </a:endParaRPr>
          </a:p>
          <a:p>
            <a:pPr marL="274320" indent="-228600" algn="l">
              <a:spcBef>
                <a:spcPts val="1800"/>
              </a:spcBef>
              <a:buClr>
                <a:srgbClr val="263050"/>
              </a:buClr>
              <a:buFont typeface="Wingdings"/>
              <a:buChar char="§"/>
            </a:pPr>
            <a:endParaRPr lang="nl-NL" dirty="0" smtClean="0">
              <a:latin typeface="Corbel"/>
            </a:endParaRPr>
          </a:p>
          <a:p>
            <a:pPr marL="274320" indent="-228600" algn="l">
              <a:spcBef>
                <a:spcPts val="1800"/>
              </a:spcBef>
              <a:buClr>
                <a:srgbClr val="263050"/>
              </a:buClr>
              <a:buFont typeface="Wingdings"/>
              <a:buChar char="§"/>
            </a:pPr>
            <a:endParaRPr lang="nl-NL" sz="2000" dirty="0">
              <a:latin typeface="Corbel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971800"/>
            <a:ext cx="4216400" cy="24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When can you use DSC?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914400" y="1611303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63050"/>
              </a:buClr>
            </a:pPr>
            <a:r>
              <a:rPr lang="nl-NL" sz="2400" dirty="0" smtClean="0"/>
              <a:t># </a:t>
            </a:r>
            <a:r>
              <a:rPr lang="en-US" sz="2400" dirty="0" smtClean="0"/>
              <a:t>Enable</a:t>
            </a:r>
            <a:r>
              <a:rPr lang="nl-NL" sz="2400" dirty="0" smtClean="0"/>
              <a:t> </a:t>
            </a:r>
            <a:r>
              <a:rPr lang="nl-NL" sz="2400" dirty="0"/>
              <a:t>&amp; </a:t>
            </a:r>
            <a:r>
              <a:rPr lang="en-US" sz="2400" dirty="0" smtClean="0"/>
              <a:t>disable</a:t>
            </a:r>
            <a:r>
              <a:rPr lang="nl-NL" sz="2400" dirty="0" smtClean="0"/>
              <a:t> </a:t>
            </a:r>
            <a:r>
              <a:rPr lang="en-US" sz="2400" dirty="0" smtClean="0"/>
              <a:t>Roles</a:t>
            </a:r>
            <a:r>
              <a:rPr lang="nl-NL" sz="2400" dirty="0" smtClean="0"/>
              <a:t> </a:t>
            </a:r>
            <a:r>
              <a:rPr lang="nl-NL" sz="2400" dirty="0"/>
              <a:t>&amp; Features</a:t>
            </a:r>
          </a:p>
          <a:p>
            <a:pPr>
              <a:buClr>
                <a:srgbClr val="263050"/>
              </a:buClr>
            </a:pPr>
            <a:r>
              <a:rPr lang="nl-NL" sz="2400" dirty="0"/>
              <a:t># </a:t>
            </a:r>
            <a:r>
              <a:rPr lang="nl-NL" sz="2400" dirty="0" smtClean="0"/>
              <a:t>Start </a:t>
            </a:r>
            <a:r>
              <a:rPr lang="nl-NL" sz="2400" dirty="0"/>
              <a:t>&amp; Stop </a:t>
            </a:r>
            <a:r>
              <a:rPr lang="en-US" sz="2400" dirty="0" smtClean="0"/>
              <a:t>Processes</a:t>
            </a:r>
            <a:r>
              <a:rPr lang="nl-NL" sz="2400" dirty="0" smtClean="0"/>
              <a:t> </a:t>
            </a:r>
            <a:endParaRPr lang="nl-NL" sz="2400" dirty="0"/>
          </a:p>
          <a:p>
            <a:pPr>
              <a:buClr>
                <a:srgbClr val="263050"/>
              </a:buClr>
            </a:pPr>
            <a:r>
              <a:rPr lang="nl-NL" sz="2400" dirty="0"/>
              <a:t># </a:t>
            </a:r>
            <a:r>
              <a:rPr lang="nl-NL" sz="2400" dirty="0" smtClean="0"/>
              <a:t>Start </a:t>
            </a:r>
            <a:r>
              <a:rPr lang="nl-NL" sz="2400" dirty="0"/>
              <a:t>&amp; Stop </a:t>
            </a:r>
            <a:r>
              <a:rPr lang="nl-NL" sz="2400" dirty="0" smtClean="0"/>
              <a:t>Services</a:t>
            </a:r>
          </a:p>
          <a:p>
            <a:pPr>
              <a:buClr>
                <a:srgbClr val="263050"/>
              </a:buClr>
            </a:pPr>
            <a:r>
              <a:rPr lang="nl-NL" sz="2400" dirty="0" smtClean="0"/>
              <a:t># Managing system </a:t>
            </a:r>
            <a:r>
              <a:rPr lang="en-US" sz="2400" dirty="0" smtClean="0"/>
              <a:t>registry</a:t>
            </a:r>
            <a:r>
              <a:rPr lang="nl-NL" sz="2400" dirty="0" smtClean="0"/>
              <a:t> </a:t>
            </a:r>
            <a:r>
              <a:rPr lang="en-US" sz="2400" dirty="0" smtClean="0"/>
              <a:t>settings</a:t>
            </a:r>
          </a:p>
          <a:p>
            <a:pPr>
              <a:buClr>
                <a:srgbClr val="263050"/>
              </a:buClr>
            </a:pPr>
            <a:r>
              <a:rPr lang="nl-NL" sz="2400" dirty="0" smtClean="0"/>
              <a:t># Managing environment variables</a:t>
            </a:r>
            <a:endParaRPr lang="nl-NL" sz="2400" dirty="0"/>
          </a:p>
          <a:p>
            <a:pPr>
              <a:buClr>
                <a:srgbClr val="263050"/>
              </a:buClr>
            </a:pPr>
            <a:r>
              <a:rPr lang="nl-NL" sz="2400" dirty="0"/>
              <a:t># </a:t>
            </a:r>
            <a:r>
              <a:rPr lang="nl-NL" sz="2400" dirty="0" smtClean="0"/>
              <a:t>Manage </a:t>
            </a:r>
            <a:r>
              <a:rPr lang="en-US" sz="2400" dirty="0" smtClean="0"/>
              <a:t>groups</a:t>
            </a:r>
            <a:r>
              <a:rPr lang="nl-NL" sz="2400" dirty="0" smtClean="0"/>
              <a:t> </a:t>
            </a:r>
            <a:r>
              <a:rPr lang="en-US" sz="2400" dirty="0" smtClean="0"/>
              <a:t>and</a:t>
            </a:r>
            <a:r>
              <a:rPr lang="nl-NL" sz="2400" dirty="0" smtClean="0"/>
              <a:t> </a:t>
            </a:r>
            <a:r>
              <a:rPr lang="nl-NL" sz="2400" dirty="0"/>
              <a:t>accounts</a:t>
            </a:r>
          </a:p>
          <a:p>
            <a:pPr>
              <a:buClr>
                <a:srgbClr val="263050"/>
              </a:buClr>
            </a:pPr>
            <a:r>
              <a:rPr lang="nl-NL" sz="2400" dirty="0"/>
              <a:t># </a:t>
            </a:r>
            <a:r>
              <a:rPr lang="nl-NL" sz="2400" dirty="0" smtClean="0"/>
              <a:t>Manage </a:t>
            </a:r>
            <a:r>
              <a:rPr lang="nl-NL" sz="2400" dirty="0"/>
              <a:t>files </a:t>
            </a:r>
            <a:r>
              <a:rPr lang="en-US" sz="2400" dirty="0" smtClean="0"/>
              <a:t>and</a:t>
            </a:r>
            <a:r>
              <a:rPr lang="nl-NL" sz="2400" dirty="0" smtClean="0"/>
              <a:t> directories</a:t>
            </a:r>
          </a:p>
          <a:p>
            <a:pPr>
              <a:buClr>
                <a:srgbClr val="263050"/>
              </a:buClr>
            </a:pPr>
            <a:r>
              <a:rPr lang="nl-NL" sz="2400" dirty="0"/>
              <a:t># Running </a:t>
            </a:r>
            <a:r>
              <a:rPr lang="en-US" sz="2400" dirty="0"/>
              <a:t>powershell</a:t>
            </a:r>
            <a:r>
              <a:rPr lang="nl-NL" sz="2400" dirty="0"/>
              <a:t> </a:t>
            </a:r>
            <a:r>
              <a:rPr lang="nl-NL" sz="2400" dirty="0" smtClean="0"/>
              <a:t>scripts</a:t>
            </a:r>
            <a:endParaRPr lang="nl-NL" sz="2400" dirty="0"/>
          </a:p>
          <a:p>
            <a:pPr>
              <a:buClr>
                <a:srgbClr val="263050"/>
              </a:buClr>
            </a:pPr>
            <a:r>
              <a:rPr lang="nl-NL" sz="2400" dirty="0"/>
              <a:t># </a:t>
            </a:r>
            <a:r>
              <a:rPr lang="en-US" sz="2400" dirty="0" smtClean="0"/>
              <a:t>Deploying</a:t>
            </a:r>
            <a:r>
              <a:rPr lang="nl-NL" sz="2400" dirty="0" smtClean="0"/>
              <a:t> software</a:t>
            </a:r>
          </a:p>
          <a:p>
            <a:pPr>
              <a:buClr>
                <a:srgbClr val="263050"/>
              </a:buClr>
            </a:pPr>
            <a:r>
              <a:rPr lang="nl-NL" sz="2400" dirty="0" smtClean="0"/>
              <a:t># Fix </a:t>
            </a:r>
            <a:r>
              <a:rPr lang="nl-NL" sz="2400" dirty="0" err="1" smtClean="0"/>
              <a:t>drifted</a:t>
            </a:r>
            <a:r>
              <a:rPr lang="nl-NL" sz="2400" dirty="0" smtClean="0"/>
              <a:t> </a:t>
            </a:r>
            <a:r>
              <a:rPr lang="nl-NL" sz="2400" dirty="0" err="1" smtClean="0"/>
              <a:t>configurations</a:t>
            </a:r>
            <a:endParaRPr lang="nl-NL" sz="2400" dirty="0" smtClean="0"/>
          </a:p>
          <a:p>
            <a:pPr>
              <a:buClr>
                <a:srgbClr val="263050"/>
              </a:buClr>
            </a:pPr>
            <a:r>
              <a:rPr lang="nl-NL" sz="2400" dirty="0" smtClean="0"/>
              <a:t># Monitor </a:t>
            </a:r>
            <a:r>
              <a:rPr lang="nl-NL" sz="2400" dirty="0" err="1" smtClean="0"/>
              <a:t>configuration</a:t>
            </a:r>
            <a:r>
              <a:rPr lang="nl-NL" sz="2400" dirty="0" smtClean="0"/>
              <a:t> status</a:t>
            </a:r>
            <a:endParaRPr lang="nl-NL" sz="2400" dirty="0"/>
          </a:p>
        </p:txBody>
      </p:sp>
      <p:pic>
        <p:nvPicPr>
          <p:cNvPr id="8" name="Picture 2" descr="http://devops.com/wp-content/uploads/2014/11/devops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52600"/>
            <a:ext cx="3733800" cy="37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en-US" dirty="0" smtClean="0"/>
              <a:t>What</a:t>
            </a:r>
            <a:r>
              <a:rPr lang="nl-NL" dirty="0" smtClean="0"/>
              <a:t> </a:t>
            </a:r>
            <a:r>
              <a:rPr lang="nl-NL" dirty="0"/>
              <a:t>do we </a:t>
            </a:r>
            <a:r>
              <a:rPr lang="en-US" dirty="0" smtClean="0"/>
              <a:t>need</a:t>
            </a:r>
            <a:r>
              <a:rPr lang="nl-NL" dirty="0" smtClean="0"/>
              <a:t>? 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294640" y="1770965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63050"/>
              </a:buClr>
            </a:pPr>
            <a:r>
              <a:rPr lang="nl-NL" sz="2400" dirty="0" smtClean="0"/>
              <a:t># Windows Management </a:t>
            </a:r>
            <a:r>
              <a:rPr lang="nl-NL" sz="2400" dirty="0"/>
              <a:t>Framework 4.0 </a:t>
            </a:r>
            <a:r>
              <a:rPr lang="nl-NL" sz="2400" dirty="0" smtClean="0"/>
              <a:t>or later (WMF5 </a:t>
            </a:r>
            <a:r>
              <a:rPr lang="en-US" sz="2400" dirty="0" smtClean="0"/>
              <a:t>recommended</a:t>
            </a:r>
            <a:r>
              <a:rPr lang="nl-NL" sz="2400" dirty="0" smtClean="0"/>
              <a:t>!)</a:t>
            </a:r>
          </a:p>
          <a:p>
            <a:pPr>
              <a:buClr>
                <a:srgbClr val="263050"/>
              </a:buClr>
            </a:pPr>
            <a:r>
              <a:rPr lang="nl-NL" sz="2400" dirty="0" smtClean="0"/>
              <a:t># .Net Framework 4.5</a:t>
            </a:r>
          </a:p>
          <a:p>
            <a:pPr>
              <a:buClr>
                <a:srgbClr val="263050"/>
              </a:buClr>
            </a:pPr>
            <a:r>
              <a:rPr lang="nl-NL" sz="2400" dirty="0" smtClean="0"/>
              <a:t># Windows Server 2008R2 SP1 or later</a:t>
            </a:r>
          </a:p>
          <a:p>
            <a:pPr>
              <a:buClr>
                <a:srgbClr val="263050"/>
              </a:buClr>
            </a:pPr>
            <a:r>
              <a:rPr lang="nl-NL" sz="2400" dirty="0" smtClean="0"/>
              <a:t># Windows 7 SP1 or later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294640" y="1124634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Prerequisites</a:t>
            </a:r>
            <a:endParaRPr lang="en-US" sz="3600" u="sng" dirty="0"/>
          </a:p>
        </p:txBody>
      </p:sp>
      <p:sp>
        <p:nvSpPr>
          <p:cNvPr id="7" name="Tekstvak 6"/>
          <p:cNvSpPr txBox="1"/>
          <p:nvPr/>
        </p:nvSpPr>
        <p:spPr>
          <a:xfrm>
            <a:off x="281388" y="3340625"/>
            <a:ext cx="2851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Requirements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94640" y="3986956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63050"/>
              </a:buClr>
            </a:pPr>
            <a:r>
              <a:rPr lang="nl-NL" sz="2400" dirty="0" smtClean="0"/>
              <a:t># KB2883200 on Windows 8.1 </a:t>
            </a:r>
            <a:r>
              <a:rPr lang="en-US" sz="2400" dirty="0" smtClean="0"/>
              <a:t>and</a:t>
            </a:r>
            <a:r>
              <a:rPr lang="nl-NL" sz="2400" dirty="0" smtClean="0"/>
              <a:t> Server 2012R2</a:t>
            </a:r>
          </a:p>
          <a:p>
            <a:pPr>
              <a:buClr>
                <a:srgbClr val="263050"/>
              </a:buClr>
            </a:pPr>
            <a:r>
              <a:rPr lang="nl-NL" sz="2400" dirty="0" smtClean="0"/>
              <a:t># Powershell </a:t>
            </a:r>
            <a:r>
              <a:rPr lang="en-US" sz="2400" dirty="0" smtClean="0"/>
              <a:t>remoting</a:t>
            </a:r>
            <a:r>
              <a:rPr lang="nl-NL" sz="2400" dirty="0" smtClean="0"/>
              <a:t> </a:t>
            </a:r>
            <a:r>
              <a:rPr lang="en-US" sz="2400" dirty="0" smtClean="0"/>
              <a:t>should</a:t>
            </a:r>
            <a:r>
              <a:rPr lang="nl-NL" sz="2400" dirty="0" smtClean="0"/>
              <a:t> </a:t>
            </a:r>
            <a:r>
              <a:rPr lang="en-US" sz="2400" dirty="0" smtClean="0"/>
              <a:t>be</a:t>
            </a:r>
            <a:r>
              <a:rPr lang="nl-NL" sz="2400" dirty="0" smtClean="0"/>
              <a:t> </a:t>
            </a:r>
            <a:r>
              <a:rPr lang="en-US" sz="2400" dirty="0" smtClean="0"/>
              <a:t>enabled</a:t>
            </a:r>
          </a:p>
        </p:txBody>
      </p:sp>
    </p:spTree>
    <p:extLst>
      <p:ext uri="{BB962C8B-B14F-4D97-AF65-F5344CB8AC3E}">
        <p14:creationId xmlns:p14="http://schemas.microsoft.com/office/powerpoint/2010/main" val="1828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nl-NL" dirty="0" smtClean="0"/>
              <a:t>How does </a:t>
            </a:r>
            <a:r>
              <a:rPr lang="en-US" dirty="0" smtClean="0"/>
              <a:t>it</a:t>
            </a:r>
            <a:r>
              <a:rPr lang="nl-NL" dirty="0" smtClean="0"/>
              <a:t> </a:t>
            </a:r>
            <a:r>
              <a:rPr lang="en-US" dirty="0" smtClean="0"/>
              <a:t>work</a:t>
            </a:r>
            <a:r>
              <a:rPr lang="nl-NL" dirty="0" smtClean="0"/>
              <a:t>? 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294640" y="914400"/>
            <a:ext cx="291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DSC </a:t>
            </a:r>
            <a:r>
              <a:rPr lang="en-US" dirty="0" smtClean="0"/>
              <a:t>Architecture (Push/Pull)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2971800" y="1893332"/>
            <a:ext cx="592834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Configuraties</a:t>
            </a:r>
            <a:r>
              <a:rPr lang="en-US" dirty="0" smtClean="0"/>
              <a:t> are deployed to the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Start-</a:t>
            </a:r>
            <a:r>
              <a:rPr lang="en-US" dirty="0" err="1" smtClean="0"/>
              <a:t>DSCConfiguration</a:t>
            </a:r>
            <a:r>
              <a:rPr lang="en-US" dirty="0" smtClean="0"/>
              <a:t> –</a:t>
            </a:r>
            <a:r>
              <a:rPr lang="en-US" dirty="0" err="1" smtClean="0"/>
              <a:t>computername</a:t>
            </a:r>
            <a:r>
              <a:rPr lang="en-US" dirty="0" smtClean="0"/>
              <a:t> to deploy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971800" y="1893332"/>
            <a:ext cx="227074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DSC Push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2971800" y="3549604"/>
            <a:ext cx="592834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Servers contact one or more central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SMB or HTTP(S)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971800" y="3549604"/>
            <a:ext cx="227074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DSC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 animBg="1"/>
      <p:bldP spid="7" grpId="0" uiExpand="1" build="p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94640" y="914400"/>
            <a:ext cx="26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DSC </a:t>
            </a:r>
            <a:r>
              <a:rPr lang="en-US" dirty="0" smtClean="0"/>
              <a:t>Architecture (Phases)</a:t>
            </a:r>
            <a:endParaRPr lang="en-US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nl-NL" dirty="0" smtClean="0"/>
              <a:t>How does </a:t>
            </a:r>
            <a:r>
              <a:rPr lang="en-US" dirty="0" smtClean="0"/>
              <a:t>it</a:t>
            </a:r>
            <a:r>
              <a:rPr lang="nl-NL" dirty="0" smtClean="0"/>
              <a:t> </a:t>
            </a:r>
            <a:r>
              <a:rPr lang="en-US" dirty="0" smtClean="0"/>
              <a:t>work</a:t>
            </a:r>
            <a:r>
              <a:rPr lang="nl-NL" dirty="0" smtClean="0"/>
              <a:t>? 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743200" y="1447800"/>
            <a:ext cx="592834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Specify the configuration trough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the blueprint for the Managed Object File (MOF)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743200" y="1447800"/>
            <a:ext cx="227074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Authoring Phase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2743200" y="2895600"/>
            <a:ext cx="5928340" cy="31393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Push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the MOF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 the MOF file(s) to the server</a:t>
            </a:r>
          </a:p>
          <a:p>
            <a:endParaRPr lang="en-US" dirty="0" smtClean="0"/>
          </a:p>
          <a:p>
            <a:r>
              <a:rPr lang="en-US" dirty="0" smtClean="0"/>
              <a:t>Pull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the MOF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the MOF files ready for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sure the Modules are in place for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the </a:t>
            </a:r>
            <a:r>
              <a:rPr lang="en-US" dirty="0" err="1" smtClean="0"/>
              <a:t>Meta.Mof</a:t>
            </a:r>
            <a:r>
              <a:rPr lang="en-US" dirty="0" smtClean="0"/>
              <a:t> to the Server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2743200" y="2895600"/>
            <a:ext cx="227074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Staging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8" grpId="0" uiExpand="1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94640" y="914400"/>
            <a:ext cx="26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DSC </a:t>
            </a:r>
            <a:r>
              <a:rPr lang="en-US" dirty="0" smtClean="0"/>
              <a:t>Architecture (Phases)</a:t>
            </a:r>
            <a:endParaRPr lang="en-US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94640" y="3048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800"/>
              </a:spcBef>
            </a:pPr>
            <a:r>
              <a:rPr lang="nl-NL" dirty="0" smtClean="0"/>
              <a:t>How does </a:t>
            </a:r>
            <a:r>
              <a:rPr lang="en-US" dirty="0" smtClean="0"/>
              <a:t>it</a:t>
            </a:r>
            <a:r>
              <a:rPr lang="nl-NL" dirty="0" smtClean="0"/>
              <a:t> </a:t>
            </a:r>
            <a:r>
              <a:rPr lang="en-US" dirty="0" smtClean="0"/>
              <a:t>work</a:t>
            </a:r>
            <a:r>
              <a:rPr lang="nl-NL" dirty="0" smtClean="0"/>
              <a:t>? 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977875" y="1676400"/>
            <a:ext cx="5928340" cy="369331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Push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Parses the MOF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Configures the server using the Imperative Providers</a:t>
            </a:r>
          </a:p>
          <a:p>
            <a:endParaRPr lang="en-US" dirty="0"/>
          </a:p>
          <a:p>
            <a:r>
              <a:rPr lang="en-US" dirty="0" smtClean="0"/>
              <a:t>Pull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Parses the </a:t>
            </a:r>
            <a:r>
              <a:rPr lang="en-US" dirty="0" err="1" smtClean="0"/>
              <a:t>meta.mof</a:t>
            </a:r>
            <a:r>
              <a:rPr lang="en-US" dirty="0" smtClean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Downloads the </a:t>
            </a:r>
            <a:r>
              <a:rPr lang="en-US" dirty="0" err="1" smtClean="0"/>
              <a:t>Mof</a:t>
            </a:r>
            <a:r>
              <a:rPr lang="en-US" dirty="0" smtClean="0"/>
              <a:t> file from the pull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Parses the </a:t>
            </a:r>
            <a:r>
              <a:rPr lang="en-US" dirty="0" err="1" smtClean="0"/>
              <a:t>mof</a:t>
            </a:r>
            <a:r>
              <a:rPr lang="en-US" dirty="0" smtClean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Downloads the Imperative Providers (if not available)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Configures the server using the Imperative Providers</a:t>
            </a:r>
          </a:p>
          <a:p>
            <a:endParaRPr lang="en-US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2977875" y="1676400"/>
            <a:ext cx="227074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 “Make it so”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" id="{A29F42BB-91AA-4B48-A70A-AEA810A70CF0}" vid="{1FA4CC51-8C21-4937-8AD8-580B94EE34D3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632</Words>
  <Application>Microsoft Office PowerPoint</Application>
  <PresentationFormat>Breedbeeld</PresentationFormat>
  <Paragraphs>136</Paragraphs>
  <Slides>15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Corbel</vt:lpstr>
      <vt:lpstr>Euphemia</vt:lpstr>
      <vt:lpstr>Wingdings</vt:lpstr>
      <vt:lpstr>Banded Design Blue 16x9</vt:lpstr>
      <vt:lpstr>‘[Desired State Configuration]Basics’</vt:lpstr>
      <vt:lpstr>Danny den Braver</vt:lpstr>
      <vt:lpstr>Agenda: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DEMO</vt:lpstr>
      <vt:lpstr>PowerPoint-presentatie</vt:lpstr>
      <vt:lpstr>Questions?</vt:lpstr>
      <vt:lpstr>Danny den Braver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2016-03-14T19:56:17Z</dcterms:created>
  <dcterms:modified xsi:type="dcterms:W3CDTF">2016-03-17T12:57:13Z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