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3" r:id="rId5"/>
    <p:sldId id="259" r:id="rId6"/>
    <p:sldId id="268" r:id="rId7"/>
    <p:sldId id="261" r:id="rId8"/>
    <p:sldId id="267" r:id="rId9"/>
    <p:sldId id="269" r:id="rId10"/>
    <p:sldId id="279" r:id="rId11"/>
    <p:sldId id="28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60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53"/>
    <a:srgbClr val="6A2C91"/>
    <a:srgbClr val="BFBCB7"/>
    <a:srgbClr val="75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53675" autoAdjust="0"/>
  </p:normalViewPr>
  <p:slideViewPr>
    <p:cSldViewPr snapToGrid="0" snapToObjects="1">
      <p:cViewPr varScale="1">
        <p:scale>
          <a:sx n="97" d="100"/>
          <a:sy n="97" d="100"/>
        </p:scale>
        <p:origin x="-2034" y="-96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52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get-service | Where{($_.name -like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*") -and ($_.status -like "Stopped")} | Start-service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Sort VM -Descending | select Name,ID VM | out-file .\output.txt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get-help *serv* -Category Cmdlet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get-help get-service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get-help get-service -Examples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01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9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get-help *serv* -Category Cmdlet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get-help get-service</a:t>
            </a:r>
          </a:p>
          <a:p>
            <a:r>
              <a:rPr lang="nl-NL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get-help get-service -Examples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get-help *serv* -Category Cmdlet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get-help get-service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get-help get-service -Examples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Sort-object VM -Descending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select-object -Property name,ID,VM,PM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Sort-object VM -Descending | select-object -Property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name,ID,VM,PM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Sort-object VM -Descending | select-object -Property name,ID,VM,PM | GM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6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Get-service </a:t>
            </a:r>
            <a:r>
              <a:rPr lang="nl-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wuauserv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Get-service </a:t>
            </a:r>
            <a:r>
              <a:rPr lang="nl-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where-object {$__.name –eq “wuauserv”}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Get-service </a:t>
            </a:r>
            <a:r>
              <a:rPr lang="nl-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where name –eq “wuauserv”</a:t>
            </a:r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6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67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Get-service | where-object –filter {$_.status –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‘Running’}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Get-service | where {$_.status –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‘Running’}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Get-service | where status –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‘Running’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gsv | ? status -eq running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"Localhost" |out-file  c:\temp\computers.txt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"Localhost" |out-file  c:\temp\computers.txt -append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get-content c:\temp\computers.txt | Foreach{Get-service -ComputerName $_ | where {$_.status –eq ‘Stopped’}}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$computers = get-content c:\temp\computers.txt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Foreach($_ in $computers){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Get-service | where {$_.status –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‘Stopped’}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}#endForeach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($_ in (get-content c:\temp\computers.txt)){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Get-service | where {$_.status –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‘Stopped’}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}#endForeach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get-content c:\temp\computers.txt | Foreach{Get-service -ComputerName $_ | where {$_.status –eq ‘Stopped’}}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2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C:\Windows\System32\WindowsPowerShell\v1.0\DotNetTypes.format.ps1xml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c:\windows\system32\windowspowershell\v1.0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1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Format-wide -Property name  -Column 6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Format-list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Get-WmiObject -class win32_operatingsystem 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Get-WmiObject -class win32_operatingsystem  | Format-table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Get-WmiObject -class win32_operatingsystem | Format-list *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Get-WmiObject -class win32_operatingsystem | select PSComputername,Caption,Status,OSArchitecture,MUILanguages | Format-list *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Get-WmiObject -class win32_operatingsystem -ComputerName .,Localhost  | select PSComputername,Caption,Status,OSArchitecture,MUILanguages | Format-table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</a:t>
            </a:r>
            <a:r>
              <a:rPr lang="nl-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GM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Format-table</a:t>
            </a:r>
            <a:r>
              <a:rPr lang="nl-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GM</a:t>
            </a:r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5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$process = Get-Process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$process = (get-process -name explorer)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New-Variable –name Process  –value (Get-Process)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Get-Variable -name Process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Set-Variable -name Process -Value (get-process -name explorer)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7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${Log DC01} = get-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-Newest 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${Log dc01}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4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$Waarde = "Test"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‘Waarde = $Waarde’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"Waarde = $Waarde”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"Dit is een test.`nGa verder op een nieuwe regel"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"[Process]`t : $(get-date)"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$HT = @{'key'='value'}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$HT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$HTName = @{'Voornaam'='Mark';'Achternaam'='Waarsenburg';'TussenVoegsel'='van de'}  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$HTName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 Ik ben $HTName.Voornaam"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 Ik ben $($HTName.Voornaam) $($HTName.TussenVoegsel) $($HTName.Achternaam)"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$var = 1,2,3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$($var[0])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$var = get-date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$var.GetType()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$var = "Dit is een test"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$var.GetType()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7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get-ExecutionPolicy 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set-ExecutionPolicy AllSigned  -Force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#Create Script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"CLS" | out-file C:\temp\DemoScript.ps1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"Write-host `"==========================================`" -for yellow " | out-file C:\temp\DemoScript.ps1 -Append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"Write-host `"` Start Script`"                             " | out-file C:\temp\DemoScript.ps1 -Append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"Write-host `"==========================================`" -for yellow " | out-file C:\temp\DemoScript.ps1 -Append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"get-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wmiobject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-class win32_operatingsystem" | out-file C:\temp\DemoScript.ps1 -Append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"Write-host `"==========================================`" -for yellow  " | out-file C:\temp\DemoScript.ps1 -Append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"Write-host `"` End Script`" " | out-file C:\temp\DemoScript.ps1 -Append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"Write-host `"==========================================`" -for yellow  " | out-file C:\temp\DemoScript.ps1 -Append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C:\temp\DemoScript.ps1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set-ExecutionPolicy RemoteSigned -Force</a:t>
            </a:r>
          </a:p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C:\temp\DemoScript.ps1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4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/>
            <a:r>
              <a:rPr lang="nl-NL" altLang="nl-NL" dirty="0" smtClean="0"/>
              <a:t> De nieuwe managementtool van Microsoft</a:t>
            </a:r>
          </a:p>
          <a:p>
            <a:pPr marL="342900" lvl="1" indent="0"/>
            <a:r>
              <a:rPr lang="nl-NL" altLang="nl-NL" dirty="0" smtClean="0"/>
              <a:t> Realtime / interactieve </a:t>
            </a:r>
          </a:p>
          <a:p>
            <a:pPr marL="342900" lvl="1" indent="0"/>
            <a:r>
              <a:rPr lang="nl-NL" altLang="nl-NL" dirty="0" smtClean="0"/>
              <a:t> Commandline tool   ( “geen” scripttaal … ) </a:t>
            </a:r>
          </a:p>
          <a:p>
            <a:pPr marL="342900" lvl="1" indent="0"/>
            <a:r>
              <a:rPr lang="nl-NL" altLang="nl-NL" dirty="0" smtClean="0"/>
              <a:t> Vergelijkbaar met Unix/Linus distro's</a:t>
            </a:r>
          </a:p>
          <a:p>
            <a:pPr marL="342900" lvl="1" indent="0"/>
            <a:r>
              <a:rPr lang="nl-NL" altLang="nl-NL" dirty="0" smtClean="0"/>
              <a:t> Efficiënt uitvoeren van administratieve taken </a:t>
            </a:r>
          </a:p>
          <a:p>
            <a:pPr marL="342900" lvl="1" indent="0"/>
            <a:r>
              <a:rPr lang="nl-NL" altLang="nl-NL" dirty="0" smtClean="0"/>
              <a:t> Object georiënteerde shell (- en scripttaal </a:t>
            </a:r>
            <a:r>
              <a:rPr lang="nl-NL" altLang="nl-NL" dirty="0" smtClean="0">
                <a:sym typeface="Wingdings" pitchFamily="2" charset="2"/>
              </a:rPr>
              <a:t>)</a:t>
            </a:r>
            <a:endParaRPr lang="nl-NL" altLang="nl-NL" dirty="0" smtClean="0"/>
          </a:p>
          <a:p>
            <a:pPr marL="342900" lvl="1" indent="0"/>
            <a:r>
              <a:rPr lang="nl-NL" altLang="nl-NL" dirty="0" smtClean="0"/>
              <a:t> Gebaseerd op Microsoft .NET Framework. </a:t>
            </a:r>
          </a:p>
          <a:p>
            <a:pPr marL="342900" lvl="1" indent="0"/>
            <a:r>
              <a:rPr lang="nl-NL" altLang="nl-NL" dirty="0" smtClean="0"/>
              <a:t> Traditionele windows een zwakke Commandline </a:t>
            </a:r>
          </a:p>
          <a:p>
            <a:pPr marL="342900" lvl="1" indent="0"/>
            <a:r>
              <a:rPr lang="nl-NL" altLang="nl-NL" dirty="0" smtClean="0"/>
              <a:t> GUI niet om te automatiseren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4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Get-eventlog –</a:t>
            </a:r>
            <a:r>
              <a:rPr lang="nl-NL" dirty="0" err="1" smtClean="0"/>
              <a:t>logname</a:t>
            </a:r>
            <a:r>
              <a:rPr lang="nl-NL" dirty="0" smtClean="0"/>
              <a:t> Security –</a:t>
            </a:r>
            <a:r>
              <a:rPr lang="nl-NL" dirty="0" err="1" smtClean="0"/>
              <a:t>computername</a:t>
            </a:r>
            <a:r>
              <a:rPr lang="nl-NL" dirty="0" smtClean="0"/>
              <a:t> localhost,Server01 -</a:t>
            </a:r>
            <a:r>
              <a:rPr lang="nl-NL" dirty="0" err="1" smtClean="0"/>
              <a:t>verbose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get-service | Where{($_.name -like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*") -and ($_.status -like "Stopped")} | Start-service</a:t>
            </a:r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VM -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select 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Name,ID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VM | out-file .\output.txt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8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9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9000"/>
              </a:lnSpc>
              <a:defRPr sz="8000"/>
            </a:lvl1pPr>
          </a:lstStyle>
          <a:p>
            <a:r>
              <a:rPr lang="nl-NL" noProof="0"/>
              <a:t>Klik om de stijl te bewerken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nl-NL" noProof="0"/>
              <a:t>Klik op het pictogram als u een grafiek wilt toevoegen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Klik op het pictogram als u een afbeelding wilt toevoegen</a:t>
            </a:r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Klik op het pictogram als u een afbeelding wilt toevoegen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Type </a:t>
            </a:r>
            <a:r>
              <a:rPr lang="nl-NL" noProof="0" dirty="0" err="1"/>
              <a:t>your</a:t>
            </a:r>
            <a:r>
              <a:rPr lang="nl-NL" noProof="0" dirty="0"/>
              <a:t> </a:t>
            </a:r>
            <a:r>
              <a:rPr lang="nl-NL" noProof="0" dirty="0" err="1"/>
              <a:t>Location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nl-NL" noProof="0"/>
              <a:t>Klik op het pictogram als u een tabel wilt toevoegen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DuPSuG Basics, Vianen, 22 Maart 2016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/>
              <a:t>|</a:t>
            </a:r>
          </a:p>
        </p:txBody>
      </p:sp>
      <p:grpSp>
        <p:nvGrpSpPr>
          <p:cNvPr id="100" name="Group 99"/>
          <p:cNvGrpSpPr/>
          <p:nvPr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file:///c:\windows\system32\windowspowershell\v1.0\powershell.exe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file:///c:\windows\system32\windowspowershell\v1.0\powershell.exe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file:///c:\windows\system32\windowspowershell\v1.0\powershell.exe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file:///C:\Windows\System32\WindowsPowerShell\v1.0\DotNetTypes.format.ps1xml" TargetMode="External"/><Relationship Id="rId7" Type="http://schemas.openxmlformats.org/officeDocument/2006/relationships/hyperlink" Target="file:///c:\windows\system32\windowspowershell\v1.0\powershell_ise.ex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file:///c:\windows\system32\windowspowershell\v1.0\powershell.exe" TargetMode="External"/><Relationship Id="rId4" Type="http://schemas.openxmlformats.org/officeDocument/2006/relationships/hyperlink" Target="file:///c:\windows\system32\windowspowershell\v1.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file:///c:\windows\system32\windowspowershell\v1.0\powershell.exe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system32\windowspowershell\v1.0\powershell_ise.exe" TargetMode="External"/><Relationship Id="rId5" Type="http://schemas.openxmlformats.org/officeDocument/2006/relationships/image" Target="../media/image2.png"/><Relationship Id="rId4" Type="http://schemas.openxmlformats.org/officeDocument/2006/relationships/hyperlink" Target="file:///c:\windows\system32\windowspowershell\v1.0\powershell.ex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hyperlink" Target="file:///c:\windows\system32\windowspowershell\v1.0\powershell_ise.ex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file:///c:\windows\system32\windowspowershell\v1.0\powershell.exe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file:///c:\windows\system32\windowspowershell\v1.0\powershell.ex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windowspowershell\v1.0\powershell.exe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c:\windows\system32\windowspowershell\v1.0\powershell_ise.exe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7200" dirty="0"/>
              <a:t>Powershell </a:t>
            </a:r>
            <a:br>
              <a:rPr lang="nl-NL" sz="7200" dirty="0"/>
            </a:br>
            <a:r>
              <a:rPr lang="nl-NL" sz="7200" dirty="0" smtClean="0"/>
              <a:t>de Basis</a:t>
            </a:r>
            <a:r>
              <a:rPr lang="nl-NL" sz="7200" dirty="0"/>
              <a:t/>
            </a:r>
            <a:br>
              <a:rPr lang="nl-NL" sz="7200" dirty="0"/>
            </a:br>
            <a:r>
              <a:rPr lang="nl-NL" sz="2800" dirty="0" smtClean="0"/>
              <a:t>Mark van de Waarsenburg (Sogeti</a:t>
            </a:r>
            <a:r>
              <a:rPr lang="nl-NL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de Pipeline (Parameter Binding)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379913"/>
            <a:ext cx="7841273" cy="26220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nl-NL" dirty="0"/>
              <a:t>Objecten worden door de pipeline verplaats van het ene cmdlet naar de andere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nl-NL" dirty="0"/>
              <a:t>Hoe stuurt Powershell data door de pipeline?</a:t>
            </a:r>
          </a:p>
          <a:p>
            <a:pPr marL="628650" lvl="1" indent="-285750" algn="l">
              <a:buFont typeface="Wingdings" panose="05000000000000000000" pitchFamily="2" charset="2"/>
              <a:buChar char="Ø"/>
              <a:defRPr/>
            </a:pPr>
            <a:r>
              <a:rPr lang="nl-NL" dirty="0">
                <a:solidFill>
                  <a:schemeClr val="bg1"/>
                </a:solidFill>
              </a:rPr>
              <a:t>ByValue</a:t>
            </a:r>
          </a:p>
          <a:p>
            <a:pPr marL="628650" lvl="1" indent="-285750" algn="l">
              <a:buFont typeface="Wingdings" panose="05000000000000000000" pitchFamily="2" charset="2"/>
              <a:buChar char="Ø"/>
              <a:defRPr/>
            </a:pPr>
            <a:r>
              <a:rPr lang="nl-NL" dirty="0">
                <a:solidFill>
                  <a:schemeClr val="bg1"/>
                </a:solidFill>
              </a:rPr>
              <a:t>ByPropertyName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10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6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de Pipeline (Parameter Binding)</a:t>
            </a:r>
            <a:endParaRPr lang="nl-NL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11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3" y="1127686"/>
            <a:ext cx="7559020" cy="300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9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Help systeem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379913"/>
            <a:ext cx="7841273" cy="26220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nl-NL" dirty="0">
                <a:solidFill>
                  <a:srgbClr val="FF7053"/>
                </a:solidFill>
              </a:rPr>
              <a:t>Hoe vinden we nu al die commando’s?</a:t>
            </a:r>
          </a:p>
          <a:p>
            <a:pPr marL="628650" lvl="1" indent="-285750" algn="l">
              <a:buFont typeface="Arial" panose="020B0604020202020204" pitchFamily="34" charset="0"/>
              <a:buChar char="•"/>
              <a:defRPr/>
            </a:pPr>
            <a:r>
              <a:rPr lang="nl-NL" dirty="0">
                <a:solidFill>
                  <a:schemeClr val="bg1"/>
                </a:solidFill>
              </a:rPr>
              <a:t>Get-Command</a:t>
            </a:r>
          </a:p>
          <a:p>
            <a:pPr marL="628650" lvl="1" indent="-285750" algn="l">
              <a:buFont typeface="Arial" panose="020B0604020202020204" pitchFamily="34" charset="0"/>
              <a:buChar char="•"/>
              <a:defRPr/>
            </a:pPr>
            <a:r>
              <a:rPr lang="nl-NL" dirty="0">
                <a:solidFill>
                  <a:schemeClr val="bg1"/>
                </a:solidFill>
              </a:rPr>
              <a:t>Get-Help, Help, </a:t>
            </a:r>
            <a:r>
              <a:rPr lang="nl-NL" dirty="0" smtClean="0">
                <a:solidFill>
                  <a:schemeClr val="bg1"/>
                </a:solidFill>
              </a:rPr>
              <a:t>Man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nl-NL" dirty="0">
                <a:solidFill>
                  <a:srgbClr val="FF7053"/>
                </a:solidFill>
              </a:rPr>
              <a:t>Help! Onze Help is niet up to date!</a:t>
            </a:r>
          </a:p>
          <a:p>
            <a:pPr marL="628650" lvl="1" indent="-285750" algn="l">
              <a:buFont typeface="Arial" panose="020B0604020202020204" pitchFamily="34" charset="0"/>
              <a:buChar char="•"/>
              <a:defRPr/>
            </a:pPr>
            <a:r>
              <a:rPr lang="nl-NL" dirty="0">
                <a:solidFill>
                  <a:schemeClr val="bg1"/>
                </a:solidFill>
              </a:rPr>
              <a:t>Update-Help zorgt voor een up to date </a:t>
            </a:r>
            <a:r>
              <a:rPr lang="nl-NL" dirty="0" smtClean="0">
                <a:solidFill>
                  <a:schemeClr val="bg1"/>
                </a:solidFill>
              </a:rPr>
              <a:t>help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7053"/>
                </a:solidFill>
              </a:rPr>
              <a:t>Hoe </a:t>
            </a:r>
            <a:r>
              <a:rPr lang="en-US" dirty="0" err="1">
                <a:solidFill>
                  <a:srgbClr val="FF7053"/>
                </a:solidFill>
              </a:rPr>
              <a:t>gebruiken</a:t>
            </a:r>
            <a:r>
              <a:rPr lang="en-US" dirty="0">
                <a:solidFill>
                  <a:srgbClr val="FF7053"/>
                </a:solidFill>
              </a:rPr>
              <a:t> we de help?</a:t>
            </a:r>
          </a:p>
          <a:p>
            <a:pPr marL="628650" lvl="1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Get-Help 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err="1" smtClean="0">
                <a:solidFill>
                  <a:schemeClr val="bg1"/>
                </a:solidFill>
              </a:rPr>
              <a:t>serv</a:t>
            </a:r>
            <a:r>
              <a:rPr lang="en-US" dirty="0" smtClean="0">
                <a:solidFill>
                  <a:schemeClr val="bg1"/>
                </a:solidFill>
              </a:rPr>
              <a:t>*  </a:t>
            </a:r>
            <a:r>
              <a:rPr lang="en-US" dirty="0">
                <a:solidFill>
                  <a:schemeClr val="bg1"/>
                </a:solidFill>
              </a:rPr>
              <a:t>			</a:t>
            </a:r>
          </a:p>
          <a:p>
            <a:pPr marL="628650" lvl="1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Get-Help </a:t>
            </a:r>
            <a:r>
              <a:rPr lang="en-US" dirty="0" smtClean="0">
                <a:solidFill>
                  <a:schemeClr val="bg1"/>
                </a:solidFill>
              </a:rPr>
              <a:t>get-service</a:t>
            </a:r>
            <a:r>
              <a:rPr lang="en-US" dirty="0">
                <a:solidFill>
                  <a:schemeClr val="bg1"/>
                </a:solidFill>
              </a:rPr>
              <a:t>			</a:t>
            </a:r>
          </a:p>
          <a:p>
            <a:pPr marL="628650" lvl="1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Get-Help get-service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–example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12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2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Help systeem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379913"/>
            <a:ext cx="7841273" cy="2622071"/>
          </a:xfrm>
        </p:spPr>
        <p:txBody>
          <a:bodyPr/>
          <a:lstStyle/>
          <a:p>
            <a:r>
              <a:rPr lang="nl-NL" altLang="nl-NL" dirty="0"/>
              <a:t>Help interpretatie		-&gt; get-Help &lt;cmdlet&gt;</a:t>
            </a:r>
            <a:endParaRPr lang="en-US" altLang="nl-NL" sz="1000" dirty="0"/>
          </a:p>
          <a:p>
            <a:pPr lvl="1" algn="l"/>
            <a:r>
              <a:rPr lang="en-US" altLang="nl-NL" dirty="0">
                <a:solidFill>
                  <a:schemeClr val="bg1"/>
                </a:solidFill>
              </a:rPr>
              <a:t>[-</a:t>
            </a:r>
            <a:r>
              <a:rPr lang="en-US" altLang="nl-NL" dirty="0" err="1">
                <a:solidFill>
                  <a:schemeClr val="bg1"/>
                </a:solidFill>
              </a:rPr>
              <a:t>optioneel</a:t>
            </a:r>
            <a:r>
              <a:rPr lang="en-US" altLang="nl-NL" dirty="0">
                <a:solidFill>
                  <a:schemeClr val="bg1"/>
                </a:solidFill>
              </a:rPr>
              <a:t> &lt;String[]&gt;] 	</a:t>
            </a:r>
          </a:p>
          <a:p>
            <a:pPr lvl="1" algn="l"/>
            <a:r>
              <a:rPr lang="en-US" altLang="nl-NL" dirty="0">
                <a:solidFill>
                  <a:schemeClr val="bg1"/>
                </a:solidFill>
              </a:rPr>
              <a:t>[[-</a:t>
            </a:r>
            <a:r>
              <a:rPr lang="en-US" altLang="nl-NL" dirty="0" err="1">
                <a:solidFill>
                  <a:schemeClr val="bg1"/>
                </a:solidFill>
              </a:rPr>
              <a:t>positioneel</a:t>
            </a:r>
            <a:r>
              <a:rPr lang="en-US" altLang="nl-NL" dirty="0">
                <a:solidFill>
                  <a:schemeClr val="bg1"/>
                </a:solidFill>
              </a:rPr>
              <a:t>] &lt;String[]&gt;]</a:t>
            </a:r>
          </a:p>
          <a:p>
            <a:pPr lvl="1" algn="l"/>
            <a:r>
              <a:rPr lang="nl-NL" altLang="nl-NL" dirty="0">
                <a:solidFill>
                  <a:schemeClr val="bg1"/>
                </a:solidFill>
              </a:rPr>
              <a:t>[&lt;CommonParameters&gt;]</a:t>
            </a:r>
          </a:p>
          <a:p>
            <a:endParaRPr lang="nl-NL" altLang="nl-NL" sz="1000" dirty="0"/>
          </a:p>
          <a:p>
            <a:r>
              <a:rPr lang="nl-NL" altLang="nl-NL" dirty="0" smtClean="0"/>
              <a:t>Volledige Help</a:t>
            </a:r>
            <a:r>
              <a:rPr lang="nl-NL" altLang="nl-NL" dirty="0"/>
              <a:t>		-&gt; Help &lt;cmdlet&gt; </a:t>
            </a:r>
            <a:r>
              <a:rPr lang="nl-NL" altLang="nl-NL" dirty="0" smtClean="0"/>
              <a:t>-Full</a:t>
            </a:r>
            <a:endParaRPr lang="nl-NL" altLang="nl-NL" dirty="0"/>
          </a:p>
          <a:p>
            <a:r>
              <a:rPr lang="en-US" altLang="nl-NL" dirty="0"/>
              <a:t>Parameter </a:t>
            </a:r>
            <a:r>
              <a:rPr lang="en-US" altLang="nl-NL" dirty="0" err="1"/>
              <a:t>waardes</a:t>
            </a:r>
            <a:r>
              <a:rPr lang="en-US" altLang="nl-NL" dirty="0"/>
              <a:t> 	-&gt; (String/</a:t>
            </a:r>
            <a:r>
              <a:rPr lang="en-US" altLang="nl-NL" dirty="0" err="1"/>
              <a:t>Int</a:t>
            </a:r>
            <a:r>
              <a:rPr lang="en-US" altLang="nl-NL" dirty="0"/>
              <a:t>/</a:t>
            </a:r>
            <a:r>
              <a:rPr lang="en-US" altLang="nl-NL" dirty="0" err="1"/>
              <a:t>DateTime</a:t>
            </a:r>
            <a:r>
              <a:rPr lang="en-US" altLang="nl-NL" dirty="0"/>
              <a:t>)</a:t>
            </a:r>
            <a:endParaRPr lang="nl-NL" altLang="nl-NL" dirty="0"/>
          </a:p>
          <a:p>
            <a:r>
              <a:rPr lang="nl-NL" altLang="nl-NL" dirty="0"/>
              <a:t>About Help		</a:t>
            </a:r>
            <a:r>
              <a:rPr lang="nl-NL" altLang="nl-NL" dirty="0" smtClean="0"/>
              <a:t>	-&gt; </a:t>
            </a:r>
            <a:r>
              <a:rPr lang="nl-NL" altLang="nl-NL" dirty="0"/>
              <a:t>get-Help about</a:t>
            </a:r>
          </a:p>
          <a:p>
            <a:r>
              <a:rPr lang="nl-NL" altLang="nl-NL" dirty="0"/>
              <a:t>Online help		</a:t>
            </a:r>
            <a:r>
              <a:rPr lang="nl-NL" altLang="nl-NL" dirty="0" smtClean="0"/>
              <a:t>	-&gt; </a:t>
            </a:r>
            <a:r>
              <a:rPr lang="nl-NL" altLang="nl-NL" dirty="0"/>
              <a:t>get-Help &lt;cmdlet&gt; -</a:t>
            </a:r>
            <a:r>
              <a:rPr lang="nl-NL" altLang="nl-NL" dirty="0" smtClean="0"/>
              <a:t>online</a:t>
            </a:r>
          </a:p>
          <a:p>
            <a:r>
              <a:rPr lang="nl-NL" altLang="nl-NL" dirty="0"/>
              <a:t>	</a:t>
            </a:r>
            <a:r>
              <a:rPr lang="nl-NL" altLang="nl-NL" dirty="0" smtClean="0"/>
              <a:t>			</a:t>
            </a:r>
            <a:r>
              <a:rPr lang="nl-NL" altLang="nl-NL" dirty="0"/>
              <a:t> </a:t>
            </a:r>
            <a:r>
              <a:rPr lang="nl-NL" altLang="nl-NL" dirty="0" smtClean="0"/>
              <a:t>    get-Help </a:t>
            </a:r>
            <a:r>
              <a:rPr lang="nl-NL" altLang="nl-NL" dirty="0"/>
              <a:t>&lt;cmdlet&gt; </a:t>
            </a:r>
            <a:r>
              <a:rPr lang="nl-NL" altLang="nl-NL" dirty="0" smtClean="0"/>
              <a:t>-</a:t>
            </a:r>
            <a:r>
              <a:rPr lang="nl-NL" altLang="nl-NL" dirty="0" err="1" smtClean="0"/>
              <a:t>ShowWindow</a:t>
            </a:r>
            <a:endParaRPr lang="nl-NL" altLang="nl-NL" dirty="0"/>
          </a:p>
          <a:p>
            <a:pPr lvl="1" algn="l"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13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5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Objecten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379913"/>
            <a:ext cx="7841273" cy="2622071"/>
          </a:xfrm>
        </p:spPr>
        <p:txBody>
          <a:bodyPr/>
          <a:lstStyle/>
          <a:p>
            <a:r>
              <a:rPr lang="nl-NL" altLang="nl-NL" dirty="0"/>
              <a:t>In Powershell bestaat alles uit </a:t>
            </a:r>
            <a:r>
              <a:rPr lang="nl-NL" altLang="nl-NL" dirty="0" smtClean="0"/>
              <a:t>objecten</a:t>
            </a:r>
          </a:p>
          <a:p>
            <a:endParaRPr lang="en-US" altLang="nl-NL" dirty="0"/>
          </a:p>
          <a:p>
            <a:endParaRPr lang="en-US" altLang="nl-NL" dirty="0"/>
          </a:p>
          <a:p>
            <a:endParaRPr lang="en-US" altLang="nl-NL" dirty="0"/>
          </a:p>
          <a:p>
            <a:endParaRPr lang="en-US" altLang="nl-NL" dirty="0"/>
          </a:p>
          <a:p>
            <a:r>
              <a:rPr lang="en-US" altLang="nl-NL" dirty="0" err="1">
                <a:solidFill>
                  <a:srgbClr val="FF7053"/>
                </a:solidFill>
              </a:rPr>
              <a:t>Terminologie</a:t>
            </a:r>
            <a:r>
              <a:rPr lang="en-US" altLang="nl-NL" dirty="0">
                <a:solidFill>
                  <a:srgbClr val="FF7053"/>
                </a:solidFill>
              </a:rPr>
              <a:t>:</a:t>
            </a:r>
            <a:endParaRPr lang="nl-NL" altLang="nl-NL" dirty="0">
              <a:solidFill>
                <a:srgbClr val="FF7053"/>
              </a:solidFill>
            </a:endParaRPr>
          </a:p>
          <a:p>
            <a:r>
              <a:rPr lang="nl-NL" altLang="nl-NL" b="0" dirty="0"/>
              <a:t>Object		-&gt; De kubus</a:t>
            </a:r>
          </a:p>
          <a:p>
            <a:r>
              <a:rPr lang="en-US" altLang="nl-NL" b="0" dirty="0"/>
              <a:t>Property		-&gt; </a:t>
            </a:r>
            <a:r>
              <a:rPr lang="en-US" altLang="nl-NL" b="0" dirty="0" err="1"/>
              <a:t>Breedte</a:t>
            </a:r>
            <a:endParaRPr lang="en-US" altLang="nl-NL" b="0" dirty="0"/>
          </a:p>
          <a:p>
            <a:r>
              <a:rPr lang="en-US" altLang="nl-NL" b="0" dirty="0"/>
              <a:t>Method		-&gt; </a:t>
            </a:r>
            <a:r>
              <a:rPr lang="en-US" altLang="nl-NL" b="0" dirty="0" err="1"/>
              <a:t>Draaien</a:t>
            </a:r>
            <a:endParaRPr lang="en-US" altLang="nl-NL" b="0" dirty="0"/>
          </a:p>
          <a:p>
            <a:r>
              <a:rPr lang="en-US" altLang="nl-NL" b="0" dirty="0"/>
              <a:t>Collection	</a:t>
            </a:r>
            <a:r>
              <a:rPr lang="en-US" altLang="nl-NL" b="0" dirty="0" smtClean="0"/>
              <a:t>	-&gt; </a:t>
            </a:r>
            <a:r>
              <a:rPr lang="en-US" altLang="nl-NL" b="0" dirty="0" err="1"/>
              <a:t>Meerdere</a:t>
            </a:r>
            <a:r>
              <a:rPr lang="en-US" altLang="nl-NL" b="0" dirty="0"/>
              <a:t> </a:t>
            </a:r>
            <a:r>
              <a:rPr lang="en-US" altLang="nl-NL" b="0" dirty="0" err="1"/>
              <a:t>Kubussen</a:t>
            </a:r>
            <a:endParaRPr lang="nl-NL" altLang="nl-NL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14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76" y="1426745"/>
            <a:ext cx="2730571" cy="208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6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Objecten Core Commands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379913"/>
            <a:ext cx="7841273" cy="2622071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solidFill>
                  <a:srgbClr val="FF7053"/>
                </a:solidFill>
              </a:rPr>
              <a:t>CMDlet			Alias</a:t>
            </a:r>
          </a:p>
          <a:p>
            <a:pPr>
              <a:defRPr/>
            </a:pPr>
            <a:r>
              <a:rPr lang="nl-NL" altLang="nl-NL" b="0" dirty="0" smtClean="0"/>
              <a:t>Select-Object</a:t>
            </a:r>
            <a:r>
              <a:rPr lang="nl-NL" altLang="nl-NL" b="0" dirty="0"/>
              <a:t>		</a:t>
            </a:r>
            <a:r>
              <a:rPr lang="nl-NL" altLang="nl-NL" b="0" dirty="0" smtClean="0">
                <a:sym typeface="Wingdings" panose="05000000000000000000" pitchFamily="2" charset="2"/>
              </a:rPr>
              <a:t>Select</a:t>
            </a:r>
            <a:endParaRPr lang="nl-NL" altLang="nl-NL" b="0" dirty="0"/>
          </a:p>
          <a:p>
            <a:pPr>
              <a:defRPr/>
            </a:pPr>
            <a:r>
              <a:rPr lang="nl-NL" altLang="nl-NL" b="0" dirty="0"/>
              <a:t>Sort-Object		</a:t>
            </a:r>
            <a:r>
              <a:rPr lang="nl-NL" altLang="nl-NL" b="0" dirty="0" smtClean="0"/>
              <a:t>	</a:t>
            </a:r>
            <a:r>
              <a:rPr lang="nl-NL" altLang="nl-NL" b="0" dirty="0" smtClean="0">
                <a:sym typeface="Wingdings" panose="05000000000000000000" pitchFamily="2" charset="2"/>
              </a:rPr>
              <a:t>Sort</a:t>
            </a:r>
            <a:endParaRPr lang="nl-NL" altLang="nl-NL" b="0" dirty="0"/>
          </a:p>
          <a:p>
            <a:pPr>
              <a:defRPr/>
            </a:pPr>
            <a:r>
              <a:rPr lang="nl-NL" altLang="nl-NL" b="0" dirty="0"/>
              <a:t>Where-Object		</a:t>
            </a:r>
            <a:r>
              <a:rPr lang="nl-NL" altLang="nl-NL" b="0" dirty="0" smtClean="0">
                <a:sym typeface="Wingdings" panose="05000000000000000000" pitchFamily="2" charset="2"/>
              </a:rPr>
              <a:t>Where </a:t>
            </a:r>
            <a:r>
              <a:rPr lang="nl-NL" altLang="nl-NL" b="0" dirty="0">
                <a:sym typeface="Wingdings" panose="05000000000000000000" pitchFamily="2" charset="2"/>
              </a:rPr>
              <a:t>/ ?</a:t>
            </a:r>
            <a:endParaRPr lang="nl-NL" altLang="nl-NL" b="0" dirty="0"/>
          </a:p>
          <a:p>
            <a:pPr>
              <a:defRPr/>
            </a:pPr>
            <a:r>
              <a:rPr lang="nl-NL" altLang="nl-NL" b="0" dirty="0"/>
              <a:t>ForEach-Object		</a:t>
            </a:r>
            <a:r>
              <a:rPr lang="nl-NL" altLang="nl-NL" b="0" dirty="0" smtClean="0">
                <a:sym typeface="Wingdings" panose="05000000000000000000" pitchFamily="2" charset="2"/>
              </a:rPr>
              <a:t>Foreach </a:t>
            </a:r>
            <a:r>
              <a:rPr lang="nl-NL" altLang="nl-NL" b="0" dirty="0">
                <a:sym typeface="Wingdings" panose="05000000000000000000" pitchFamily="2" charset="2"/>
              </a:rPr>
              <a:t>/ </a:t>
            </a:r>
            <a:r>
              <a:rPr lang="nl-NL" altLang="nl-NL" b="0" dirty="0" smtClean="0">
                <a:sym typeface="Wingdings" panose="05000000000000000000" pitchFamily="2" charset="2"/>
              </a:rPr>
              <a:t>%</a:t>
            </a:r>
          </a:p>
          <a:p>
            <a:pPr>
              <a:defRPr/>
            </a:pPr>
            <a:r>
              <a:rPr lang="nl-NL" altLang="nl-NL" b="0" dirty="0" smtClean="0"/>
              <a:t>Measure-Object</a:t>
            </a:r>
            <a:endParaRPr lang="nl-NL" altLang="nl-NL" b="0" dirty="0"/>
          </a:p>
          <a:p>
            <a:pPr>
              <a:defRPr/>
            </a:pPr>
            <a:endParaRPr lang="nl-NL" altLang="nl-NL" dirty="0" smtClean="0">
              <a:solidFill>
                <a:srgbClr val="FF7053"/>
              </a:solidFill>
            </a:endParaRPr>
          </a:p>
          <a:p>
            <a:pPr>
              <a:defRPr/>
            </a:pPr>
            <a:r>
              <a:rPr lang="nl-NL" altLang="nl-NL" dirty="0" smtClean="0">
                <a:solidFill>
                  <a:srgbClr val="FF7053"/>
                </a:solidFill>
              </a:rPr>
              <a:t>Tip: Wat </a:t>
            </a:r>
            <a:r>
              <a:rPr lang="nl-NL" altLang="nl-NL" dirty="0">
                <a:solidFill>
                  <a:srgbClr val="FF7053"/>
                </a:solidFill>
              </a:rPr>
              <a:t>doet powershell met het object !!!!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15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43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Objecten Core Commands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379913"/>
            <a:ext cx="7841273" cy="2622071"/>
          </a:xfrm>
        </p:spPr>
        <p:txBody>
          <a:bodyPr/>
          <a:lstStyle/>
          <a:p>
            <a:pPr>
              <a:defRPr/>
            </a:pPr>
            <a:r>
              <a:rPr lang="nl-NL" altLang="nl-NL" sz="2000" dirty="0" smtClean="0">
                <a:solidFill>
                  <a:srgbClr val="FF7053"/>
                </a:solidFill>
              </a:rPr>
              <a:t>Sorteren en Selecteren</a:t>
            </a:r>
            <a:r>
              <a:rPr lang="nl-NL" altLang="nl-NL" dirty="0" smtClean="0">
                <a:solidFill>
                  <a:srgbClr val="FF7053"/>
                </a:solidFill>
              </a:rPr>
              <a:t/>
            </a:r>
            <a:br>
              <a:rPr lang="nl-NL" altLang="nl-NL" dirty="0" smtClean="0">
                <a:solidFill>
                  <a:srgbClr val="FF7053"/>
                </a:solidFill>
              </a:rPr>
            </a:br>
            <a:r>
              <a:rPr lang="nl-NL" altLang="nl-NL" dirty="0" smtClean="0">
                <a:solidFill>
                  <a:schemeClr val="bg1">
                    <a:lumMod val="95000"/>
                  </a:schemeClr>
                </a:solidFill>
              </a:rPr>
              <a:t>Sort-Object</a:t>
            </a:r>
          </a:p>
          <a:p>
            <a:pPr>
              <a:defRPr/>
            </a:pPr>
            <a:endParaRPr lang="nl-NL" altLang="nl-NL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 lang="nl-NL" altLang="nl-NL" dirty="0" smtClean="0">
                <a:solidFill>
                  <a:schemeClr val="bg1">
                    <a:lumMod val="95000"/>
                  </a:schemeClr>
                </a:solidFill>
              </a:rPr>
              <a:t>Select-Object</a:t>
            </a:r>
            <a:endParaRPr lang="nl-NL" altLang="nl-NL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 lang="nl-NL" altLang="nl-NL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 lang="nl-NL" altLang="nl-NL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 lang="nl-NL" altLang="nl-NL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 lang="nl-NL" altLang="nl-NL" dirty="0" smtClean="0">
                <a:solidFill>
                  <a:schemeClr val="bg1">
                    <a:lumMod val="95000"/>
                  </a:schemeClr>
                </a:solidFill>
              </a:rPr>
              <a:t>Get-Member</a:t>
            </a:r>
            <a:endParaRPr lang="nl-NL" altLang="nl-N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16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7873" y="1668586"/>
            <a:ext cx="4295775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873" y="2139672"/>
            <a:ext cx="5381625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82" y="2665656"/>
            <a:ext cx="7825377" cy="224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375" y="3505758"/>
            <a:ext cx="7791393" cy="2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Objecten Core Commands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841273" cy="2797689"/>
          </a:xfrm>
        </p:spPr>
        <p:txBody>
          <a:bodyPr/>
          <a:lstStyle/>
          <a:p>
            <a:r>
              <a:rPr lang="nl-NL" altLang="nl-NL" sz="2000" dirty="0" smtClean="0">
                <a:solidFill>
                  <a:srgbClr val="FF7053"/>
                </a:solidFill>
              </a:rPr>
              <a:t>Filteren</a:t>
            </a:r>
            <a:r>
              <a:rPr lang="nl-NL" altLang="nl-NL" dirty="0" smtClean="0">
                <a:solidFill>
                  <a:srgbClr val="FF7053"/>
                </a:solidFill>
              </a:rPr>
              <a:t/>
            </a:r>
            <a:br>
              <a:rPr lang="nl-NL" altLang="nl-NL" dirty="0" smtClean="0">
                <a:solidFill>
                  <a:srgbClr val="FF7053"/>
                </a:solidFill>
              </a:rPr>
            </a:br>
            <a:r>
              <a:rPr lang="en-US" altLang="nl-NL" dirty="0"/>
              <a:t>Twee </a:t>
            </a:r>
            <a:r>
              <a:rPr lang="en-US" altLang="nl-NL" dirty="0" err="1"/>
              <a:t>modellen</a:t>
            </a:r>
            <a:r>
              <a:rPr lang="en-US" altLang="nl-NL" dirty="0"/>
              <a:t> </a:t>
            </a:r>
            <a:r>
              <a:rPr lang="en-US" altLang="nl-NL" dirty="0" err="1"/>
              <a:t>voor</a:t>
            </a:r>
            <a:r>
              <a:rPr lang="en-US" altLang="nl-NL" dirty="0"/>
              <a:t> </a:t>
            </a:r>
            <a:r>
              <a:rPr lang="en-US" altLang="nl-NL" dirty="0" err="1"/>
              <a:t>verminderen</a:t>
            </a:r>
            <a:r>
              <a:rPr lang="en-US" altLang="nl-NL" dirty="0"/>
              <a:t> van </a:t>
            </a:r>
            <a:r>
              <a:rPr lang="en-US" altLang="nl-NL" dirty="0" err="1"/>
              <a:t>resultaten</a:t>
            </a:r>
            <a:r>
              <a:rPr lang="en-US" altLang="nl-NL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nl-NL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nl-NL" dirty="0" smtClean="0"/>
              <a:t>Links </a:t>
            </a:r>
            <a:r>
              <a:rPr lang="en-US" altLang="nl-NL" dirty="0" err="1"/>
              <a:t>Filteren</a:t>
            </a:r>
            <a:r>
              <a:rPr lang="en-US" altLang="nl-NL" dirty="0"/>
              <a:t>		</a:t>
            </a:r>
            <a:r>
              <a:rPr lang="en-US" altLang="nl-NL" dirty="0" smtClean="0"/>
              <a:t>	</a:t>
            </a:r>
            <a:r>
              <a:rPr lang="en-US" altLang="nl-NL" dirty="0" smtClean="0">
                <a:sym typeface="Wingdings" panose="05000000000000000000" pitchFamily="2" charset="2"/>
              </a:rPr>
              <a:t></a:t>
            </a:r>
            <a:r>
              <a:rPr lang="en-US" altLang="nl-NL" dirty="0" smtClean="0"/>
              <a:t> </a:t>
            </a:r>
            <a:r>
              <a:rPr lang="en-US" altLang="nl-NL" dirty="0"/>
              <a:t>	</a:t>
            </a:r>
            <a:r>
              <a:rPr lang="en-US" altLang="nl-NL" dirty="0" err="1"/>
              <a:t>filteren</a:t>
            </a:r>
            <a:r>
              <a:rPr lang="en-US" altLang="nl-NL" dirty="0"/>
              <a:t> met 1e Cmdlet</a:t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en-US" alt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nl-NL" dirty="0" err="1" smtClean="0"/>
              <a:t>Rechts</a:t>
            </a:r>
            <a:r>
              <a:rPr lang="en-US" altLang="nl-NL" dirty="0" smtClean="0"/>
              <a:t>/</a:t>
            </a:r>
            <a:r>
              <a:rPr lang="en-US" altLang="nl-NL" dirty="0" err="1" smtClean="0"/>
              <a:t>Iteratief</a:t>
            </a:r>
            <a:r>
              <a:rPr lang="en-US" altLang="nl-NL" dirty="0" smtClean="0"/>
              <a:t> </a:t>
            </a:r>
            <a:r>
              <a:rPr lang="en-US" altLang="nl-NL" dirty="0" err="1"/>
              <a:t>Filteren</a:t>
            </a:r>
            <a:r>
              <a:rPr lang="en-US" altLang="nl-NL" dirty="0"/>
              <a:t>	</a:t>
            </a:r>
            <a:r>
              <a:rPr lang="en-US" altLang="nl-NL" dirty="0" smtClean="0">
                <a:sym typeface="Wingdings" panose="05000000000000000000" pitchFamily="2" charset="2"/>
              </a:rPr>
              <a:t></a:t>
            </a:r>
            <a:r>
              <a:rPr lang="en-US" altLang="nl-NL" dirty="0"/>
              <a:t>	Pipeline Cmdlet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17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981" y="3463227"/>
            <a:ext cx="5419725" cy="714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981" y="2561909"/>
            <a:ext cx="28194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Objecten Core Commands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841273" cy="2797689"/>
          </a:xfrm>
        </p:spPr>
        <p:txBody>
          <a:bodyPr/>
          <a:lstStyle/>
          <a:p>
            <a:r>
              <a:rPr lang="nl-NL" altLang="nl-NL" sz="2000" dirty="0" smtClean="0">
                <a:solidFill>
                  <a:srgbClr val="FF7053"/>
                </a:solidFill>
              </a:rPr>
              <a:t>Vergelijken</a:t>
            </a:r>
            <a:r>
              <a:rPr lang="nl-NL" altLang="nl-NL" dirty="0" smtClean="0">
                <a:solidFill>
                  <a:srgbClr val="FF7053"/>
                </a:solidFill>
              </a:rPr>
              <a:t/>
            </a:r>
            <a:br>
              <a:rPr lang="nl-NL" altLang="nl-NL" dirty="0" smtClean="0">
                <a:solidFill>
                  <a:srgbClr val="FF7053"/>
                </a:solidFill>
              </a:rPr>
            </a:br>
            <a:r>
              <a:rPr lang="nl-NL" altLang="nl-NL" dirty="0"/>
              <a:t>Vergelijken van twee objecten levert altijd True of False</a:t>
            </a:r>
          </a:p>
          <a:p>
            <a:endParaRPr lang="nl-NL" altLang="nl-NL" dirty="0"/>
          </a:p>
          <a:p>
            <a:r>
              <a:rPr lang="nl-NL" altLang="nl-NL" dirty="0" smtClean="0"/>
              <a:t>-eq / -ne</a:t>
            </a:r>
            <a:endParaRPr lang="nl-NL" altLang="nl-NL" dirty="0"/>
          </a:p>
          <a:p>
            <a:r>
              <a:rPr lang="nl-NL" altLang="nl-NL" dirty="0"/>
              <a:t>-</a:t>
            </a:r>
            <a:r>
              <a:rPr lang="nl-NL" altLang="nl-NL" dirty="0" smtClean="0"/>
              <a:t>ge / -le</a:t>
            </a:r>
            <a:endParaRPr lang="nl-NL" altLang="nl-NL" dirty="0"/>
          </a:p>
          <a:p>
            <a:r>
              <a:rPr lang="nl-NL" altLang="nl-NL" dirty="0"/>
              <a:t>-</a:t>
            </a:r>
            <a:r>
              <a:rPr lang="nl-NL" altLang="nl-NL" dirty="0" smtClean="0"/>
              <a:t>gt</a:t>
            </a:r>
            <a:r>
              <a:rPr lang="nl-NL" altLang="nl-NL" dirty="0"/>
              <a:t> </a:t>
            </a:r>
            <a:r>
              <a:rPr lang="nl-NL" altLang="nl-NL" dirty="0" smtClean="0"/>
              <a:t> / -</a:t>
            </a:r>
            <a:r>
              <a:rPr lang="nl-NL" altLang="nl-NL" dirty="0"/>
              <a:t>lt</a:t>
            </a:r>
          </a:p>
          <a:p>
            <a:r>
              <a:rPr lang="nl-NL" altLang="nl-NL" dirty="0" smtClean="0"/>
              <a:t>-ceq  / </a:t>
            </a:r>
            <a:r>
              <a:rPr lang="nl-NL" altLang="nl-NL" dirty="0"/>
              <a:t>-</a:t>
            </a:r>
            <a:r>
              <a:rPr lang="nl-NL" altLang="nl-NL" dirty="0" smtClean="0"/>
              <a:t>cne</a:t>
            </a:r>
            <a:r>
              <a:rPr lang="nl-NL" altLang="nl-NL" dirty="0"/>
              <a:t> </a:t>
            </a:r>
            <a:r>
              <a:rPr lang="nl-NL" altLang="nl-NL" dirty="0" smtClean="0"/>
              <a:t>/ -cgt / cge / cle (</a:t>
            </a:r>
            <a:r>
              <a:rPr lang="nl-NL" altLang="nl-NL" dirty="0"/>
              <a:t>Hoofdletter </a:t>
            </a:r>
            <a:r>
              <a:rPr lang="nl-NL" altLang="nl-NL" dirty="0" smtClean="0"/>
              <a:t>gevoelig)</a:t>
            </a:r>
            <a:endParaRPr lang="nl-NL" altLang="nl-NL" dirty="0"/>
          </a:p>
          <a:p>
            <a:r>
              <a:rPr lang="nl-NL" altLang="nl-NL" dirty="0"/>
              <a:t>-and  </a:t>
            </a:r>
            <a:r>
              <a:rPr lang="nl-NL" altLang="nl-NL" dirty="0" smtClean="0"/>
              <a:t>/ -or</a:t>
            </a:r>
          </a:p>
          <a:p>
            <a:r>
              <a:rPr lang="nl-NL" altLang="nl-NL" dirty="0" smtClean="0"/>
              <a:t>-</a:t>
            </a:r>
            <a:r>
              <a:rPr lang="nl-NL" altLang="nl-NL" dirty="0"/>
              <a:t>like</a:t>
            </a:r>
          </a:p>
          <a:p>
            <a:r>
              <a:rPr lang="nl-NL" altLang="nl-NL" dirty="0"/>
              <a:t>-match</a:t>
            </a:r>
          </a:p>
          <a:p>
            <a:endParaRPr lang="nl-NL" altLang="nl-NL" dirty="0"/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18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5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Objecten Core Commands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841273" cy="2797689"/>
          </a:xfrm>
        </p:spPr>
        <p:txBody>
          <a:bodyPr/>
          <a:lstStyle/>
          <a:p>
            <a:r>
              <a:rPr lang="nl-NL" altLang="nl-NL" sz="2000" dirty="0" smtClean="0">
                <a:solidFill>
                  <a:srgbClr val="FF7053"/>
                </a:solidFill>
              </a:rPr>
              <a:t>Filteren Objecten uit de pipeline</a:t>
            </a:r>
            <a:r>
              <a:rPr lang="nl-NL" altLang="nl-NL" dirty="0" smtClean="0">
                <a:solidFill>
                  <a:srgbClr val="FF7053"/>
                </a:solidFill>
              </a:rPr>
              <a:t/>
            </a:r>
            <a:br>
              <a:rPr lang="nl-NL" altLang="nl-NL" dirty="0" smtClean="0">
                <a:solidFill>
                  <a:srgbClr val="FF7053"/>
                </a:solidFill>
              </a:rPr>
            </a:br>
            <a:r>
              <a:rPr lang="nl-NL" altLang="nl-NL" dirty="0"/>
              <a:t>Where-object 		(Alias </a:t>
            </a:r>
            <a:r>
              <a:rPr lang="nl-NL" altLang="nl-NL" dirty="0">
                <a:sym typeface="Wingdings" pitchFamily="2" charset="2"/>
              </a:rPr>
              <a:t> Where of ?)</a:t>
            </a:r>
            <a:br>
              <a:rPr lang="nl-NL" altLang="nl-NL" dirty="0">
                <a:sym typeface="Wingdings" pitchFamily="2" charset="2"/>
              </a:rPr>
            </a:br>
            <a:r>
              <a:rPr lang="nl-NL" altLang="nl-NL" dirty="0">
                <a:sym typeface="Wingdings" pitchFamily="2" charset="2"/>
              </a:rPr>
              <a:t/>
            </a:r>
            <a:br>
              <a:rPr lang="nl-NL" altLang="nl-NL" dirty="0">
                <a:sym typeface="Wingdings" pitchFamily="2" charset="2"/>
              </a:rPr>
            </a:br>
            <a:r>
              <a:rPr lang="nl-NL" altLang="nl-NL" dirty="0">
                <a:sym typeface="Wingdings" pitchFamily="2" charset="2"/>
              </a:rPr>
              <a:t/>
            </a:r>
            <a:br>
              <a:rPr lang="nl-NL" altLang="nl-NL" dirty="0">
                <a:sym typeface="Wingdings" pitchFamily="2" charset="2"/>
              </a:rPr>
            </a:br>
            <a:r>
              <a:rPr lang="nl-NL" altLang="nl-NL" dirty="0">
                <a:sym typeface="Wingdings" pitchFamily="2" charset="2"/>
              </a:rPr>
              <a:t/>
            </a:r>
            <a:br>
              <a:rPr lang="nl-NL" altLang="nl-NL" dirty="0">
                <a:sym typeface="Wingdings" pitchFamily="2" charset="2"/>
              </a:rPr>
            </a:br>
            <a:endParaRPr lang="nl-NL" altLang="nl-NL" dirty="0"/>
          </a:p>
          <a:p>
            <a:r>
              <a:rPr lang="nl-NL" altLang="nl-NL" dirty="0"/>
              <a:t>Foreach-object 		(Alias </a:t>
            </a:r>
            <a:r>
              <a:rPr lang="nl-NL" altLang="nl-NL" dirty="0">
                <a:sym typeface="Wingdings" pitchFamily="2" charset="2"/>
              </a:rPr>
              <a:t> Foreach of %)</a:t>
            </a:r>
          </a:p>
          <a:p>
            <a:endParaRPr lang="nl-NL" altLang="nl-NL" dirty="0"/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19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4" descr="Wher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85" y="1915322"/>
            <a:ext cx="6777292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Afbeelding 3" descr="forea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31" y="3141069"/>
            <a:ext cx="6705346" cy="105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58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665299"/>
          </a:xfrm>
        </p:spPr>
        <p:txBody>
          <a:bodyPr/>
          <a:lstStyle/>
          <a:p>
            <a:r>
              <a:rPr lang="nl-NL" dirty="0" smtClean="0"/>
              <a:t>Mark van de Waarsenburg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12" y="1504604"/>
            <a:ext cx="4672984" cy="167085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Werkzaam in IT </a:t>
            </a:r>
            <a:r>
              <a:rPr lang="nl-NL" b="1">
                <a:solidFill>
                  <a:schemeClr val="bg1"/>
                </a:solidFill>
              </a:rPr>
              <a:t>sinds </a:t>
            </a:r>
            <a:r>
              <a:rPr lang="nl-NL" b="1" smtClean="0">
                <a:solidFill>
                  <a:schemeClr val="bg1"/>
                </a:solidFill>
              </a:rPr>
              <a:t>1998</a:t>
            </a: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nl-NL" b="1" dirty="0">
                <a:solidFill>
                  <a:schemeClr val="bg1"/>
                </a:solidFill>
              </a:rPr>
              <a:t>Sr. </a:t>
            </a:r>
            <a:r>
              <a:rPr lang="en-US" altLang="nl-NL" b="1" dirty="0" err="1">
                <a:solidFill>
                  <a:schemeClr val="bg1"/>
                </a:solidFill>
              </a:rPr>
              <a:t>Technisch</a:t>
            </a:r>
            <a:r>
              <a:rPr lang="en-US" altLang="nl-NL" b="1" dirty="0">
                <a:solidFill>
                  <a:schemeClr val="bg1"/>
                </a:solidFill>
              </a:rPr>
              <a:t> Consultant </a:t>
            </a:r>
            <a:r>
              <a:rPr lang="nl-NL" b="1" dirty="0" smtClean="0">
                <a:solidFill>
                  <a:schemeClr val="bg1"/>
                </a:solidFill>
              </a:rPr>
              <a:t>bij </a:t>
            </a:r>
            <a:r>
              <a:rPr lang="nl-NL" b="1" dirty="0">
                <a:solidFill>
                  <a:schemeClr val="bg1"/>
                </a:solidFill>
              </a:rPr>
              <a:t>Sogeti.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Werk sinds </a:t>
            </a:r>
            <a:r>
              <a:rPr lang="nl-NL" b="1" dirty="0" smtClean="0">
                <a:solidFill>
                  <a:schemeClr val="bg1"/>
                </a:solidFill>
              </a:rPr>
              <a:t>2010 </a:t>
            </a:r>
            <a:r>
              <a:rPr lang="nl-NL" b="1" dirty="0">
                <a:solidFill>
                  <a:schemeClr val="bg1"/>
                </a:solidFill>
              </a:rPr>
              <a:t>met </a:t>
            </a:r>
            <a:r>
              <a:rPr lang="nl-NL" b="1" dirty="0" smtClean="0">
                <a:solidFill>
                  <a:schemeClr val="bg1"/>
                </a:solidFill>
              </a:rPr>
              <a:t>Powershell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bg1"/>
                </a:solidFill>
              </a:rPr>
              <a:t>Introduction to Powershell  (Cursus)</a:t>
            </a:r>
            <a:endParaRPr lang="nl-NL" b="1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endParaRPr lang="nl-NL" sz="1400" b="1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endParaRPr lang="nl-NL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41" y="1303173"/>
            <a:ext cx="1775787" cy="17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Formatting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8035368" cy="27976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nl-NL" dirty="0" err="1"/>
              <a:t>Aan</a:t>
            </a:r>
            <a:r>
              <a:rPr lang="en-US" altLang="nl-NL" dirty="0"/>
              <a:t> het </a:t>
            </a:r>
            <a:r>
              <a:rPr lang="en-US" altLang="nl-NL" dirty="0" err="1"/>
              <a:t>eind</a:t>
            </a:r>
            <a:r>
              <a:rPr lang="en-US" altLang="nl-NL" dirty="0"/>
              <a:t> van de pipeline </a:t>
            </a:r>
            <a:r>
              <a:rPr lang="en-US" altLang="nl-NL" dirty="0" err="1"/>
              <a:t>komt</a:t>
            </a:r>
            <a:r>
              <a:rPr lang="en-US" altLang="nl-NL" dirty="0"/>
              <a:t> </a:t>
            </a:r>
            <a:r>
              <a:rPr lang="en-US" altLang="nl-NL" dirty="0" err="1"/>
              <a:t>altijd</a:t>
            </a:r>
            <a:r>
              <a:rPr lang="en-US" altLang="nl-NL" dirty="0"/>
              <a:t> Out-Default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nl-NL" dirty="0" err="1"/>
              <a:t>Stuurt</a:t>
            </a:r>
            <a:r>
              <a:rPr lang="en-US" altLang="nl-NL" dirty="0"/>
              <a:t> </a:t>
            </a:r>
            <a:r>
              <a:rPr lang="en-US" altLang="nl-NL" dirty="0" err="1"/>
              <a:t>objecten</a:t>
            </a:r>
            <a:r>
              <a:rPr lang="en-US" altLang="nl-NL" dirty="0"/>
              <a:t> </a:t>
            </a:r>
            <a:r>
              <a:rPr lang="en-US" altLang="nl-NL" dirty="0" err="1"/>
              <a:t>naar</a:t>
            </a:r>
            <a:r>
              <a:rPr lang="en-US" altLang="nl-NL" dirty="0"/>
              <a:t> Out-Host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nl-NL" dirty="0"/>
              <a:t>Out-Host </a:t>
            </a:r>
            <a:r>
              <a:rPr lang="en-US" altLang="nl-NL" dirty="0" err="1"/>
              <a:t>bekijkt</a:t>
            </a:r>
            <a:r>
              <a:rPr lang="en-US" altLang="nl-NL" dirty="0"/>
              <a:t> het object en </a:t>
            </a:r>
            <a:r>
              <a:rPr lang="en-US" altLang="nl-NL" dirty="0" err="1"/>
              <a:t>zijn</a:t>
            </a:r>
            <a:r>
              <a:rPr lang="en-US" altLang="nl-NL" dirty="0"/>
              <a:t> regels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nl-NL" dirty="0"/>
              <a:t>Regels en </a:t>
            </a:r>
            <a:r>
              <a:rPr lang="en-US" altLang="nl-NL" dirty="0" err="1"/>
              <a:t>definities</a:t>
            </a:r>
            <a:r>
              <a:rPr lang="en-US" altLang="nl-NL" dirty="0"/>
              <a:t> </a:t>
            </a:r>
            <a:r>
              <a:rPr lang="en-US" altLang="nl-NL" dirty="0" err="1"/>
              <a:t>zijn</a:t>
            </a:r>
            <a:r>
              <a:rPr lang="en-US" altLang="nl-NL" dirty="0"/>
              <a:t> </a:t>
            </a:r>
            <a:r>
              <a:rPr lang="en-US" altLang="nl-NL" dirty="0" err="1"/>
              <a:t>opgeslagen</a:t>
            </a:r>
            <a:r>
              <a:rPr lang="en-US" altLang="nl-NL" dirty="0"/>
              <a:t> in </a:t>
            </a:r>
            <a:r>
              <a:rPr lang="en-US" altLang="nl-NL" dirty="0" err="1" smtClean="0"/>
              <a:t>speciale</a:t>
            </a:r>
            <a:r>
              <a:rPr lang="en-US" altLang="nl-NL" dirty="0" smtClean="0"/>
              <a:t> XML  </a:t>
            </a:r>
            <a:r>
              <a:rPr lang="en-US" altLang="nl-NL" dirty="0"/>
              <a:t>files in $</a:t>
            </a:r>
            <a:r>
              <a:rPr lang="en-US" altLang="nl-NL" dirty="0" err="1"/>
              <a:t>PSHome</a:t>
            </a:r>
            <a:r>
              <a:rPr lang="en-US" altLang="nl-NL" dirty="0"/>
              <a:t> 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altLang="nl-NL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lang="en-US" altLang="nl-NL" dirty="0" smtClean="0">
                <a:solidFill>
                  <a:schemeClr val="bg1">
                    <a:lumMod val="95000"/>
                  </a:schemeClr>
                </a:solidFill>
              </a:rPr>
              <a:t>efault </a:t>
            </a:r>
            <a:r>
              <a:rPr lang="en-US" altLang="nl-NL" dirty="0">
                <a:solidFill>
                  <a:schemeClr val="bg1">
                    <a:lumMod val="95000"/>
                  </a:schemeClr>
                </a:solidFill>
              </a:rPr>
              <a:t>view?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altLang="nl-NL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lang="en-US" altLang="nl-NL" dirty="0" smtClean="0">
                <a:solidFill>
                  <a:schemeClr val="bg1">
                    <a:lumMod val="95000"/>
                  </a:schemeClr>
                </a:solidFill>
              </a:rPr>
              <a:t>efault </a:t>
            </a:r>
            <a:r>
              <a:rPr lang="en-US" altLang="nl-NL" dirty="0">
                <a:solidFill>
                  <a:schemeClr val="bg1">
                    <a:lumMod val="95000"/>
                  </a:schemeClr>
                </a:solidFill>
              </a:rPr>
              <a:t>property set?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altLang="nl-NL" dirty="0" err="1" smtClean="0">
                <a:solidFill>
                  <a:schemeClr val="bg1">
                    <a:lumMod val="95000"/>
                  </a:schemeClr>
                </a:solidFill>
              </a:rPr>
              <a:t>Hoeveel</a:t>
            </a:r>
            <a:r>
              <a:rPr lang="en-US" altLang="nl-NL" dirty="0" smtClean="0">
                <a:solidFill>
                  <a:schemeClr val="bg1">
                    <a:lumMod val="95000"/>
                  </a:schemeClr>
                </a:solidFill>
              </a:rPr>
              <a:t> properties?</a:t>
            </a:r>
            <a:endParaRPr lang="en-US" altLang="nl-NL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nl-NL" dirty="0"/>
              <a:t>Out-Host </a:t>
            </a:r>
            <a:r>
              <a:rPr lang="en-US" altLang="nl-NL" dirty="0" err="1"/>
              <a:t>gebruikt</a:t>
            </a:r>
            <a:r>
              <a:rPr lang="en-US" altLang="nl-NL" dirty="0"/>
              <a:t> de formatting cmdlets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nl-NL" dirty="0" smtClean="0"/>
              <a:t>Je </a:t>
            </a:r>
            <a:r>
              <a:rPr lang="en-US" altLang="nl-NL" dirty="0" err="1"/>
              <a:t>kunt</a:t>
            </a:r>
            <a:r>
              <a:rPr lang="en-US" altLang="nl-NL" dirty="0"/>
              <a:t> de default view </a:t>
            </a:r>
            <a:r>
              <a:rPr lang="en-US" altLang="nl-NL" dirty="0" err="1"/>
              <a:t>zelf</a:t>
            </a:r>
            <a:r>
              <a:rPr lang="en-US" altLang="nl-NL" dirty="0"/>
              <a:t> </a:t>
            </a:r>
            <a:r>
              <a:rPr lang="en-US" altLang="nl-NL" dirty="0" err="1"/>
              <a:t>aanpassen</a:t>
            </a:r>
            <a:r>
              <a:rPr lang="en-US" altLang="nl-NL" dirty="0"/>
              <a:t>.</a:t>
            </a:r>
          </a:p>
          <a:p>
            <a:endParaRPr lang="nl-NL" alt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20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615381" y="4566479"/>
            <a:ext cx="678426" cy="193948"/>
          </a:xfrm>
        </p:spPr>
        <p:txBody>
          <a:bodyPr/>
          <a:lstStyle/>
          <a:p>
            <a:r>
              <a:rPr lang="en-US" altLang="nl-NL" dirty="0" smtClean="0">
                <a:solidFill>
                  <a:schemeClr val="tx2">
                    <a:lumMod val="50000"/>
                  </a:schemeClr>
                </a:solidFill>
                <a:hlinkClick r:id="rId3" action="ppaction://hlinkfile"/>
              </a:rPr>
              <a:t>XML</a:t>
            </a:r>
            <a:r>
              <a:rPr lang="en-US" altLang="nl-NL" dirty="0" smtClean="0"/>
              <a:t>     </a:t>
            </a:r>
            <a:r>
              <a:rPr lang="en-US" altLang="nl-NL" dirty="0" smtClean="0">
                <a:solidFill>
                  <a:srgbClr val="FF7053"/>
                </a:solidFill>
                <a:hlinkClick r:id="rId4" action="ppaction://hlinkfile"/>
              </a:rPr>
              <a:t>files</a:t>
            </a:r>
            <a:endParaRPr lang="en-US" altLang="nl-NL" dirty="0" smtClean="0"/>
          </a:p>
          <a:p>
            <a:endParaRPr lang="nl-NL" noProof="0" dirty="0"/>
          </a:p>
        </p:txBody>
      </p:sp>
      <p:pic>
        <p:nvPicPr>
          <p:cNvPr id="7" name="Picture 12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 txBox="1">
            <a:spLocks/>
          </p:cNvSpPr>
          <p:nvPr/>
        </p:nvSpPr>
        <p:spPr>
          <a:xfrm>
            <a:off x="5609524" y="4604725"/>
            <a:ext cx="2911213" cy="1939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DuPSuG</a:t>
            </a:r>
            <a:r>
              <a:rPr lang="nl-NL" dirty="0" smtClean="0"/>
              <a:t> Basics, Vianen, 22 Maart 2016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56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Formatting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821" y="1233162"/>
            <a:ext cx="7921505" cy="2797689"/>
          </a:xfrm>
        </p:spPr>
        <p:txBody>
          <a:bodyPr/>
          <a:lstStyle/>
          <a:p>
            <a:endParaRPr lang="nl-NL" altLang="nl-NL" dirty="0"/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21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1899594" y="4627600"/>
            <a:ext cx="6621144" cy="192360"/>
          </a:xfrm>
        </p:spPr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3"/>
          <p:cNvSpPr/>
          <p:nvPr/>
        </p:nvSpPr>
        <p:spPr>
          <a:xfrm>
            <a:off x="738982" y="1357366"/>
            <a:ext cx="1703648" cy="649287"/>
          </a:xfrm>
          <a:prstGeom prst="rect">
            <a:avLst/>
          </a:prstGeom>
          <a:solidFill>
            <a:srgbClr val="FF7053"/>
          </a:solidFill>
          <a:ln>
            <a:solidFill>
              <a:srgbClr val="FF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000" b="1" dirty="0" err="1"/>
              <a:t>Get-Service</a:t>
            </a:r>
            <a:endParaRPr lang="nl-NL" sz="2000" b="1" dirty="0"/>
          </a:p>
        </p:txBody>
      </p:sp>
      <p:sp>
        <p:nvSpPr>
          <p:cNvPr id="10" name="PIJL-RECHTS 4"/>
          <p:cNvSpPr/>
          <p:nvPr/>
        </p:nvSpPr>
        <p:spPr>
          <a:xfrm>
            <a:off x="2643988" y="1465424"/>
            <a:ext cx="3960813" cy="239348"/>
          </a:xfrm>
          <a:prstGeom prst="rightArrow">
            <a:avLst/>
          </a:prstGeom>
          <a:solidFill>
            <a:srgbClr val="FF7053"/>
          </a:solidFill>
          <a:ln>
            <a:solidFill>
              <a:srgbClr val="FF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11" name="Rechthoek 5"/>
          <p:cNvSpPr/>
          <p:nvPr/>
        </p:nvSpPr>
        <p:spPr>
          <a:xfrm>
            <a:off x="6803064" y="1423004"/>
            <a:ext cx="1717674" cy="604789"/>
          </a:xfrm>
          <a:prstGeom prst="rect">
            <a:avLst/>
          </a:prstGeom>
          <a:solidFill>
            <a:srgbClr val="FF7053"/>
          </a:solidFill>
          <a:ln>
            <a:solidFill>
              <a:srgbClr val="FF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000" b="1" dirty="0" err="1"/>
              <a:t>Out-Default</a:t>
            </a:r>
            <a:endParaRPr lang="nl-NL" sz="2000" b="1" dirty="0"/>
          </a:p>
        </p:txBody>
      </p:sp>
      <p:sp>
        <p:nvSpPr>
          <p:cNvPr id="12" name="Tekstvak 6"/>
          <p:cNvSpPr txBox="1">
            <a:spLocks noChangeArrowheads="1"/>
          </p:cNvSpPr>
          <p:nvPr/>
        </p:nvSpPr>
        <p:spPr bwMode="auto">
          <a:xfrm>
            <a:off x="2784054" y="1659142"/>
            <a:ext cx="3527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nl-NL" altLang="nl-NL" sz="1600" b="0" dirty="0">
                <a:solidFill>
                  <a:schemeClr val="bg1"/>
                </a:solidFill>
                <a:latin typeface="Arial" charset="0"/>
              </a:rPr>
              <a:t>PS zet objecten in de pipeline  en belanden aan het eind in Out-Default</a:t>
            </a:r>
          </a:p>
        </p:txBody>
      </p:sp>
      <p:sp>
        <p:nvSpPr>
          <p:cNvPr id="13" name="PIJL-OMLAAG 7"/>
          <p:cNvSpPr/>
          <p:nvPr/>
        </p:nvSpPr>
        <p:spPr>
          <a:xfrm>
            <a:off x="7574673" y="2152933"/>
            <a:ext cx="174456" cy="430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14" name="Rechthoek 8"/>
          <p:cNvSpPr/>
          <p:nvPr/>
        </p:nvSpPr>
        <p:spPr>
          <a:xfrm>
            <a:off x="6803064" y="2766387"/>
            <a:ext cx="1717674" cy="1228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000" b="1" dirty="0" err="1">
                <a:solidFill>
                  <a:schemeClr val="bg1"/>
                </a:solidFill>
              </a:rPr>
              <a:t>Out-Host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5" name="PIJL-RECHTS 12"/>
          <p:cNvSpPr/>
          <p:nvPr/>
        </p:nvSpPr>
        <p:spPr>
          <a:xfrm rot="10800000">
            <a:off x="2731690" y="2818290"/>
            <a:ext cx="3859213" cy="182024"/>
          </a:xfrm>
          <a:prstGeom prst="rightArrow">
            <a:avLst/>
          </a:prstGeom>
          <a:solidFill>
            <a:srgbClr val="FF7053"/>
          </a:solidFill>
          <a:ln>
            <a:solidFill>
              <a:srgbClr val="FF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>
              <a:solidFill>
                <a:srgbClr val="FF7053"/>
              </a:solidFill>
            </a:endParaRPr>
          </a:p>
        </p:txBody>
      </p:sp>
      <p:sp>
        <p:nvSpPr>
          <p:cNvPr id="16" name="Rechthoek 13"/>
          <p:cNvSpPr/>
          <p:nvPr/>
        </p:nvSpPr>
        <p:spPr>
          <a:xfrm>
            <a:off x="745433" y="2732689"/>
            <a:ext cx="1697197" cy="1252497"/>
          </a:xfrm>
          <a:prstGeom prst="rect">
            <a:avLst/>
          </a:prstGeom>
          <a:solidFill>
            <a:srgbClr val="FF7053"/>
          </a:solidFill>
          <a:ln>
            <a:solidFill>
              <a:srgbClr val="FF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000" b="1" dirty="0" err="1"/>
              <a:t>Format</a:t>
            </a:r>
            <a:endParaRPr lang="nl-NL" sz="2000" b="1" dirty="0"/>
          </a:p>
        </p:txBody>
      </p:sp>
      <p:sp>
        <p:nvSpPr>
          <p:cNvPr id="19" name="PIJL-RECHTS 15"/>
          <p:cNvSpPr/>
          <p:nvPr/>
        </p:nvSpPr>
        <p:spPr>
          <a:xfrm>
            <a:off x="2745589" y="3782713"/>
            <a:ext cx="3859212" cy="17847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>
              <a:solidFill>
                <a:srgbClr val="FF7053"/>
              </a:solidFill>
            </a:endParaRPr>
          </a:p>
        </p:txBody>
      </p:sp>
      <p:sp>
        <p:nvSpPr>
          <p:cNvPr id="20" name="Tekstvak 25"/>
          <p:cNvSpPr txBox="1">
            <a:spLocks noChangeArrowheads="1"/>
          </p:cNvSpPr>
          <p:nvPr/>
        </p:nvSpPr>
        <p:spPr bwMode="auto">
          <a:xfrm>
            <a:off x="3421856" y="3342057"/>
            <a:ext cx="2478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nl-NL" altLang="nl-NL" sz="1800" dirty="0">
                <a:solidFill>
                  <a:schemeClr val="bg1"/>
                </a:solidFill>
                <a:latin typeface="Arial" charset="0"/>
              </a:rPr>
              <a:t>Formatting Objects</a:t>
            </a:r>
          </a:p>
        </p:txBody>
      </p:sp>
      <p:sp>
        <p:nvSpPr>
          <p:cNvPr id="23" name="Tekstvak 24"/>
          <p:cNvSpPr txBox="1">
            <a:spLocks noChangeArrowheads="1"/>
          </p:cNvSpPr>
          <p:nvPr/>
        </p:nvSpPr>
        <p:spPr bwMode="auto">
          <a:xfrm>
            <a:off x="4218190" y="2471782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nl-NL" altLang="nl-NL" sz="1800" dirty="0">
                <a:solidFill>
                  <a:schemeClr val="bg1"/>
                </a:solidFill>
                <a:latin typeface="Arial" charset="0"/>
              </a:rPr>
              <a:t>NEE</a:t>
            </a:r>
          </a:p>
        </p:txBody>
      </p:sp>
    </p:spTree>
    <p:extLst>
      <p:ext uri="{BB962C8B-B14F-4D97-AF65-F5344CB8AC3E}">
        <p14:creationId xmlns:p14="http://schemas.microsoft.com/office/powerpoint/2010/main" val="21907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9" grpId="0" animBg="1"/>
      <p:bldP spid="20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Formatting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921505" cy="2797689"/>
          </a:xfrm>
        </p:spPr>
        <p:txBody>
          <a:bodyPr/>
          <a:lstStyle/>
          <a:p>
            <a:r>
              <a:rPr lang="nl-NL" altLang="nl-NL" dirty="0"/>
              <a:t>Format-Wide </a:t>
            </a:r>
            <a:r>
              <a:rPr lang="nl-NL" altLang="nl-NL" dirty="0" smtClean="0"/>
              <a:t>	 </a:t>
            </a:r>
            <a:r>
              <a:rPr lang="nl-NL" altLang="nl-NL" dirty="0" smtClean="0">
                <a:sym typeface="Wingdings" panose="05000000000000000000" pitchFamily="2" charset="2"/>
              </a:rPr>
              <a:t> </a:t>
            </a:r>
            <a:r>
              <a:rPr lang="nl-NL" altLang="nl-NL" dirty="0" smtClean="0"/>
              <a:t>Alias = FW</a:t>
            </a:r>
            <a:endParaRPr lang="nl-NL" altLang="nl-NL" dirty="0"/>
          </a:p>
          <a:p>
            <a:r>
              <a:rPr lang="nl-NL" altLang="nl-NL" dirty="0" smtClean="0"/>
              <a:t>Format-List		 </a:t>
            </a:r>
            <a:r>
              <a:rPr lang="nl-NL" altLang="nl-NL" dirty="0">
                <a:sym typeface="Wingdings" panose="05000000000000000000" pitchFamily="2" charset="2"/>
              </a:rPr>
              <a:t> </a:t>
            </a:r>
            <a:r>
              <a:rPr lang="nl-NL" altLang="nl-NL" dirty="0" smtClean="0"/>
              <a:t>Alias = FL</a:t>
            </a:r>
            <a:endParaRPr lang="nl-NL" altLang="nl-NL" dirty="0"/>
          </a:p>
          <a:p>
            <a:r>
              <a:rPr lang="nl-NL" altLang="nl-NL" dirty="0"/>
              <a:t>Format-Table </a:t>
            </a:r>
            <a:r>
              <a:rPr lang="nl-NL" altLang="nl-NL" dirty="0" smtClean="0"/>
              <a:t>	 </a:t>
            </a:r>
            <a:r>
              <a:rPr lang="nl-NL" altLang="nl-NL" dirty="0">
                <a:sym typeface="Wingdings" panose="05000000000000000000" pitchFamily="2" charset="2"/>
              </a:rPr>
              <a:t> </a:t>
            </a:r>
            <a:r>
              <a:rPr lang="nl-NL" altLang="nl-NL" dirty="0" smtClean="0"/>
              <a:t>Alias = FT</a:t>
            </a:r>
            <a:endParaRPr lang="nl-NL" altLang="nl-NL" dirty="0"/>
          </a:p>
          <a:p>
            <a:pPr lvl="1" algn="l"/>
            <a:r>
              <a:rPr lang="nl-NL" altLang="nl-NL" dirty="0"/>
              <a:t>Advanced table</a:t>
            </a:r>
          </a:p>
          <a:p>
            <a:endParaRPr lang="nl-NL" altLang="nl-NL" dirty="0"/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22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63" y="2379406"/>
            <a:ext cx="7103762" cy="175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4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Variabelen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921505" cy="2797689"/>
          </a:xfrm>
        </p:spPr>
        <p:txBody>
          <a:bodyPr/>
          <a:lstStyle/>
          <a:p>
            <a:r>
              <a:rPr lang="nl-NL" altLang="nl-NL" dirty="0"/>
              <a:t>Zie een variabele als een doos</a:t>
            </a:r>
          </a:p>
          <a:p>
            <a:endParaRPr lang="nl-NL" altLang="nl-NL" dirty="0"/>
          </a:p>
          <a:p>
            <a:pPr>
              <a:spcAft>
                <a:spcPts val="600"/>
              </a:spcAft>
            </a:pPr>
            <a:r>
              <a:rPr lang="nl-NL" altLang="nl-NL" dirty="0"/>
              <a:t>Hoe maak je een variabele?</a:t>
            </a:r>
          </a:p>
          <a:p>
            <a:r>
              <a:rPr lang="nl-NL" altLang="nl-NL" dirty="0" smtClean="0"/>
              <a:t>	</a:t>
            </a:r>
          </a:p>
          <a:p>
            <a:endParaRPr lang="nl-NL" altLang="nl-NL" dirty="0"/>
          </a:p>
          <a:p>
            <a:endParaRPr lang="nl-NL" altLang="nl-NL" dirty="0" smtClean="0"/>
          </a:p>
          <a:p>
            <a:r>
              <a:rPr lang="nl-NL" altLang="nl-NL" dirty="0" smtClean="0"/>
              <a:t>Alternatieve </a:t>
            </a:r>
            <a:r>
              <a:rPr lang="nl-NL" altLang="nl-NL" dirty="0"/>
              <a:t>methodes:</a:t>
            </a:r>
          </a:p>
          <a:p>
            <a:r>
              <a:rPr lang="nl-NL" altLang="nl-NL" dirty="0" smtClean="0"/>
              <a:t>	</a:t>
            </a:r>
            <a:endParaRPr lang="nl-NL" altLang="nl-NL" dirty="0"/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23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289" y="2292568"/>
            <a:ext cx="4152900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289" y="3355061"/>
            <a:ext cx="6477000" cy="638175"/>
          </a:xfrm>
          <a:prstGeom prst="rect">
            <a:avLst/>
          </a:prstGeom>
        </p:spPr>
      </p:pic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128903" y="960943"/>
            <a:ext cx="1961549" cy="1797847"/>
            <a:chOff x="6368761" y="1513646"/>
            <a:chExt cx="1962439" cy="1797864"/>
          </a:xfrm>
        </p:grpSpPr>
        <p:pic>
          <p:nvPicPr>
            <p:cNvPr id="12" name="Picture 5" descr="doo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336" y="1513646"/>
              <a:ext cx="1797864" cy="179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 rot="585296">
              <a:off x="6368761" y="2448947"/>
              <a:ext cx="1451888" cy="315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3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Variabelen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921505" cy="2797689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nl-NL" dirty="0"/>
              <a:t>Variabelen zijn per Powershell sessie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nl-NL" dirty="0"/>
              <a:t>Alle variabelen zitten in een </a:t>
            </a:r>
            <a:r>
              <a:rPr lang="nl-NL" dirty="0" smtClean="0"/>
              <a:t>psdrive variable</a:t>
            </a:r>
            <a:r>
              <a:rPr lang="nl-NL" dirty="0"/>
              <a:t>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nl-NL" dirty="0"/>
              <a:t>Namen mogen heel lang zijn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nl-NL" dirty="0"/>
              <a:t>Houdt de namen logisch			</a:t>
            </a:r>
            <a:r>
              <a:rPr lang="nl-NL" dirty="0" smtClean="0"/>
              <a:t>	</a:t>
            </a:r>
            <a:r>
              <a:rPr lang="nl-NL" sz="1600" dirty="0" smtClean="0"/>
              <a:t>$</a:t>
            </a:r>
            <a:r>
              <a:rPr lang="nl-NL" sz="1600" dirty="0"/>
              <a:t>service = get-service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nl-NL" dirty="0"/>
              <a:t>Meestal letters, cijfers en underscores  	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nl-NL" dirty="0"/>
              <a:t>Spaties mogen, maar..  			</a:t>
            </a:r>
            <a:r>
              <a:rPr lang="nl-NL" dirty="0" smtClean="0"/>
              <a:t>	</a:t>
            </a:r>
            <a:r>
              <a:rPr lang="nl-NL" sz="1600" dirty="0" smtClean="0"/>
              <a:t>${</a:t>
            </a:r>
            <a:r>
              <a:rPr lang="nl-NL" sz="1600" dirty="0"/>
              <a:t>variabele naam}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nl-NL" dirty="0"/>
              <a:t>Niet meer variabele prefixen met type	</a:t>
            </a:r>
            <a:r>
              <a:rPr lang="nl-NL" dirty="0" smtClean="0"/>
              <a:t>	$</a:t>
            </a:r>
            <a:r>
              <a:rPr lang="nl-NL" dirty="0"/>
              <a:t>strService</a:t>
            </a:r>
          </a:p>
          <a:p>
            <a:r>
              <a:rPr lang="nl-NL" altLang="nl-NL" dirty="0" smtClean="0"/>
              <a:t>	</a:t>
            </a:r>
            <a:endParaRPr lang="nl-NL" altLang="nl-NL" dirty="0"/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24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Variabelen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921505" cy="2797689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nl-NL" altLang="nl-NL" dirty="0" smtClean="0"/>
              <a:t>Er </a:t>
            </a:r>
            <a:r>
              <a:rPr lang="nl-NL" altLang="nl-NL" dirty="0"/>
              <a:t>zijn twee typen quotes			</a:t>
            </a:r>
            <a:r>
              <a:rPr lang="nl-NL" altLang="nl-NL" dirty="0" smtClean="0"/>
              <a:t>‘</a:t>
            </a:r>
            <a:r>
              <a:rPr lang="nl-NL" altLang="nl-NL" sz="1400" dirty="0" smtClean="0"/>
              <a:t>Waarde</a:t>
            </a:r>
            <a:r>
              <a:rPr lang="nl-NL" altLang="nl-NL" dirty="0" smtClean="0"/>
              <a:t>’  </a:t>
            </a:r>
            <a:r>
              <a:rPr lang="nl-NL" altLang="nl-NL" dirty="0"/>
              <a:t>&amp;  </a:t>
            </a:r>
            <a:r>
              <a:rPr lang="nl-NL" altLang="nl-NL" dirty="0" smtClean="0"/>
              <a:t>“</a:t>
            </a:r>
            <a:r>
              <a:rPr lang="nl-NL" altLang="nl-NL" sz="1400" dirty="0" smtClean="0"/>
              <a:t>Waarde</a:t>
            </a:r>
            <a:r>
              <a:rPr lang="nl-NL" altLang="nl-NL" dirty="0"/>
              <a:t>”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nl-NL" altLang="nl-NL" dirty="0"/>
              <a:t>Het escape karakter (Backtick)		`  , `n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nl-NL" altLang="nl-NL" dirty="0"/>
              <a:t>Meerdere objecten in een variabele	$var = 1,2,3</a:t>
            </a:r>
            <a:br>
              <a:rPr lang="nl-NL" altLang="nl-NL" dirty="0"/>
            </a:br>
            <a:r>
              <a:rPr lang="nl-NL" altLang="nl-NL" dirty="0"/>
              <a:t>(Arrays/HashTables )                                   </a:t>
            </a:r>
            <a:r>
              <a:rPr lang="nl-NL" altLang="nl-NL" sz="1600" dirty="0"/>
              <a:t>$HT = @{'key'='value'} </a:t>
            </a:r>
            <a:endParaRPr lang="nl-NL" altLang="nl-NL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nl-NL" altLang="nl-NL" dirty="0"/>
              <a:t>Collectie variabelen binnen quotes	“$($var[0])”</a:t>
            </a:r>
            <a:br>
              <a:rPr lang="nl-NL" altLang="nl-NL" dirty="0"/>
            </a:br>
            <a:r>
              <a:rPr lang="nl-NL" altLang="nl-NL" dirty="0"/>
              <a:t>(Subexpression)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altLang="nl-NL" dirty="0"/>
              <a:t>Type bepalen van variabelen		$var.GetType</a:t>
            </a:r>
            <a:r>
              <a:rPr lang="nl-NL" altLang="nl-NL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altLang="nl-NL" dirty="0" smtClean="0"/>
          </a:p>
          <a:p>
            <a:r>
              <a:rPr lang="nl-NL" altLang="nl-NL" dirty="0" smtClean="0"/>
              <a:t>	</a:t>
            </a:r>
            <a:endParaRPr lang="nl-NL" altLang="nl-NL" dirty="0"/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25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Scripting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921505" cy="27976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altLang="nl-NL" sz="2000" dirty="0"/>
              <a:t>Het plaatsen van opdrachten in een </a:t>
            </a:r>
            <a:r>
              <a:rPr lang="nl-NL" altLang="nl-NL" sz="2000" dirty="0" smtClean="0"/>
              <a:t>file</a:t>
            </a:r>
            <a:br>
              <a:rPr lang="nl-NL" altLang="nl-NL" sz="2000" dirty="0" smtClean="0"/>
            </a:br>
            <a:endParaRPr lang="nl-NL" altLang="nl-NL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altLang="nl-NL" sz="2000" dirty="0"/>
              <a:t>Extentie is &lt;filename&gt;.</a:t>
            </a:r>
            <a:r>
              <a:rPr lang="nl-NL" altLang="nl-NL" sz="2000" dirty="0" smtClean="0"/>
              <a:t>PS1</a:t>
            </a:r>
            <a:br>
              <a:rPr lang="nl-NL" altLang="nl-NL" sz="2000" dirty="0" smtClean="0"/>
            </a:br>
            <a:endParaRPr lang="nl-NL" altLang="nl-NL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altLang="nl-NL" sz="2000" dirty="0"/>
              <a:t>Script-editors</a:t>
            </a:r>
          </a:p>
          <a:p>
            <a:pPr marL="1028700" lvl="2" indent="-342900" algn="l">
              <a:buFont typeface="Arial" panose="020B0604020202020204" pitchFamily="34" charset="0"/>
              <a:buChar char="•"/>
            </a:pPr>
            <a:r>
              <a:rPr lang="nl-NL" altLang="nl-NL" sz="2000" dirty="0">
                <a:solidFill>
                  <a:schemeClr val="bg1"/>
                </a:solidFill>
              </a:rPr>
              <a:t>Powershell ISE</a:t>
            </a:r>
          </a:p>
          <a:p>
            <a:pPr marL="1028700" lvl="2" indent="-342900" algn="l">
              <a:buFont typeface="Arial" panose="020B0604020202020204" pitchFamily="34" charset="0"/>
              <a:buChar char="•"/>
            </a:pPr>
            <a:r>
              <a:rPr lang="nl-NL" altLang="nl-NL" sz="2000" dirty="0">
                <a:solidFill>
                  <a:schemeClr val="bg1"/>
                </a:solidFill>
              </a:rPr>
              <a:t>PowerGUI (Quest)</a:t>
            </a:r>
          </a:p>
          <a:p>
            <a:pPr marL="1028700" lvl="2" indent="-342900" algn="l">
              <a:buFont typeface="Arial" panose="020B0604020202020204" pitchFamily="34" charset="0"/>
              <a:buChar char="•"/>
            </a:pPr>
            <a:r>
              <a:rPr lang="nl-NL" altLang="nl-NL" sz="2000" dirty="0">
                <a:solidFill>
                  <a:schemeClr val="bg1"/>
                </a:solidFill>
              </a:rPr>
              <a:t>Notepad ++</a:t>
            </a:r>
          </a:p>
          <a:p>
            <a:pPr marL="1028700" lvl="2" indent="-342900" algn="l">
              <a:buFont typeface="Arial" panose="020B0604020202020204" pitchFamily="34" charset="0"/>
              <a:buChar char="•"/>
            </a:pPr>
            <a:r>
              <a:rPr lang="nl-NL" altLang="nl-NL" sz="2000" dirty="0">
                <a:solidFill>
                  <a:schemeClr val="bg1"/>
                </a:solidFill>
              </a:rPr>
              <a:t>PrimalForms (Niet Gratis)</a:t>
            </a:r>
          </a:p>
          <a:p>
            <a:r>
              <a:rPr lang="nl-NL" altLang="nl-NL" dirty="0" smtClean="0"/>
              <a:t>	</a:t>
            </a:r>
            <a:endParaRPr lang="nl-NL" altLang="nl-NL" dirty="0"/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26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6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Scripting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921505" cy="29166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altLang="nl-NL" dirty="0"/>
              <a:t>PS1 filename extension staat niet naar powershell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altLang="nl-NL" dirty="0"/>
              <a:t>Scripts draaien alleen met het volledige pad</a:t>
            </a:r>
          </a:p>
          <a:p>
            <a:pPr marL="628650" lvl="1" indent="-285750" algn="l">
              <a:buFont typeface="Wingdings" panose="05000000000000000000" pitchFamily="2" charset="2"/>
              <a:buChar char="Ø"/>
            </a:pPr>
            <a:r>
              <a:rPr lang="nl-NL" altLang="nl-NL" dirty="0">
                <a:solidFill>
                  <a:schemeClr val="bg1"/>
                </a:solidFill>
              </a:rPr>
              <a:t>D:\script.ps1</a:t>
            </a:r>
          </a:p>
          <a:p>
            <a:pPr marL="628650" lvl="1" indent="-285750" algn="l">
              <a:buFont typeface="Wingdings" panose="05000000000000000000" pitchFamily="2" charset="2"/>
              <a:buChar char="Ø"/>
            </a:pPr>
            <a:r>
              <a:rPr lang="nl-NL" altLang="nl-NL" dirty="0">
                <a:solidFill>
                  <a:schemeClr val="bg1"/>
                </a:solidFill>
              </a:rPr>
              <a:t>.\script.ps1</a:t>
            </a:r>
          </a:p>
          <a:p>
            <a:pPr marL="628650" lvl="1" indent="-285750" algn="l">
              <a:buFont typeface="Wingdings" panose="05000000000000000000" pitchFamily="2" charset="2"/>
              <a:buChar char="Ø"/>
            </a:pPr>
            <a:r>
              <a:rPr lang="nl-NL" altLang="nl-NL" dirty="0">
                <a:solidFill>
                  <a:schemeClr val="bg1"/>
                </a:solidFill>
              </a:rPr>
              <a:t>script.ps1[tab</a:t>
            </a:r>
            <a:r>
              <a:rPr lang="nl-NL" altLang="nl-NL" dirty="0" smtClean="0">
                <a:solidFill>
                  <a:schemeClr val="bg1"/>
                </a:solidFill>
              </a:rPr>
              <a:t>]</a:t>
            </a:r>
            <a:br>
              <a:rPr lang="nl-NL" altLang="nl-NL" dirty="0" smtClean="0">
                <a:solidFill>
                  <a:schemeClr val="bg1"/>
                </a:solidFill>
              </a:rPr>
            </a:br>
            <a:endParaRPr lang="nl-NL" altLang="nl-N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altLang="nl-NL" dirty="0"/>
              <a:t>Scripts draaien niet door de execution </a:t>
            </a:r>
            <a:r>
              <a:rPr lang="nl-NL" altLang="nl-NL" dirty="0" smtClean="0"/>
              <a:t>policy</a:t>
            </a:r>
            <a:br>
              <a:rPr lang="nl-NL" altLang="nl-NL" dirty="0" smtClean="0"/>
            </a:br>
            <a:endParaRPr lang="nl-NL" altLang="nl-NL" sz="900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nl-NL" altLang="nl-NL" dirty="0" smtClean="0"/>
              <a:t>Restricted		</a:t>
            </a:r>
            <a:endParaRPr lang="nl-NL" altLang="nl-NL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nl-NL" altLang="nl-NL" dirty="0" smtClean="0"/>
              <a:t>AllSigned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nl-NL" altLang="nl-NL" dirty="0"/>
              <a:t>Remotesigned</a:t>
            </a:r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27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4207732" y="3358127"/>
            <a:ext cx="2536825" cy="78646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l-NL" b="1" dirty="0" err="1">
                <a:solidFill>
                  <a:srgbClr val="FF7053"/>
                </a:solidFill>
                <a:cs typeface="+mn-cs"/>
              </a:rPr>
              <a:t>Unrestricted</a:t>
            </a:r>
            <a:endParaRPr lang="nl-NL" b="1" dirty="0">
              <a:solidFill>
                <a:srgbClr val="FF7053"/>
              </a:solidFill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l-NL" b="1" dirty="0">
                <a:solidFill>
                  <a:srgbClr val="FF7053"/>
                </a:solidFill>
                <a:cs typeface="+mn-cs"/>
              </a:rPr>
              <a:t>Bypass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nl-NL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Scripting Scoping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1334040"/>
            <a:ext cx="7921505" cy="291668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 altLang="nl-NL" dirty="0"/>
              <a:t>Global</a:t>
            </a:r>
          </a:p>
          <a:p>
            <a:pPr>
              <a:spcAft>
                <a:spcPts val="600"/>
              </a:spcAft>
            </a:pPr>
            <a:r>
              <a:rPr lang="nl-NL" altLang="nl-NL" dirty="0"/>
              <a:t>Script</a:t>
            </a:r>
          </a:p>
          <a:p>
            <a:pPr>
              <a:spcAft>
                <a:spcPts val="600"/>
              </a:spcAft>
            </a:pPr>
            <a:r>
              <a:rPr lang="nl-NL" altLang="nl-NL" dirty="0"/>
              <a:t>Function</a:t>
            </a:r>
          </a:p>
          <a:p>
            <a:endParaRPr lang="en-US" alt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28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3494032" y="1392229"/>
            <a:ext cx="4525504" cy="273492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36" name="Rounded Rectangle 35"/>
          <p:cNvSpPr/>
          <p:nvPr/>
        </p:nvSpPr>
        <p:spPr>
          <a:xfrm>
            <a:off x="3811632" y="1988571"/>
            <a:ext cx="1743291" cy="201502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37" name="Rounded Rectangle 36"/>
          <p:cNvSpPr/>
          <p:nvPr/>
        </p:nvSpPr>
        <p:spPr>
          <a:xfrm>
            <a:off x="3932067" y="2505037"/>
            <a:ext cx="1495425" cy="472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927520" y="2139382"/>
            <a:ext cx="1633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nl-NL" sz="1800" b="0" dirty="0">
                <a:latin typeface="Arial" charset="0"/>
              </a:rPr>
              <a:t>Script </a:t>
            </a:r>
            <a:r>
              <a:rPr lang="en-US" altLang="nl-NL" sz="1800" b="0" dirty="0" smtClean="0">
                <a:latin typeface="Arial" charset="0"/>
              </a:rPr>
              <a:t>1</a:t>
            </a:r>
            <a:endParaRPr lang="nl-NL" altLang="nl-NL" sz="1800" b="0" dirty="0">
              <a:latin typeface="Arial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855739" y="2576793"/>
            <a:ext cx="1633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nl-NL" sz="1800" b="0" dirty="0">
                <a:latin typeface="Arial" charset="0"/>
              </a:rPr>
              <a:t>Function </a:t>
            </a:r>
            <a:r>
              <a:rPr lang="en-US" altLang="nl-NL" sz="1800" b="0" dirty="0" smtClean="0">
                <a:latin typeface="Arial" charset="0"/>
              </a:rPr>
              <a:t>1</a:t>
            </a:r>
            <a:endParaRPr lang="nl-NL" altLang="nl-NL" sz="1800" b="0" dirty="0"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23572" y="3130011"/>
            <a:ext cx="1495425" cy="472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847244" y="3201767"/>
            <a:ext cx="1633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nl-NL" sz="1800" b="0" dirty="0">
                <a:latin typeface="Arial" charset="0"/>
              </a:rPr>
              <a:t>Function 2</a:t>
            </a:r>
            <a:endParaRPr lang="nl-NL" altLang="nl-NL" sz="1800" b="0" dirty="0"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971064" y="1988571"/>
            <a:ext cx="1743291" cy="201502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51" name="Rounded Rectangle 50"/>
          <p:cNvSpPr/>
          <p:nvPr/>
        </p:nvSpPr>
        <p:spPr>
          <a:xfrm>
            <a:off x="6091499" y="2505037"/>
            <a:ext cx="1495425" cy="472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086952" y="2139382"/>
            <a:ext cx="1633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nl-NL" sz="1800" b="0" dirty="0">
                <a:latin typeface="Arial" charset="0"/>
              </a:rPr>
              <a:t>Script 2</a:t>
            </a:r>
            <a:endParaRPr lang="nl-NL" altLang="nl-NL" sz="1800" b="0" dirty="0">
              <a:latin typeface="Arial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015171" y="2576793"/>
            <a:ext cx="1633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nl-NL" sz="1800" b="0" dirty="0">
                <a:latin typeface="Arial" charset="0"/>
              </a:rPr>
              <a:t>Function 3</a:t>
            </a:r>
            <a:endParaRPr lang="nl-NL" altLang="nl-NL" sz="1800" b="0" dirty="0">
              <a:latin typeface="Arial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083004" y="3130011"/>
            <a:ext cx="1495425" cy="472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006676" y="3201767"/>
            <a:ext cx="1633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nl-NL" sz="1800" b="0" dirty="0">
                <a:latin typeface="Arial" charset="0"/>
              </a:rPr>
              <a:t>Function 4</a:t>
            </a:r>
            <a:endParaRPr lang="nl-NL" altLang="nl-NL" sz="1800" b="0" dirty="0">
              <a:latin typeface="Arial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857734" y="1493441"/>
            <a:ext cx="1633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►"/>
              <a:defRPr sz="2400" b="1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●"/>
              <a:defRPr sz="2400" b="1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Font typeface="Century Gothic" pitchFamily="34" charset="0"/>
              <a:buChar char="○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u"/>
              <a:defRPr sz="24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nl-NL" sz="1800" b="0" dirty="0" smtClean="0">
                <a:latin typeface="Arial" charset="0"/>
              </a:rPr>
              <a:t>Globa</a:t>
            </a:r>
            <a:r>
              <a:rPr lang="en-US" altLang="nl-NL" sz="1800" b="0" dirty="0">
                <a:latin typeface="Arial" charset="0"/>
              </a:rPr>
              <a:t>l</a:t>
            </a:r>
            <a:endParaRPr lang="nl-NL" altLang="nl-NL" sz="18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/>
      <p:bldP spid="40" grpId="0"/>
      <p:bldP spid="42" grpId="0" animBg="1"/>
      <p:bldP spid="43" grpId="0"/>
      <p:bldP spid="50" grpId="0" animBg="1"/>
      <p:bldP spid="51" grpId="0" animBg="1"/>
      <p:bldP spid="52" grpId="0"/>
      <p:bldP spid="53" grpId="0"/>
      <p:bldP spid="54" grpId="0" animBg="1"/>
      <p:bldP spid="55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 / Links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95" y="2252058"/>
            <a:ext cx="7841273" cy="5386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https://</a:t>
            </a:r>
            <a:r>
              <a:rPr lang="nl-NL" dirty="0" smtClean="0"/>
              <a:t>mva.microsoft.com/en-US/training-courses/getting-started-with-powershell-30-jump-start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29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white">
          <a:xfrm>
            <a:off x="664494" y="2837303"/>
            <a:ext cx="7841273" cy="53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None/>
              <a:tabLst/>
              <a:defRPr sz="1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https://mva.microsoft.com/search/SearchResults.aspx#!q=powershell&amp;lang=1033</a:t>
            </a:r>
          </a:p>
        </p:txBody>
      </p:sp>
    </p:spTree>
    <p:extLst>
      <p:ext uri="{BB962C8B-B14F-4D97-AF65-F5344CB8AC3E}">
        <p14:creationId xmlns:p14="http://schemas.microsoft.com/office/powerpoint/2010/main" val="35178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648673"/>
          </a:xfrm>
        </p:spPr>
        <p:txBody>
          <a:bodyPr/>
          <a:lstStyle/>
          <a:p>
            <a:r>
              <a:rPr lang="nl-NL" sz="2800" dirty="0"/>
              <a:t>				Agenda:</a:t>
            </a:r>
            <a:br>
              <a:rPr lang="nl-NL" sz="2800" dirty="0"/>
            </a:br>
            <a:endParaRPr lang="nl-NL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3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12" y="1438102"/>
            <a:ext cx="7825356" cy="25769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bg1"/>
                </a:solidFill>
              </a:rPr>
              <a:t>Powershell vanaf de basis</a:t>
            </a:r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nl-NL" sz="1400" b="1" dirty="0" smtClean="0">
                <a:solidFill>
                  <a:schemeClr val="bg1"/>
                </a:solidFill>
              </a:rPr>
              <a:t>Cmdlets, </a:t>
            </a:r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nl-NL" sz="1400" b="1" dirty="0" smtClean="0">
                <a:solidFill>
                  <a:schemeClr val="bg1"/>
                </a:solidFill>
              </a:rPr>
              <a:t>Help Systeem, </a:t>
            </a:r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nl-NL" sz="1400" b="1" dirty="0" smtClean="0">
                <a:solidFill>
                  <a:schemeClr val="bg1"/>
                </a:solidFill>
              </a:rPr>
              <a:t>Pipeline,</a:t>
            </a:r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nl-NL" sz="1400" b="1" dirty="0" err="1" smtClean="0">
                <a:solidFill>
                  <a:schemeClr val="bg1"/>
                </a:solidFill>
              </a:rPr>
              <a:t>Objects</a:t>
            </a:r>
            <a:r>
              <a:rPr lang="nl-NL" sz="1400" b="1" dirty="0" smtClean="0">
                <a:solidFill>
                  <a:schemeClr val="bg1"/>
                </a:solidFill>
              </a:rPr>
              <a:t> + Core </a:t>
            </a:r>
            <a:r>
              <a:rPr lang="nl-NL" sz="1400" b="1" dirty="0" err="1" smtClean="0">
                <a:solidFill>
                  <a:schemeClr val="bg1"/>
                </a:solidFill>
              </a:rPr>
              <a:t>Commands</a:t>
            </a:r>
            <a:r>
              <a:rPr lang="nl-NL" sz="1400" b="1" dirty="0" smtClean="0">
                <a:solidFill>
                  <a:schemeClr val="bg1"/>
                </a:solidFill>
              </a:rPr>
              <a:t>,</a:t>
            </a:r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nl-NL" sz="1400" b="1" dirty="0" err="1" smtClean="0">
                <a:solidFill>
                  <a:schemeClr val="bg1"/>
                </a:solidFill>
              </a:rPr>
              <a:t>Formatting</a:t>
            </a:r>
            <a:r>
              <a:rPr lang="nl-NL" sz="1400" b="1" dirty="0" smtClean="0">
                <a:solidFill>
                  <a:schemeClr val="bg1"/>
                </a:solidFill>
              </a:rPr>
              <a:t>,</a:t>
            </a:r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nl-NL" sz="1400" b="1" dirty="0" smtClean="0">
                <a:solidFill>
                  <a:schemeClr val="bg1"/>
                </a:solidFill>
              </a:rPr>
              <a:t>Variabelen,</a:t>
            </a:r>
          </a:p>
          <a:p>
            <a:pPr marL="742950" lvl="1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nl-NL" sz="1400" b="1" dirty="0" smtClean="0">
                <a:solidFill>
                  <a:schemeClr val="bg1"/>
                </a:solidFill>
              </a:rPr>
              <a:t>Scripting</a:t>
            </a:r>
            <a:r>
              <a:rPr lang="nl-NL" b="1" dirty="0" smtClean="0">
                <a:solidFill>
                  <a:schemeClr val="bg1"/>
                </a:solidFill>
              </a:rPr>
              <a:t/>
            </a:r>
            <a:br>
              <a:rPr lang="nl-NL" b="1" dirty="0" smtClean="0">
                <a:solidFill>
                  <a:schemeClr val="bg1"/>
                </a:solidFill>
              </a:rPr>
            </a:br>
            <a:endParaRPr lang="nl-NL" b="1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nl-NL" dirty="0" err="1">
              <a:solidFill>
                <a:schemeClr val="bg1"/>
              </a:solidFill>
            </a:endParaRP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2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741012"/>
          </a:xfrm>
        </p:spPr>
        <p:txBody>
          <a:bodyPr/>
          <a:lstStyle/>
          <a:p>
            <a:r>
              <a:rPr lang="nl-NL" sz="3600" dirty="0"/>
              <a:t>Wat is </a:t>
            </a:r>
            <a:r>
              <a:rPr lang="nl-NL" sz="3600" dirty="0" smtClean="0"/>
              <a:t>Powershell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272746"/>
            <a:ext cx="7841273" cy="2139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Managementtool voor Systeembeheer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GUI niet om te automatiseren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Commandline tool, geen Scriptaal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Vergelijkbaar Unix/Linux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Object </a:t>
            </a:r>
            <a:r>
              <a:rPr lang="nl-NL" altLang="nl-NL" sz="1600" dirty="0"/>
              <a:t>georiënteerde shell </a:t>
            </a:r>
            <a:r>
              <a:rPr lang="nl-NL" altLang="nl-NL" sz="1600" dirty="0" smtClean="0"/>
              <a:t>(.NET)</a:t>
            </a:r>
            <a:endParaRPr lang="nl-NL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Vianen, 22 Maart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4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dirty="0" err="1"/>
              <a:t>DuPSuG</a:t>
            </a:r>
            <a:r>
              <a:rPr lang="nl-NL" noProof="0" dirty="0"/>
              <a:t>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1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5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978" y="714903"/>
            <a:ext cx="7851534" cy="4138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sz="2800" b="1" dirty="0" smtClean="0">
                <a:solidFill>
                  <a:schemeClr val="bg1"/>
                </a:solidFill>
              </a:rPr>
              <a:t>Basis :  </a:t>
            </a:r>
            <a:r>
              <a:rPr lang="nl-NL" sz="2400" b="1" dirty="0" smtClean="0">
                <a:solidFill>
                  <a:schemeClr val="bg1"/>
                </a:solidFill>
              </a:rPr>
              <a:t>Console versus ISE</a:t>
            </a:r>
            <a:endParaRPr lang="nl-NL" sz="2400" b="1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8791" y="1296620"/>
            <a:ext cx="3385751" cy="20878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 smtClean="0">
                <a:solidFill>
                  <a:schemeClr val="bg1"/>
                </a:solidFill>
              </a:rPr>
              <a:t>Powershell Console</a:t>
            </a:r>
          </a:p>
          <a:p>
            <a:pPr>
              <a:lnSpc>
                <a:spcPts val="2400"/>
              </a:lnSpc>
            </a:pPr>
            <a:r>
              <a:rPr lang="nl-NL" dirty="0" smtClean="0">
                <a:solidFill>
                  <a:schemeClr val="bg1"/>
                </a:solidFill>
              </a:rPr>
              <a:t>Powershell ISE</a:t>
            </a:r>
            <a:endParaRPr lang="nl-NL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endParaRPr lang="nl-NL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r>
              <a:rPr lang="nl-NL" dirty="0" smtClean="0">
                <a:solidFill>
                  <a:srgbClr val="FF7053"/>
                </a:solidFill>
              </a:rPr>
              <a:t>Tip : </a:t>
            </a:r>
            <a:r>
              <a:rPr lang="nl-NL" dirty="0" smtClean="0">
                <a:solidFill>
                  <a:schemeClr val="bg1"/>
                </a:solidFill>
              </a:rPr>
              <a:t>Run as Administrator.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1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039985" y="1245748"/>
            <a:ext cx="4428652" cy="2062025"/>
          </a:xfrm>
          <a:prstGeom prst="rect">
            <a:avLst/>
          </a:prstGeom>
        </p:spPr>
      </p:pic>
      <p:pic>
        <p:nvPicPr>
          <p:cNvPr id="12" name="Picture 1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3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6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234" y="641864"/>
            <a:ext cx="7815975" cy="4138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sz="2800" b="1" dirty="0" smtClean="0">
                <a:solidFill>
                  <a:schemeClr val="bg1"/>
                </a:solidFill>
              </a:rPr>
              <a:t>Basis :  </a:t>
            </a:r>
            <a:r>
              <a:rPr lang="nl-NL" sz="2400" b="1" dirty="0" smtClean="0">
                <a:solidFill>
                  <a:schemeClr val="bg1"/>
                </a:solidFill>
              </a:rPr>
              <a:t>CMDlets/Aliassen</a:t>
            </a:r>
            <a:endParaRPr lang="nl-NL" sz="2400" b="1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234" y="1230664"/>
            <a:ext cx="7549188" cy="27831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defRPr/>
            </a:pPr>
            <a:r>
              <a:rPr lang="nl-NL" b="1" dirty="0" smtClean="0">
                <a:solidFill>
                  <a:srgbClr val="FF7053"/>
                </a:solidFill>
              </a:rPr>
              <a:t>Alias		CMdlet</a:t>
            </a:r>
          </a:p>
          <a:p>
            <a:pPr>
              <a:defRPr/>
            </a:pPr>
            <a:r>
              <a:rPr lang="nl-NL" sz="1600" b="1" dirty="0" smtClean="0">
                <a:solidFill>
                  <a:schemeClr val="bg1"/>
                </a:solidFill>
              </a:rPr>
              <a:t> </a:t>
            </a:r>
            <a:r>
              <a:rPr lang="nl-NL" sz="1600" dirty="0" smtClean="0">
                <a:solidFill>
                  <a:schemeClr val="bg1"/>
                </a:solidFill>
              </a:rPr>
              <a:t>dir, ls		Get-ChildItem</a:t>
            </a:r>
          </a:p>
          <a:p>
            <a:pPr>
              <a:defRPr/>
            </a:pPr>
            <a:r>
              <a:rPr lang="nl-NL" sz="1600" dirty="0" smtClean="0">
                <a:solidFill>
                  <a:schemeClr val="bg1"/>
                </a:solidFill>
              </a:rPr>
              <a:t> copy, cp	Copy-Item</a:t>
            </a:r>
          </a:p>
          <a:p>
            <a:pPr>
              <a:defRPr/>
            </a:pPr>
            <a:r>
              <a:rPr lang="nl-NL" sz="1600" dirty="0" smtClean="0">
                <a:solidFill>
                  <a:schemeClr val="bg1"/>
                </a:solidFill>
              </a:rPr>
              <a:t> dir /s 		dir –recurse</a:t>
            </a:r>
          </a:p>
          <a:p>
            <a:pPr>
              <a:defRPr/>
            </a:pPr>
            <a:endParaRPr lang="nl-NL" b="1" dirty="0" smtClean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r>
              <a:rPr lang="en-US" b="1" dirty="0" err="1" smtClean="0">
                <a:solidFill>
                  <a:srgbClr val="FF7053"/>
                </a:solidFill>
              </a:rPr>
              <a:t>Naamgeving</a:t>
            </a:r>
            <a:r>
              <a:rPr lang="en-US" b="1" dirty="0" smtClean="0">
                <a:solidFill>
                  <a:srgbClr val="FF7053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Werkwoord-Zelfstandig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naamwoord</a:t>
            </a:r>
            <a:r>
              <a:rPr lang="en-US" b="1" dirty="0" smtClean="0">
                <a:solidFill>
                  <a:schemeClr val="bg1"/>
                </a:solidFill>
              </a:rPr>
              <a:t>  (Verb-Noun)</a:t>
            </a:r>
          </a:p>
          <a:p>
            <a:pPr>
              <a:lnSpc>
                <a:spcPts val="2400"/>
              </a:lnSpc>
            </a:pPr>
            <a:endParaRPr lang="nl-NL" dirty="0" smtClean="0">
              <a:solidFill>
                <a:schemeClr val="bg1"/>
              </a:solidFill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96" y="991970"/>
            <a:ext cx="3275013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2" y="3483622"/>
            <a:ext cx="7658471" cy="260755"/>
          </a:xfrm>
          <a:prstGeom prst="rect">
            <a:avLst/>
          </a:prstGeom>
        </p:spPr>
      </p:pic>
      <p:pic>
        <p:nvPicPr>
          <p:cNvPr id="12" name="Picture 12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1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</a:t>
            </a:r>
            <a:r>
              <a:rPr lang="nl-NL" sz="2400" dirty="0" smtClean="0"/>
              <a:t>Tab completion,Afkortingen,Alias</a:t>
            </a:r>
            <a:endParaRPr lang="nl-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379913"/>
            <a:ext cx="7841273" cy="2717074"/>
          </a:xfrm>
        </p:spPr>
        <p:txBody>
          <a:bodyPr/>
          <a:lstStyle/>
          <a:p>
            <a:pPr>
              <a:defRPr/>
            </a:pPr>
            <a:r>
              <a:rPr lang="nl-NL" dirty="0"/>
              <a:t>Handige shortcuts voor het typen van commando’s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nl-NL" dirty="0">
                <a:solidFill>
                  <a:srgbClr val="FF7053"/>
                </a:solidFill>
              </a:rPr>
              <a:t>Tab </a:t>
            </a:r>
            <a:r>
              <a:rPr lang="nl-NL" dirty="0" smtClean="0">
                <a:solidFill>
                  <a:srgbClr val="FF7053"/>
                </a:solidFill>
              </a:rPr>
              <a:t>completion	</a:t>
            </a:r>
          </a:p>
          <a:p>
            <a:pPr marL="628650" lvl="1" indent="-285750" algn="l">
              <a:buFont typeface="Wingdings" panose="05000000000000000000" pitchFamily="2" charset="2"/>
              <a:buChar char="§"/>
              <a:defRPr/>
            </a:pPr>
            <a:r>
              <a:rPr lang="nl-NL" dirty="0" smtClean="0">
                <a:solidFill>
                  <a:schemeClr val="bg1"/>
                </a:solidFill>
              </a:rPr>
              <a:t>Typ</a:t>
            </a:r>
            <a:r>
              <a:rPr lang="nl-NL" dirty="0">
                <a:solidFill>
                  <a:schemeClr val="bg1"/>
                </a:solidFill>
              </a:rPr>
              <a:t>: </a:t>
            </a:r>
            <a:r>
              <a:rPr lang="nl-NL" dirty="0" smtClean="0">
                <a:solidFill>
                  <a:schemeClr val="bg1"/>
                </a:solidFill>
              </a:rPr>
              <a:t>get-se[tab]</a:t>
            </a:r>
          </a:p>
          <a:p>
            <a:pPr marL="628650" lvl="1" indent="-285750" algn="l">
              <a:buFont typeface="Wingdings" panose="05000000000000000000" pitchFamily="2" charset="2"/>
              <a:buChar char="§"/>
              <a:defRPr/>
            </a:pPr>
            <a:r>
              <a:rPr lang="nl-NL" dirty="0" smtClean="0">
                <a:solidFill>
                  <a:schemeClr val="bg1"/>
                </a:solidFill>
              </a:rPr>
              <a:t>Typ</a:t>
            </a:r>
            <a:r>
              <a:rPr lang="nl-NL" dirty="0">
                <a:solidFill>
                  <a:schemeClr val="bg1"/>
                </a:solidFill>
              </a:rPr>
              <a:t>: get-service –co[tab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br>
              <a:rPr lang="nl-NL" dirty="0" smtClean="0">
                <a:solidFill>
                  <a:schemeClr val="bg1"/>
                </a:solidFill>
              </a:rPr>
            </a:b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nl-NL" dirty="0">
                <a:solidFill>
                  <a:srgbClr val="FF7053"/>
                </a:solidFill>
              </a:rPr>
              <a:t>Parameter </a:t>
            </a:r>
            <a:r>
              <a:rPr lang="nl-NL" dirty="0" smtClean="0">
                <a:solidFill>
                  <a:srgbClr val="FF7053"/>
                </a:solidFill>
              </a:rPr>
              <a:t>afkortingen</a:t>
            </a:r>
          </a:p>
          <a:p>
            <a:pPr marL="628650" lvl="1" indent="-285750" algn="l">
              <a:buFont typeface="Wingdings" panose="05000000000000000000" pitchFamily="2" charset="2"/>
              <a:buChar char="§"/>
              <a:defRPr/>
            </a:pPr>
            <a:r>
              <a:rPr lang="nl-NL" dirty="0" smtClean="0">
                <a:solidFill>
                  <a:schemeClr val="bg1"/>
                </a:solidFill>
              </a:rPr>
              <a:t>Typ</a:t>
            </a:r>
            <a:r>
              <a:rPr lang="nl-NL" dirty="0">
                <a:solidFill>
                  <a:schemeClr val="bg1"/>
                </a:solidFill>
              </a:rPr>
              <a:t>: get-service  –comp  </a:t>
            </a:r>
            <a:r>
              <a:rPr lang="nl-NL" dirty="0" smtClean="0">
                <a:solidFill>
                  <a:schemeClr val="bg1"/>
                </a:solidFill>
              </a:rPr>
              <a:t>localhost</a:t>
            </a:r>
            <a:br>
              <a:rPr lang="nl-NL" dirty="0" smtClean="0">
                <a:solidFill>
                  <a:schemeClr val="bg1"/>
                </a:solidFill>
              </a:rPr>
            </a:b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nl-NL" dirty="0">
                <a:solidFill>
                  <a:srgbClr val="FF7053"/>
                </a:solidFill>
              </a:rPr>
              <a:t>Parameter </a:t>
            </a:r>
            <a:r>
              <a:rPr lang="nl-NL" dirty="0" smtClean="0">
                <a:solidFill>
                  <a:srgbClr val="FF7053"/>
                </a:solidFill>
              </a:rPr>
              <a:t>aliases</a:t>
            </a:r>
          </a:p>
          <a:p>
            <a:pPr marL="628650" lvl="1" indent="-285750" algn="l">
              <a:buFont typeface="Wingdings" panose="05000000000000000000" pitchFamily="2" charset="2"/>
              <a:buChar char="§"/>
              <a:defRPr/>
            </a:pPr>
            <a:r>
              <a:rPr lang="nl-NL" dirty="0" smtClean="0">
                <a:solidFill>
                  <a:schemeClr val="bg1"/>
                </a:solidFill>
              </a:rPr>
              <a:t>Typ</a:t>
            </a:r>
            <a:r>
              <a:rPr lang="nl-NL" dirty="0">
                <a:solidFill>
                  <a:schemeClr val="bg1"/>
                </a:solidFill>
              </a:rPr>
              <a:t>: get-service –cn localhost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7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5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Parameter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379913"/>
            <a:ext cx="7841273" cy="2032051"/>
          </a:xfrm>
        </p:spPr>
        <p:txBody>
          <a:bodyPr/>
          <a:lstStyle/>
          <a:p>
            <a:r>
              <a:rPr lang="nl-NL" altLang="nl-NL" dirty="0">
                <a:solidFill>
                  <a:srgbClr val="FF7053"/>
                </a:solidFill>
              </a:rPr>
              <a:t>Named en Positionele parameters</a:t>
            </a:r>
          </a:p>
          <a:p>
            <a:pPr lvl="1" algn="l"/>
            <a:r>
              <a:rPr lang="nl-NL" altLang="nl-NL" dirty="0">
                <a:solidFill>
                  <a:schemeClr val="bg1"/>
                </a:solidFill>
              </a:rPr>
              <a:t>Typ: get-service –computername localhost</a:t>
            </a:r>
          </a:p>
          <a:p>
            <a:pPr lvl="1" algn="l"/>
            <a:r>
              <a:rPr lang="en-US" altLang="nl-NL" dirty="0" err="1">
                <a:solidFill>
                  <a:schemeClr val="bg1"/>
                </a:solidFill>
              </a:rPr>
              <a:t>Typ</a:t>
            </a:r>
            <a:r>
              <a:rPr lang="en-US" altLang="nl-NL" dirty="0">
                <a:solidFill>
                  <a:schemeClr val="bg1"/>
                </a:solidFill>
              </a:rPr>
              <a:t>: get-service –name </a:t>
            </a:r>
            <a:r>
              <a:rPr lang="en-US" altLang="nl-NL" dirty="0" err="1">
                <a:solidFill>
                  <a:schemeClr val="bg1"/>
                </a:solidFill>
              </a:rPr>
              <a:t>wuauserv</a:t>
            </a:r>
            <a:endParaRPr lang="nl-NL" altLang="nl-NL" dirty="0">
              <a:solidFill>
                <a:schemeClr val="bg1"/>
              </a:solidFill>
            </a:endParaRPr>
          </a:p>
          <a:p>
            <a:pPr lvl="1" algn="l"/>
            <a:r>
              <a:rPr lang="nl-NL" altLang="nl-NL" dirty="0">
                <a:solidFill>
                  <a:schemeClr val="bg1"/>
                </a:solidFill>
              </a:rPr>
              <a:t>Typ: get-service wuauserv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8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7" y="2535392"/>
            <a:ext cx="7984784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" y="2517127"/>
            <a:ext cx="7984784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9" y="2551732"/>
            <a:ext cx="7984784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64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76288"/>
          </a:xfrm>
        </p:spPr>
        <p:txBody>
          <a:bodyPr/>
          <a:lstStyle/>
          <a:p>
            <a:r>
              <a:rPr lang="nl-NL" sz="2800" dirty="0" smtClean="0"/>
              <a:t>Basis : de Pipeline</a:t>
            </a:r>
            <a:endParaRPr lang="nl-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379913"/>
            <a:ext cx="7841273" cy="2622071"/>
          </a:xfrm>
        </p:spPr>
        <p:txBody>
          <a:bodyPr/>
          <a:lstStyle/>
          <a:p>
            <a:pPr>
              <a:defRPr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9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pic>
        <p:nvPicPr>
          <p:cNvPr id="7" name="Picture 1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74" y="4482887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4482887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hthoek 3"/>
          <p:cNvSpPr/>
          <p:nvPr/>
        </p:nvSpPr>
        <p:spPr>
          <a:xfrm>
            <a:off x="696806" y="1379913"/>
            <a:ext cx="7808962" cy="936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18" name="Stroomdiagram: Uitstel 4"/>
          <p:cNvSpPr/>
          <p:nvPr/>
        </p:nvSpPr>
        <p:spPr>
          <a:xfrm>
            <a:off x="1057169" y="1524376"/>
            <a:ext cx="554665" cy="612775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9" name="Stroomdiagram: Uitstel 5"/>
          <p:cNvSpPr/>
          <p:nvPr/>
        </p:nvSpPr>
        <p:spPr>
          <a:xfrm>
            <a:off x="3217756" y="1524376"/>
            <a:ext cx="554665" cy="612775"/>
          </a:xfrm>
          <a:prstGeom prst="flowChartDelay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0" name="Stroomdiagram: Uitstel 6"/>
          <p:cNvSpPr/>
          <p:nvPr/>
        </p:nvSpPr>
        <p:spPr>
          <a:xfrm>
            <a:off x="5594244" y="1524376"/>
            <a:ext cx="554665" cy="612775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1" name="Stroomdiagram: Uitstel 7"/>
          <p:cNvSpPr/>
          <p:nvPr/>
        </p:nvSpPr>
        <p:spPr>
          <a:xfrm>
            <a:off x="7721348" y="1524376"/>
            <a:ext cx="554665" cy="612775"/>
          </a:xfrm>
          <a:prstGeom prst="flowChartDelay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2" name="PIJL-RECHTS 8"/>
          <p:cNvSpPr/>
          <p:nvPr/>
        </p:nvSpPr>
        <p:spPr>
          <a:xfrm>
            <a:off x="1920769" y="1595813"/>
            <a:ext cx="886601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23" name="PIJL-RECHTS 9"/>
          <p:cNvSpPr/>
          <p:nvPr/>
        </p:nvSpPr>
        <p:spPr>
          <a:xfrm>
            <a:off x="4154381" y="1595813"/>
            <a:ext cx="88516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24" name="PIJL-RECHTS 10"/>
          <p:cNvSpPr/>
          <p:nvPr/>
        </p:nvSpPr>
        <p:spPr>
          <a:xfrm>
            <a:off x="6529281" y="1595813"/>
            <a:ext cx="88660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cxnSp>
        <p:nvCxnSpPr>
          <p:cNvPr id="25" name="Rechte verbindingslijn met pijl 11"/>
          <p:cNvCxnSpPr/>
          <p:nvPr/>
        </p:nvCxnSpPr>
        <p:spPr>
          <a:xfrm>
            <a:off x="1273069" y="2316538"/>
            <a:ext cx="0" cy="935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12"/>
          <p:cNvCxnSpPr/>
          <p:nvPr/>
        </p:nvCxnSpPr>
        <p:spPr>
          <a:xfrm>
            <a:off x="3433656" y="2316538"/>
            <a:ext cx="0" cy="935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13"/>
          <p:cNvCxnSpPr/>
          <p:nvPr/>
        </p:nvCxnSpPr>
        <p:spPr>
          <a:xfrm>
            <a:off x="5881581" y="2340476"/>
            <a:ext cx="0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14"/>
          <p:cNvCxnSpPr/>
          <p:nvPr/>
        </p:nvCxnSpPr>
        <p:spPr>
          <a:xfrm>
            <a:off x="8008686" y="2316538"/>
            <a:ext cx="0" cy="935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07" y="3538336"/>
            <a:ext cx="7824858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2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_PP_Template_16x9_2014-1605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geti_PP_Referentie_16x9_2014-1605.pptx" id="{F19A345F-1AD8-49DD-A497-68D66E37C467}" vid="{D9329CD1-0AE9-427D-9EAA-E85923C428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Sogeti_PP_Template_16x9_2014-1605</Template>
  <TotalTime>7608</TotalTime>
  <Words>1510</Words>
  <Application>Microsoft Office PowerPoint</Application>
  <PresentationFormat>Diavoorstelling (16:9)</PresentationFormat>
  <Paragraphs>428</Paragraphs>
  <Slides>29</Slides>
  <Notes>27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0" baseType="lpstr">
      <vt:lpstr>Sogeti_PP_Template_16x9_2014-1605</vt:lpstr>
      <vt:lpstr>Powershell  de Basis Mark van de Waarsenburg (Sogeti)</vt:lpstr>
      <vt:lpstr>Mark van de Waarsenburg  </vt:lpstr>
      <vt:lpstr>    Agenda: </vt:lpstr>
      <vt:lpstr>Wat is Powershell </vt:lpstr>
      <vt:lpstr>PowerPoint-presentatie</vt:lpstr>
      <vt:lpstr>PowerPoint-presentatie</vt:lpstr>
      <vt:lpstr>Basis : Tab completion,Afkortingen,Alias</vt:lpstr>
      <vt:lpstr>Basis : Parameter</vt:lpstr>
      <vt:lpstr>Basis : de Pipeline</vt:lpstr>
      <vt:lpstr>Basis : de Pipeline (Parameter Binding)</vt:lpstr>
      <vt:lpstr>Basis : de Pipeline (Parameter Binding)</vt:lpstr>
      <vt:lpstr>Basis : Help systeem</vt:lpstr>
      <vt:lpstr>Basis : Help systeem</vt:lpstr>
      <vt:lpstr>Basis : Objecten</vt:lpstr>
      <vt:lpstr>Basis : Objecten Core Commands</vt:lpstr>
      <vt:lpstr>Basis : Objecten Core Commands</vt:lpstr>
      <vt:lpstr>Basis : Objecten Core Commands</vt:lpstr>
      <vt:lpstr>Basis : Objecten Core Commands</vt:lpstr>
      <vt:lpstr>Basis : Objecten Core Commands</vt:lpstr>
      <vt:lpstr>Basis : Formatting</vt:lpstr>
      <vt:lpstr>Basis : Formatting</vt:lpstr>
      <vt:lpstr>Basis : Formatting</vt:lpstr>
      <vt:lpstr>Basis : Variabelen</vt:lpstr>
      <vt:lpstr>Basis : Variabelen</vt:lpstr>
      <vt:lpstr>Basis : Variabelen</vt:lpstr>
      <vt:lpstr>Basis : Scripting</vt:lpstr>
      <vt:lpstr>Basis : Scripting</vt:lpstr>
      <vt:lpstr>Basis : Scripting Scoping</vt:lpstr>
      <vt:lpstr>Vragen / Links  </vt:lpstr>
    </vt:vector>
  </TitlesOfParts>
  <Company>Sogeti Nederland B.V.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Linda van Tilborgh</dc:creator>
  <cp:lastModifiedBy>Mark van de Waarsenburg</cp:lastModifiedBy>
  <cp:revision>59</cp:revision>
  <dcterms:created xsi:type="dcterms:W3CDTF">2014-06-10T12:31:44Z</dcterms:created>
  <dcterms:modified xsi:type="dcterms:W3CDTF">2016-03-21T08:50:58Z</dcterms:modified>
</cp:coreProperties>
</file>