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0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10" r:id="rId12"/>
    <p:sldId id="314" r:id="rId13"/>
    <p:sldId id="323" r:id="rId14"/>
    <p:sldId id="313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17175D"/>
    <a:srgbClr val="23238D"/>
    <a:srgbClr val="12124A"/>
    <a:srgbClr val="011F51"/>
    <a:srgbClr val="C8E8F7"/>
    <a:srgbClr val="82CEEF"/>
    <a:srgbClr val="FF3300"/>
    <a:srgbClr val="00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057" autoAdjust="0"/>
  </p:normalViewPr>
  <p:slideViewPr>
    <p:cSldViewPr>
      <p:cViewPr varScale="1">
        <p:scale>
          <a:sx n="99" d="100"/>
          <a:sy n="99" d="100"/>
        </p:scale>
        <p:origin x="237" y="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2648" y="2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Compliance want to know how</a:t>
            </a:r>
            <a:r>
              <a:rPr lang="en-GB" baseline="0" dirty="0"/>
              <a:t> many Server 2003 or SQL 2005 or </a:t>
            </a:r>
            <a:r>
              <a:rPr lang="en-GB" baseline="0" dirty="0" err="1"/>
              <a:t>XPCMDShellEnabled</a:t>
            </a:r>
            <a:r>
              <a:rPr lang="en-GB" baseline="0" dirty="0"/>
              <a:t> </a:t>
            </a:r>
          </a:p>
          <a:p>
            <a:r>
              <a:rPr lang="en-GB" baseline="0" dirty="0"/>
              <a:t>Project Managers and the project team want to know which servers and databases for their systems, how big, what settings </a:t>
            </a:r>
            <a:r>
              <a:rPr lang="en-GB" baseline="0" dirty="0" err="1"/>
              <a:t>etc</a:t>
            </a:r>
            <a:endParaRPr lang="en-GB" baseline="0" dirty="0"/>
          </a:p>
          <a:p>
            <a:r>
              <a:rPr lang="en-GB" baseline="0" dirty="0"/>
              <a:t>Systems Team, Change Managers want to know which servers and which clients are in which Data Centre for maintenance work (UPS replacement for example)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1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time to move on from the Old Ways of doing things.</a:t>
            </a:r>
          </a:p>
          <a:p>
            <a:endParaRPr lang="en-GB" dirty="0"/>
          </a:p>
          <a:p>
            <a:r>
              <a:rPr lang="en-GB" dirty="0"/>
              <a:t>I loved my Excel sheet with</a:t>
            </a:r>
            <a:r>
              <a:rPr lang="en-GB" baseline="0" dirty="0"/>
              <a:t> RAG for every agent job generated every day but in this modern world do we need to be emailing or saving files on shares to get our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– The DBA Team want</a:t>
            </a:r>
            <a:r>
              <a:rPr lang="en-GB" baseline="0" dirty="0"/>
              <a:t> good visualisations of exactly the information that we want to see including averages to see our improvement.</a:t>
            </a:r>
          </a:p>
          <a:p>
            <a:endParaRPr lang="en-GB" baseline="0" dirty="0"/>
          </a:p>
          <a:p>
            <a:r>
              <a:rPr lang="en-GB" baseline="0" dirty="0"/>
              <a:t>Here we see a rolling 30 day average for failed jobs (Blue) Rolling 7 day average (green) Failed Jobs (Red) and a gauge showing the failed jobs today against the average</a:t>
            </a:r>
          </a:p>
          <a:p>
            <a:endParaRPr lang="en-GB" baseline="0" dirty="0"/>
          </a:p>
          <a:p>
            <a:r>
              <a:rPr lang="en-GB" baseline="0" dirty="0"/>
              <a:t>But also we can show the number of SQL 2000 instances going down or other goals or objectives that we have a team have been 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5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Self-Service – Enable</a:t>
            </a:r>
            <a:r>
              <a:rPr lang="en-GB" baseline="0" dirty="0"/>
              <a:t> the Requestors to get what they want when they want</a:t>
            </a:r>
          </a:p>
          <a:p>
            <a:endParaRPr lang="en-GB" baseline="0" dirty="0"/>
          </a:p>
          <a:p>
            <a:r>
              <a:rPr lang="en-GB" baseline="0" dirty="0"/>
              <a:t>Reduce the load on the DBA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7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need to build our solution to</a:t>
            </a:r>
            <a:r>
              <a:rPr lang="en-GB" baseline="0" dirty="0"/>
              <a:t> this problem?</a:t>
            </a:r>
          </a:p>
          <a:p>
            <a:endParaRPr lang="en-GB" baseline="0" dirty="0"/>
          </a:p>
          <a:p>
            <a:r>
              <a:rPr lang="en-GB" dirty="0"/>
              <a:t>Powershell</a:t>
            </a:r>
            <a:r>
              <a:rPr lang="en-GB" baseline="0" dirty="0"/>
              <a:t> – to gather our information</a:t>
            </a:r>
          </a:p>
          <a:p>
            <a:r>
              <a:rPr lang="en-GB" baseline="0" dirty="0"/>
              <a:t>SQL Server – to store the information and ensure that it is kept available and backed up (and in control of the DBA Team</a:t>
            </a:r>
          </a:p>
          <a:p>
            <a:r>
              <a:rPr lang="en-GB" baseline="0" dirty="0"/>
              <a:t>Power Bi – to create the reports and view/share them</a:t>
            </a:r>
          </a:p>
          <a:p>
            <a:r>
              <a:rPr lang="en-GB" baseline="0" dirty="0"/>
              <a:t>Local Knowledge – Whether you keep your instances in a CMS or in a text file or on the back of a napkin you will need to know where they 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61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Enter this information into this table</a:t>
            </a:r>
          </a:p>
          <a:p>
            <a:endParaRPr lang="en-GB" dirty="0"/>
          </a:p>
          <a:p>
            <a:r>
              <a:rPr lang="en-GB" dirty="0"/>
              <a:t>Ensure Policies,</a:t>
            </a:r>
            <a:r>
              <a:rPr lang="en-GB" baseline="0" dirty="0"/>
              <a:t> Procedures and Processes include this step for new instances and also that the Inactive flag is set when instances are removed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0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DBA – Fills in instances</a:t>
            </a:r>
          </a:p>
          <a:p>
            <a:r>
              <a:rPr lang="en-GB" dirty="0"/>
              <a:t>Agent Jobs run every night to gather</a:t>
            </a:r>
            <a:r>
              <a:rPr lang="en-GB" baseline="0" dirty="0"/>
              <a:t> the information regularly (Agent Job Databases, every night, Server, SQL every week</a:t>
            </a:r>
          </a:p>
          <a:p>
            <a:r>
              <a:rPr lang="en-GB" baseline="0" dirty="0"/>
              <a:t>Now the DBA Team can use </a:t>
            </a:r>
            <a:r>
              <a:rPr lang="en-GB" baseline="0" dirty="0" err="1"/>
              <a:t>powershell</a:t>
            </a:r>
            <a:r>
              <a:rPr lang="en-GB" baseline="0" dirty="0"/>
              <a:t> to gather information – My Find-Database function queries this  (and we use Excel too so the information is available locally in the case of disaster)</a:t>
            </a:r>
          </a:p>
          <a:p>
            <a:r>
              <a:rPr lang="en-GB" baseline="0" dirty="0"/>
              <a:t>The DBA Team can use TSQL too. The information is pretty up to date and we have the date checked column to see when last checked</a:t>
            </a:r>
          </a:p>
          <a:p>
            <a:r>
              <a:rPr lang="en-GB" baseline="0" dirty="0"/>
              <a:t>They can then answer questions quicker (No need to connect to a server)</a:t>
            </a:r>
          </a:p>
          <a:p>
            <a:r>
              <a:rPr lang="en-GB" baseline="0" dirty="0"/>
              <a:t>They can quickly identify instances which need action (Policies not set (Max mem,  Min mem </a:t>
            </a:r>
            <a:r>
              <a:rPr lang="en-GB" baseline="0" dirty="0" err="1"/>
              <a:t>Adhoc</a:t>
            </a:r>
            <a:r>
              <a:rPr lang="en-GB" baseline="0" dirty="0"/>
              <a:t> workload enabled </a:t>
            </a:r>
            <a:r>
              <a:rPr lang="en-GB" baseline="0" dirty="0" err="1"/>
              <a:t>etc</a:t>
            </a:r>
            <a:r>
              <a:rPr lang="en-GB" baseline="0" dirty="0"/>
              <a:t>)) and target them with </a:t>
            </a:r>
            <a:r>
              <a:rPr lang="en-GB" baseline="0" dirty="0" err="1"/>
              <a:t>powershell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BUT – Now we can let them ask their own questions </a:t>
            </a:r>
            <a:r>
              <a:rPr lang="en-GB" baseline="0" dirty="0">
                <a:sym typeface="Wingdings" panose="05000000000000000000" pitchFamily="2" charset="2"/>
              </a:rPr>
              <a:t> and have access to the data they require when ever they want.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9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drv.ms/1iaQtmR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9732" y="6165304"/>
            <a:ext cx="4617640" cy="564083"/>
          </a:xfrm>
        </p:spPr>
        <p:txBody>
          <a:bodyPr/>
          <a:lstStyle/>
          <a:p>
            <a:r>
              <a:rPr lang="de-DE" dirty="0"/>
              <a:t>Rob Sewell @sqldbawithbeard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7624" y="1196752"/>
            <a:ext cx="6827548" cy="37275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GB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br>
              <a:rPr lang="en-GB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kern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br>
              <a:rPr lang="en-GB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Reducing DBAs </a:t>
            </a:r>
            <a:b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463678"/>
            <a:ext cx="1955784" cy="322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2" y="1463678"/>
            <a:ext cx="1955784" cy="32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7026551">
            <a:off x="323850" y="4221087"/>
            <a:ext cx="8208963" cy="216024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0907" y="620688"/>
            <a:ext cx="7772400" cy="1362075"/>
          </a:xfrm>
        </p:spPr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3" y="2195756"/>
            <a:ext cx="2694472" cy="384377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55856" y="2171880"/>
            <a:ext cx="3133727" cy="3133725"/>
            <a:chOff x="5004048" y="1268760"/>
            <a:chExt cx="3133727" cy="3133725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2" name="Straight Connector 11"/>
          <p:cNvCxnSpPr>
            <a:endCxn id="8" idx="1"/>
          </p:cNvCxnSpPr>
          <p:nvPr/>
        </p:nvCxnSpPr>
        <p:spPr>
          <a:xfrm flipV="1">
            <a:off x="3344425" y="3738743"/>
            <a:ext cx="2011432" cy="14921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2989" y="6273195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this Beardy Bloke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279" y="2226469"/>
            <a:ext cx="8216660" cy="3263504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effectLst/>
              </a:rPr>
              <a:t>An Enterprise SQL DBA who loves PowerShell Automation Azure and SQL</a:t>
            </a:r>
          </a:p>
          <a:p>
            <a:r>
              <a:rPr lang="en-GB" dirty="0">
                <a:effectLst/>
              </a:rPr>
              <a:t>Member of SQL South West User Group in Exeter</a:t>
            </a:r>
          </a:p>
          <a:p>
            <a:r>
              <a:rPr lang="en-GB" dirty="0">
                <a:effectLst/>
              </a:rPr>
              <a:t>Member of SQL Saturday Exeter Committee SQL Community Volunteer at various events</a:t>
            </a:r>
          </a:p>
          <a:p>
            <a:r>
              <a:rPr lang="en-GB" dirty="0">
                <a:effectLst/>
              </a:rPr>
              <a:t>Speaker at User Groups and other events</a:t>
            </a:r>
          </a:p>
          <a:p>
            <a:r>
              <a:rPr lang="en-GB" dirty="0">
                <a:effectLst/>
              </a:rPr>
              <a:t>Blogger and </a:t>
            </a:r>
            <a:r>
              <a:rPr lang="en-GB" dirty="0" err="1">
                <a:effectLst/>
              </a:rPr>
              <a:t>Twitterer</a:t>
            </a:r>
            <a:r>
              <a:rPr lang="en-GB" dirty="0">
                <a:effectLst/>
              </a:rPr>
              <a:t> No ‘A’ in my Twitter handle </a:t>
            </a:r>
            <a:r>
              <a:rPr lang="en-GB" dirty="0">
                <a:effectLst/>
                <a:sym typeface="Wingdings" panose="05000000000000000000" pitchFamily="2" charset="2"/>
              </a:rPr>
              <a:t>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This Presentation </a:t>
            </a:r>
            <a:r>
              <a:rPr lang="en-GB" dirty="0"/>
              <a:t>and Scripts can be found here </a:t>
            </a:r>
            <a:br>
              <a:rPr lang="en-GB" dirty="0"/>
            </a:br>
            <a:r>
              <a:rPr lang="en-GB" dirty="0">
                <a:hlinkClick r:id="rId2"/>
              </a:rPr>
              <a:t>http://1drv.ms/1iaQtmR</a:t>
            </a:r>
            <a:endParaRPr lang="en-GB" dirty="0">
              <a:effectLst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6214142" y="3194556"/>
            <a:ext cx="4857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/>
              <a:t>http://sqldbawithabeard.com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758"/>
            <a:ext cx="9144000" cy="10303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279" y="6237312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331862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b="1" dirty="0"/>
              <a:t>What Problem are we Solving?</a:t>
            </a:r>
            <a:endParaRPr lang="de-DE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47625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44824"/>
            <a:ext cx="3779912" cy="4077606"/>
          </a:xfrm>
          <a:prstGeom prst="rect">
            <a:avLst/>
          </a:prstGeom>
        </p:spPr>
      </p:pic>
      <p:sp>
        <p:nvSpPr>
          <p:cNvPr id="6" name="Textplatzhalter 2"/>
          <p:cNvSpPr txBox="1">
            <a:spLocks/>
          </p:cNvSpPr>
          <p:nvPr/>
        </p:nvSpPr>
        <p:spPr bwMode="auto">
          <a:xfrm>
            <a:off x="179512" y="6165304"/>
            <a:ext cx="4896544" cy="5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tabLst/>
            </a:pPr>
            <a:r>
              <a:rPr lang="de-DE" sz="2000" i="1" kern="0" dirty="0">
                <a:solidFill>
                  <a:srgbClr val="FFFFFF"/>
                </a:solidFill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03" y="849928"/>
            <a:ext cx="7886700" cy="491469"/>
          </a:xfrm>
        </p:spPr>
        <p:txBody>
          <a:bodyPr>
            <a:no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50" y="3781943"/>
            <a:ext cx="1925707" cy="2218807"/>
          </a:xfrm>
        </p:spPr>
        <p:txBody>
          <a:bodyPr>
            <a:normAutofit/>
          </a:bodyPr>
          <a:lstStyle/>
          <a:p>
            <a:r>
              <a:rPr lang="en-GB" sz="1800" dirty="0"/>
              <a:t>How Many?</a:t>
            </a:r>
          </a:p>
          <a:p>
            <a:r>
              <a:rPr lang="en-GB" sz="1800" dirty="0"/>
              <a:t>Where Are?</a:t>
            </a:r>
          </a:p>
          <a:p>
            <a:r>
              <a:rPr lang="en-GB" sz="1800" dirty="0"/>
              <a:t>What Is?</a:t>
            </a:r>
          </a:p>
          <a:p>
            <a:r>
              <a:rPr lang="en-GB" sz="1800" dirty="0"/>
              <a:t>Which?</a:t>
            </a:r>
          </a:p>
          <a:p>
            <a:r>
              <a:rPr lang="en-GB" sz="1800" dirty="0"/>
              <a:t>When?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7" y="1702077"/>
            <a:ext cx="6933344" cy="4298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750" y="1341397"/>
            <a:ext cx="2117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Managers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PMs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Auditors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DBAs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Change Managers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71" y="6161375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334078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213226" cy="36923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673637"/>
            <a:ext cx="7325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Blackadder ITC" panose="04020505051007020D02" pitchFamily="82" charset="0"/>
              </a:rPr>
              <a:t>Replace The Old Ways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6237312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42395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39" y="3431485"/>
            <a:ext cx="3794831" cy="2355574"/>
          </a:xfrm>
          <a:solidFill>
            <a:srgbClr val="FFCC66"/>
          </a:solidFill>
        </p:spPr>
        <p:txBody>
          <a:bodyPr>
            <a:normAutofit/>
          </a:bodyPr>
          <a:lstStyle/>
          <a:p>
            <a:pPr algn="ctr"/>
            <a:endParaRPr lang="en-GB" sz="495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7" y="857250"/>
            <a:ext cx="8009544" cy="250466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8427" y="3361911"/>
            <a:ext cx="4469638" cy="263078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Instant Views</a:t>
            </a:r>
            <a:b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For The</a:t>
            </a:r>
            <a:b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DBA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54462" y="6237312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361911"/>
            <a:ext cx="3539907" cy="26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5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6238339" y="2768740"/>
            <a:ext cx="4817150" cy="994172"/>
          </a:xfrm>
        </p:spPr>
        <p:txBody>
          <a:bodyPr>
            <a:normAutofit fontScale="90000"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Help Yourself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238629"/>
            <a:ext cx="7479430" cy="4339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6093296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54312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476672"/>
            <a:ext cx="8923337" cy="5472606"/>
          </a:xfrm>
          <a:solidFill>
            <a:srgbClr val="FFCC00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 rot="16200000">
            <a:off x="-2118478" y="2581839"/>
            <a:ext cx="5472608" cy="1262270"/>
          </a:xfrm>
          <a:prstGeom prst="rect">
            <a:avLst/>
          </a:prstGeom>
          <a:solidFill>
            <a:srgbClr val="FFCC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SOLUTION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2273" y="476670"/>
            <a:ext cx="7702216" cy="132343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REQUIREMENTS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1" y="3875450"/>
            <a:ext cx="2795169" cy="1759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58" y="3830488"/>
            <a:ext cx="2441263" cy="19036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83075" y="4303468"/>
            <a:ext cx="2226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Local </a:t>
            </a:r>
            <a:b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Knowledge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5" y="1782617"/>
            <a:ext cx="3009835" cy="20928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649" y="1769807"/>
            <a:ext cx="2561509" cy="2105644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58" y="1769808"/>
            <a:ext cx="2684186" cy="210564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466" y="6168984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409664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949" y="1700808"/>
            <a:ext cx="5382101" cy="37508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1752" y="614160"/>
            <a:ext cx="46204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The Manual Part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6165304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131775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4431"/>
            <a:ext cx="9127340" cy="51463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504" y="6237312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2735599024"/>
      </p:ext>
    </p:extLst>
  </p:cSld>
  <p:clrMapOvr>
    <a:masterClrMapping/>
  </p:clrMapOvr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1627</TotalTime>
  <Words>633</Words>
  <Application>Microsoft Office PowerPoint</Application>
  <PresentationFormat>On-screen Show (4:3)</PresentationFormat>
  <Paragraphs>89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www.IT-Visions.de</vt:lpstr>
      <vt:lpstr>Custom Design</vt:lpstr>
      <vt:lpstr>PowerPoint Presentation</vt:lpstr>
      <vt:lpstr>What Problem are we Solving?</vt:lpstr>
      <vt:lpstr>Questions</vt:lpstr>
      <vt:lpstr>PowerPoint Presentation</vt:lpstr>
      <vt:lpstr>PowerPoint Presentation</vt:lpstr>
      <vt:lpstr>Help Yourself </vt:lpstr>
      <vt:lpstr>PowerPoint Presentation</vt:lpstr>
      <vt:lpstr>PowerPoint Presentation</vt:lpstr>
      <vt:lpstr>PowerPoint Presentation</vt:lpstr>
      <vt:lpstr>Demo</vt:lpstr>
      <vt:lpstr>Questions?</vt:lpstr>
      <vt:lpstr>Who is this Beardy Bloke then?</vt:lpstr>
      <vt:lpstr>Next Steps...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Rob Sewell</cp:lastModifiedBy>
  <cp:revision>169</cp:revision>
  <dcterms:created xsi:type="dcterms:W3CDTF">2007-07-20T07:41:41Z</dcterms:created>
  <dcterms:modified xsi:type="dcterms:W3CDTF">2016-05-07T09:36:45Z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