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stin Smothers" initials="" lastIdx="2" clrIdx="0"/>
  <p:cmAuthor id="1" name="Evan Brittai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28T21:59:34.651" idx="1">
    <p:pos x="6000" y="0"/>
    <p:text>We still need a slide where we discuss the complexity of the program. I'm assuming we'll work on that today at 3:30</p:text>
  </p:cm>
  <p:cm authorId="1" dt="2017-11-28T21:59:34.651" idx="1">
    <p:pos x="6000" y="100"/>
    <p:text>I dont think we need a slide dedicated to describing the complexity of the program...I think she put that in the rubric to tell us that the complexity is something she grades on....Your slides where you talk about the random number, delay, and math involved shows the complexity of our program</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11-28T22:00:06.111" idx="2">
    <p:pos x="6000" y="0"/>
    <p:text>I think that between slides 4 and 5 we should put an objective slide, that clearly outlines that our goal was to make a computer program in .586 in which a user could play Race to 100 against an optimized AI.</p:text>
  </p:cm>
  <p:cm authorId="1" dt="2017-11-28T22:00:06.111" idx="2">
    <p:pos x="6000" y="100"/>
    <p:text>feel free to add it in, or we can do it at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312058" y="-845500"/>
            <a:ext cx="8520600" cy="2052600"/>
          </a:xfrm>
          <a:prstGeom prst="rect">
            <a:avLst/>
          </a:prstGeom>
        </p:spPr>
        <p:txBody>
          <a:bodyPr wrap="square" lIns="91425" tIns="91425" rIns="91425" bIns="91425" anchor="b" anchorCtr="0">
            <a:noAutofit/>
          </a:bodyPr>
          <a:lstStyle/>
          <a:p>
            <a:pPr lvl="0">
              <a:spcBef>
                <a:spcPts val="0"/>
              </a:spcBef>
              <a:buNone/>
            </a:pPr>
            <a:r>
              <a:rPr lang="en" b="1">
                <a:solidFill>
                  <a:srgbClr val="FFFFFF"/>
                </a:solidFill>
              </a:rPr>
              <a:t>Race to 100</a:t>
            </a:r>
          </a:p>
        </p:txBody>
      </p:sp>
      <p:sp>
        <p:nvSpPr>
          <p:cNvPr id="55" name="Shape 55"/>
          <p:cNvSpPr txBox="1">
            <a:spLocks noGrp="1"/>
          </p:cNvSpPr>
          <p:nvPr>
            <p:ph type="subTitle" idx="1"/>
          </p:nvPr>
        </p:nvSpPr>
        <p:spPr>
          <a:xfrm>
            <a:off x="1565850" y="1027550"/>
            <a:ext cx="8520600" cy="792600"/>
          </a:xfrm>
          <a:prstGeom prst="rect">
            <a:avLst/>
          </a:prstGeom>
        </p:spPr>
        <p:txBody>
          <a:bodyPr wrap="square" lIns="91425" tIns="91425" rIns="91425" bIns="91425" anchor="t" anchorCtr="0">
            <a:noAutofit/>
          </a:bodyPr>
          <a:lstStyle/>
          <a:p>
            <a:pPr lvl="0">
              <a:spcBef>
                <a:spcPts val="0"/>
              </a:spcBef>
              <a:buNone/>
            </a:pPr>
            <a:endParaRPr sz="1800"/>
          </a:p>
          <a:p>
            <a:pPr lvl="0">
              <a:spcBef>
                <a:spcPts val="0"/>
              </a:spcBef>
              <a:buNone/>
            </a:pPr>
            <a:r>
              <a:rPr lang="en" sz="1800">
                <a:solidFill>
                  <a:srgbClr val="FFFFFF"/>
                </a:solidFill>
              </a:rPr>
              <a:t>Evan Brittain, Austin Smothers, Thien Nguyen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3296950" y="1008225"/>
            <a:ext cx="5847051" cy="3034075"/>
          </a:xfrm>
          <a:prstGeom prst="rect">
            <a:avLst/>
          </a:prstGeom>
          <a:noFill/>
          <a:ln>
            <a:noFill/>
          </a:ln>
        </p:spPr>
      </p:pic>
      <p:sp>
        <p:nvSpPr>
          <p:cNvPr id="111" name="Shape 111"/>
          <p:cNvSpPr txBox="1">
            <a:spLocks noGrp="1"/>
          </p:cNvSpPr>
          <p:nvPr>
            <p:ph type="title"/>
          </p:nvPr>
        </p:nvSpPr>
        <p:spPr>
          <a:xfrm>
            <a:off x="311700" y="435525"/>
            <a:ext cx="8520600" cy="572700"/>
          </a:xfrm>
          <a:prstGeom prst="rect">
            <a:avLst/>
          </a:prstGeom>
        </p:spPr>
        <p:txBody>
          <a:bodyPr wrap="square" lIns="91425" tIns="91425" rIns="91425" bIns="91425" anchor="t" anchorCtr="0">
            <a:noAutofit/>
          </a:bodyPr>
          <a:lstStyle/>
          <a:p>
            <a:pPr lvl="0">
              <a:spcBef>
                <a:spcPts val="0"/>
              </a:spcBef>
              <a:buNone/>
            </a:pPr>
            <a:r>
              <a:rPr lang="en" b="1"/>
              <a:t>RDTSC as a Random Number Generator</a:t>
            </a:r>
          </a:p>
        </p:txBody>
      </p:sp>
      <p:sp>
        <p:nvSpPr>
          <p:cNvPr id="112" name="Shape 112"/>
          <p:cNvSpPr txBox="1">
            <a:spLocks noGrp="1"/>
          </p:cNvSpPr>
          <p:nvPr>
            <p:ph type="body" idx="1"/>
          </p:nvPr>
        </p:nvSpPr>
        <p:spPr>
          <a:xfrm>
            <a:off x="311700" y="1152475"/>
            <a:ext cx="31932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Reads the system clock and stores in EDX:EAX</a:t>
            </a:r>
          </a:p>
          <a:p>
            <a:pPr marL="457200" lvl="0" indent="-342900" rtl="0">
              <a:spcBef>
                <a:spcPts val="0"/>
              </a:spcBef>
              <a:spcAft>
                <a:spcPts val="0"/>
              </a:spcAft>
              <a:buClr>
                <a:srgbClr val="000000"/>
              </a:buClr>
              <a:buSzPts val="1800"/>
              <a:buChar char="●"/>
            </a:pPr>
            <a:r>
              <a:rPr lang="en">
                <a:solidFill>
                  <a:srgbClr val="000000"/>
                </a:solidFill>
              </a:rPr>
              <a:t>EAX stores the low bits of the system clock</a:t>
            </a:r>
          </a:p>
          <a:p>
            <a:pPr marL="457200" lvl="0" indent="-342900">
              <a:spcBef>
                <a:spcPts val="0"/>
              </a:spcBef>
              <a:buClr>
                <a:srgbClr val="000000"/>
              </a:buClr>
              <a:buSzPts val="1800"/>
              <a:buChar char="●"/>
            </a:pPr>
            <a:r>
              <a:rPr lang="en">
                <a:solidFill>
                  <a:srgbClr val="000000"/>
                </a:solidFill>
              </a:rPr>
              <a:t>Time of play and time elapsed between user inputs are unknown, so we can use RDTSC as a pseudo-random number generator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3641425" y="1017725"/>
            <a:ext cx="5502575" cy="2018225"/>
          </a:xfrm>
          <a:prstGeom prst="rect">
            <a:avLst/>
          </a:prstGeom>
          <a:noFill/>
          <a:ln>
            <a:noFill/>
          </a:ln>
        </p:spPr>
      </p:pic>
      <p:sp>
        <p:nvSpPr>
          <p:cNvPr id="118" name="Shape 118"/>
          <p:cNvSpPr txBox="1">
            <a:spLocks noGrp="1"/>
          </p:cNvSpPr>
          <p:nvPr>
            <p:ph type="body" idx="1"/>
          </p:nvPr>
        </p:nvSpPr>
        <p:spPr>
          <a:xfrm>
            <a:off x="311700" y="1152475"/>
            <a:ext cx="38031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makes the processor wait for  ~ 87,000 core cycles (roughly 1 second)</a:t>
            </a:r>
          </a:p>
          <a:p>
            <a:pPr marL="457200" lvl="0" indent="-342900" rtl="0">
              <a:spcBef>
                <a:spcPts val="0"/>
              </a:spcBef>
              <a:buClr>
                <a:srgbClr val="000000"/>
              </a:buClr>
              <a:buSzPts val="1800"/>
              <a:buChar char="●"/>
            </a:pPr>
            <a:r>
              <a:rPr lang="en">
                <a:solidFill>
                  <a:srgbClr val="000000"/>
                </a:solidFill>
              </a:rPr>
              <a:t>Need for this is because modern processors are so fast that they could generate the same “random” number thousands of times in a single system clock tick.</a:t>
            </a:r>
          </a:p>
        </p:txBody>
      </p:sp>
      <p:sp>
        <p:nvSpPr>
          <p:cNvPr id="119" name="Shape 1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a:t>Time Delay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Quick Maths</a:t>
            </a:r>
          </a:p>
        </p:txBody>
      </p:sp>
      <p:sp>
        <p:nvSpPr>
          <p:cNvPr id="125" name="Shape 12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Race To 100’s AI was designed using a mixture of calculus and statistics to determine when it should bank its points, and when it should roll again</a:t>
            </a:r>
          </a:p>
          <a:p>
            <a:pPr marL="457200" lvl="0" indent="-342900" rtl="0">
              <a:spcBef>
                <a:spcPts val="0"/>
              </a:spcBef>
              <a:spcAft>
                <a:spcPts val="0"/>
              </a:spcAft>
              <a:buClr>
                <a:srgbClr val="000000"/>
              </a:buClr>
              <a:buSzPts val="1800"/>
              <a:buChar char="●"/>
            </a:pPr>
            <a:r>
              <a:rPr lang="en">
                <a:solidFill>
                  <a:srgbClr val="000000"/>
                </a:solidFill>
              </a:rPr>
              <a:t>What does a statistically average turn look like? Let n = number of rolls</a:t>
            </a:r>
          </a:p>
          <a:p>
            <a:pPr marL="457200" lvl="0" indent="-342900" rtl="0">
              <a:spcBef>
                <a:spcPts val="0"/>
              </a:spcBef>
              <a:spcAft>
                <a:spcPts val="0"/>
              </a:spcAft>
              <a:buClr>
                <a:srgbClr val="000000"/>
              </a:buClr>
              <a:buSzPts val="1800"/>
              <a:buChar char="●"/>
            </a:pPr>
            <a:r>
              <a:rPr lang="en">
                <a:solidFill>
                  <a:srgbClr val="000000"/>
                </a:solidFill>
              </a:rPr>
              <a:t>A “Scoring Roll” will have a point value ranging from 2-6, with each value being equally likely. This means the average points earned per roll is 4, and the equation for average points scored per turn is 4*n</a:t>
            </a:r>
          </a:p>
          <a:p>
            <a:pPr marL="457200" lvl="0" indent="-342900" rtl="0">
              <a:spcBef>
                <a:spcPts val="0"/>
              </a:spcBef>
              <a:spcAft>
                <a:spcPts val="0"/>
              </a:spcAft>
              <a:buClr>
                <a:srgbClr val="000000"/>
              </a:buClr>
              <a:buSzPts val="1800"/>
              <a:buChar char="●"/>
            </a:pPr>
            <a:r>
              <a:rPr lang="en">
                <a:solidFill>
                  <a:srgbClr val="000000"/>
                </a:solidFill>
              </a:rPr>
              <a:t>The likelihood of rolling consecutive “Scoring Rolls” is (⅚)</a:t>
            </a:r>
            <a:r>
              <a:rPr lang="en" baseline="30000">
                <a:solidFill>
                  <a:srgbClr val="000000"/>
                </a:solidFill>
              </a:rPr>
              <a:t>n</a:t>
            </a:r>
          </a:p>
          <a:p>
            <a:pPr marL="457200" lvl="0" indent="-342900" rtl="0">
              <a:spcBef>
                <a:spcPts val="0"/>
              </a:spcBef>
              <a:spcAft>
                <a:spcPts val="0"/>
              </a:spcAft>
              <a:buClr>
                <a:srgbClr val="000000"/>
              </a:buClr>
              <a:buSzPts val="1800"/>
              <a:buChar char="●"/>
            </a:pPr>
            <a:r>
              <a:rPr lang="en">
                <a:solidFill>
                  <a:srgbClr val="000000"/>
                </a:solidFill>
              </a:rPr>
              <a:t>This means the points earned per turn and the likelihood of not rolling a 1 can be governed by the equation: (avg pts/turn) = 4n * (⅚)</a:t>
            </a:r>
            <a:r>
              <a:rPr lang="en" baseline="30000">
                <a:solidFill>
                  <a:srgbClr val="000000"/>
                </a:solidFill>
              </a:rPr>
              <a:t>n</a:t>
            </a:r>
          </a:p>
          <a:p>
            <a:pPr marL="457200" lvl="0" indent="-342900">
              <a:spcBef>
                <a:spcPts val="0"/>
              </a:spcBef>
              <a:buClr>
                <a:srgbClr val="000000"/>
              </a:buClr>
              <a:buSzPts val="1800"/>
              <a:buChar char="●"/>
            </a:pPr>
            <a:r>
              <a:rPr lang="en">
                <a:solidFill>
                  <a:srgbClr val="000000"/>
                </a:solidFill>
              </a:rPr>
              <a:t>Deriving this, we find that an “optimal” turn takes ~5.5 rolls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Quick Maths cont...</a:t>
            </a:r>
          </a:p>
        </p:txBody>
      </p:sp>
      <p:sp>
        <p:nvSpPr>
          <p:cNvPr id="131" name="Shape 131"/>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We can’t make 5.5 rolls in a turn, so we must examine the two neighboring numbers, 5 &amp; 6, and find which is more optimal if we wish to use number of rolls as a variable to control the AI’s decisions.</a:t>
            </a:r>
          </a:p>
          <a:p>
            <a:pPr marL="457200" lvl="0" indent="-342900" rtl="0">
              <a:spcBef>
                <a:spcPts val="0"/>
              </a:spcBef>
              <a:spcAft>
                <a:spcPts val="0"/>
              </a:spcAft>
              <a:buClr>
                <a:srgbClr val="000000"/>
              </a:buClr>
              <a:buSzPts val="1800"/>
              <a:buChar char="●"/>
            </a:pPr>
            <a:r>
              <a:rPr lang="en">
                <a:solidFill>
                  <a:srgbClr val="000000"/>
                </a:solidFill>
              </a:rPr>
              <a:t>Going back to our equation: 4n*(⅚)</a:t>
            </a:r>
            <a:r>
              <a:rPr lang="en" baseline="30000">
                <a:solidFill>
                  <a:srgbClr val="000000"/>
                </a:solidFill>
              </a:rPr>
              <a:t>n</a:t>
            </a:r>
            <a:r>
              <a:rPr lang="en">
                <a:solidFill>
                  <a:srgbClr val="000000"/>
                </a:solidFill>
              </a:rPr>
              <a:t>, we find that 5 nets ~8.03 pts per turn, and 6 nets ~ 8.03 pts per turn. 5 is preferred because 1’s are less likely</a:t>
            </a:r>
          </a:p>
          <a:p>
            <a:pPr marL="457200" lvl="0" indent="-342900" rtl="0">
              <a:spcBef>
                <a:spcPts val="0"/>
              </a:spcBef>
              <a:spcAft>
                <a:spcPts val="0"/>
              </a:spcAft>
              <a:buClr>
                <a:srgbClr val="000000"/>
              </a:buClr>
              <a:buSzPts val="1800"/>
              <a:buChar char="●"/>
            </a:pPr>
            <a:r>
              <a:rPr lang="en">
                <a:solidFill>
                  <a:srgbClr val="000000"/>
                </a:solidFill>
              </a:rPr>
              <a:t>If we reach further, we find that 4 nets ~7.7 pts per turn, and that all three of these pt per turn values finish the game in an average of 13 turns, so 4 is the optimal number of rolls per turn, as it leaves you least likely to roll 1’s</a:t>
            </a:r>
          </a:p>
          <a:p>
            <a:pPr marL="457200" lvl="0" indent="-342900" rtl="0">
              <a:spcBef>
                <a:spcPts val="0"/>
              </a:spcBef>
              <a:spcAft>
                <a:spcPts val="0"/>
              </a:spcAft>
              <a:buClr>
                <a:srgbClr val="000000"/>
              </a:buClr>
              <a:buSzPts val="1800"/>
              <a:buChar char="●"/>
            </a:pPr>
            <a:r>
              <a:rPr lang="en">
                <a:solidFill>
                  <a:srgbClr val="000000"/>
                </a:solidFill>
              </a:rPr>
              <a:t>Plugging our points equation into a graphing calculator with n = 4 rolls reveals an average of 14 pts earned/turn as normal, with a standard deviation in points of +/- 3 points as statistically normal </a:t>
            </a:r>
          </a:p>
          <a:p>
            <a:pPr marL="457200" lvl="0" indent="-342900">
              <a:spcBef>
                <a:spcPts val="0"/>
              </a:spcBef>
              <a:buClr>
                <a:srgbClr val="000000"/>
              </a:buClr>
              <a:buSzPts val="1800"/>
              <a:buChar char="●"/>
            </a:pPr>
            <a:r>
              <a:rPr lang="en">
                <a:solidFill>
                  <a:srgbClr val="000000"/>
                </a:solidFill>
              </a:rPr>
              <a:t>Different from the 7.7 pts/turn, as this analysis treats scoring 0’s as outliers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When to Hold ‘Em</a:t>
            </a:r>
          </a:p>
        </p:txBody>
      </p:sp>
      <p:sp>
        <p:nvSpPr>
          <p:cNvPr id="137" name="Shape 137"/>
          <p:cNvSpPr txBox="1">
            <a:spLocks noGrp="1"/>
          </p:cNvSpPr>
          <p:nvPr>
            <p:ph type="body" idx="1"/>
          </p:nvPr>
        </p:nvSpPr>
        <p:spPr>
          <a:xfrm>
            <a:off x="311700" y="1152475"/>
            <a:ext cx="8520600" cy="35805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Our AI must check if it has accumulated enough points to win after every roll</a:t>
            </a:r>
          </a:p>
          <a:p>
            <a:pPr marL="457200" lvl="0" indent="-342900" rtl="0">
              <a:spcBef>
                <a:spcPts val="0"/>
              </a:spcBef>
              <a:spcAft>
                <a:spcPts val="0"/>
              </a:spcAft>
              <a:buClr>
                <a:srgbClr val="000000"/>
              </a:buClr>
              <a:buSzPts val="1800"/>
              <a:buChar char="●"/>
            </a:pPr>
            <a:r>
              <a:rPr lang="en">
                <a:solidFill>
                  <a:srgbClr val="000000"/>
                </a:solidFill>
              </a:rPr>
              <a:t>Our AI plays riskier if either itself or the player is within 17 points of 100, as this would make them statistically likely to win in one turn</a:t>
            </a:r>
          </a:p>
          <a:p>
            <a:pPr marL="457200" lvl="0" indent="-342900" rtl="0">
              <a:spcBef>
                <a:spcPts val="0"/>
              </a:spcBef>
              <a:spcAft>
                <a:spcPts val="0"/>
              </a:spcAft>
              <a:buClr>
                <a:srgbClr val="000000"/>
              </a:buClr>
              <a:buSzPts val="1800"/>
              <a:buChar char="●"/>
            </a:pPr>
            <a:r>
              <a:rPr lang="en">
                <a:solidFill>
                  <a:srgbClr val="000000"/>
                </a:solidFill>
              </a:rPr>
              <a:t>Our AI plays riskier if the player is significantly ahead of the AI in points (14+ points ahead)</a:t>
            </a:r>
          </a:p>
          <a:p>
            <a:pPr marL="457200" lvl="0" indent="-342900" rtl="0">
              <a:spcBef>
                <a:spcPts val="0"/>
              </a:spcBef>
              <a:spcAft>
                <a:spcPts val="0"/>
              </a:spcAft>
              <a:buClr>
                <a:srgbClr val="000000"/>
              </a:buClr>
              <a:buSzPts val="1800"/>
              <a:buChar char="●"/>
            </a:pPr>
            <a:r>
              <a:rPr lang="en">
                <a:solidFill>
                  <a:srgbClr val="000000"/>
                </a:solidFill>
              </a:rPr>
              <a:t>Our AI checks if it has scored 14 or more points in one turn. If it has, it holds, as it has had a statistically acceptable turn</a:t>
            </a:r>
          </a:p>
          <a:p>
            <a:pPr marL="457200" lvl="0" indent="-342900" rtl="0">
              <a:spcBef>
                <a:spcPts val="0"/>
              </a:spcBef>
              <a:spcAft>
                <a:spcPts val="0"/>
              </a:spcAft>
              <a:buClr>
                <a:srgbClr val="000000"/>
              </a:buClr>
              <a:buSzPts val="1800"/>
              <a:buChar char="●"/>
            </a:pPr>
            <a:r>
              <a:rPr lang="en">
                <a:solidFill>
                  <a:srgbClr val="000000"/>
                </a:solidFill>
              </a:rPr>
              <a:t>Our AI checks if it has rolled more than 4 times in a turn. If it has, it holds, as it is likely still within the std. dev of a “normal” turn, and rolling again isn't worth risking the turn’s accumulated points</a:t>
            </a:r>
          </a:p>
          <a:p>
            <a:pPr marL="457200" lvl="0" indent="-342900">
              <a:spcBef>
                <a:spcPts val="0"/>
              </a:spcBef>
              <a:buClr>
                <a:srgbClr val="000000"/>
              </a:buClr>
              <a:buSzPts val="1800"/>
              <a:buChar char="●"/>
            </a:pPr>
            <a:r>
              <a:rPr lang="en">
                <a:solidFill>
                  <a:srgbClr val="000000"/>
                </a:solidFill>
              </a:rPr>
              <a:t>If none of these are met, the AI rolls again, as it has had a suboptimal turn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Were we successful in developing Race to 100?</a:t>
            </a:r>
          </a:p>
        </p:txBody>
      </p:sp>
      <p:sp>
        <p:nvSpPr>
          <p:cNvPr id="143" name="Shape 14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a:solidFill>
                  <a:srgbClr val="000000"/>
                </a:solidFill>
              </a:rPr>
              <a:t>Let’s find out as a class. We as a collective will play a game of Race to 100 against the AI.</a:t>
            </a:r>
          </a:p>
          <a:p>
            <a:pPr marL="457200" lvl="0" indent="-342900" rtl="0">
              <a:spcBef>
                <a:spcPts val="0"/>
              </a:spcBef>
              <a:spcAft>
                <a:spcPts val="0"/>
              </a:spcAft>
              <a:buClr>
                <a:srgbClr val="000000"/>
              </a:buClr>
              <a:buSzPts val="1800"/>
              <a:buChar char="●"/>
            </a:pPr>
            <a:r>
              <a:rPr lang="en">
                <a:solidFill>
                  <a:srgbClr val="000000"/>
                </a:solidFill>
              </a:rPr>
              <a:t>If the program fails to perform exactly as outlined in this presentation, we will have failed.</a:t>
            </a:r>
          </a:p>
          <a:p>
            <a:pPr marL="457200" lvl="0" indent="-342900">
              <a:spcBef>
                <a:spcPts val="0"/>
              </a:spcBef>
              <a:buClr>
                <a:srgbClr val="000000"/>
              </a:buClr>
              <a:buSzPts val="1800"/>
              <a:buChar char="●"/>
            </a:pPr>
            <a:r>
              <a:rPr lang="en">
                <a:solidFill>
                  <a:srgbClr val="000000"/>
                </a:solidFill>
              </a:rPr>
              <a:t>Whether the AI or the class wins, if the program runs to completion as outlined, we will have succeeded.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33475"/>
            <a:ext cx="8520600" cy="572700"/>
          </a:xfrm>
          <a:prstGeom prst="rect">
            <a:avLst/>
          </a:prstGeom>
        </p:spPr>
        <p:txBody>
          <a:bodyPr wrap="square" lIns="91425" tIns="91425" rIns="91425" bIns="91425" anchor="t" anchorCtr="0">
            <a:noAutofit/>
          </a:bodyPr>
          <a:lstStyle/>
          <a:p>
            <a:pPr lvl="0">
              <a:spcBef>
                <a:spcPts val="0"/>
              </a:spcBef>
              <a:buNone/>
            </a:pPr>
            <a:r>
              <a:rPr lang="en" b="1">
                <a:solidFill>
                  <a:srgbClr val="262626"/>
                </a:solidFill>
              </a:rPr>
              <a:t>Welcome to race to 100</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1000"/>
              </a:spcBef>
              <a:spcAft>
                <a:spcPts val="0"/>
              </a:spcAft>
              <a:buNone/>
            </a:pPr>
            <a:r>
              <a:rPr lang="en">
                <a:solidFill>
                  <a:srgbClr val="262626"/>
                </a:solidFill>
              </a:rPr>
              <a:t>Rules:</a:t>
            </a:r>
          </a:p>
          <a:p>
            <a:pPr marL="457200" lvl="0" indent="-342900" rtl="0">
              <a:spcBef>
                <a:spcPts val="1000"/>
              </a:spcBef>
              <a:spcAft>
                <a:spcPts val="0"/>
              </a:spcAft>
              <a:buClr>
                <a:srgbClr val="262626"/>
              </a:buClr>
              <a:buSzPts val="1800"/>
              <a:buChar char="●"/>
            </a:pPr>
            <a:r>
              <a:rPr lang="en">
                <a:solidFill>
                  <a:srgbClr val="262626"/>
                </a:solidFill>
              </a:rPr>
              <a:t>Two players take turns to roll the die.</a:t>
            </a:r>
          </a:p>
          <a:p>
            <a:pPr lvl="0" rtl="0">
              <a:spcBef>
                <a:spcPts val="1000"/>
              </a:spcBef>
              <a:spcAft>
                <a:spcPts val="0"/>
              </a:spcAft>
              <a:buNone/>
            </a:pPr>
            <a:endParaRPr>
              <a:solidFill>
                <a:srgbClr val="262626"/>
              </a:solidFill>
            </a:endParaRPr>
          </a:p>
          <a:p>
            <a:pPr marL="457200" lvl="0" indent="-342900" rtl="0">
              <a:spcBef>
                <a:spcPts val="1000"/>
              </a:spcBef>
              <a:spcAft>
                <a:spcPts val="0"/>
              </a:spcAft>
              <a:buClr>
                <a:srgbClr val="262626"/>
              </a:buClr>
              <a:buSzPts val="1800"/>
              <a:buChar char="●"/>
            </a:pPr>
            <a:r>
              <a:rPr lang="en">
                <a:solidFill>
                  <a:srgbClr val="262626"/>
                </a:solidFill>
              </a:rPr>
              <a:t>Be the first player to reach 100 points.</a:t>
            </a:r>
          </a:p>
          <a:p>
            <a:pPr lvl="0" rtl="0">
              <a:spcBef>
                <a:spcPts val="1000"/>
              </a:spcBef>
              <a:spcAft>
                <a:spcPts val="0"/>
              </a:spcAft>
              <a:buNone/>
            </a:pPr>
            <a:endParaRPr>
              <a:solidFill>
                <a:srgbClr val="262626"/>
              </a:solidFill>
            </a:endParaRPr>
          </a:p>
          <a:p>
            <a:pPr marL="457200" lvl="0" indent="-342900" rtl="0">
              <a:spcBef>
                <a:spcPts val="1000"/>
              </a:spcBef>
              <a:spcAft>
                <a:spcPts val="0"/>
              </a:spcAft>
              <a:buClr>
                <a:srgbClr val="262626"/>
              </a:buClr>
              <a:buSzPts val="1800"/>
              <a:buChar char="●"/>
            </a:pPr>
            <a:r>
              <a:rPr lang="en">
                <a:solidFill>
                  <a:srgbClr val="262626"/>
                </a:solidFill>
              </a:rPr>
              <a:t>On a turn, each player rolls the die repeatedly until either:</a:t>
            </a:r>
          </a:p>
          <a:p>
            <a:pPr marL="914400" lvl="0" indent="-342900" rtl="0">
              <a:spcBef>
                <a:spcPts val="0"/>
              </a:spcBef>
              <a:spcAft>
                <a:spcPts val="0"/>
              </a:spcAft>
              <a:buClr>
                <a:srgbClr val="262626"/>
              </a:buClr>
              <a:buSzPts val="1800"/>
              <a:buAutoNum type="arabicPeriod"/>
            </a:pPr>
            <a:r>
              <a:rPr lang="en">
                <a:solidFill>
                  <a:srgbClr val="262626"/>
                </a:solidFill>
              </a:rPr>
              <a:t>A 1 is rolled</a:t>
            </a:r>
          </a:p>
          <a:p>
            <a:pPr marL="914400" lvl="0" indent="-342900" rtl="0">
              <a:spcBef>
                <a:spcPts val="0"/>
              </a:spcBef>
              <a:spcAft>
                <a:spcPts val="0"/>
              </a:spcAft>
              <a:buClr>
                <a:srgbClr val="262626"/>
              </a:buClr>
              <a:buSzPts val="1800"/>
              <a:buAutoNum type="arabicPeriod"/>
            </a:pPr>
            <a:r>
              <a:rPr lang="en">
                <a:solidFill>
                  <a:srgbClr val="262626"/>
                </a:solidFill>
              </a:rPr>
              <a:t>The player chooses to hold (if the player rolls a 2-6)</a:t>
            </a:r>
          </a:p>
          <a:p>
            <a:pPr lvl="0" rtl="0">
              <a:spcBef>
                <a:spcPts val="1000"/>
              </a:spcBef>
              <a:spcAft>
                <a:spcPts val="0"/>
              </a:spcAft>
              <a:buClr>
                <a:schemeClr val="dk1"/>
              </a:buClr>
              <a:buSzPts val="1100"/>
              <a:buFont typeface="Arial"/>
              <a:buNone/>
            </a:pPr>
            <a:endParaRPr>
              <a:solidFill>
                <a:srgbClr val="9BAFB5"/>
              </a:solidFill>
            </a:endParaRPr>
          </a:p>
          <a:p>
            <a:pPr lvl="0">
              <a:spcBef>
                <a:spcPts val="0"/>
              </a:spcBef>
              <a:buNone/>
            </a:pPr>
            <a:endParaRPr/>
          </a:p>
        </p:txBody>
      </p:sp>
      <p:pic>
        <p:nvPicPr>
          <p:cNvPr id="62" name="Shape 62"/>
          <p:cNvPicPr preferRelativeResize="0"/>
          <p:nvPr/>
        </p:nvPicPr>
        <p:blipFill>
          <a:blip r:embed="rId3">
            <a:alphaModFix/>
          </a:blip>
          <a:stretch>
            <a:fillRect/>
          </a:stretch>
        </p:blipFill>
        <p:spPr>
          <a:xfrm>
            <a:off x="6371350" y="228100"/>
            <a:ext cx="2079500" cy="19947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a:solidFill>
                  <a:srgbClr val="262626"/>
                </a:solidFill>
              </a:rPr>
              <a:t>Scoring example</a:t>
            </a:r>
          </a:p>
        </p:txBody>
      </p:sp>
      <p:sp>
        <p:nvSpPr>
          <p:cNvPr id="68" name="Shape 6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1000"/>
              </a:spcBef>
              <a:spcAft>
                <a:spcPts val="0"/>
              </a:spcAft>
              <a:buClr>
                <a:srgbClr val="262626"/>
              </a:buClr>
              <a:buSzPts val="1800"/>
              <a:buChar char="●"/>
            </a:pPr>
            <a:r>
              <a:rPr lang="en">
                <a:solidFill>
                  <a:srgbClr val="262626"/>
                </a:solidFill>
              </a:rPr>
              <a:t>Example 1: Sherri rolls a 3 and decides to continue. She then chooses to roll seven more times (6, 6, 6, 4, 5, 6, 1). Because she rolled a 1, Sherri’s turn ends and she earns 0 points.</a:t>
            </a:r>
          </a:p>
          <a:p>
            <a:pPr lvl="0" rtl="0">
              <a:spcBef>
                <a:spcPts val="1000"/>
              </a:spcBef>
              <a:spcAft>
                <a:spcPts val="0"/>
              </a:spcAft>
              <a:buClr>
                <a:schemeClr val="dk1"/>
              </a:buClr>
              <a:buSzPts val="1100"/>
              <a:buFont typeface="Arial"/>
              <a:buNone/>
            </a:pPr>
            <a:endParaRPr>
              <a:solidFill>
                <a:srgbClr val="9BAFB5"/>
              </a:solidFill>
            </a:endParaRPr>
          </a:p>
          <a:p>
            <a:pPr marL="457200" lvl="0" indent="-342900" rtl="0">
              <a:spcBef>
                <a:spcPts val="1000"/>
              </a:spcBef>
              <a:spcAft>
                <a:spcPts val="0"/>
              </a:spcAft>
              <a:buClr>
                <a:srgbClr val="262626"/>
              </a:buClr>
              <a:buSzPts val="1800"/>
              <a:buChar char="●"/>
            </a:pPr>
            <a:r>
              <a:rPr lang="en">
                <a:solidFill>
                  <a:srgbClr val="262626"/>
                </a:solidFill>
              </a:rPr>
              <a:t>Example 2: The computer rolls a 6 and decides to continue. It then chooses to roll four more times (3, 4, 2, 6) and decides to hold. The computer earns 21 points for this turn (6 + 3 + 4 + 2 + 6 = 21).</a:t>
            </a:r>
          </a:p>
          <a:p>
            <a:pPr lv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Objective</a:t>
            </a:r>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
                <a:solidFill>
                  <a:srgbClr val="000000"/>
                </a:solidFill>
              </a:rPr>
              <a:t>Create a program where the user can play Race to 100 against an AI which will prove to be a challenging opponent.</a:t>
            </a:r>
          </a:p>
          <a:p>
            <a:pPr marL="457200" lvl="0" indent="-342900">
              <a:spcBef>
                <a:spcPts val="0"/>
              </a:spcBef>
              <a:spcAft>
                <a:spcPts val="0"/>
              </a:spcAft>
              <a:buClr>
                <a:srgbClr val="000000"/>
              </a:buClr>
              <a:buSzPts val="1800"/>
              <a:buChar char="●"/>
            </a:pPr>
            <a:r>
              <a:rPr lang="en">
                <a:solidFill>
                  <a:srgbClr val="000000"/>
                </a:solidFill>
              </a:rPr>
              <a:t>The program should be user friendly, allowing a first time player to understand the mechanics of the game with minimal difficulty.</a:t>
            </a:r>
          </a:p>
          <a:p>
            <a:pPr marL="457200" lvl="0" indent="-342900">
              <a:spcBef>
                <a:spcPts val="0"/>
              </a:spcBef>
              <a:spcAft>
                <a:spcPts val="0"/>
              </a:spcAft>
              <a:buClr>
                <a:srgbClr val="000000"/>
              </a:buClr>
              <a:buSzPts val="1800"/>
              <a:buChar char="●"/>
            </a:pPr>
            <a:r>
              <a:rPr lang="en">
                <a:solidFill>
                  <a:srgbClr val="000000"/>
                </a:solidFill>
              </a:rPr>
              <a:t>The AI should follow a set of rules which govern its behavior with no bugs nor errors.</a:t>
            </a:r>
          </a:p>
          <a:p>
            <a:pPr marL="457200" lvl="0" indent="-342900">
              <a:spcBef>
                <a:spcPts val="0"/>
              </a:spcBef>
              <a:buClr>
                <a:srgbClr val="000000"/>
              </a:buClr>
              <a:buSzPts val="1800"/>
              <a:buChar char="●"/>
            </a:pPr>
            <a:r>
              <a:rPr lang="en">
                <a:solidFill>
                  <a:srgbClr val="000000"/>
                </a:solidFill>
              </a:rPr>
              <a:t>The program should have a sufficiently pseudorandom function to produce dice rolls.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b="1">
                <a:solidFill>
                  <a:srgbClr val="262626"/>
                </a:solidFill>
              </a:rPr>
              <a:t>Strategy to win</a:t>
            </a:r>
          </a:p>
        </p:txBody>
      </p:sp>
      <p:sp>
        <p:nvSpPr>
          <p:cNvPr id="80" name="Shape 80"/>
          <p:cNvSpPr txBox="1">
            <a:spLocks noGrp="1"/>
          </p:cNvSpPr>
          <p:nvPr>
            <p:ph type="body" idx="1"/>
          </p:nvPr>
        </p:nvSpPr>
        <p:spPr>
          <a:xfrm>
            <a:off x="311700" y="1133475"/>
            <a:ext cx="8520600" cy="3416400"/>
          </a:xfrm>
          <a:prstGeom prst="rect">
            <a:avLst/>
          </a:prstGeom>
        </p:spPr>
        <p:txBody>
          <a:bodyPr wrap="square" lIns="91425" tIns="91425" rIns="91425" bIns="91425" anchor="t" anchorCtr="0">
            <a:noAutofit/>
          </a:bodyPr>
          <a:lstStyle/>
          <a:p>
            <a:pPr lvl="0" rtl="0">
              <a:spcBef>
                <a:spcPts val="1000"/>
              </a:spcBef>
              <a:spcAft>
                <a:spcPts val="0"/>
              </a:spcAft>
              <a:buNone/>
            </a:pPr>
            <a:r>
              <a:rPr lang="en" sz="2500" b="1">
                <a:solidFill>
                  <a:srgbClr val="000000"/>
                </a:solidFill>
              </a:rPr>
              <a:t>Strategy 1: Hold once you reach 20 points</a:t>
            </a:r>
          </a:p>
          <a:p>
            <a:pPr lvl="0" rtl="0">
              <a:spcBef>
                <a:spcPts val="1000"/>
              </a:spcBef>
              <a:spcAft>
                <a:spcPts val="0"/>
              </a:spcAft>
              <a:buNone/>
            </a:pPr>
            <a:endParaRPr>
              <a:solidFill>
                <a:srgbClr val="000000"/>
              </a:solidFill>
            </a:endParaRPr>
          </a:p>
        </p:txBody>
      </p:sp>
      <p:pic>
        <p:nvPicPr>
          <p:cNvPr id="81" name="Shape 81"/>
          <p:cNvPicPr preferRelativeResize="0"/>
          <p:nvPr/>
        </p:nvPicPr>
        <p:blipFill>
          <a:blip r:embed="rId3">
            <a:alphaModFix/>
          </a:blip>
          <a:stretch>
            <a:fillRect/>
          </a:stretch>
        </p:blipFill>
        <p:spPr>
          <a:xfrm>
            <a:off x="2279200" y="1957825"/>
            <a:ext cx="42291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311700" y="273825"/>
            <a:ext cx="8520600" cy="4295100"/>
          </a:xfrm>
          <a:prstGeom prst="rect">
            <a:avLst/>
          </a:prstGeom>
        </p:spPr>
        <p:txBody>
          <a:bodyPr wrap="square" lIns="91425" tIns="91425" rIns="91425" bIns="91425" anchor="t" anchorCtr="0">
            <a:noAutofit/>
          </a:bodyPr>
          <a:lstStyle/>
          <a:p>
            <a:pPr lvl="0" rtl="0">
              <a:spcBef>
                <a:spcPts val="1000"/>
              </a:spcBef>
              <a:spcAft>
                <a:spcPts val="0"/>
              </a:spcAft>
              <a:buClr>
                <a:schemeClr val="dk1"/>
              </a:buClr>
              <a:buSzPts val="1100"/>
              <a:buFont typeface="Arial"/>
              <a:buNone/>
            </a:pPr>
            <a:r>
              <a:rPr lang="en" sz="2500" b="1">
                <a:solidFill>
                  <a:srgbClr val="262626"/>
                </a:solidFill>
                <a:latin typeface="Times New Roman"/>
                <a:ea typeface="Times New Roman"/>
                <a:cs typeface="Times New Roman"/>
                <a:sym typeface="Times New Roman"/>
              </a:rPr>
              <a:t>Strategy 2: Consider the other player’s score</a:t>
            </a:r>
          </a:p>
          <a:p>
            <a:pPr lvl="0">
              <a:spcBef>
                <a:spcPts val="0"/>
              </a:spcBef>
              <a:buNone/>
            </a:pPr>
            <a:endParaRPr/>
          </a:p>
          <a:p>
            <a:pPr lvl="0">
              <a:spcBef>
                <a:spcPts val="0"/>
              </a:spcBef>
              <a:buNone/>
            </a:pPr>
            <a:endParaRPr/>
          </a:p>
        </p:txBody>
      </p:sp>
      <p:pic>
        <p:nvPicPr>
          <p:cNvPr id="87" name="Shape 87"/>
          <p:cNvPicPr preferRelativeResize="0"/>
          <p:nvPr/>
        </p:nvPicPr>
        <p:blipFill>
          <a:blip r:embed="rId3">
            <a:alphaModFix/>
          </a:blip>
          <a:stretch>
            <a:fillRect/>
          </a:stretch>
        </p:blipFill>
        <p:spPr>
          <a:xfrm>
            <a:off x="1126750" y="1259525"/>
            <a:ext cx="6410325" cy="343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311700" y="247925"/>
            <a:ext cx="8520600" cy="4320900"/>
          </a:xfrm>
          <a:prstGeom prst="rect">
            <a:avLst/>
          </a:prstGeom>
        </p:spPr>
        <p:txBody>
          <a:bodyPr wrap="square" lIns="91425" tIns="91425" rIns="91425" bIns="91425" anchor="t" anchorCtr="0">
            <a:noAutofit/>
          </a:bodyPr>
          <a:lstStyle/>
          <a:p>
            <a:pPr lvl="0" rtl="0">
              <a:spcBef>
                <a:spcPts val="1000"/>
              </a:spcBef>
              <a:spcAft>
                <a:spcPts val="0"/>
              </a:spcAft>
              <a:buClr>
                <a:schemeClr val="dk1"/>
              </a:buClr>
              <a:buSzPts val="1100"/>
              <a:buFont typeface="Arial"/>
              <a:buNone/>
            </a:pPr>
            <a:r>
              <a:rPr lang="en" sz="2500" b="1">
                <a:solidFill>
                  <a:srgbClr val="262626"/>
                </a:solidFill>
                <a:latin typeface="Times New Roman"/>
                <a:ea typeface="Times New Roman"/>
                <a:cs typeface="Times New Roman"/>
                <a:sym typeface="Times New Roman"/>
              </a:rPr>
              <a:t>Strategy 3: Can I win this turn?</a:t>
            </a:r>
          </a:p>
          <a:p>
            <a:pPr lvl="0">
              <a:spcBef>
                <a:spcPts val="0"/>
              </a:spcBef>
              <a:buNone/>
            </a:pPr>
            <a:endParaRPr/>
          </a:p>
          <a:p>
            <a:pPr lvl="0">
              <a:spcBef>
                <a:spcPts val="0"/>
              </a:spcBef>
              <a:buNone/>
            </a:pPr>
            <a:endParaRPr/>
          </a:p>
        </p:txBody>
      </p:sp>
      <p:pic>
        <p:nvPicPr>
          <p:cNvPr id="93" name="Shape 93"/>
          <p:cNvPicPr preferRelativeResize="0"/>
          <p:nvPr/>
        </p:nvPicPr>
        <p:blipFill>
          <a:blip r:embed="rId3">
            <a:alphaModFix/>
          </a:blip>
          <a:stretch>
            <a:fillRect/>
          </a:stretch>
        </p:blipFill>
        <p:spPr>
          <a:xfrm>
            <a:off x="982463" y="1292225"/>
            <a:ext cx="6372225" cy="32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284700"/>
            <a:ext cx="8520600" cy="572700"/>
          </a:xfrm>
          <a:prstGeom prst="rect">
            <a:avLst/>
          </a:prstGeom>
        </p:spPr>
        <p:txBody>
          <a:bodyPr wrap="square" lIns="91425" tIns="91425" rIns="91425" bIns="91425" anchor="t" anchorCtr="0">
            <a:noAutofit/>
          </a:bodyPr>
          <a:lstStyle/>
          <a:p>
            <a:pPr lvl="0">
              <a:spcBef>
                <a:spcPts val="0"/>
              </a:spcBef>
              <a:buNone/>
            </a:pPr>
            <a:r>
              <a:rPr lang="en" b="1"/>
              <a:t>Code Structure</a:t>
            </a:r>
          </a:p>
        </p:txBody>
      </p:sp>
      <p:sp>
        <p:nvSpPr>
          <p:cNvPr id="99" name="Shape 99"/>
          <p:cNvSpPr txBox="1">
            <a:spLocks noGrp="1"/>
          </p:cNvSpPr>
          <p:nvPr>
            <p:ph type="body" idx="1"/>
          </p:nvPr>
        </p:nvSpPr>
        <p:spPr>
          <a:xfrm>
            <a:off x="311700" y="1020050"/>
            <a:ext cx="8520600" cy="3416400"/>
          </a:xfrm>
          <a:prstGeom prst="rect">
            <a:avLst/>
          </a:prstGeom>
        </p:spPr>
        <p:txBody>
          <a:bodyPr wrap="square" lIns="91425" tIns="91425" rIns="91425" bIns="91425" anchor="t" anchorCtr="0">
            <a:noAutofit/>
          </a:bodyPr>
          <a:lstStyle/>
          <a:p>
            <a:pPr marL="457200" lvl="0" indent="-342900" rtl="0">
              <a:spcBef>
                <a:spcPts val="1000"/>
              </a:spcBef>
              <a:spcAft>
                <a:spcPts val="0"/>
              </a:spcAft>
              <a:buClr>
                <a:srgbClr val="000000"/>
              </a:buClr>
              <a:buSzPts val="1800"/>
              <a:buChar char="●"/>
            </a:pPr>
            <a:r>
              <a:rPr lang="en">
                <a:solidFill>
                  <a:srgbClr val="000000"/>
                </a:solidFill>
              </a:rPr>
              <a:t>Code is separated in two main loops (Computer/Player)</a:t>
            </a:r>
          </a:p>
          <a:p>
            <a:pPr lvl="0" rtl="0">
              <a:spcBef>
                <a:spcPts val="1000"/>
              </a:spcBef>
              <a:spcAft>
                <a:spcPts val="0"/>
              </a:spcAft>
              <a:buNone/>
            </a:pPr>
            <a:endParaRPr>
              <a:solidFill>
                <a:srgbClr val="9BAFB5"/>
              </a:solidFill>
            </a:endParaRPr>
          </a:p>
          <a:p>
            <a:pPr marL="457200" lvl="0" indent="-342900" rtl="0">
              <a:spcBef>
                <a:spcPts val="1000"/>
              </a:spcBef>
              <a:spcAft>
                <a:spcPts val="0"/>
              </a:spcAft>
              <a:buClr>
                <a:srgbClr val="000000"/>
              </a:buClr>
              <a:buSzPts val="1800"/>
              <a:buChar char="●"/>
            </a:pPr>
            <a:r>
              <a:rPr lang="en">
                <a:solidFill>
                  <a:srgbClr val="000000"/>
                </a:solidFill>
              </a:rPr>
              <a:t>Each loop contains various comparison statements that determine:</a:t>
            </a:r>
          </a:p>
          <a:p>
            <a:pPr marL="914400" lvl="1" indent="-317500" rtl="0">
              <a:spcBef>
                <a:spcPts val="0"/>
              </a:spcBef>
              <a:spcAft>
                <a:spcPts val="0"/>
              </a:spcAft>
              <a:buClr>
                <a:srgbClr val="000000"/>
              </a:buClr>
              <a:buSzPts val="1400"/>
              <a:buChar char="○"/>
            </a:pPr>
            <a:r>
              <a:rPr lang="en">
                <a:solidFill>
                  <a:srgbClr val="000000"/>
                </a:solidFill>
              </a:rPr>
              <a:t>If player wants to continue rolling or deposit</a:t>
            </a:r>
          </a:p>
          <a:p>
            <a:pPr marL="914400" lvl="1" indent="-317500" rtl="0">
              <a:spcBef>
                <a:spcPts val="0"/>
              </a:spcBef>
              <a:spcAft>
                <a:spcPts val="0"/>
              </a:spcAft>
              <a:buClr>
                <a:srgbClr val="000000"/>
              </a:buClr>
              <a:buSzPts val="1400"/>
              <a:buChar char="○"/>
            </a:pPr>
            <a:r>
              <a:rPr lang="en">
                <a:solidFill>
                  <a:srgbClr val="000000"/>
                </a:solidFill>
              </a:rPr>
              <a:t>If player/computer rolled a 1</a:t>
            </a:r>
          </a:p>
          <a:p>
            <a:pPr marL="914400" lvl="1" indent="-317500" rtl="0">
              <a:spcBef>
                <a:spcPts val="0"/>
              </a:spcBef>
              <a:spcAft>
                <a:spcPts val="0"/>
              </a:spcAft>
              <a:buClr>
                <a:srgbClr val="000000"/>
              </a:buClr>
              <a:buSzPts val="1400"/>
              <a:buChar char="○"/>
            </a:pPr>
            <a:r>
              <a:rPr lang="en">
                <a:solidFill>
                  <a:srgbClr val="000000"/>
                </a:solidFill>
              </a:rPr>
              <a:t>If computer has accumulated enough points to end turn</a:t>
            </a:r>
          </a:p>
          <a:p>
            <a:pPr marL="914400" lvl="1" indent="-317500" rtl="0">
              <a:spcBef>
                <a:spcPts val="0"/>
              </a:spcBef>
              <a:spcAft>
                <a:spcPts val="0"/>
              </a:spcAft>
              <a:buClr>
                <a:srgbClr val="000000"/>
              </a:buClr>
              <a:buSzPts val="1400"/>
              <a:buChar char="○"/>
            </a:pPr>
            <a:r>
              <a:rPr lang="en">
                <a:solidFill>
                  <a:srgbClr val="000000"/>
                </a:solidFill>
              </a:rPr>
              <a:t>If player/computer has accumulated enough points to win</a:t>
            </a:r>
          </a:p>
          <a:p>
            <a:pPr marL="457200" lvl="0" indent="0" rtl="0">
              <a:spcBef>
                <a:spcPts val="1000"/>
              </a:spcBef>
              <a:spcAft>
                <a:spcPts val="0"/>
              </a:spcAft>
              <a:buNone/>
            </a:pPr>
            <a:endParaRPr>
              <a:solidFill>
                <a:srgbClr val="000000"/>
              </a:solidFill>
            </a:endParaRPr>
          </a:p>
          <a:p>
            <a:pPr marL="0" lvl="0" indent="0" rtl="0">
              <a:spcBef>
                <a:spcPts val="1000"/>
              </a:spcBef>
              <a:spcAft>
                <a:spcPts val="0"/>
              </a:spcAft>
              <a:buNone/>
            </a:pPr>
            <a:endParaRPr>
              <a:solidFill>
                <a:srgbClr val="000000"/>
              </a:solidFill>
            </a:endParaRPr>
          </a:p>
          <a:p>
            <a:pPr marL="0" lvl="0" indent="0" rtl="0">
              <a:spcBef>
                <a:spcPts val="1000"/>
              </a:spcBef>
              <a:spcAft>
                <a:spcPts val="0"/>
              </a:spcAft>
              <a:buNone/>
            </a:pPr>
            <a:r>
              <a:rPr lang="en">
                <a:solidFill>
                  <a:srgbClr val="000000"/>
                </a:solidFill>
              </a:rPr>
              <a:t> </a:t>
            </a:r>
          </a:p>
          <a:p>
            <a:pPr marL="0" lvl="0" indent="0" rtl="0">
              <a:spcBef>
                <a:spcPts val="1000"/>
              </a:spcBef>
              <a:spcAft>
                <a:spcPts val="0"/>
              </a:spcAft>
              <a:buNone/>
            </a:pPr>
            <a:endParaRPr>
              <a:solidFill>
                <a:srgbClr val="9BAFB5"/>
              </a:solidFill>
            </a:endParaRPr>
          </a:p>
        </p:txBody>
      </p:sp>
      <p:sp>
        <p:nvSpPr>
          <p:cNvPr id="100" name="Shape 100"/>
          <p:cNvSpPr txBox="1"/>
          <p:nvPr/>
        </p:nvSpPr>
        <p:spPr>
          <a:xfrm>
            <a:off x="322850" y="3522775"/>
            <a:ext cx="8520600" cy="939900"/>
          </a:xfrm>
          <a:prstGeom prst="rect">
            <a:avLst/>
          </a:prstGeom>
          <a:noFill/>
          <a:ln>
            <a:noFill/>
          </a:ln>
        </p:spPr>
        <p:txBody>
          <a:bodyPr wrap="square" lIns="91425" tIns="91425" rIns="91425" bIns="91425" anchor="t" anchorCtr="0">
            <a:noAutofit/>
          </a:bodyPr>
          <a:lstStyle/>
          <a:p>
            <a:pPr marL="457200" lvl="0" indent="-342900" rtl="0">
              <a:lnSpc>
                <a:spcPct val="115000"/>
              </a:lnSpc>
              <a:spcBef>
                <a:spcPts val="1000"/>
              </a:spcBef>
              <a:buClr>
                <a:srgbClr val="000000"/>
              </a:buClr>
              <a:buSzPts val="1800"/>
              <a:buChar char="●"/>
            </a:pPr>
            <a:r>
              <a:rPr lang="en" sz="1800"/>
              <a:t>Program jumps between each loop until player/computer has totaled 100 points. It then jumps to the appropriate output statement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2149875" y="0"/>
            <a:ext cx="4844251"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1030</Words>
  <Application>Microsoft Office PowerPoint</Application>
  <PresentationFormat>On-screen Show (16:9)</PresentationFormat>
  <Paragraphs>68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Race to 100</vt:lpstr>
      <vt:lpstr>Welcome to race to 100</vt:lpstr>
      <vt:lpstr>Scoring example</vt:lpstr>
      <vt:lpstr>Objective</vt:lpstr>
      <vt:lpstr>Strategy to win</vt:lpstr>
      <vt:lpstr>Slide 6</vt:lpstr>
      <vt:lpstr>Slide 7</vt:lpstr>
      <vt:lpstr>Code Structure</vt:lpstr>
      <vt:lpstr>Slide 9</vt:lpstr>
      <vt:lpstr>RDTSC as a Random Number Generator</vt:lpstr>
      <vt:lpstr>Time Delay Function</vt:lpstr>
      <vt:lpstr>Quick Maths</vt:lpstr>
      <vt:lpstr>Quick Maths cont...</vt:lpstr>
      <vt:lpstr>When to Hold ‘Em</vt:lpstr>
      <vt:lpstr>Were we successful in developing Race to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to 100</dc:title>
  <dc:creator>DuTogira</dc:creator>
  <cp:lastModifiedBy>DuTogira</cp:lastModifiedBy>
  <cp:revision>1</cp:revision>
  <dcterms:modified xsi:type="dcterms:W3CDTF">2017-11-29T01:20:42Z</dcterms:modified>
</cp:coreProperties>
</file>