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6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7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x="18288000" cy="10287000"/>
  <p:notesSz cx="6858000" cy="9144000"/>
  <p:embeddedFontLst>
    <p:embeddedFont>
      <p:font typeface="Raleway Bold" charset="1" panose="00000000000000000000"/>
      <p:regular r:id="rId73"/>
    </p:embeddedFont>
    <p:embeddedFont>
      <p:font typeface="Calibri (MS) Bold" charset="1" panose="020F0702030404030204"/>
      <p:regular r:id="rId75"/>
    </p:embeddedFont>
    <p:embeddedFont>
      <p:font typeface="Raleway" charset="1" panose="00000000000000000000"/>
      <p:regular r:id="rId77"/>
    </p:embeddedFont>
    <p:embeddedFont>
      <p:font typeface="Arial Bold" charset="1" panose="020B0802020202020204"/>
      <p:regular r:id="rId83"/>
    </p:embeddedFont>
    <p:embeddedFont>
      <p:font typeface="Arial" charset="1" panose="020B0502020202020204"/>
      <p:regular r:id="rId8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00" Target="notesSlides/notesSlide24.xml" Type="http://schemas.openxmlformats.org/officeDocument/2006/relationships/notesSlide"/><Relationship Id="rId101" Target="notesSlides/notesSlide25.xml" Type="http://schemas.openxmlformats.org/officeDocument/2006/relationships/notesSlide"/><Relationship Id="rId102" Target="notesSlides/notesSlide26.xml" Type="http://schemas.openxmlformats.org/officeDocument/2006/relationships/notesSlide"/><Relationship Id="rId103" Target="notesSlides/notesSlide27.xml" Type="http://schemas.openxmlformats.org/officeDocument/2006/relationships/notesSlide"/><Relationship Id="rId104" Target="notesSlides/notesSlide28.xml" Type="http://schemas.openxmlformats.org/officeDocument/2006/relationships/notesSlide"/><Relationship Id="rId105" Target="notesSlides/notesSlide29.xml" Type="http://schemas.openxmlformats.org/officeDocument/2006/relationships/notesSlide"/><Relationship Id="rId106" Target="notesSlides/notesSlide30.xml" Type="http://schemas.openxmlformats.org/officeDocument/2006/relationships/notesSlide"/><Relationship Id="rId107" Target="notesSlides/notesSlide31.xml" Type="http://schemas.openxmlformats.org/officeDocument/2006/relationships/notesSlide"/><Relationship Id="rId108" Target="notesSlides/notesSlide32.xml" Type="http://schemas.openxmlformats.org/officeDocument/2006/relationships/notesSlide"/><Relationship Id="rId109" Target="notesSlides/notesSlide33.xml" Type="http://schemas.openxmlformats.org/officeDocument/2006/relationships/notesSlide"/><Relationship Id="rId11" Target="slides/slide6.xml" Type="http://schemas.openxmlformats.org/officeDocument/2006/relationships/slide"/><Relationship Id="rId110" Target="notesSlides/notesSlide34.xml" Type="http://schemas.openxmlformats.org/officeDocument/2006/relationships/notesSlide"/><Relationship Id="rId111" Target="notesSlides/notesSlide35.xml" Type="http://schemas.openxmlformats.org/officeDocument/2006/relationships/notesSlide"/><Relationship Id="rId112" Target="notesSlides/notesSlide36.xml" Type="http://schemas.openxmlformats.org/officeDocument/2006/relationships/notesSlide"/><Relationship Id="rId113" Target="notesSlides/notesSlide37.xml" Type="http://schemas.openxmlformats.org/officeDocument/2006/relationships/notesSlide"/><Relationship Id="rId114" Target="notesSlides/notesSlide38.xml" Type="http://schemas.openxmlformats.org/officeDocument/2006/relationships/notesSlide"/><Relationship Id="rId115" Target="notesSlides/notesSlide39.xml" Type="http://schemas.openxmlformats.org/officeDocument/2006/relationships/notesSlide"/><Relationship Id="rId116" Target="notesSlides/notesSlide40.xml" Type="http://schemas.openxmlformats.org/officeDocument/2006/relationships/notesSlide"/><Relationship Id="rId117" Target="notesSlides/notesSlide41.xml" Type="http://schemas.openxmlformats.org/officeDocument/2006/relationships/notesSlide"/><Relationship Id="rId118" Target="notesSlides/notesSlide42.xml" Type="http://schemas.openxmlformats.org/officeDocument/2006/relationships/notesSlide"/><Relationship Id="rId119" Target="notesSlides/notesSlide43.xml" Type="http://schemas.openxmlformats.org/officeDocument/2006/relationships/notesSlide"/><Relationship Id="rId12" Target="slides/slide7.xml" Type="http://schemas.openxmlformats.org/officeDocument/2006/relationships/slide"/><Relationship Id="rId120" Target="notesSlides/notesSlide44.xml" Type="http://schemas.openxmlformats.org/officeDocument/2006/relationships/notesSlide"/><Relationship Id="rId121" Target="notesSlides/notesSlide45.xml" Type="http://schemas.openxmlformats.org/officeDocument/2006/relationships/notesSlide"/><Relationship Id="rId122" Target="notesSlides/notesSlide46.xml" Type="http://schemas.openxmlformats.org/officeDocument/2006/relationships/notesSlide"/><Relationship Id="rId123" Target="notesSlides/notesSlide47.xml" Type="http://schemas.openxmlformats.org/officeDocument/2006/relationships/notesSlide"/><Relationship Id="rId124" Target="notesSlides/notesSlide48.xml" Type="http://schemas.openxmlformats.org/officeDocument/2006/relationships/notesSlide"/><Relationship Id="rId125" Target="notesSlides/notesSlide49.xml" Type="http://schemas.openxmlformats.org/officeDocument/2006/relationships/notesSlide"/><Relationship Id="rId126" Target="notesSlides/notesSlide50.xml" Type="http://schemas.openxmlformats.org/officeDocument/2006/relationships/notesSlide"/><Relationship Id="rId127" Target="notesSlides/notesSlide51.xml" Type="http://schemas.openxmlformats.org/officeDocument/2006/relationships/notesSlide"/><Relationship Id="rId128" Target="notesSlides/notesSlide52.xml" Type="http://schemas.openxmlformats.org/officeDocument/2006/relationships/notesSlide"/><Relationship Id="rId129" Target="notesSlides/notesSlide53.xml" Type="http://schemas.openxmlformats.org/officeDocument/2006/relationships/notesSlide"/><Relationship Id="rId13" Target="slides/slide8.xml" Type="http://schemas.openxmlformats.org/officeDocument/2006/relationships/slide"/><Relationship Id="rId130" Target="notesSlides/notesSlide54.xml" Type="http://schemas.openxmlformats.org/officeDocument/2006/relationships/notesSlide"/><Relationship Id="rId131" Target="notesSlides/notesSlide55.xml" Type="http://schemas.openxmlformats.org/officeDocument/2006/relationships/notesSlide"/><Relationship Id="rId132" Target="notesSlides/notesSlide56.xml" Type="http://schemas.openxmlformats.org/officeDocument/2006/relationships/notesSlide"/><Relationship Id="rId133" Target="notesSlides/notesSlide57.xml" Type="http://schemas.openxmlformats.org/officeDocument/2006/relationships/notesSlide"/><Relationship Id="rId134" Target="notesSlides/notesSlide58.xml" Type="http://schemas.openxmlformats.org/officeDocument/2006/relationships/notesSlide"/><Relationship Id="rId135" Target="notesSlides/notesSlide59.xml" Type="http://schemas.openxmlformats.org/officeDocument/2006/relationships/notesSlide"/><Relationship Id="rId136" Target="notesSlides/notesSlide60.xml" Type="http://schemas.openxmlformats.org/officeDocument/2006/relationships/notesSlide"/><Relationship Id="rId137" Target="notesSlides/notesSlide61.xml" Type="http://schemas.openxmlformats.org/officeDocument/2006/relationships/notesSlide"/><Relationship Id="rId138" Target="notesSlides/notesSlide62.xml" Type="http://schemas.openxmlformats.org/officeDocument/2006/relationships/notesSlide"/><Relationship Id="rId139" Target="notesSlides/notesSlide63.xml" Type="http://schemas.openxmlformats.org/officeDocument/2006/relationships/notes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slides/slide57.xml" Type="http://schemas.openxmlformats.org/officeDocument/2006/relationships/slide"/><Relationship Id="rId63" Target="slides/slide58.xml" Type="http://schemas.openxmlformats.org/officeDocument/2006/relationships/slide"/><Relationship Id="rId64" Target="slides/slide59.xml" Type="http://schemas.openxmlformats.org/officeDocument/2006/relationships/slide"/><Relationship Id="rId65" Target="slides/slide60.xml" Type="http://schemas.openxmlformats.org/officeDocument/2006/relationships/slide"/><Relationship Id="rId66" Target="slides/slide61.xml" Type="http://schemas.openxmlformats.org/officeDocument/2006/relationships/slide"/><Relationship Id="rId67" Target="slides/slide62.xml" Type="http://schemas.openxmlformats.org/officeDocument/2006/relationships/slide"/><Relationship Id="rId68" Target="slides/slide63.xml" Type="http://schemas.openxmlformats.org/officeDocument/2006/relationships/slide"/><Relationship Id="rId69" Target="slides/slide64.xml" Type="http://schemas.openxmlformats.org/officeDocument/2006/relationships/slide"/><Relationship Id="rId7" Target="slides/slide2.xml" Type="http://schemas.openxmlformats.org/officeDocument/2006/relationships/slide"/><Relationship Id="rId70" Target="notesMasters/notesMaster1.xml" Type="http://schemas.openxmlformats.org/officeDocument/2006/relationships/notesMaster"/><Relationship Id="rId71" Target="theme/theme2.xml" Type="http://schemas.openxmlformats.org/officeDocument/2006/relationships/theme"/><Relationship Id="rId72" Target="notesSlides/notesSlide1.xml" Type="http://schemas.openxmlformats.org/officeDocument/2006/relationships/notesSlide"/><Relationship Id="rId73" Target="fonts/font73.fntdata" Type="http://schemas.openxmlformats.org/officeDocument/2006/relationships/font"/><Relationship Id="rId74" Target="notesSlides/notesSlide2.xml" Type="http://schemas.openxmlformats.org/officeDocument/2006/relationships/notesSlide"/><Relationship Id="rId75" Target="fonts/font75.fntdata" Type="http://schemas.openxmlformats.org/officeDocument/2006/relationships/font"/><Relationship Id="rId76" Target="notesSlides/notesSlide3.xml" Type="http://schemas.openxmlformats.org/officeDocument/2006/relationships/notesSlide"/><Relationship Id="rId77" Target="fonts/font77.fntdata" Type="http://schemas.openxmlformats.org/officeDocument/2006/relationships/font"/><Relationship Id="rId78" Target="notesSlides/notesSlide4.xml" Type="http://schemas.openxmlformats.org/officeDocument/2006/relationships/notesSlide"/><Relationship Id="rId79" Target="notesSlides/notesSlide5.xml" Type="http://schemas.openxmlformats.org/officeDocument/2006/relationships/notesSlide"/><Relationship Id="rId8" Target="slides/slide3.xml" Type="http://schemas.openxmlformats.org/officeDocument/2006/relationships/slide"/><Relationship Id="rId80" Target="notesSlides/notesSlide6.xml" Type="http://schemas.openxmlformats.org/officeDocument/2006/relationships/notesSlide"/><Relationship Id="rId81" Target="notesSlides/notesSlide7.xml" Type="http://schemas.openxmlformats.org/officeDocument/2006/relationships/notesSlide"/><Relationship Id="rId82" Target="notesSlides/notesSlide8.xml" Type="http://schemas.openxmlformats.org/officeDocument/2006/relationships/notesSlide"/><Relationship Id="rId83" Target="fonts/font83.fntdata" Type="http://schemas.openxmlformats.org/officeDocument/2006/relationships/font"/><Relationship Id="rId84" Target="notesSlides/notesSlide9.xml" Type="http://schemas.openxmlformats.org/officeDocument/2006/relationships/notesSlide"/><Relationship Id="rId85" Target="notesSlides/notesSlide10.xml" Type="http://schemas.openxmlformats.org/officeDocument/2006/relationships/notesSlide"/><Relationship Id="rId86" Target="notesSlides/notesSlide11.xml" Type="http://schemas.openxmlformats.org/officeDocument/2006/relationships/notesSlide"/><Relationship Id="rId87" Target="fonts/font87.fntdata" Type="http://schemas.openxmlformats.org/officeDocument/2006/relationships/font"/><Relationship Id="rId88" Target="notesSlides/notesSlide12.xml" Type="http://schemas.openxmlformats.org/officeDocument/2006/relationships/notesSlide"/><Relationship Id="rId89" Target="notesSlides/notesSlide13.xml" Type="http://schemas.openxmlformats.org/officeDocument/2006/relationships/notesSlide"/><Relationship Id="rId9" Target="slides/slide4.xml" Type="http://schemas.openxmlformats.org/officeDocument/2006/relationships/slide"/><Relationship Id="rId90" Target="notesSlides/notesSlide14.xml" Type="http://schemas.openxmlformats.org/officeDocument/2006/relationships/notesSlide"/><Relationship Id="rId91" Target="notesSlides/notesSlide15.xml" Type="http://schemas.openxmlformats.org/officeDocument/2006/relationships/notesSlide"/><Relationship Id="rId92" Target="notesSlides/notesSlide16.xml" Type="http://schemas.openxmlformats.org/officeDocument/2006/relationships/notesSlide"/><Relationship Id="rId93" Target="notesSlides/notesSlide17.xml" Type="http://schemas.openxmlformats.org/officeDocument/2006/relationships/notesSlide"/><Relationship Id="rId94" Target="notesSlides/notesSlide18.xml" Type="http://schemas.openxmlformats.org/officeDocument/2006/relationships/notesSlide"/><Relationship Id="rId95" Target="notesSlides/notesSlide19.xml" Type="http://schemas.openxmlformats.org/officeDocument/2006/relationships/notesSlide"/><Relationship Id="rId96" Target="notesSlides/notesSlide20.xml" Type="http://schemas.openxmlformats.org/officeDocument/2006/relationships/notesSlide"/><Relationship Id="rId97" Target="notesSlides/notesSlide21.xml" Type="http://schemas.openxmlformats.org/officeDocument/2006/relationships/notesSlide"/><Relationship Id="rId98" Target="notesSlides/notesSlide22.xml" Type="http://schemas.openxmlformats.org/officeDocument/2006/relationships/notesSlide"/><Relationship Id="rId99" Target="notesSlides/notesSlide23.xml" Type="http://schemas.openxmlformats.org/officeDocument/2006/relationships/notes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1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2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_rels/notesSlide2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3.xml" Type="http://schemas.openxmlformats.org/officeDocument/2006/relationships/slide"/></Relationships>
</file>

<file path=ppt/notesSlides/_rels/notesSlide2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4.xml" Type="http://schemas.openxmlformats.org/officeDocument/2006/relationships/slide"/></Relationships>
</file>

<file path=ppt/notesSlides/_rels/notesSlide2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5.xml" Type="http://schemas.openxmlformats.org/officeDocument/2006/relationships/slide"/></Relationships>
</file>

<file path=ppt/notesSlides/_rels/notesSlide2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6.xml" Type="http://schemas.openxmlformats.org/officeDocument/2006/relationships/slide"/></Relationships>
</file>

<file path=ppt/notesSlides/_rels/notesSlide2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7.xml" Type="http://schemas.openxmlformats.org/officeDocument/2006/relationships/slide"/></Relationships>
</file>

<file path=ppt/notesSlides/_rels/notesSlide2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8.xml" Type="http://schemas.openxmlformats.org/officeDocument/2006/relationships/slide"/></Relationships>
</file>

<file path=ppt/notesSlides/_rels/notesSlide2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9.xml" Type="http://schemas.openxmlformats.org/officeDocument/2006/relationships/slide"/></Relationships>
</file>

<file path=ppt/notesSlides/_rels/notesSlide2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0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1.xml" Type="http://schemas.openxmlformats.org/officeDocument/2006/relationships/slide"/></Relationships>
</file>

<file path=ppt/notesSlides/_rels/notesSlide3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2.xml" Type="http://schemas.openxmlformats.org/officeDocument/2006/relationships/slide"/></Relationships>
</file>

<file path=ppt/notesSlides/_rels/notesSlide3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3.xml" Type="http://schemas.openxmlformats.org/officeDocument/2006/relationships/slide"/></Relationships>
</file>

<file path=ppt/notesSlides/_rels/notesSlide3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4.xml" Type="http://schemas.openxmlformats.org/officeDocument/2006/relationships/slide"/></Relationships>
</file>

<file path=ppt/notesSlides/_rels/notesSlide3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5.xml" Type="http://schemas.openxmlformats.org/officeDocument/2006/relationships/slide"/></Relationships>
</file>

<file path=ppt/notesSlides/_rels/notesSlide3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6.xml" Type="http://schemas.openxmlformats.org/officeDocument/2006/relationships/slide"/></Relationships>
</file>

<file path=ppt/notesSlides/_rels/notesSlide3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7.xml" Type="http://schemas.openxmlformats.org/officeDocument/2006/relationships/slide"/></Relationships>
</file>

<file path=ppt/notesSlides/_rels/notesSlide3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8.xml" Type="http://schemas.openxmlformats.org/officeDocument/2006/relationships/slide"/></Relationships>
</file>

<file path=ppt/notesSlides/_rels/notesSlide3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9.xml" Type="http://schemas.openxmlformats.org/officeDocument/2006/relationships/slide"/></Relationships>
</file>

<file path=ppt/notesSlides/_rels/notesSlide3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0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1.xml" Type="http://schemas.openxmlformats.org/officeDocument/2006/relationships/slide"/></Relationships>
</file>

<file path=ppt/notesSlides/_rels/notesSlide4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2.xml" Type="http://schemas.openxmlformats.org/officeDocument/2006/relationships/slide"/></Relationships>
</file>

<file path=ppt/notesSlides/_rels/notesSlide4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3.xml" Type="http://schemas.openxmlformats.org/officeDocument/2006/relationships/slide"/></Relationships>
</file>

<file path=ppt/notesSlides/_rels/notesSlide4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4.xml" Type="http://schemas.openxmlformats.org/officeDocument/2006/relationships/slide"/></Relationships>
</file>

<file path=ppt/notesSlides/_rels/notesSlide4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5.xml" Type="http://schemas.openxmlformats.org/officeDocument/2006/relationships/slide"/></Relationships>
</file>

<file path=ppt/notesSlides/_rels/notesSlide4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6.xml" Type="http://schemas.openxmlformats.org/officeDocument/2006/relationships/slide"/></Relationships>
</file>

<file path=ppt/notesSlides/_rels/notesSlide4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7.xml" Type="http://schemas.openxmlformats.org/officeDocument/2006/relationships/slide"/></Relationships>
</file>

<file path=ppt/notesSlides/_rels/notesSlide4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8.xml" Type="http://schemas.openxmlformats.org/officeDocument/2006/relationships/slide"/></Relationships>
</file>

<file path=ppt/notesSlides/_rels/notesSlide4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9.xml" Type="http://schemas.openxmlformats.org/officeDocument/2006/relationships/slide"/></Relationships>
</file>

<file path=ppt/notesSlides/_rels/notesSlide4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0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1.xml" Type="http://schemas.openxmlformats.org/officeDocument/2006/relationships/slide"/></Relationships>
</file>

<file path=ppt/notesSlides/_rels/notesSlide5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2.xml" Type="http://schemas.openxmlformats.org/officeDocument/2006/relationships/slide"/></Relationships>
</file>

<file path=ppt/notesSlides/_rels/notesSlide5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3.xml" Type="http://schemas.openxmlformats.org/officeDocument/2006/relationships/slide"/></Relationships>
</file>

<file path=ppt/notesSlides/_rels/notesSlide5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4.xml" Type="http://schemas.openxmlformats.org/officeDocument/2006/relationships/slide"/></Relationships>
</file>

<file path=ppt/notesSlides/_rels/notesSlide5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5.xml" Type="http://schemas.openxmlformats.org/officeDocument/2006/relationships/slide"/></Relationships>
</file>

<file path=ppt/notesSlides/_rels/notesSlide5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6.xml" Type="http://schemas.openxmlformats.org/officeDocument/2006/relationships/slide"/></Relationships>
</file>

<file path=ppt/notesSlides/_rels/notesSlide5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7.xml" Type="http://schemas.openxmlformats.org/officeDocument/2006/relationships/slide"/></Relationships>
</file>

<file path=ppt/notesSlides/_rels/notesSlide5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8.xml" Type="http://schemas.openxmlformats.org/officeDocument/2006/relationships/slide"/></Relationships>
</file>

<file path=ppt/notesSlides/_rels/notesSlide5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9.xml" Type="http://schemas.openxmlformats.org/officeDocument/2006/relationships/slide"/></Relationships>
</file>

<file path=ppt/notesSlides/_rels/notesSlide5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0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6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1.xml" Type="http://schemas.openxmlformats.org/officeDocument/2006/relationships/slide"/></Relationships>
</file>

<file path=ppt/notesSlides/_rels/notesSlide6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2.xml" Type="http://schemas.openxmlformats.org/officeDocument/2006/relationships/slide"/></Relationships>
</file>

<file path=ppt/notesSlides/_rels/notesSlide6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3.xml" Type="http://schemas.openxmlformats.org/officeDocument/2006/relationships/slide"/></Relationships>
</file>

<file path=ppt/notesSlides/_rels/notesSlide6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4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22.pn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5.pn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6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29.png" Type="http://schemas.openxmlformats.org/officeDocument/2006/relationships/image"/><Relationship Id="rId6" Target="../media/image3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6.xml" Type="http://schemas.openxmlformats.org/officeDocument/2006/relationships/notesSlid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3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7.xml" Type="http://schemas.openxmlformats.org/officeDocument/2006/relationships/notesSlid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3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8.xml" Type="http://schemas.openxmlformats.org/officeDocument/2006/relationships/notesSlid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3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9.xml" Type="http://schemas.openxmlformats.org/officeDocument/2006/relationships/notesSlid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3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0.xml" Type="http://schemas.openxmlformats.org/officeDocument/2006/relationships/notesSlid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35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1.xml" Type="http://schemas.openxmlformats.org/officeDocument/2006/relationships/notesSlid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36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2.xml" Type="http://schemas.openxmlformats.org/officeDocument/2006/relationships/notesSlid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37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3.xml" Type="http://schemas.openxmlformats.org/officeDocument/2006/relationships/notesSlid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37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4.xml" Type="http://schemas.openxmlformats.org/officeDocument/2006/relationships/notesSlide"/><Relationship Id="rId3" Target="../media/image38.png" Type="http://schemas.openxmlformats.org/officeDocument/2006/relationships/image"/><Relationship Id="rId4" Target="../media/image39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5.xml" Type="http://schemas.openxmlformats.org/officeDocument/2006/relationships/notesSlide"/><Relationship Id="rId3" Target="../media/image38.png" Type="http://schemas.openxmlformats.org/officeDocument/2006/relationships/image"/><Relationship Id="rId4" Target="../media/image39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6.xml" Type="http://schemas.openxmlformats.org/officeDocument/2006/relationships/notesSlid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40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7.xml" Type="http://schemas.openxmlformats.org/officeDocument/2006/relationships/notesSlid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41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8.xml" Type="http://schemas.openxmlformats.org/officeDocument/2006/relationships/notesSlid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4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9.xml" Type="http://schemas.openxmlformats.org/officeDocument/2006/relationships/notesSlid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43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0.xml" Type="http://schemas.openxmlformats.org/officeDocument/2006/relationships/notesSlid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44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1.xml" Type="http://schemas.openxmlformats.org/officeDocument/2006/relationships/notesSlid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45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2.xml" Type="http://schemas.openxmlformats.org/officeDocument/2006/relationships/notesSlid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46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3.xml" Type="http://schemas.openxmlformats.org/officeDocument/2006/relationships/notesSlid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47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4.xml" Type="http://schemas.openxmlformats.org/officeDocument/2006/relationships/notesSlid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48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5.xml" Type="http://schemas.openxmlformats.org/officeDocument/2006/relationships/notesSlid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49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6.xml" Type="http://schemas.openxmlformats.org/officeDocument/2006/relationships/notesSlid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50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7.xml" Type="http://schemas.openxmlformats.org/officeDocument/2006/relationships/notesSlid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51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8.xml" Type="http://schemas.openxmlformats.org/officeDocument/2006/relationships/notesSlid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5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2.png" Type="http://schemas.openxmlformats.org/officeDocument/2006/relationships/image"/><Relationship Id="rId4" Target="../media/image13.sv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9.xml" Type="http://schemas.openxmlformats.org/officeDocument/2006/relationships/notesSlid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53.pn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0.xml" Type="http://schemas.openxmlformats.org/officeDocument/2006/relationships/notesSlid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54.pn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1.xml" Type="http://schemas.openxmlformats.org/officeDocument/2006/relationships/notesSlid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55.pn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2.xml" Type="http://schemas.openxmlformats.org/officeDocument/2006/relationships/notesSlid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56.pn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3.xml" Type="http://schemas.openxmlformats.org/officeDocument/2006/relationships/notesSlide"/><Relationship Id="rId3" Target="../media/image38.png" Type="http://schemas.openxmlformats.org/officeDocument/2006/relationships/image"/><Relationship Id="rId4" Target="../media/image39.sv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4.xml" Type="http://schemas.openxmlformats.org/officeDocument/2006/relationships/notesSlid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57.png" Type="http://schemas.openxmlformats.org/officeDocument/2006/relationships/image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5.xml" Type="http://schemas.openxmlformats.org/officeDocument/2006/relationships/notesSlid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58.png" Type="http://schemas.openxmlformats.org/officeDocument/2006/relationships/image"/><Relationship Id="rId6" Target="../media/image59.png" Type="http://schemas.openxmlformats.org/officeDocument/2006/relationships/image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6.xml" Type="http://schemas.openxmlformats.org/officeDocument/2006/relationships/notesSlide"/><Relationship Id="rId3" Target="../media/image38.png" Type="http://schemas.openxmlformats.org/officeDocument/2006/relationships/image"/><Relationship Id="rId4" Target="../media/image39.svg" Type="http://schemas.openxmlformats.org/officeDocument/2006/relationships/image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7.xml" Type="http://schemas.openxmlformats.org/officeDocument/2006/relationships/notesSlid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60.png" Type="http://schemas.openxmlformats.org/officeDocument/2006/relationships/image"/></Relationships>
</file>

<file path=ppt/slides/_rels/slide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8.xml" Type="http://schemas.openxmlformats.org/officeDocument/2006/relationships/notesSlid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61.png" Type="http://schemas.openxmlformats.org/officeDocument/2006/relationships/image"/><Relationship Id="rId6" Target="../media/image6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4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/Relationships>
</file>

<file path=ppt/slides/_rels/slide5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9.xml" Type="http://schemas.openxmlformats.org/officeDocument/2006/relationships/notesSlid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63.png" Type="http://schemas.openxmlformats.org/officeDocument/2006/relationships/image"/></Relationships>
</file>

<file path=ppt/slides/_rels/slide5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0.xml" Type="http://schemas.openxmlformats.org/officeDocument/2006/relationships/notesSlid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64.png" Type="http://schemas.openxmlformats.org/officeDocument/2006/relationships/image"/><Relationship Id="rId6" Target="../media/image65.png" Type="http://schemas.openxmlformats.org/officeDocument/2006/relationships/image"/></Relationships>
</file>

<file path=ppt/slides/_rels/slide5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1.xml" Type="http://schemas.openxmlformats.org/officeDocument/2006/relationships/notesSlid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66.png" Type="http://schemas.openxmlformats.org/officeDocument/2006/relationships/image"/><Relationship Id="rId6" Target="../media/image67.png" Type="http://schemas.openxmlformats.org/officeDocument/2006/relationships/image"/></Relationships>
</file>

<file path=ppt/slides/_rels/slide5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2.xml" Type="http://schemas.openxmlformats.org/officeDocument/2006/relationships/notesSlid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68.png" Type="http://schemas.openxmlformats.org/officeDocument/2006/relationships/image"/><Relationship Id="rId6" Target="../media/image69.png" Type="http://schemas.openxmlformats.org/officeDocument/2006/relationships/image"/></Relationships>
</file>

<file path=ppt/slides/_rels/slide5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3.xml" Type="http://schemas.openxmlformats.org/officeDocument/2006/relationships/notesSlide"/><Relationship Id="rId3" Target="../media/image38.png" Type="http://schemas.openxmlformats.org/officeDocument/2006/relationships/image"/><Relationship Id="rId4" Target="../media/image39.svg" Type="http://schemas.openxmlformats.org/officeDocument/2006/relationships/image"/></Relationships>
</file>

<file path=ppt/slides/_rels/slide5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4.xml" Type="http://schemas.openxmlformats.org/officeDocument/2006/relationships/notesSlid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70.png" Type="http://schemas.openxmlformats.org/officeDocument/2006/relationships/image"/><Relationship Id="rId6" Target="../media/image71.png" Type="http://schemas.openxmlformats.org/officeDocument/2006/relationships/image"/></Relationships>
</file>

<file path=ppt/slides/_rels/slide5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5.xml" Type="http://schemas.openxmlformats.org/officeDocument/2006/relationships/notesSlid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72.png" Type="http://schemas.openxmlformats.org/officeDocument/2006/relationships/image"/><Relationship Id="rId6" Target="../media/image73.png" Type="http://schemas.openxmlformats.org/officeDocument/2006/relationships/image"/></Relationships>
</file>

<file path=ppt/slides/_rels/slide5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6.xml" Type="http://schemas.openxmlformats.org/officeDocument/2006/relationships/notesSlid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74.png" Type="http://schemas.openxmlformats.org/officeDocument/2006/relationships/image"/><Relationship Id="rId6" Target="../media/image75.png" Type="http://schemas.openxmlformats.org/officeDocument/2006/relationships/image"/></Relationships>
</file>

<file path=ppt/slides/_rels/slide5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7.xml" Type="http://schemas.openxmlformats.org/officeDocument/2006/relationships/notesSlide"/><Relationship Id="rId3" Target="../media/image76.jpeg" Type="http://schemas.openxmlformats.org/officeDocument/2006/relationships/image"/></Relationships>
</file>

<file path=ppt/slides/_rels/slide5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8.xml" Type="http://schemas.openxmlformats.org/officeDocument/2006/relationships/notesSlid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7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6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9.xml" Type="http://schemas.openxmlformats.org/officeDocument/2006/relationships/notesSlid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78.png" Type="http://schemas.openxmlformats.org/officeDocument/2006/relationships/image"/></Relationships>
</file>

<file path=ppt/slides/_rels/slide6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0.xml" Type="http://schemas.openxmlformats.org/officeDocument/2006/relationships/notesSlid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79.png" Type="http://schemas.openxmlformats.org/officeDocument/2006/relationships/image"/><Relationship Id="rId8" Target="../media/image80.png" Type="http://schemas.openxmlformats.org/officeDocument/2006/relationships/image"/></Relationships>
</file>

<file path=ppt/slides/_rels/slide6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1.xml" Type="http://schemas.openxmlformats.org/officeDocument/2006/relationships/notesSlid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81.jpeg" Type="http://schemas.openxmlformats.org/officeDocument/2006/relationships/image"/></Relationships>
</file>

<file path=ppt/slides/_rels/slide6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2.xml" Type="http://schemas.openxmlformats.org/officeDocument/2006/relationships/notesSlide"/><Relationship Id="rId3" Target="../media/image82.png" Type="http://schemas.openxmlformats.org/officeDocument/2006/relationships/image"/><Relationship Id="rId4" Target="../media/image83.svg" Type="http://schemas.openxmlformats.org/officeDocument/2006/relationships/image"/></Relationships>
</file>

<file path=ppt/slides/_rels/slide6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3.xml" Type="http://schemas.openxmlformats.org/officeDocument/2006/relationships/notesSlide"/><Relationship Id="rId3" Target="../media/image82.png" Type="http://schemas.openxmlformats.org/officeDocument/2006/relationships/image"/><Relationship Id="rId4" Target="../media/image8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21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D1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08746" y="-19600"/>
            <a:ext cx="7579604" cy="1096500"/>
            <a:chOff x="0" y="0"/>
            <a:chExt cx="10106139" cy="1462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106152" cy="1462024"/>
            </a:xfrm>
            <a:custGeom>
              <a:avLst/>
              <a:gdLst/>
              <a:ahLst/>
              <a:cxnLst/>
              <a:rect r="r" b="b" t="t" l="l"/>
              <a:pathLst>
                <a:path h="1462024" w="10106152">
                  <a:moveTo>
                    <a:pt x="0" y="0"/>
                  </a:moveTo>
                  <a:lnTo>
                    <a:pt x="10106152" y="0"/>
                  </a:lnTo>
                  <a:lnTo>
                    <a:pt x="10106152" y="1462024"/>
                  </a:lnTo>
                  <a:lnTo>
                    <a:pt x="0" y="146202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26450" y="1632980"/>
            <a:ext cx="10375200" cy="6385914"/>
            <a:chOff x="0" y="0"/>
            <a:chExt cx="13833600" cy="851455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33601" cy="8514552"/>
            </a:xfrm>
            <a:custGeom>
              <a:avLst/>
              <a:gdLst/>
              <a:ahLst/>
              <a:cxnLst/>
              <a:rect r="r" b="b" t="t" l="l"/>
              <a:pathLst>
                <a:path h="8514552" w="13833601">
                  <a:moveTo>
                    <a:pt x="0" y="0"/>
                  </a:moveTo>
                  <a:lnTo>
                    <a:pt x="13833601" y="0"/>
                  </a:lnTo>
                  <a:lnTo>
                    <a:pt x="13833601" y="8514552"/>
                  </a:lnTo>
                  <a:lnTo>
                    <a:pt x="0" y="85145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09550"/>
              <a:ext cx="13833600" cy="8724102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5732"/>
                </a:lnSpc>
              </a:pPr>
              <a:r>
                <a:rPr lang="en-US" b="true" sz="11400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Minders’ 25</a:t>
              </a:r>
            </a:p>
            <a:p>
              <a:pPr algn="l">
                <a:lnSpc>
                  <a:spcPts val="15732"/>
                </a:lnSpc>
              </a:pPr>
              <a:r>
                <a:rPr lang="en-US" b="true" sz="11400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   FrontEnd</a:t>
              </a:r>
            </a:p>
            <a:p>
              <a:pPr algn="l">
                <a:lnSpc>
                  <a:spcPts val="16560"/>
                </a:lnSpc>
              </a:pPr>
              <a:r>
                <a:rPr lang="en-US" b="true" sz="12000">
                  <a:solidFill>
                    <a:srgbClr val="EFEFE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WorkShop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114375" y="8004100"/>
            <a:ext cx="6807150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34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Session five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218403" y="88341"/>
            <a:ext cx="1587300" cy="453300"/>
          </a:xfrm>
          <a:custGeom>
            <a:avLst/>
            <a:gdLst/>
            <a:ahLst/>
            <a:cxnLst/>
            <a:rect r="r" b="b" t="t" l="l"/>
            <a:pathLst>
              <a:path h="453300" w="1587300">
                <a:moveTo>
                  <a:pt x="0" y="0"/>
                </a:moveTo>
                <a:lnTo>
                  <a:pt x="1587300" y="0"/>
                </a:lnTo>
                <a:lnTo>
                  <a:pt x="1587300" y="453300"/>
                </a:lnTo>
                <a:lnTo>
                  <a:pt x="0" y="453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454500" y="9454294"/>
            <a:ext cx="292500" cy="292500"/>
            <a:chOff x="0" y="0"/>
            <a:chExt cx="390000" cy="39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24148" y="9628642"/>
            <a:ext cx="292500" cy="292500"/>
            <a:chOff x="0" y="0"/>
            <a:chExt cx="390000" cy="39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3426357" y="88341"/>
            <a:ext cx="658363" cy="675239"/>
          </a:xfrm>
          <a:custGeom>
            <a:avLst/>
            <a:gdLst/>
            <a:ahLst/>
            <a:cxnLst/>
            <a:rect r="r" b="b" t="t" l="l"/>
            <a:pathLst>
              <a:path h="675239" w="658363">
                <a:moveTo>
                  <a:pt x="0" y="0"/>
                </a:moveTo>
                <a:lnTo>
                  <a:pt x="658364" y="0"/>
                </a:lnTo>
                <a:lnTo>
                  <a:pt x="658364" y="675240"/>
                </a:lnTo>
                <a:lnTo>
                  <a:pt x="0" y="6752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73542" y="3404550"/>
            <a:ext cx="453300" cy="1587300"/>
          </a:xfrm>
          <a:custGeom>
            <a:avLst/>
            <a:gdLst/>
            <a:ahLst/>
            <a:cxnLst/>
            <a:rect r="r" b="b" t="t" l="l"/>
            <a:pathLst>
              <a:path h="1587300" w="453300">
                <a:moveTo>
                  <a:pt x="0" y="0"/>
                </a:moveTo>
                <a:lnTo>
                  <a:pt x="453300" y="0"/>
                </a:lnTo>
                <a:lnTo>
                  <a:pt x="453300" y="1587300"/>
                </a:lnTo>
                <a:lnTo>
                  <a:pt x="0" y="15873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0708746" y="1076900"/>
            <a:ext cx="7579604" cy="9210100"/>
            <a:chOff x="0" y="0"/>
            <a:chExt cx="10106139" cy="1228013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106152" cy="12280138"/>
            </a:xfrm>
            <a:custGeom>
              <a:avLst/>
              <a:gdLst/>
              <a:ahLst/>
              <a:cxnLst/>
              <a:rect r="r" b="b" t="t" l="l"/>
              <a:pathLst>
                <a:path h="12280138" w="10106152">
                  <a:moveTo>
                    <a:pt x="0" y="0"/>
                  </a:moveTo>
                  <a:lnTo>
                    <a:pt x="10106152" y="0"/>
                  </a:lnTo>
                  <a:lnTo>
                    <a:pt x="10106152" y="12280138"/>
                  </a:lnTo>
                  <a:lnTo>
                    <a:pt x="0" y="12280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0718271" y="1067375"/>
            <a:ext cx="7579604" cy="9210100"/>
            <a:chOff x="0" y="0"/>
            <a:chExt cx="10106139" cy="1228013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106152" cy="12280138"/>
            </a:xfrm>
            <a:custGeom>
              <a:avLst/>
              <a:gdLst/>
              <a:ahLst/>
              <a:cxnLst/>
              <a:rect r="r" b="b" t="t" l="l"/>
              <a:pathLst>
                <a:path h="12280138" w="10106152">
                  <a:moveTo>
                    <a:pt x="0" y="0"/>
                  </a:moveTo>
                  <a:lnTo>
                    <a:pt x="10106152" y="0"/>
                  </a:lnTo>
                  <a:lnTo>
                    <a:pt x="10106152" y="12280138"/>
                  </a:lnTo>
                  <a:lnTo>
                    <a:pt x="0" y="122801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10881" t="0" r="-10630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-832339" y="1155700"/>
            <a:ext cx="2909355" cy="1159508"/>
            <a:chOff x="0" y="0"/>
            <a:chExt cx="1019710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546044" y="2517775"/>
            <a:ext cx="10767002" cy="6838359"/>
          </a:xfrm>
          <a:custGeom>
            <a:avLst/>
            <a:gdLst/>
            <a:ahLst/>
            <a:cxnLst/>
            <a:rect r="r" b="b" t="t" l="l"/>
            <a:pathLst>
              <a:path h="6838359" w="10767002">
                <a:moveTo>
                  <a:pt x="0" y="0"/>
                </a:moveTo>
                <a:lnTo>
                  <a:pt x="10767002" y="0"/>
                </a:lnTo>
                <a:lnTo>
                  <a:pt x="10767002" y="6838358"/>
                </a:lnTo>
                <a:lnTo>
                  <a:pt x="0" y="68383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924" t="-26187" r="-14504" b="-29231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449656" y="10031371"/>
            <a:ext cx="6286800" cy="999600"/>
            <a:chOff x="0" y="0"/>
            <a:chExt cx="8382400" cy="133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382381" cy="1332738"/>
            </a:xfrm>
            <a:custGeom>
              <a:avLst/>
              <a:gdLst/>
              <a:ahLst/>
              <a:cxnLst/>
              <a:rect r="r" b="b" t="t" l="l"/>
              <a:pathLst>
                <a:path h="1332738" w="8382381">
                  <a:moveTo>
                    <a:pt x="0" y="0"/>
                  </a:moveTo>
                  <a:lnTo>
                    <a:pt x="8382381" y="0"/>
                  </a:lnTo>
                  <a:lnTo>
                    <a:pt x="8382381" y="1332738"/>
                  </a:lnTo>
                  <a:lnTo>
                    <a:pt x="0" y="133273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8061350" y="4696662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8061350" y="4335212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8061350" y="397378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5400000">
            <a:off x="18061350" y="3612362"/>
            <a:ext cx="141600" cy="141600"/>
            <a:chOff x="0" y="0"/>
            <a:chExt cx="188800" cy="188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5400000">
            <a:off x="18061350" y="3250962"/>
            <a:ext cx="141600" cy="141600"/>
            <a:chOff x="0" y="0"/>
            <a:chExt cx="188800" cy="188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-10800000">
            <a:off x="5951100" y="10116421"/>
            <a:ext cx="141600" cy="141600"/>
            <a:chOff x="0" y="0"/>
            <a:chExt cx="188800" cy="188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28" id="28"/>
          <p:cNvGrpSpPr/>
          <p:nvPr/>
        </p:nvGrpSpPr>
        <p:grpSpPr>
          <a:xfrm rot="-10800000">
            <a:off x="5589650" y="10116421"/>
            <a:ext cx="141600" cy="141600"/>
            <a:chOff x="0" y="0"/>
            <a:chExt cx="188800" cy="188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0" id="30"/>
          <p:cNvGrpSpPr/>
          <p:nvPr/>
        </p:nvGrpSpPr>
        <p:grpSpPr>
          <a:xfrm rot="-10800000">
            <a:off x="5228224" y="10116421"/>
            <a:ext cx="141600" cy="141600"/>
            <a:chOff x="0" y="0"/>
            <a:chExt cx="188800" cy="188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2" id="32"/>
          <p:cNvGrpSpPr/>
          <p:nvPr/>
        </p:nvGrpSpPr>
        <p:grpSpPr>
          <a:xfrm rot="-10800000">
            <a:off x="4866800" y="10116421"/>
            <a:ext cx="141600" cy="141600"/>
            <a:chOff x="0" y="0"/>
            <a:chExt cx="188800" cy="188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4" id="34"/>
          <p:cNvGrpSpPr/>
          <p:nvPr/>
        </p:nvGrpSpPr>
        <p:grpSpPr>
          <a:xfrm rot="-10800000">
            <a:off x="4505400" y="10116421"/>
            <a:ext cx="141600" cy="141600"/>
            <a:chOff x="0" y="0"/>
            <a:chExt cx="188800" cy="188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6" id="36"/>
          <p:cNvGrpSpPr/>
          <p:nvPr/>
        </p:nvGrpSpPr>
        <p:grpSpPr>
          <a:xfrm rot="-10800000">
            <a:off x="5951100" y="9804721"/>
            <a:ext cx="141600" cy="141600"/>
            <a:chOff x="0" y="0"/>
            <a:chExt cx="188800" cy="188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8" id="38"/>
          <p:cNvGrpSpPr/>
          <p:nvPr/>
        </p:nvGrpSpPr>
        <p:grpSpPr>
          <a:xfrm rot="-10800000">
            <a:off x="5589650" y="9804721"/>
            <a:ext cx="141600" cy="141600"/>
            <a:chOff x="0" y="0"/>
            <a:chExt cx="188800" cy="188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0" id="40"/>
          <p:cNvGrpSpPr/>
          <p:nvPr/>
        </p:nvGrpSpPr>
        <p:grpSpPr>
          <a:xfrm rot="-10800000">
            <a:off x="5228224" y="9804721"/>
            <a:ext cx="141600" cy="141600"/>
            <a:chOff x="0" y="0"/>
            <a:chExt cx="188800" cy="188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2" id="42"/>
          <p:cNvGrpSpPr/>
          <p:nvPr/>
        </p:nvGrpSpPr>
        <p:grpSpPr>
          <a:xfrm rot="-10800000">
            <a:off x="4866800" y="9804721"/>
            <a:ext cx="141600" cy="141600"/>
            <a:chOff x="0" y="0"/>
            <a:chExt cx="188800" cy="188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4" id="44"/>
          <p:cNvGrpSpPr/>
          <p:nvPr/>
        </p:nvGrpSpPr>
        <p:grpSpPr>
          <a:xfrm rot="-10800000">
            <a:off x="4505400" y="9804721"/>
            <a:ext cx="141600" cy="141600"/>
            <a:chOff x="0" y="0"/>
            <a:chExt cx="188800" cy="188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sp>
        <p:nvSpPr>
          <p:cNvPr name="Freeform 46" id="46"/>
          <p:cNvSpPr/>
          <p:nvPr/>
        </p:nvSpPr>
        <p:spPr>
          <a:xfrm flipH="false" flipV="false" rot="0">
            <a:off x="-2694982" y="3216619"/>
            <a:ext cx="5681086" cy="6271396"/>
          </a:xfrm>
          <a:custGeom>
            <a:avLst/>
            <a:gdLst/>
            <a:ahLst/>
            <a:cxnLst/>
            <a:rect r="r" b="b" t="t" l="l"/>
            <a:pathLst>
              <a:path h="6271396" w="5681086">
                <a:moveTo>
                  <a:pt x="0" y="0"/>
                </a:moveTo>
                <a:lnTo>
                  <a:pt x="5681086" y="0"/>
                </a:lnTo>
                <a:lnTo>
                  <a:pt x="5681086" y="6271396"/>
                </a:lnTo>
                <a:lnTo>
                  <a:pt x="0" y="62713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2172266" y="984250"/>
            <a:ext cx="11994610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Conditions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0" y="512024"/>
            <a:ext cx="1932855" cy="1893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03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8146400" y="1593854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8146400" y="1232404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8146400" y="870978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8146400" y="509554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8146400" y="148154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662936" y="10031371"/>
            <a:ext cx="6286800" cy="999600"/>
            <a:chOff x="0" y="0"/>
            <a:chExt cx="8382400" cy="133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382381" cy="1332738"/>
            </a:xfrm>
            <a:custGeom>
              <a:avLst/>
              <a:gdLst/>
              <a:ahLst/>
              <a:cxnLst/>
              <a:rect r="r" b="b" t="t" l="l"/>
              <a:pathLst>
                <a:path h="1332738" w="8382381">
                  <a:moveTo>
                    <a:pt x="0" y="0"/>
                  </a:moveTo>
                  <a:lnTo>
                    <a:pt x="8382381" y="0"/>
                  </a:lnTo>
                  <a:lnTo>
                    <a:pt x="8382381" y="1332738"/>
                  </a:lnTo>
                  <a:lnTo>
                    <a:pt x="0" y="133273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-2905574" y="2430634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-832339" y="1155700"/>
            <a:ext cx="2909355" cy="1159508"/>
            <a:chOff x="0" y="0"/>
            <a:chExt cx="1019710" cy="406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9621126" y="2315208"/>
            <a:ext cx="8244706" cy="6974067"/>
          </a:xfrm>
          <a:custGeom>
            <a:avLst/>
            <a:gdLst/>
            <a:ahLst/>
            <a:cxnLst/>
            <a:rect r="r" b="b" t="t" l="l"/>
            <a:pathLst>
              <a:path h="6974067" w="8244706">
                <a:moveTo>
                  <a:pt x="0" y="0"/>
                </a:moveTo>
                <a:lnTo>
                  <a:pt x="8244706" y="0"/>
                </a:lnTo>
                <a:lnTo>
                  <a:pt x="8244706" y="6974067"/>
                </a:lnTo>
                <a:lnTo>
                  <a:pt x="0" y="697406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8110" t="-37325" r="-20885" b="-20333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2172266" y="984250"/>
            <a:ext cx="11994610" cy="1533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Conditions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0" y="512024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16890" y="2462015"/>
            <a:ext cx="5010978" cy="780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Switch Statement: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77434" y="3215880"/>
            <a:ext cx="7766566" cy="3788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7965" indent="-333982" lvl="1">
              <a:lnSpc>
                <a:spcPts val="4331"/>
              </a:lnSpc>
              <a:buFont typeface="Arial"/>
              <a:buChar char="•"/>
            </a:pPr>
            <a:r>
              <a:rPr lang="en-US" sz="3093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If multiple cases matches a case value, the first case is selected.</a:t>
            </a:r>
          </a:p>
          <a:p>
            <a:pPr algn="l" marL="667965" indent="-333982" lvl="1">
              <a:lnSpc>
                <a:spcPts val="4331"/>
              </a:lnSpc>
              <a:buFont typeface="Arial"/>
              <a:buChar char="•"/>
            </a:pPr>
            <a:r>
              <a:rPr lang="en-US" sz="3093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If no matching cases are found, the program continues to the default label.</a:t>
            </a:r>
          </a:p>
          <a:p>
            <a:pPr algn="l" marL="667965" indent="-333982" lvl="1">
              <a:lnSpc>
                <a:spcPts val="4331"/>
              </a:lnSpc>
              <a:buFont typeface="Arial"/>
              <a:buChar char="•"/>
            </a:pPr>
            <a:r>
              <a:rPr lang="en-US" sz="3093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If no default label is found, the program continues to the statement(s) after the switch.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16890" y="6990158"/>
            <a:ext cx="8573339" cy="1393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What do you think the output of the following code will be?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70510" y="8374457"/>
            <a:ext cx="8592426" cy="61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Switch cases use strict comparison (===).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449656" y="10031371"/>
            <a:ext cx="6286800" cy="999600"/>
            <a:chOff x="0" y="0"/>
            <a:chExt cx="8382400" cy="133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382381" cy="1332738"/>
            </a:xfrm>
            <a:custGeom>
              <a:avLst/>
              <a:gdLst/>
              <a:ahLst/>
              <a:cxnLst/>
              <a:rect r="r" b="b" t="t" l="l"/>
              <a:pathLst>
                <a:path h="1332738" w="8382381">
                  <a:moveTo>
                    <a:pt x="0" y="0"/>
                  </a:moveTo>
                  <a:lnTo>
                    <a:pt x="8382381" y="0"/>
                  </a:lnTo>
                  <a:lnTo>
                    <a:pt x="8382381" y="1332738"/>
                  </a:lnTo>
                  <a:lnTo>
                    <a:pt x="0" y="133273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5" id="35"/>
          <p:cNvGrpSpPr/>
          <p:nvPr/>
        </p:nvGrpSpPr>
        <p:grpSpPr>
          <a:xfrm rot="-10800000">
            <a:off x="5951100" y="10116421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10800000">
            <a:off x="5589650" y="10116421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-10800000">
            <a:off x="5228224" y="10116421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-10800000">
            <a:off x="4866800" y="10116421"/>
            <a:ext cx="141600" cy="141600"/>
            <a:chOff x="0" y="0"/>
            <a:chExt cx="188800" cy="188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3" id="43"/>
          <p:cNvGrpSpPr/>
          <p:nvPr/>
        </p:nvGrpSpPr>
        <p:grpSpPr>
          <a:xfrm rot="-10800000">
            <a:off x="4505400" y="10116421"/>
            <a:ext cx="141600" cy="141600"/>
            <a:chOff x="0" y="0"/>
            <a:chExt cx="188800" cy="188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5" id="45"/>
          <p:cNvGrpSpPr/>
          <p:nvPr/>
        </p:nvGrpSpPr>
        <p:grpSpPr>
          <a:xfrm rot="-10800000">
            <a:off x="5951100" y="9804721"/>
            <a:ext cx="141600" cy="141600"/>
            <a:chOff x="0" y="0"/>
            <a:chExt cx="188800" cy="188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7" id="47"/>
          <p:cNvGrpSpPr/>
          <p:nvPr/>
        </p:nvGrpSpPr>
        <p:grpSpPr>
          <a:xfrm rot="-10800000">
            <a:off x="5589650" y="9804721"/>
            <a:ext cx="141600" cy="141600"/>
            <a:chOff x="0" y="0"/>
            <a:chExt cx="188800" cy="188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9" id="49"/>
          <p:cNvGrpSpPr/>
          <p:nvPr/>
        </p:nvGrpSpPr>
        <p:grpSpPr>
          <a:xfrm rot="-10800000">
            <a:off x="5228224" y="9804721"/>
            <a:ext cx="141600" cy="141600"/>
            <a:chOff x="0" y="0"/>
            <a:chExt cx="188800" cy="188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51" id="51"/>
          <p:cNvGrpSpPr/>
          <p:nvPr/>
        </p:nvGrpSpPr>
        <p:grpSpPr>
          <a:xfrm rot="-10800000">
            <a:off x="4866800" y="9804721"/>
            <a:ext cx="141600" cy="141600"/>
            <a:chOff x="0" y="0"/>
            <a:chExt cx="188800" cy="188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53" id="53"/>
          <p:cNvGrpSpPr/>
          <p:nvPr/>
        </p:nvGrpSpPr>
        <p:grpSpPr>
          <a:xfrm rot="-10800000">
            <a:off x="4505400" y="9804721"/>
            <a:ext cx="141600" cy="141600"/>
            <a:chOff x="0" y="0"/>
            <a:chExt cx="188800" cy="188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sp>
        <p:nvSpPr>
          <p:cNvPr name="Freeform 55" id="55"/>
          <p:cNvSpPr/>
          <p:nvPr/>
        </p:nvSpPr>
        <p:spPr>
          <a:xfrm flipH="false" flipV="false" rot="0">
            <a:off x="-4014325" y="2666544"/>
            <a:ext cx="5681086" cy="6271396"/>
          </a:xfrm>
          <a:custGeom>
            <a:avLst/>
            <a:gdLst/>
            <a:ahLst/>
            <a:cxnLst/>
            <a:rect r="r" b="b" t="t" l="l"/>
            <a:pathLst>
              <a:path h="6271396" w="5681086">
                <a:moveTo>
                  <a:pt x="0" y="0"/>
                </a:moveTo>
                <a:lnTo>
                  <a:pt x="5681086" y="0"/>
                </a:lnTo>
                <a:lnTo>
                  <a:pt x="5681086" y="6271396"/>
                </a:lnTo>
                <a:lnTo>
                  <a:pt x="0" y="62713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C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69650" y="6860450"/>
            <a:ext cx="292500" cy="292500"/>
            <a:chOff x="0" y="0"/>
            <a:chExt cx="390000" cy="39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0" y="6686102"/>
            <a:ext cx="292500" cy="292500"/>
            <a:chOff x="0" y="0"/>
            <a:chExt cx="390000" cy="39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7864445">
            <a:off x="11833028" y="9337421"/>
            <a:ext cx="385114" cy="385114"/>
            <a:chOff x="0" y="0"/>
            <a:chExt cx="513485" cy="51348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7864445">
            <a:off x="11718020" y="9469303"/>
            <a:ext cx="385114" cy="385114"/>
            <a:chOff x="0" y="0"/>
            <a:chExt cx="513485" cy="51348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-65031" y="9887508"/>
            <a:ext cx="6286800" cy="798985"/>
            <a:chOff x="0" y="0"/>
            <a:chExt cx="8382400" cy="106531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382381" cy="1065263"/>
            </a:xfrm>
            <a:custGeom>
              <a:avLst/>
              <a:gdLst/>
              <a:ahLst/>
              <a:cxnLst/>
              <a:rect r="r" b="b" t="t" l="l"/>
              <a:pathLst>
                <a:path h="1065263" w="8382381">
                  <a:moveTo>
                    <a:pt x="0" y="0"/>
                  </a:moveTo>
                  <a:lnTo>
                    <a:pt x="8382381" y="0"/>
                  </a:lnTo>
                  <a:lnTo>
                    <a:pt x="8382381" y="1065263"/>
                  </a:lnTo>
                  <a:lnTo>
                    <a:pt x="0" y="106526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5447457" y="273687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-832339" y="1155700"/>
            <a:ext cx="2909355" cy="1159508"/>
            <a:chOff x="0" y="0"/>
            <a:chExt cx="1019710" cy="406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EFEF">
                <a:alpha val="84706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172266" y="984250"/>
            <a:ext cx="5918543" cy="1533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Functions</a:t>
            </a:r>
          </a:p>
        </p:txBody>
      </p:sp>
      <p:grpSp>
        <p:nvGrpSpPr>
          <p:cNvPr name="Group 17" id="17"/>
          <p:cNvGrpSpPr/>
          <p:nvPr/>
        </p:nvGrpSpPr>
        <p:grpSpPr>
          <a:xfrm rot="10659871">
            <a:off x="15517666" y="10083661"/>
            <a:ext cx="141600" cy="141600"/>
            <a:chOff x="0" y="0"/>
            <a:chExt cx="188800" cy="188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10659871">
            <a:off x="15156516" y="10098390"/>
            <a:ext cx="141600" cy="141600"/>
            <a:chOff x="0" y="0"/>
            <a:chExt cx="188800" cy="188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10659871">
            <a:off x="14795390" y="10113118"/>
            <a:ext cx="141600" cy="141600"/>
            <a:chOff x="0" y="0"/>
            <a:chExt cx="188800" cy="188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3" id="23"/>
          <p:cNvGrpSpPr/>
          <p:nvPr/>
        </p:nvGrpSpPr>
        <p:grpSpPr>
          <a:xfrm rot="10659871">
            <a:off x="14434267" y="10127846"/>
            <a:ext cx="141600" cy="141600"/>
            <a:chOff x="0" y="0"/>
            <a:chExt cx="188800" cy="188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5" id="25"/>
          <p:cNvGrpSpPr/>
          <p:nvPr/>
        </p:nvGrpSpPr>
        <p:grpSpPr>
          <a:xfrm rot="10659871">
            <a:off x="14073167" y="10142574"/>
            <a:ext cx="141600" cy="141600"/>
            <a:chOff x="0" y="0"/>
            <a:chExt cx="188800" cy="188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7" id="27"/>
          <p:cNvGrpSpPr/>
          <p:nvPr/>
        </p:nvGrpSpPr>
        <p:grpSpPr>
          <a:xfrm rot="10659871">
            <a:off x="15504964" y="9772219"/>
            <a:ext cx="141600" cy="141600"/>
            <a:chOff x="0" y="0"/>
            <a:chExt cx="188800" cy="188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9" id="29"/>
          <p:cNvGrpSpPr/>
          <p:nvPr/>
        </p:nvGrpSpPr>
        <p:grpSpPr>
          <a:xfrm rot="10659871">
            <a:off x="15143814" y="9786949"/>
            <a:ext cx="141600" cy="141600"/>
            <a:chOff x="0" y="0"/>
            <a:chExt cx="188800" cy="188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31" id="31"/>
          <p:cNvGrpSpPr/>
          <p:nvPr/>
        </p:nvGrpSpPr>
        <p:grpSpPr>
          <a:xfrm rot="10659871">
            <a:off x="14782688" y="9801677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33" id="33"/>
          <p:cNvGrpSpPr/>
          <p:nvPr/>
        </p:nvGrpSpPr>
        <p:grpSpPr>
          <a:xfrm rot="10659871">
            <a:off x="14421565" y="9816405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35" id="35"/>
          <p:cNvGrpSpPr/>
          <p:nvPr/>
        </p:nvGrpSpPr>
        <p:grpSpPr>
          <a:xfrm rot="10659871">
            <a:off x="14060465" y="9831133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0" y="512024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04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8404420" y="3867166"/>
            <a:ext cx="9308180" cy="3139534"/>
            <a:chOff x="0" y="0"/>
            <a:chExt cx="12410907" cy="418604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2410907" cy="4186045"/>
            </a:xfrm>
            <a:custGeom>
              <a:avLst/>
              <a:gdLst/>
              <a:ahLst/>
              <a:cxnLst/>
              <a:rect r="r" b="b" t="t" l="l"/>
              <a:pathLst>
                <a:path h="4186045" w="12410907">
                  <a:moveTo>
                    <a:pt x="0" y="0"/>
                  </a:moveTo>
                  <a:lnTo>
                    <a:pt x="12410907" y="0"/>
                  </a:lnTo>
                  <a:lnTo>
                    <a:pt x="12410907" y="4186045"/>
                  </a:lnTo>
                  <a:lnTo>
                    <a:pt x="0" y="41860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5348" t="-47635" r="-12770" b="-64131"/>
              </a:stretch>
            </a:blipFill>
          </p:spPr>
        </p:sp>
        <p:sp>
          <p:nvSpPr>
            <p:cNvPr name="TextBox 40" id="40"/>
            <p:cNvSpPr txBox="true"/>
            <p:nvPr/>
          </p:nvSpPr>
          <p:spPr>
            <a:xfrm rot="0">
              <a:off x="2705238" y="145935"/>
              <a:ext cx="4917972" cy="7144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4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00BF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Default Parameters</a:t>
              </a: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932883" y="4557559"/>
            <a:ext cx="6980842" cy="1704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5"/>
              </a:lnSpc>
              <a:spcBef>
                <a:spcPct val="0"/>
              </a:spcBef>
            </a:pPr>
            <a:r>
              <a:rPr lang="en-US" sz="357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defined with the function keyword, followed by a name, followed by parentheses ().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870610" y="3790966"/>
            <a:ext cx="6980842" cy="676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How to define a function?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0">
            <a:off x="12337347" y="336147"/>
            <a:ext cx="1892796" cy="605878"/>
          </a:xfrm>
          <a:custGeom>
            <a:avLst/>
            <a:gdLst/>
            <a:ahLst/>
            <a:cxnLst/>
            <a:rect r="r" b="b" t="t" l="l"/>
            <a:pathLst>
              <a:path h="605878" w="1892796">
                <a:moveTo>
                  <a:pt x="0" y="0"/>
                </a:moveTo>
                <a:lnTo>
                  <a:pt x="1892795" y="0"/>
                </a:lnTo>
                <a:lnTo>
                  <a:pt x="1892795" y="605878"/>
                </a:lnTo>
                <a:lnTo>
                  <a:pt x="0" y="6058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0719" t="-111337" r="0" b="-134556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14263153" y="336147"/>
            <a:ext cx="3449447" cy="692553"/>
          </a:xfrm>
          <a:custGeom>
            <a:avLst/>
            <a:gdLst/>
            <a:ahLst/>
            <a:cxnLst/>
            <a:rect r="r" b="b" t="t" l="l"/>
            <a:pathLst>
              <a:path h="692553" w="3449447">
                <a:moveTo>
                  <a:pt x="0" y="0"/>
                </a:moveTo>
                <a:lnTo>
                  <a:pt x="3449447" y="0"/>
                </a:lnTo>
                <a:lnTo>
                  <a:pt x="3449447" y="692553"/>
                </a:lnTo>
                <a:lnTo>
                  <a:pt x="0" y="6925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ircl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567365" y="416268"/>
            <a:ext cx="292500" cy="292500"/>
            <a:chOff x="0" y="0"/>
            <a:chExt cx="390000" cy="39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4397715" y="241920"/>
            <a:ext cx="292500" cy="292500"/>
            <a:chOff x="0" y="0"/>
            <a:chExt cx="390000" cy="39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-832339" y="1155700"/>
            <a:ext cx="2909355" cy="1159508"/>
            <a:chOff x="0" y="0"/>
            <a:chExt cx="1019710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449656" y="10031371"/>
            <a:ext cx="6286800" cy="999600"/>
            <a:chOff x="0" y="0"/>
            <a:chExt cx="8382400" cy="133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382381" cy="1332738"/>
            </a:xfrm>
            <a:custGeom>
              <a:avLst/>
              <a:gdLst/>
              <a:ahLst/>
              <a:cxnLst/>
              <a:rect r="r" b="b" t="t" l="l"/>
              <a:pathLst>
                <a:path h="1332738" w="8382381">
                  <a:moveTo>
                    <a:pt x="0" y="0"/>
                  </a:moveTo>
                  <a:lnTo>
                    <a:pt x="8382381" y="0"/>
                  </a:lnTo>
                  <a:lnTo>
                    <a:pt x="8382381" y="1332738"/>
                  </a:lnTo>
                  <a:lnTo>
                    <a:pt x="0" y="133273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-5400000">
            <a:off x="18146400" y="1921044"/>
            <a:ext cx="141600" cy="141600"/>
            <a:chOff x="0" y="0"/>
            <a:chExt cx="188800" cy="188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-5400000">
            <a:off x="18146400" y="1559594"/>
            <a:ext cx="141600" cy="141600"/>
            <a:chOff x="0" y="0"/>
            <a:chExt cx="188800" cy="188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-5400000">
            <a:off x="18146400" y="1198168"/>
            <a:ext cx="141600" cy="141600"/>
            <a:chOff x="0" y="0"/>
            <a:chExt cx="188800" cy="188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-5400000">
            <a:off x="18146400" y="836744"/>
            <a:ext cx="141600" cy="141600"/>
            <a:chOff x="0" y="0"/>
            <a:chExt cx="188800" cy="188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3" id="23"/>
          <p:cNvGrpSpPr/>
          <p:nvPr/>
        </p:nvGrpSpPr>
        <p:grpSpPr>
          <a:xfrm rot="-5400000">
            <a:off x="18146400" y="475344"/>
            <a:ext cx="141600" cy="141600"/>
            <a:chOff x="0" y="0"/>
            <a:chExt cx="188800" cy="188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5" id="25"/>
          <p:cNvGrpSpPr/>
          <p:nvPr/>
        </p:nvGrpSpPr>
        <p:grpSpPr>
          <a:xfrm rot="-10800000">
            <a:off x="5951100" y="10116421"/>
            <a:ext cx="141600" cy="141600"/>
            <a:chOff x="0" y="0"/>
            <a:chExt cx="188800" cy="188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27" id="27"/>
          <p:cNvGrpSpPr/>
          <p:nvPr/>
        </p:nvGrpSpPr>
        <p:grpSpPr>
          <a:xfrm rot="-10800000">
            <a:off x="5589650" y="10116421"/>
            <a:ext cx="141600" cy="141600"/>
            <a:chOff x="0" y="0"/>
            <a:chExt cx="188800" cy="188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29" id="29"/>
          <p:cNvGrpSpPr/>
          <p:nvPr/>
        </p:nvGrpSpPr>
        <p:grpSpPr>
          <a:xfrm rot="-10800000">
            <a:off x="5228224" y="10116421"/>
            <a:ext cx="141600" cy="141600"/>
            <a:chOff x="0" y="0"/>
            <a:chExt cx="188800" cy="188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1" id="31"/>
          <p:cNvGrpSpPr/>
          <p:nvPr/>
        </p:nvGrpSpPr>
        <p:grpSpPr>
          <a:xfrm rot="-10800000">
            <a:off x="4866800" y="10116421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-10800000">
            <a:off x="4505400" y="10116421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-10800000">
            <a:off x="5951100" y="9804721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10800000">
            <a:off x="5589650" y="9804721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-10800000">
            <a:off x="5228224" y="9804721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-10800000">
            <a:off x="4866800" y="9804721"/>
            <a:ext cx="141600" cy="141600"/>
            <a:chOff x="0" y="0"/>
            <a:chExt cx="188800" cy="188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3" id="43"/>
          <p:cNvGrpSpPr/>
          <p:nvPr/>
        </p:nvGrpSpPr>
        <p:grpSpPr>
          <a:xfrm rot="-10800000">
            <a:off x="4505400" y="9804721"/>
            <a:ext cx="141600" cy="141600"/>
            <a:chOff x="0" y="0"/>
            <a:chExt cx="188800" cy="188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sp>
        <p:nvSpPr>
          <p:cNvPr name="Freeform 45" id="45"/>
          <p:cNvSpPr/>
          <p:nvPr/>
        </p:nvSpPr>
        <p:spPr>
          <a:xfrm flipH="false" flipV="false" rot="0">
            <a:off x="-2694982" y="3216619"/>
            <a:ext cx="5681086" cy="6271396"/>
          </a:xfrm>
          <a:custGeom>
            <a:avLst/>
            <a:gdLst/>
            <a:ahLst/>
            <a:cxnLst/>
            <a:rect r="r" b="b" t="t" l="l"/>
            <a:pathLst>
              <a:path h="6271396" w="5681086">
                <a:moveTo>
                  <a:pt x="0" y="0"/>
                </a:moveTo>
                <a:lnTo>
                  <a:pt x="5681086" y="0"/>
                </a:lnTo>
                <a:lnTo>
                  <a:pt x="5681086" y="6271396"/>
                </a:lnTo>
                <a:lnTo>
                  <a:pt x="0" y="62713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3903680" y="3641070"/>
            <a:ext cx="10480639" cy="5715063"/>
          </a:xfrm>
          <a:custGeom>
            <a:avLst/>
            <a:gdLst/>
            <a:ahLst/>
            <a:cxnLst/>
            <a:rect r="r" b="b" t="t" l="l"/>
            <a:pathLst>
              <a:path h="5715063" w="10480639">
                <a:moveTo>
                  <a:pt x="0" y="0"/>
                </a:moveTo>
                <a:lnTo>
                  <a:pt x="10480640" y="0"/>
                </a:lnTo>
                <a:lnTo>
                  <a:pt x="10480640" y="5715063"/>
                </a:lnTo>
                <a:lnTo>
                  <a:pt x="0" y="57150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7129" t="-53766" r="-18387" b="-34199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2172266" y="984250"/>
            <a:ext cx="5837276" cy="1533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Functions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0" y="512024"/>
            <a:ext cx="1932855" cy="1893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04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5314911" y="2413026"/>
            <a:ext cx="7658178" cy="863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Do you think this is legal?</a:t>
            </a:r>
          </a:p>
        </p:txBody>
      </p:sp>
    </p:spTree>
  </p:cSld>
  <p:clrMapOvr>
    <a:masterClrMapping/>
  </p:clrMapOvr>
  <p:transition spd="fast">
    <p:circl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567365" y="416268"/>
            <a:ext cx="292500" cy="292500"/>
            <a:chOff x="0" y="0"/>
            <a:chExt cx="390000" cy="39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4397715" y="241920"/>
            <a:ext cx="292500" cy="292500"/>
            <a:chOff x="0" y="0"/>
            <a:chExt cx="390000" cy="39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-832339" y="1155700"/>
            <a:ext cx="2909355" cy="1159508"/>
            <a:chOff x="0" y="0"/>
            <a:chExt cx="1019710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14857898" y="1906116"/>
            <a:ext cx="6286800" cy="999600"/>
            <a:chOff x="0" y="0"/>
            <a:chExt cx="8382400" cy="133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382381" cy="1332738"/>
            </a:xfrm>
            <a:custGeom>
              <a:avLst/>
              <a:gdLst/>
              <a:ahLst/>
              <a:cxnLst/>
              <a:rect r="r" b="b" t="t" l="l"/>
              <a:pathLst>
                <a:path h="1332738" w="8382381">
                  <a:moveTo>
                    <a:pt x="0" y="0"/>
                  </a:moveTo>
                  <a:lnTo>
                    <a:pt x="8382381" y="0"/>
                  </a:lnTo>
                  <a:lnTo>
                    <a:pt x="8382381" y="1332738"/>
                  </a:lnTo>
                  <a:lnTo>
                    <a:pt x="0" y="133273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105273">
            <a:off x="4297593" y="10033505"/>
            <a:ext cx="141600" cy="141600"/>
            <a:chOff x="0" y="0"/>
            <a:chExt cx="188800" cy="188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105273">
            <a:off x="4658874" y="10044572"/>
            <a:ext cx="141600" cy="141600"/>
            <a:chOff x="0" y="0"/>
            <a:chExt cx="188800" cy="188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105273">
            <a:off x="5020130" y="10055638"/>
            <a:ext cx="141600" cy="141600"/>
            <a:chOff x="0" y="0"/>
            <a:chExt cx="188800" cy="188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105273">
            <a:off x="5381385" y="10066704"/>
            <a:ext cx="141600" cy="141600"/>
            <a:chOff x="0" y="0"/>
            <a:chExt cx="188800" cy="188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3" id="23"/>
          <p:cNvGrpSpPr/>
          <p:nvPr/>
        </p:nvGrpSpPr>
        <p:grpSpPr>
          <a:xfrm rot="105273">
            <a:off x="5742615" y="10077770"/>
            <a:ext cx="141600" cy="141600"/>
            <a:chOff x="0" y="0"/>
            <a:chExt cx="188800" cy="188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5" id="25"/>
          <p:cNvGrpSpPr/>
          <p:nvPr/>
        </p:nvGrpSpPr>
        <p:grpSpPr>
          <a:xfrm rot="5400000">
            <a:off x="17586548" y="906272"/>
            <a:ext cx="141600" cy="141600"/>
            <a:chOff x="0" y="0"/>
            <a:chExt cx="188800" cy="188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27" id="27"/>
          <p:cNvGrpSpPr/>
          <p:nvPr/>
        </p:nvGrpSpPr>
        <p:grpSpPr>
          <a:xfrm rot="5400000">
            <a:off x="17586548" y="1267722"/>
            <a:ext cx="141600" cy="141600"/>
            <a:chOff x="0" y="0"/>
            <a:chExt cx="188800" cy="188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29" id="29"/>
          <p:cNvGrpSpPr/>
          <p:nvPr/>
        </p:nvGrpSpPr>
        <p:grpSpPr>
          <a:xfrm rot="5400000">
            <a:off x="17586548" y="1629148"/>
            <a:ext cx="141600" cy="141600"/>
            <a:chOff x="0" y="0"/>
            <a:chExt cx="188800" cy="188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1" id="31"/>
          <p:cNvGrpSpPr/>
          <p:nvPr/>
        </p:nvGrpSpPr>
        <p:grpSpPr>
          <a:xfrm rot="5400000">
            <a:off x="17586548" y="1990572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5400000">
            <a:off x="17586548" y="2351972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5400000">
            <a:off x="17274848" y="906272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5400000">
            <a:off x="17274848" y="1267722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5400000">
            <a:off x="17274848" y="1629148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5400000">
            <a:off x="17274848" y="1990572"/>
            <a:ext cx="141600" cy="141600"/>
            <a:chOff x="0" y="0"/>
            <a:chExt cx="188800" cy="188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3" id="43"/>
          <p:cNvGrpSpPr/>
          <p:nvPr/>
        </p:nvGrpSpPr>
        <p:grpSpPr>
          <a:xfrm rot="5400000">
            <a:off x="17274848" y="2351972"/>
            <a:ext cx="141600" cy="141600"/>
            <a:chOff x="0" y="0"/>
            <a:chExt cx="188800" cy="188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sp>
        <p:nvSpPr>
          <p:cNvPr name="Freeform 45" id="45"/>
          <p:cNvSpPr/>
          <p:nvPr/>
        </p:nvSpPr>
        <p:spPr>
          <a:xfrm flipH="false" flipV="false" rot="0">
            <a:off x="-2694982" y="3216619"/>
            <a:ext cx="5681086" cy="6271396"/>
          </a:xfrm>
          <a:custGeom>
            <a:avLst/>
            <a:gdLst/>
            <a:ahLst/>
            <a:cxnLst/>
            <a:rect r="r" b="b" t="t" l="l"/>
            <a:pathLst>
              <a:path h="6271396" w="5681086">
                <a:moveTo>
                  <a:pt x="0" y="0"/>
                </a:moveTo>
                <a:lnTo>
                  <a:pt x="5681086" y="0"/>
                </a:lnTo>
                <a:lnTo>
                  <a:pt x="5681086" y="6271396"/>
                </a:lnTo>
                <a:lnTo>
                  <a:pt x="0" y="62713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3896118" y="3268056"/>
            <a:ext cx="10495763" cy="3484189"/>
          </a:xfrm>
          <a:custGeom>
            <a:avLst/>
            <a:gdLst/>
            <a:ahLst/>
            <a:cxnLst/>
            <a:rect r="r" b="b" t="t" l="l"/>
            <a:pathLst>
              <a:path h="3484189" w="10495763">
                <a:moveTo>
                  <a:pt x="0" y="0"/>
                </a:moveTo>
                <a:lnTo>
                  <a:pt x="10495764" y="0"/>
                </a:lnTo>
                <a:lnTo>
                  <a:pt x="10495764" y="3484188"/>
                </a:lnTo>
                <a:lnTo>
                  <a:pt x="0" y="34841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9220" t="-105558" r="-20591" b="-63117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2172266" y="984250"/>
            <a:ext cx="5837276" cy="1533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Functions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0" y="512024"/>
            <a:ext cx="1932855" cy="1893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04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6563760" y="2333943"/>
            <a:ext cx="5160479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b="true" sz="49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What about this?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013152" y="6876069"/>
            <a:ext cx="16261697" cy="1367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  <a:spcBef>
                <a:spcPct val="0"/>
              </a:spcBef>
            </a:pPr>
            <a:r>
              <a:rPr lang="en-US" sz="3926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J</a:t>
            </a:r>
            <a:r>
              <a:rPr lang="en-US" sz="3926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avaScript doesn’t hoist function expressions like it does with declarations.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3379563" y="8233706"/>
            <a:ext cx="11528874" cy="67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7"/>
              </a:lnSpc>
              <a:spcBef>
                <a:spcPct val="0"/>
              </a:spcBef>
            </a:pPr>
            <a:r>
              <a:rPr lang="en-US" sz="3926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So sayHi is not defined at the time you try to call it.</a:t>
            </a:r>
          </a:p>
        </p:txBody>
      </p:sp>
    </p:spTree>
  </p:cSld>
  <p:clrMapOvr>
    <a:masterClrMapping/>
  </p:clrMapOvr>
  <p:transition spd="fast">
    <p:fad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567365" y="416268"/>
            <a:ext cx="292500" cy="292500"/>
            <a:chOff x="0" y="0"/>
            <a:chExt cx="390000" cy="39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4397715" y="241920"/>
            <a:ext cx="292500" cy="292500"/>
            <a:chOff x="0" y="0"/>
            <a:chExt cx="390000" cy="39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-832339" y="1155700"/>
            <a:ext cx="2909355" cy="1159508"/>
            <a:chOff x="0" y="0"/>
            <a:chExt cx="1019710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14857898" y="1906116"/>
            <a:ext cx="6286800" cy="999600"/>
            <a:chOff x="0" y="0"/>
            <a:chExt cx="8382400" cy="133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382381" cy="1332738"/>
            </a:xfrm>
            <a:custGeom>
              <a:avLst/>
              <a:gdLst/>
              <a:ahLst/>
              <a:cxnLst/>
              <a:rect r="r" b="b" t="t" l="l"/>
              <a:pathLst>
                <a:path h="1332738" w="8382381">
                  <a:moveTo>
                    <a:pt x="0" y="0"/>
                  </a:moveTo>
                  <a:lnTo>
                    <a:pt x="8382381" y="0"/>
                  </a:lnTo>
                  <a:lnTo>
                    <a:pt x="8382381" y="1332738"/>
                  </a:lnTo>
                  <a:lnTo>
                    <a:pt x="0" y="133273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105273">
            <a:off x="4297593" y="10033505"/>
            <a:ext cx="141600" cy="141600"/>
            <a:chOff x="0" y="0"/>
            <a:chExt cx="188800" cy="188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105273">
            <a:off x="4658874" y="10044572"/>
            <a:ext cx="141600" cy="141600"/>
            <a:chOff x="0" y="0"/>
            <a:chExt cx="188800" cy="188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105273">
            <a:off x="5020130" y="10055638"/>
            <a:ext cx="141600" cy="141600"/>
            <a:chOff x="0" y="0"/>
            <a:chExt cx="188800" cy="188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105273">
            <a:off x="5381385" y="10066704"/>
            <a:ext cx="141600" cy="141600"/>
            <a:chOff x="0" y="0"/>
            <a:chExt cx="188800" cy="188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3" id="23"/>
          <p:cNvGrpSpPr/>
          <p:nvPr/>
        </p:nvGrpSpPr>
        <p:grpSpPr>
          <a:xfrm rot="105273">
            <a:off x="5742615" y="10077770"/>
            <a:ext cx="141600" cy="141600"/>
            <a:chOff x="0" y="0"/>
            <a:chExt cx="188800" cy="188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5" id="25"/>
          <p:cNvGrpSpPr/>
          <p:nvPr/>
        </p:nvGrpSpPr>
        <p:grpSpPr>
          <a:xfrm rot="5400000">
            <a:off x="17586548" y="906272"/>
            <a:ext cx="141600" cy="141600"/>
            <a:chOff x="0" y="0"/>
            <a:chExt cx="188800" cy="188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27" id="27"/>
          <p:cNvGrpSpPr/>
          <p:nvPr/>
        </p:nvGrpSpPr>
        <p:grpSpPr>
          <a:xfrm rot="5400000">
            <a:off x="17586548" y="1267722"/>
            <a:ext cx="141600" cy="141600"/>
            <a:chOff x="0" y="0"/>
            <a:chExt cx="188800" cy="188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29" id="29"/>
          <p:cNvGrpSpPr/>
          <p:nvPr/>
        </p:nvGrpSpPr>
        <p:grpSpPr>
          <a:xfrm rot="5400000">
            <a:off x="17586548" y="1629148"/>
            <a:ext cx="141600" cy="141600"/>
            <a:chOff x="0" y="0"/>
            <a:chExt cx="188800" cy="188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1" id="31"/>
          <p:cNvGrpSpPr/>
          <p:nvPr/>
        </p:nvGrpSpPr>
        <p:grpSpPr>
          <a:xfrm rot="5400000">
            <a:off x="17586548" y="1990572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5400000">
            <a:off x="17586548" y="2351972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5400000">
            <a:off x="17274848" y="906272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5400000">
            <a:off x="17274848" y="1267722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5400000">
            <a:off x="17274848" y="1629148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5400000">
            <a:off x="17274848" y="1990572"/>
            <a:ext cx="141600" cy="141600"/>
            <a:chOff x="0" y="0"/>
            <a:chExt cx="188800" cy="188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3" id="43"/>
          <p:cNvGrpSpPr/>
          <p:nvPr/>
        </p:nvGrpSpPr>
        <p:grpSpPr>
          <a:xfrm rot="5400000">
            <a:off x="17274848" y="2351972"/>
            <a:ext cx="141600" cy="141600"/>
            <a:chOff x="0" y="0"/>
            <a:chExt cx="188800" cy="188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sp>
        <p:nvSpPr>
          <p:cNvPr name="Freeform 45" id="45"/>
          <p:cNvSpPr/>
          <p:nvPr/>
        </p:nvSpPr>
        <p:spPr>
          <a:xfrm flipH="false" flipV="false" rot="0">
            <a:off x="-2694982" y="3216619"/>
            <a:ext cx="5681086" cy="6271396"/>
          </a:xfrm>
          <a:custGeom>
            <a:avLst/>
            <a:gdLst/>
            <a:ahLst/>
            <a:cxnLst/>
            <a:rect r="r" b="b" t="t" l="l"/>
            <a:pathLst>
              <a:path h="6271396" w="5681086">
                <a:moveTo>
                  <a:pt x="0" y="0"/>
                </a:moveTo>
                <a:lnTo>
                  <a:pt x="5681086" y="0"/>
                </a:lnTo>
                <a:lnTo>
                  <a:pt x="5681086" y="6271396"/>
                </a:lnTo>
                <a:lnTo>
                  <a:pt x="0" y="62713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2172266" y="984250"/>
            <a:ext cx="5837276" cy="1533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Functions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0" y="512024"/>
            <a:ext cx="1932855" cy="1893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04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670324" y="4082466"/>
            <a:ext cx="14630558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function is a block of code that performs a specific task.</a:t>
            </a:r>
          </a:p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You write it once and then reuse it whenever you need.</a:t>
            </a:r>
          </a:p>
        </p:txBody>
      </p:sp>
    </p:spTree>
  </p:cSld>
  <p:clrMapOvr>
    <a:masterClrMapping/>
  </p:clrMapOvr>
  <p:transition spd="fast">
    <p:fad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567365" y="416268"/>
            <a:ext cx="292500" cy="292500"/>
            <a:chOff x="0" y="0"/>
            <a:chExt cx="390000" cy="39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4397715" y="241920"/>
            <a:ext cx="292500" cy="292500"/>
            <a:chOff x="0" y="0"/>
            <a:chExt cx="390000" cy="39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-832339" y="1155700"/>
            <a:ext cx="2909355" cy="1159508"/>
            <a:chOff x="0" y="0"/>
            <a:chExt cx="1019710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14857898" y="1906116"/>
            <a:ext cx="6286800" cy="999600"/>
            <a:chOff x="0" y="0"/>
            <a:chExt cx="8382400" cy="133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382381" cy="1332738"/>
            </a:xfrm>
            <a:custGeom>
              <a:avLst/>
              <a:gdLst/>
              <a:ahLst/>
              <a:cxnLst/>
              <a:rect r="r" b="b" t="t" l="l"/>
              <a:pathLst>
                <a:path h="1332738" w="8382381">
                  <a:moveTo>
                    <a:pt x="0" y="0"/>
                  </a:moveTo>
                  <a:lnTo>
                    <a:pt x="8382381" y="0"/>
                  </a:lnTo>
                  <a:lnTo>
                    <a:pt x="8382381" y="1332738"/>
                  </a:lnTo>
                  <a:lnTo>
                    <a:pt x="0" y="133273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105273">
            <a:off x="4297593" y="10033505"/>
            <a:ext cx="141600" cy="141600"/>
            <a:chOff x="0" y="0"/>
            <a:chExt cx="188800" cy="188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105273">
            <a:off x="4658874" y="10044572"/>
            <a:ext cx="141600" cy="141600"/>
            <a:chOff x="0" y="0"/>
            <a:chExt cx="188800" cy="188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105273">
            <a:off x="5020130" y="10055638"/>
            <a:ext cx="141600" cy="141600"/>
            <a:chOff x="0" y="0"/>
            <a:chExt cx="188800" cy="188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105273">
            <a:off x="5381385" y="10066704"/>
            <a:ext cx="141600" cy="141600"/>
            <a:chOff x="0" y="0"/>
            <a:chExt cx="188800" cy="188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3" id="23"/>
          <p:cNvGrpSpPr/>
          <p:nvPr/>
        </p:nvGrpSpPr>
        <p:grpSpPr>
          <a:xfrm rot="105273">
            <a:off x="5742615" y="10077770"/>
            <a:ext cx="141600" cy="141600"/>
            <a:chOff x="0" y="0"/>
            <a:chExt cx="188800" cy="188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5" id="25"/>
          <p:cNvGrpSpPr/>
          <p:nvPr/>
        </p:nvGrpSpPr>
        <p:grpSpPr>
          <a:xfrm rot="5400000">
            <a:off x="17586548" y="906272"/>
            <a:ext cx="141600" cy="141600"/>
            <a:chOff x="0" y="0"/>
            <a:chExt cx="188800" cy="188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27" id="27"/>
          <p:cNvGrpSpPr/>
          <p:nvPr/>
        </p:nvGrpSpPr>
        <p:grpSpPr>
          <a:xfrm rot="5400000">
            <a:off x="17586548" y="1267722"/>
            <a:ext cx="141600" cy="141600"/>
            <a:chOff x="0" y="0"/>
            <a:chExt cx="188800" cy="188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29" id="29"/>
          <p:cNvGrpSpPr/>
          <p:nvPr/>
        </p:nvGrpSpPr>
        <p:grpSpPr>
          <a:xfrm rot="5400000">
            <a:off x="17586548" y="1629148"/>
            <a:ext cx="141600" cy="141600"/>
            <a:chOff x="0" y="0"/>
            <a:chExt cx="188800" cy="188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1" id="31"/>
          <p:cNvGrpSpPr/>
          <p:nvPr/>
        </p:nvGrpSpPr>
        <p:grpSpPr>
          <a:xfrm rot="5400000">
            <a:off x="17586548" y="1990572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5400000">
            <a:off x="17586548" y="2351972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5400000">
            <a:off x="17274848" y="906272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5400000">
            <a:off x="17274848" y="1267722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5400000">
            <a:off x="17274848" y="1629148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5400000">
            <a:off x="17274848" y="1990572"/>
            <a:ext cx="141600" cy="141600"/>
            <a:chOff x="0" y="0"/>
            <a:chExt cx="188800" cy="188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3" id="43"/>
          <p:cNvGrpSpPr/>
          <p:nvPr/>
        </p:nvGrpSpPr>
        <p:grpSpPr>
          <a:xfrm rot="5400000">
            <a:off x="17274848" y="2351972"/>
            <a:ext cx="141600" cy="141600"/>
            <a:chOff x="0" y="0"/>
            <a:chExt cx="188800" cy="188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sp>
        <p:nvSpPr>
          <p:cNvPr name="Freeform 45" id="45"/>
          <p:cNvSpPr/>
          <p:nvPr/>
        </p:nvSpPr>
        <p:spPr>
          <a:xfrm flipH="false" flipV="false" rot="0">
            <a:off x="-2694982" y="3216619"/>
            <a:ext cx="5681086" cy="6271396"/>
          </a:xfrm>
          <a:custGeom>
            <a:avLst/>
            <a:gdLst/>
            <a:ahLst/>
            <a:cxnLst/>
            <a:rect r="r" b="b" t="t" l="l"/>
            <a:pathLst>
              <a:path h="6271396" w="5681086">
                <a:moveTo>
                  <a:pt x="0" y="0"/>
                </a:moveTo>
                <a:lnTo>
                  <a:pt x="5681086" y="0"/>
                </a:lnTo>
                <a:lnTo>
                  <a:pt x="5681086" y="6271396"/>
                </a:lnTo>
                <a:lnTo>
                  <a:pt x="0" y="62713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2698798" y="4326870"/>
            <a:ext cx="10211018" cy="2444892"/>
          </a:xfrm>
          <a:custGeom>
            <a:avLst/>
            <a:gdLst/>
            <a:ahLst/>
            <a:cxnLst/>
            <a:rect r="r" b="b" t="t" l="l"/>
            <a:pathLst>
              <a:path h="2444892" w="10211018">
                <a:moveTo>
                  <a:pt x="0" y="0"/>
                </a:moveTo>
                <a:lnTo>
                  <a:pt x="10211019" y="0"/>
                </a:lnTo>
                <a:lnTo>
                  <a:pt x="10211019" y="2444892"/>
                </a:lnTo>
                <a:lnTo>
                  <a:pt x="0" y="24448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9283270" y="6352317"/>
            <a:ext cx="7976030" cy="1529327"/>
          </a:xfrm>
          <a:custGeom>
            <a:avLst/>
            <a:gdLst/>
            <a:ahLst/>
            <a:cxnLst/>
            <a:rect r="r" b="b" t="t" l="l"/>
            <a:pathLst>
              <a:path h="1529327" w="7976030">
                <a:moveTo>
                  <a:pt x="0" y="0"/>
                </a:moveTo>
                <a:lnTo>
                  <a:pt x="7976030" y="0"/>
                </a:lnTo>
                <a:lnTo>
                  <a:pt x="7976030" y="1529328"/>
                </a:lnTo>
                <a:lnTo>
                  <a:pt x="0" y="15293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2172266" y="984250"/>
            <a:ext cx="5837276" cy="1533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Functions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0" y="512024"/>
            <a:ext cx="1932855" cy="1893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04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2986104" y="2435569"/>
            <a:ext cx="6506369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1.</a:t>
            </a:r>
            <a:r>
              <a:rPr lang="en-US" b="true" sz="45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Function Declaration:</a:t>
            </a:r>
          </a:p>
        </p:txBody>
      </p:sp>
    </p:spTree>
  </p:cSld>
  <p:clrMapOvr>
    <a:masterClrMapping/>
  </p:clrMapOvr>
  <p:transition spd="fast">
    <p:fade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567365" y="416268"/>
            <a:ext cx="292500" cy="292500"/>
            <a:chOff x="0" y="0"/>
            <a:chExt cx="390000" cy="39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4397715" y="241920"/>
            <a:ext cx="292500" cy="292500"/>
            <a:chOff x="0" y="0"/>
            <a:chExt cx="390000" cy="39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-832339" y="1155700"/>
            <a:ext cx="2909355" cy="1159508"/>
            <a:chOff x="0" y="0"/>
            <a:chExt cx="1019710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14857898" y="1906116"/>
            <a:ext cx="6286800" cy="999600"/>
            <a:chOff x="0" y="0"/>
            <a:chExt cx="8382400" cy="133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382381" cy="1332738"/>
            </a:xfrm>
            <a:custGeom>
              <a:avLst/>
              <a:gdLst/>
              <a:ahLst/>
              <a:cxnLst/>
              <a:rect r="r" b="b" t="t" l="l"/>
              <a:pathLst>
                <a:path h="1332738" w="8382381">
                  <a:moveTo>
                    <a:pt x="0" y="0"/>
                  </a:moveTo>
                  <a:lnTo>
                    <a:pt x="8382381" y="0"/>
                  </a:lnTo>
                  <a:lnTo>
                    <a:pt x="8382381" y="1332738"/>
                  </a:lnTo>
                  <a:lnTo>
                    <a:pt x="0" y="133273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105273">
            <a:off x="4297593" y="10033505"/>
            <a:ext cx="141600" cy="141600"/>
            <a:chOff x="0" y="0"/>
            <a:chExt cx="188800" cy="188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105273">
            <a:off x="4658874" y="10044572"/>
            <a:ext cx="141600" cy="141600"/>
            <a:chOff x="0" y="0"/>
            <a:chExt cx="188800" cy="188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105273">
            <a:off x="5020130" y="10055638"/>
            <a:ext cx="141600" cy="141600"/>
            <a:chOff x="0" y="0"/>
            <a:chExt cx="188800" cy="188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105273">
            <a:off x="5381385" y="10066704"/>
            <a:ext cx="141600" cy="141600"/>
            <a:chOff x="0" y="0"/>
            <a:chExt cx="188800" cy="188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3" id="23"/>
          <p:cNvGrpSpPr/>
          <p:nvPr/>
        </p:nvGrpSpPr>
        <p:grpSpPr>
          <a:xfrm rot="105273">
            <a:off x="5742615" y="10077770"/>
            <a:ext cx="141600" cy="141600"/>
            <a:chOff x="0" y="0"/>
            <a:chExt cx="188800" cy="188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5" id="25"/>
          <p:cNvGrpSpPr/>
          <p:nvPr/>
        </p:nvGrpSpPr>
        <p:grpSpPr>
          <a:xfrm rot="5400000">
            <a:off x="17586548" y="906272"/>
            <a:ext cx="141600" cy="141600"/>
            <a:chOff x="0" y="0"/>
            <a:chExt cx="188800" cy="188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27" id="27"/>
          <p:cNvGrpSpPr/>
          <p:nvPr/>
        </p:nvGrpSpPr>
        <p:grpSpPr>
          <a:xfrm rot="5400000">
            <a:off x="17586548" y="1267722"/>
            <a:ext cx="141600" cy="141600"/>
            <a:chOff x="0" y="0"/>
            <a:chExt cx="188800" cy="188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29" id="29"/>
          <p:cNvGrpSpPr/>
          <p:nvPr/>
        </p:nvGrpSpPr>
        <p:grpSpPr>
          <a:xfrm rot="5400000">
            <a:off x="17586548" y="1629148"/>
            <a:ext cx="141600" cy="141600"/>
            <a:chOff x="0" y="0"/>
            <a:chExt cx="188800" cy="188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1" id="31"/>
          <p:cNvGrpSpPr/>
          <p:nvPr/>
        </p:nvGrpSpPr>
        <p:grpSpPr>
          <a:xfrm rot="5400000">
            <a:off x="17586548" y="1990572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5400000">
            <a:off x="17586548" y="2351972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5400000">
            <a:off x="17274848" y="906272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5400000">
            <a:off x="17274848" y="1267722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5400000">
            <a:off x="17274848" y="1629148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5400000">
            <a:off x="17274848" y="1990572"/>
            <a:ext cx="141600" cy="141600"/>
            <a:chOff x="0" y="0"/>
            <a:chExt cx="188800" cy="188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3" id="43"/>
          <p:cNvGrpSpPr/>
          <p:nvPr/>
        </p:nvGrpSpPr>
        <p:grpSpPr>
          <a:xfrm rot="5400000">
            <a:off x="17274848" y="2351972"/>
            <a:ext cx="141600" cy="141600"/>
            <a:chOff x="0" y="0"/>
            <a:chExt cx="188800" cy="188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sp>
        <p:nvSpPr>
          <p:cNvPr name="Freeform 45" id="45"/>
          <p:cNvSpPr/>
          <p:nvPr/>
        </p:nvSpPr>
        <p:spPr>
          <a:xfrm flipH="false" flipV="false" rot="0">
            <a:off x="-2694982" y="3216619"/>
            <a:ext cx="5681086" cy="6271396"/>
          </a:xfrm>
          <a:custGeom>
            <a:avLst/>
            <a:gdLst/>
            <a:ahLst/>
            <a:cxnLst/>
            <a:rect r="r" b="b" t="t" l="l"/>
            <a:pathLst>
              <a:path h="6271396" w="5681086">
                <a:moveTo>
                  <a:pt x="0" y="0"/>
                </a:moveTo>
                <a:lnTo>
                  <a:pt x="5681086" y="0"/>
                </a:lnTo>
                <a:lnTo>
                  <a:pt x="5681086" y="6271396"/>
                </a:lnTo>
                <a:lnTo>
                  <a:pt x="0" y="62713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3615513" y="3918280"/>
            <a:ext cx="10434974" cy="3981518"/>
          </a:xfrm>
          <a:custGeom>
            <a:avLst/>
            <a:gdLst/>
            <a:ahLst/>
            <a:cxnLst/>
            <a:rect r="r" b="b" t="t" l="l"/>
            <a:pathLst>
              <a:path h="3981518" w="10434974">
                <a:moveTo>
                  <a:pt x="0" y="0"/>
                </a:moveTo>
                <a:lnTo>
                  <a:pt x="10434974" y="0"/>
                </a:lnTo>
                <a:lnTo>
                  <a:pt x="10434974" y="3981518"/>
                </a:lnTo>
                <a:lnTo>
                  <a:pt x="0" y="39815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2172266" y="984250"/>
            <a:ext cx="5837276" cy="1533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Functions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0" y="512024"/>
            <a:ext cx="1932855" cy="1893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04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343166" y="2435569"/>
            <a:ext cx="7792244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2.</a:t>
            </a:r>
            <a:r>
              <a:rPr lang="en-US" b="true" sz="45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Function with Parameters:</a:t>
            </a:r>
          </a:p>
        </p:txBody>
      </p:sp>
    </p:spTree>
  </p:cSld>
  <p:clrMapOvr>
    <a:masterClrMapping/>
  </p:clrMapOvr>
  <p:transition spd="fast">
    <p:fade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567365" y="416268"/>
            <a:ext cx="292500" cy="292500"/>
            <a:chOff x="0" y="0"/>
            <a:chExt cx="390000" cy="39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4397715" y="241920"/>
            <a:ext cx="292500" cy="292500"/>
            <a:chOff x="0" y="0"/>
            <a:chExt cx="390000" cy="39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-832339" y="1155700"/>
            <a:ext cx="2909355" cy="1159508"/>
            <a:chOff x="0" y="0"/>
            <a:chExt cx="1019710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14857898" y="1906116"/>
            <a:ext cx="6286800" cy="999600"/>
            <a:chOff x="0" y="0"/>
            <a:chExt cx="8382400" cy="133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382381" cy="1332738"/>
            </a:xfrm>
            <a:custGeom>
              <a:avLst/>
              <a:gdLst/>
              <a:ahLst/>
              <a:cxnLst/>
              <a:rect r="r" b="b" t="t" l="l"/>
              <a:pathLst>
                <a:path h="1332738" w="8382381">
                  <a:moveTo>
                    <a:pt x="0" y="0"/>
                  </a:moveTo>
                  <a:lnTo>
                    <a:pt x="8382381" y="0"/>
                  </a:lnTo>
                  <a:lnTo>
                    <a:pt x="8382381" y="1332738"/>
                  </a:lnTo>
                  <a:lnTo>
                    <a:pt x="0" y="133273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105273">
            <a:off x="4297593" y="10033505"/>
            <a:ext cx="141600" cy="141600"/>
            <a:chOff x="0" y="0"/>
            <a:chExt cx="188800" cy="188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105273">
            <a:off x="4658874" y="10044572"/>
            <a:ext cx="141600" cy="141600"/>
            <a:chOff x="0" y="0"/>
            <a:chExt cx="188800" cy="188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105273">
            <a:off x="5020130" y="10055638"/>
            <a:ext cx="141600" cy="141600"/>
            <a:chOff x="0" y="0"/>
            <a:chExt cx="188800" cy="188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105273">
            <a:off x="5381385" y="10066704"/>
            <a:ext cx="141600" cy="141600"/>
            <a:chOff x="0" y="0"/>
            <a:chExt cx="188800" cy="188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3" id="23"/>
          <p:cNvGrpSpPr/>
          <p:nvPr/>
        </p:nvGrpSpPr>
        <p:grpSpPr>
          <a:xfrm rot="105273">
            <a:off x="5742615" y="10077770"/>
            <a:ext cx="141600" cy="141600"/>
            <a:chOff x="0" y="0"/>
            <a:chExt cx="188800" cy="188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5" id="25"/>
          <p:cNvGrpSpPr/>
          <p:nvPr/>
        </p:nvGrpSpPr>
        <p:grpSpPr>
          <a:xfrm rot="5400000">
            <a:off x="17586548" y="906272"/>
            <a:ext cx="141600" cy="141600"/>
            <a:chOff x="0" y="0"/>
            <a:chExt cx="188800" cy="188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27" id="27"/>
          <p:cNvGrpSpPr/>
          <p:nvPr/>
        </p:nvGrpSpPr>
        <p:grpSpPr>
          <a:xfrm rot="5400000">
            <a:off x="17586548" y="1267722"/>
            <a:ext cx="141600" cy="141600"/>
            <a:chOff x="0" y="0"/>
            <a:chExt cx="188800" cy="188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29" id="29"/>
          <p:cNvGrpSpPr/>
          <p:nvPr/>
        </p:nvGrpSpPr>
        <p:grpSpPr>
          <a:xfrm rot="5400000">
            <a:off x="17586548" y="1629148"/>
            <a:ext cx="141600" cy="141600"/>
            <a:chOff x="0" y="0"/>
            <a:chExt cx="188800" cy="188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1" id="31"/>
          <p:cNvGrpSpPr/>
          <p:nvPr/>
        </p:nvGrpSpPr>
        <p:grpSpPr>
          <a:xfrm rot="5400000">
            <a:off x="17586548" y="1990572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5400000">
            <a:off x="17586548" y="2351972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5400000">
            <a:off x="17274848" y="906272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5400000">
            <a:off x="17274848" y="1267722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5400000">
            <a:off x="17274848" y="1629148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5400000">
            <a:off x="17274848" y="1990572"/>
            <a:ext cx="141600" cy="141600"/>
            <a:chOff x="0" y="0"/>
            <a:chExt cx="188800" cy="188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3" id="43"/>
          <p:cNvGrpSpPr/>
          <p:nvPr/>
        </p:nvGrpSpPr>
        <p:grpSpPr>
          <a:xfrm rot="5400000">
            <a:off x="17274848" y="2351972"/>
            <a:ext cx="141600" cy="141600"/>
            <a:chOff x="0" y="0"/>
            <a:chExt cx="188800" cy="188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sp>
        <p:nvSpPr>
          <p:cNvPr name="Freeform 45" id="45"/>
          <p:cNvSpPr/>
          <p:nvPr/>
        </p:nvSpPr>
        <p:spPr>
          <a:xfrm flipH="false" flipV="false" rot="0">
            <a:off x="-2694982" y="3216619"/>
            <a:ext cx="5681086" cy="6271396"/>
          </a:xfrm>
          <a:custGeom>
            <a:avLst/>
            <a:gdLst/>
            <a:ahLst/>
            <a:cxnLst/>
            <a:rect r="r" b="b" t="t" l="l"/>
            <a:pathLst>
              <a:path h="6271396" w="5681086">
                <a:moveTo>
                  <a:pt x="0" y="0"/>
                </a:moveTo>
                <a:lnTo>
                  <a:pt x="5681086" y="0"/>
                </a:lnTo>
                <a:lnTo>
                  <a:pt x="5681086" y="6271396"/>
                </a:lnTo>
                <a:lnTo>
                  <a:pt x="0" y="62713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4026223" y="3543883"/>
            <a:ext cx="10235554" cy="4395387"/>
          </a:xfrm>
          <a:custGeom>
            <a:avLst/>
            <a:gdLst/>
            <a:ahLst/>
            <a:cxnLst/>
            <a:rect r="r" b="b" t="t" l="l"/>
            <a:pathLst>
              <a:path h="4395387" w="10235554">
                <a:moveTo>
                  <a:pt x="0" y="0"/>
                </a:moveTo>
                <a:lnTo>
                  <a:pt x="10235554" y="0"/>
                </a:lnTo>
                <a:lnTo>
                  <a:pt x="10235554" y="4395388"/>
                </a:lnTo>
                <a:lnTo>
                  <a:pt x="0" y="43953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2172266" y="984250"/>
            <a:ext cx="5837276" cy="1533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Functions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0" y="512024"/>
            <a:ext cx="1932855" cy="1893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04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964117" y="2435569"/>
            <a:ext cx="6550343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3.</a:t>
            </a:r>
            <a:r>
              <a:rPr lang="en-US" b="true" sz="45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Function with Return:</a:t>
            </a:r>
          </a:p>
        </p:txBody>
      </p:sp>
    </p:spTree>
  </p:cSld>
  <p:clrMapOvr>
    <a:masterClrMapping/>
  </p:clrMapOvr>
  <p:transition spd="fast">
    <p:fade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567365" y="416268"/>
            <a:ext cx="292500" cy="292500"/>
            <a:chOff x="0" y="0"/>
            <a:chExt cx="390000" cy="39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4397715" y="241920"/>
            <a:ext cx="292500" cy="292500"/>
            <a:chOff x="0" y="0"/>
            <a:chExt cx="390000" cy="39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-832339" y="1155700"/>
            <a:ext cx="2909355" cy="1159508"/>
            <a:chOff x="0" y="0"/>
            <a:chExt cx="1019710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14857898" y="1906116"/>
            <a:ext cx="6286800" cy="999600"/>
            <a:chOff x="0" y="0"/>
            <a:chExt cx="8382400" cy="133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382381" cy="1332738"/>
            </a:xfrm>
            <a:custGeom>
              <a:avLst/>
              <a:gdLst/>
              <a:ahLst/>
              <a:cxnLst/>
              <a:rect r="r" b="b" t="t" l="l"/>
              <a:pathLst>
                <a:path h="1332738" w="8382381">
                  <a:moveTo>
                    <a:pt x="0" y="0"/>
                  </a:moveTo>
                  <a:lnTo>
                    <a:pt x="8382381" y="0"/>
                  </a:lnTo>
                  <a:lnTo>
                    <a:pt x="8382381" y="1332738"/>
                  </a:lnTo>
                  <a:lnTo>
                    <a:pt x="0" y="133273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105273">
            <a:off x="4297593" y="10033505"/>
            <a:ext cx="141600" cy="141600"/>
            <a:chOff x="0" y="0"/>
            <a:chExt cx="188800" cy="188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105273">
            <a:off x="4658874" y="10044572"/>
            <a:ext cx="141600" cy="141600"/>
            <a:chOff x="0" y="0"/>
            <a:chExt cx="188800" cy="188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105273">
            <a:off x="5020130" y="10055638"/>
            <a:ext cx="141600" cy="141600"/>
            <a:chOff x="0" y="0"/>
            <a:chExt cx="188800" cy="188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105273">
            <a:off x="5381385" y="10066704"/>
            <a:ext cx="141600" cy="141600"/>
            <a:chOff x="0" y="0"/>
            <a:chExt cx="188800" cy="188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3" id="23"/>
          <p:cNvGrpSpPr/>
          <p:nvPr/>
        </p:nvGrpSpPr>
        <p:grpSpPr>
          <a:xfrm rot="105273">
            <a:off x="5742615" y="10077770"/>
            <a:ext cx="141600" cy="141600"/>
            <a:chOff x="0" y="0"/>
            <a:chExt cx="188800" cy="188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5" id="25"/>
          <p:cNvGrpSpPr/>
          <p:nvPr/>
        </p:nvGrpSpPr>
        <p:grpSpPr>
          <a:xfrm rot="5400000">
            <a:off x="17586548" y="906272"/>
            <a:ext cx="141600" cy="141600"/>
            <a:chOff x="0" y="0"/>
            <a:chExt cx="188800" cy="188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27" id="27"/>
          <p:cNvGrpSpPr/>
          <p:nvPr/>
        </p:nvGrpSpPr>
        <p:grpSpPr>
          <a:xfrm rot="5400000">
            <a:off x="17586548" y="1267722"/>
            <a:ext cx="141600" cy="141600"/>
            <a:chOff x="0" y="0"/>
            <a:chExt cx="188800" cy="188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29" id="29"/>
          <p:cNvGrpSpPr/>
          <p:nvPr/>
        </p:nvGrpSpPr>
        <p:grpSpPr>
          <a:xfrm rot="5400000">
            <a:off x="17586548" y="1629148"/>
            <a:ext cx="141600" cy="141600"/>
            <a:chOff x="0" y="0"/>
            <a:chExt cx="188800" cy="188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1" id="31"/>
          <p:cNvGrpSpPr/>
          <p:nvPr/>
        </p:nvGrpSpPr>
        <p:grpSpPr>
          <a:xfrm rot="5400000">
            <a:off x="17586548" y="1990572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5400000">
            <a:off x="17586548" y="2351972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5400000">
            <a:off x="17274848" y="906272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5400000">
            <a:off x="17274848" y="1267722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5400000">
            <a:off x="17274848" y="1629148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5400000">
            <a:off x="17274848" y="1990572"/>
            <a:ext cx="141600" cy="141600"/>
            <a:chOff x="0" y="0"/>
            <a:chExt cx="188800" cy="188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3" id="43"/>
          <p:cNvGrpSpPr/>
          <p:nvPr/>
        </p:nvGrpSpPr>
        <p:grpSpPr>
          <a:xfrm rot="5400000">
            <a:off x="17274848" y="2351972"/>
            <a:ext cx="141600" cy="141600"/>
            <a:chOff x="0" y="0"/>
            <a:chExt cx="188800" cy="188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sp>
        <p:nvSpPr>
          <p:cNvPr name="Freeform 45" id="45"/>
          <p:cNvSpPr/>
          <p:nvPr/>
        </p:nvSpPr>
        <p:spPr>
          <a:xfrm flipH="false" flipV="false" rot="0">
            <a:off x="-2694982" y="3216619"/>
            <a:ext cx="5681086" cy="6271396"/>
          </a:xfrm>
          <a:custGeom>
            <a:avLst/>
            <a:gdLst/>
            <a:ahLst/>
            <a:cxnLst/>
            <a:rect r="r" b="b" t="t" l="l"/>
            <a:pathLst>
              <a:path h="6271396" w="5681086">
                <a:moveTo>
                  <a:pt x="0" y="0"/>
                </a:moveTo>
                <a:lnTo>
                  <a:pt x="5681086" y="0"/>
                </a:lnTo>
                <a:lnTo>
                  <a:pt x="5681086" y="6271396"/>
                </a:lnTo>
                <a:lnTo>
                  <a:pt x="0" y="62713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3727432" y="3927086"/>
            <a:ext cx="10670283" cy="3244460"/>
          </a:xfrm>
          <a:custGeom>
            <a:avLst/>
            <a:gdLst/>
            <a:ahLst/>
            <a:cxnLst/>
            <a:rect r="r" b="b" t="t" l="l"/>
            <a:pathLst>
              <a:path h="3244460" w="10670283">
                <a:moveTo>
                  <a:pt x="0" y="0"/>
                </a:moveTo>
                <a:lnTo>
                  <a:pt x="10670283" y="0"/>
                </a:lnTo>
                <a:lnTo>
                  <a:pt x="10670283" y="3244460"/>
                </a:lnTo>
                <a:lnTo>
                  <a:pt x="0" y="32444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2172266" y="984250"/>
            <a:ext cx="5837276" cy="1533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Functions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0" y="512024"/>
            <a:ext cx="1932855" cy="1893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04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3002375" y="2435569"/>
            <a:ext cx="6473825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4.</a:t>
            </a:r>
            <a:r>
              <a:rPr lang="en-US" b="true" sz="45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Function Expression: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C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2081882" y="981519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720432" y="98151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1359008" y="9815196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997582" y="981519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636182" y="981519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2081882" y="950349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10800000">
            <a:off x="1720432" y="95034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10800000">
            <a:off x="1359008" y="9503496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10800000">
            <a:off x="997582" y="950349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10800000">
            <a:off x="636182" y="950349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7864445">
            <a:off x="15137244" y="9527404"/>
            <a:ext cx="385114" cy="385114"/>
            <a:chOff x="0" y="0"/>
            <a:chExt cx="513485" cy="51348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7864445">
            <a:off x="15022236" y="9659286"/>
            <a:ext cx="385114" cy="385114"/>
            <a:chOff x="0" y="0"/>
            <a:chExt cx="513485" cy="51348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5400000">
            <a:off x="17571000" y="5914897"/>
            <a:ext cx="141600" cy="141600"/>
            <a:chOff x="0" y="0"/>
            <a:chExt cx="188800" cy="188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5400000">
            <a:off x="17571000" y="6276347"/>
            <a:ext cx="141600" cy="141600"/>
            <a:chOff x="0" y="0"/>
            <a:chExt cx="188800" cy="188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5400000">
            <a:off x="17571000" y="6637773"/>
            <a:ext cx="141600" cy="141600"/>
            <a:chOff x="0" y="0"/>
            <a:chExt cx="188800" cy="188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32" id="32"/>
          <p:cNvGrpSpPr/>
          <p:nvPr/>
        </p:nvGrpSpPr>
        <p:grpSpPr>
          <a:xfrm rot="5400000">
            <a:off x="17571000" y="6999197"/>
            <a:ext cx="141600" cy="141600"/>
            <a:chOff x="0" y="0"/>
            <a:chExt cx="188800" cy="188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34" id="34"/>
          <p:cNvGrpSpPr/>
          <p:nvPr/>
        </p:nvGrpSpPr>
        <p:grpSpPr>
          <a:xfrm rot="5400000">
            <a:off x="17571000" y="7360597"/>
            <a:ext cx="141600" cy="141600"/>
            <a:chOff x="0" y="0"/>
            <a:chExt cx="188800" cy="188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36" id="36"/>
          <p:cNvGrpSpPr/>
          <p:nvPr/>
        </p:nvGrpSpPr>
        <p:grpSpPr>
          <a:xfrm rot="5400000">
            <a:off x="17259300" y="5914897"/>
            <a:ext cx="141600" cy="141600"/>
            <a:chOff x="0" y="0"/>
            <a:chExt cx="188800" cy="188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38" id="38"/>
          <p:cNvGrpSpPr/>
          <p:nvPr/>
        </p:nvGrpSpPr>
        <p:grpSpPr>
          <a:xfrm rot="5400000">
            <a:off x="17259300" y="6276347"/>
            <a:ext cx="141600" cy="141600"/>
            <a:chOff x="0" y="0"/>
            <a:chExt cx="188800" cy="188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0" id="40"/>
          <p:cNvGrpSpPr/>
          <p:nvPr/>
        </p:nvGrpSpPr>
        <p:grpSpPr>
          <a:xfrm rot="5400000">
            <a:off x="17259300" y="6637773"/>
            <a:ext cx="141600" cy="141600"/>
            <a:chOff x="0" y="0"/>
            <a:chExt cx="188800" cy="188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2" id="42"/>
          <p:cNvGrpSpPr/>
          <p:nvPr/>
        </p:nvGrpSpPr>
        <p:grpSpPr>
          <a:xfrm rot="5400000">
            <a:off x="17259300" y="6999197"/>
            <a:ext cx="141600" cy="141600"/>
            <a:chOff x="0" y="0"/>
            <a:chExt cx="188800" cy="188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4" id="44"/>
          <p:cNvGrpSpPr/>
          <p:nvPr/>
        </p:nvGrpSpPr>
        <p:grpSpPr>
          <a:xfrm rot="5400000">
            <a:off x="17259300" y="7360597"/>
            <a:ext cx="141600" cy="141600"/>
            <a:chOff x="0" y="0"/>
            <a:chExt cx="188800" cy="188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TextBox 46" id="46"/>
          <p:cNvSpPr txBox="true"/>
          <p:nvPr/>
        </p:nvSpPr>
        <p:spPr>
          <a:xfrm rot="0">
            <a:off x="1028700" y="1242887"/>
            <a:ext cx="11122350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b="true" sz="10000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Table</a:t>
            </a:r>
            <a:r>
              <a:rPr lang="en-US" b="true" sz="10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of contents</a:t>
            </a:r>
          </a:p>
        </p:txBody>
      </p:sp>
      <p:grpSp>
        <p:nvGrpSpPr>
          <p:cNvPr name="Group 47" id="47"/>
          <p:cNvGrpSpPr/>
          <p:nvPr/>
        </p:nvGrpSpPr>
        <p:grpSpPr>
          <a:xfrm rot="0">
            <a:off x="1997626" y="7211547"/>
            <a:ext cx="2079600" cy="914400"/>
            <a:chOff x="0" y="0"/>
            <a:chExt cx="2772800" cy="12192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2772800" cy="1219200"/>
            </a:xfrm>
            <a:custGeom>
              <a:avLst/>
              <a:gdLst/>
              <a:ahLst/>
              <a:cxnLst/>
              <a:rect r="r" b="b" t="t" l="l"/>
              <a:pathLst>
                <a:path h="1219200" w="2772800">
                  <a:moveTo>
                    <a:pt x="0" y="0"/>
                  </a:moveTo>
                  <a:lnTo>
                    <a:pt x="2772800" y="0"/>
                  </a:lnTo>
                  <a:lnTo>
                    <a:pt x="277280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19050"/>
              <a:ext cx="2772800" cy="12382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3200"/>
                </a:lnSpc>
              </a:pPr>
              <a:r>
                <a:rPr lang="en-US" b="true" sz="11000">
                  <a:solidFill>
                    <a:srgbClr val="EFEFE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03</a:t>
              </a:r>
            </a:p>
          </p:txBody>
        </p:sp>
      </p:grpSp>
      <p:sp>
        <p:nvSpPr>
          <p:cNvPr name="Freeform 50" id="50"/>
          <p:cNvSpPr/>
          <p:nvPr/>
        </p:nvSpPr>
        <p:spPr>
          <a:xfrm flipH="false" flipV="false" rot="0">
            <a:off x="-2905584" y="2409088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3037426" y="6235892"/>
            <a:ext cx="6642914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9"/>
              </a:lnSpc>
            </a:pPr>
            <a:r>
              <a:rPr lang="en-US" b="true" sz="44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Variables &amp; Data Types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1720434" y="4464482"/>
            <a:ext cx="2569151" cy="2208911"/>
            <a:chOff x="0" y="0"/>
            <a:chExt cx="3425535" cy="29452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3425535" cy="2945215"/>
            </a:xfrm>
            <a:custGeom>
              <a:avLst/>
              <a:gdLst/>
              <a:ahLst/>
              <a:cxnLst/>
              <a:rect r="r" b="b" t="t" l="l"/>
              <a:pathLst>
                <a:path h="2945215" w="3425535">
                  <a:moveTo>
                    <a:pt x="0" y="0"/>
                  </a:moveTo>
                  <a:lnTo>
                    <a:pt x="3425535" y="0"/>
                  </a:lnTo>
                  <a:lnTo>
                    <a:pt x="3425535" y="2945215"/>
                  </a:lnTo>
                  <a:lnTo>
                    <a:pt x="0" y="29452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19050"/>
              <a:ext cx="3425535" cy="296426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3200"/>
                </a:lnSpc>
              </a:pPr>
              <a:r>
                <a:rPr lang="en-US" b="true" sz="11000">
                  <a:solidFill>
                    <a:srgbClr val="EFEFE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02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1429808" y="2143791"/>
            <a:ext cx="3092536" cy="2208911"/>
            <a:chOff x="0" y="0"/>
            <a:chExt cx="4123381" cy="2945215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4123381" cy="2945215"/>
            </a:xfrm>
            <a:custGeom>
              <a:avLst/>
              <a:gdLst/>
              <a:ahLst/>
              <a:cxnLst/>
              <a:rect r="r" b="b" t="t" l="l"/>
              <a:pathLst>
                <a:path h="2945215" w="4123381">
                  <a:moveTo>
                    <a:pt x="0" y="0"/>
                  </a:moveTo>
                  <a:lnTo>
                    <a:pt x="4123381" y="0"/>
                  </a:lnTo>
                  <a:lnTo>
                    <a:pt x="4123381" y="2945215"/>
                  </a:lnTo>
                  <a:lnTo>
                    <a:pt x="0" y="29452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19050"/>
              <a:ext cx="4123381" cy="296426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3200"/>
                </a:lnSpc>
              </a:pPr>
              <a:r>
                <a:rPr lang="en-US" b="true" sz="11000">
                  <a:solidFill>
                    <a:srgbClr val="EFEFE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01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10163789" y="2144621"/>
            <a:ext cx="3974522" cy="2239836"/>
            <a:chOff x="0" y="0"/>
            <a:chExt cx="5226196" cy="29452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5226195" cy="2945215"/>
            </a:xfrm>
            <a:custGeom>
              <a:avLst/>
              <a:gdLst/>
              <a:ahLst/>
              <a:cxnLst/>
              <a:rect r="r" b="b" t="t" l="l"/>
              <a:pathLst>
                <a:path h="2945215" w="5226195">
                  <a:moveTo>
                    <a:pt x="0" y="0"/>
                  </a:moveTo>
                  <a:lnTo>
                    <a:pt x="5226195" y="0"/>
                  </a:lnTo>
                  <a:lnTo>
                    <a:pt x="5226195" y="2945215"/>
                  </a:lnTo>
                  <a:lnTo>
                    <a:pt x="0" y="29452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19050"/>
              <a:ext cx="5226196" cy="296426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2000"/>
                </a:lnSpc>
              </a:pPr>
              <a:r>
                <a:rPr lang="en-US" b="true" sz="10000">
                  <a:solidFill>
                    <a:srgbClr val="EFEFE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04</a:t>
              </a:r>
            </a:p>
          </p:txBody>
        </p:sp>
      </p:grpSp>
      <p:sp>
        <p:nvSpPr>
          <p:cNvPr name="TextBox 61" id="61"/>
          <p:cNvSpPr txBox="true"/>
          <p:nvPr/>
        </p:nvSpPr>
        <p:spPr>
          <a:xfrm rot="0">
            <a:off x="12364030" y="3862262"/>
            <a:ext cx="3598875" cy="763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9"/>
              </a:lnSpc>
            </a:pPr>
            <a:r>
              <a:rPr lang="en-US" b="true" sz="44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Functions</a:t>
            </a:r>
          </a:p>
        </p:txBody>
      </p:sp>
      <p:grpSp>
        <p:nvGrpSpPr>
          <p:cNvPr name="Group 62" id="62"/>
          <p:cNvGrpSpPr/>
          <p:nvPr/>
        </p:nvGrpSpPr>
        <p:grpSpPr>
          <a:xfrm rot="0">
            <a:off x="10942908" y="4311929"/>
            <a:ext cx="2186269" cy="2208911"/>
            <a:chOff x="0" y="0"/>
            <a:chExt cx="2915026" cy="29452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2915026" cy="2945215"/>
            </a:xfrm>
            <a:custGeom>
              <a:avLst/>
              <a:gdLst/>
              <a:ahLst/>
              <a:cxnLst/>
              <a:rect r="r" b="b" t="t" l="l"/>
              <a:pathLst>
                <a:path h="2945215" w="2915026">
                  <a:moveTo>
                    <a:pt x="0" y="0"/>
                  </a:moveTo>
                  <a:lnTo>
                    <a:pt x="2915026" y="0"/>
                  </a:lnTo>
                  <a:lnTo>
                    <a:pt x="2915026" y="2945215"/>
                  </a:lnTo>
                  <a:lnTo>
                    <a:pt x="0" y="29452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19050"/>
              <a:ext cx="2915026" cy="296426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2000"/>
                </a:lnSpc>
              </a:pPr>
              <a:r>
                <a:rPr lang="en-US" b="true" sz="10000">
                  <a:solidFill>
                    <a:srgbClr val="EFEFE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05</a:t>
              </a:r>
            </a:p>
          </p:txBody>
        </p:sp>
      </p:grpSp>
      <p:sp>
        <p:nvSpPr>
          <p:cNvPr name="TextBox 65" id="65"/>
          <p:cNvSpPr txBox="true"/>
          <p:nvPr/>
        </p:nvSpPr>
        <p:spPr>
          <a:xfrm rot="0">
            <a:off x="12249022" y="6063908"/>
            <a:ext cx="3598875" cy="763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9"/>
              </a:lnSpc>
            </a:pPr>
            <a:r>
              <a:rPr lang="en-US" b="true" sz="44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Objects</a:t>
            </a:r>
          </a:p>
        </p:txBody>
      </p:sp>
      <p:grpSp>
        <p:nvGrpSpPr>
          <p:cNvPr name="Group 66" id="66"/>
          <p:cNvGrpSpPr/>
          <p:nvPr/>
        </p:nvGrpSpPr>
        <p:grpSpPr>
          <a:xfrm rot="0">
            <a:off x="10884578" y="6708547"/>
            <a:ext cx="2532945" cy="2016770"/>
            <a:chOff x="0" y="0"/>
            <a:chExt cx="3377260" cy="2689026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3377260" cy="2689027"/>
            </a:xfrm>
            <a:custGeom>
              <a:avLst/>
              <a:gdLst/>
              <a:ahLst/>
              <a:cxnLst/>
              <a:rect r="r" b="b" t="t" l="l"/>
              <a:pathLst>
                <a:path h="2689027" w="3377260">
                  <a:moveTo>
                    <a:pt x="0" y="0"/>
                  </a:moveTo>
                  <a:lnTo>
                    <a:pt x="3377260" y="0"/>
                  </a:lnTo>
                  <a:lnTo>
                    <a:pt x="3377260" y="2689027"/>
                  </a:lnTo>
                  <a:lnTo>
                    <a:pt x="0" y="26890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19050"/>
              <a:ext cx="3377260" cy="270807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2000"/>
                </a:lnSpc>
              </a:pPr>
              <a:r>
                <a:rPr lang="en-US" b="true" sz="10000">
                  <a:solidFill>
                    <a:srgbClr val="EFEFE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06</a:t>
              </a:r>
            </a:p>
          </p:txBody>
        </p:sp>
      </p:grpSp>
      <p:sp>
        <p:nvSpPr>
          <p:cNvPr name="Freeform 69" id="69"/>
          <p:cNvSpPr/>
          <p:nvPr/>
        </p:nvSpPr>
        <p:spPr>
          <a:xfrm flipH="false" flipV="false" rot="0">
            <a:off x="12337347" y="336147"/>
            <a:ext cx="1892796" cy="605878"/>
          </a:xfrm>
          <a:custGeom>
            <a:avLst/>
            <a:gdLst/>
            <a:ahLst/>
            <a:cxnLst/>
            <a:rect r="r" b="b" t="t" l="l"/>
            <a:pathLst>
              <a:path h="605878" w="1892796">
                <a:moveTo>
                  <a:pt x="0" y="0"/>
                </a:moveTo>
                <a:lnTo>
                  <a:pt x="1892795" y="0"/>
                </a:lnTo>
                <a:lnTo>
                  <a:pt x="1892795" y="605878"/>
                </a:lnTo>
                <a:lnTo>
                  <a:pt x="0" y="6058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719" t="-111337" r="0" b="-134556"/>
            </a:stretch>
          </a:blipFill>
        </p:spPr>
      </p:sp>
      <p:sp>
        <p:nvSpPr>
          <p:cNvPr name="Freeform 70" id="70"/>
          <p:cNvSpPr/>
          <p:nvPr/>
        </p:nvSpPr>
        <p:spPr>
          <a:xfrm flipH="false" flipV="false" rot="0">
            <a:off x="14263153" y="336147"/>
            <a:ext cx="3449447" cy="692553"/>
          </a:xfrm>
          <a:custGeom>
            <a:avLst/>
            <a:gdLst/>
            <a:ahLst/>
            <a:cxnLst/>
            <a:rect r="r" b="b" t="t" l="l"/>
            <a:pathLst>
              <a:path h="692553" w="3449447">
                <a:moveTo>
                  <a:pt x="0" y="0"/>
                </a:moveTo>
                <a:lnTo>
                  <a:pt x="3449447" y="0"/>
                </a:lnTo>
                <a:lnTo>
                  <a:pt x="3449447" y="692553"/>
                </a:lnTo>
                <a:lnTo>
                  <a:pt x="0" y="6925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1" id="71"/>
          <p:cNvSpPr txBox="true"/>
          <p:nvPr/>
        </p:nvSpPr>
        <p:spPr>
          <a:xfrm rot="0">
            <a:off x="3108161" y="8181880"/>
            <a:ext cx="6397265" cy="763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9"/>
              </a:lnSpc>
            </a:pPr>
            <a:r>
              <a:rPr lang="en-US" b="true" sz="44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Operators &amp; conditions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2614626" y="3776537"/>
            <a:ext cx="5926931" cy="849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9"/>
              </a:lnSpc>
            </a:pPr>
            <a:r>
              <a:rPr lang="en-US" b="true" sz="449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Jav</a:t>
            </a:r>
            <a:r>
              <a:rPr lang="en-US" b="true" sz="449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aScript Overview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2364030" y="8181880"/>
            <a:ext cx="3598875" cy="763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9"/>
              </a:lnSpc>
            </a:pPr>
            <a:r>
              <a:rPr lang="en-US" b="true" sz="44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Loops </a:t>
            </a:r>
          </a:p>
        </p:txBody>
      </p:sp>
    </p:spTree>
  </p:cSld>
  <p:clrMapOvr>
    <a:masterClrMapping/>
  </p:clrMapOvr>
  <p:transition spd="med">
    <p:push dir="l"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567365" y="416268"/>
            <a:ext cx="292500" cy="292500"/>
            <a:chOff x="0" y="0"/>
            <a:chExt cx="390000" cy="39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4397715" y="241920"/>
            <a:ext cx="292500" cy="292500"/>
            <a:chOff x="0" y="0"/>
            <a:chExt cx="390000" cy="39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-832339" y="1155700"/>
            <a:ext cx="2909355" cy="1159508"/>
            <a:chOff x="0" y="0"/>
            <a:chExt cx="1019710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14857898" y="1906116"/>
            <a:ext cx="6286800" cy="999600"/>
            <a:chOff x="0" y="0"/>
            <a:chExt cx="8382400" cy="133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382381" cy="1332738"/>
            </a:xfrm>
            <a:custGeom>
              <a:avLst/>
              <a:gdLst/>
              <a:ahLst/>
              <a:cxnLst/>
              <a:rect r="r" b="b" t="t" l="l"/>
              <a:pathLst>
                <a:path h="1332738" w="8382381">
                  <a:moveTo>
                    <a:pt x="0" y="0"/>
                  </a:moveTo>
                  <a:lnTo>
                    <a:pt x="8382381" y="0"/>
                  </a:lnTo>
                  <a:lnTo>
                    <a:pt x="8382381" y="1332738"/>
                  </a:lnTo>
                  <a:lnTo>
                    <a:pt x="0" y="133273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105273">
            <a:off x="4297593" y="10033505"/>
            <a:ext cx="141600" cy="141600"/>
            <a:chOff x="0" y="0"/>
            <a:chExt cx="188800" cy="188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105273">
            <a:off x="4658874" y="10044572"/>
            <a:ext cx="141600" cy="141600"/>
            <a:chOff x="0" y="0"/>
            <a:chExt cx="188800" cy="188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105273">
            <a:off x="5020130" y="10055638"/>
            <a:ext cx="141600" cy="141600"/>
            <a:chOff x="0" y="0"/>
            <a:chExt cx="188800" cy="188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105273">
            <a:off x="5381385" y="10066704"/>
            <a:ext cx="141600" cy="141600"/>
            <a:chOff x="0" y="0"/>
            <a:chExt cx="188800" cy="188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3" id="23"/>
          <p:cNvGrpSpPr/>
          <p:nvPr/>
        </p:nvGrpSpPr>
        <p:grpSpPr>
          <a:xfrm rot="105273">
            <a:off x="5742615" y="10077770"/>
            <a:ext cx="141600" cy="141600"/>
            <a:chOff x="0" y="0"/>
            <a:chExt cx="188800" cy="188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5" id="25"/>
          <p:cNvGrpSpPr/>
          <p:nvPr/>
        </p:nvGrpSpPr>
        <p:grpSpPr>
          <a:xfrm rot="5400000">
            <a:off x="17586548" y="906272"/>
            <a:ext cx="141600" cy="141600"/>
            <a:chOff x="0" y="0"/>
            <a:chExt cx="188800" cy="188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27" id="27"/>
          <p:cNvGrpSpPr/>
          <p:nvPr/>
        </p:nvGrpSpPr>
        <p:grpSpPr>
          <a:xfrm rot="5400000">
            <a:off x="17586548" y="1267722"/>
            <a:ext cx="141600" cy="141600"/>
            <a:chOff x="0" y="0"/>
            <a:chExt cx="188800" cy="188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29" id="29"/>
          <p:cNvGrpSpPr/>
          <p:nvPr/>
        </p:nvGrpSpPr>
        <p:grpSpPr>
          <a:xfrm rot="5400000">
            <a:off x="17586548" y="1629148"/>
            <a:ext cx="141600" cy="141600"/>
            <a:chOff x="0" y="0"/>
            <a:chExt cx="188800" cy="188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1" id="31"/>
          <p:cNvGrpSpPr/>
          <p:nvPr/>
        </p:nvGrpSpPr>
        <p:grpSpPr>
          <a:xfrm rot="5400000">
            <a:off x="17586548" y="1990572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5400000">
            <a:off x="17586548" y="2351972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5400000">
            <a:off x="17274848" y="906272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5400000">
            <a:off x="17274848" y="1267722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5400000">
            <a:off x="17274848" y="1629148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5400000">
            <a:off x="17274848" y="1990572"/>
            <a:ext cx="141600" cy="141600"/>
            <a:chOff x="0" y="0"/>
            <a:chExt cx="188800" cy="188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3" id="43"/>
          <p:cNvGrpSpPr/>
          <p:nvPr/>
        </p:nvGrpSpPr>
        <p:grpSpPr>
          <a:xfrm rot="5400000">
            <a:off x="17274848" y="2351972"/>
            <a:ext cx="141600" cy="141600"/>
            <a:chOff x="0" y="0"/>
            <a:chExt cx="188800" cy="188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sp>
        <p:nvSpPr>
          <p:cNvPr name="Freeform 45" id="45"/>
          <p:cNvSpPr/>
          <p:nvPr/>
        </p:nvSpPr>
        <p:spPr>
          <a:xfrm flipH="false" flipV="false" rot="0">
            <a:off x="-2694982" y="3216619"/>
            <a:ext cx="5681086" cy="6271396"/>
          </a:xfrm>
          <a:custGeom>
            <a:avLst/>
            <a:gdLst/>
            <a:ahLst/>
            <a:cxnLst/>
            <a:rect r="r" b="b" t="t" l="l"/>
            <a:pathLst>
              <a:path h="6271396" w="5681086">
                <a:moveTo>
                  <a:pt x="0" y="0"/>
                </a:moveTo>
                <a:lnTo>
                  <a:pt x="5681086" y="0"/>
                </a:lnTo>
                <a:lnTo>
                  <a:pt x="5681086" y="6271396"/>
                </a:lnTo>
                <a:lnTo>
                  <a:pt x="0" y="62713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3768249" y="4124994"/>
            <a:ext cx="10629466" cy="3185320"/>
          </a:xfrm>
          <a:custGeom>
            <a:avLst/>
            <a:gdLst/>
            <a:ahLst/>
            <a:cxnLst/>
            <a:rect r="r" b="b" t="t" l="l"/>
            <a:pathLst>
              <a:path h="3185320" w="10629466">
                <a:moveTo>
                  <a:pt x="0" y="0"/>
                </a:moveTo>
                <a:lnTo>
                  <a:pt x="10629466" y="0"/>
                </a:lnTo>
                <a:lnTo>
                  <a:pt x="10629466" y="3185320"/>
                </a:lnTo>
                <a:lnTo>
                  <a:pt x="0" y="31853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2172266" y="984250"/>
            <a:ext cx="5837276" cy="1533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Functions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0" y="512024"/>
            <a:ext cx="1932855" cy="1893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04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986104" y="2398322"/>
            <a:ext cx="9559607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5. Arrow</a:t>
            </a:r>
            <a:r>
              <a:rPr lang="en-US" b="true" sz="45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 Function (shorter syntax):</a:t>
            </a:r>
          </a:p>
        </p:txBody>
      </p:sp>
    </p:spTree>
  </p:cSld>
  <p:clrMapOvr>
    <a:masterClrMapping/>
  </p:clrMapOvr>
  <p:transition spd="fast">
    <p:fade/>
  </p:transition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567365" y="416268"/>
            <a:ext cx="292500" cy="292500"/>
            <a:chOff x="0" y="0"/>
            <a:chExt cx="390000" cy="39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4397715" y="241920"/>
            <a:ext cx="292500" cy="292500"/>
            <a:chOff x="0" y="0"/>
            <a:chExt cx="390000" cy="39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-832339" y="1155700"/>
            <a:ext cx="2909355" cy="1159508"/>
            <a:chOff x="0" y="0"/>
            <a:chExt cx="1019710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14857898" y="1906116"/>
            <a:ext cx="6286800" cy="999600"/>
            <a:chOff x="0" y="0"/>
            <a:chExt cx="8382400" cy="133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382381" cy="1332738"/>
            </a:xfrm>
            <a:custGeom>
              <a:avLst/>
              <a:gdLst/>
              <a:ahLst/>
              <a:cxnLst/>
              <a:rect r="r" b="b" t="t" l="l"/>
              <a:pathLst>
                <a:path h="1332738" w="8382381">
                  <a:moveTo>
                    <a:pt x="0" y="0"/>
                  </a:moveTo>
                  <a:lnTo>
                    <a:pt x="8382381" y="0"/>
                  </a:lnTo>
                  <a:lnTo>
                    <a:pt x="8382381" y="1332738"/>
                  </a:lnTo>
                  <a:lnTo>
                    <a:pt x="0" y="133273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105273">
            <a:off x="4297593" y="10033505"/>
            <a:ext cx="141600" cy="141600"/>
            <a:chOff x="0" y="0"/>
            <a:chExt cx="188800" cy="188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105273">
            <a:off x="4658874" y="10044572"/>
            <a:ext cx="141600" cy="141600"/>
            <a:chOff x="0" y="0"/>
            <a:chExt cx="188800" cy="188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105273">
            <a:off x="5020130" y="10055638"/>
            <a:ext cx="141600" cy="141600"/>
            <a:chOff x="0" y="0"/>
            <a:chExt cx="188800" cy="188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105273">
            <a:off x="5381385" y="10066704"/>
            <a:ext cx="141600" cy="141600"/>
            <a:chOff x="0" y="0"/>
            <a:chExt cx="188800" cy="188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3" id="23"/>
          <p:cNvGrpSpPr/>
          <p:nvPr/>
        </p:nvGrpSpPr>
        <p:grpSpPr>
          <a:xfrm rot="105273">
            <a:off x="5742615" y="10077770"/>
            <a:ext cx="141600" cy="141600"/>
            <a:chOff x="0" y="0"/>
            <a:chExt cx="188800" cy="188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5" id="25"/>
          <p:cNvGrpSpPr/>
          <p:nvPr/>
        </p:nvGrpSpPr>
        <p:grpSpPr>
          <a:xfrm rot="5400000">
            <a:off x="17586548" y="906272"/>
            <a:ext cx="141600" cy="141600"/>
            <a:chOff x="0" y="0"/>
            <a:chExt cx="188800" cy="188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27" id="27"/>
          <p:cNvGrpSpPr/>
          <p:nvPr/>
        </p:nvGrpSpPr>
        <p:grpSpPr>
          <a:xfrm rot="5400000">
            <a:off x="17586548" y="1267722"/>
            <a:ext cx="141600" cy="141600"/>
            <a:chOff x="0" y="0"/>
            <a:chExt cx="188800" cy="188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29" id="29"/>
          <p:cNvGrpSpPr/>
          <p:nvPr/>
        </p:nvGrpSpPr>
        <p:grpSpPr>
          <a:xfrm rot="5400000">
            <a:off x="17586548" y="1629148"/>
            <a:ext cx="141600" cy="141600"/>
            <a:chOff x="0" y="0"/>
            <a:chExt cx="188800" cy="188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1" id="31"/>
          <p:cNvGrpSpPr/>
          <p:nvPr/>
        </p:nvGrpSpPr>
        <p:grpSpPr>
          <a:xfrm rot="5400000">
            <a:off x="17586548" y="1990572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5400000">
            <a:off x="17586548" y="2351972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5400000">
            <a:off x="17274848" y="906272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5400000">
            <a:off x="17274848" y="1267722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5400000">
            <a:off x="17274848" y="1629148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5400000">
            <a:off x="17274848" y="1990572"/>
            <a:ext cx="141600" cy="141600"/>
            <a:chOff x="0" y="0"/>
            <a:chExt cx="188800" cy="188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3" id="43"/>
          <p:cNvGrpSpPr/>
          <p:nvPr/>
        </p:nvGrpSpPr>
        <p:grpSpPr>
          <a:xfrm rot="5400000">
            <a:off x="17274848" y="2351972"/>
            <a:ext cx="141600" cy="141600"/>
            <a:chOff x="0" y="0"/>
            <a:chExt cx="188800" cy="188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sp>
        <p:nvSpPr>
          <p:cNvPr name="Freeform 45" id="45"/>
          <p:cNvSpPr/>
          <p:nvPr/>
        </p:nvSpPr>
        <p:spPr>
          <a:xfrm flipH="false" flipV="false" rot="0">
            <a:off x="-2694982" y="3216619"/>
            <a:ext cx="5681086" cy="6271396"/>
          </a:xfrm>
          <a:custGeom>
            <a:avLst/>
            <a:gdLst/>
            <a:ahLst/>
            <a:cxnLst/>
            <a:rect r="r" b="b" t="t" l="l"/>
            <a:pathLst>
              <a:path h="6271396" w="5681086">
                <a:moveTo>
                  <a:pt x="0" y="0"/>
                </a:moveTo>
                <a:lnTo>
                  <a:pt x="5681086" y="0"/>
                </a:lnTo>
                <a:lnTo>
                  <a:pt x="5681086" y="6271396"/>
                </a:lnTo>
                <a:lnTo>
                  <a:pt x="0" y="62713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3643301" y="4070159"/>
            <a:ext cx="9853091" cy="2958313"/>
          </a:xfrm>
          <a:custGeom>
            <a:avLst/>
            <a:gdLst/>
            <a:ahLst/>
            <a:cxnLst/>
            <a:rect r="r" b="b" t="t" l="l"/>
            <a:pathLst>
              <a:path h="2958313" w="9853091">
                <a:moveTo>
                  <a:pt x="0" y="0"/>
                </a:moveTo>
                <a:lnTo>
                  <a:pt x="9853090" y="0"/>
                </a:lnTo>
                <a:lnTo>
                  <a:pt x="9853090" y="2958313"/>
                </a:lnTo>
                <a:lnTo>
                  <a:pt x="0" y="29583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2172266" y="984250"/>
            <a:ext cx="5837276" cy="1533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Functions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0" y="512024"/>
            <a:ext cx="1932855" cy="1893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04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760866" y="2435569"/>
            <a:ext cx="5808980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Shortc</a:t>
            </a:r>
            <a:r>
              <a:rPr lang="en-US" b="true" sz="450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ut (if one line):</a:t>
            </a:r>
          </a:p>
        </p:txBody>
      </p:sp>
    </p:spTree>
  </p:cSld>
  <p:clrMapOvr>
    <a:masterClrMapping/>
  </p:clrMapOvr>
  <p:transition spd="fast">
    <p:fade/>
  </p:transition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567365" y="416268"/>
            <a:ext cx="292500" cy="292500"/>
            <a:chOff x="0" y="0"/>
            <a:chExt cx="390000" cy="39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4397715" y="241920"/>
            <a:ext cx="292500" cy="292500"/>
            <a:chOff x="0" y="0"/>
            <a:chExt cx="390000" cy="39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-832339" y="1155700"/>
            <a:ext cx="2909355" cy="1159508"/>
            <a:chOff x="0" y="0"/>
            <a:chExt cx="1019710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14857898" y="1906116"/>
            <a:ext cx="6286800" cy="999600"/>
            <a:chOff x="0" y="0"/>
            <a:chExt cx="8382400" cy="133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382381" cy="1332738"/>
            </a:xfrm>
            <a:custGeom>
              <a:avLst/>
              <a:gdLst/>
              <a:ahLst/>
              <a:cxnLst/>
              <a:rect r="r" b="b" t="t" l="l"/>
              <a:pathLst>
                <a:path h="1332738" w="8382381">
                  <a:moveTo>
                    <a:pt x="0" y="0"/>
                  </a:moveTo>
                  <a:lnTo>
                    <a:pt x="8382381" y="0"/>
                  </a:lnTo>
                  <a:lnTo>
                    <a:pt x="8382381" y="1332738"/>
                  </a:lnTo>
                  <a:lnTo>
                    <a:pt x="0" y="133273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105273">
            <a:off x="4297593" y="10033505"/>
            <a:ext cx="141600" cy="141600"/>
            <a:chOff x="0" y="0"/>
            <a:chExt cx="188800" cy="188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105273">
            <a:off x="4658874" y="10044572"/>
            <a:ext cx="141600" cy="141600"/>
            <a:chOff x="0" y="0"/>
            <a:chExt cx="188800" cy="188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105273">
            <a:off x="5020130" y="10055638"/>
            <a:ext cx="141600" cy="141600"/>
            <a:chOff x="0" y="0"/>
            <a:chExt cx="188800" cy="188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105273">
            <a:off x="5381385" y="10066704"/>
            <a:ext cx="141600" cy="141600"/>
            <a:chOff x="0" y="0"/>
            <a:chExt cx="188800" cy="188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3" id="23"/>
          <p:cNvGrpSpPr/>
          <p:nvPr/>
        </p:nvGrpSpPr>
        <p:grpSpPr>
          <a:xfrm rot="105273">
            <a:off x="5742615" y="10077770"/>
            <a:ext cx="141600" cy="141600"/>
            <a:chOff x="0" y="0"/>
            <a:chExt cx="188800" cy="188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5" id="25"/>
          <p:cNvGrpSpPr/>
          <p:nvPr/>
        </p:nvGrpSpPr>
        <p:grpSpPr>
          <a:xfrm rot="5400000">
            <a:off x="17586548" y="906272"/>
            <a:ext cx="141600" cy="141600"/>
            <a:chOff x="0" y="0"/>
            <a:chExt cx="188800" cy="188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27" id="27"/>
          <p:cNvGrpSpPr/>
          <p:nvPr/>
        </p:nvGrpSpPr>
        <p:grpSpPr>
          <a:xfrm rot="5400000">
            <a:off x="17586548" y="1267722"/>
            <a:ext cx="141600" cy="141600"/>
            <a:chOff x="0" y="0"/>
            <a:chExt cx="188800" cy="188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29" id="29"/>
          <p:cNvGrpSpPr/>
          <p:nvPr/>
        </p:nvGrpSpPr>
        <p:grpSpPr>
          <a:xfrm rot="5400000">
            <a:off x="17586548" y="1629148"/>
            <a:ext cx="141600" cy="141600"/>
            <a:chOff x="0" y="0"/>
            <a:chExt cx="188800" cy="188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1" id="31"/>
          <p:cNvGrpSpPr/>
          <p:nvPr/>
        </p:nvGrpSpPr>
        <p:grpSpPr>
          <a:xfrm rot="5400000">
            <a:off x="17586548" y="1990572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5400000">
            <a:off x="17586548" y="2351972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5400000">
            <a:off x="17274848" y="906272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5400000">
            <a:off x="17274848" y="1267722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5400000">
            <a:off x="17274848" y="1629148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5400000">
            <a:off x="17274848" y="1990572"/>
            <a:ext cx="141600" cy="141600"/>
            <a:chOff x="0" y="0"/>
            <a:chExt cx="188800" cy="188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3" id="43"/>
          <p:cNvGrpSpPr/>
          <p:nvPr/>
        </p:nvGrpSpPr>
        <p:grpSpPr>
          <a:xfrm rot="5400000">
            <a:off x="17274848" y="2351972"/>
            <a:ext cx="141600" cy="141600"/>
            <a:chOff x="0" y="0"/>
            <a:chExt cx="188800" cy="188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sp>
        <p:nvSpPr>
          <p:cNvPr name="Freeform 45" id="45"/>
          <p:cNvSpPr/>
          <p:nvPr/>
        </p:nvSpPr>
        <p:spPr>
          <a:xfrm flipH="false" flipV="false" rot="0">
            <a:off x="-2694982" y="3216619"/>
            <a:ext cx="5681086" cy="6271396"/>
          </a:xfrm>
          <a:custGeom>
            <a:avLst/>
            <a:gdLst/>
            <a:ahLst/>
            <a:cxnLst/>
            <a:rect r="r" b="b" t="t" l="l"/>
            <a:pathLst>
              <a:path h="6271396" w="5681086">
                <a:moveTo>
                  <a:pt x="0" y="0"/>
                </a:moveTo>
                <a:lnTo>
                  <a:pt x="5681086" y="0"/>
                </a:lnTo>
                <a:lnTo>
                  <a:pt x="5681086" y="6271396"/>
                </a:lnTo>
                <a:lnTo>
                  <a:pt x="0" y="62713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3948069" y="4319961"/>
            <a:ext cx="10391861" cy="4064713"/>
          </a:xfrm>
          <a:custGeom>
            <a:avLst/>
            <a:gdLst/>
            <a:ahLst/>
            <a:cxnLst/>
            <a:rect r="r" b="b" t="t" l="l"/>
            <a:pathLst>
              <a:path h="4064713" w="10391861">
                <a:moveTo>
                  <a:pt x="0" y="0"/>
                </a:moveTo>
                <a:lnTo>
                  <a:pt x="10391862" y="0"/>
                </a:lnTo>
                <a:lnTo>
                  <a:pt x="10391862" y="4064713"/>
                </a:lnTo>
                <a:lnTo>
                  <a:pt x="0" y="40647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2172266" y="984250"/>
            <a:ext cx="5837276" cy="1533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Functions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0" y="512024"/>
            <a:ext cx="1932855" cy="1893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04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616587" y="2317997"/>
            <a:ext cx="3503612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9"/>
              </a:lnSpc>
              <a:spcBef>
                <a:spcPct val="0"/>
              </a:spcBef>
            </a:pPr>
            <a:r>
              <a:rPr lang="en-US" b="true" sz="50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Parameters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2616587" y="3111844"/>
            <a:ext cx="7195503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101087" indent="-550543" lvl="1">
              <a:lnSpc>
                <a:spcPts val="6119"/>
              </a:lnSpc>
              <a:spcBef>
                <a:spcPct val="0"/>
              </a:spcBef>
              <a:buAutoNum type="arabicPeriod" startAt="1"/>
            </a:pPr>
            <a:r>
              <a:rPr lang="en-US" b="true" sz="50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Default </a:t>
            </a:r>
            <a:r>
              <a:rPr lang="en-US" b="true" sz="50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Parameters:</a:t>
            </a:r>
          </a:p>
        </p:txBody>
      </p:sp>
    </p:spTree>
  </p:cSld>
  <p:clrMapOvr>
    <a:masterClrMapping/>
  </p:clrMapOvr>
  <p:transition spd="fast">
    <p:fade/>
  </p:transition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567365" y="416268"/>
            <a:ext cx="292500" cy="292500"/>
            <a:chOff x="0" y="0"/>
            <a:chExt cx="390000" cy="39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4397715" y="241920"/>
            <a:ext cx="292500" cy="292500"/>
            <a:chOff x="0" y="0"/>
            <a:chExt cx="390000" cy="39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-832339" y="1155700"/>
            <a:ext cx="2909355" cy="1159508"/>
            <a:chOff x="0" y="0"/>
            <a:chExt cx="1019710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14857898" y="1906116"/>
            <a:ext cx="6286800" cy="999600"/>
            <a:chOff x="0" y="0"/>
            <a:chExt cx="8382400" cy="133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382381" cy="1332738"/>
            </a:xfrm>
            <a:custGeom>
              <a:avLst/>
              <a:gdLst/>
              <a:ahLst/>
              <a:cxnLst/>
              <a:rect r="r" b="b" t="t" l="l"/>
              <a:pathLst>
                <a:path h="1332738" w="8382381">
                  <a:moveTo>
                    <a:pt x="0" y="0"/>
                  </a:moveTo>
                  <a:lnTo>
                    <a:pt x="8382381" y="0"/>
                  </a:lnTo>
                  <a:lnTo>
                    <a:pt x="8382381" y="1332738"/>
                  </a:lnTo>
                  <a:lnTo>
                    <a:pt x="0" y="133273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105273">
            <a:off x="4297593" y="10033505"/>
            <a:ext cx="141600" cy="141600"/>
            <a:chOff x="0" y="0"/>
            <a:chExt cx="188800" cy="188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105273">
            <a:off x="4658874" y="10044572"/>
            <a:ext cx="141600" cy="141600"/>
            <a:chOff x="0" y="0"/>
            <a:chExt cx="188800" cy="188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105273">
            <a:off x="5020130" y="10055638"/>
            <a:ext cx="141600" cy="141600"/>
            <a:chOff x="0" y="0"/>
            <a:chExt cx="188800" cy="188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105273">
            <a:off x="5381385" y="10066704"/>
            <a:ext cx="141600" cy="141600"/>
            <a:chOff x="0" y="0"/>
            <a:chExt cx="188800" cy="188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3" id="23"/>
          <p:cNvGrpSpPr/>
          <p:nvPr/>
        </p:nvGrpSpPr>
        <p:grpSpPr>
          <a:xfrm rot="105273">
            <a:off x="5742615" y="10077770"/>
            <a:ext cx="141600" cy="141600"/>
            <a:chOff x="0" y="0"/>
            <a:chExt cx="188800" cy="188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5" id="25"/>
          <p:cNvGrpSpPr/>
          <p:nvPr/>
        </p:nvGrpSpPr>
        <p:grpSpPr>
          <a:xfrm rot="5400000">
            <a:off x="17586548" y="906272"/>
            <a:ext cx="141600" cy="141600"/>
            <a:chOff x="0" y="0"/>
            <a:chExt cx="188800" cy="188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27" id="27"/>
          <p:cNvGrpSpPr/>
          <p:nvPr/>
        </p:nvGrpSpPr>
        <p:grpSpPr>
          <a:xfrm rot="5400000">
            <a:off x="17586548" y="1267722"/>
            <a:ext cx="141600" cy="141600"/>
            <a:chOff x="0" y="0"/>
            <a:chExt cx="188800" cy="188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29" id="29"/>
          <p:cNvGrpSpPr/>
          <p:nvPr/>
        </p:nvGrpSpPr>
        <p:grpSpPr>
          <a:xfrm rot="5400000">
            <a:off x="17586548" y="1629148"/>
            <a:ext cx="141600" cy="141600"/>
            <a:chOff x="0" y="0"/>
            <a:chExt cx="188800" cy="188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1" id="31"/>
          <p:cNvGrpSpPr/>
          <p:nvPr/>
        </p:nvGrpSpPr>
        <p:grpSpPr>
          <a:xfrm rot="5400000">
            <a:off x="17586548" y="1990572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5400000">
            <a:off x="17586548" y="2351972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5400000">
            <a:off x="17274848" y="906272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5400000">
            <a:off x="17274848" y="1267722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5400000">
            <a:off x="17274848" y="1629148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5400000">
            <a:off x="17274848" y="1990572"/>
            <a:ext cx="141600" cy="141600"/>
            <a:chOff x="0" y="0"/>
            <a:chExt cx="188800" cy="188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3" id="43"/>
          <p:cNvGrpSpPr/>
          <p:nvPr/>
        </p:nvGrpSpPr>
        <p:grpSpPr>
          <a:xfrm rot="5400000">
            <a:off x="17274848" y="2351972"/>
            <a:ext cx="141600" cy="141600"/>
            <a:chOff x="0" y="0"/>
            <a:chExt cx="188800" cy="188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sp>
        <p:nvSpPr>
          <p:cNvPr name="Freeform 45" id="45"/>
          <p:cNvSpPr/>
          <p:nvPr/>
        </p:nvSpPr>
        <p:spPr>
          <a:xfrm flipH="false" flipV="false" rot="0">
            <a:off x="-2694982" y="3216619"/>
            <a:ext cx="5681086" cy="6271396"/>
          </a:xfrm>
          <a:custGeom>
            <a:avLst/>
            <a:gdLst/>
            <a:ahLst/>
            <a:cxnLst/>
            <a:rect r="r" b="b" t="t" l="l"/>
            <a:pathLst>
              <a:path h="6271396" w="5681086">
                <a:moveTo>
                  <a:pt x="0" y="0"/>
                </a:moveTo>
                <a:lnTo>
                  <a:pt x="5681086" y="0"/>
                </a:lnTo>
                <a:lnTo>
                  <a:pt x="5681086" y="6271396"/>
                </a:lnTo>
                <a:lnTo>
                  <a:pt x="0" y="62713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5548435" y="4889168"/>
            <a:ext cx="6617726" cy="4466965"/>
          </a:xfrm>
          <a:custGeom>
            <a:avLst/>
            <a:gdLst/>
            <a:ahLst/>
            <a:cxnLst/>
            <a:rect r="r" b="b" t="t" l="l"/>
            <a:pathLst>
              <a:path h="4466965" w="6617726">
                <a:moveTo>
                  <a:pt x="0" y="0"/>
                </a:moveTo>
                <a:lnTo>
                  <a:pt x="6617727" y="0"/>
                </a:lnTo>
                <a:lnTo>
                  <a:pt x="6617727" y="4466965"/>
                </a:lnTo>
                <a:lnTo>
                  <a:pt x="0" y="44669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2172266" y="984250"/>
            <a:ext cx="5837276" cy="1533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Functions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0" y="512024"/>
            <a:ext cx="1932855" cy="1893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04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406180" y="2247197"/>
            <a:ext cx="8087042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9"/>
              </a:lnSpc>
              <a:spcBef>
                <a:spcPct val="0"/>
              </a:spcBef>
            </a:pPr>
            <a:r>
              <a:rPr lang="en-US" b="true" sz="50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Decl</a:t>
            </a:r>
            <a:r>
              <a:rPr lang="en-US" b="true" sz="50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aration vs Expression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-286702" y="3166052"/>
            <a:ext cx="18288000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45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Declaration functions are hoisted (you can call them before they are defined).</a:t>
            </a:r>
          </a:p>
        </p:txBody>
      </p:sp>
    </p:spTree>
  </p:cSld>
  <p:clrMapOvr>
    <a:masterClrMapping/>
  </p:clrMapOvr>
  <p:transition spd="fast">
    <p:fade/>
  </p:transition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14567365" y="416268"/>
            <a:ext cx="292500" cy="292500"/>
            <a:chOff x="0" y="0"/>
            <a:chExt cx="390000" cy="39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4397715" y="241920"/>
            <a:ext cx="292500" cy="292500"/>
            <a:chOff x="0" y="0"/>
            <a:chExt cx="390000" cy="39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-832339" y="1155700"/>
            <a:ext cx="2909355" cy="1159508"/>
            <a:chOff x="0" y="0"/>
            <a:chExt cx="1019710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14857898" y="1906116"/>
            <a:ext cx="6286800" cy="999600"/>
            <a:chOff x="0" y="0"/>
            <a:chExt cx="8382400" cy="133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382381" cy="1332738"/>
            </a:xfrm>
            <a:custGeom>
              <a:avLst/>
              <a:gdLst/>
              <a:ahLst/>
              <a:cxnLst/>
              <a:rect r="r" b="b" t="t" l="l"/>
              <a:pathLst>
                <a:path h="1332738" w="8382381">
                  <a:moveTo>
                    <a:pt x="0" y="0"/>
                  </a:moveTo>
                  <a:lnTo>
                    <a:pt x="8382381" y="0"/>
                  </a:lnTo>
                  <a:lnTo>
                    <a:pt x="8382381" y="1332738"/>
                  </a:lnTo>
                  <a:lnTo>
                    <a:pt x="0" y="133273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105273">
            <a:off x="4297593" y="10033505"/>
            <a:ext cx="141600" cy="141600"/>
            <a:chOff x="0" y="0"/>
            <a:chExt cx="188800" cy="188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105273">
            <a:off x="4658874" y="10044572"/>
            <a:ext cx="141600" cy="141600"/>
            <a:chOff x="0" y="0"/>
            <a:chExt cx="188800" cy="188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105273">
            <a:off x="5020130" y="10055638"/>
            <a:ext cx="141600" cy="141600"/>
            <a:chOff x="0" y="0"/>
            <a:chExt cx="188800" cy="188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105273">
            <a:off x="5381385" y="10066704"/>
            <a:ext cx="141600" cy="141600"/>
            <a:chOff x="0" y="0"/>
            <a:chExt cx="188800" cy="188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3" id="23"/>
          <p:cNvGrpSpPr/>
          <p:nvPr/>
        </p:nvGrpSpPr>
        <p:grpSpPr>
          <a:xfrm rot="105273">
            <a:off x="5742615" y="10077770"/>
            <a:ext cx="141600" cy="141600"/>
            <a:chOff x="0" y="0"/>
            <a:chExt cx="188800" cy="188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5" id="25"/>
          <p:cNvGrpSpPr/>
          <p:nvPr/>
        </p:nvGrpSpPr>
        <p:grpSpPr>
          <a:xfrm rot="5400000">
            <a:off x="17586548" y="906272"/>
            <a:ext cx="141600" cy="141600"/>
            <a:chOff x="0" y="0"/>
            <a:chExt cx="188800" cy="188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27" id="27"/>
          <p:cNvGrpSpPr/>
          <p:nvPr/>
        </p:nvGrpSpPr>
        <p:grpSpPr>
          <a:xfrm rot="5400000">
            <a:off x="17586548" y="1267722"/>
            <a:ext cx="141600" cy="141600"/>
            <a:chOff x="0" y="0"/>
            <a:chExt cx="188800" cy="188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29" id="29"/>
          <p:cNvGrpSpPr/>
          <p:nvPr/>
        </p:nvGrpSpPr>
        <p:grpSpPr>
          <a:xfrm rot="5400000">
            <a:off x="17586548" y="1629148"/>
            <a:ext cx="141600" cy="141600"/>
            <a:chOff x="0" y="0"/>
            <a:chExt cx="188800" cy="188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1" id="31"/>
          <p:cNvGrpSpPr/>
          <p:nvPr/>
        </p:nvGrpSpPr>
        <p:grpSpPr>
          <a:xfrm rot="5400000">
            <a:off x="17586548" y="1990572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5400000">
            <a:off x="17586548" y="2351972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5400000">
            <a:off x="17274848" y="906272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5400000">
            <a:off x="17274848" y="1267722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5400000">
            <a:off x="17274848" y="1629148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5400000">
            <a:off x="17274848" y="1990572"/>
            <a:ext cx="141600" cy="141600"/>
            <a:chOff x="0" y="0"/>
            <a:chExt cx="188800" cy="188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3" id="43"/>
          <p:cNvGrpSpPr/>
          <p:nvPr/>
        </p:nvGrpSpPr>
        <p:grpSpPr>
          <a:xfrm rot="5400000">
            <a:off x="17274848" y="2351972"/>
            <a:ext cx="141600" cy="141600"/>
            <a:chOff x="0" y="0"/>
            <a:chExt cx="188800" cy="188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sp>
        <p:nvSpPr>
          <p:cNvPr name="Freeform 45" id="45"/>
          <p:cNvSpPr/>
          <p:nvPr/>
        </p:nvSpPr>
        <p:spPr>
          <a:xfrm flipH="false" flipV="false" rot="0">
            <a:off x="-2694982" y="3216619"/>
            <a:ext cx="5681086" cy="6271396"/>
          </a:xfrm>
          <a:custGeom>
            <a:avLst/>
            <a:gdLst/>
            <a:ahLst/>
            <a:cxnLst/>
            <a:rect r="r" b="b" t="t" l="l"/>
            <a:pathLst>
              <a:path h="6271396" w="5681086">
                <a:moveTo>
                  <a:pt x="0" y="0"/>
                </a:moveTo>
                <a:lnTo>
                  <a:pt x="5681086" y="0"/>
                </a:lnTo>
                <a:lnTo>
                  <a:pt x="5681086" y="6271396"/>
                </a:lnTo>
                <a:lnTo>
                  <a:pt x="0" y="62713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5548435" y="4889168"/>
            <a:ext cx="6617726" cy="4466965"/>
          </a:xfrm>
          <a:custGeom>
            <a:avLst/>
            <a:gdLst/>
            <a:ahLst/>
            <a:cxnLst/>
            <a:rect r="r" b="b" t="t" l="l"/>
            <a:pathLst>
              <a:path h="4466965" w="6617726">
                <a:moveTo>
                  <a:pt x="0" y="0"/>
                </a:moveTo>
                <a:lnTo>
                  <a:pt x="6617727" y="0"/>
                </a:lnTo>
                <a:lnTo>
                  <a:pt x="6617727" y="4466965"/>
                </a:lnTo>
                <a:lnTo>
                  <a:pt x="0" y="44669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2172266" y="984250"/>
            <a:ext cx="5837276" cy="1533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Functions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0" y="512024"/>
            <a:ext cx="1932855" cy="1893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04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406180" y="2247197"/>
            <a:ext cx="8087042" cy="876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9"/>
              </a:lnSpc>
              <a:spcBef>
                <a:spcPct val="0"/>
              </a:spcBef>
            </a:pPr>
            <a:r>
              <a:rPr lang="en-US" b="true" sz="50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Decl</a:t>
            </a:r>
            <a:r>
              <a:rPr lang="en-US" b="true" sz="50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aration vs Expression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4171237" y="3166052"/>
            <a:ext cx="9372124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45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Expr</a:t>
            </a:r>
            <a:r>
              <a:rPr lang="en-US" sz="4500">
                <a:solidFill>
                  <a:srgbClr val="EFEFEF"/>
                </a:solidFill>
                <a:latin typeface="Arial"/>
                <a:ea typeface="Arial"/>
                <a:cs typeface="Arial"/>
                <a:sym typeface="Arial"/>
              </a:rPr>
              <a:t>ession functions are not hoisted.</a:t>
            </a:r>
          </a:p>
        </p:txBody>
      </p:sp>
    </p:spTree>
  </p:cSld>
  <p:clrMapOvr>
    <a:masterClrMapping/>
  </p:clrMapOvr>
  <p:transition spd="fast">
    <p:fade/>
  </p:transition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2095392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0" y="1733942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0" y="1372516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0" y="1011092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0" y="649692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311700" y="2095392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311700" y="1733942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311700" y="1372516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311700" y="1011092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311700" y="649692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2335835" y="661416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12166185" y="487068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4564598" y="933742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4449590" y="946930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288340" y="164541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5589328" y="914152"/>
            <a:ext cx="5803106" cy="1203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FED169"/>
                </a:solidFill>
                <a:latin typeface="Raleway Bold"/>
                <a:ea typeface="Raleway Bold"/>
                <a:cs typeface="Raleway Bold"/>
                <a:sym typeface="Raleway Bold"/>
              </a:rPr>
              <a:t>Time For Task</a:t>
            </a:r>
          </a:p>
        </p:txBody>
      </p:sp>
      <p:grpSp>
        <p:nvGrpSpPr>
          <p:cNvPr name="Group 32" id="32"/>
          <p:cNvGrpSpPr/>
          <p:nvPr/>
        </p:nvGrpSpPr>
        <p:grpSpPr>
          <a:xfrm rot="-10800000">
            <a:off x="6809634" y="10060350"/>
            <a:ext cx="141600" cy="141600"/>
            <a:chOff x="0" y="0"/>
            <a:chExt cx="188800" cy="188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4" id="34"/>
          <p:cNvGrpSpPr/>
          <p:nvPr/>
        </p:nvGrpSpPr>
        <p:grpSpPr>
          <a:xfrm rot="-10800000">
            <a:off x="6448184" y="10060350"/>
            <a:ext cx="141600" cy="141600"/>
            <a:chOff x="0" y="0"/>
            <a:chExt cx="188800" cy="188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6" id="36"/>
          <p:cNvGrpSpPr/>
          <p:nvPr/>
        </p:nvGrpSpPr>
        <p:grpSpPr>
          <a:xfrm rot="-10800000">
            <a:off x="6086758" y="10060350"/>
            <a:ext cx="141600" cy="141600"/>
            <a:chOff x="0" y="0"/>
            <a:chExt cx="188800" cy="188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8" id="38"/>
          <p:cNvGrpSpPr/>
          <p:nvPr/>
        </p:nvGrpSpPr>
        <p:grpSpPr>
          <a:xfrm rot="-10800000">
            <a:off x="5725334" y="10060350"/>
            <a:ext cx="141600" cy="141600"/>
            <a:chOff x="0" y="0"/>
            <a:chExt cx="188800" cy="188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0" id="40"/>
          <p:cNvGrpSpPr/>
          <p:nvPr/>
        </p:nvGrpSpPr>
        <p:grpSpPr>
          <a:xfrm rot="-10800000">
            <a:off x="5363934" y="10060350"/>
            <a:ext cx="141600" cy="141600"/>
            <a:chOff x="0" y="0"/>
            <a:chExt cx="188800" cy="188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1674805" y="2603407"/>
            <a:ext cx="14524792" cy="3181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Create a "Guess the Number" game where the computer picks a random number between 1 and 10, and the player tries to guess it. Use conditions to check the guess and a function to handle the game logic.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833612" y="6335666"/>
            <a:ext cx="14207178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FED169"/>
                </a:solidFill>
                <a:latin typeface="Raleway Bold"/>
                <a:ea typeface="Raleway Bold"/>
                <a:cs typeface="Raleway Bold"/>
                <a:sym typeface="Raleway Bold"/>
              </a:rPr>
              <a:t>Hint</a:t>
            </a: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-US" sz="4500">
                <a:solidFill>
                  <a:srgbClr val="FED169"/>
                </a:solidFill>
                <a:latin typeface="Raleway"/>
                <a:ea typeface="Raleway"/>
                <a:cs typeface="Raleway"/>
                <a:sym typeface="Raleway"/>
              </a:rPr>
              <a:t>Create a simple function to check on user input if it matches the guessed number from 1-10 </a:t>
            </a:r>
          </a:p>
        </p:txBody>
      </p:sp>
    </p:spTree>
  </p:cSld>
  <p:clrMapOvr>
    <a:masterClrMapping/>
  </p:clrMapOvr>
  <p:transition spd="fast">
    <p:fade/>
  </p:transition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2095392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0" y="1733942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0" y="1372516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0" y="1011092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0" y="649692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311700" y="2095392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311700" y="1733942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311700" y="1372516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311700" y="1011092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311700" y="649692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2335835" y="661416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12166185" y="487068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4564598" y="933742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4449590" y="946930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288340" y="164541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-10800000">
            <a:off x="6809634" y="10060350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-10800000">
            <a:off x="6448184" y="10060350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-10800000">
            <a:off x="6086758" y="10060350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10800000">
            <a:off x="5725334" y="10060350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-10800000">
            <a:off x="5363934" y="10060350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-837838" y="415075"/>
            <a:ext cx="2909355" cy="1159508"/>
            <a:chOff x="0" y="0"/>
            <a:chExt cx="1019710" cy="4064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2166767" y="243625"/>
            <a:ext cx="583727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Objects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-5499" y="-228600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05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881604" y="2335166"/>
            <a:ext cx="14524792" cy="558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An obj</a:t>
            </a: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ect is a special data type in JavaScript that allows you to store related information together in the form of key–value pairs.</a:t>
            </a:r>
          </a:p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Key → always a string (or Symbol).</a:t>
            </a:r>
          </a:p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Value → can be anything (string, number, array, another object, or function).</a:t>
            </a:r>
          </a:p>
          <a:p>
            <a:pPr algn="ctr">
              <a:lnSpc>
                <a:spcPts val="6300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2095392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0" y="1733942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0" y="1372516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0" y="1011092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0" y="649692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311700" y="2095392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311700" y="1733942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311700" y="1372516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311700" y="1011092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311700" y="649692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2335835" y="661416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12166185" y="487068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4564598" y="933742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4449590" y="946930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288340" y="164541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-10800000">
            <a:off x="6809634" y="10060350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-10800000">
            <a:off x="6448184" y="10060350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-10800000">
            <a:off x="6086758" y="10060350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10800000">
            <a:off x="5725334" y="10060350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-10800000">
            <a:off x="5363934" y="10060350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-837838" y="415075"/>
            <a:ext cx="2909355" cy="1159508"/>
            <a:chOff x="0" y="0"/>
            <a:chExt cx="1019710" cy="4064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10365949" y="3638442"/>
            <a:ext cx="7412794" cy="5123128"/>
          </a:xfrm>
          <a:custGeom>
            <a:avLst/>
            <a:gdLst/>
            <a:ahLst/>
            <a:cxnLst/>
            <a:rect r="r" b="b" t="t" l="l"/>
            <a:pathLst>
              <a:path h="5123128" w="7412794">
                <a:moveTo>
                  <a:pt x="0" y="0"/>
                </a:moveTo>
                <a:lnTo>
                  <a:pt x="7412795" y="0"/>
                </a:lnTo>
                <a:lnTo>
                  <a:pt x="7412795" y="5123128"/>
                </a:lnTo>
                <a:lnTo>
                  <a:pt x="0" y="512312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2166767" y="243625"/>
            <a:ext cx="583727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Objects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-5499" y="-228600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05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624750" y="2000142"/>
            <a:ext cx="10004827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71552" indent="-485776" lvl="1">
              <a:lnSpc>
                <a:spcPts val="6300"/>
              </a:lnSpc>
              <a:spcBef>
                <a:spcPct val="0"/>
              </a:spcBef>
              <a:buFont typeface="Arial"/>
              <a:buChar char="•"/>
            </a:pP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n</a:t>
            </a: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ame → key, "Tasneem" → value</a:t>
            </a:r>
          </a:p>
          <a:p>
            <a:pPr algn="ctr" marL="971552" indent="-485776" lvl="1">
              <a:lnSpc>
                <a:spcPts val="6300"/>
              </a:lnSpc>
              <a:spcBef>
                <a:spcPct val="0"/>
              </a:spcBef>
              <a:buFont typeface="Arial"/>
              <a:buChar char="•"/>
            </a:pP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age → key, 21 → value</a:t>
            </a:r>
          </a:p>
          <a:p>
            <a:pPr algn="ctr" marL="971552" indent="-485776" lvl="1">
              <a:lnSpc>
                <a:spcPts val="6300"/>
              </a:lnSpc>
              <a:spcBef>
                <a:spcPct val="0"/>
              </a:spcBef>
              <a:buFont typeface="Arial"/>
              <a:buChar char="•"/>
            </a:pP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isStudent → key, true → value</a:t>
            </a:r>
          </a:p>
          <a:p>
            <a:pPr algn="ctr">
              <a:lnSpc>
                <a:spcPts val="6300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2095392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0" y="1733942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0" y="1372516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0" y="1011092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0" y="649692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311700" y="2095392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311700" y="1733942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311700" y="1372516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311700" y="1011092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311700" y="649692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2335835" y="661416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12166185" y="487068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4564598" y="933742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4449590" y="946930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288340" y="164541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-10800000">
            <a:off x="6809634" y="10060350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-10800000">
            <a:off x="6448184" y="10060350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-10800000">
            <a:off x="6086758" y="10060350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10800000">
            <a:off x="5725334" y="10060350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-10800000">
            <a:off x="5363934" y="10060350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-837838" y="415075"/>
            <a:ext cx="2909355" cy="1159508"/>
            <a:chOff x="0" y="0"/>
            <a:chExt cx="1019710" cy="4064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4224399" y="4060494"/>
            <a:ext cx="8834433" cy="5197806"/>
          </a:xfrm>
          <a:custGeom>
            <a:avLst/>
            <a:gdLst/>
            <a:ahLst/>
            <a:cxnLst/>
            <a:rect r="r" b="b" t="t" l="l"/>
            <a:pathLst>
              <a:path h="5197806" w="8834433">
                <a:moveTo>
                  <a:pt x="0" y="0"/>
                </a:moveTo>
                <a:lnTo>
                  <a:pt x="8834433" y="0"/>
                </a:lnTo>
                <a:lnTo>
                  <a:pt x="8834433" y="5197806"/>
                </a:lnTo>
                <a:lnTo>
                  <a:pt x="0" y="51978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2166767" y="243625"/>
            <a:ext cx="583727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Objects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-5499" y="-228600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05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804318" y="1732667"/>
            <a:ext cx="10125233" cy="1203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FED169"/>
                </a:solidFill>
                <a:latin typeface="Raleway Bold"/>
                <a:ea typeface="Raleway Bold"/>
                <a:cs typeface="Raleway Bold"/>
                <a:sym typeface="Raleway Bold"/>
              </a:rPr>
              <a:t> Ways to Create Objects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445771" y="2935993"/>
            <a:ext cx="10004827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1.</a:t>
            </a: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Object Literal (most common)</a:t>
            </a:r>
          </a:p>
        </p:txBody>
      </p:sp>
    </p:spTree>
  </p:cSld>
  <p:clrMapOvr>
    <a:masterClrMapping/>
  </p:clrMapOvr>
  <p:transition spd="fast">
    <p:fade/>
  </p:transition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2095392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0" y="1733942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0" y="1372516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0" y="1011092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0" y="649692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311700" y="2095392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311700" y="1733942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311700" y="1372516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311700" y="1011092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311700" y="649692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2335835" y="661416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12166185" y="487068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4564598" y="933742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4449590" y="946930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288340" y="164541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-10800000">
            <a:off x="6809634" y="10060350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-10800000">
            <a:off x="6448184" y="10060350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-10800000">
            <a:off x="6086758" y="10060350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10800000">
            <a:off x="5725334" y="10060350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-10800000">
            <a:off x="5363934" y="10060350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-837838" y="415075"/>
            <a:ext cx="2909355" cy="1159508"/>
            <a:chOff x="0" y="0"/>
            <a:chExt cx="1019710" cy="4064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3427677" y="4173733"/>
            <a:ext cx="10380030" cy="4140457"/>
          </a:xfrm>
          <a:custGeom>
            <a:avLst/>
            <a:gdLst/>
            <a:ahLst/>
            <a:cxnLst/>
            <a:rect r="r" b="b" t="t" l="l"/>
            <a:pathLst>
              <a:path h="4140457" w="10380030">
                <a:moveTo>
                  <a:pt x="0" y="0"/>
                </a:moveTo>
                <a:lnTo>
                  <a:pt x="10380030" y="0"/>
                </a:lnTo>
                <a:lnTo>
                  <a:pt x="10380030" y="4140457"/>
                </a:lnTo>
                <a:lnTo>
                  <a:pt x="0" y="41404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2166767" y="243625"/>
            <a:ext cx="583727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Objects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-5499" y="-228600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05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804318" y="1732667"/>
            <a:ext cx="10125233" cy="1203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FED169"/>
                </a:solidFill>
                <a:latin typeface="Raleway Bold"/>
                <a:ea typeface="Raleway Bold"/>
                <a:cs typeface="Raleway Bold"/>
                <a:sym typeface="Raleway Bold"/>
              </a:rPr>
              <a:t> Ways to Create Objects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616840" y="2840743"/>
            <a:ext cx="10004827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2.</a:t>
            </a: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Using new Object()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C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318446" y="8894754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318446" y="8533304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318446" y="8171878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318446" y="7810454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318446" y="7449054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630146" y="8894754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630146" y="8533304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630146" y="8171878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630146" y="7810454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630146" y="7449054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568721" y="1574296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399071" y="1399948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2345711" y="933742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2230703" y="946930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-677628" y="2447821"/>
            <a:ext cx="19080171" cy="3053341"/>
            <a:chOff x="0" y="0"/>
            <a:chExt cx="22556209" cy="36096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2556208" cy="3609600"/>
            </a:xfrm>
            <a:custGeom>
              <a:avLst/>
              <a:gdLst/>
              <a:ahLst/>
              <a:cxnLst/>
              <a:rect r="r" b="b" t="t" l="l"/>
              <a:pathLst>
                <a:path h="3609600" w="22556208">
                  <a:moveTo>
                    <a:pt x="0" y="0"/>
                  </a:moveTo>
                  <a:lnTo>
                    <a:pt x="22556208" y="0"/>
                  </a:lnTo>
                  <a:lnTo>
                    <a:pt x="22556208" y="3609600"/>
                  </a:lnTo>
                  <a:lnTo>
                    <a:pt x="0" y="360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19050"/>
              <a:ext cx="22556209" cy="36286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12001"/>
                </a:lnSpc>
              </a:pPr>
              <a:r>
                <a:rPr lang="en-US" b="true" sz="10001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What is JavaScript?</a:t>
              </a: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15447457" y="2580540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2730803" y="5501162"/>
            <a:ext cx="12263309" cy="3072131"/>
            <a:chOff x="0" y="0"/>
            <a:chExt cx="20309537" cy="5087824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0309536" cy="5087824"/>
            </a:xfrm>
            <a:custGeom>
              <a:avLst/>
              <a:gdLst/>
              <a:ahLst/>
              <a:cxnLst/>
              <a:rect r="r" b="b" t="t" l="l"/>
              <a:pathLst>
                <a:path h="5087824" w="20309536">
                  <a:moveTo>
                    <a:pt x="0" y="0"/>
                  </a:moveTo>
                  <a:lnTo>
                    <a:pt x="20309536" y="0"/>
                  </a:lnTo>
                  <a:lnTo>
                    <a:pt x="20309536" y="5087824"/>
                  </a:lnTo>
                  <a:lnTo>
                    <a:pt x="0" y="50878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>
              <a:noFill/>
              <a:prstDash val="sysDot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85725"/>
              <a:ext cx="20309537" cy="51735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907251" indent="-453626" lvl="1">
                <a:lnSpc>
                  <a:spcPts val="5883"/>
                </a:lnSpc>
                <a:buFont typeface="Arial"/>
                <a:buChar char="•"/>
              </a:pPr>
              <a:r>
                <a:rPr lang="en-US" sz="4202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The programming language of the web.</a:t>
              </a:r>
            </a:p>
            <a:p>
              <a:pPr algn="l" marL="907251" indent="-453626" lvl="1">
                <a:lnSpc>
                  <a:spcPts val="5883"/>
                </a:lnSpc>
                <a:buFont typeface="Arial"/>
                <a:buChar char="•"/>
              </a:pPr>
              <a:r>
                <a:rPr lang="en-US" sz="4202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Can update and change both HTML and CSS</a:t>
              </a:r>
            </a:p>
            <a:p>
              <a:pPr algn="l" marL="907251" indent="-453626" lvl="1">
                <a:lnSpc>
                  <a:spcPts val="5883"/>
                </a:lnSpc>
                <a:buFont typeface="Arial"/>
                <a:buChar char="•"/>
              </a:pPr>
              <a:r>
                <a:rPr lang="en-US" sz="4202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Foundation for frameworks like React and Angular</a:t>
              </a: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612705" y="1212728"/>
            <a:ext cx="2236195" cy="2222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97"/>
              </a:lnSpc>
              <a:spcBef>
                <a:spcPct val="0"/>
              </a:spcBef>
            </a:pPr>
            <a:r>
              <a:rPr lang="en-US" b="true" sz="12998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00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0">
            <a:off x="12337347" y="336147"/>
            <a:ext cx="1892796" cy="605878"/>
          </a:xfrm>
          <a:custGeom>
            <a:avLst/>
            <a:gdLst/>
            <a:ahLst/>
            <a:cxnLst/>
            <a:rect r="r" b="b" t="t" l="l"/>
            <a:pathLst>
              <a:path h="605878" w="1892796">
                <a:moveTo>
                  <a:pt x="0" y="0"/>
                </a:moveTo>
                <a:lnTo>
                  <a:pt x="1892795" y="0"/>
                </a:lnTo>
                <a:lnTo>
                  <a:pt x="1892795" y="605878"/>
                </a:lnTo>
                <a:lnTo>
                  <a:pt x="0" y="6058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719" t="-111337" r="0" b="-134556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4263153" y="336147"/>
            <a:ext cx="3449447" cy="692553"/>
          </a:xfrm>
          <a:custGeom>
            <a:avLst/>
            <a:gdLst/>
            <a:ahLst/>
            <a:cxnLst/>
            <a:rect r="r" b="b" t="t" l="l"/>
            <a:pathLst>
              <a:path h="692553" w="3449447">
                <a:moveTo>
                  <a:pt x="0" y="0"/>
                </a:moveTo>
                <a:lnTo>
                  <a:pt x="3449447" y="0"/>
                </a:lnTo>
                <a:lnTo>
                  <a:pt x="3449447" y="692553"/>
                </a:lnTo>
                <a:lnTo>
                  <a:pt x="0" y="6925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2095392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0" y="1733942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0" y="1372516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0" y="1011092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0" y="649692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311700" y="2095392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311700" y="1733942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311700" y="1372516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311700" y="1011092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311700" y="649692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2335835" y="661416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12166185" y="487068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4564598" y="933742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4449590" y="946930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288340" y="164541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-10800000">
            <a:off x="6809634" y="10060350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-10800000">
            <a:off x="6448184" y="10060350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-10800000">
            <a:off x="6086758" y="10060350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10800000">
            <a:off x="5725334" y="10060350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-10800000">
            <a:off x="5363934" y="10060350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-837838" y="415075"/>
            <a:ext cx="2909355" cy="1159508"/>
            <a:chOff x="0" y="0"/>
            <a:chExt cx="1019710" cy="4064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3747007" y="4011815"/>
            <a:ext cx="10793987" cy="4856462"/>
          </a:xfrm>
          <a:custGeom>
            <a:avLst/>
            <a:gdLst/>
            <a:ahLst/>
            <a:cxnLst/>
            <a:rect r="r" b="b" t="t" l="l"/>
            <a:pathLst>
              <a:path h="4856462" w="10793987">
                <a:moveTo>
                  <a:pt x="0" y="0"/>
                </a:moveTo>
                <a:lnTo>
                  <a:pt x="10793986" y="0"/>
                </a:lnTo>
                <a:lnTo>
                  <a:pt x="10793986" y="4856463"/>
                </a:lnTo>
                <a:lnTo>
                  <a:pt x="0" y="48564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2166767" y="243625"/>
            <a:ext cx="583727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Objects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-5499" y="-228600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05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804318" y="1732667"/>
            <a:ext cx="10125233" cy="1203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FED169"/>
                </a:solidFill>
                <a:latin typeface="Raleway Bold"/>
                <a:ea typeface="Raleway Bold"/>
                <a:cs typeface="Raleway Bold"/>
                <a:sym typeface="Raleway Bold"/>
              </a:rPr>
              <a:t> Ways to Create Objects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616840" y="2840743"/>
            <a:ext cx="10004827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3.</a:t>
            </a: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Nested Objects</a:t>
            </a:r>
          </a:p>
        </p:txBody>
      </p:sp>
    </p:spTree>
  </p:cSld>
  <p:clrMapOvr>
    <a:masterClrMapping/>
  </p:clrMapOvr>
  <p:transition spd="fast">
    <p:fade/>
  </p:transition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2095392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0" y="1733942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0" y="1372516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0" y="1011092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0" y="649692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311700" y="2095392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311700" y="1733942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311700" y="1372516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311700" y="1011092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311700" y="649692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2335835" y="661416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12166185" y="487068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4564598" y="933742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4449590" y="946930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288340" y="164541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-10800000">
            <a:off x="6809634" y="10060350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-10800000">
            <a:off x="6448184" y="10060350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-10800000">
            <a:off x="6086758" y="10060350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10800000">
            <a:off x="5725334" y="10060350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-10800000">
            <a:off x="5363934" y="10060350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-837838" y="415075"/>
            <a:ext cx="2909355" cy="1159508"/>
            <a:chOff x="0" y="0"/>
            <a:chExt cx="1019710" cy="4064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3562169" y="4545718"/>
            <a:ext cx="10808300" cy="4270354"/>
          </a:xfrm>
          <a:custGeom>
            <a:avLst/>
            <a:gdLst/>
            <a:ahLst/>
            <a:cxnLst/>
            <a:rect r="r" b="b" t="t" l="l"/>
            <a:pathLst>
              <a:path h="4270354" w="10808300">
                <a:moveTo>
                  <a:pt x="0" y="0"/>
                </a:moveTo>
                <a:lnTo>
                  <a:pt x="10808300" y="0"/>
                </a:lnTo>
                <a:lnTo>
                  <a:pt x="10808300" y="4270355"/>
                </a:lnTo>
                <a:lnTo>
                  <a:pt x="0" y="42703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2166767" y="243625"/>
            <a:ext cx="583727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Objects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-5499" y="-228600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05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804318" y="1732667"/>
            <a:ext cx="10125233" cy="1203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FED169"/>
                </a:solidFill>
                <a:latin typeface="Raleway Bold"/>
                <a:ea typeface="Raleway Bold"/>
                <a:cs typeface="Raleway Bold"/>
                <a:sym typeface="Raleway Bold"/>
              </a:rPr>
              <a:t> Ways to Create Objects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616840" y="2840743"/>
            <a:ext cx="13753629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4.</a:t>
            </a: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Objects with Methods (functions inside objects)</a:t>
            </a:r>
          </a:p>
        </p:txBody>
      </p:sp>
    </p:spTree>
  </p:cSld>
  <p:clrMapOvr>
    <a:masterClrMapping/>
  </p:clrMapOvr>
  <p:transition spd="fast">
    <p:fade/>
  </p:transition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2095392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0" y="1733942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0" y="1372516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0" y="1011092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0" y="649692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311700" y="2095392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311700" y="1733942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311700" y="1372516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311700" y="1011092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311700" y="649692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2335835" y="661416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12166185" y="487068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4564598" y="933742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4449590" y="946930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288340" y="164541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-10800000">
            <a:off x="6809634" y="10060350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-10800000">
            <a:off x="6448184" y="10060350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-10800000">
            <a:off x="6086758" y="10060350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10800000">
            <a:off x="5725334" y="10060350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-10800000">
            <a:off x="5363934" y="10060350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-837838" y="415075"/>
            <a:ext cx="2909355" cy="1159508"/>
            <a:chOff x="0" y="0"/>
            <a:chExt cx="1019710" cy="4064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3508936" y="4389880"/>
            <a:ext cx="10861532" cy="3756009"/>
          </a:xfrm>
          <a:custGeom>
            <a:avLst/>
            <a:gdLst/>
            <a:ahLst/>
            <a:cxnLst/>
            <a:rect r="r" b="b" t="t" l="l"/>
            <a:pathLst>
              <a:path h="3756009" w="10861532">
                <a:moveTo>
                  <a:pt x="0" y="0"/>
                </a:moveTo>
                <a:lnTo>
                  <a:pt x="10861533" y="0"/>
                </a:lnTo>
                <a:lnTo>
                  <a:pt x="10861533" y="3756009"/>
                </a:lnTo>
                <a:lnTo>
                  <a:pt x="0" y="37560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2166767" y="243625"/>
            <a:ext cx="583727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Objects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-5499" y="-228600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05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804318" y="1732667"/>
            <a:ext cx="10125233" cy="1203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FED169"/>
                </a:solidFill>
                <a:latin typeface="Raleway Bold"/>
                <a:ea typeface="Raleway Bold"/>
                <a:cs typeface="Raleway Bold"/>
                <a:sym typeface="Raleway Bold"/>
              </a:rPr>
              <a:t> Ways to Create Objects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616840" y="2840743"/>
            <a:ext cx="13753629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5.</a:t>
            </a: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Using a constructor function</a:t>
            </a:r>
          </a:p>
        </p:txBody>
      </p:sp>
    </p:spTree>
  </p:cSld>
  <p:clrMapOvr>
    <a:masterClrMapping/>
  </p:clrMapOvr>
  <p:transition spd="fast">
    <p:fade/>
  </p:transition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2095392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0" y="1733942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0" y="1372516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0" y="1011092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0" y="649692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311700" y="2095392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311700" y="1733942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311700" y="1372516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311700" y="1011092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311700" y="649692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2335835" y="661416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12166185" y="487068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4564598" y="933742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4449590" y="946930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288340" y="164541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-10800000">
            <a:off x="6809634" y="10060350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-10800000">
            <a:off x="6448184" y="10060350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-10800000">
            <a:off x="6086758" y="10060350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10800000">
            <a:off x="5725334" y="10060350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-10800000">
            <a:off x="5363934" y="10060350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-837838" y="415075"/>
            <a:ext cx="2909355" cy="1159508"/>
            <a:chOff x="0" y="0"/>
            <a:chExt cx="1019710" cy="4064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3711279" y="4035226"/>
            <a:ext cx="10659190" cy="4998673"/>
          </a:xfrm>
          <a:custGeom>
            <a:avLst/>
            <a:gdLst/>
            <a:ahLst/>
            <a:cxnLst/>
            <a:rect r="r" b="b" t="t" l="l"/>
            <a:pathLst>
              <a:path h="4998673" w="10659190">
                <a:moveTo>
                  <a:pt x="0" y="0"/>
                </a:moveTo>
                <a:lnTo>
                  <a:pt x="10659190" y="0"/>
                </a:lnTo>
                <a:lnTo>
                  <a:pt x="10659190" y="4998673"/>
                </a:lnTo>
                <a:lnTo>
                  <a:pt x="0" y="49986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2166767" y="243625"/>
            <a:ext cx="583727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Objects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-5499" y="-228600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05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804318" y="1732667"/>
            <a:ext cx="10125233" cy="1203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FED169"/>
                </a:solidFill>
                <a:latin typeface="Raleway Bold"/>
                <a:ea typeface="Raleway Bold"/>
                <a:cs typeface="Raleway Bold"/>
                <a:sym typeface="Raleway Bold"/>
              </a:rPr>
              <a:t> Ways to Create Objects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382500" y="2897893"/>
            <a:ext cx="7414013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6.</a:t>
            </a: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Using a class</a:t>
            </a:r>
          </a:p>
        </p:txBody>
      </p:sp>
    </p:spTree>
  </p:cSld>
  <p:clrMapOvr>
    <a:masterClrMapping/>
  </p:clrMapOvr>
  <p:transition spd="fast">
    <p:fade/>
  </p:transition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2095392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0" y="1733942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0" y="1372516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0" y="1011092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0" y="649692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311700" y="2095392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311700" y="1733942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311700" y="1372516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311700" y="1011092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311700" y="649692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2335835" y="661416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12166185" y="487068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4564598" y="933742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4449590" y="946930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288340" y="164541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-10800000">
            <a:off x="6809634" y="10060350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-10800000">
            <a:off x="6448184" y="10060350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-10800000">
            <a:off x="6086758" y="10060350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10800000">
            <a:off x="5725334" y="10060350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-10800000">
            <a:off x="5363934" y="10060350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-837838" y="415075"/>
            <a:ext cx="2909355" cy="1159508"/>
            <a:chOff x="0" y="0"/>
            <a:chExt cx="1019710" cy="4064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4089506" y="5277126"/>
            <a:ext cx="9945171" cy="1283248"/>
          </a:xfrm>
          <a:custGeom>
            <a:avLst/>
            <a:gdLst/>
            <a:ahLst/>
            <a:cxnLst/>
            <a:rect r="r" b="b" t="t" l="l"/>
            <a:pathLst>
              <a:path h="1283248" w="9945171">
                <a:moveTo>
                  <a:pt x="0" y="0"/>
                </a:moveTo>
                <a:lnTo>
                  <a:pt x="9945171" y="0"/>
                </a:lnTo>
                <a:lnTo>
                  <a:pt x="9945171" y="1283248"/>
                </a:lnTo>
                <a:lnTo>
                  <a:pt x="0" y="12832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2166767" y="243625"/>
            <a:ext cx="583727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Objects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-5499" y="-228600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05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0" y="1732667"/>
            <a:ext cx="13097485" cy="1203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FED169"/>
                </a:solidFill>
                <a:latin typeface="Raleway Bold"/>
                <a:ea typeface="Raleway Bold"/>
                <a:cs typeface="Raleway Bold"/>
                <a:sym typeface="Raleway Bold"/>
              </a:rPr>
              <a:t>Accessing Object Properties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382500" y="2897893"/>
            <a:ext cx="7414013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Dot</a:t>
            </a: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Notation</a:t>
            </a:r>
          </a:p>
        </p:txBody>
      </p:sp>
    </p:spTree>
  </p:cSld>
  <p:clrMapOvr>
    <a:masterClrMapping/>
  </p:clrMapOvr>
  <p:transition spd="fast">
    <p:fade/>
  </p:transition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2095392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0" y="1733942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0" y="1372516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0" y="1011092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0" y="649692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311700" y="2095392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311700" y="1733942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311700" y="1372516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311700" y="1011092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311700" y="649692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2335835" y="661416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12166185" y="487068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4564598" y="933742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4449590" y="946930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288340" y="164541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-10800000">
            <a:off x="6809634" y="10060350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-10800000">
            <a:off x="6448184" y="10060350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-10800000">
            <a:off x="6086758" y="10060350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10800000">
            <a:off x="5725334" y="10060350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-10800000">
            <a:off x="5363934" y="10060350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-837838" y="415075"/>
            <a:ext cx="2909355" cy="1159508"/>
            <a:chOff x="0" y="0"/>
            <a:chExt cx="1019710" cy="4064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4094527" y="4774318"/>
            <a:ext cx="10098947" cy="1718970"/>
          </a:xfrm>
          <a:custGeom>
            <a:avLst/>
            <a:gdLst/>
            <a:ahLst/>
            <a:cxnLst/>
            <a:rect r="r" b="b" t="t" l="l"/>
            <a:pathLst>
              <a:path h="1718970" w="10098947">
                <a:moveTo>
                  <a:pt x="0" y="0"/>
                </a:moveTo>
                <a:lnTo>
                  <a:pt x="10098946" y="0"/>
                </a:lnTo>
                <a:lnTo>
                  <a:pt x="10098946" y="1718970"/>
                </a:lnTo>
                <a:lnTo>
                  <a:pt x="0" y="17189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2166767" y="243625"/>
            <a:ext cx="583727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Objects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-5499" y="-228600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05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0" y="1732667"/>
            <a:ext cx="13097485" cy="1203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FED169"/>
                </a:solidFill>
                <a:latin typeface="Raleway Bold"/>
                <a:ea typeface="Raleway Bold"/>
                <a:cs typeface="Raleway Bold"/>
                <a:sym typeface="Raleway Bold"/>
              </a:rPr>
              <a:t>Accessing Object Properties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382500" y="2897893"/>
            <a:ext cx="13987969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Bracket</a:t>
            </a: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Notation (useful when property is dynamic)</a:t>
            </a:r>
          </a:p>
        </p:txBody>
      </p:sp>
    </p:spTree>
  </p:cSld>
  <p:clrMapOvr>
    <a:masterClrMapping/>
  </p:clrMapOvr>
  <p:transition spd="fast">
    <p:fade/>
  </p:transition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2095392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0" y="1733942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0" y="1372516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0" y="1011092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0" y="649692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311700" y="2095392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311700" y="1733942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311700" y="1372516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311700" y="1011092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311700" y="649692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2335835" y="661416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12166185" y="487068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4564598" y="933742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4449590" y="946930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288340" y="164541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-10800000">
            <a:off x="6809634" y="10060350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-10800000">
            <a:off x="6448184" y="10060350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-10800000">
            <a:off x="6086758" y="10060350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10800000">
            <a:off x="5725334" y="10060350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-10800000">
            <a:off x="5363934" y="10060350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-837838" y="415075"/>
            <a:ext cx="2909355" cy="1159508"/>
            <a:chOff x="0" y="0"/>
            <a:chExt cx="1019710" cy="4064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4219060" y="3344485"/>
            <a:ext cx="8439211" cy="5464031"/>
          </a:xfrm>
          <a:custGeom>
            <a:avLst/>
            <a:gdLst/>
            <a:ahLst/>
            <a:cxnLst/>
            <a:rect r="r" b="b" t="t" l="l"/>
            <a:pathLst>
              <a:path h="5464031" w="8439211">
                <a:moveTo>
                  <a:pt x="0" y="0"/>
                </a:moveTo>
                <a:lnTo>
                  <a:pt x="8439211" y="0"/>
                </a:lnTo>
                <a:lnTo>
                  <a:pt x="8439211" y="5464031"/>
                </a:lnTo>
                <a:lnTo>
                  <a:pt x="0" y="54640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2166767" y="243625"/>
            <a:ext cx="583727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Objects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-5499" y="-228600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05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0" y="1732667"/>
            <a:ext cx="16877331" cy="1203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FED169"/>
                </a:solidFill>
                <a:latin typeface="Raleway Bold"/>
                <a:ea typeface="Raleway Bold"/>
                <a:cs typeface="Raleway Bold"/>
                <a:sym typeface="Raleway Bold"/>
              </a:rPr>
              <a:t>Adding, Updating, Deleting Properties</a:t>
            </a:r>
          </a:p>
        </p:txBody>
      </p:sp>
    </p:spTree>
  </p:cSld>
  <p:clrMapOvr>
    <a:masterClrMapping/>
  </p:clrMapOvr>
  <p:transition spd="fast">
    <p:fade/>
  </p:transition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2095392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0" y="1733942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0" y="1372516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0" y="1011092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0" y="649692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311700" y="2095392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311700" y="1733942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311700" y="1372516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311700" y="1011092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311700" y="649692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2335835" y="661416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12166185" y="487068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4564598" y="933742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4449590" y="946930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288340" y="164541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-10800000">
            <a:off x="6809634" y="10060350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-10800000">
            <a:off x="6448184" y="10060350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-10800000">
            <a:off x="6086758" y="10060350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10800000">
            <a:off x="5725334" y="10060350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-10800000">
            <a:off x="5363934" y="10060350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-837838" y="415075"/>
            <a:ext cx="2909355" cy="1159508"/>
            <a:chOff x="0" y="0"/>
            <a:chExt cx="1019710" cy="4064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3680015" y="3508870"/>
            <a:ext cx="10927970" cy="4819760"/>
          </a:xfrm>
          <a:custGeom>
            <a:avLst/>
            <a:gdLst/>
            <a:ahLst/>
            <a:cxnLst/>
            <a:rect r="r" b="b" t="t" l="l"/>
            <a:pathLst>
              <a:path h="4819760" w="10927970">
                <a:moveTo>
                  <a:pt x="0" y="0"/>
                </a:moveTo>
                <a:lnTo>
                  <a:pt x="10927970" y="0"/>
                </a:lnTo>
                <a:lnTo>
                  <a:pt x="10927970" y="4819760"/>
                </a:lnTo>
                <a:lnTo>
                  <a:pt x="0" y="48197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2166767" y="243625"/>
            <a:ext cx="583727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Objects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-5499" y="-228600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05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0" y="1732667"/>
            <a:ext cx="16877331" cy="1203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FED169"/>
                </a:solidFill>
                <a:latin typeface="Raleway Bold"/>
                <a:ea typeface="Raleway Bold"/>
                <a:cs typeface="Raleway Bold"/>
                <a:sym typeface="Raleway Bold"/>
              </a:rPr>
              <a:t>Objects and Methods (this keyword)</a:t>
            </a:r>
          </a:p>
        </p:txBody>
      </p:sp>
    </p:spTree>
  </p:cSld>
  <p:clrMapOvr>
    <a:masterClrMapping/>
  </p:clrMapOvr>
  <p:transition spd="fast">
    <p:fade/>
  </p:transition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2095392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0" y="1733942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0" y="1372516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0" y="1011092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0" y="649692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311700" y="2095392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311700" y="1733942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311700" y="1372516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311700" y="1011092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311700" y="649692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2335835" y="661416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12166185" y="487068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4564598" y="933742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4449590" y="946930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288340" y="164541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-10800000">
            <a:off x="6809634" y="10060350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-10800000">
            <a:off x="6448184" y="10060350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-10800000">
            <a:off x="6086758" y="10060350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10800000">
            <a:off x="5725334" y="10060350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-10800000">
            <a:off x="5363934" y="10060350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-837838" y="415075"/>
            <a:ext cx="2909355" cy="1159508"/>
            <a:chOff x="0" y="0"/>
            <a:chExt cx="1019710" cy="4064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3774692" y="4405068"/>
            <a:ext cx="10595776" cy="3027365"/>
          </a:xfrm>
          <a:custGeom>
            <a:avLst/>
            <a:gdLst/>
            <a:ahLst/>
            <a:cxnLst/>
            <a:rect r="r" b="b" t="t" l="l"/>
            <a:pathLst>
              <a:path h="3027365" w="10595776">
                <a:moveTo>
                  <a:pt x="0" y="0"/>
                </a:moveTo>
                <a:lnTo>
                  <a:pt x="10595777" y="0"/>
                </a:lnTo>
                <a:lnTo>
                  <a:pt x="10595777" y="3027365"/>
                </a:lnTo>
                <a:lnTo>
                  <a:pt x="0" y="30273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2166767" y="243625"/>
            <a:ext cx="583727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Objects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-5499" y="-228600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05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0" y="1732667"/>
            <a:ext cx="12166185" cy="1203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FED169"/>
                </a:solidFill>
                <a:latin typeface="Raleway Bold"/>
                <a:ea typeface="Raleway Bold"/>
                <a:cs typeface="Raleway Bold"/>
                <a:sym typeface="Raleway Bold"/>
              </a:rPr>
              <a:t>Looping through Objects</a:t>
            </a:r>
          </a:p>
        </p:txBody>
      </p:sp>
    </p:spTree>
  </p:cSld>
  <p:clrMapOvr>
    <a:masterClrMapping/>
  </p:clrMapOvr>
  <p:transition spd="fast">
    <p:fade/>
  </p:transition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C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639763" y="876313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639763" y="840168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639763" y="804026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639763" y="767883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639763" y="731743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951463" y="876313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951463" y="840168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951463" y="804026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951463" y="767883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951463" y="731743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3303268" y="277071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3133618" y="102723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3929250" y="952628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3814242" y="965816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-2905574" y="2430634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-832339" y="1155700"/>
            <a:ext cx="2909355" cy="1159508"/>
            <a:chOff x="0" y="0"/>
            <a:chExt cx="1019710" cy="4064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EFEF">
                <a:alpha val="84706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12337347" y="336147"/>
            <a:ext cx="1892796" cy="605878"/>
          </a:xfrm>
          <a:custGeom>
            <a:avLst/>
            <a:gdLst/>
            <a:ahLst/>
            <a:cxnLst/>
            <a:rect r="r" b="b" t="t" l="l"/>
            <a:pathLst>
              <a:path h="605878" w="1892796">
                <a:moveTo>
                  <a:pt x="0" y="0"/>
                </a:moveTo>
                <a:lnTo>
                  <a:pt x="1892795" y="0"/>
                </a:lnTo>
                <a:lnTo>
                  <a:pt x="1892795" y="605878"/>
                </a:lnTo>
                <a:lnTo>
                  <a:pt x="0" y="6058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719" t="-111337" r="0" b="-134556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4263153" y="336147"/>
            <a:ext cx="3449447" cy="692553"/>
          </a:xfrm>
          <a:custGeom>
            <a:avLst/>
            <a:gdLst/>
            <a:ahLst/>
            <a:cxnLst/>
            <a:rect r="r" b="b" t="t" l="l"/>
            <a:pathLst>
              <a:path h="692553" w="3449447">
                <a:moveTo>
                  <a:pt x="0" y="0"/>
                </a:moveTo>
                <a:lnTo>
                  <a:pt x="3449447" y="0"/>
                </a:lnTo>
                <a:lnTo>
                  <a:pt x="3449447" y="692553"/>
                </a:lnTo>
                <a:lnTo>
                  <a:pt x="0" y="6925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932855" y="4265075"/>
            <a:ext cx="14984732" cy="1486581"/>
          </a:xfrm>
          <a:custGeom>
            <a:avLst/>
            <a:gdLst/>
            <a:ahLst/>
            <a:cxnLst/>
            <a:rect r="r" b="b" t="t" l="l"/>
            <a:pathLst>
              <a:path h="1486581" w="14984732">
                <a:moveTo>
                  <a:pt x="0" y="0"/>
                </a:moveTo>
                <a:lnTo>
                  <a:pt x="14984733" y="0"/>
                </a:lnTo>
                <a:lnTo>
                  <a:pt x="14984733" y="1486581"/>
                </a:lnTo>
                <a:lnTo>
                  <a:pt x="0" y="148658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2172266" y="984250"/>
            <a:ext cx="5918543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Objects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0" y="512024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05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460940" y="2403475"/>
            <a:ext cx="3366121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Task one 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315900" y="3267834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315900" y="2906384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315900" y="2544958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315900" y="2183534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315900" y="1822134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627600" y="3267834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627600" y="2906384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627600" y="2544958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627600" y="2183534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627600" y="1822134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69650" y="728260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2745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0" y="710825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2745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4982803" y="9690883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C050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4867795" y="9822765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C050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57" y="2580542"/>
            <a:ext cx="5681086" cy="6271396"/>
          </a:xfrm>
          <a:custGeom>
            <a:avLst/>
            <a:gdLst/>
            <a:ahLst/>
            <a:cxnLst/>
            <a:rect r="r" b="b" t="t" l="l"/>
            <a:pathLst>
              <a:path h="6271396" w="5681086">
                <a:moveTo>
                  <a:pt x="0" y="0"/>
                </a:moveTo>
                <a:lnTo>
                  <a:pt x="5681086" y="0"/>
                </a:lnTo>
                <a:lnTo>
                  <a:pt x="5681086" y="6271396"/>
                </a:lnTo>
                <a:lnTo>
                  <a:pt x="0" y="62713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2249990" y="9739051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2611440" y="9739051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2972866" y="9739051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13334290" y="9739051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13695690" y="9739051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12249990" y="10050751"/>
            <a:ext cx="141600" cy="141600"/>
            <a:chOff x="0" y="0"/>
            <a:chExt cx="188800" cy="188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12611440" y="10050751"/>
            <a:ext cx="141600" cy="141600"/>
            <a:chOff x="0" y="0"/>
            <a:chExt cx="188800" cy="188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5" id="45"/>
          <p:cNvGrpSpPr/>
          <p:nvPr/>
        </p:nvGrpSpPr>
        <p:grpSpPr>
          <a:xfrm rot="0">
            <a:off x="12972866" y="10050751"/>
            <a:ext cx="141600" cy="141600"/>
            <a:chOff x="0" y="0"/>
            <a:chExt cx="188800" cy="188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13334290" y="10050751"/>
            <a:ext cx="141600" cy="141600"/>
            <a:chOff x="0" y="0"/>
            <a:chExt cx="188800" cy="188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9" id="49"/>
          <p:cNvGrpSpPr/>
          <p:nvPr/>
        </p:nvGrpSpPr>
        <p:grpSpPr>
          <a:xfrm rot="0">
            <a:off x="13695690" y="10050751"/>
            <a:ext cx="141600" cy="141600"/>
            <a:chOff x="0" y="0"/>
            <a:chExt cx="188800" cy="188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TextBox 51" id="51"/>
          <p:cNvSpPr txBox="true"/>
          <p:nvPr/>
        </p:nvSpPr>
        <p:spPr>
          <a:xfrm rot="0">
            <a:off x="3346434" y="1934746"/>
            <a:ext cx="11211038" cy="1362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Why JavaScript?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3336268" y="5091715"/>
            <a:ext cx="11615464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Change HTML Attribute Values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3766881" y="6087873"/>
            <a:ext cx="10370144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Change HTML Styles (CSS)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6949593" y="7694099"/>
            <a:ext cx="4004720" cy="1060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5"/>
              </a:lnSpc>
            </a:pPr>
            <a:r>
              <a:rPr lang="en-US" b="true" sz="6904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But How?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2942007" y="3613803"/>
            <a:ext cx="12910095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Convert the website from static into dynamic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5447038" y="4299603"/>
            <a:ext cx="7009831" cy="619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  <a:spcBef>
                <a:spcPct val="0"/>
              </a:spcBef>
            </a:pPr>
            <a:r>
              <a:rPr lang="en-US" sz="40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Adds interactivity to websites</a:t>
            </a:r>
          </a:p>
        </p:txBody>
      </p:sp>
    </p:spTree>
  </p:cSld>
  <p:clrMapOvr>
    <a:masterClrMapping/>
  </p:clrMapOvr>
  <p:transition spd="slow">
    <p:cover dir="u"/>
  </p:transition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C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639763" y="876313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639763" y="840168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639763" y="804026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639763" y="767883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639763" y="731743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951463" y="876313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951463" y="840168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951463" y="804026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951463" y="767883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951463" y="731743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3303268" y="277071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3133618" y="102723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3929250" y="952628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3814242" y="965816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-2905574" y="2430634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-832339" y="1155700"/>
            <a:ext cx="2909355" cy="1159508"/>
            <a:chOff x="0" y="0"/>
            <a:chExt cx="1019710" cy="4064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EFEF">
                <a:alpha val="84706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12337347" y="336147"/>
            <a:ext cx="1892796" cy="605878"/>
          </a:xfrm>
          <a:custGeom>
            <a:avLst/>
            <a:gdLst/>
            <a:ahLst/>
            <a:cxnLst/>
            <a:rect r="r" b="b" t="t" l="l"/>
            <a:pathLst>
              <a:path h="605878" w="1892796">
                <a:moveTo>
                  <a:pt x="0" y="0"/>
                </a:moveTo>
                <a:lnTo>
                  <a:pt x="1892795" y="0"/>
                </a:lnTo>
                <a:lnTo>
                  <a:pt x="1892795" y="605878"/>
                </a:lnTo>
                <a:lnTo>
                  <a:pt x="0" y="6058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719" t="-111337" r="0" b="-134556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4263153" y="336147"/>
            <a:ext cx="3449447" cy="692553"/>
          </a:xfrm>
          <a:custGeom>
            <a:avLst/>
            <a:gdLst/>
            <a:ahLst/>
            <a:cxnLst/>
            <a:rect r="r" b="b" t="t" l="l"/>
            <a:pathLst>
              <a:path h="692553" w="3449447">
                <a:moveTo>
                  <a:pt x="0" y="0"/>
                </a:moveTo>
                <a:lnTo>
                  <a:pt x="3449447" y="0"/>
                </a:lnTo>
                <a:lnTo>
                  <a:pt x="3449447" y="692553"/>
                </a:lnTo>
                <a:lnTo>
                  <a:pt x="0" y="6925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2775512" y="4078426"/>
            <a:ext cx="13461515" cy="3742009"/>
          </a:xfrm>
          <a:custGeom>
            <a:avLst/>
            <a:gdLst/>
            <a:ahLst/>
            <a:cxnLst/>
            <a:rect r="r" b="b" t="t" l="l"/>
            <a:pathLst>
              <a:path h="3742009" w="13461515">
                <a:moveTo>
                  <a:pt x="0" y="0"/>
                </a:moveTo>
                <a:lnTo>
                  <a:pt x="13461515" y="0"/>
                </a:lnTo>
                <a:lnTo>
                  <a:pt x="13461515" y="3742010"/>
                </a:lnTo>
                <a:lnTo>
                  <a:pt x="0" y="374201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2172266" y="984250"/>
            <a:ext cx="5918543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Objects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0" y="512024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05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460940" y="2403475"/>
            <a:ext cx="3366121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Task Two</a:t>
            </a:r>
          </a:p>
        </p:txBody>
      </p:sp>
    </p:spTree>
  </p:cSld>
  <p:clrMapOvr>
    <a:masterClrMapping/>
  </p:clrMapOvr>
  <p:transition spd="fast">
    <p:fade/>
  </p:transition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C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639763" y="876313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639763" y="840168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639763" y="804026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639763" y="767883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639763" y="731743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951463" y="876313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951463" y="840168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951463" y="804026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951463" y="767883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951463" y="731743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3303268" y="277071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3133618" y="102723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3929250" y="952628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3814242" y="965816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-2905574" y="2430634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-832339" y="1155700"/>
            <a:ext cx="2909355" cy="1159508"/>
            <a:chOff x="0" y="0"/>
            <a:chExt cx="1019710" cy="4064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EFEF">
                <a:alpha val="84706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12337347" y="336147"/>
            <a:ext cx="1892796" cy="605878"/>
          </a:xfrm>
          <a:custGeom>
            <a:avLst/>
            <a:gdLst/>
            <a:ahLst/>
            <a:cxnLst/>
            <a:rect r="r" b="b" t="t" l="l"/>
            <a:pathLst>
              <a:path h="605878" w="1892796">
                <a:moveTo>
                  <a:pt x="0" y="0"/>
                </a:moveTo>
                <a:lnTo>
                  <a:pt x="1892795" y="0"/>
                </a:lnTo>
                <a:lnTo>
                  <a:pt x="1892795" y="605878"/>
                </a:lnTo>
                <a:lnTo>
                  <a:pt x="0" y="6058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719" t="-111337" r="0" b="-134556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4263153" y="336147"/>
            <a:ext cx="3449447" cy="692553"/>
          </a:xfrm>
          <a:custGeom>
            <a:avLst/>
            <a:gdLst/>
            <a:ahLst/>
            <a:cxnLst/>
            <a:rect r="r" b="b" t="t" l="l"/>
            <a:pathLst>
              <a:path h="692553" w="3449447">
                <a:moveTo>
                  <a:pt x="0" y="0"/>
                </a:moveTo>
                <a:lnTo>
                  <a:pt x="3449447" y="0"/>
                </a:lnTo>
                <a:lnTo>
                  <a:pt x="3449447" y="692553"/>
                </a:lnTo>
                <a:lnTo>
                  <a:pt x="0" y="6925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274178" y="4185342"/>
            <a:ext cx="15739645" cy="2105177"/>
          </a:xfrm>
          <a:custGeom>
            <a:avLst/>
            <a:gdLst/>
            <a:ahLst/>
            <a:cxnLst/>
            <a:rect r="r" b="b" t="t" l="l"/>
            <a:pathLst>
              <a:path h="2105177" w="15739645">
                <a:moveTo>
                  <a:pt x="0" y="0"/>
                </a:moveTo>
                <a:lnTo>
                  <a:pt x="15739644" y="0"/>
                </a:lnTo>
                <a:lnTo>
                  <a:pt x="15739644" y="2105177"/>
                </a:lnTo>
                <a:lnTo>
                  <a:pt x="0" y="210517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2172266" y="984250"/>
            <a:ext cx="5918543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Objects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0" y="512024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05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460940" y="2403475"/>
            <a:ext cx="3823791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Task Three</a:t>
            </a:r>
          </a:p>
        </p:txBody>
      </p:sp>
    </p:spTree>
  </p:cSld>
  <p:clrMapOvr>
    <a:masterClrMapping/>
  </p:clrMapOvr>
  <p:transition spd="fast">
    <p:fade/>
  </p:transition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C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639763" y="876313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639763" y="840168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639763" y="804026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639763" y="767883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639763" y="731743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951463" y="876313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951463" y="840168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951463" y="804026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951463" y="767883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951463" y="731743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3303268" y="277071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3133618" y="102723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3929250" y="952628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3814242" y="965816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-2905574" y="2430634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-832339" y="1155700"/>
            <a:ext cx="2909355" cy="1159508"/>
            <a:chOff x="0" y="0"/>
            <a:chExt cx="1019710" cy="4064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EFEF">
                <a:alpha val="84706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12337347" y="336147"/>
            <a:ext cx="1892796" cy="605878"/>
          </a:xfrm>
          <a:custGeom>
            <a:avLst/>
            <a:gdLst/>
            <a:ahLst/>
            <a:cxnLst/>
            <a:rect r="r" b="b" t="t" l="l"/>
            <a:pathLst>
              <a:path h="605878" w="1892796">
                <a:moveTo>
                  <a:pt x="0" y="0"/>
                </a:moveTo>
                <a:lnTo>
                  <a:pt x="1892795" y="0"/>
                </a:lnTo>
                <a:lnTo>
                  <a:pt x="1892795" y="605878"/>
                </a:lnTo>
                <a:lnTo>
                  <a:pt x="0" y="6058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719" t="-111337" r="0" b="-134556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4263153" y="336147"/>
            <a:ext cx="3449447" cy="692553"/>
          </a:xfrm>
          <a:custGeom>
            <a:avLst/>
            <a:gdLst/>
            <a:ahLst/>
            <a:cxnLst/>
            <a:rect r="r" b="b" t="t" l="l"/>
            <a:pathLst>
              <a:path h="692553" w="3449447">
                <a:moveTo>
                  <a:pt x="0" y="0"/>
                </a:moveTo>
                <a:lnTo>
                  <a:pt x="3449447" y="0"/>
                </a:lnTo>
                <a:lnTo>
                  <a:pt x="3449447" y="692553"/>
                </a:lnTo>
                <a:lnTo>
                  <a:pt x="0" y="6925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2817823" y="3481368"/>
            <a:ext cx="13373178" cy="5834049"/>
          </a:xfrm>
          <a:custGeom>
            <a:avLst/>
            <a:gdLst/>
            <a:ahLst/>
            <a:cxnLst/>
            <a:rect r="r" b="b" t="t" l="l"/>
            <a:pathLst>
              <a:path h="5834049" w="13373178">
                <a:moveTo>
                  <a:pt x="0" y="0"/>
                </a:moveTo>
                <a:lnTo>
                  <a:pt x="13373178" y="0"/>
                </a:lnTo>
                <a:lnTo>
                  <a:pt x="13373178" y="5834049"/>
                </a:lnTo>
                <a:lnTo>
                  <a:pt x="0" y="58340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2172266" y="984250"/>
            <a:ext cx="5918543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Objects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0" y="512024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05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460940" y="2403475"/>
            <a:ext cx="4086945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Assignment</a:t>
            </a:r>
          </a:p>
        </p:txBody>
      </p:sp>
    </p:spTree>
  </p:cSld>
  <p:clrMapOvr>
    <a:masterClrMapping/>
  </p:clrMapOvr>
  <p:transition spd="fast">
    <p:fade/>
  </p:transition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C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639763" y="876313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639763" y="840168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639763" y="804026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639763" y="767883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639763" y="731743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951463" y="876313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951463" y="840168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951463" y="804026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951463" y="767883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951463" y="731743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3303268" y="277071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3133618" y="102723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3929250" y="952628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3814242" y="965816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-2905574" y="2430634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-832339" y="1155700"/>
            <a:ext cx="2909355" cy="1159508"/>
            <a:chOff x="0" y="0"/>
            <a:chExt cx="1019710" cy="4064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EFEF">
                <a:alpha val="84706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12337347" y="336147"/>
            <a:ext cx="1892796" cy="605878"/>
          </a:xfrm>
          <a:custGeom>
            <a:avLst/>
            <a:gdLst/>
            <a:ahLst/>
            <a:cxnLst/>
            <a:rect r="r" b="b" t="t" l="l"/>
            <a:pathLst>
              <a:path h="605878" w="1892796">
                <a:moveTo>
                  <a:pt x="0" y="0"/>
                </a:moveTo>
                <a:lnTo>
                  <a:pt x="1892795" y="0"/>
                </a:lnTo>
                <a:lnTo>
                  <a:pt x="1892795" y="605878"/>
                </a:lnTo>
                <a:lnTo>
                  <a:pt x="0" y="6058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719" t="-111337" r="0" b="-134556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4263153" y="336147"/>
            <a:ext cx="3449447" cy="692553"/>
          </a:xfrm>
          <a:custGeom>
            <a:avLst/>
            <a:gdLst/>
            <a:ahLst/>
            <a:cxnLst/>
            <a:rect r="r" b="b" t="t" l="l"/>
            <a:pathLst>
              <a:path h="692553" w="3449447">
                <a:moveTo>
                  <a:pt x="0" y="0"/>
                </a:moveTo>
                <a:lnTo>
                  <a:pt x="3449447" y="0"/>
                </a:lnTo>
                <a:lnTo>
                  <a:pt x="3449447" y="692553"/>
                </a:lnTo>
                <a:lnTo>
                  <a:pt x="0" y="6925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3457182" y="3473450"/>
            <a:ext cx="12094461" cy="6274002"/>
          </a:xfrm>
          <a:custGeom>
            <a:avLst/>
            <a:gdLst/>
            <a:ahLst/>
            <a:cxnLst/>
            <a:rect r="r" b="b" t="t" l="l"/>
            <a:pathLst>
              <a:path h="6274002" w="12094461">
                <a:moveTo>
                  <a:pt x="0" y="0"/>
                </a:moveTo>
                <a:lnTo>
                  <a:pt x="12094461" y="0"/>
                </a:lnTo>
                <a:lnTo>
                  <a:pt x="12094461" y="6274002"/>
                </a:lnTo>
                <a:lnTo>
                  <a:pt x="0" y="62740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2172266" y="984250"/>
            <a:ext cx="5918543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Objects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0" y="512024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05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460940" y="2403475"/>
            <a:ext cx="4086945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Assignment</a:t>
            </a:r>
          </a:p>
        </p:txBody>
      </p:sp>
    </p:spTree>
  </p:cSld>
  <p:clrMapOvr>
    <a:masterClrMapping/>
  </p:clrMapOvr>
  <p:transition spd="fast">
    <p:fade/>
  </p:transition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2095392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0" y="1733942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0" y="1372516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0" y="1011092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0" y="649692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311700" y="2095392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311700" y="1733942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311700" y="1372516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311700" y="1011092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311700" y="649692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2335835" y="661416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12166185" y="487068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4564598" y="933742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4449590" y="946930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288340" y="164541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-10800000">
            <a:off x="6809634" y="10060350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-10800000">
            <a:off x="6448184" y="10060350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-10800000">
            <a:off x="6086758" y="10060350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10800000">
            <a:off x="5725334" y="10060350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-10800000">
            <a:off x="5363934" y="10060350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-837838" y="415075"/>
            <a:ext cx="2909355" cy="1159508"/>
            <a:chOff x="0" y="0"/>
            <a:chExt cx="1019710" cy="4064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2166767" y="243625"/>
            <a:ext cx="583727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Loops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-5499" y="-228600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06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881604" y="2909320"/>
            <a:ext cx="14524792" cy="23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A loop</a:t>
            </a: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is a way to repeat a block of code multiple times until a certain condition is met. Loops help avoid writing repetitive code.</a:t>
            </a:r>
          </a:p>
        </p:txBody>
      </p:sp>
    </p:spTree>
  </p:cSld>
  <p:clrMapOvr>
    <a:masterClrMapping/>
  </p:clrMapOvr>
  <p:transition spd="fast">
    <p:fade/>
  </p:transition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2095392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0" y="1733942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0" y="1372516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0" y="1011092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0" y="649692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311700" y="2095392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311700" y="1733942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311700" y="1372516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311700" y="1011092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311700" y="649692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2335835" y="661416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12166185" y="487068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4564598" y="933742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4449590" y="946930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288340" y="164541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-10800000">
            <a:off x="6809634" y="10060350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-10800000">
            <a:off x="6448184" y="10060350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-10800000">
            <a:off x="6086758" y="10060350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10800000">
            <a:off x="5725334" y="10060350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-10800000">
            <a:off x="5363934" y="10060350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-837838" y="415075"/>
            <a:ext cx="2909355" cy="1159508"/>
            <a:chOff x="0" y="0"/>
            <a:chExt cx="1019710" cy="4064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2166767" y="253150"/>
            <a:ext cx="583727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Loops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-5499" y="-228600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06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780322" y="1550166"/>
            <a:ext cx="7414013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1.For Loop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2071517" y="2511489"/>
            <a:ext cx="14524792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Be</a:t>
            </a: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st when you know how many times you want to run the loop.</a:t>
            </a:r>
          </a:p>
        </p:txBody>
      </p:sp>
      <p:sp>
        <p:nvSpPr>
          <p:cNvPr name="Freeform 48" id="48"/>
          <p:cNvSpPr/>
          <p:nvPr/>
        </p:nvSpPr>
        <p:spPr>
          <a:xfrm flipH="false" flipV="false" rot="0">
            <a:off x="3750594" y="5415548"/>
            <a:ext cx="10786811" cy="2000645"/>
          </a:xfrm>
          <a:custGeom>
            <a:avLst/>
            <a:gdLst/>
            <a:ahLst/>
            <a:cxnLst/>
            <a:rect r="r" b="b" t="t" l="l"/>
            <a:pathLst>
              <a:path h="2000645" w="10786811">
                <a:moveTo>
                  <a:pt x="0" y="0"/>
                </a:moveTo>
                <a:lnTo>
                  <a:pt x="10786812" y="0"/>
                </a:lnTo>
                <a:lnTo>
                  <a:pt x="10786812" y="2000645"/>
                </a:lnTo>
                <a:lnTo>
                  <a:pt x="0" y="20006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2095392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0" y="1733942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0" y="1372516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0" y="1011092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0" y="649692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311700" y="2095392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311700" y="1733942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311700" y="1372516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311700" y="1011092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311700" y="649692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2335835" y="661416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12166185" y="487068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4564598" y="933742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4449590" y="946930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288340" y="164541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-10800000">
            <a:off x="6809634" y="10060350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-10800000">
            <a:off x="6448184" y="10060350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-10800000">
            <a:off x="6086758" y="10060350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10800000">
            <a:off x="5725334" y="10060350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-10800000">
            <a:off x="5363934" y="10060350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-837838" y="415075"/>
            <a:ext cx="2909355" cy="1159508"/>
            <a:chOff x="0" y="0"/>
            <a:chExt cx="1019710" cy="4064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1054779" y="3063237"/>
            <a:ext cx="10786811" cy="2384914"/>
          </a:xfrm>
          <a:custGeom>
            <a:avLst/>
            <a:gdLst/>
            <a:ahLst/>
            <a:cxnLst/>
            <a:rect r="r" b="b" t="t" l="l"/>
            <a:pathLst>
              <a:path h="2384914" w="10786811">
                <a:moveTo>
                  <a:pt x="0" y="0"/>
                </a:moveTo>
                <a:lnTo>
                  <a:pt x="10786811" y="0"/>
                </a:lnTo>
                <a:lnTo>
                  <a:pt x="10786811" y="2384914"/>
                </a:lnTo>
                <a:lnTo>
                  <a:pt x="0" y="23849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2331104" y="2745260"/>
            <a:ext cx="4078729" cy="4853578"/>
          </a:xfrm>
          <a:custGeom>
            <a:avLst/>
            <a:gdLst/>
            <a:ahLst/>
            <a:cxnLst/>
            <a:rect r="r" b="b" t="t" l="l"/>
            <a:pathLst>
              <a:path h="4853578" w="4078729">
                <a:moveTo>
                  <a:pt x="0" y="0"/>
                </a:moveTo>
                <a:lnTo>
                  <a:pt x="4078729" y="0"/>
                </a:lnTo>
                <a:lnTo>
                  <a:pt x="4078729" y="4853578"/>
                </a:lnTo>
                <a:lnTo>
                  <a:pt x="0" y="48535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75662" b="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2166767" y="243625"/>
            <a:ext cx="583727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Loops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-5499" y="-228600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06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780322" y="1550166"/>
            <a:ext cx="7414013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1.For Loop</a:t>
            </a:r>
          </a:p>
        </p:txBody>
      </p:sp>
    </p:spTree>
  </p:cSld>
  <p:clrMapOvr>
    <a:masterClrMapping/>
  </p:clrMapOvr>
  <p:transition spd="fast">
    <p:fade/>
  </p:transition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2095392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0" y="1733942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0" y="1372516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0" y="1011092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0" y="649692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311700" y="2095392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311700" y="1733942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311700" y="1372516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311700" y="1011092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311700" y="649692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2335835" y="661416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12166185" y="487068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4564598" y="933742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4449590" y="946930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288340" y="164541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-10800000">
            <a:off x="6809634" y="10060350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-10800000">
            <a:off x="6448184" y="10060350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-10800000">
            <a:off x="6086758" y="10060350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10800000">
            <a:off x="5725334" y="10060350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-10800000">
            <a:off x="5363934" y="10060350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-837838" y="415075"/>
            <a:ext cx="2909355" cy="1159508"/>
            <a:chOff x="0" y="0"/>
            <a:chExt cx="1019710" cy="4064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2166767" y="243625"/>
            <a:ext cx="583727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Loops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-5499" y="-228600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06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780322" y="1550166"/>
            <a:ext cx="7414013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1.For Loop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131661" y="2931290"/>
            <a:ext cx="16127639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71552" indent="-485776" lvl="1">
              <a:lnSpc>
                <a:spcPts val="6300"/>
              </a:lnSpc>
              <a:spcBef>
                <a:spcPct val="0"/>
              </a:spcBef>
              <a:buFont typeface="Arial"/>
              <a:buChar char="•"/>
            </a:pPr>
            <a:r>
              <a:rPr lang="en-US" sz="4500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ini</a:t>
            </a:r>
            <a:r>
              <a:rPr lang="en-US" sz="4500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tialization </a:t>
            </a: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→ runs once before the loop starts (let i = 1)</a:t>
            </a:r>
          </a:p>
          <a:p>
            <a:pPr algn="ctr" marL="971552" indent="-485776" lvl="1">
              <a:lnSpc>
                <a:spcPts val="6300"/>
              </a:lnSpc>
              <a:spcBef>
                <a:spcPct val="0"/>
              </a:spcBef>
              <a:buFont typeface="Arial"/>
              <a:buChar char="•"/>
            </a:pPr>
            <a:r>
              <a:rPr lang="en-US" sz="4500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condition </a:t>
            </a: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→ loop runs as long as this is true (i &lt;= 5)</a:t>
            </a:r>
          </a:p>
          <a:p>
            <a:pPr algn="ctr" marL="971552" indent="-485776" lvl="1">
              <a:lnSpc>
                <a:spcPts val="6300"/>
              </a:lnSpc>
              <a:spcBef>
                <a:spcPct val="0"/>
              </a:spcBef>
              <a:buFont typeface="Arial"/>
              <a:buChar char="•"/>
            </a:pPr>
            <a:r>
              <a:rPr lang="en-US" sz="4500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increment/decrement</a:t>
            </a:r>
            <a:r>
              <a:rPr lang="en-US" sz="45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→ changes the loop variable (i++)</a:t>
            </a:r>
          </a:p>
          <a:p>
            <a:pPr algn="ctr">
              <a:lnSpc>
                <a:spcPts val="6300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2095392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0" y="1733942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0" y="1372516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0" y="1011092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0" y="649692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311700" y="2095392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311700" y="1733942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311700" y="1372516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311700" y="1011092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311700" y="649692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2335835" y="661416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12166185" y="487068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4564598" y="933742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4449590" y="946930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288340" y="164541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-10800000">
            <a:off x="6809634" y="10060350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-10800000">
            <a:off x="6448184" y="10060350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-10800000">
            <a:off x="6086758" y="10060350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10800000">
            <a:off x="5725334" y="10060350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-10800000">
            <a:off x="5363934" y="10060350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-837838" y="415075"/>
            <a:ext cx="2909355" cy="1159508"/>
            <a:chOff x="0" y="0"/>
            <a:chExt cx="1019710" cy="4064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4424501" y="5975966"/>
            <a:ext cx="10060976" cy="2618909"/>
          </a:xfrm>
          <a:custGeom>
            <a:avLst/>
            <a:gdLst/>
            <a:ahLst/>
            <a:cxnLst/>
            <a:rect r="r" b="b" t="t" l="l"/>
            <a:pathLst>
              <a:path h="2618909" w="10060976">
                <a:moveTo>
                  <a:pt x="0" y="0"/>
                </a:moveTo>
                <a:lnTo>
                  <a:pt x="10060976" y="0"/>
                </a:lnTo>
                <a:lnTo>
                  <a:pt x="10060976" y="2618909"/>
                </a:lnTo>
                <a:lnTo>
                  <a:pt x="0" y="26189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2166767" y="243625"/>
            <a:ext cx="583727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Loops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-5499" y="-228600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06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780322" y="1550166"/>
            <a:ext cx="7414013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2. While Loop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131661" y="2931290"/>
            <a:ext cx="16127639" cy="238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Bes</a:t>
            </a:r>
            <a:r>
              <a:rPr lang="en-US" sz="45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t when you don’t know exactly how many times the loop should run, but you want it to continue as long as a condition is true.</a:t>
            </a:r>
          </a:p>
        </p:txBody>
      </p:sp>
    </p:spTree>
  </p:cSld>
  <p:clrMapOvr>
    <a:masterClrMapping/>
  </p:clrMapOvr>
  <p:transition spd="fast">
    <p:fade/>
  </p:transition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2095392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0" y="1733942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0" y="1372516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0" y="1011092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0" y="649692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311700" y="2095392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311700" y="1733942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311700" y="1372516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311700" y="1011092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311700" y="649692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2335835" y="661416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12166185" y="487068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4564598" y="933742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4449590" y="946930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288340" y="164541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-10800000">
            <a:off x="6809634" y="10060350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-10800000">
            <a:off x="6448184" y="10060350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-10800000">
            <a:off x="6086758" y="10060350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10800000">
            <a:off x="5725334" y="10060350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-10800000">
            <a:off x="5363934" y="10060350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-837838" y="415075"/>
            <a:ext cx="2909355" cy="1159508"/>
            <a:chOff x="0" y="0"/>
            <a:chExt cx="1019710" cy="4064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2804178" y="2955428"/>
            <a:ext cx="10399731" cy="3651376"/>
          </a:xfrm>
          <a:custGeom>
            <a:avLst/>
            <a:gdLst/>
            <a:ahLst/>
            <a:cxnLst/>
            <a:rect r="r" b="b" t="t" l="l"/>
            <a:pathLst>
              <a:path h="3651376" w="10399731">
                <a:moveTo>
                  <a:pt x="0" y="0"/>
                </a:moveTo>
                <a:lnTo>
                  <a:pt x="10399731" y="0"/>
                </a:lnTo>
                <a:lnTo>
                  <a:pt x="10399731" y="3651376"/>
                </a:lnTo>
                <a:lnTo>
                  <a:pt x="0" y="36513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1311021" y="4781116"/>
            <a:ext cx="5067729" cy="4429936"/>
          </a:xfrm>
          <a:custGeom>
            <a:avLst/>
            <a:gdLst/>
            <a:ahLst/>
            <a:cxnLst/>
            <a:rect r="r" b="b" t="t" l="l"/>
            <a:pathLst>
              <a:path h="4429936" w="5067729">
                <a:moveTo>
                  <a:pt x="0" y="0"/>
                </a:moveTo>
                <a:lnTo>
                  <a:pt x="5067729" y="0"/>
                </a:lnTo>
                <a:lnTo>
                  <a:pt x="5067729" y="4429936"/>
                </a:lnTo>
                <a:lnTo>
                  <a:pt x="0" y="44299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89220" b="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2166767" y="243625"/>
            <a:ext cx="583727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Loops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-5499" y="-228600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06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780322" y="1550166"/>
            <a:ext cx="7414013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2. While Loop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C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4703774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0" y="4342324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0" y="3980898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0" y="3619474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0" y="3258074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311700" y="4703774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311700" y="4342324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311700" y="3980898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311700" y="3619474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311700" y="3258074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6140131" y="969624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15970481" y="795276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3562654" y="9690883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3447646" y="9822765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-163117" y="10017393"/>
            <a:ext cx="6286800" cy="999600"/>
            <a:chOff x="0" y="0"/>
            <a:chExt cx="8382400" cy="133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382381" cy="1332738"/>
            </a:xfrm>
            <a:custGeom>
              <a:avLst/>
              <a:gdLst/>
              <a:ahLst/>
              <a:cxnLst/>
              <a:rect r="r" b="b" t="t" l="l"/>
              <a:pathLst>
                <a:path h="1332738" w="8382381">
                  <a:moveTo>
                    <a:pt x="0" y="0"/>
                  </a:moveTo>
                  <a:lnTo>
                    <a:pt x="8382381" y="0"/>
                  </a:lnTo>
                  <a:lnTo>
                    <a:pt x="8382381" y="1332738"/>
                  </a:lnTo>
                  <a:lnTo>
                    <a:pt x="0" y="133273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2644895" y="1267339"/>
            <a:ext cx="9488279" cy="1752610"/>
            <a:chOff x="0" y="0"/>
            <a:chExt cx="12651039" cy="233681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651039" cy="2336813"/>
            </a:xfrm>
            <a:custGeom>
              <a:avLst/>
              <a:gdLst/>
              <a:ahLst/>
              <a:cxnLst/>
              <a:rect r="r" b="b" t="t" l="l"/>
              <a:pathLst>
                <a:path h="2336813" w="12651039">
                  <a:moveTo>
                    <a:pt x="0" y="0"/>
                  </a:moveTo>
                  <a:lnTo>
                    <a:pt x="12651039" y="0"/>
                  </a:lnTo>
                  <a:lnTo>
                    <a:pt x="12651039" y="2336813"/>
                  </a:lnTo>
                  <a:lnTo>
                    <a:pt x="0" y="23368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9525"/>
              <a:ext cx="12651039" cy="234633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0439"/>
                </a:lnSpc>
              </a:pPr>
              <a:r>
                <a:rPr lang="en-US" b="true" sz="8699">
                  <a:solidFill>
                    <a:srgbClr val="00000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Syntax Basics</a:t>
              </a: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5447457" y="2986900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9343411" y="2986900"/>
            <a:ext cx="7089220" cy="4423747"/>
          </a:xfrm>
          <a:custGeom>
            <a:avLst/>
            <a:gdLst/>
            <a:ahLst/>
            <a:cxnLst/>
            <a:rect r="r" b="b" t="t" l="l"/>
            <a:pathLst>
              <a:path h="4423747" w="7089220">
                <a:moveTo>
                  <a:pt x="0" y="0"/>
                </a:moveTo>
                <a:lnTo>
                  <a:pt x="7089220" y="0"/>
                </a:lnTo>
                <a:lnTo>
                  <a:pt x="7089220" y="4423747"/>
                </a:lnTo>
                <a:lnTo>
                  <a:pt x="0" y="44237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0667" t="-39091" r="-20544" b="-51321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807036" y="4988249"/>
            <a:ext cx="7852603" cy="69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3490" indent="-486745" lvl="1">
              <a:lnSpc>
                <a:spcPts val="5410"/>
              </a:lnSpc>
              <a:buFont typeface="Arial"/>
              <a:buChar char="•"/>
            </a:pPr>
            <a:r>
              <a:rPr lang="en-US" sz="4508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Case-sensitive language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07036" y="5821687"/>
            <a:ext cx="7862128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761" indent="-485880" lvl="1">
              <a:lnSpc>
                <a:spcPts val="5401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Curly braces {} define code blocks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107732" y="7715447"/>
            <a:ext cx="12713242" cy="1485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98"/>
              </a:lnSpc>
            </a:pPr>
            <a:r>
              <a:rPr lang="en-US" b="true" sz="4915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How can I view the output of console.log() in JavaScript?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07036" y="3464249"/>
            <a:ext cx="7019126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1550" indent="-485775" lvl="1">
              <a:lnSpc>
                <a:spcPts val="5400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Semicolons ;  to end statements 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08700" y="755096"/>
            <a:ext cx="2236195" cy="2222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97"/>
              </a:lnSpc>
              <a:spcBef>
                <a:spcPct val="0"/>
              </a:spcBef>
            </a:pPr>
            <a:r>
              <a:rPr lang="en-US" b="true" sz="12998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01</a:t>
            </a:r>
          </a:p>
        </p:txBody>
      </p:sp>
      <p:sp>
        <p:nvSpPr>
          <p:cNvPr name="Freeform 42" id="42"/>
          <p:cNvSpPr/>
          <p:nvPr/>
        </p:nvSpPr>
        <p:spPr>
          <a:xfrm flipH="false" flipV="false" rot="0">
            <a:off x="12337347" y="336147"/>
            <a:ext cx="1892796" cy="605878"/>
          </a:xfrm>
          <a:custGeom>
            <a:avLst/>
            <a:gdLst/>
            <a:ahLst/>
            <a:cxnLst/>
            <a:rect r="r" b="b" t="t" l="l"/>
            <a:pathLst>
              <a:path h="605878" w="1892796">
                <a:moveTo>
                  <a:pt x="0" y="0"/>
                </a:moveTo>
                <a:lnTo>
                  <a:pt x="1892795" y="0"/>
                </a:lnTo>
                <a:lnTo>
                  <a:pt x="1892795" y="605878"/>
                </a:lnTo>
                <a:lnTo>
                  <a:pt x="0" y="6058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0719" t="-111337" r="0" b="-134556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14263153" y="336147"/>
            <a:ext cx="3449447" cy="692553"/>
          </a:xfrm>
          <a:custGeom>
            <a:avLst/>
            <a:gdLst/>
            <a:ahLst/>
            <a:cxnLst/>
            <a:rect r="r" b="b" t="t" l="l"/>
            <a:pathLst>
              <a:path h="692553" w="3449447">
                <a:moveTo>
                  <a:pt x="0" y="0"/>
                </a:moveTo>
                <a:lnTo>
                  <a:pt x="3449447" y="0"/>
                </a:lnTo>
                <a:lnTo>
                  <a:pt x="3449447" y="692553"/>
                </a:lnTo>
                <a:lnTo>
                  <a:pt x="0" y="6925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l"/>
  </p:transition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2095392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0" y="1733942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0" y="1372516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0" y="1011092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0" y="649692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311700" y="2095392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311700" y="1733942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311700" y="1372516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311700" y="1011092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311700" y="649692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2335835" y="661416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12166185" y="487068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4564598" y="933742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4449590" y="946930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288340" y="164541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-10800000">
            <a:off x="6809634" y="10060350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-10800000">
            <a:off x="6448184" y="10060350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-10800000">
            <a:off x="6086758" y="10060350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10800000">
            <a:off x="5725334" y="10060350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-10800000">
            <a:off x="5363934" y="10060350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-837838" y="415075"/>
            <a:ext cx="2909355" cy="1159508"/>
            <a:chOff x="0" y="0"/>
            <a:chExt cx="1019710" cy="4064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4221374" y="5419725"/>
            <a:ext cx="10149094" cy="2316183"/>
          </a:xfrm>
          <a:custGeom>
            <a:avLst/>
            <a:gdLst/>
            <a:ahLst/>
            <a:cxnLst/>
            <a:rect r="r" b="b" t="t" l="l"/>
            <a:pathLst>
              <a:path h="2316183" w="10149094">
                <a:moveTo>
                  <a:pt x="0" y="0"/>
                </a:moveTo>
                <a:lnTo>
                  <a:pt x="10149095" y="0"/>
                </a:lnTo>
                <a:lnTo>
                  <a:pt x="10149095" y="2316183"/>
                </a:lnTo>
                <a:lnTo>
                  <a:pt x="0" y="23161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2166767" y="243625"/>
            <a:ext cx="583727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Loops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-5499" y="-228600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06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780322" y="1550166"/>
            <a:ext cx="7414013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3. Do -While Loop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028700" y="2762250"/>
            <a:ext cx="16127639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Similar </a:t>
            </a:r>
            <a:r>
              <a:rPr lang="en-US" sz="45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to while, but the code runs at least once, even if the condition is false.</a:t>
            </a:r>
          </a:p>
        </p:txBody>
      </p:sp>
    </p:spTree>
  </p:cSld>
  <p:clrMapOvr>
    <a:masterClrMapping/>
  </p:clrMapOvr>
  <p:transition spd="fast">
    <p:fade/>
  </p:transition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2095392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0" y="1733942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0" y="1372516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0" y="1011092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0" y="649692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311700" y="2095392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311700" y="1733942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311700" y="1372516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311700" y="1011092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311700" y="649692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2335835" y="661416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12166185" y="487068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4564598" y="933742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4449590" y="946930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288340" y="164541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-10800000">
            <a:off x="6809634" y="10060350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-10800000">
            <a:off x="6448184" y="10060350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-10800000">
            <a:off x="6086758" y="10060350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10800000">
            <a:off x="5725334" y="10060350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-10800000">
            <a:off x="5363934" y="10060350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-837838" y="415075"/>
            <a:ext cx="2909355" cy="1159508"/>
            <a:chOff x="0" y="0"/>
            <a:chExt cx="1019710" cy="4064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2166767" y="3026540"/>
            <a:ext cx="11872590" cy="2963711"/>
          </a:xfrm>
          <a:custGeom>
            <a:avLst/>
            <a:gdLst/>
            <a:ahLst/>
            <a:cxnLst/>
            <a:rect r="r" b="b" t="t" l="l"/>
            <a:pathLst>
              <a:path h="2963711" w="11872590">
                <a:moveTo>
                  <a:pt x="0" y="0"/>
                </a:moveTo>
                <a:lnTo>
                  <a:pt x="11872591" y="0"/>
                </a:lnTo>
                <a:lnTo>
                  <a:pt x="11872591" y="2963711"/>
                </a:lnTo>
                <a:lnTo>
                  <a:pt x="0" y="29637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2166767" y="6857026"/>
            <a:ext cx="11872590" cy="901244"/>
          </a:xfrm>
          <a:custGeom>
            <a:avLst/>
            <a:gdLst/>
            <a:ahLst/>
            <a:cxnLst/>
            <a:rect r="r" b="b" t="t" l="l"/>
            <a:pathLst>
              <a:path h="901244" w="11872590">
                <a:moveTo>
                  <a:pt x="0" y="0"/>
                </a:moveTo>
                <a:lnTo>
                  <a:pt x="11872591" y="0"/>
                </a:lnTo>
                <a:lnTo>
                  <a:pt x="11872591" y="901244"/>
                </a:lnTo>
                <a:lnTo>
                  <a:pt x="0" y="9012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627" r="0" b="-5627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2166767" y="243625"/>
            <a:ext cx="583727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Loops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-5499" y="-228600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06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780322" y="1550166"/>
            <a:ext cx="7414013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3. Do -While Loop</a:t>
            </a:r>
          </a:p>
        </p:txBody>
      </p:sp>
    </p:spTree>
  </p:cSld>
  <p:clrMapOvr>
    <a:masterClrMapping/>
  </p:clrMapOvr>
  <p:transition spd="fast">
    <p:fade/>
  </p:transition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2095392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0" y="1733942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0" y="1372516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0" y="1011092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0" y="649692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311700" y="2095392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311700" y="1733942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311700" y="1372516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311700" y="1011092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311700" y="649692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2335835" y="661416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12166185" y="487068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4564598" y="933742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4449590" y="946930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288340" y="164541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-10800000">
            <a:off x="6809634" y="10060350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-10800000">
            <a:off x="6448184" y="10060350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-10800000">
            <a:off x="6086758" y="10060350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10800000">
            <a:off x="5725334" y="10060350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-10800000">
            <a:off x="5363934" y="10060350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-837838" y="415075"/>
            <a:ext cx="2909355" cy="1159508"/>
            <a:chOff x="0" y="0"/>
            <a:chExt cx="1019710" cy="4064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2295356" y="4298387"/>
            <a:ext cx="13458785" cy="2992741"/>
          </a:xfrm>
          <a:custGeom>
            <a:avLst/>
            <a:gdLst/>
            <a:ahLst/>
            <a:cxnLst/>
            <a:rect r="r" b="b" t="t" l="l"/>
            <a:pathLst>
              <a:path h="2992741" w="13458785">
                <a:moveTo>
                  <a:pt x="0" y="0"/>
                </a:moveTo>
                <a:lnTo>
                  <a:pt x="13458784" y="0"/>
                </a:lnTo>
                <a:lnTo>
                  <a:pt x="13458784" y="2992741"/>
                </a:lnTo>
                <a:lnTo>
                  <a:pt x="0" y="29927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1706329" y="6097842"/>
            <a:ext cx="5328280" cy="2386572"/>
          </a:xfrm>
          <a:custGeom>
            <a:avLst/>
            <a:gdLst/>
            <a:ahLst/>
            <a:cxnLst/>
            <a:rect r="r" b="b" t="t" l="l"/>
            <a:pathLst>
              <a:path h="2386572" w="5328280">
                <a:moveTo>
                  <a:pt x="0" y="0"/>
                </a:moveTo>
                <a:lnTo>
                  <a:pt x="5328280" y="0"/>
                </a:lnTo>
                <a:lnTo>
                  <a:pt x="5328280" y="2386572"/>
                </a:lnTo>
                <a:lnTo>
                  <a:pt x="0" y="23865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43102" b="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2166767" y="243625"/>
            <a:ext cx="583727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Loops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-5499" y="-228600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06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780322" y="1550166"/>
            <a:ext cx="7414013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4. for...in loop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960929" y="2715983"/>
            <a:ext cx="16127639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Us</a:t>
            </a:r>
            <a:r>
              <a:rPr lang="en-US" sz="45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ed to loop through the properties (keys) of an object.</a:t>
            </a:r>
          </a:p>
        </p:txBody>
      </p:sp>
    </p:spTree>
  </p:cSld>
  <p:clrMapOvr>
    <a:masterClrMapping/>
  </p:clrMapOvr>
  <p:transition spd="fast">
    <p:fade/>
  </p:transition>
</p:sld>
</file>

<file path=ppt/slides/slide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2095392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0" y="1733942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0" y="1372516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0" y="1011092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0" y="649692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311700" y="2095392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311700" y="1733942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311700" y="1372516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311700" y="1011092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311700" y="649692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2335835" y="661416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12166185" y="487068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4564598" y="933742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4449590" y="946930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288340" y="164541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-10800000">
            <a:off x="6809634" y="10060350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-10800000">
            <a:off x="6448184" y="10060350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-10800000">
            <a:off x="6086758" y="10060350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10800000">
            <a:off x="5725334" y="10060350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-10800000">
            <a:off x="5363934" y="10060350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-837838" y="415075"/>
            <a:ext cx="2909355" cy="1159508"/>
            <a:chOff x="0" y="0"/>
            <a:chExt cx="1019710" cy="4064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2227417" y="4466863"/>
            <a:ext cx="11553253" cy="3457840"/>
          </a:xfrm>
          <a:custGeom>
            <a:avLst/>
            <a:gdLst/>
            <a:ahLst/>
            <a:cxnLst/>
            <a:rect r="r" b="b" t="t" l="l"/>
            <a:pathLst>
              <a:path h="3457840" w="11553253">
                <a:moveTo>
                  <a:pt x="0" y="0"/>
                </a:moveTo>
                <a:lnTo>
                  <a:pt x="11553253" y="0"/>
                </a:lnTo>
                <a:lnTo>
                  <a:pt x="11553253" y="3457840"/>
                </a:lnTo>
                <a:lnTo>
                  <a:pt x="0" y="34578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2312435" y="6195783"/>
            <a:ext cx="3605206" cy="2425726"/>
          </a:xfrm>
          <a:custGeom>
            <a:avLst/>
            <a:gdLst/>
            <a:ahLst/>
            <a:cxnLst/>
            <a:rect r="r" b="b" t="t" l="l"/>
            <a:pathLst>
              <a:path h="2425726" w="3605206">
                <a:moveTo>
                  <a:pt x="0" y="0"/>
                </a:moveTo>
                <a:lnTo>
                  <a:pt x="3605206" y="0"/>
                </a:lnTo>
                <a:lnTo>
                  <a:pt x="3605206" y="2425726"/>
                </a:lnTo>
                <a:lnTo>
                  <a:pt x="0" y="24257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84041" b="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2166767" y="243625"/>
            <a:ext cx="583727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Loops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-5499" y="-228600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06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780322" y="1550166"/>
            <a:ext cx="7414013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5.for...of loop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960929" y="2460062"/>
            <a:ext cx="16127639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Us</a:t>
            </a:r>
            <a:r>
              <a:rPr lang="en-US" sz="45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ed to loop through values of an iterable (like arrays, strings, Maps, Sets).</a:t>
            </a:r>
          </a:p>
        </p:txBody>
      </p:sp>
    </p:spTree>
  </p:cSld>
  <p:clrMapOvr>
    <a:masterClrMapping/>
  </p:clrMapOvr>
  <p:transition spd="fast">
    <p:fade/>
  </p:transition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2095392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0" y="1733942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0" y="1372516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0" y="1011092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0" y="649692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311700" y="2095392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311700" y="1733942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311700" y="1372516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311700" y="1011092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311700" y="649692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2335835" y="661416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12166185" y="487068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4564598" y="933742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4449590" y="946930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288340" y="164541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-10800000">
            <a:off x="6809634" y="10060350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-10800000">
            <a:off x="6448184" y="10060350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-10800000">
            <a:off x="6086758" y="10060350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10800000">
            <a:off x="5725334" y="10060350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-10800000">
            <a:off x="5363934" y="10060350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-837838" y="415075"/>
            <a:ext cx="2909355" cy="1159508"/>
            <a:chOff x="0" y="0"/>
            <a:chExt cx="1019710" cy="4064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2166767" y="243625"/>
            <a:ext cx="583727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Loops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-5499" y="-228600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06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164566" y="1798842"/>
            <a:ext cx="8681936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6. Loop Control Statements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080181" y="4667958"/>
            <a:ext cx="16127639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Som</a:t>
            </a:r>
            <a:r>
              <a:rPr lang="en-US" sz="45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etimes you need to control the flow inside loops:</a:t>
            </a:r>
          </a:p>
        </p:txBody>
      </p:sp>
    </p:spTree>
  </p:cSld>
  <p:clrMapOvr>
    <a:masterClrMapping/>
  </p:clrMapOvr>
  <p:transition spd="fast">
    <p:fade/>
  </p:transition>
</p:sld>
</file>

<file path=ppt/slides/slide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2095392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0" y="1733942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0" y="1372516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0" y="1011092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0" y="649692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311700" y="2095392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311700" y="1733942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311700" y="1372516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311700" y="1011092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311700" y="649692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2335835" y="661416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12166185" y="487068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4564598" y="933742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4449590" y="946930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288340" y="164541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-10800000">
            <a:off x="6809634" y="10060350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-10800000">
            <a:off x="6448184" y="10060350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-10800000">
            <a:off x="6086758" y="10060350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10800000">
            <a:off x="5725334" y="10060350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-10800000">
            <a:off x="5363934" y="10060350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-837838" y="415075"/>
            <a:ext cx="2909355" cy="1159508"/>
            <a:chOff x="0" y="0"/>
            <a:chExt cx="1019710" cy="4064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2592847" y="4704082"/>
            <a:ext cx="10035488" cy="2977562"/>
          </a:xfrm>
          <a:custGeom>
            <a:avLst/>
            <a:gdLst/>
            <a:ahLst/>
            <a:cxnLst/>
            <a:rect r="r" b="b" t="t" l="l"/>
            <a:pathLst>
              <a:path h="2977562" w="10035488">
                <a:moveTo>
                  <a:pt x="0" y="0"/>
                </a:moveTo>
                <a:lnTo>
                  <a:pt x="10035488" y="0"/>
                </a:lnTo>
                <a:lnTo>
                  <a:pt x="10035488" y="2977563"/>
                </a:lnTo>
                <a:lnTo>
                  <a:pt x="0" y="29775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1700452" y="6192863"/>
            <a:ext cx="2670017" cy="2931394"/>
          </a:xfrm>
          <a:custGeom>
            <a:avLst/>
            <a:gdLst/>
            <a:ahLst/>
            <a:cxnLst/>
            <a:rect r="r" b="b" t="t" l="l"/>
            <a:pathLst>
              <a:path h="2931394" w="2670017">
                <a:moveTo>
                  <a:pt x="0" y="0"/>
                </a:moveTo>
                <a:lnTo>
                  <a:pt x="2670017" y="0"/>
                </a:lnTo>
                <a:lnTo>
                  <a:pt x="2670017" y="2931395"/>
                </a:lnTo>
                <a:lnTo>
                  <a:pt x="0" y="29313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67298" b="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2166767" y="243625"/>
            <a:ext cx="583727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Loops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-5499" y="-228600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06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164566" y="1798842"/>
            <a:ext cx="8681936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6. Loop Control Statements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9177218" y="1798842"/>
            <a:ext cx="3304867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1. break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2358200" y="2980057"/>
            <a:ext cx="8902868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Exits the loop immediately.</a:t>
            </a:r>
          </a:p>
        </p:txBody>
      </p:sp>
    </p:spTree>
  </p:cSld>
  <p:clrMapOvr>
    <a:masterClrMapping/>
  </p:clrMapOvr>
  <p:transition spd="fast">
    <p:fade/>
  </p:transition>
</p:sld>
</file>

<file path=ppt/slides/slide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2095392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0" y="1733942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0" y="1372516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0" y="1011092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0" y="649692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311700" y="2095392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311700" y="1733942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311700" y="1372516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311700" y="1011092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311700" y="649692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2335835" y="661416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12166185" y="487068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4564598" y="933742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4449590" y="946930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288340" y="164541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-10800000">
            <a:off x="6809634" y="10060350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-10800000">
            <a:off x="6448184" y="10060350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-10800000">
            <a:off x="6086758" y="10060350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10800000">
            <a:off x="5725334" y="10060350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-10800000">
            <a:off x="5363934" y="10060350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-837838" y="415075"/>
            <a:ext cx="2909355" cy="1159508"/>
            <a:chOff x="0" y="0"/>
            <a:chExt cx="1019710" cy="4064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2166767" y="4573678"/>
            <a:ext cx="10119908" cy="3238371"/>
          </a:xfrm>
          <a:custGeom>
            <a:avLst/>
            <a:gdLst/>
            <a:ahLst/>
            <a:cxnLst/>
            <a:rect r="r" b="b" t="t" l="l"/>
            <a:pathLst>
              <a:path h="3238371" w="10119908">
                <a:moveTo>
                  <a:pt x="0" y="0"/>
                </a:moveTo>
                <a:lnTo>
                  <a:pt x="10119908" y="0"/>
                </a:lnTo>
                <a:lnTo>
                  <a:pt x="10119908" y="3238371"/>
                </a:lnTo>
                <a:lnTo>
                  <a:pt x="0" y="32383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1261068" y="6166670"/>
            <a:ext cx="2790007" cy="3091630"/>
          </a:xfrm>
          <a:custGeom>
            <a:avLst/>
            <a:gdLst/>
            <a:ahLst/>
            <a:cxnLst/>
            <a:rect r="r" b="b" t="t" l="l"/>
            <a:pathLst>
              <a:path h="3091630" w="2790007">
                <a:moveTo>
                  <a:pt x="0" y="0"/>
                </a:moveTo>
                <a:lnTo>
                  <a:pt x="2790008" y="0"/>
                </a:lnTo>
                <a:lnTo>
                  <a:pt x="2790008" y="3091630"/>
                </a:lnTo>
                <a:lnTo>
                  <a:pt x="0" y="30916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00000" b="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2166767" y="243625"/>
            <a:ext cx="583727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Loops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-5499" y="-228600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06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164566" y="1798842"/>
            <a:ext cx="8681936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6. Loop Control Statements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9608635" y="1798842"/>
            <a:ext cx="3304867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2.continue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2473208" y="2598942"/>
            <a:ext cx="12555624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Skips the current iteration and goes to the next one.</a:t>
            </a:r>
          </a:p>
        </p:txBody>
      </p:sp>
    </p:spTree>
  </p:cSld>
  <p:clrMapOvr>
    <a:masterClrMapping/>
  </p:clrMapOvr>
  <p:transition spd="fast">
    <p:fade/>
  </p:transition>
</p:sld>
</file>

<file path=ppt/slides/slide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2095392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0" y="1733942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0" y="1372516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0" y="1011092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0" y="649692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311700" y="2095392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311700" y="1733942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311700" y="1372516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311700" y="1011092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311700" y="649692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2335835" y="661416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12166185" y="487068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>
                <a:alpha val="6588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4564598" y="933742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4449590" y="946930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288340" y="1645416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-10800000">
            <a:off x="6809634" y="10060350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-10800000">
            <a:off x="6448184" y="10060350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-10800000">
            <a:off x="6086758" y="10060350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10800000">
            <a:off x="5725334" y="10060350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-10800000">
            <a:off x="5363934" y="10060350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-837838" y="415075"/>
            <a:ext cx="2909355" cy="1159508"/>
            <a:chOff x="0" y="0"/>
            <a:chExt cx="1019710" cy="4064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2473208" y="4294392"/>
            <a:ext cx="9410401" cy="3934270"/>
          </a:xfrm>
          <a:custGeom>
            <a:avLst/>
            <a:gdLst/>
            <a:ahLst/>
            <a:cxnLst/>
            <a:rect r="r" b="b" t="t" l="l"/>
            <a:pathLst>
              <a:path h="3934270" w="9410401">
                <a:moveTo>
                  <a:pt x="0" y="0"/>
                </a:moveTo>
                <a:lnTo>
                  <a:pt x="9410401" y="0"/>
                </a:lnTo>
                <a:lnTo>
                  <a:pt x="9410401" y="3934269"/>
                </a:lnTo>
                <a:lnTo>
                  <a:pt x="0" y="39342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21122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0397101" y="6261526"/>
            <a:ext cx="4245045" cy="2989866"/>
          </a:xfrm>
          <a:custGeom>
            <a:avLst/>
            <a:gdLst/>
            <a:ahLst/>
            <a:cxnLst/>
            <a:rect r="r" b="b" t="t" l="l"/>
            <a:pathLst>
              <a:path h="2989866" w="4245045">
                <a:moveTo>
                  <a:pt x="0" y="0"/>
                </a:moveTo>
                <a:lnTo>
                  <a:pt x="4245046" y="0"/>
                </a:lnTo>
                <a:lnTo>
                  <a:pt x="4245046" y="2989866"/>
                </a:lnTo>
                <a:lnTo>
                  <a:pt x="0" y="29898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2166767" y="243625"/>
            <a:ext cx="583727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Loops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-5499" y="-121901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06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164566" y="1798842"/>
            <a:ext cx="8681936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7. Nested Loops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473208" y="2598942"/>
            <a:ext cx="12555624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 Loop inside another loop.</a:t>
            </a:r>
          </a:p>
        </p:txBody>
      </p:sp>
    </p:spTree>
  </p:cSld>
  <p:clrMapOvr>
    <a:masterClrMapping/>
  </p:clrMapOvr>
  <p:transition spd="fast">
    <p:fade/>
  </p:transition>
</p:sld>
</file>

<file path=ppt/slides/slide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C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4663425" y="1644928"/>
            <a:ext cx="8961150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559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wake up we're not done yet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4375465" y="2714268"/>
            <a:ext cx="9249110" cy="6261348"/>
            <a:chOff x="0" y="0"/>
            <a:chExt cx="7458432" cy="5049117"/>
          </a:xfrm>
        </p:grpSpPr>
        <p:sp>
          <p:nvSpPr>
            <p:cNvPr name="Freeform 32" id="32" descr="‫روتانا سينما | مش هتقدر تبطل ضحك من المشهد ده في فيلم الباشا تلميذ 😂😂 -  YouTube‬‎"/>
            <p:cNvSpPr/>
            <p:nvPr/>
          </p:nvSpPr>
          <p:spPr>
            <a:xfrm flipH="false" flipV="false" rot="0">
              <a:off x="0" y="0"/>
              <a:ext cx="7458456" cy="5049139"/>
            </a:xfrm>
            <a:custGeom>
              <a:avLst/>
              <a:gdLst/>
              <a:ahLst/>
              <a:cxnLst/>
              <a:rect r="r" b="b" t="t" l="l"/>
              <a:pathLst>
                <a:path h="5049139" w="7458456">
                  <a:moveTo>
                    <a:pt x="0" y="0"/>
                  </a:moveTo>
                  <a:lnTo>
                    <a:pt x="7458456" y="0"/>
                  </a:lnTo>
                  <a:lnTo>
                    <a:pt x="7458456" y="5049139"/>
                  </a:lnTo>
                  <a:lnTo>
                    <a:pt x="0" y="50491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20886" b="0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C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639763" y="876313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639763" y="840168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639763" y="804026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639763" y="767883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639763" y="731743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951463" y="876313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951463" y="840168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951463" y="804026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951463" y="767883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951463" y="731743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3303268" y="277071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3133618" y="102723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3929250" y="952628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3814242" y="965816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-2905574" y="2430634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-832339" y="1155700"/>
            <a:ext cx="2909355" cy="1159508"/>
            <a:chOff x="0" y="0"/>
            <a:chExt cx="1019710" cy="4064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EFEF">
                <a:alpha val="84706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12337347" y="336147"/>
            <a:ext cx="1892796" cy="605878"/>
          </a:xfrm>
          <a:custGeom>
            <a:avLst/>
            <a:gdLst/>
            <a:ahLst/>
            <a:cxnLst/>
            <a:rect r="r" b="b" t="t" l="l"/>
            <a:pathLst>
              <a:path h="605878" w="1892796">
                <a:moveTo>
                  <a:pt x="0" y="0"/>
                </a:moveTo>
                <a:lnTo>
                  <a:pt x="1892795" y="0"/>
                </a:lnTo>
                <a:lnTo>
                  <a:pt x="1892795" y="605878"/>
                </a:lnTo>
                <a:lnTo>
                  <a:pt x="0" y="6058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719" t="-111337" r="0" b="-134556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4263153" y="336147"/>
            <a:ext cx="3449447" cy="692553"/>
          </a:xfrm>
          <a:custGeom>
            <a:avLst/>
            <a:gdLst/>
            <a:ahLst/>
            <a:cxnLst/>
            <a:rect r="r" b="b" t="t" l="l"/>
            <a:pathLst>
              <a:path h="692553" w="3449447">
                <a:moveTo>
                  <a:pt x="0" y="0"/>
                </a:moveTo>
                <a:lnTo>
                  <a:pt x="3449447" y="0"/>
                </a:lnTo>
                <a:lnTo>
                  <a:pt x="3449447" y="692553"/>
                </a:lnTo>
                <a:lnTo>
                  <a:pt x="0" y="6925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4093967" y="4725203"/>
            <a:ext cx="11301259" cy="2514530"/>
          </a:xfrm>
          <a:custGeom>
            <a:avLst/>
            <a:gdLst/>
            <a:ahLst/>
            <a:cxnLst/>
            <a:rect r="r" b="b" t="t" l="l"/>
            <a:pathLst>
              <a:path h="2514530" w="11301259">
                <a:moveTo>
                  <a:pt x="0" y="0"/>
                </a:moveTo>
                <a:lnTo>
                  <a:pt x="11301259" y="0"/>
                </a:lnTo>
                <a:lnTo>
                  <a:pt x="11301259" y="2514530"/>
                </a:lnTo>
                <a:lnTo>
                  <a:pt x="0" y="251453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2172266" y="984250"/>
            <a:ext cx="5918543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Loops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0" y="661931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06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365247" y="2403475"/>
            <a:ext cx="4086945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Assignment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701124" y="3235325"/>
            <a:ext cx="4086945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Easy Level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8061350" y="7097389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8061350" y="6735939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8061350" y="6374513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8061350" y="6013089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8061350" y="5651689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16239865" y="736200"/>
            <a:ext cx="292500" cy="292500"/>
            <a:chOff x="0" y="0"/>
            <a:chExt cx="390000" cy="39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10800000">
            <a:off x="16070215" y="561852"/>
            <a:ext cx="292500" cy="292500"/>
            <a:chOff x="0" y="0"/>
            <a:chExt cx="390000" cy="39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-720922" y="6806739"/>
            <a:ext cx="3499244" cy="3862843"/>
          </a:xfrm>
          <a:custGeom>
            <a:avLst/>
            <a:gdLst/>
            <a:ahLst/>
            <a:cxnLst/>
            <a:rect r="r" b="b" t="t" l="l"/>
            <a:pathLst>
              <a:path h="3862843" w="3499244">
                <a:moveTo>
                  <a:pt x="0" y="0"/>
                </a:moveTo>
                <a:lnTo>
                  <a:pt x="3499244" y="0"/>
                </a:lnTo>
                <a:lnTo>
                  <a:pt x="3499244" y="3862843"/>
                </a:lnTo>
                <a:lnTo>
                  <a:pt x="0" y="38628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504544" y="2111122"/>
            <a:ext cx="6754756" cy="4624817"/>
          </a:xfrm>
          <a:custGeom>
            <a:avLst/>
            <a:gdLst/>
            <a:ahLst/>
            <a:cxnLst/>
            <a:rect r="r" b="b" t="t" l="l"/>
            <a:pathLst>
              <a:path h="4624817" w="6754756">
                <a:moveTo>
                  <a:pt x="0" y="0"/>
                </a:moveTo>
                <a:lnTo>
                  <a:pt x="6754756" y="0"/>
                </a:lnTo>
                <a:lnTo>
                  <a:pt x="6754756" y="4624817"/>
                </a:lnTo>
                <a:lnTo>
                  <a:pt x="0" y="46248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0397" t="-49830" r="-22402" b="-43222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-10800000">
            <a:off x="9261428" y="10012824"/>
            <a:ext cx="141600" cy="141600"/>
            <a:chOff x="0" y="0"/>
            <a:chExt cx="188800" cy="188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8899978" y="10012824"/>
            <a:ext cx="141600" cy="141600"/>
            <a:chOff x="0" y="0"/>
            <a:chExt cx="188800" cy="188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26" id="26"/>
          <p:cNvGrpSpPr/>
          <p:nvPr/>
        </p:nvGrpSpPr>
        <p:grpSpPr>
          <a:xfrm rot="-10800000">
            <a:off x="8538552" y="10012824"/>
            <a:ext cx="141600" cy="141600"/>
            <a:chOff x="0" y="0"/>
            <a:chExt cx="188800" cy="188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28" id="28"/>
          <p:cNvGrpSpPr/>
          <p:nvPr/>
        </p:nvGrpSpPr>
        <p:grpSpPr>
          <a:xfrm rot="-10800000">
            <a:off x="8177128" y="10012824"/>
            <a:ext cx="141600" cy="141600"/>
            <a:chOff x="0" y="0"/>
            <a:chExt cx="188800" cy="188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0" id="30"/>
          <p:cNvGrpSpPr/>
          <p:nvPr/>
        </p:nvGrpSpPr>
        <p:grpSpPr>
          <a:xfrm rot="-10800000">
            <a:off x="7815728" y="10012824"/>
            <a:ext cx="141600" cy="141600"/>
            <a:chOff x="0" y="0"/>
            <a:chExt cx="188800" cy="188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sp>
        <p:nvSpPr>
          <p:cNvPr name="Freeform 32" id="32"/>
          <p:cNvSpPr/>
          <p:nvPr/>
        </p:nvSpPr>
        <p:spPr>
          <a:xfrm flipH="false" flipV="false" rot="0">
            <a:off x="10521023" y="7089746"/>
            <a:ext cx="6738277" cy="2168554"/>
          </a:xfrm>
          <a:custGeom>
            <a:avLst/>
            <a:gdLst/>
            <a:ahLst/>
            <a:cxnLst/>
            <a:rect r="r" b="b" t="t" l="l"/>
            <a:pathLst>
              <a:path h="2168554" w="6738277">
                <a:moveTo>
                  <a:pt x="0" y="0"/>
                </a:moveTo>
                <a:lnTo>
                  <a:pt x="6738277" y="0"/>
                </a:lnTo>
                <a:lnTo>
                  <a:pt x="6738277" y="2168554"/>
                </a:lnTo>
                <a:lnTo>
                  <a:pt x="0" y="21685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5914" t="-100294" r="-22166" b="-55878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-772757" y="1154720"/>
            <a:ext cx="2909355" cy="1159508"/>
            <a:chOff x="0" y="0"/>
            <a:chExt cx="1019710" cy="4064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2236337" y="982521"/>
            <a:ext cx="5089793" cy="1381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  <a:spcBef>
                <a:spcPct val="0"/>
              </a:spcBef>
            </a:pPr>
            <a:r>
              <a:rPr lang="en-US" b="true" sz="90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Variables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28700" y="2831775"/>
            <a:ext cx="9148105" cy="478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 Variables can be declared in 4 ways:</a:t>
            </a:r>
          </a:p>
          <a:p>
            <a:pPr algn="l" marL="971552" indent="-485776" lvl="1">
              <a:lnSpc>
                <a:spcPts val="6300"/>
              </a:lnSpc>
              <a:buFont typeface="Arial"/>
              <a:buChar char="•"/>
            </a:pPr>
            <a:r>
              <a:rPr lang="en-US" sz="4500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Automatically</a:t>
            </a:r>
          </a:p>
          <a:p>
            <a:pPr algn="l" marL="971552" indent="-485776" lvl="1">
              <a:lnSpc>
                <a:spcPts val="6300"/>
              </a:lnSpc>
              <a:buFont typeface="Arial"/>
              <a:buChar char="•"/>
            </a:pPr>
            <a:r>
              <a:rPr lang="en-US" sz="4500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Using var</a:t>
            </a:r>
          </a:p>
          <a:p>
            <a:pPr algn="l" marL="971552" indent="-485776" lvl="1">
              <a:lnSpc>
                <a:spcPts val="6300"/>
              </a:lnSpc>
              <a:buFont typeface="Arial"/>
              <a:buChar char="•"/>
            </a:pPr>
            <a:r>
              <a:rPr lang="en-US" sz="4500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Using let</a:t>
            </a:r>
          </a:p>
          <a:p>
            <a:pPr algn="l" marL="971552" indent="-485776" lvl="1">
              <a:lnSpc>
                <a:spcPts val="6300"/>
              </a:lnSpc>
              <a:buFont typeface="Arial"/>
              <a:buChar char="•"/>
            </a:pPr>
            <a:r>
              <a:rPr lang="en-US" sz="4500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Using const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78005" y="7947507"/>
            <a:ext cx="10164588" cy="1598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8"/>
              </a:lnSpc>
            </a:pPr>
            <a:r>
              <a:rPr lang="en-US" b="true" sz="4563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What do you think the meaning of a</a:t>
            </a:r>
            <a:r>
              <a:rPr lang="en-US" b="true" sz="4563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utomatically?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0" y="561999"/>
            <a:ext cx="1932855" cy="193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9"/>
              </a:lnSpc>
              <a:spcBef>
                <a:spcPct val="0"/>
              </a:spcBef>
            </a:pPr>
            <a:r>
              <a:rPr lang="en-US" b="true" sz="11235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</p:spTree>
  </p:cSld>
  <p:clrMapOvr>
    <a:masterClrMapping/>
  </p:clrMapOvr>
  <p:transition spd="fast">
    <p:push dir="l"/>
  </p:transition>
</p:sld>
</file>

<file path=ppt/slides/slide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C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639763" y="876313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639763" y="840168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639763" y="804026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639763" y="767883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639763" y="731743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951463" y="876313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951463" y="840168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951463" y="804026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951463" y="767883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951463" y="731743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3303268" y="277071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3133618" y="102723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3929250" y="952628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3814242" y="965816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-2905574" y="2430634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-832339" y="1155700"/>
            <a:ext cx="2909355" cy="1159508"/>
            <a:chOff x="0" y="0"/>
            <a:chExt cx="1019710" cy="4064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EFEF">
                <a:alpha val="84706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12337347" y="336147"/>
            <a:ext cx="1892796" cy="605878"/>
          </a:xfrm>
          <a:custGeom>
            <a:avLst/>
            <a:gdLst/>
            <a:ahLst/>
            <a:cxnLst/>
            <a:rect r="r" b="b" t="t" l="l"/>
            <a:pathLst>
              <a:path h="605878" w="1892796">
                <a:moveTo>
                  <a:pt x="0" y="0"/>
                </a:moveTo>
                <a:lnTo>
                  <a:pt x="1892795" y="0"/>
                </a:lnTo>
                <a:lnTo>
                  <a:pt x="1892795" y="605878"/>
                </a:lnTo>
                <a:lnTo>
                  <a:pt x="0" y="6058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719" t="-111337" r="0" b="-134556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4263153" y="336147"/>
            <a:ext cx="3449447" cy="692553"/>
          </a:xfrm>
          <a:custGeom>
            <a:avLst/>
            <a:gdLst/>
            <a:ahLst/>
            <a:cxnLst/>
            <a:rect r="r" b="b" t="t" l="l"/>
            <a:pathLst>
              <a:path h="692553" w="3449447">
                <a:moveTo>
                  <a:pt x="0" y="0"/>
                </a:moveTo>
                <a:lnTo>
                  <a:pt x="3449447" y="0"/>
                </a:lnTo>
                <a:lnTo>
                  <a:pt x="3449447" y="692553"/>
                </a:lnTo>
                <a:lnTo>
                  <a:pt x="0" y="6925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4120248" y="5010151"/>
            <a:ext cx="10576944" cy="3029667"/>
          </a:xfrm>
          <a:custGeom>
            <a:avLst/>
            <a:gdLst/>
            <a:ahLst/>
            <a:cxnLst/>
            <a:rect r="r" b="b" t="t" l="l"/>
            <a:pathLst>
              <a:path h="3029667" w="10576944">
                <a:moveTo>
                  <a:pt x="0" y="0"/>
                </a:moveTo>
                <a:lnTo>
                  <a:pt x="10576944" y="0"/>
                </a:lnTo>
                <a:lnTo>
                  <a:pt x="10576944" y="3029667"/>
                </a:lnTo>
                <a:lnTo>
                  <a:pt x="0" y="30296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2172266" y="984250"/>
            <a:ext cx="5918543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Loops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0" y="674182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06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365247" y="2403475"/>
            <a:ext cx="4086945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Assignment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198739" y="3235325"/>
            <a:ext cx="4780715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Medium Level</a:t>
            </a:r>
          </a:p>
        </p:txBody>
      </p:sp>
    </p:spTree>
  </p:cSld>
  <p:clrMapOvr>
    <a:masterClrMapping/>
  </p:clrMapOvr>
  <p:transition spd="fast">
    <p:fade/>
  </p:transition>
</p:sld>
</file>

<file path=ppt/slides/slide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C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639763" y="876313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639763" y="840168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639763" y="804026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639763" y="767883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639763" y="731743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951463" y="876313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951463" y="840168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951463" y="804026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951463" y="767883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951463" y="731743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3303268" y="277071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3133618" y="102723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3929250" y="9526281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3814242" y="9658163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-2905574" y="2430634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-832339" y="1155700"/>
            <a:ext cx="2909355" cy="1159508"/>
            <a:chOff x="0" y="0"/>
            <a:chExt cx="1019710" cy="4064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EFEF">
                <a:alpha val="84706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12337347" y="336147"/>
            <a:ext cx="1892796" cy="605878"/>
          </a:xfrm>
          <a:custGeom>
            <a:avLst/>
            <a:gdLst/>
            <a:ahLst/>
            <a:cxnLst/>
            <a:rect r="r" b="b" t="t" l="l"/>
            <a:pathLst>
              <a:path h="605878" w="1892796">
                <a:moveTo>
                  <a:pt x="0" y="0"/>
                </a:moveTo>
                <a:lnTo>
                  <a:pt x="1892795" y="0"/>
                </a:lnTo>
                <a:lnTo>
                  <a:pt x="1892795" y="605878"/>
                </a:lnTo>
                <a:lnTo>
                  <a:pt x="0" y="6058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719" t="-111337" r="0" b="-134556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4263153" y="336147"/>
            <a:ext cx="3449447" cy="692553"/>
          </a:xfrm>
          <a:custGeom>
            <a:avLst/>
            <a:gdLst/>
            <a:ahLst/>
            <a:cxnLst/>
            <a:rect r="r" b="b" t="t" l="l"/>
            <a:pathLst>
              <a:path h="692553" w="3449447">
                <a:moveTo>
                  <a:pt x="0" y="0"/>
                </a:moveTo>
                <a:lnTo>
                  <a:pt x="3449447" y="0"/>
                </a:lnTo>
                <a:lnTo>
                  <a:pt x="3449447" y="692553"/>
                </a:lnTo>
                <a:lnTo>
                  <a:pt x="0" y="6925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5371545" y="4675916"/>
            <a:ext cx="3654389" cy="3725770"/>
          </a:xfrm>
          <a:custGeom>
            <a:avLst/>
            <a:gdLst/>
            <a:ahLst/>
            <a:cxnLst/>
            <a:rect r="r" b="b" t="t" l="l"/>
            <a:pathLst>
              <a:path h="3725770" w="3654389">
                <a:moveTo>
                  <a:pt x="0" y="0"/>
                </a:moveTo>
                <a:lnTo>
                  <a:pt x="3654389" y="0"/>
                </a:lnTo>
                <a:lnTo>
                  <a:pt x="3654389" y="3725770"/>
                </a:lnTo>
                <a:lnTo>
                  <a:pt x="0" y="372577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11901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9966198" y="4675916"/>
            <a:ext cx="4296956" cy="3725440"/>
          </a:xfrm>
          <a:custGeom>
            <a:avLst/>
            <a:gdLst/>
            <a:ahLst/>
            <a:cxnLst/>
            <a:rect r="r" b="b" t="t" l="l"/>
            <a:pathLst>
              <a:path h="3725440" w="4296956">
                <a:moveTo>
                  <a:pt x="0" y="0"/>
                </a:moveTo>
                <a:lnTo>
                  <a:pt x="4296955" y="0"/>
                </a:lnTo>
                <a:lnTo>
                  <a:pt x="4296955" y="3725440"/>
                </a:lnTo>
                <a:lnTo>
                  <a:pt x="0" y="37254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2172266" y="984250"/>
            <a:ext cx="5918543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Loops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0" y="642881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06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365247" y="2403475"/>
            <a:ext cx="4086945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5499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Assignment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198739" y="3235325"/>
            <a:ext cx="4780715" cy="946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sz="5499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Medium Level</a:t>
            </a:r>
          </a:p>
        </p:txBody>
      </p:sp>
    </p:spTree>
  </p:cSld>
  <p:clrMapOvr>
    <a:masterClrMapping/>
  </p:clrMapOvr>
  <p:transition spd="fast">
    <p:fade/>
  </p:transition>
</p:sld>
</file>

<file path=ppt/slides/slide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C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5906680" y="3998100"/>
            <a:ext cx="7584468" cy="1145400"/>
            <a:chOff x="0" y="0"/>
            <a:chExt cx="10112624" cy="15272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112624" cy="1527200"/>
            </a:xfrm>
            <a:custGeom>
              <a:avLst/>
              <a:gdLst/>
              <a:ahLst/>
              <a:cxnLst/>
              <a:rect r="r" b="b" t="t" l="l"/>
              <a:pathLst>
                <a:path h="1527200" w="10112624">
                  <a:moveTo>
                    <a:pt x="0" y="0"/>
                  </a:moveTo>
                  <a:lnTo>
                    <a:pt x="10112624" y="0"/>
                  </a:lnTo>
                  <a:lnTo>
                    <a:pt x="10112624" y="1527200"/>
                  </a:lnTo>
                  <a:lnTo>
                    <a:pt x="0" y="152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19050"/>
              <a:ext cx="10112624" cy="1546250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8640"/>
                </a:lnSpc>
              </a:pPr>
              <a:r>
                <a:rPr lang="en-US" b="true" sz="7200">
                  <a:solidFill>
                    <a:srgbClr val="EFEFEF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Any question ??</a:t>
              </a: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-2905564" y="2430630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4" id="34"/>
          <p:cNvGrpSpPr>
            <a:grpSpLocks noChangeAspect="true"/>
          </p:cNvGrpSpPr>
          <p:nvPr/>
        </p:nvGrpSpPr>
        <p:grpSpPr>
          <a:xfrm rot="0">
            <a:off x="5715000" y="5143500"/>
            <a:ext cx="6858001" cy="5143500"/>
            <a:chOff x="0" y="0"/>
            <a:chExt cx="7562909" cy="5672181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7562850" cy="5672201"/>
            </a:xfrm>
            <a:custGeom>
              <a:avLst/>
              <a:gdLst/>
              <a:ahLst/>
              <a:cxnLst/>
              <a:rect r="r" b="b" t="t" l="l"/>
              <a:pathLst>
                <a:path h="5672201" w="7562850">
                  <a:moveTo>
                    <a:pt x="0" y="0"/>
                  </a:moveTo>
                  <a:lnTo>
                    <a:pt x="7562850" y="0"/>
                  </a:lnTo>
                  <a:lnTo>
                    <a:pt x="7562850" y="5672201"/>
                  </a:lnTo>
                  <a:lnTo>
                    <a:pt x="0" y="56722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66" y="2117478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636642" y="4809732"/>
            <a:ext cx="14762400" cy="1930375"/>
            <a:chOff x="0" y="0"/>
            <a:chExt cx="19683200" cy="257383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9683200" cy="2573833"/>
            </a:xfrm>
            <a:custGeom>
              <a:avLst/>
              <a:gdLst/>
              <a:ahLst/>
              <a:cxnLst/>
              <a:rect r="r" b="b" t="t" l="l"/>
              <a:pathLst>
                <a:path h="2573833" w="19683200">
                  <a:moveTo>
                    <a:pt x="0" y="0"/>
                  </a:moveTo>
                  <a:lnTo>
                    <a:pt x="19683200" y="0"/>
                  </a:lnTo>
                  <a:lnTo>
                    <a:pt x="19683200" y="2573833"/>
                  </a:lnTo>
                  <a:lnTo>
                    <a:pt x="0" y="25738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9525"/>
              <a:ext cx="19683200" cy="258335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11519"/>
                </a:lnSpc>
              </a:pPr>
              <a:r>
                <a:rPr lang="en-US" b="true" sz="9600">
                  <a:solidFill>
                    <a:srgbClr val="EFC05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Conclusion 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636642" y="6717132"/>
            <a:ext cx="14762400" cy="1145400"/>
            <a:chOff x="0" y="0"/>
            <a:chExt cx="19683200" cy="15272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9683200" cy="1527200"/>
            </a:xfrm>
            <a:custGeom>
              <a:avLst/>
              <a:gdLst/>
              <a:ahLst/>
              <a:cxnLst/>
              <a:rect r="r" b="b" t="t" l="l"/>
              <a:pathLst>
                <a:path h="1527200" w="19683200">
                  <a:moveTo>
                    <a:pt x="0" y="0"/>
                  </a:moveTo>
                  <a:lnTo>
                    <a:pt x="19683200" y="0"/>
                  </a:lnTo>
                  <a:lnTo>
                    <a:pt x="19683200" y="1527200"/>
                  </a:lnTo>
                  <a:lnTo>
                    <a:pt x="0" y="1527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9525"/>
              <a:ext cx="19683200" cy="15367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11519"/>
                </a:lnSpc>
              </a:pPr>
            </a:p>
          </p:txBody>
        </p:sp>
      </p:grpSp>
      <p:sp>
        <p:nvSpPr>
          <p:cNvPr name="AutoShape 37" id="37"/>
          <p:cNvSpPr/>
          <p:nvPr/>
        </p:nvSpPr>
        <p:spPr>
          <a:xfrm flipV="true">
            <a:off x="9017842" y="6717132"/>
            <a:ext cx="0" cy="22975"/>
          </a:xfrm>
          <a:prstGeom prst="line">
            <a:avLst/>
          </a:prstGeom>
          <a:ln cap="rnd" w="38100">
            <a:solidFill>
              <a:srgbClr val="ACB8C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  <p:transition spd="fast">
    <p:fade/>
  </p:transition>
</p:sld>
</file>

<file path=ppt/slides/slide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7412532" y="1934746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7412532" y="1573296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7412532" y="1211870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7412532" y="850446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7412532" y="489046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7724232" y="1934746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17724232" y="1573296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17724232" y="1211870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17724232" y="850446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17724232" y="489046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15447466" y="2117478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762800" y="1992325"/>
            <a:ext cx="14762400" cy="6302453"/>
            <a:chOff x="0" y="0"/>
            <a:chExt cx="19683200" cy="840327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9683200" cy="8403271"/>
            </a:xfrm>
            <a:custGeom>
              <a:avLst/>
              <a:gdLst/>
              <a:ahLst/>
              <a:cxnLst/>
              <a:rect r="r" b="b" t="t" l="l"/>
              <a:pathLst>
                <a:path h="8403271" w="19683200">
                  <a:moveTo>
                    <a:pt x="0" y="0"/>
                  </a:moveTo>
                  <a:lnTo>
                    <a:pt x="19683200" y="0"/>
                  </a:lnTo>
                  <a:lnTo>
                    <a:pt x="19683200" y="8403271"/>
                  </a:lnTo>
                  <a:lnTo>
                    <a:pt x="0" y="840327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9525"/>
              <a:ext cx="19683200" cy="8412796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11519"/>
                </a:lnSpc>
              </a:pPr>
              <a:r>
                <a:rPr lang="en-US" b="true" sz="9600">
                  <a:solidFill>
                    <a:srgbClr val="EFC05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Thanks for your attention to us (^_^) </a:t>
              </a:r>
            </a:p>
            <a:p>
              <a:pPr algn="ctr">
                <a:lnSpc>
                  <a:spcPts val="11519"/>
                </a:lnSpc>
              </a:pPr>
              <a:r>
                <a:rPr lang="en-US" b="true" sz="9600">
                  <a:solidFill>
                    <a:srgbClr val="EFC050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Have a Good weekend with the tasks o(≧∀≦)o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8061350" y="4696662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18061350" y="4335212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18061350" y="3973786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18061350" y="3612362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18061350" y="3250962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9832586" y="357192"/>
            <a:ext cx="292500" cy="292500"/>
            <a:chOff x="0" y="0"/>
            <a:chExt cx="390000" cy="39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10800000">
            <a:off x="9662936" y="182844"/>
            <a:ext cx="292500" cy="292500"/>
            <a:chOff x="0" y="0"/>
            <a:chExt cx="390000" cy="39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-2700929" y="3216619"/>
            <a:ext cx="5681086" cy="6271396"/>
          </a:xfrm>
          <a:custGeom>
            <a:avLst/>
            <a:gdLst/>
            <a:ahLst/>
            <a:cxnLst/>
            <a:rect r="r" b="b" t="t" l="l"/>
            <a:pathLst>
              <a:path h="6271396" w="5681086">
                <a:moveTo>
                  <a:pt x="0" y="0"/>
                </a:moveTo>
                <a:lnTo>
                  <a:pt x="5681086" y="0"/>
                </a:lnTo>
                <a:lnTo>
                  <a:pt x="5681086" y="6271396"/>
                </a:lnTo>
                <a:lnTo>
                  <a:pt x="0" y="62713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-10800000">
            <a:off x="5951100" y="10116421"/>
            <a:ext cx="141600" cy="141600"/>
            <a:chOff x="0" y="0"/>
            <a:chExt cx="188800" cy="188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23" id="23"/>
          <p:cNvGrpSpPr/>
          <p:nvPr/>
        </p:nvGrpSpPr>
        <p:grpSpPr>
          <a:xfrm rot="-10800000">
            <a:off x="5589650" y="10116421"/>
            <a:ext cx="141600" cy="141600"/>
            <a:chOff x="0" y="0"/>
            <a:chExt cx="188800" cy="188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25" id="25"/>
          <p:cNvGrpSpPr/>
          <p:nvPr/>
        </p:nvGrpSpPr>
        <p:grpSpPr>
          <a:xfrm rot="-10800000">
            <a:off x="5228224" y="10116421"/>
            <a:ext cx="141600" cy="141600"/>
            <a:chOff x="0" y="0"/>
            <a:chExt cx="188800" cy="188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27" id="27"/>
          <p:cNvGrpSpPr/>
          <p:nvPr/>
        </p:nvGrpSpPr>
        <p:grpSpPr>
          <a:xfrm rot="-10800000">
            <a:off x="4866800" y="10116421"/>
            <a:ext cx="141600" cy="141600"/>
            <a:chOff x="0" y="0"/>
            <a:chExt cx="188800" cy="188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29" id="29"/>
          <p:cNvGrpSpPr/>
          <p:nvPr/>
        </p:nvGrpSpPr>
        <p:grpSpPr>
          <a:xfrm rot="-10800000">
            <a:off x="4505400" y="10116421"/>
            <a:ext cx="141600" cy="141600"/>
            <a:chOff x="0" y="0"/>
            <a:chExt cx="188800" cy="188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1" id="31"/>
          <p:cNvGrpSpPr/>
          <p:nvPr/>
        </p:nvGrpSpPr>
        <p:grpSpPr>
          <a:xfrm rot="-10800000">
            <a:off x="5951100" y="9804721"/>
            <a:ext cx="141600" cy="141600"/>
            <a:chOff x="0" y="0"/>
            <a:chExt cx="188800" cy="188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3" id="33"/>
          <p:cNvGrpSpPr/>
          <p:nvPr/>
        </p:nvGrpSpPr>
        <p:grpSpPr>
          <a:xfrm rot="-10800000">
            <a:off x="5589650" y="9804721"/>
            <a:ext cx="141600" cy="141600"/>
            <a:chOff x="0" y="0"/>
            <a:chExt cx="188800" cy="188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5" id="35"/>
          <p:cNvGrpSpPr/>
          <p:nvPr/>
        </p:nvGrpSpPr>
        <p:grpSpPr>
          <a:xfrm rot="-10800000">
            <a:off x="5228224" y="9804721"/>
            <a:ext cx="141600" cy="141600"/>
            <a:chOff x="0" y="0"/>
            <a:chExt cx="188800" cy="188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10800000">
            <a:off x="4866800" y="9804721"/>
            <a:ext cx="141600" cy="141600"/>
            <a:chOff x="0" y="0"/>
            <a:chExt cx="188800" cy="188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39" id="39"/>
          <p:cNvGrpSpPr/>
          <p:nvPr/>
        </p:nvGrpSpPr>
        <p:grpSpPr>
          <a:xfrm rot="-10800000">
            <a:off x="4505400" y="9804721"/>
            <a:ext cx="141600" cy="141600"/>
            <a:chOff x="0" y="0"/>
            <a:chExt cx="188800" cy="188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FED16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-772757" y="1154720"/>
            <a:ext cx="2909355" cy="1159508"/>
            <a:chOff x="0" y="0"/>
            <a:chExt cx="1019710" cy="4064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C050">
                <a:alpha val="84706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9533268" y="2777009"/>
            <a:ext cx="8332564" cy="5517012"/>
          </a:xfrm>
          <a:custGeom>
            <a:avLst/>
            <a:gdLst/>
            <a:ahLst/>
            <a:cxnLst/>
            <a:rect r="r" b="b" t="t" l="l"/>
            <a:pathLst>
              <a:path h="5517012" w="8332564">
                <a:moveTo>
                  <a:pt x="0" y="0"/>
                </a:moveTo>
                <a:lnTo>
                  <a:pt x="8332564" y="0"/>
                </a:lnTo>
                <a:lnTo>
                  <a:pt x="8332564" y="5517011"/>
                </a:lnTo>
                <a:lnTo>
                  <a:pt x="0" y="55170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4466" t="-24585" r="-21211" b="-1937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2344860" y="1019175"/>
            <a:ext cx="6049928" cy="1381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  <a:spcBef>
                <a:spcPct val="0"/>
              </a:spcBef>
            </a:pPr>
            <a:r>
              <a:rPr lang="en-US" b="true" sz="90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Data Types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028700" y="2861157"/>
            <a:ext cx="8080192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J</a:t>
            </a:r>
            <a:r>
              <a:rPr lang="en-US" sz="4500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avaScript has 8 data types</a:t>
            </a:r>
            <a:r>
              <a:rPr lang="en-US" sz="4500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</a:p>
          <a:p>
            <a:pPr algn="l">
              <a:lnSpc>
                <a:spcPts val="6300"/>
              </a:lnSpc>
            </a:pPr>
          </a:p>
        </p:txBody>
      </p:sp>
      <p:sp>
        <p:nvSpPr>
          <p:cNvPr name="TextBox 47" id="47"/>
          <p:cNvSpPr txBox="true"/>
          <p:nvPr/>
        </p:nvSpPr>
        <p:spPr>
          <a:xfrm rot="0">
            <a:off x="582772" y="7219467"/>
            <a:ext cx="8709656" cy="1598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8"/>
              </a:lnSpc>
            </a:pPr>
            <a:r>
              <a:rPr lang="en-US" b="true" sz="4563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What do you think about the Object data type</a:t>
            </a:r>
            <a:r>
              <a:rPr lang="en-US" b="true" sz="4563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?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067290" y="3968412"/>
            <a:ext cx="3219035" cy="2743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7790" indent="-423895" lvl="1">
              <a:lnSpc>
                <a:spcPts val="5497"/>
              </a:lnSpc>
              <a:buFont typeface="Arial"/>
              <a:buChar char="•"/>
            </a:pPr>
            <a:r>
              <a:rPr lang="en-US" sz="3926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Stri</a:t>
            </a:r>
            <a:r>
              <a:rPr lang="en-US" sz="3926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ng</a:t>
            </a:r>
          </a:p>
          <a:p>
            <a:pPr algn="l" marL="847790" indent="-423895" lvl="1">
              <a:lnSpc>
                <a:spcPts val="5497"/>
              </a:lnSpc>
              <a:buFont typeface="Arial"/>
              <a:buChar char="•"/>
            </a:pPr>
            <a:r>
              <a:rPr lang="en-US" sz="3926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Number</a:t>
            </a:r>
          </a:p>
          <a:p>
            <a:pPr algn="l" marL="847790" indent="-423895" lvl="1">
              <a:lnSpc>
                <a:spcPts val="5497"/>
              </a:lnSpc>
              <a:buFont typeface="Arial"/>
              <a:buChar char="•"/>
            </a:pPr>
            <a:r>
              <a:rPr lang="en-US" sz="3926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Bigint</a:t>
            </a:r>
          </a:p>
          <a:p>
            <a:pPr algn="l" marL="847790" indent="-423895" lvl="1">
              <a:lnSpc>
                <a:spcPts val="5497"/>
              </a:lnSpc>
              <a:buFont typeface="Arial"/>
              <a:buChar char="•"/>
            </a:pPr>
            <a:r>
              <a:rPr lang="en-US" sz="3926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Boolean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4831932" y="3958887"/>
            <a:ext cx="4155729" cy="2803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4830" indent="-432415" lvl="1">
              <a:lnSpc>
                <a:spcPts val="5607"/>
              </a:lnSpc>
              <a:buFont typeface="Arial"/>
              <a:buChar char="•"/>
            </a:pPr>
            <a:r>
              <a:rPr lang="en-US" sz="4005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Undefi</a:t>
            </a:r>
            <a:r>
              <a:rPr lang="en-US" sz="4005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ned</a:t>
            </a:r>
          </a:p>
          <a:p>
            <a:pPr algn="l" marL="864830" indent="-432415" lvl="1">
              <a:lnSpc>
                <a:spcPts val="5607"/>
              </a:lnSpc>
              <a:buFont typeface="Arial"/>
              <a:buChar char="•"/>
            </a:pPr>
            <a:r>
              <a:rPr lang="en-US" sz="4005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Null</a:t>
            </a:r>
          </a:p>
          <a:p>
            <a:pPr algn="l" marL="864830" indent="-432415" lvl="1">
              <a:lnSpc>
                <a:spcPts val="5607"/>
              </a:lnSpc>
              <a:buFont typeface="Arial"/>
              <a:buChar char="•"/>
            </a:pPr>
            <a:r>
              <a:rPr lang="en-US" sz="4005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Symbol</a:t>
            </a:r>
          </a:p>
          <a:p>
            <a:pPr algn="l" marL="864830" indent="-432415" lvl="1">
              <a:lnSpc>
                <a:spcPts val="5607"/>
              </a:lnSpc>
              <a:buFont typeface="Arial"/>
              <a:buChar char="•"/>
            </a:pPr>
            <a:r>
              <a:rPr lang="en-US" sz="4005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Object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0" y="561999"/>
            <a:ext cx="1932855" cy="193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9"/>
              </a:lnSpc>
              <a:spcBef>
                <a:spcPct val="0"/>
              </a:spcBef>
            </a:pPr>
            <a:r>
              <a:rPr lang="en-US" b="true" sz="11235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  <p:sp>
        <p:nvSpPr>
          <p:cNvPr name="Freeform 51" id="51"/>
          <p:cNvSpPr/>
          <p:nvPr/>
        </p:nvSpPr>
        <p:spPr>
          <a:xfrm flipH="false" flipV="false" rot="0">
            <a:off x="13952877" y="182844"/>
            <a:ext cx="4170075" cy="837235"/>
          </a:xfrm>
          <a:custGeom>
            <a:avLst/>
            <a:gdLst/>
            <a:ahLst/>
            <a:cxnLst/>
            <a:rect r="r" b="b" t="t" l="l"/>
            <a:pathLst>
              <a:path h="837235" w="4170075">
                <a:moveTo>
                  <a:pt x="0" y="0"/>
                </a:moveTo>
                <a:lnTo>
                  <a:pt x="4170075" y="0"/>
                </a:lnTo>
                <a:lnTo>
                  <a:pt x="4170075" y="837235"/>
                </a:lnTo>
                <a:lnTo>
                  <a:pt x="0" y="8372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C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0" y="8376274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0" y="8014824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0" y="7653398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0" y="7291974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0" y="6930574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311700" y="8376274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311700" y="8014824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311700" y="7653398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311700" y="7291974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311700" y="6930574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16537928" y="1441974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16368278" y="1267626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3562654" y="9690883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3447646" y="9822765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-163117" y="10017393"/>
            <a:ext cx="6286800" cy="999600"/>
            <a:chOff x="0" y="0"/>
            <a:chExt cx="8382400" cy="133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382381" cy="1332738"/>
            </a:xfrm>
            <a:custGeom>
              <a:avLst/>
              <a:gdLst/>
              <a:ahLst/>
              <a:cxnLst/>
              <a:rect r="r" b="b" t="t" l="l"/>
              <a:pathLst>
                <a:path h="1332738" w="8382381">
                  <a:moveTo>
                    <a:pt x="0" y="0"/>
                  </a:moveTo>
                  <a:lnTo>
                    <a:pt x="8382381" y="0"/>
                  </a:lnTo>
                  <a:lnTo>
                    <a:pt x="8382381" y="1332738"/>
                  </a:lnTo>
                  <a:lnTo>
                    <a:pt x="0" y="133273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-772757" y="1154720"/>
            <a:ext cx="2909355" cy="1159508"/>
            <a:chOff x="0" y="0"/>
            <a:chExt cx="1019710" cy="4064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EFEF">
                <a:alpha val="84706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2026909" y="3640340"/>
            <a:ext cx="14234181" cy="780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What is the difference between </a:t>
            </a:r>
            <a:r>
              <a:rPr lang="en-US" b="true" sz="45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null</a:t>
            </a:r>
            <a:r>
              <a:rPr lang="en-US" b="true" sz="45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 and </a:t>
            </a:r>
            <a:r>
              <a:rPr lang="en-US" b="true" sz="45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undefined</a:t>
            </a:r>
            <a:r>
              <a:rPr lang="en-US" b="true" sz="45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?</a:t>
            </a:r>
          </a:p>
        </p:txBody>
      </p:sp>
      <p:sp>
        <p:nvSpPr>
          <p:cNvPr name="Freeform 36" id="36"/>
          <p:cNvSpPr/>
          <p:nvPr/>
        </p:nvSpPr>
        <p:spPr>
          <a:xfrm flipH="false" flipV="false" rot="0">
            <a:off x="15447457" y="2580540"/>
            <a:ext cx="5681086" cy="6271400"/>
          </a:xfrm>
          <a:custGeom>
            <a:avLst/>
            <a:gdLst/>
            <a:ahLst/>
            <a:cxnLst/>
            <a:rect r="r" b="b" t="t" l="l"/>
            <a:pathLst>
              <a:path h="6271400" w="5681086">
                <a:moveTo>
                  <a:pt x="0" y="0"/>
                </a:moveTo>
                <a:lnTo>
                  <a:pt x="5681086" y="0"/>
                </a:lnTo>
                <a:lnTo>
                  <a:pt x="5681086" y="6271400"/>
                </a:lnTo>
                <a:lnTo>
                  <a:pt x="0" y="6271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2026961" y="4480066"/>
            <a:ext cx="13872673" cy="3605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8347" indent="-434174" lvl="1">
              <a:lnSpc>
                <a:spcPts val="4786"/>
              </a:lnSpc>
              <a:buFont typeface="Arial"/>
              <a:buChar char="•"/>
            </a:pPr>
            <a:r>
              <a:rPr lang="en-US" b="true" sz="402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Null</a:t>
            </a:r>
            <a:r>
              <a:rPr lang="en-US" b="true" sz="402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</a:t>
            </a:r>
            <a:r>
              <a:rPr lang="en-US" sz="402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is an explicit value assigned to a variable to represent the intentional absence of any object value or a variable that is intentionally empty.</a:t>
            </a:r>
          </a:p>
          <a:p>
            <a:pPr algn="l" marL="868347" indent="-434174" lvl="1">
              <a:lnSpc>
                <a:spcPts val="4786"/>
              </a:lnSpc>
              <a:buFont typeface="Arial"/>
              <a:buChar char="•"/>
            </a:pPr>
            <a:r>
              <a:rPr lang="en-US" b="true" sz="4021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Undefined</a:t>
            </a:r>
            <a:r>
              <a:rPr lang="en-US" sz="402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means a variable has been declared but has not been assigned a value yet, or a function does not return a value.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136728" y="1019175"/>
            <a:ext cx="5485417" cy="1381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  <a:spcBef>
                <a:spcPct val="0"/>
              </a:spcBef>
            </a:pPr>
            <a:r>
              <a:rPr lang="en-US" b="true" sz="900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 Question: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0" y="561999"/>
            <a:ext cx="1932855" cy="1935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29"/>
              </a:lnSpc>
              <a:spcBef>
                <a:spcPct val="0"/>
              </a:spcBef>
            </a:pPr>
            <a:r>
              <a:rPr lang="en-US" b="true" sz="11235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  <p:sp>
        <p:nvSpPr>
          <p:cNvPr name="Freeform 40" id="40"/>
          <p:cNvSpPr/>
          <p:nvPr/>
        </p:nvSpPr>
        <p:spPr>
          <a:xfrm flipH="false" flipV="false" rot="0">
            <a:off x="12337347" y="336147"/>
            <a:ext cx="1892796" cy="605878"/>
          </a:xfrm>
          <a:custGeom>
            <a:avLst/>
            <a:gdLst/>
            <a:ahLst/>
            <a:cxnLst/>
            <a:rect r="r" b="b" t="t" l="l"/>
            <a:pathLst>
              <a:path h="605878" w="1892796">
                <a:moveTo>
                  <a:pt x="0" y="0"/>
                </a:moveTo>
                <a:lnTo>
                  <a:pt x="1892795" y="0"/>
                </a:lnTo>
                <a:lnTo>
                  <a:pt x="1892795" y="605878"/>
                </a:lnTo>
                <a:lnTo>
                  <a:pt x="0" y="6058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719" t="-111337" r="0" b="-134556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4263153" y="336147"/>
            <a:ext cx="3449447" cy="692553"/>
          </a:xfrm>
          <a:custGeom>
            <a:avLst/>
            <a:gdLst/>
            <a:ahLst/>
            <a:cxnLst/>
            <a:rect r="r" b="b" t="t" l="l"/>
            <a:pathLst>
              <a:path h="692553" w="3449447">
                <a:moveTo>
                  <a:pt x="0" y="0"/>
                </a:moveTo>
                <a:lnTo>
                  <a:pt x="3449447" y="0"/>
                </a:lnTo>
                <a:lnTo>
                  <a:pt x="3449447" y="692553"/>
                </a:lnTo>
                <a:lnTo>
                  <a:pt x="0" y="6925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C0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66654" y="5795550"/>
            <a:ext cx="141600" cy="141600"/>
            <a:chOff x="0" y="0"/>
            <a:chExt cx="188800" cy="188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4" id="4"/>
          <p:cNvGrpSpPr/>
          <p:nvPr/>
        </p:nvGrpSpPr>
        <p:grpSpPr>
          <a:xfrm rot="-5400000">
            <a:off x="-66654" y="5434100"/>
            <a:ext cx="141600" cy="141600"/>
            <a:chOff x="0" y="0"/>
            <a:chExt cx="188800" cy="188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6" id="6"/>
          <p:cNvGrpSpPr/>
          <p:nvPr/>
        </p:nvGrpSpPr>
        <p:grpSpPr>
          <a:xfrm rot="-5400000">
            <a:off x="-66654" y="5072674"/>
            <a:ext cx="141600" cy="141600"/>
            <a:chOff x="0" y="0"/>
            <a:chExt cx="188800" cy="188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8" id="8"/>
          <p:cNvGrpSpPr/>
          <p:nvPr/>
        </p:nvGrpSpPr>
        <p:grpSpPr>
          <a:xfrm rot="-5400000">
            <a:off x="-66654" y="4711250"/>
            <a:ext cx="141600" cy="141600"/>
            <a:chOff x="0" y="0"/>
            <a:chExt cx="188800" cy="188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5400000">
            <a:off x="-66654" y="4349850"/>
            <a:ext cx="141600" cy="141600"/>
            <a:chOff x="0" y="0"/>
            <a:chExt cx="188800" cy="188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245046" y="5795550"/>
            <a:ext cx="141600" cy="141600"/>
            <a:chOff x="0" y="0"/>
            <a:chExt cx="188800" cy="188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-5400000">
            <a:off x="245046" y="5434100"/>
            <a:ext cx="141600" cy="141600"/>
            <a:chOff x="0" y="0"/>
            <a:chExt cx="188800" cy="188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-5400000">
            <a:off x="245046" y="5072674"/>
            <a:ext cx="141600" cy="141600"/>
            <a:chOff x="0" y="0"/>
            <a:chExt cx="188800" cy="188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5400000">
            <a:off x="245046" y="4711250"/>
            <a:ext cx="141600" cy="141600"/>
            <a:chOff x="0" y="0"/>
            <a:chExt cx="188800" cy="188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5400000">
            <a:off x="245046" y="4349850"/>
            <a:ext cx="141600" cy="141600"/>
            <a:chOff x="0" y="0"/>
            <a:chExt cx="188800" cy="188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8849" cy="188849"/>
            </a:xfrm>
            <a:custGeom>
              <a:avLst/>
              <a:gdLst/>
              <a:ahLst/>
              <a:cxnLst/>
              <a:rect r="r" b="b" t="t" l="l"/>
              <a:pathLst>
                <a:path h="188849" w="188849">
                  <a:moveTo>
                    <a:pt x="0" y="0"/>
                  </a:moveTo>
                  <a:lnTo>
                    <a:pt x="188849" y="0"/>
                  </a:lnTo>
                  <a:lnTo>
                    <a:pt x="188849" y="188849"/>
                  </a:lnTo>
                  <a:lnTo>
                    <a:pt x="0" y="188849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2" id="22"/>
          <p:cNvGrpSpPr/>
          <p:nvPr/>
        </p:nvGrpSpPr>
        <p:grpSpPr>
          <a:xfrm rot="-10800000">
            <a:off x="4274166" y="389924"/>
            <a:ext cx="292500" cy="292500"/>
            <a:chOff x="0" y="0"/>
            <a:chExt cx="390000" cy="39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4" id="24"/>
          <p:cNvGrpSpPr/>
          <p:nvPr/>
        </p:nvGrpSpPr>
        <p:grpSpPr>
          <a:xfrm rot="-10800000">
            <a:off x="4104516" y="215576"/>
            <a:ext cx="292500" cy="292500"/>
            <a:chOff x="0" y="0"/>
            <a:chExt cx="390000" cy="39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90017" cy="390017"/>
            </a:xfrm>
            <a:custGeom>
              <a:avLst/>
              <a:gdLst/>
              <a:ahLst/>
              <a:cxnLst/>
              <a:rect r="r" b="b" t="t" l="l"/>
              <a:pathLst>
                <a:path h="390017" w="390017">
                  <a:moveTo>
                    <a:pt x="25400" y="0"/>
                  </a:moveTo>
                  <a:lnTo>
                    <a:pt x="364617" y="0"/>
                  </a:lnTo>
                  <a:cubicBezTo>
                    <a:pt x="378587" y="0"/>
                    <a:pt x="390017" y="11430"/>
                    <a:pt x="390017" y="25400"/>
                  </a:cubicBezTo>
                  <a:lnTo>
                    <a:pt x="390017" y="364617"/>
                  </a:lnTo>
                  <a:cubicBezTo>
                    <a:pt x="390017" y="378587"/>
                    <a:pt x="378587" y="390017"/>
                    <a:pt x="364617" y="390017"/>
                  </a:cubicBezTo>
                  <a:lnTo>
                    <a:pt x="25400" y="390017"/>
                  </a:lnTo>
                  <a:cubicBezTo>
                    <a:pt x="11430" y="390017"/>
                    <a:pt x="0" y="378587"/>
                    <a:pt x="0" y="364617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64617"/>
                  </a:lnTo>
                  <a:lnTo>
                    <a:pt x="25400" y="364617"/>
                  </a:lnTo>
                  <a:lnTo>
                    <a:pt x="25400" y="339217"/>
                  </a:lnTo>
                  <a:lnTo>
                    <a:pt x="364617" y="339217"/>
                  </a:lnTo>
                  <a:lnTo>
                    <a:pt x="364617" y="364617"/>
                  </a:lnTo>
                  <a:lnTo>
                    <a:pt x="339217" y="364617"/>
                  </a:lnTo>
                  <a:lnTo>
                    <a:pt x="339217" y="25400"/>
                  </a:lnTo>
                  <a:lnTo>
                    <a:pt x="364617" y="25400"/>
                  </a:lnTo>
                  <a:lnTo>
                    <a:pt x="364617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6" id="26"/>
          <p:cNvGrpSpPr/>
          <p:nvPr/>
        </p:nvGrpSpPr>
        <p:grpSpPr>
          <a:xfrm rot="7864445">
            <a:off x="16726494" y="9435254"/>
            <a:ext cx="385114" cy="385114"/>
            <a:chOff x="0" y="0"/>
            <a:chExt cx="513485" cy="51348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7864445">
            <a:off x="16611486" y="9567136"/>
            <a:ext cx="385114" cy="385114"/>
            <a:chOff x="0" y="0"/>
            <a:chExt cx="513485" cy="51348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13461" cy="513588"/>
            </a:xfrm>
            <a:custGeom>
              <a:avLst/>
              <a:gdLst/>
              <a:ahLst/>
              <a:cxnLst/>
              <a:rect r="r" b="b" t="t" l="l"/>
              <a:pathLst>
                <a:path h="513588" w="513461">
                  <a:moveTo>
                    <a:pt x="0" y="256794"/>
                  </a:moveTo>
                  <a:cubicBezTo>
                    <a:pt x="0" y="114935"/>
                    <a:pt x="114935" y="0"/>
                    <a:pt x="256794" y="0"/>
                  </a:cubicBezTo>
                  <a:lnTo>
                    <a:pt x="256794" y="25400"/>
                  </a:lnTo>
                  <a:lnTo>
                    <a:pt x="256794" y="0"/>
                  </a:lnTo>
                  <a:cubicBezTo>
                    <a:pt x="398526" y="0"/>
                    <a:pt x="513461" y="114935"/>
                    <a:pt x="513461" y="256794"/>
                  </a:cubicBezTo>
                  <a:lnTo>
                    <a:pt x="488061" y="256794"/>
                  </a:lnTo>
                  <a:lnTo>
                    <a:pt x="513461" y="256794"/>
                  </a:lnTo>
                  <a:cubicBezTo>
                    <a:pt x="513461" y="398526"/>
                    <a:pt x="398526" y="513588"/>
                    <a:pt x="256667" y="513588"/>
                  </a:cubicBezTo>
                  <a:lnTo>
                    <a:pt x="256667" y="488188"/>
                  </a:lnTo>
                  <a:lnTo>
                    <a:pt x="256667" y="513588"/>
                  </a:lnTo>
                  <a:cubicBezTo>
                    <a:pt x="114935" y="513461"/>
                    <a:pt x="0" y="398526"/>
                    <a:pt x="0" y="256794"/>
                  </a:cubicBezTo>
                  <a:lnTo>
                    <a:pt x="25400" y="256794"/>
                  </a:lnTo>
                  <a:lnTo>
                    <a:pt x="50800" y="256794"/>
                  </a:lnTo>
                  <a:lnTo>
                    <a:pt x="25400" y="256794"/>
                  </a:lnTo>
                  <a:lnTo>
                    <a:pt x="0" y="256794"/>
                  </a:lnTo>
                  <a:moveTo>
                    <a:pt x="50800" y="256794"/>
                  </a:moveTo>
                  <a:cubicBezTo>
                    <a:pt x="50800" y="270764"/>
                    <a:pt x="39370" y="282194"/>
                    <a:pt x="25400" y="282194"/>
                  </a:cubicBezTo>
                  <a:cubicBezTo>
                    <a:pt x="11430" y="282194"/>
                    <a:pt x="0" y="270764"/>
                    <a:pt x="0" y="256794"/>
                  </a:cubicBezTo>
                  <a:cubicBezTo>
                    <a:pt x="0" y="242824"/>
                    <a:pt x="11430" y="231394"/>
                    <a:pt x="25400" y="231394"/>
                  </a:cubicBezTo>
                  <a:cubicBezTo>
                    <a:pt x="39370" y="231394"/>
                    <a:pt x="50800" y="242824"/>
                    <a:pt x="50800" y="256794"/>
                  </a:cubicBezTo>
                  <a:cubicBezTo>
                    <a:pt x="50800" y="370586"/>
                    <a:pt x="143002" y="462788"/>
                    <a:pt x="256794" y="462788"/>
                  </a:cubicBezTo>
                  <a:cubicBezTo>
                    <a:pt x="370586" y="462788"/>
                    <a:pt x="462788" y="370586"/>
                    <a:pt x="462788" y="256794"/>
                  </a:cubicBezTo>
                  <a:cubicBezTo>
                    <a:pt x="462788" y="143002"/>
                    <a:pt x="370459" y="50800"/>
                    <a:pt x="256794" y="50800"/>
                  </a:cubicBezTo>
                  <a:lnTo>
                    <a:pt x="256794" y="25400"/>
                  </a:lnTo>
                  <a:lnTo>
                    <a:pt x="256794" y="50800"/>
                  </a:lnTo>
                  <a:cubicBezTo>
                    <a:pt x="143002" y="50800"/>
                    <a:pt x="50800" y="143002"/>
                    <a:pt x="50800" y="256794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-832339" y="1155700"/>
            <a:ext cx="2909355" cy="1159508"/>
            <a:chOff x="0" y="0"/>
            <a:chExt cx="1019710" cy="4064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19710" cy="406400"/>
            </a:xfrm>
            <a:custGeom>
              <a:avLst/>
              <a:gdLst/>
              <a:ahLst/>
              <a:cxnLst/>
              <a:rect r="r" b="b" t="t" l="l"/>
              <a:pathLst>
                <a:path h="406400" w="1019710">
                  <a:moveTo>
                    <a:pt x="816510" y="0"/>
                  </a:moveTo>
                  <a:cubicBezTo>
                    <a:pt x="928734" y="0"/>
                    <a:pt x="1019710" y="90976"/>
                    <a:pt x="1019710" y="203200"/>
                  </a:cubicBezTo>
                  <a:cubicBezTo>
                    <a:pt x="1019710" y="315424"/>
                    <a:pt x="928734" y="406400"/>
                    <a:pt x="81651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FEFEF">
                <a:alpha val="84706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01971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9955436" y="2777247"/>
            <a:ext cx="8283419" cy="6319415"/>
          </a:xfrm>
          <a:custGeom>
            <a:avLst/>
            <a:gdLst/>
            <a:ahLst/>
            <a:cxnLst/>
            <a:rect r="r" b="b" t="t" l="l"/>
            <a:pathLst>
              <a:path h="6319415" w="8283419">
                <a:moveTo>
                  <a:pt x="0" y="0"/>
                </a:moveTo>
                <a:lnTo>
                  <a:pt x="8283419" y="0"/>
                </a:lnTo>
                <a:lnTo>
                  <a:pt x="8283419" y="6319414"/>
                </a:lnTo>
                <a:lnTo>
                  <a:pt x="0" y="63194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378" t="-22210" r="-17050" b="-16613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2172266" y="984250"/>
            <a:ext cx="13225681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O</a:t>
            </a:r>
            <a:r>
              <a:rPr lang="en-US" b="true" sz="8999">
                <a:solidFill>
                  <a:srgbClr val="EFEFEF"/>
                </a:solidFill>
                <a:latin typeface="Arial Bold"/>
                <a:ea typeface="Arial Bold"/>
                <a:cs typeface="Arial Bold"/>
                <a:sym typeface="Arial Bold"/>
              </a:rPr>
              <a:t>perators &amp; Conditions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81921" y="3424236"/>
            <a:ext cx="8981015" cy="1058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95283" indent="-547642" lvl="1">
              <a:lnSpc>
                <a:spcPts val="8928"/>
              </a:lnSpc>
              <a:buFont typeface="Arial"/>
              <a:buChar char="•"/>
            </a:pPr>
            <a:r>
              <a:rPr lang="en-US" sz="5073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Assignment</a:t>
            </a:r>
            <a:r>
              <a:rPr lang="en-US" b="true" sz="5073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:</a:t>
            </a:r>
            <a:r>
              <a:rPr lang="en-US" sz="5073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true" sz="5073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=</a:t>
            </a:r>
            <a:r>
              <a:rPr lang="en-US" sz="5073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-US" sz="5073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true" sz="5073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+=</a:t>
            </a:r>
            <a:r>
              <a:rPr lang="en-US" sz="5073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-US" sz="5073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true" sz="5073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-=</a:t>
            </a:r>
            <a:r>
              <a:rPr lang="en-US" sz="5073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-US" sz="5073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true" sz="5073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*=</a:t>
            </a:r>
            <a:r>
              <a:rPr lang="en-US" sz="5073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-US" sz="5073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true" sz="5073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**=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81921" y="2432050"/>
            <a:ext cx="8462079" cy="1044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502" indent="-539751" lvl="1">
              <a:lnSpc>
                <a:spcPts val="8800"/>
              </a:lnSpc>
              <a:buFont typeface="Arial"/>
              <a:buChar char="•"/>
            </a:pPr>
            <a:r>
              <a:rPr lang="en-US" sz="5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Arithmetic</a:t>
            </a:r>
            <a:r>
              <a:rPr lang="en-US" b="true" sz="5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:</a:t>
            </a:r>
            <a:r>
              <a:rPr lang="en-US" sz="5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true" sz="5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+</a:t>
            </a:r>
            <a:r>
              <a:rPr lang="en-US" sz="50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-US" sz="5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true" sz="5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-</a:t>
            </a:r>
            <a:r>
              <a:rPr lang="en-US" sz="50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-US" sz="5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true" sz="5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*</a:t>
            </a:r>
            <a:r>
              <a:rPr lang="en-US" sz="50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-US" sz="5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true" sz="5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/</a:t>
            </a:r>
            <a:r>
              <a:rPr lang="en-US" sz="50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-US" sz="5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true" sz="5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%</a:t>
            </a:r>
            <a:r>
              <a:rPr lang="en-US" sz="5000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-US" b="true" sz="5000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**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81921" y="4611250"/>
            <a:ext cx="8423979" cy="174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499" indent="-539749" lvl="1">
              <a:lnSpc>
                <a:spcPts val="6999"/>
              </a:lnSpc>
              <a:buFont typeface="Arial"/>
              <a:buChar char="•"/>
            </a:pPr>
            <a:r>
              <a:rPr lang="en-US" sz="49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Comparison</a:t>
            </a:r>
            <a:r>
              <a:rPr lang="en-US" b="true" sz="49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</a:t>
            </a:r>
            <a:r>
              <a:rPr lang="en-US" sz="4999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Operators</a:t>
            </a:r>
            <a:r>
              <a:rPr lang="en-US" b="true" sz="49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: ==</a:t>
            </a:r>
            <a:r>
              <a:rPr lang="en-US" sz="4999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-US" b="true" sz="49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===</a:t>
            </a:r>
            <a:r>
              <a:rPr lang="en-US" sz="4999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-US" b="true" sz="49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!=</a:t>
            </a:r>
            <a:r>
              <a:rPr lang="en-US" sz="4999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-US" b="true" sz="49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!==</a:t>
            </a:r>
            <a:r>
              <a:rPr lang="en-US" sz="4999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-US" b="true" sz="49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&gt;</a:t>
            </a:r>
            <a:r>
              <a:rPr lang="en-US" sz="4999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-US" b="true" sz="49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&lt;</a:t>
            </a:r>
            <a:r>
              <a:rPr lang="en-US" sz="4999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-US" b="true" sz="49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&gt;=</a:t>
            </a:r>
            <a:r>
              <a:rPr lang="en-US" sz="4999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-US" b="true" sz="49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&lt;=</a:t>
            </a:r>
            <a:r>
              <a:rPr lang="en-US" sz="4999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-US" b="true" sz="4999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?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81921" y="6494025"/>
            <a:ext cx="8952440" cy="855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64827" indent="-532413" lvl="1">
              <a:lnSpc>
                <a:spcPts val="6904"/>
              </a:lnSpc>
              <a:buFont typeface="Arial"/>
              <a:buChar char="•"/>
            </a:pPr>
            <a:r>
              <a:rPr lang="en-US" sz="493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Logical Operators</a:t>
            </a:r>
            <a:r>
              <a:rPr lang="en-US" b="true" sz="4932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: &amp;&amp;</a:t>
            </a:r>
            <a:r>
              <a:rPr lang="en-US" sz="4932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-US" sz="493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true" sz="4932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||</a:t>
            </a:r>
            <a:r>
              <a:rPr lang="en-US" sz="4932">
                <a:solidFill>
                  <a:srgbClr val="EFEFEF"/>
                </a:solidFill>
                <a:latin typeface="Raleway"/>
                <a:ea typeface="Raleway"/>
                <a:cs typeface="Raleway"/>
                <a:sym typeface="Raleway"/>
              </a:rPr>
              <a:t>,</a:t>
            </a:r>
            <a:r>
              <a:rPr lang="en-US" sz="493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-US" b="true" sz="4932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!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20021" y="7646550"/>
            <a:ext cx="8952440" cy="1793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64827" indent="-532413" lvl="1">
              <a:lnSpc>
                <a:spcPts val="6904"/>
              </a:lnSpc>
              <a:buFont typeface="Arial"/>
              <a:buChar char="•"/>
            </a:pPr>
            <a:r>
              <a:rPr lang="en-US" sz="493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Operator Precedence</a:t>
            </a:r>
            <a:r>
              <a:rPr lang="en-US" b="true" sz="4932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:</a:t>
            </a:r>
          </a:p>
          <a:p>
            <a:pPr algn="l">
              <a:lnSpc>
                <a:spcPts val="7464"/>
              </a:lnSpc>
            </a:pPr>
            <a:r>
              <a:rPr lang="en-US" b="true" sz="5332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          * </a:t>
            </a:r>
            <a:r>
              <a:rPr lang="en-US" b="true" sz="5332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⟶</a:t>
            </a:r>
            <a:r>
              <a:rPr lang="en-US" b="true" sz="5332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/ </a:t>
            </a:r>
            <a:r>
              <a:rPr lang="en-US" b="true" sz="5332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⟶</a:t>
            </a:r>
            <a:r>
              <a:rPr lang="en-US" b="true" sz="5332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- </a:t>
            </a:r>
            <a:r>
              <a:rPr lang="en-US" b="true" sz="5332">
                <a:solidFill>
                  <a:srgbClr val="EFEFEF"/>
                </a:solidFill>
                <a:latin typeface="Raleway Bold"/>
                <a:ea typeface="Raleway Bold"/>
                <a:cs typeface="Raleway Bold"/>
                <a:sym typeface="Raleway Bold"/>
              </a:rPr>
              <a:t>⟶</a:t>
            </a:r>
            <a:r>
              <a:rPr lang="en-US" b="true" sz="5332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 +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0" y="512024"/>
            <a:ext cx="1932855" cy="18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09"/>
              </a:lnSpc>
              <a:spcBef>
                <a:spcPct val="0"/>
              </a:spcBef>
            </a:pPr>
            <a:r>
              <a:rPr lang="en-US" b="true" sz="10935">
                <a:solidFill>
                  <a:srgbClr val="000000"/>
                </a:solidFill>
                <a:latin typeface="Raleway Bold"/>
                <a:ea typeface="Raleway Bold"/>
                <a:cs typeface="Raleway Bold"/>
                <a:sym typeface="Raleway Bold"/>
              </a:rPr>
              <a:t>03</a:t>
            </a:r>
          </a:p>
        </p:txBody>
      </p:sp>
      <p:sp>
        <p:nvSpPr>
          <p:cNvPr name="Freeform 41" id="41"/>
          <p:cNvSpPr/>
          <p:nvPr/>
        </p:nvSpPr>
        <p:spPr>
          <a:xfrm flipH="false" flipV="false" rot="0">
            <a:off x="12337347" y="336147"/>
            <a:ext cx="1892796" cy="605878"/>
          </a:xfrm>
          <a:custGeom>
            <a:avLst/>
            <a:gdLst/>
            <a:ahLst/>
            <a:cxnLst/>
            <a:rect r="r" b="b" t="t" l="l"/>
            <a:pathLst>
              <a:path h="605878" w="1892796">
                <a:moveTo>
                  <a:pt x="0" y="0"/>
                </a:moveTo>
                <a:lnTo>
                  <a:pt x="1892795" y="0"/>
                </a:lnTo>
                <a:lnTo>
                  <a:pt x="1892795" y="605878"/>
                </a:lnTo>
                <a:lnTo>
                  <a:pt x="0" y="6058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719" t="-111337" r="0" b="-134556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4263153" y="336147"/>
            <a:ext cx="3449447" cy="692553"/>
          </a:xfrm>
          <a:custGeom>
            <a:avLst/>
            <a:gdLst/>
            <a:ahLst/>
            <a:cxnLst/>
            <a:rect r="r" b="b" t="t" l="l"/>
            <a:pathLst>
              <a:path h="692553" w="3449447">
                <a:moveTo>
                  <a:pt x="0" y="0"/>
                </a:moveTo>
                <a:lnTo>
                  <a:pt x="3449447" y="0"/>
                </a:lnTo>
                <a:lnTo>
                  <a:pt x="3449447" y="692553"/>
                </a:lnTo>
                <a:lnTo>
                  <a:pt x="0" y="6925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DAGtiJxWbYQ</dc:identifier>
  <dcterms:modified xsi:type="dcterms:W3CDTF">2011-08-01T06:04:30Z</dcterms:modified>
  <cp:revision>1</cp:revision>
  <dc:title>Session 5.pptx</dc:title>
</cp:coreProperties>
</file>