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8"/>
  </p:notesMasterIdLst>
  <p:sldIdLst>
    <p:sldId id="256" r:id="rId2"/>
    <p:sldId id="258" r:id="rId3"/>
    <p:sldId id="263" r:id="rId4"/>
    <p:sldId id="308" r:id="rId5"/>
    <p:sldId id="309" r:id="rId6"/>
    <p:sldId id="268" r:id="rId7"/>
  </p:sldIdLst>
  <p:sldSz cx="9144000" cy="5143500" type="screen16x9"/>
  <p:notesSz cx="6858000" cy="9144000"/>
  <p:embeddedFontLst>
    <p:embeddedFont>
      <p:font typeface="Poiret One" charset="0"/>
      <p:regular r:id="rId9"/>
    </p:embeddedFont>
    <p:embeddedFont>
      <p:font typeface="Oxygen" charset="0"/>
      <p:regular r:id="rId10"/>
      <p:bold r:id="rId11"/>
    </p:embeddedFont>
    <p:embeddedFont>
      <p:font typeface="Oxygen Light" charset="0"/>
      <p:regular r:id="rId12"/>
      <p:bold r:id="rId13"/>
    </p:embeddedFont>
    <p:embeddedFont>
      <p:font typeface="Bebas Neue"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BAE5B4A-178B-4EF7-9235-9715EB6A1072}">
  <a:tblStyle styleId="{EBAE5B4A-178B-4EF7-9235-9715EB6A10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5" d="100"/>
          <a:sy n="115" d="100"/>
        </p:scale>
        <p:origin x="-68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c439249f7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c439249f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59" r:id="rId4"/>
    <p:sldLayoutId id="2147483661" r:id="rId5"/>
    <p:sldLayoutId id="2147483675"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smtClean="0">
                <a:solidFill>
                  <a:schemeClr val="accent1"/>
                </a:solidFill>
              </a:rPr>
              <a:t>Culture Studies and Pedagogy</a:t>
            </a:r>
            <a:endParaRPr>
              <a:solidFill>
                <a:schemeClr val="accent1"/>
              </a:solidFill>
            </a:endParaRPr>
          </a:p>
        </p:txBody>
      </p:sp>
      <p:sp>
        <p:nvSpPr>
          <p:cNvPr id="168" name="Google Shape;168;p34"/>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smtClean="0"/>
              <a:t>Dua</a:t>
            </a:r>
            <a:r>
              <a:rPr lang="en-US" dirty="0" smtClean="0"/>
              <a:t> </a:t>
            </a:r>
            <a:r>
              <a:rPr lang="en-US" dirty="0" err="1" smtClean="0"/>
              <a:t>Nizamani</a:t>
            </a:r>
            <a:r>
              <a:rPr lang="en-US" dirty="0" smtClean="0"/>
              <a:t>     2K18-ENGE-24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  </a:t>
            </a:r>
            <a:endParaRPr/>
          </a:p>
        </p:txBody>
      </p:sp>
      <p:sp>
        <p:nvSpPr>
          <p:cNvPr id="180" name="Google Shape;180;p36"/>
          <p:cNvSpPr txBox="1">
            <a:spLocks noGrp="1"/>
          </p:cNvSpPr>
          <p:nvPr>
            <p:ph type="title"/>
          </p:nvPr>
        </p:nvSpPr>
        <p:spPr>
          <a:xfrm>
            <a:off x="613050" y="28476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CULTURAL STUDIES</a:t>
            </a:r>
            <a:endParaRPr/>
          </a:p>
        </p:txBody>
      </p:sp>
      <p:sp>
        <p:nvSpPr>
          <p:cNvPr id="181" name="Google Shape;181;p36"/>
          <p:cNvSpPr txBox="1">
            <a:spLocks noGrp="1"/>
          </p:cNvSpPr>
          <p:nvPr>
            <p:ph type="subTitle" idx="1"/>
          </p:nvPr>
        </p:nvSpPr>
        <p:spPr>
          <a:xfrm>
            <a:off x="613050" y="3220285"/>
            <a:ext cx="2336400" cy="87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Rethinking The Importance of Cultural Studies For Educators</a:t>
            </a:r>
            <a:endParaRPr/>
          </a:p>
        </p:txBody>
      </p:sp>
      <p:sp>
        <p:nvSpPr>
          <p:cNvPr id="182" name="Google Shape;182;p36"/>
          <p:cNvSpPr txBox="1">
            <a:spLocks noGrp="1"/>
          </p:cNvSpPr>
          <p:nvPr>
            <p:ph type="title" idx="3"/>
          </p:nvPr>
        </p:nvSpPr>
        <p:spPr>
          <a:xfrm>
            <a:off x="3432450" y="2847613"/>
            <a:ext cx="2336400" cy="4861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THE PROJECT</a:t>
            </a:r>
            <a:endParaRPr/>
          </a:p>
        </p:txBody>
      </p:sp>
      <p:sp>
        <p:nvSpPr>
          <p:cNvPr id="183" name="Google Shape;183;p36"/>
          <p:cNvSpPr txBox="1">
            <a:spLocks noGrp="1"/>
          </p:cNvSpPr>
          <p:nvPr>
            <p:ph type="subTitle" idx="5"/>
          </p:nvPr>
        </p:nvSpPr>
        <p:spPr>
          <a:xfrm>
            <a:off x="3432450" y="3220285"/>
            <a:ext cx="2336400" cy="87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Where is the Project in Cultural Studies?</a:t>
            </a:r>
            <a:endParaRPr/>
          </a:p>
        </p:txBody>
      </p:sp>
      <p:sp>
        <p:nvSpPr>
          <p:cNvPr id="184" name="Google Shape;184;p36"/>
          <p:cNvSpPr txBox="1">
            <a:spLocks noGrp="1"/>
          </p:cNvSpPr>
          <p:nvPr>
            <p:ph type="title" idx="6"/>
          </p:nvPr>
        </p:nvSpPr>
        <p:spPr>
          <a:xfrm>
            <a:off x="5947050" y="284761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POLICTICS OF EDUCATION</a:t>
            </a:r>
            <a:endParaRPr/>
          </a:p>
        </p:txBody>
      </p:sp>
      <p:sp>
        <p:nvSpPr>
          <p:cNvPr id="185" name="Google Shape;185;p36"/>
          <p:cNvSpPr txBox="1">
            <a:spLocks noGrp="1"/>
          </p:cNvSpPr>
          <p:nvPr>
            <p:ph type="subTitle" idx="8"/>
          </p:nvPr>
        </p:nvSpPr>
        <p:spPr>
          <a:xfrm>
            <a:off x="6019800" y="3409950"/>
            <a:ext cx="2336400" cy="873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smtClean="0"/>
              <a:t>The Responsibility of Intellectuals and the Politics of Education</a:t>
            </a:r>
            <a:endParaRPr/>
          </a:p>
        </p:txBody>
      </p:sp>
      <p:sp>
        <p:nvSpPr>
          <p:cNvPr id="186" name="Google Shape;186;p36"/>
          <p:cNvSpPr/>
          <p:nvPr/>
        </p:nvSpPr>
        <p:spPr>
          <a:xfrm>
            <a:off x="1295400" y="1428750"/>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6"/>
          <p:cNvSpPr/>
          <p:nvPr/>
        </p:nvSpPr>
        <p:spPr>
          <a:xfrm>
            <a:off x="4114800" y="1428750"/>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6"/>
          <p:cNvSpPr/>
          <p:nvPr/>
        </p:nvSpPr>
        <p:spPr>
          <a:xfrm>
            <a:off x="6629400" y="1428750"/>
            <a:ext cx="971700" cy="971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36"/>
          <p:cNvCxnSpPr>
            <a:stCxn id="186" idx="4"/>
            <a:endCxn id="180" idx="0"/>
          </p:cNvCxnSpPr>
          <p:nvPr/>
        </p:nvCxnSpPr>
        <p:spPr>
          <a:xfrm>
            <a:off x="1781250" y="2400450"/>
            <a:ext cx="0" cy="447300"/>
          </a:xfrm>
          <a:prstGeom prst="straightConnector1">
            <a:avLst/>
          </a:prstGeom>
          <a:noFill/>
          <a:ln w="19050" cap="flat" cmpd="sng">
            <a:solidFill>
              <a:schemeClr val="lt2"/>
            </a:solidFill>
            <a:prstDash val="solid"/>
            <a:round/>
            <a:headEnd type="none" w="med" len="med"/>
            <a:tailEnd type="none" w="med" len="med"/>
          </a:ln>
        </p:spPr>
      </p:cxnSp>
      <p:cxnSp>
        <p:nvCxnSpPr>
          <p:cNvPr id="190" name="Google Shape;190;p36"/>
          <p:cNvCxnSpPr>
            <a:stCxn id="187" idx="4"/>
            <a:endCxn id="182" idx="0"/>
          </p:cNvCxnSpPr>
          <p:nvPr/>
        </p:nvCxnSpPr>
        <p:spPr>
          <a:xfrm rot="5400000">
            <a:off x="4377069" y="2624031"/>
            <a:ext cx="447163" cy="1588"/>
          </a:xfrm>
          <a:prstGeom prst="straightConnector1">
            <a:avLst/>
          </a:prstGeom>
          <a:noFill/>
          <a:ln w="19050" cap="flat" cmpd="sng">
            <a:solidFill>
              <a:schemeClr val="lt2"/>
            </a:solidFill>
            <a:prstDash val="solid"/>
            <a:round/>
            <a:headEnd type="none" w="med" len="med"/>
            <a:tailEnd type="none" w="med" len="med"/>
          </a:ln>
        </p:spPr>
      </p:cxnSp>
      <p:cxnSp>
        <p:nvCxnSpPr>
          <p:cNvPr id="191" name="Google Shape;191;p36"/>
          <p:cNvCxnSpPr>
            <a:stCxn id="188" idx="4"/>
            <a:endCxn id="184" idx="0"/>
          </p:cNvCxnSpPr>
          <p:nvPr/>
        </p:nvCxnSpPr>
        <p:spPr>
          <a:xfrm>
            <a:off x="7115250" y="2400450"/>
            <a:ext cx="0" cy="447300"/>
          </a:xfrm>
          <a:prstGeom prst="straightConnector1">
            <a:avLst/>
          </a:prstGeom>
          <a:noFill/>
          <a:ln w="19050" cap="flat" cmpd="sng">
            <a:solidFill>
              <a:schemeClr val="lt2"/>
            </a:solidFill>
            <a:prstDash val="solid"/>
            <a:round/>
            <a:headEnd type="none" w="med" len="med"/>
            <a:tailEnd type="none" w="med" len="med"/>
          </a:ln>
        </p:spPr>
      </p:cxnSp>
      <p:sp>
        <p:nvSpPr>
          <p:cNvPr id="192" name="Google Shape;192;p36"/>
          <p:cNvSpPr txBox="1">
            <a:spLocks noGrp="1"/>
          </p:cNvSpPr>
          <p:nvPr>
            <p:ph type="title" idx="2"/>
          </p:nvPr>
        </p:nvSpPr>
        <p:spPr>
          <a:xfrm>
            <a:off x="613050" y="1632701"/>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a:p>
        </p:txBody>
      </p:sp>
      <p:sp>
        <p:nvSpPr>
          <p:cNvPr id="193" name="Google Shape;193;p36"/>
          <p:cNvSpPr txBox="1">
            <a:spLocks noGrp="1"/>
          </p:cNvSpPr>
          <p:nvPr>
            <p:ph type="title" idx="4"/>
          </p:nvPr>
        </p:nvSpPr>
        <p:spPr>
          <a:xfrm>
            <a:off x="3432450" y="1632701"/>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02</a:t>
            </a:r>
            <a:endParaRPr sz="3200"/>
          </a:p>
        </p:txBody>
      </p:sp>
      <p:sp>
        <p:nvSpPr>
          <p:cNvPr id="194" name="Google Shape;194;p36"/>
          <p:cNvSpPr txBox="1">
            <a:spLocks noGrp="1"/>
          </p:cNvSpPr>
          <p:nvPr>
            <p:ph type="title" idx="7"/>
          </p:nvPr>
        </p:nvSpPr>
        <p:spPr>
          <a:xfrm>
            <a:off x="5947050" y="1632701"/>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03</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subTitle" idx="1"/>
          </p:nvPr>
        </p:nvSpPr>
        <p:spPr>
          <a:xfrm>
            <a:off x="762000" y="1276350"/>
            <a:ext cx="4461600" cy="2846100"/>
          </a:xfrm>
          <a:prstGeom prst="rect">
            <a:avLst/>
          </a:prstGeom>
        </p:spPr>
        <p:txBody>
          <a:bodyPr spcFirstLastPara="1" wrap="square" lIns="91425" tIns="91425" rIns="91425" bIns="91425" anchor="t" anchorCtr="0">
            <a:noAutofit/>
          </a:bodyPr>
          <a:lstStyle/>
          <a:p>
            <a:pPr marL="241300" lvl="0" indent="-228600" algn="l" rtl="0">
              <a:spcBef>
                <a:spcPts val="1600"/>
              </a:spcBef>
              <a:spcAft>
                <a:spcPts val="0"/>
              </a:spcAft>
              <a:buSzPts val="1600"/>
              <a:buFont typeface="Oxygen"/>
              <a:buChar char="●"/>
            </a:pPr>
            <a:r>
              <a:rPr lang="en-US" dirty="0" smtClean="0"/>
              <a:t>How culture is used as a tool to reinforce power, The core of Cultural Studies </a:t>
            </a:r>
            <a:r>
              <a:rPr lang="en-US" dirty="0" err="1" smtClean="0"/>
              <a:t>i</a:t>
            </a:r>
            <a:endParaRPr smtClean="0"/>
          </a:p>
          <a:p>
            <a:pPr marL="241300" lvl="0" indent="-228600" algn="l" rtl="0">
              <a:spcBef>
                <a:spcPts val="1600"/>
              </a:spcBef>
              <a:spcAft>
                <a:spcPts val="0"/>
              </a:spcAft>
              <a:buSzPts val="1600"/>
              <a:buFont typeface="Oxygen"/>
              <a:buChar char="●"/>
            </a:pPr>
            <a:r>
              <a:rPr lang="en-US" dirty="0" smtClean="0"/>
              <a:t>Pedagogy and the social discourse is used to manifest the social values and to enact power</a:t>
            </a:r>
          </a:p>
          <a:p>
            <a:pPr marL="241300" lvl="0" indent="-228600" algn="l" rtl="0">
              <a:spcBef>
                <a:spcPts val="1600"/>
              </a:spcBef>
              <a:spcAft>
                <a:spcPts val="0"/>
              </a:spcAft>
              <a:buSzPts val="1600"/>
              <a:buFont typeface="Oxygen"/>
              <a:buChar char="●"/>
            </a:pPr>
            <a:r>
              <a:rPr lang="en-US" dirty="0" smtClean="0"/>
              <a:t>How culture and pedagogy is used together to construct social identities and use them as a means of transformational or social change.</a:t>
            </a:r>
            <a:endParaRPr/>
          </a:p>
          <a:p>
            <a:pPr marL="0" lvl="0" indent="0" algn="l" rtl="0">
              <a:spcBef>
                <a:spcPts val="1600"/>
              </a:spcBef>
              <a:spcAft>
                <a:spcPts val="0"/>
              </a:spcAft>
              <a:buNone/>
            </a:pPr>
            <a:r>
              <a:rPr lang="en" dirty="0"/>
              <a:t>And the most important thing: the audience won’t miss the point of your presentation</a:t>
            </a:r>
            <a:endParaRPr/>
          </a:p>
          <a:p>
            <a:pPr marL="0" lvl="0" indent="0" algn="l" rtl="0">
              <a:spcBef>
                <a:spcPts val="1600"/>
              </a:spcBef>
              <a:spcAft>
                <a:spcPts val="1600"/>
              </a:spcAft>
              <a:buNone/>
            </a:pPr>
            <a:endParaRPr/>
          </a:p>
        </p:txBody>
      </p:sp>
      <p:sp>
        <p:nvSpPr>
          <p:cNvPr id="225" name="Google Shape;2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Culture and Pedagogy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1200150"/>
            <a:ext cx="4461600" cy="3276600"/>
          </a:xfrm>
        </p:spPr>
        <p:txBody>
          <a:bodyPr/>
          <a:lstStyle/>
          <a:p>
            <a:r>
              <a:rPr lang="en-US" dirty="0" smtClean="0"/>
              <a:t>Pedagogy as a means of representation of social conditions, not an idea that remains to walls of schools</a:t>
            </a:r>
          </a:p>
          <a:p>
            <a:r>
              <a:rPr lang="en-US" dirty="0" smtClean="0"/>
              <a:t>Williams theory of </a:t>
            </a:r>
            <a:br>
              <a:rPr lang="en-US" dirty="0" smtClean="0"/>
            </a:br>
            <a:r>
              <a:rPr lang="en-US" dirty="0" smtClean="0"/>
              <a:t>“Permanent Education”</a:t>
            </a:r>
          </a:p>
          <a:p>
            <a:r>
              <a:rPr lang="en-US" dirty="0" smtClean="0"/>
              <a:t>“As a critical Practice, Pedagogy’s role lies not only in changing how people think about themselves and their relationship to others and the world, but also in energizing students and others to engage in those struggles that further possibilities for living in a more just </a:t>
            </a:r>
            <a:br>
              <a:rPr lang="en-US" dirty="0" smtClean="0"/>
            </a:br>
            <a:r>
              <a:rPr lang="en-US" dirty="0" smtClean="0"/>
              <a:t>Society”</a:t>
            </a:r>
          </a:p>
        </p:txBody>
      </p:sp>
      <p:sp>
        <p:nvSpPr>
          <p:cNvPr id="3" name="Title 2"/>
          <p:cNvSpPr>
            <a:spLocks noGrp="1"/>
          </p:cNvSpPr>
          <p:nvPr>
            <p:ph type="title"/>
          </p:nvPr>
        </p:nvSpPr>
        <p:spPr/>
        <p:txBody>
          <a:bodyPr/>
          <a:lstStyle/>
          <a:p>
            <a:r>
              <a:rPr lang="en-US" dirty="0" smtClean="0"/>
              <a:t>Rethinking the Importance of Cultural Studies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The need to save Higher Education from being commoditized and commercialized </a:t>
            </a:r>
          </a:p>
          <a:p>
            <a:r>
              <a:rPr lang="en-US" dirty="0" smtClean="0"/>
              <a:t>How Higher Education can be used as tool to emancipate and regulate a  democratic body as a whole. The art of translating” individual problems into public </a:t>
            </a:r>
            <a:r>
              <a:rPr lang="en-US" dirty="0" smtClean="0"/>
              <a:t>issues”</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The Responsibility of Educators and Politics of Education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smtClean="0"/>
              <a:t>Thankyou</a:t>
            </a:r>
            <a:r>
              <a:rPr lang="en-US" dirty="0" smtClean="0"/>
              <a:t>!</a:t>
            </a:r>
            <a:endParaRPr/>
          </a:p>
        </p:txBody>
      </p:sp>
    </p:spTree>
  </p:cSld>
  <p:clrMapOvr>
    <a:masterClrMapping/>
  </p:clrMapOvr>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198</Words>
  <PresentationFormat>On-screen Show (16:9)</PresentationFormat>
  <Paragraphs>25</Paragraphs>
  <Slides>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Poiret One</vt:lpstr>
      <vt:lpstr>Oxygen</vt:lpstr>
      <vt:lpstr>Oxygen Light</vt:lpstr>
      <vt:lpstr>Maven Pro</vt:lpstr>
      <vt:lpstr>Bebas Neue</vt:lpstr>
      <vt:lpstr>Minimalist Aesthetic Slideshow by Slidesgo</vt:lpstr>
      <vt:lpstr>Culture Studies and Pedagogy</vt:lpstr>
      <vt:lpstr>TABLE OF CONTENTS  </vt:lpstr>
      <vt:lpstr>Culture and Pedagogy</vt:lpstr>
      <vt:lpstr>Rethinking the Importance of Cultural Studies  </vt:lpstr>
      <vt:lpstr>The Responsibility of Educators and Politics of Education</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Culture studies and Pedagogy</dc:title>
  <dc:creator>TIME</dc:creator>
  <cp:lastModifiedBy>TIME</cp:lastModifiedBy>
  <cp:revision>25</cp:revision>
  <dcterms:modified xsi:type="dcterms:W3CDTF">2021-04-28T09:54:42Z</dcterms:modified>
</cp:coreProperties>
</file>