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5" r:id="rId7"/>
    <p:sldId id="264" r:id="rId8"/>
    <p:sldId id="263" r:id="rId9"/>
    <p:sldId id="262" r:id="rId10"/>
    <p:sldId id="268" r:id="rId11"/>
    <p:sldId id="266" r:id="rId12"/>
    <p:sldId id="267" r:id="rId13"/>
    <p:sldId id="269" r:id="rId14"/>
    <p:sldId id="290" r:id="rId15"/>
    <p:sldId id="280" r:id="rId16"/>
    <p:sldId id="287" r:id="rId17"/>
    <p:sldId id="286" r:id="rId18"/>
    <p:sldId id="288" r:id="rId19"/>
    <p:sldId id="293" r:id="rId20"/>
    <p:sldId id="289" r:id="rId21"/>
    <p:sldId id="291" r:id="rId22"/>
    <p:sldId id="281" r:id="rId23"/>
    <p:sldId id="295" r:id="rId24"/>
    <p:sldId id="294" r:id="rId25"/>
    <p:sldId id="297" r:id="rId26"/>
    <p:sldId id="298" r:id="rId27"/>
    <p:sldId id="300" r:id="rId28"/>
    <p:sldId id="299"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Linear Regression</c:v>
                </c:pt>
                <c:pt idx="1">
                  <c:v>Decision Tree Regressor</c:v>
                </c:pt>
                <c:pt idx="2">
                  <c:v>Random Forest Regressor</c:v>
                </c:pt>
              </c:strCache>
            </c:strRef>
          </c:cat>
          <c:val>
            <c:numRef>
              <c:f>Sheet1!$B$2:$B$4</c:f>
              <c:numCache>
                <c:formatCode>General</c:formatCode>
                <c:ptCount val="3"/>
                <c:pt idx="0">
                  <c:v>1014</c:v>
                </c:pt>
                <c:pt idx="1">
                  <c:v>589</c:v>
                </c:pt>
                <c:pt idx="2">
                  <c:v>443.1</c:v>
                </c:pt>
              </c:numCache>
            </c:numRef>
          </c:val>
          <c:extLst>
            <c:ext xmlns:c16="http://schemas.microsoft.com/office/drawing/2014/chart" uri="{C3380CC4-5D6E-409C-BE32-E72D297353CC}">
              <c16:uniqueId val="{00000000-3A71-468B-9516-E143762DC9CA}"/>
            </c:ext>
          </c:extLst>
        </c:ser>
        <c:dLbls>
          <c:showLegendKey val="0"/>
          <c:showVal val="0"/>
          <c:showCatName val="0"/>
          <c:showSerName val="0"/>
          <c:showPercent val="0"/>
          <c:showBubbleSize val="0"/>
        </c:dLbls>
        <c:gapWidth val="182"/>
        <c:axId val="1364440768"/>
        <c:axId val="993578160"/>
      </c:barChart>
      <c:catAx>
        <c:axId val="1364440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3578160"/>
        <c:crosses val="autoZero"/>
        <c:auto val="1"/>
        <c:lblAlgn val="ctr"/>
        <c:lblOffset val="100"/>
        <c:noMultiLvlLbl val="0"/>
      </c:catAx>
      <c:valAx>
        <c:axId val="993578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444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78FACD-3503-4310-8059-2E5A6587CF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253543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41482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183341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78FACD-3503-4310-8059-2E5A6587CF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19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101047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228630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191201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45165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829CAD-BEEF-457C-8ACF-7EC8DA84B2EF}" type="datetimeFigureOut">
              <a:rPr lang="en-US" smtClean="0"/>
              <a:t>4/7/2021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78FACD-3503-4310-8059-2E5A6587CFA7}" type="slidenum">
              <a:rPr lang="en-US" smtClean="0"/>
              <a:t>‹#›</a:t>
            </a:fld>
            <a:endParaRPr lang="en-US" dirty="0"/>
          </a:p>
        </p:txBody>
      </p:sp>
    </p:spTree>
    <p:extLst>
      <p:ext uri="{BB962C8B-B14F-4D97-AF65-F5344CB8AC3E}">
        <p14:creationId xmlns:p14="http://schemas.microsoft.com/office/powerpoint/2010/main" val="223631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829CAD-BEEF-457C-8ACF-7EC8DA84B2EF}"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78FACD-3503-4310-8059-2E5A6587CFA7}" type="slidenum">
              <a:rPr lang="en-US" smtClean="0"/>
              <a:t>‹#›</a:t>
            </a:fld>
            <a:endParaRPr lang="en-US" dirty="0"/>
          </a:p>
        </p:txBody>
      </p:sp>
    </p:spTree>
    <p:extLst>
      <p:ext uri="{BB962C8B-B14F-4D97-AF65-F5344CB8AC3E}">
        <p14:creationId xmlns:p14="http://schemas.microsoft.com/office/powerpoint/2010/main" val="376921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829CAD-BEEF-457C-8ACF-7EC8DA84B2EF}" type="datetimeFigureOut">
              <a:rPr lang="en-US" smtClean="0"/>
              <a:t>4/7/2021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78FACD-3503-4310-8059-2E5A6587CFA7}"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456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shivam2503/diamon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17A3-1DE6-4D02-83A5-97A3EB64624C}"/>
              </a:ext>
            </a:extLst>
          </p:cNvPr>
          <p:cNvSpPr>
            <a:spLocks noGrp="1"/>
          </p:cNvSpPr>
          <p:nvPr>
            <p:ph type="ctrTitle"/>
          </p:nvPr>
        </p:nvSpPr>
        <p:spPr/>
        <p:txBody>
          <a:bodyPr/>
          <a:lstStyle/>
          <a:p>
            <a:r>
              <a:rPr lang="en-US" dirty="0"/>
              <a:t>Diamonds Prices Regression</a:t>
            </a:r>
          </a:p>
        </p:txBody>
      </p:sp>
      <p:sp>
        <p:nvSpPr>
          <p:cNvPr id="3" name="Subtitle 2">
            <a:extLst>
              <a:ext uri="{FF2B5EF4-FFF2-40B4-BE49-F238E27FC236}">
                <a16:creationId xmlns:a16="http://schemas.microsoft.com/office/drawing/2014/main" id="{CDABCE92-82EB-46BA-A0E3-90C56F87E2BD}"/>
              </a:ext>
            </a:extLst>
          </p:cNvPr>
          <p:cNvSpPr>
            <a:spLocks noGrp="1"/>
          </p:cNvSpPr>
          <p:nvPr>
            <p:ph type="subTitle" idx="1"/>
          </p:nvPr>
        </p:nvSpPr>
        <p:spPr/>
        <p:txBody>
          <a:bodyPr/>
          <a:lstStyle/>
          <a:p>
            <a:r>
              <a:rPr lang="en-US" dirty="0"/>
              <a:t>Duaa Zaid; Yusuf Qwareeq; Zaid Adarbeh</a:t>
            </a:r>
          </a:p>
          <a:p>
            <a:endParaRPr lang="en-US" dirty="0"/>
          </a:p>
          <a:p>
            <a:endParaRPr lang="en-US" dirty="0"/>
          </a:p>
        </p:txBody>
      </p:sp>
      <p:pic>
        <p:nvPicPr>
          <p:cNvPr id="4" name="Picture 3">
            <a:extLst>
              <a:ext uri="{FF2B5EF4-FFF2-40B4-BE49-F238E27FC236}">
                <a16:creationId xmlns:a16="http://schemas.microsoft.com/office/drawing/2014/main" id="{6CD4A29C-9CAC-44F9-B98E-E27764324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383" y="4121021"/>
            <a:ext cx="2387600" cy="2387600"/>
          </a:xfrm>
          <a:prstGeom prst="rect">
            <a:avLst/>
          </a:prstGeom>
        </p:spPr>
      </p:pic>
    </p:spTree>
    <p:extLst>
      <p:ext uri="{BB962C8B-B14F-4D97-AF65-F5344CB8AC3E}">
        <p14:creationId xmlns:p14="http://schemas.microsoft.com/office/powerpoint/2010/main" val="152555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marL="457200" indent="-457200">
              <a:buFont typeface="+mj-lt"/>
              <a:buAutoNum type="arabicPeriod" startAt="6"/>
            </a:pPr>
            <a:r>
              <a:rPr lang="en-US" dirty="0"/>
              <a:t>Table</a:t>
            </a:r>
          </a:p>
          <a:p>
            <a:pPr lvl="1"/>
            <a:r>
              <a:rPr lang="en-US" dirty="0"/>
              <a:t>Described in percentages as is the case for depth.</a:t>
            </a:r>
          </a:p>
          <a:p>
            <a:pPr lvl="1"/>
            <a:r>
              <a:rPr lang="en-US" dirty="0"/>
              <a:t>Dividing the width of the table by the overall width of the diamond, you can find the table percentage.</a:t>
            </a:r>
          </a:p>
          <a:p>
            <a:pPr lvl="1"/>
            <a:r>
              <a:rPr lang="en-US" dirty="0"/>
              <a:t>The most ideal table percentages are between 54 and 60 percent.</a:t>
            </a:r>
          </a:p>
          <a:p>
            <a:pPr lvl="1"/>
            <a:r>
              <a:rPr lang="en-US" dirty="0"/>
              <a:t>In the dataset, the table percentages range from 43 to 95 percent.</a:t>
            </a:r>
          </a:p>
          <a:p>
            <a:endParaRPr lang="en-US" dirty="0"/>
          </a:p>
        </p:txBody>
      </p:sp>
      <p:pic>
        <p:nvPicPr>
          <p:cNvPr id="4" name="Picture 6" descr="what is diamond table percentage">
            <a:extLst>
              <a:ext uri="{FF2B5EF4-FFF2-40B4-BE49-F238E27FC236}">
                <a16:creationId xmlns:a16="http://schemas.microsoft.com/office/drawing/2014/main" id="{83DA9101-872A-4255-BFAF-607A5241B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198" y="3647008"/>
            <a:ext cx="3370563" cy="185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97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marL="457200" indent="-457200">
              <a:buFont typeface="+mj-lt"/>
              <a:buAutoNum type="arabicPeriod" startAt="7"/>
            </a:pPr>
            <a:r>
              <a:rPr lang="en-US" dirty="0"/>
              <a:t>x, y, z</a:t>
            </a:r>
          </a:p>
          <a:p>
            <a:pPr lvl="1" algn="just"/>
            <a:r>
              <a:rPr lang="en-US" dirty="0"/>
              <a:t>Describe the dimensions of the diamond.</a:t>
            </a:r>
          </a:p>
          <a:p>
            <a:pPr lvl="1" algn="just"/>
            <a:r>
              <a:rPr lang="en-US" dirty="0"/>
              <a:t>x is the length of the diamond, ranging from 0 to 10.74 millimeters in the dataset.</a:t>
            </a:r>
          </a:p>
          <a:p>
            <a:pPr lvl="1" algn="just"/>
            <a:r>
              <a:rPr lang="en-US" dirty="0"/>
              <a:t>y is the width of the diamond, ranging from 0 to 58.9 millimeters in the dataset.</a:t>
            </a:r>
          </a:p>
          <a:p>
            <a:pPr lvl="1" algn="just"/>
            <a:r>
              <a:rPr lang="en-US" dirty="0"/>
              <a:t>z is the depth of the diamond, ranging from 0 to 31.8 millimeters in the dataset.</a:t>
            </a:r>
          </a:p>
          <a:p>
            <a:pPr marL="457200" indent="-457200">
              <a:buFont typeface="+mj-lt"/>
              <a:buAutoNum type="arabicPeriod" startAt="8"/>
            </a:pPr>
            <a:r>
              <a:rPr lang="en-US" dirty="0"/>
              <a:t>Price</a:t>
            </a:r>
          </a:p>
          <a:p>
            <a:pPr lvl="1" algn="just"/>
            <a:r>
              <a:rPr lang="en-US" dirty="0"/>
              <a:t>The price of the diamond in US dollars.</a:t>
            </a:r>
          </a:p>
          <a:p>
            <a:pPr lvl="1" algn="just"/>
            <a:r>
              <a:rPr lang="en-US" dirty="0"/>
              <a:t>In the dataset, the prices range from $326 to $18,823.</a:t>
            </a:r>
          </a:p>
          <a:p>
            <a:endParaRPr lang="en-US" dirty="0"/>
          </a:p>
          <a:p>
            <a:endParaRPr lang="en-US" dirty="0"/>
          </a:p>
        </p:txBody>
      </p:sp>
    </p:spTree>
    <p:extLst>
      <p:ext uri="{BB962C8B-B14F-4D97-AF65-F5344CB8AC3E}">
        <p14:creationId xmlns:p14="http://schemas.microsoft.com/office/powerpoint/2010/main" val="411882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Visualizing and Cleaning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algn="just"/>
            <a:r>
              <a:rPr lang="en-US" dirty="0"/>
              <a:t>We will start off by dropping the “Unnamed: 0” column since it serves no purpose in bettering our predictions. We now have 10 features, 6 of which are numerical and the rest are categorical.</a:t>
            </a:r>
          </a:p>
          <a:p>
            <a:pPr algn="just"/>
            <a:endParaRPr lang="en-US" dirty="0"/>
          </a:p>
          <a:p>
            <a:pPr algn="just"/>
            <a:endParaRPr lang="en-US" dirty="0"/>
          </a:p>
          <a:p>
            <a:pPr algn="just"/>
            <a:r>
              <a:rPr lang="en-US" dirty="0"/>
              <a:t>We will also drop duplicate rows as their existence might mess with the cross-validation process later on (the same rows appearing in two different folds).</a:t>
            </a:r>
          </a:p>
          <a:p>
            <a:pPr algn="just"/>
            <a:r>
              <a:rPr lang="en-US" dirty="0"/>
              <a:t>Next, we will use the describe() method to take a look at some statistical measures of the numerical features.</a:t>
            </a:r>
          </a:p>
          <a:p>
            <a:pPr algn="just"/>
            <a:endParaRPr lang="en-US" dirty="0"/>
          </a:p>
          <a:p>
            <a:pPr algn="just"/>
            <a:endParaRPr lang="en-US" dirty="0"/>
          </a:p>
        </p:txBody>
      </p:sp>
      <p:pic>
        <p:nvPicPr>
          <p:cNvPr id="4" name="Picture 3">
            <a:extLst>
              <a:ext uri="{FF2B5EF4-FFF2-40B4-BE49-F238E27FC236}">
                <a16:creationId xmlns:a16="http://schemas.microsoft.com/office/drawing/2014/main" id="{44835D97-3158-4758-9EB0-1DE594155529}"/>
              </a:ext>
            </a:extLst>
          </p:cNvPr>
          <p:cNvPicPr>
            <a:picLocks noChangeAspect="1"/>
          </p:cNvPicPr>
          <p:nvPr/>
        </p:nvPicPr>
        <p:blipFill>
          <a:blip r:embed="rId2"/>
          <a:stretch>
            <a:fillRect/>
          </a:stretch>
        </p:blipFill>
        <p:spPr>
          <a:xfrm>
            <a:off x="3203489" y="2442519"/>
            <a:ext cx="5257800" cy="1066800"/>
          </a:xfrm>
          <a:prstGeom prst="rect">
            <a:avLst/>
          </a:prstGeom>
        </p:spPr>
      </p:pic>
      <p:pic>
        <p:nvPicPr>
          <p:cNvPr id="5" name="Content Placeholder 4" descr="Text&#10;&#10;Description automatically generated">
            <a:extLst>
              <a:ext uri="{FF2B5EF4-FFF2-40B4-BE49-F238E27FC236}">
                <a16:creationId xmlns:a16="http://schemas.microsoft.com/office/drawing/2014/main" id="{98EE2530-1E81-4139-86D1-8174DFC804AB}"/>
              </a:ext>
            </a:extLst>
          </p:cNvPr>
          <p:cNvPicPr>
            <a:picLocks noChangeAspect="1"/>
          </p:cNvPicPr>
          <p:nvPr/>
        </p:nvPicPr>
        <p:blipFill rotWithShape="1">
          <a:blip r:embed="rId3">
            <a:extLst>
              <a:ext uri="{28A0092B-C50C-407E-A947-70E740481C1C}">
                <a14:useLocalDpi xmlns:a14="http://schemas.microsoft.com/office/drawing/2010/main" val="0"/>
              </a:ext>
            </a:extLst>
          </a:blip>
          <a:srcRect t="18067"/>
          <a:stretch/>
        </p:blipFill>
        <p:spPr>
          <a:xfrm>
            <a:off x="3708934" y="4665842"/>
            <a:ext cx="7706801" cy="1498598"/>
          </a:xfrm>
          <a:prstGeom prst="rect">
            <a:avLst/>
          </a:prstGeom>
        </p:spPr>
      </p:pic>
    </p:spTree>
    <p:extLst>
      <p:ext uri="{BB962C8B-B14F-4D97-AF65-F5344CB8AC3E}">
        <p14:creationId xmlns:p14="http://schemas.microsoft.com/office/powerpoint/2010/main" val="376974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Visualizing and Cleaning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algn="just"/>
            <a:r>
              <a:rPr lang="en-US" dirty="0"/>
              <a:t>We can see that the x, y, and z columns have a minimum value equal to 0. This shows that for these entries, these features are either missing or measured incorrectly (degenerate diamonds don’t exist). </a:t>
            </a:r>
          </a:p>
          <a:p>
            <a:pPr algn="just"/>
            <a:r>
              <a:rPr lang="en-US" dirty="0"/>
              <a:t>By replacing 0 entries in the x, y, and z columns with NaN, we can see how many rows have this issue.</a:t>
            </a:r>
          </a:p>
          <a:p>
            <a:pPr algn="just"/>
            <a:r>
              <a:rPr lang="en-US" dirty="0"/>
              <a:t>Since they aren’t that many when compared to the entire dataset, we have opted to drop them completely.</a:t>
            </a:r>
          </a:p>
          <a:p>
            <a:pPr algn="just"/>
            <a:endParaRPr lang="en-US" dirty="0"/>
          </a:p>
          <a:p>
            <a:pPr algn="just"/>
            <a:endParaRPr lang="en-US" dirty="0"/>
          </a:p>
          <a:p>
            <a:pPr algn="just"/>
            <a:endParaRPr lang="en-US" dirty="0"/>
          </a:p>
        </p:txBody>
      </p:sp>
      <p:pic>
        <p:nvPicPr>
          <p:cNvPr id="6" name="Picture 5">
            <a:extLst>
              <a:ext uri="{FF2B5EF4-FFF2-40B4-BE49-F238E27FC236}">
                <a16:creationId xmlns:a16="http://schemas.microsoft.com/office/drawing/2014/main" id="{ACEE4721-2028-4BB5-9ACB-C49C0DD73FF5}"/>
              </a:ext>
            </a:extLst>
          </p:cNvPr>
          <p:cNvPicPr>
            <a:picLocks noChangeAspect="1"/>
          </p:cNvPicPr>
          <p:nvPr/>
        </p:nvPicPr>
        <p:blipFill>
          <a:blip r:embed="rId2"/>
          <a:stretch>
            <a:fillRect/>
          </a:stretch>
        </p:blipFill>
        <p:spPr>
          <a:xfrm>
            <a:off x="3861487" y="4021244"/>
            <a:ext cx="1028700" cy="1847850"/>
          </a:xfrm>
          <a:prstGeom prst="rect">
            <a:avLst/>
          </a:prstGeom>
        </p:spPr>
      </p:pic>
      <p:pic>
        <p:nvPicPr>
          <p:cNvPr id="7" name="Picture 6">
            <a:extLst>
              <a:ext uri="{FF2B5EF4-FFF2-40B4-BE49-F238E27FC236}">
                <a16:creationId xmlns:a16="http://schemas.microsoft.com/office/drawing/2014/main" id="{78F69944-3C08-4DD1-BF07-6E1BBF504F7C}"/>
              </a:ext>
            </a:extLst>
          </p:cNvPr>
          <p:cNvPicPr>
            <a:picLocks noChangeAspect="1"/>
          </p:cNvPicPr>
          <p:nvPr/>
        </p:nvPicPr>
        <p:blipFill>
          <a:blip r:embed="rId3"/>
          <a:stretch>
            <a:fillRect/>
          </a:stretch>
        </p:blipFill>
        <p:spPr>
          <a:xfrm>
            <a:off x="6708691" y="4059344"/>
            <a:ext cx="981075" cy="1809750"/>
          </a:xfrm>
          <a:prstGeom prst="rect">
            <a:avLst/>
          </a:prstGeom>
        </p:spPr>
      </p:pic>
      <p:cxnSp>
        <p:nvCxnSpPr>
          <p:cNvPr id="8" name="Straight Arrow Connector 7">
            <a:extLst>
              <a:ext uri="{FF2B5EF4-FFF2-40B4-BE49-F238E27FC236}">
                <a16:creationId xmlns:a16="http://schemas.microsoft.com/office/drawing/2014/main" id="{84A9C43F-1977-4D34-A323-0CC5C5FD192A}"/>
              </a:ext>
            </a:extLst>
          </p:cNvPr>
          <p:cNvCxnSpPr/>
          <p:nvPr/>
        </p:nvCxnSpPr>
        <p:spPr>
          <a:xfrm>
            <a:off x="5041557" y="4945169"/>
            <a:ext cx="156518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0301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F9F5-3D6D-4E62-8202-C3B488AFF7FE}"/>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234B95CB-369E-4633-A98A-708A39AE2564}"/>
              </a:ext>
            </a:extLst>
          </p:cNvPr>
          <p:cNvSpPr>
            <a:spLocks noGrp="1"/>
          </p:cNvSpPr>
          <p:nvPr>
            <p:ph sz="half" idx="2"/>
          </p:nvPr>
        </p:nvSpPr>
        <p:spPr/>
        <p:txBody>
          <a:bodyPr/>
          <a:lstStyle/>
          <a:p>
            <a:pPr algn="just"/>
            <a:r>
              <a:rPr lang="en-US" dirty="0"/>
              <a:t>We then plotted a correlation heatmap. It could be seen that carat, x, y, and z have the highest correlation with the price, while table and depth barely have any.</a:t>
            </a:r>
          </a:p>
          <a:p>
            <a:pPr algn="just"/>
            <a:r>
              <a:rPr lang="en-US" dirty="0"/>
              <a:t>x, y, and z have a strong correlation with each other, which is why we’ll combine them later on into a single feature (volume).</a:t>
            </a:r>
          </a:p>
        </p:txBody>
      </p:sp>
      <p:pic>
        <p:nvPicPr>
          <p:cNvPr id="10242" name="Picture 2">
            <a:extLst>
              <a:ext uri="{FF2B5EF4-FFF2-40B4-BE49-F238E27FC236}">
                <a16:creationId xmlns:a16="http://schemas.microsoft.com/office/drawing/2014/main" id="{7FC27AEE-12FE-4561-85ED-60365C210B1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61534" y="1846263"/>
            <a:ext cx="4609569" cy="402272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3DA6393C-11C0-4C63-96B0-A08506DA1A55}"/>
              </a:ext>
            </a:extLst>
          </p:cNvPr>
          <p:cNvSpPr/>
          <p:nvPr/>
        </p:nvSpPr>
        <p:spPr>
          <a:xfrm>
            <a:off x="1097280" y="3543300"/>
            <a:ext cx="4305300" cy="5943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D97729C-9CD9-496A-9184-F75F72C59397}"/>
              </a:ext>
            </a:extLst>
          </p:cNvPr>
          <p:cNvSpPr/>
          <p:nvPr/>
        </p:nvSpPr>
        <p:spPr>
          <a:xfrm>
            <a:off x="4284292" y="4152900"/>
            <a:ext cx="807720" cy="4267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A397E24-9AAD-401F-89DA-D9B5555439D1}"/>
              </a:ext>
            </a:extLst>
          </p:cNvPr>
          <p:cNvSpPr/>
          <p:nvPr/>
        </p:nvSpPr>
        <p:spPr>
          <a:xfrm>
            <a:off x="3735652" y="5248752"/>
            <a:ext cx="807720" cy="4267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2E962EB-082C-4261-A58C-343E0A05B069}"/>
              </a:ext>
            </a:extLst>
          </p:cNvPr>
          <p:cNvSpPr/>
          <p:nvPr/>
        </p:nvSpPr>
        <p:spPr>
          <a:xfrm>
            <a:off x="3640509" y="4708446"/>
            <a:ext cx="426720" cy="4267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FE0766FF-08E8-4D46-82E0-49455D18334B}"/>
              </a:ext>
            </a:extLst>
          </p:cNvPr>
          <p:cNvSpPr/>
          <p:nvPr/>
        </p:nvSpPr>
        <p:spPr>
          <a:xfrm>
            <a:off x="4744376" y="4700826"/>
            <a:ext cx="426720" cy="4267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826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F9F5-3D6D-4E62-8202-C3B488AFF7FE}"/>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234B95CB-369E-4633-A98A-708A39AE2564}"/>
              </a:ext>
            </a:extLst>
          </p:cNvPr>
          <p:cNvSpPr>
            <a:spLocks noGrp="1"/>
          </p:cNvSpPr>
          <p:nvPr>
            <p:ph sz="half" idx="2"/>
          </p:nvPr>
        </p:nvSpPr>
        <p:spPr/>
        <p:txBody>
          <a:bodyPr/>
          <a:lstStyle/>
          <a:p>
            <a:pPr algn="just"/>
            <a:r>
              <a:rPr lang="en-US" dirty="0"/>
              <a:t>To get a feel for the data we are dealing with, we plotted a histogram for each numerical attribute.</a:t>
            </a:r>
          </a:p>
          <a:p>
            <a:pPr algn="just"/>
            <a:r>
              <a:rPr lang="en-US" dirty="0"/>
              <a:t>Let’s take a closer look at each feature individually to try to get a better understanding of what’s going on.</a:t>
            </a:r>
          </a:p>
          <a:p>
            <a:pPr algn="just"/>
            <a:endParaRPr lang="en-US" dirty="0"/>
          </a:p>
        </p:txBody>
      </p:sp>
      <p:pic>
        <p:nvPicPr>
          <p:cNvPr id="5" name="Picture 2">
            <a:extLst>
              <a:ext uri="{FF2B5EF4-FFF2-40B4-BE49-F238E27FC236}">
                <a16:creationId xmlns:a16="http://schemas.microsoft.com/office/drawing/2014/main" id="{5A698228-CD7D-4169-BB8D-98AC0A9F84E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036766"/>
            <a:ext cx="4938712" cy="364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17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EDD7-345D-4955-B34E-A4BB472034E5}"/>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4C4BC784-6C14-4EF8-B880-74514D3341D3}"/>
              </a:ext>
            </a:extLst>
          </p:cNvPr>
          <p:cNvSpPr>
            <a:spLocks noGrp="1"/>
          </p:cNvSpPr>
          <p:nvPr>
            <p:ph sz="half" idx="2"/>
          </p:nvPr>
        </p:nvSpPr>
        <p:spPr/>
        <p:txBody>
          <a:bodyPr/>
          <a:lstStyle/>
          <a:p>
            <a:pPr algn="just"/>
            <a:r>
              <a:rPr lang="en-US" dirty="0"/>
              <a:t>The carat weight of the diamond is the most significant feature for determining its price. This is because larger diamonds are harder to find which makes them rarer and more desirable.</a:t>
            </a:r>
          </a:p>
          <a:p>
            <a:pPr algn="just"/>
            <a:r>
              <a:rPr lang="en-US" dirty="0"/>
              <a:t>The price of the diamond increases exponentially with the carat weight. This means that a diamond with carat weight 1.0 costs more than two diamonds with a carat weight of 0.5 each.</a:t>
            </a:r>
          </a:p>
          <a:p>
            <a:pPr algn="just"/>
            <a:endParaRPr lang="en-US" dirty="0"/>
          </a:p>
          <a:p>
            <a:pPr algn="just"/>
            <a:endParaRPr lang="en-US" dirty="0"/>
          </a:p>
        </p:txBody>
      </p:sp>
      <p:pic>
        <p:nvPicPr>
          <p:cNvPr id="7170" name="Picture 2">
            <a:extLst>
              <a:ext uri="{FF2B5EF4-FFF2-40B4-BE49-F238E27FC236}">
                <a16:creationId xmlns:a16="http://schemas.microsoft.com/office/drawing/2014/main" id="{44A46CC6-CB28-4C35-9732-04971DE1A59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79056" y="1846263"/>
            <a:ext cx="417452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60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68" name="Picture 24">
            <a:extLst>
              <a:ext uri="{FF2B5EF4-FFF2-40B4-BE49-F238E27FC236}">
                <a16:creationId xmlns:a16="http://schemas.microsoft.com/office/drawing/2014/main" id="{2EFC5B2A-7386-474E-B1F0-C5664683A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66" y="4533778"/>
            <a:ext cx="2941355" cy="1830487"/>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a:extLst>
              <a:ext uri="{FF2B5EF4-FFF2-40B4-BE49-F238E27FC236}">
                <a16:creationId xmlns:a16="http://schemas.microsoft.com/office/drawing/2014/main" id="{AF1B829F-69CF-4B7D-A461-8F55E8C48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681" y="1843307"/>
            <a:ext cx="2789555" cy="2682851"/>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a:extLst>
              <a:ext uri="{FF2B5EF4-FFF2-40B4-BE49-F238E27FC236}">
                <a16:creationId xmlns:a16="http://schemas.microsoft.com/office/drawing/2014/main" id="{63E34812-5B69-433E-8592-99B5C571E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072" y="1845002"/>
            <a:ext cx="2682851" cy="2682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3E5BBA-D538-4CFB-883A-6EEC73485C23}"/>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91A0A975-1918-4306-8DD8-D47ACA66E9E0}"/>
              </a:ext>
            </a:extLst>
          </p:cNvPr>
          <p:cNvSpPr>
            <a:spLocks noGrp="1"/>
          </p:cNvSpPr>
          <p:nvPr>
            <p:ph sz="half" idx="2"/>
          </p:nvPr>
        </p:nvSpPr>
        <p:spPr>
          <a:xfrm>
            <a:off x="6217920" y="1845735"/>
            <a:ext cx="4937760" cy="4023360"/>
          </a:xfrm>
        </p:spPr>
        <p:txBody>
          <a:bodyPr/>
          <a:lstStyle/>
          <a:p>
            <a:pPr algn="just"/>
            <a:r>
              <a:rPr lang="en-US" dirty="0"/>
              <a:t>Ideal cuts seem to be the most popular cuts. This may be because they are the most marketable (they look the best to customers). On average, diamonds with an ideal cut have lower prices than diamonds with other cuts. This shouldn’t come as a surprise, as a lot of diamonds with high carat weight have non-ideal cuts.</a:t>
            </a:r>
          </a:p>
          <a:p>
            <a:pPr algn="just"/>
            <a:endParaRPr lang="en-US" dirty="0"/>
          </a:p>
        </p:txBody>
      </p:sp>
    </p:spTree>
    <p:extLst>
      <p:ext uri="{BB962C8B-B14F-4D97-AF65-F5344CB8AC3E}">
        <p14:creationId xmlns:p14="http://schemas.microsoft.com/office/powerpoint/2010/main" val="3765822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4" name="Picture 12">
            <a:extLst>
              <a:ext uri="{FF2B5EF4-FFF2-40B4-BE49-F238E27FC236}">
                <a16:creationId xmlns:a16="http://schemas.microsoft.com/office/drawing/2014/main" id="{6420BB25-7251-47B4-B09A-E9E5C7DFB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655" y="4528586"/>
            <a:ext cx="2633945" cy="183048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507006DC-63B7-4505-B3BE-0C42220A9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445" y="1845735"/>
            <a:ext cx="2789555" cy="2682851"/>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14B3C4F8-7669-4FCC-8C50-4CF8162E4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070" y="1845735"/>
            <a:ext cx="2682851" cy="2682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3E5BBA-D538-4CFB-883A-6EEC73485C23}"/>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91A0A975-1918-4306-8DD8-D47ACA66E9E0}"/>
              </a:ext>
            </a:extLst>
          </p:cNvPr>
          <p:cNvSpPr>
            <a:spLocks noGrp="1"/>
          </p:cNvSpPr>
          <p:nvPr>
            <p:ph sz="half" idx="2"/>
          </p:nvPr>
        </p:nvSpPr>
        <p:spPr>
          <a:xfrm>
            <a:off x="6217920" y="1845735"/>
            <a:ext cx="4937760" cy="4023360"/>
          </a:xfrm>
        </p:spPr>
        <p:txBody>
          <a:bodyPr/>
          <a:lstStyle/>
          <a:p>
            <a:pPr algn="just"/>
            <a:r>
              <a:rPr lang="en-US" dirty="0"/>
              <a:t>As is the case with cut, diamonds with the best color (D) weigh less than diamonds with the worst color (J). This explains why diamonds with better colors have lower prices.</a:t>
            </a:r>
          </a:p>
        </p:txBody>
      </p:sp>
    </p:spTree>
    <p:extLst>
      <p:ext uri="{BB962C8B-B14F-4D97-AF65-F5344CB8AC3E}">
        <p14:creationId xmlns:p14="http://schemas.microsoft.com/office/powerpoint/2010/main" val="2379814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a:extLst>
              <a:ext uri="{FF2B5EF4-FFF2-40B4-BE49-F238E27FC236}">
                <a16:creationId xmlns:a16="http://schemas.microsoft.com/office/drawing/2014/main" id="{D35D6C05-1A8C-4C51-86DA-9EE793158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03" y="1843918"/>
            <a:ext cx="2682851" cy="268285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D3B877B6-AEAC-4211-BD30-6CEAC4677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444" y="1843918"/>
            <a:ext cx="2789555" cy="268285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3013313-AA79-40A3-8860-AEFF210E7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910" y="4534389"/>
            <a:ext cx="2766690" cy="18304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3E5BBA-D538-4CFB-883A-6EEC73485C23}"/>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91A0A975-1918-4306-8DD8-D47ACA66E9E0}"/>
              </a:ext>
            </a:extLst>
          </p:cNvPr>
          <p:cNvSpPr>
            <a:spLocks noGrp="1"/>
          </p:cNvSpPr>
          <p:nvPr>
            <p:ph sz="half" idx="2"/>
          </p:nvPr>
        </p:nvSpPr>
        <p:spPr>
          <a:xfrm>
            <a:off x="6217920" y="1845735"/>
            <a:ext cx="4937760" cy="4023360"/>
          </a:xfrm>
        </p:spPr>
        <p:txBody>
          <a:bodyPr/>
          <a:lstStyle/>
          <a:p>
            <a:pPr marL="201168" lvl="1" indent="0" algn="just">
              <a:buNone/>
            </a:pPr>
            <a:r>
              <a:rPr lang="en-US" dirty="0"/>
              <a:t>Again, diamonds with worse clarities have higher prices which is easily explained by the fact that they have higher weights.</a:t>
            </a:r>
          </a:p>
          <a:p>
            <a:pPr marL="201168" lvl="1" indent="0" algn="just">
              <a:buNone/>
            </a:pPr>
            <a:r>
              <a:rPr lang="en-US" dirty="0"/>
              <a:t>It is also good to notice that for all 3 categorical features, the upper quartile is bigger than the lower quartile in the box plots. This proves that diamonds can have high prices regardless of which categorical value they take.</a:t>
            </a:r>
          </a:p>
        </p:txBody>
      </p:sp>
    </p:spTree>
    <p:extLst>
      <p:ext uri="{BB962C8B-B14F-4D97-AF65-F5344CB8AC3E}">
        <p14:creationId xmlns:p14="http://schemas.microsoft.com/office/powerpoint/2010/main" val="330015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E8EA-CAAC-42C6-9D30-68820AD794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164D9DB-F408-4D0E-B5E0-E377FE53CF03}"/>
              </a:ext>
            </a:extLst>
          </p:cNvPr>
          <p:cNvSpPr>
            <a:spLocks noGrp="1"/>
          </p:cNvSpPr>
          <p:nvPr>
            <p:ph idx="1"/>
          </p:nvPr>
        </p:nvSpPr>
        <p:spPr/>
        <p:txBody>
          <a:bodyPr/>
          <a:lstStyle/>
          <a:p>
            <a:pPr algn="just"/>
            <a:r>
              <a:rPr lang="en-US" dirty="0"/>
              <a:t>In this project, we were asked to produce a machine learning model that is capable of predicting the prices of diamonds using a dataset containing 10 features and a target variable (price). This is a typical supervised regression problem since we already know the labels (prices) for the diamonds in the dataset and we’re trying to predict the price of diamonds outside of the dataset.</a:t>
            </a:r>
          </a:p>
          <a:p>
            <a:pPr algn="just"/>
            <a:endParaRPr lang="en-US" dirty="0"/>
          </a:p>
        </p:txBody>
      </p:sp>
      <p:pic>
        <p:nvPicPr>
          <p:cNvPr id="4" name="Picture 2" descr="Diamond PNG Images Transparent Background | PNG Play">
            <a:extLst>
              <a:ext uri="{FF2B5EF4-FFF2-40B4-BE49-F238E27FC236}">
                <a16:creationId xmlns:a16="http://schemas.microsoft.com/office/drawing/2014/main" id="{221003F8-95C5-41A6-8D1E-F96F77D03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823" y="2567780"/>
            <a:ext cx="3301314" cy="330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76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5BBA-D538-4CFB-883A-6EEC73485C23}"/>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91A0A975-1918-4306-8DD8-D47ACA66E9E0}"/>
              </a:ext>
            </a:extLst>
          </p:cNvPr>
          <p:cNvSpPr>
            <a:spLocks noGrp="1"/>
          </p:cNvSpPr>
          <p:nvPr>
            <p:ph sz="half" idx="2"/>
          </p:nvPr>
        </p:nvSpPr>
        <p:spPr>
          <a:xfrm>
            <a:off x="6217920" y="1845735"/>
            <a:ext cx="4937760" cy="4023360"/>
          </a:xfrm>
        </p:spPr>
        <p:txBody>
          <a:bodyPr/>
          <a:lstStyle/>
          <a:p>
            <a:pPr algn="just"/>
            <a:r>
              <a:rPr lang="en-US" dirty="0"/>
              <a:t>x, y, and z increase exponentially with price. There appears to be outliers that are widely off and need to be removed.</a:t>
            </a:r>
          </a:p>
        </p:txBody>
      </p:sp>
      <p:pic>
        <p:nvPicPr>
          <p:cNvPr id="9228" name="Picture 12">
            <a:extLst>
              <a:ext uri="{FF2B5EF4-FFF2-40B4-BE49-F238E27FC236}">
                <a16:creationId xmlns:a16="http://schemas.microsoft.com/office/drawing/2014/main" id="{FF7C8275-5B33-4A68-8880-BC5ADC83A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55" y="2016413"/>
            <a:ext cx="2822583" cy="183048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354736EB-7386-4476-B224-D2B5CF808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310" y="2016413"/>
            <a:ext cx="2808610" cy="1830487"/>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AED977B0-A783-4075-B76A-37777EF5C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3" y="4038608"/>
            <a:ext cx="2808610" cy="1830487"/>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59336465-69D7-4ADA-8409-FC556BF5C353}"/>
              </a:ext>
            </a:extLst>
          </p:cNvPr>
          <p:cNvSpPr/>
          <p:nvPr/>
        </p:nvSpPr>
        <p:spPr>
          <a:xfrm>
            <a:off x="6012180" y="257556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5C848329-D0F6-4D42-9E16-6D26A5023B14}"/>
              </a:ext>
            </a:extLst>
          </p:cNvPr>
          <p:cNvSpPr/>
          <p:nvPr/>
        </p:nvSpPr>
        <p:spPr>
          <a:xfrm>
            <a:off x="4960620" y="332994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5DA2083-C558-4AB5-B339-C2D865B256EB}"/>
              </a:ext>
            </a:extLst>
          </p:cNvPr>
          <p:cNvSpPr/>
          <p:nvPr/>
        </p:nvSpPr>
        <p:spPr>
          <a:xfrm>
            <a:off x="4653595" y="535686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930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5BBA-D538-4CFB-883A-6EEC73485C23}"/>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91A0A975-1918-4306-8DD8-D47ACA66E9E0}"/>
              </a:ext>
            </a:extLst>
          </p:cNvPr>
          <p:cNvSpPr>
            <a:spLocks noGrp="1"/>
          </p:cNvSpPr>
          <p:nvPr>
            <p:ph sz="half" idx="2"/>
          </p:nvPr>
        </p:nvSpPr>
        <p:spPr>
          <a:xfrm>
            <a:off x="6217920" y="1845735"/>
            <a:ext cx="4937760" cy="4023360"/>
          </a:xfrm>
        </p:spPr>
        <p:txBody>
          <a:bodyPr/>
          <a:lstStyle/>
          <a:p>
            <a:pPr algn="just"/>
            <a:r>
              <a:rPr lang="en-US" dirty="0"/>
              <a:t>As mentioned before, the most ideal table percentages are between 54 and 60 percent and the most ideal depth is between 59.5 and 62.9 percent. There are also some outliers that need to be removed.</a:t>
            </a:r>
          </a:p>
        </p:txBody>
      </p:sp>
      <p:pic>
        <p:nvPicPr>
          <p:cNvPr id="11266" name="Picture 2">
            <a:extLst>
              <a:ext uri="{FF2B5EF4-FFF2-40B4-BE49-F238E27FC236}">
                <a16:creationId xmlns:a16="http://schemas.microsoft.com/office/drawing/2014/main" id="{784D8DF5-705A-4846-9ABD-E121602CB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715" y="2075892"/>
            <a:ext cx="3063938" cy="199689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6C913B5-8CAB-49AE-9371-8F7153FAD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715" y="4072787"/>
            <a:ext cx="3063938" cy="199689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AD990B23-B50B-430E-905C-036D90A99667}"/>
              </a:ext>
            </a:extLst>
          </p:cNvPr>
          <p:cNvSpPr/>
          <p:nvPr/>
        </p:nvSpPr>
        <p:spPr>
          <a:xfrm>
            <a:off x="4762500" y="2583407"/>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066B061-CA7F-44E5-A085-087AB211E0D2}"/>
              </a:ext>
            </a:extLst>
          </p:cNvPr>
          <p:cNvSpPr/>
          <p:nvPr/>
        </p:nvSpPr>
        <p:spPr>
          <a:xfrm>
            <a:off x="4211635" y="4168140"/>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5C6F7A71-F42B-4EA0-8139-572BC59CA571}"/>
              </a:ext>
            </a:extLst>
          </p:cNvPr>
          <p:cNvSpPr/>
          <p:nvPr/>
        </p:nvSpPr>
        <p:spPr>
          <a:xfrm>
            <a:off x="4186550" y="4418939"/>
            <a:ext cx="106680" cy="106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631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F9F5-3D6D-4E62-8202-C3B488AFF7FE}"/>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234B95CB-369E-4633-A98A-708A39AE2564}"/>
              </a:ext>
            </a:extLst>
          </p:cNvPr>
          <p:cNvSpPr>
            <a:spLocks noGrp="1"/>
          </p:cNvSpPr>
          <p:nvPr>
            <p:ph sz="half" idx="2"/>
          </p:nvPr>
        </p:nvSpPr>
        <p:spPr/>
        <p:txBody>
          <a:bodyPr/>
          <a:lstStyle/>
          <a:p>
            <a:pPr algn="just"/>
            <a:r>
              <a:rPr lang="en-US" dirty="0"/>
              <a:t>This pair plot substantiates what we have claimed in our earlier exploratory data analysis.</a:t>
            </a:r>
          </a:p>
        </p:txBody>
      </p:sp>
      <p:pic>
        <p:nvPicPr>
          <p:cNvPr id="2050" name="Picture 2">
            <a:extLst>
              <a:ext uri="{FF2B5EF4-FFF2-40B4-BE49-F238E27FC236}">
                <a16:creationId xmlns:a16="http://schemas.microsoft.com/office/drawing/2014/main" id="{9160E0CD-1684-45B3-ABCE-C3B13C1489A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69773" y="1846263"/>
            <a:ext cx="4426913" cy="438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0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FAFC-FC7D-42EC-9DAE-C002546CB093}"/>
              </a:ext>
            </a:extLst>
          </p:cNvPr>
          <p:cNvSpPr>
            <a:spLocks noGrp="1"/>
          </p:cNvSpPr>
          <p:nvPr>
            <p:ph type="title"/>
          </p:nvPr>
        </p:nvSpPr>
        <p:spPr/>
        <p:txBody>
          <a:bodyPr/>
          <a:lstStyle/>
          <a:p>
            <a:r>
              <a:rPr lang="en-US" dirty="0"/>
              <a:t>Visualizing and Cleaning the Data</a:t>
            </a:r>
          </a:p>
        </p:txBody>
      </p:sp>
      <p:graphicFrame>
        <p:nvGraphicFramePr>
          <p:cNvPr id="8" name="Content Placeholder 7">
            <a:extLst>
              <a:ext uri="{FF2B5EF4-FFF2-40B4-BE49-F238E27FC236}">
                <a16:creationId xmlns:a16="http://schemas.microsoft.com/office/drawing/2014/main" id="{2BD0304C-D57C-4D4A-9C12-B916A6201180}"/>
              </a:ext>
            </a:extLst>
          </p:cNvPr>
          <p:cNvGraphicFramePr>
            <a:graphicFrameLocks noGrp="1"/>
          </p:cNvGraphicFramePr>
          <p:nvPr>
            <p:ph sz="half" idx="1"/>
            <p:extLst>
              <p:ext uri="{D42A27DB-BD31-4B8C-83A1-F6EECF244321}">
                <p14:modId xmlns:p14="http://schemas.microsoft.com/office/powerpoint/2010/main" val="2364514887"/>
              </p:ext>
            </p:extLst>
          </p:nvPr>
        </p:nvGraphicFramePr>
        <p:xfrm>
          <a:off x="1157290" y="2571193"/>
          <a:ext cx="4938710" cy="741680"/>
        </p:xfrm>
        <a:graphic>
          <a:graphicData uri="http://schemas.openxmlformats.org/drawingml/2006/table">
            <a:tbl>
              <a:tblPr firstRow="1" bandRow="1">
                <a:tableStyleId>{5C22544A-7EE6-4342-B048-85BDC9FD1C3A}</a:tableStyleId>
              </a:tblPr>
              <a:tblGrid>
                <a:gridCol w="705530">
                  <a:extLst>
                    <a:ext uri="{9D8B030D-6E8A-4147-A177-3AD203B41FA5}">
                      <a16:colId xmlns:a16="http://schemas.microsoft.com/office/drawing/2014/main" val="3599284068"/>
                    </a:ext>
                  </a:extLst>
                </a:gridCol>
                <a:gridCol w="705530">
                  <a:extLst>
                    <a:ext uri="{9D8B030D-6E8A-4147-A177-3AD203B41FA5}">
                      <a16:colId xmlns:a16="http://schemas.microsoft.com/office/drawing/2014/main" val="1469121093"/>
                    </a:ext>
                  </a:extLst>
                </a:gridCol>
                <a:gridCol w="705530">
                  <a:extLst>
                    <a:ext uri="{9D8B030D-6E8A-4147-A177-3AD203B41FA5}">
                      <a16:colId xmlns:a16="http://schemas.microsoft.com/office/drawing/2014/main" val="258262614"/>
                    </a:ext>
                  </a:extLst>
                </a:gridCol>
                <a:gridCol w="705530">
                  <a:extLst>
                    <a:ext uri="{9D8B030D-6E8A-4147-A177-3AD203B41FA5}">
                      <a16:colId xmlns:a16="http://schemas.microsoft.com/office/drawing/2014/main" val="872073501"/>
                    </a:ext>
                  </a:extLst>
                </a:gridCol>
                <a:gridCol w="705530">
                  <a:extLst>
                    <a:ext uri="{9D8B030D-6E8A-4147-A177-3AD203B41FA5}">
                      <a16:colId xmlns:a16="http://schemas.microsoft.com/office/drawing/2014/main" val="345423561"/>
                    </a:ext>
                  </a:extLst>
                </a:gridCol>
                <a:gridCol w="705530">
                  <a:extLst>
                    <a:ext uri="{9D8B030D-6E8A-4147-A177-3AD203B41FA5}">
                      <a16:colId xmlns:a16="http://schemas.microsoft.com/office/drawing/2014/main" val="1417775405"/>
                    </a:ext>
                  </a:extLst>
                </a:gridCol>
                <a:gridCol w="705530">
                  <a:extLst>
                    <a:ext uri="{9D8B030D-6E8A-4147-A177-3AD203B41FA5}">
                      <a16:colId xmlns:a16="http://schemas.microsoft.com/office/drawing/2014/main" val="3328476883"/>
                    </a:ext>
                  </a:extLst>
                </a:gridCol>
              </a:tblGrid>
              <a:tr h="370840">
                <a:tc>
                  <a:txBody>
                    <a:bodyPr/>
                    <a:lstStyle/>
                    <a:p>
                      <a:pPr algn="ctr"/>
                      <a:r>
                        <a:rPr lang="en-US" dirty="0"/>
                        <a:t>J</a:t>
                      </a:r>
                    </a:p>
                  </a:txBody>
                  <a:tcPr/>
                </a:tc>
                <a:tc>
                  <a:txBody>
                    <a:bodyPr/>
                    <a:lstStyle/>
                    <a:p>
                      <a:pPr algn="ctr"/>
                      <a:r>
                        <a:rPr lang="en-US" dirty="0"/>
                        <a:t>I</a:t>
                      </a:r>
                    </a:p>
                  </a:txBody>
                  <a:tcPr/>
                </a:tc>
                <a:tc>
                  <a:txBody>
                    <a:bodyPr/>
                    <a:lstStyle/>
                    <a:p>
                      <a:pPr algn="ctr"/>
                      <a:r>
                        <a:rPr lang="en-US" dirty="0"/>
                        <a:t>H</a:t>
                      </a:r>
                    </a:p>
                  </a:txBody>
                  <a:tcPr/>
                </a:tc>
                <a:tc>
                  <a:txBody>
                    <a:bodyPr/>
                    <a:lstStyle/>
                    <a:p>
                      <a:pPr algn="ctr"/>
                      <a:r>
                        <a:rPr lang="en-US" dirty="0"/>
                        <a:t>G</a:t>
                      </a:r>
                    </a:p>
                  </a:txBody>
                  <a:tcPr/>
                </a:tc>
                <a:tc>
                  <a:txBody>
                    <a:bodyPr/>
                    <a:lstStyle/>
                    <a:p>
                      <a:pPr algn="ctr"/>
                      <a:r>
                        <a:rPr lang="en-US" dirty="0"/>
                        <a:t>F</a:t>
                      </a:r>
                    </a:p>
                  </a:txBody>
                  <a:tcPr/>
                </a:tc>
                <a:tc>
                  <a:txBody>
                    <a:bodyPr/>
                    <a:lstStyle/>
                    <a:p>
                      <a:pPr algn="ctr"/>
                      <a:r>
                        <a:rPr lang="en-US" dirty="0"/>
                        <a:t>E</a:t>
                      </a:r>
                    </a:p>
                  </a:txBody>
                  <a:tcPr/>
                </a:tc>
                <a:tc>
                  <a:txBody>
                    <a:bodyPr/>
                    <a:lstStyle/>
                    <a:p>
                      <a:pPr algn="ctr"/>
                      <a:r>
                        <a:rPr lang="en-US" dirty="0"/>
                        <a:t>D</a:t>
                      </a:r>
                    </a:p>
                  </a:txBody>
                  <a:tcPr/>
                </a:tc>
                <a:extLst>
                  <a:ext uri="{0D108BD9-81ED-4DB2-BD59-A6C34878D82A}">
                    <a16:rowId xmlns:a16="http://schemas.microsoft.com/office/drawing/2014/main" val="215383899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2249905981"/>
                  </a:ext>
                </a:extLst>
              </a:tr>
            </a:tbl>
          </a:graphicData>
        </a:graphic>
      </p:graphicFrame>
      <p:sp>
        <p:nvSpPr>
          <p:cNvPr id="4" name="Content Placeholder 3">
            <a:extLst>
              <a:ext uri="{FF2B5EF4-FFF2-40B4-BE49-F238E27FC236}">
                <a16:creationId xmlns:a16="http://schemas.microsoft.com/office/drawing/2014/main" id="{B1F9BFC6-84CC-4B11-9BE1-195CEA8C6C04}"/>
              </a:ext>
            </a:extLst>
          </p:cNvPr>
          <p:cNvSpPr>
            <a:spLocks noGrp="1"/>
          </p:cNvSpPr>
          <p:nvPr>
            <p:ph sz="half" idx="2"/>
          </p:nvPr>
        </p:nvSpPr>
        <p:spPr/>
        <p:txBody>
          <a:bodyPr>
            <a:normAutofit fontScale="92500" lnSpcReduction="20000"/>
          </a:bodyPr>
          <a:lstStyle/>
          <a:p>
            <a:pPr algn="just"/>
            <a:r>
              <a:rPr lang="en-US" dirty="0"/>
              <a:t>The table to the left shows how the categorical features were encoded. The higher the score (starting from 1), the better the category is as a predictor for higher price. This was done because machine learning algorithms can’t deal with non-numerical features.</a:t>
            </a:r>
          </a:p>
          <a:p>
            <a:pPr algn="just"/>
            <a:r>
              <a:rPr lang="en-US" dirty="0"/>
              <a:t>Using the standard score, data that existed above 3 standard deviations above the mean was removed to get rid of outliers for all 10 columns.</a:t>
            </a:r>
          </a:p>
          <a:p>
            <a:pPr algn="just"/>
            <a:r>
              <a:rPr lang="en-US" dirty="0"/>
              <a:t>The values of the 9 features were also scaled because machine learning algorithms don’t perform well when the features have very different scales (the gradient descent algorithm for example converges slower with non-uniform contour plots). The features will now be standard normally distributed (e.g. Gaussian with 0 mean and unit variance).</a:t>
            </a:r>
          </a:p>
          <a:p>
            <a:pPr algn="just"/>
            <a:endParaRPr lang="en-US" dirty="0"/>
          </a:p>
          <a:p>
            <a:pPr algn="just"/>
            <a:endParaRPr lang="en-US" dirty="0"/>
          </a:p>
        </p:txBody>
      </p:sp>
      <p:graphicFrame>
        <p:nvGraphicFramePr>
          <p:cNvPr id="10" name="Table 9">
            <a:extLst>
              <a:ext uri="{FF2B5EF4-FFF2-40B4-BE49-F238E27FC236}">
                <a16:creationId xmlns:a16="http://schemas.microsoft.com/office/drawing/2014/main" id="{3ECFCD1D-508A-4D1D-8716-0E55AA7A897D}"/>
              </a:ext>
            </a:extLst>
          </p:cNvPr>
          <p:cNvGraphicFramePr>
            <a:graphicFrameLocks noGrp="1"/>
          </p:cNvGraphicFramePr>
          <p:nvPr>
            <p:extLst>
              <p:ext uri="{D42A27DB-BD31-4B8C-83A1-F6EECF244321}">
                <p14:modId xmlns:p14="http://schemas.microsoft.com/office/powerpoint/2010/main" val="1230083269"/>
              </p:ext>
            </p:extLst>
          </p:nvPr>
        </p:nvGraphicFramePr>
        <p:xfrm>
          <a:off x="1157289" y="4291359"/>
          <a:ext cx="4938710" cy="949960"/>
        </p:xfrm>
        <a:graphic>
          <a:graphicData uri="http://schemas.openxmlformats.org/drawingml/2006/table">
            <a:tbl>
              <a:tblPr firstRow="1" bandRow="1">
                <a:tableStyleId>{5C22544A-7EE6-4342-B048-85BDC9FD1C3A}</a:tableStyleId>
              </a:tblPr>
              <a:tblGrid>
                <a:gridCol w="987742">
                  <a:extLst>
                    <a:ext uri="{9D8B030D-6E8A-4147-A177-3AD203B41FA5}">
                      <a16:colId xmlns:a16="http://schemas.microsoft.com/office/drawing/2014/main" val="3718135960"/>
                    </a:ext>
                  </a:extLst>
                </a:gridCol>
                <a:gridCol w="987742">
                  <a:extLst>
                    <a:ext uri="{9D8B030D-6E8A-4147-A177-3AD203B41FA5}">
                      <a16:colId xmlns:a16="http://schemas.microsoft.com/office/drawing/2014/main" val="1647842843"/>
                    </a:ext>
                  </a:extLst>
                </a:gridCol>
                <a:gridCol w="987742">
                  <a:extLst>
                    <a:ext uri="{9D8B030D-6E8A-4147-A177-3AD203B41FA5}">
                      <a16:colId xmlns:a16="http://schemas.microsoft.com/office/drawing/2014/main" val="2966132266"/>
                    </a:ext>
                  </a:extLst>
                </a:gridCol>
                <a:gridCol w="987742">
                  <a:extLst>
                    <a:ext uri="{9D8B030D-6E8A-4147-A177-3AD203B41FA5}">
                      <a16:colId xmlns:a16="http://schemas.microsoft.com/office/drawing/2014/main" val="4157284742"/>
                    </a:ext>
                  </a:extLst>
                </a:gridCol>
                <a:gridCol w="987742">
                  <a:extLst>
                    <a:ext uri="{9D8B030D-6E8A-4147-A177-3AD203B41FA5}">
                      <a16:colId xmlns:a16="http://schemas.microsoft.com/office/drawing/2014/main" val="4163537171"/>
                    </a:ext>
                  </a:extLst>
                </a:gridCol>
              </a:tblGrid>
              <a:tr h="370840">
                <a:tc>
                  <a:txBody>
                    <a:bodyPr/>
                    <a:lstStyle/>
                    <a:p>
                      <a:pPr algn="ctr"/>
                      <a:r>
                        <a:rPr lang="en-US" sz="1600" dirty="0"/>
                        <a:t>Fair</a:t>
                      </a:r>
                    </a:p>
                  </a:txBody>
                  <a:tcPr/>
                </a:tc>
                <a:tc>
                  <a:txBody>
                    <a:bodyPr/>
                    <a:lstStyle/>
                    <a:p>
                      <a:pPr algn="ctr"/>
                      <a:r>
                        <a:rPr lang="en-US" sz="1600" dirty="0"/>
                        <a:t>Good</a:t>
                      </a:r>
                    </a:p>
                  </a:txBody>
                  <a:tcPr/>
                </a:tc>
                <a:tc>
                  <a:txBody>
                    <a:bodyPr/>
                    <a:lstStyle/>
                    <a:p>
                      <a:pPr algn="ctr"/>
                      <a:r>
                        <a:rPr lang="en-US" sz="1600" dirty="0"/>
                        <a:t>Very Good</a:t>
                      </a:r>
                    </a:p>
                  </a:txBody>
                  <a:tcPr/>
                </a:tc>
                <a:tc>
                  <a:txBody>
                    <a:bodyPr/>
                    <a:lstStyle/>
                    <a:p>
                      <a:pPr algn="ctr"/>
                      <a:r>
                        <a:rPr lang="en-US" sz="1600" dirty="0"/>
                        <a:t>Premium</a:t>
                      </a:r>
                    </a:p>
                  </a:txBody>
                  <a:tcPr/>
                </a:tc>
                <a:tc>
                  <a:txBody>
                    <a:bodyPr/>
                    <a:lstStyle/>
                    <a:p>
                      <a:pPr algn="ctr"/>
                      <a:r>
                        <a:rPr lang="en-US" sz="1600" dirty="0"/>
                        <a:t>Ideal</a:t>
                      </a:r>
                    </a:p>
                  </a:txBody>
                  <a:tcPr/>
                </a:tc>
                <a:extLst>
                  <a:ext uri="{0D108BD9-81ED-4DB2-BD59-A6C34878D82A}">
                    <a16:rowId xmlns:a16="http://schemas.microsoft.com/office/drawing/2014/main" val="4155055823"/>
                  </a:ext>
                </a:extLst>
              </a:tr>
              <a:tr h="370840">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r>
                        <a:rPr lang="en-US" sz="1600" dirty="0"/>
                        <a:t>4</a:t>
                      </a:r>
                    </a:p>
                  </a:txBody>
                  <a:tcPr/>
                </a:tc>
                <a:tc>
                  <a:txBody>
                    <a:bodyPr/>
                    <a:lstStyle/>
                    <a:p>
                      <a:pPr algn="ctr"/>
                      <a:r>
                        <a:rPr lang="en-US" sz="1600" dirty="0"/>
                        <a:t>5</a:t>
                      </a:r>
                    </a:p>
                  </a:txBody>
                  <a:tcPr/>
                </a:tc>
                <a:extLst>
                  <a:ext uri="{0D108BD9-81ED-4DB2-BD59-A6C34878D82A}">
                    <a16:rowId xmlns:a16="http://schemas.microsoft.com/office/drawing/2014/main" val="670806075"/>
                  </a:ext>
                </a:extLst>
              </a:tr>
            </a:tbl>
          </a:graphicData>
        </a:graphic>
      </p:graphicFrame>
      <p:graphicFrame>
        <p:nvGraphicFramePr>
          <p:cNvPr id="11" name="Table 10">
            <a:extLst>
              <a:ext uri="{FF2B5EF4-FFF2-40B4-BE49-F238E27FC236}">
                <a16:creationId xmlns:a16="http://schemas.microsoft.com/office/drawing/2014/main" id="{A2336E51-328B-4BB5-B456-66F42B77E434}"/>
              </a:ext>
            </a:extLst>
          </p:cNvPr>
          <p:cNvGraphicFramePr>
            <a:graphicFrameLocks noGrp="1"/>
          </p:cNvGraphicFramePr>
          <p:nvPr>
            <p:extLst>
              <p:ext uri="{D42A27DB-BD31-4B8C-83A1-F6EECF244321}">
                <p14:modId xmlns:p14="http://schemas.microsoft.com/office/powerpoint/2010/main" val="3418717206"/>
              </p:ext>
            </p:extLst>
          </p:nvPr>
        </p:nvGraphicFramePr>
        <p:xfrm>
          <a:off x="1157289" y="3429000"/>
          <a:ext cx="4938712" cy="741680"/>
        </p:xfrm>
        <a:graphic>
          <a:graphicData uri="http://schemas.openxmlformats.org/drawingml/2006/table">
            <a:tbl>
              <a:tblPr firstRow="1" bandRow="1">
                <a:tableStyleId>{5C22544A-7EE6-4342-B048-85BDC9FD1C3A}</a:tableStyleId>
              </a:tblPr>
              <a:tblGrid>
                <a:gridCol w="617339">
                  <a:extLst>
                    <a:ext uri="{9D8B030D-6E8A-4147-A177-3AD203B41FA5}">
                      <a16:colId xmlns:a16="http://schemas.microsoft.com/office/drawing/2014/main" val="3699922550"/>
                    </a:ext>
                  </a:extLst>
                </a:gridCol>
                <a:gridCol w="617339">
                  <a:extLst>
                    <a:ext uri="{9D8B030D-6E8A-4147-A177-3AD203B41FA5}">
                      <a16:colId xmlns:a16="http://schemas.microsoft.com/office/drawing/2014/main" val="1215618728"/>
                    </a:ext>
                  </a:extLst>
                </a:gridCol>
                <a:gridCol w="617339">
                  <a:extLst>
                    <a:ext uri="{9D8B030D-6E8A-4147-A177-3AD203B41FA5}">
                      <a16:colId xmlns:a16="http://schemas.microsoft.com/office/drawing/2014/main" val="3082789943"/>
                    </a:ext>
                  </a:extLst>
                </a:gridCol>
                <a:gridCol w="617339">
                  <a:extLst>
                    <a:ext uri="{9D8B030D-6E8A-4147-A177-3AD203B41FA5}">
                      <a16:colId xmlns:a16="http://schemas.microsoft.com/office/drawing/2014/main" val="3203022767"/>
                    </a:ext>
                  </a:extLst>
                </a:gridCol>
                <a:gridCol w="617339">
                  <a:extLst>
                    <a:ext uri="{9D8B030D-6E8A-4147-A177-3AD203B41FA5}">
                      <a16:colId xmlns:a16="http://schemas.microsoft.com/office/drawing/2014/main" val="638360174"/>
                    </a:ext>
                  </a:extLst>
                </a:gridCol>
                <a:gridCol w="617339">
                  <a:extLst>
                    <a:ext uri="{9D8B030D-6E8A-4147-A177-3AD203B41FA5}">
                      <a16:colId xmlns:a16="http://schemas.microsoft.com/office/drawing/2014/main" val="3251101683"/>
                    </a:ext>
                  </a:extLst>
                </a:gridCol>
                <a:gridCol w="617339">
                  <a:extLst>
                    <a:ext uri="{9D8B030D-6E8A-4147-A177-3AD203B41FA5}">
                      <a16:colId xmlns:a16="http://schemas.microsoft.com/office/drawing/2014/main" val="3320616493"/>
                    </a:ext>
                  </a:extLst>
                </a:gridCol>
                <a:gridCol w="617339">
                  <a:extLst>
                    <a:ext uri="{9D8B030D-6E8A-4147-A177-3AD203B41FA5}">
                      <a16:colId xmlns:a16="http://schemas.microsoft.com/office/drawing/2014/main" val="2924613128"/>
                    </a:ext>
                  </a:extLst>
                </a:gridCol>
              </a:tblGrid>
              <a:tr h="370840">
                <a:tc>
                  <a:txBody>
                    <a:bodyPr/>
                    <a:lstStyle/>
                    <a:p>
                      <a:pPr algn="ctr"/>
                      <a:r>
                        <a:rPr lang="en-US" sz="1400" dirty="0"/>
                        <a:t>I1</a:t>
                      </a:r>
                    </a:p>
                  </a:txBody>
                  <a:tcPr/>
                </a:tc>
                <a:tc>
                  <a:txBody>
                    <a:bodyPr/>
                    <a:lstStyle/>
                    <a:p>
                      <a:pPr algn="ctr"/>
                      <a:r>
                        <a:rPr lang="en-US" sz="1400" dirty="0"/>
                        <a:t>SI2</a:t>
                      </a:r>
                    </a:p>
                  </a:txBody>
                  <a:tcPr/>
                </a:tc>
                <a:tc>
                  <a:txBody>
                    <a:bodyPr/>
                    <a:lstStyle/>
                    <a:p>
                      <a:pPr algn="ctr"/>
                      <a:r>
                        <a:rPr lang="en-US" sz="1400" dirty="0"/>
                        <a:t>SI1</a:t>
                      </a:r>
                    </a:p>
                  </a:txBody>
                  <a:tcPr/>
                </a:tc>
                <a:tc>
                  <a:txBody>
                    <a:bodyPr/>
                    <a:lstStyle/>
                    <a:p>
                      <a:pPr algn="ctr"/>
                      <a:r>
                        <a:rPr lang="en-US" sz="1400" dirty="0"/>
                        <a:t>VS2</a:t>
                      </a:r>
                    </a:p>
                  </a:txBody>
                  <a:tcPr/>
                </a:tc>
                <a:tc>
                  <a:txBody>
                    <a:bodyPr/>
                    <a:lstStyle/>
                    <a:p>
                      <a:pPr algn="ctr"/>
                      <a:r>
                        <a:rPr lang="en-US" sz="1400" dirty="0"/>
                        <a:t>VS1</a:t>
                      </a:r>
                    </a:p>
                  </a:txBody>
                  <a:tcPr/>
                </a:tc>
                <a:tc>
                  <a:txBody>
                    <a:bodyPr/>
                    <a:lstStyle/>
                    <a:p>
                      <a:pPr algn="ctr"/>
                      <a:r>
                        <a:rPr lang="en-US" sz="1400" dirty="0"/>
                        <a:t>VVS2</a:t>
                      </a:r>
                    </a:p>
                  </a:txBody>
                  <a:tcPr/>
                </a:tc>
                <a:tc>
                  <a:txBody>
                    <a:bodyPr/>
                    <a:lstStyle/>
                    <a:p>
                      <a:pPr algn="ctr"/>
                      <a:r>
                        <a:rPr lang="en-US" sz="1400" dirty="0"/>
                        <a:t>VVS1</a:t>
                      </a:r>
                    </a:p>
                  </a:txBody>
                  <a:tcPr/>
                </a:tc>
                <a:tc>
                  <a:txBody>
                    <a:bodyPr/>
                    <a:lstStyle/>
                    <a:p>
                      <a:pPr algn="ctr"/>
                      <a:r>
                        <a:rPr lang="en-US" sz="1400" dirty="0"/>
                        <a:t>IF</a:t>
                      </a:r>
                    </a:p>
                  </a:txBody>
                  <a:tcPr/>
                </a:tc>
                <a:extLst>
                  <a:ext uri="{0D108BD9-81ED-4DB2-BD59-A6C34878D82A}">
                    <a16:rowId xmlns:a16="http://schemas.microsoft.com/office/drawing/2014/main" val="1273436515"/>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4178067529"/>
                  </a:ext>
                </a:extLst>
              </a:tr>
            </a:tbl>
          </a:graphicData>
        </a:graphic>
      </p:graphicFrame>
    </p:spTree>
    <p:extLst>
      <p:ext uri="{BB962C8B-B14F-4D97-AF65-F5344CB8AC3E}">
        <p14:creationId xmlns:p14="http://schemas.microsoft.com/office/powerpoint/2010/main" val="135821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5BBA-D538-4CFB-883A-6EEC73485C23}"/>
              </a:ext>
            </a:extLst>
          </p:cNvPr>
          <p:cNvSpPr>
            <a:spLocks noGrp="1"/>
          </p:cNvSpPr>
          <p:nvPr>
            <p:ph type="title"/>
          </p:nvPr>
        </p:nvSpPr>
        <p:spPr/>
        <p:txBody>
          <a:bodyPr/>
          <a:lstStyle/>
          <a:p>
            <a:r>
              <a:rPr lang="en-US" dirty="0"/>
              <a:t>Visualizing and Cleaning the Data</a:t>
            </a:r>
          </a:p>
        </p:txBody>
      </p:sp>
      <p:sp>
        <p:nvSpPr>
          <p:cNvPr id="4" name="Content Placeholder 3">
            <a:extLst>
              <a:ext uri="{FF2B5EF4-FFF2-40B4-BE49-F238E27FC236}">
                <a16:creationId xmlns:a16="http://schemas.microsoft.com/office/drawing/2014/main" id="{91A0A975-1918-4306-8DD8-D47ACA66E9E0}"/>
              </a:ext>
            </a:extLst>
          </p:cNvPr>
          <p:cNvSpPr>
            <a:spLocks noGrp="1"/>
          </p:cNvSpPr>
          <p:nvPr>
            <p:ph sz="half" idx="2"/>
          </p:nvPr>
        </p:nvSpPr>
        <p:spPr>
          <a:xfrm>
            <a:off x="6217920" y="1845735"/>
            <a:ext cx="4937760" cy="4023360"/>
          </a:xfrm>
        </p:spPr>
        <p:txBody>
          <a:bodyPr/>
          <a:lstStyle/>
          <a:p>
            <a:pPr algn="just"/>
            <a:r>
              <a:rPr lang="en-US" dirty="0"/>
              <a:t>Here, we can see how the outliers were removed from the new volume feature (as is the case for all other columns). We can also see that the volume feature has a higher correlation to price than the carat weight.</a:t>
            </a:r>
          </a:p>
        </p:txBody>
      </p:sp>
      <p:pic>
        <p:nvPicPr>
          <p:cNvPr id="14338" name="Picture 2">
            <a:extLst>
              <a:ext uri="{FF2B5EF4-FFF2-40B4-BE49-F238E27FC236}">
                <a16:creationId xmlns:a16="http://schemas.microsoft.com/office/drawing/2014/main" id="{4ABB475B-4FD4-4315-8E93-54134FEAF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85" y="2035232"/>
            <a:ext cx="2878476" cy="183048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35471B2-8C4A-4D21-97DB-A0378623A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390" y="2035232"/>
            <a:ext cx="2808610" cy="18304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2A8B444-8A5B-4C69-8826-EF2E28BE5DD7}"/>
              </a:ext>
            </a:extLst>
          </p:cNvPr>
          <p:cNvPicPr>
            <a:picLocks noChangeAspect="1"/>
          </p:cNvPicPr>
          <p:nvPr/>
        </p:nvPicPr>
        <p:blipFill>
          <a:blip r:embed="rId4"/>
          <a:stretch>
            <a:fillRect/>
          </a:stretch>
        </p:blipFill>
        <p:spPr>
          <a:xfrm>
            <a:off x="2671523" y="4049080"/>
            <a:ext cx="1514475" cy="1343025"/>
          </a:xfrm>
          <a:prstGeom prst="rect">
            <a:avLst/>
          </a:prstGeom>
        </p:spPr>
      </p:pic>
      <p:sp>
        <p:nvSpPr>
          <p:cNvPr id="6" name="Oval 5">
            <a:extLst>
              <a:ext uri="{FF2B5EF4-FFF2-40B4-BE49-F238E27FC236}">
                <a16:creationId xmlns:a16="http://schemas.microsoft.com/office/drawing/2014/main" id="{FC78DD59-DF54-4556-AAC7-439B50108B93}"/>
              </a:ext>
            </a:extLst>
          </p:cNvPr>
          <p:cNvSpPr/>
          <p:nvPr/>
        </p:nvSpPr>
        <p:spPr>
          <a:xfrm>
            <a:off x="3157232" y="2594919"/>
            <a:ext cx="98854" cy="988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F731FA1-B132-4382-BC2A-9969E3B2F490}"/>
              </a:ext>
            </a:extLst>
          </p:cNvPr>
          <p:cNvSpPr/>
          <p:nvPr/>
        </p:nvSpPr>
        <p:spPr>
          <a:xfrm>
            <a:off x="1480832" y="3350741"/>
            <a:ext cx="98854" cy="988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929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329A-1FA2-4707-B06E-2564DBA8D41D}"/>
              </a:ext>
            </a:extLst>
          </p:cNvPr>
          <p:cNvSpPr>
            <a:spLocks noGrp="1"/>
          </p:cNvSpPr>
          <p:nvPr>
            <p:ph type="title"/>
          </p:nvPr>
        </p:nvSpPr>
        <p:spPr/>
        <p:txBody>
          <a:bodyPr/>
          <a:lstStyle/>
          <a:p>
            <a:r>
              <a:rPr lang="en-US" dirty="0"/>
              <a:t>Splitting the Data and Testing the Models</a:t>
            </a:r>
          </a:p>
        </p:txBody>
      </p:sp>
      <p:sp>
        <p:nvSpPr>
          <p:cNvPr id="3" name="Content Placeholder 2">
            <a:extLst>
              <a:ext uri="{FF2B5EF4-FFF2-40B4-BE49-F238E27FC236}">
                <a16:creationId xmlns:a16="http://schemas.microsoft.com/office/drawing/2014/main" id="{213CF1CC-9B63-4AA4-BEE6-69C8188392DB}"/>
              </a:ext>
            </a:extLst>
          </p:cNvPr>
          <p:cNvSpPr>
            <a:spLocks noGrp="1"/>
          </p:cNvSpPr>
          <p:nvPr>
            <p:ph idx="1"/>
          </p:nvPr>
        </p:nvSpPr>
        <p:spPr/>
        <p:txBody>
          <a:bodyPr/>
          <a:lstStyle/>
          <a:p>
            <a:pPr algn="just"/>
            <a:r>
              <a:rPr lang="en-US" dirty="0"/>
              <a:t>The data was split into train and test sets using the train_test_split() function with an 80/20 split, respectively.</a:t>
            </a:r>
          </a:p>
          <a:p>
            <a:pPr algn="just"/>
            <a:endParaRPr lang="en-US" dirty="0"/>
          </a:p>
          <a:p>
            <a:pPr algn="just"/>
            <a:endParaRPr lang="en-US" dirty="0"/>
          </a:p>
          <a:p>
            <a:pPr algn="just"/>
            <a:r>
              <a:rPr lang="en-US" dirty="0"/>
              <a:t>We chose 3 different models to train. Cross-validation was employed to check if overfitting is occurring. We also used the R-squared score as a sanity check. The RMSE (Root Mean Square Error) scores we got are shown below:</a:t>
            </a:r>
          </a:p>
          <a:p>
            <a:pPr algn="just"/>
            <a:endParaRPr lang="en-US" dirty="0"/>
          </a:p>
          <a:p>
            <a:pPr algn="just"/>
            <a:endParaRPr lang="en-US" dirty="0"/>
          </a:p>
          <a:p>
            <a:pPr marL="0" indent="0" algn="just">
              <a:buNone/>
            </a:pPr>
            <a:endParaRPr lang="en-US" dirty="0"/>
          </a:p>
          <a:p>
            <a:pPr algn="just"/>
            <a:endParaRPr lang="en-US" dirty="0"/>
          </a:p>
          <a:p>
            <a:pPr algn="just"/>
            <a:endParaRPr lang="en-US" dirty="0"/>
          </a:p>
          <a:p>
            <a:pPr marL="0" indent="0" algn="just">
              <a:buNone/>
            </a:pPr>
            <a:endParaRPr lang="en-US" dirty="0"/>
          </a:p>
          <a:p>
            <a:pPr marL="0" indent="0" algn="just">
              <a:buNone/>
            </a:pPr>
            <a:endParaRPr lang="en-US" dirty="0"/>
          </a:p>
        </p:txBody>
      </p:sp>
      <p:pic>
        <p:nvPicPr>
          <p:cNvPr id="4" name="Picture 3">
            <a:extLst>
              <a:ext uri="{FF2B5EF4-FFF2-40B4-BE49-F238E27FC236}">
                <a16:creationId xmlns:a16="http://schemas.microsoft.com/office/drawing/2014/main" id="{AD476745-C802-4CC0-8687-ED4EDECB98E9}"/>
              </a:ext>
            </a:extLst>
          </p:cNvPr>
          <p:cNvPicPr>
            <a:picLocks noChangeAspect="1"/>
          </p:cNvPicPr>
          <p:nvPr/>
        </p:nvPicPr>
        <p:blipFill>
          <a:blip r:embed="rId2"/>
          <a:stretch>
            <a:fillRect/>
          </a:stretch>
        </p:blipFill>
        <p:spPr>
          <a:xfrm>
            <a:off x="2054542" y="2468778"/>
            <a:ext cx="8143875" cy="1009650"/>
          </a:xfrm>
          <a:prstGeom prst="rect">
            <a:avLst/>
          </a:prstGeom>
        </p:spPr>
      </p:pic>
      <p:graphicFrame>
        <p:nvGraphicFramePr>
          <p:cNvPr id="10" name="Chart 9">
            <a:extLst>
              <a:ext uri="{FF2B5EF4-FFF2-40B4-BE49-F238E27FC236}">
                <a16:creationId xmlns:a16="http://schemas.microsoft.com/office/drawing/2014/main" id="{4E87B962-5BD0-4973-B8DE-56EDBDA4AFA5}"/>
              </a:ext>
            </a:extLst>
          </p:cNvPr>
          <p:cNvGraphicFramePr/>
          <p:nvPr>
            <p:extLst>
              <p:ext uri="{D42A27DB-BD31-4B8C-83A1-F6EECF244321}">
                <p14:modId xmlns:p14="http://schemas.microsoft.com/office/powerpoint/2010/main" val="1764648380"/>
              </p:ext>
            </p:extLst>
          </p:nvPr>
        </p:nvGraphicFramePr>
        <p:xfrm>
          <a:off x="3289643" y="4258961"/>
          <a:ext cx="5612713" cy="20644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4885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CA36-B26E-4762-A3FB-E119A100CDCE}"/>
              </a:ext>
            </a:extLst>
          </p:cNvPr>
          <p:cNvSpPr>
            <a:spLocks noGrp="1"/>
          </p:cNvSpPr>
          <p:nvPr>
            <p:ph type="title"/>
          </p:nvPr>
        </p:nvSpPr>
        <p:spPr/>
        <p:txBody>
          <a:bodyPr/>
          <a:lstStyle/>
          <a:p>
            <a:r>
              <a:rPr lang="en-US" dirty="0"/>
              <a:t>Testing the Models</a:t>
            </a:r>
          </a:p>
        </p:txBody>
      </p:sp>
      <p:sp>
        <p:nvSpPr>
          <p:cNvPr id="4" name="Content Placeholder 3">
            <a:extLst>
              <a:ext uri="{FF2B5EF4-FFF2-40B4-BE49-F238E27FC236}">
                <a16:creationId xmlns:a16="http://schemas.microsoft.com/office/drawing/2014/main" id="{C64FC53E-F77E-410B-A72E-517DA6CBC87B}"/>
              </a:ext>
            </a:extLst>
          </p:cNvPr>
          <p:cNvSpPr>
            <a:spLocks noGrp="1"/>
          </p:cNvSpPr>
          <p:nvPr>
            <p:ph sz="half" idx="2"/>
          </p:nvPr>
        </p:nvSpPr>
        <p:spPr/>
        <p:txBody>
          <a:bodyPr/>
          <a:lstStyle/>
          <a:p>
            <a:pPr algn="just"/>
            <a:r>
              <a:rPr lang="en-US" dirty="0"/>
              <a:t>Our first model is Linear Regression. The value of R-squared is close to 1 which is an indicator that the model fits the data fairly well.</a:t>
            </a:r>
          </a:p>
          <a:p>
            <a:pPr algn="just"/>
            <a:r>
              <a:rPr lang="en-US" dirty="0"/>
              <a:t>The plot to the left shows the actual targets from the dataset plotted against the predicted values generated by our model. The closer the best fit line is to the identity line, the better.</a:t>
            </a:r>
          </a:p>
        </p:txBody>
      </p:sp>
      <p:pic>
        <p:nvPicPr>
          <p:cNvPr id="5" name="Picture 4">
            <a:extLst>
              <a:ext uri="{FF2B5EF4-FFF2-40B4-BE49-F238E27FC236}">
                <a16:creationId xmlns:a16="http://schemas.microsoft.com/office/drawing/2014/main" id="{9C1C5B18-3CD7-43FA-9B85-3DDB945B299C}"/>
              </a:ext>
            </a:extLst>
          </p:cNvPr>
          <p:cNvPicPr>
            <a:picLocks noChangeAspect="1"/>
          </p:cNvPicPr>
          <p:nvPr/>
        </p:nvPicPr>
        <p:blipFill>
          <a:blip r:embed="rId2"/>
          <a:stretch>
            <a:fillRect/>
          </a:stretch>
        </p:blipFill>
        <p:spPr>
          <a:xfrm>
            <a:off x="4678448" y="4707456"/>
            <a:ext cx="7019925" cy="1323975"/>
          </a:xfrm>
          <a:prstGeom prst="rect">
            <a:avLst/>
          </a:prstGeom>
        </p:spPr>
      </p:pic>
      <p:pic>
        <p:nvPicPr>
          <p:cNvPr id="15362" name="Picture 2">
            <a:extLst>
              <a:ext uri="{FF2B5EF4-FFF2-40B4-BE49-F238E27FC236}">
                <a16:creationId xmlns:a16="http://schemas.microsoft.com/office/drawing/2014/main" id="{F4BB91E2-7B49-42A7-9700-CDD9030AD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94" y="1949969"/>
            <a:ext cx="35147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40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998303-8B5E-4071-8DD5-625A010BECDD}"/>
              </a:ext>
            </a:extLst>
          </p:cNvPr>
          <p:cNvPicPr>
            <a:picLocks noChangeAspect="1"/>
          </p:cNvPicPr>
          <p:nvPr/>
        </p:nvPicPr>
        <p:blipFill>
          <a:blip r:embed="rId2"/>
          <a:stretch>
            <a:fillRect/>
          </a:stretch>
        </p:blipFill>
        <p:spPr>
          <a:xfrm>
            <a:off x="4833320" y="4691595"/>
            <a:ext cx="6657975" cy="1285875"/>
          </a:xfrm>
          <a:prstGeom prst="rect">
            <a:avLst/>
          </a:prstGeom>
        </p:spPr>
      </p:pic>
      <p:pic>
        <p:nvPicPr>
          <p:cNvPr id="16386" name="Picture 2">
            <a:extLst>
              <a:ext uri="{FF2B5EF4-FFF2-40B4-BE49-F238E27FC236}">
                <a16:creationId xmlns:a16="http://schemas.microsoft.com/office/drawing/2014/main" id="{176E1D35-1C35-4531-8FA9-93319E30C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19" y="1949968"/>
            <a:ext cx="3505200" cy="3419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BACA36-B26E-4762-A3FB-E119A100CDCE}"/>
              </a:ext>
            </a:extLst>
          </p:cNvPr>
          <p:cNvSpPr>
            <a:spLocks noGrp="1"/>
          </p:cNvSpPr>
          <p:nvPr>
            <p:ph type="title"/>
          </p:nvPr>
        </p:nvSpPr>
        <p:spPr/>
        <p:txBody>
          <a:bodyPr/>
          <a:lstStyle/>
          <a:p>
            <a:r>
              <a:rPr lang="en-US" dirty="0"/>
              <a:t>Testing the Models</a:t>
            </a:r>
          </a:p>
        </p:txBody>
      </p:sp>
      <p:sp>
        <p:nvSpPr>
          <p:cNvPr id="4" name="Content Placeholder 3">
            <a:extLst>
              <a:ext uri="{FF2B5EF4-FFF2-40B4-BE49-F238E27FC236}">
                <a16:creationId xmlns:a16="http://schemas.microsoft.com/office/drawing/2014/main" id="{C64FC53E-F77E-410B-A72E-517DA6CBC87B}"/>
              </a:ext>
            </a:extLst>
          </p:cNvPr>
          <p:cNvSpPr>
            <a:spLocks noGrp="1"/>
          </p:cNvSpPr>
          <p:nvPr>
            <p:ph sz="half" idx="2"/>
          </p:nvPr>
        </p:nvSpPr>
        <p:spPr/>
        <p:txBody>
          <a:bodyPr/>
          <a:lstStyle/>
          <a:p>
            <a:pPr algn="just"/>
            <a:r>
              <a:rPr lang="en-US" dirty="0"/>
              <a:t>Our second model is Decision Tree Regressor, which is  capable of finding complex nonlinear relationships in the data.</a:t>
            </a:r>
          </a:p>
          <a:p>
            <a:pPr algn="just"/>
            <a:r>
              <a:rPr lang="en-US" dirty="0"/>
              <a:t>The actual targets and the predicted values using the Decision Tree Regressor are closer than in the case of Linear Regression and the value of R-squared is even higher.</a:t>
            </a:r>
          </a:p>
        </p:txBody>
      </p:sp>
    </p:spTree>
    <p:extLst>
      <p:ext uri="{BB962C8B-B14F-4D97-AF65-F5344CB8AC3E}">
        <p14:creationId xmlns:p14="http://schemas.microsoft.com/office/powerpoint/2010/main" val="3293692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D197326F-A26F-418D-B56E-B37567B37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94" y="1949968"/>
            <a:ext cx="3505200" cy="3419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BACA36-B26E-4762-A3FB-E119A100CDCE}"/>
              </a:ext>
            </a:extLst>
          </p:cNvPr>
          <p:cNvSpPr>
            <a:spLocks noGrp="1"/>
          </p:cNvSpPr>
          <p:nvPr>
            <p:ph type="title"/>
          </p:nvPr>
        </p:nvSpPr>
        <p:spPr/>
        <p:txBody>
          <a:bodyPr/>
          <a:lstStyle/>
          <a:p>
            <a:r>
              <a:rPr lang="en-US" dirty="0"/>
              <a:t>Testing the Models</a:t>
            </a:r>
          </a:p>
        </p:txBody>
      </p:sp>
      <p:sp>
        <p:nvSpPr>
          <p:cNvPr id="4" name="Content Placeholder 3">
            <a:extLst>
              <a:ext uri="{FF2B5EF4-FFF2-40B4-BE49-F238E27FC236}">
                <a16:creationId xmlns:a16="http://schemas.microsoft.com/office/drawing/2014/main" id="{C64FC53E-F77E-410B-A72E-517DA6CBC87B}"/>
              </a:ext>
            </a:extLst>
          </p:cNvPr>
          <p:cNvSpPr>
            <a:spLocks noGrp="1"/>
          </p:cNvSpPr>
          <p:nvPr>
            <p:ph sz="half" idx="2"/>
          </p:nvPr>
        </p:nvSpPr>
        <p:spPr>
          <a:xfrm>
            <a:off x="6217920" y="1845735"/>
            <a:ext cx="4937760" cy="3129920"/>
          </a:xfrm>
        </p:spPr>
        <p:txBody>
          <a:bodyPr>
            <a:normAutofit lnSpcReduction="10000"/>
          </a:bodyPr>
          <a:lstStyle/>
          <a:p>
            <a:pPr algn="just"/>
            <a:r>
              <a:rPr lang="en-US" dirty="0"/>
              <a:t>Our final model is Random Forest Regressor, which works by training many Decision Trees on random subsets of the features, then averaging out their predictions. The lowest average RMSE and highest R-squared values were obtained by using this model. </a:t>
            </a:r>
          </a:p>
          <a:p>
            <a:pPr algn="just"/>
            <a:r>
              <a:rPr lang="en-US" dirty="0"/>
              <a:t>It is good to note as well that the averages of the cross-validation scores in the 3 models are close to the RMSE scores without cross-validation. This proves that the models are in fact not overfitting.</a:t>
            </a:r>
          </a:p>
          <a:p>
            <a:endParaRPr lang="en-US" dirty="0"/>
          </a:p>
          <a:p>
            <a:pPr algn="just"/>
            <a:endParaRPr lang="en-US" dirty="0"/>
          </a:p>
        </p:txBody>
      </p:sp>
      <p:pic>
        <p:nvPicPr>
          <p:cNvPr id="6" name="Picture 5">
            <a:extLst>
              <a:ext uri="{FF2B5EF4-FFF2-40B4-BE49-F238E27FC236}">
                <a16:creationId xmlns:a16="http://schemas.microsoft.com/office/drawing/2014/main" id="{E8E78557-035B-470E-A37C-ED74EB29648C}"/>
              </a:ext>
            </a:extLst>
          </p:cNvPr>
          <p:cNvPicPr>
            <a:picLocks noChangeAspect="1"/>
          </p:cNvPicPr>
          <p:nvPr/>
        </p:nvPicPr>
        <p:blipFill>
          <a:blip r:embed="rId3"/>
          <a:stretch>
            <a:fillRect/>
          </a:stretch>
        </p:blipFill>
        <p:spPr>
          <a:xfrm>
            <a:off x="4729656" y="4775418"/>
            <a:ext cx="6648450" cy="1343025"/>
          </a:xfrm>
          <a:prstGeom prst="rect">
            <a:avLst/>
          </a:prstGeom>
        </p:spPr>
      </p:pic>
    </p:spTree>
    <p:extLst>
      <p:ext uri="{BB962C8B-B14F-4D97-AF65-F5344CB8AC3E}">
        <p14:creationId xmlns:p14="http://schemas.microsoft.com/office/powerpoint/2010/main" val="233947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D445-6D4D-4EE8-AFBF-B770D962AC0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26415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D4A7-5284-46EF-83F2-D363956DC019}"/>
              </a:ext>
            </a:extLst>
          </p:cNvPr>
          <p:cNvSpPr>
            <a:spLocks noGrp="1"/>
          </p:cNvSpPr>
          <p:nvPr>
            <p:ph type="title"/>
          </p:nvPr>
        </p:nvSpPr>
        <p:spPr/>
        <p:txBody>
          <a:bodyPr/>
          <a:lstStyle/>
          <a:p>
            <a:r>
              <a:rPr lang="en-US" dirty="0"/>
              <a:t>Loading the Data</a:t>
            </a:r>
          </a:p>
        </p:txBody>
      </p:sp>
      <p:sp>
        <p:nvSpPr>
          <p:cNvPr id="3" name="Content Placeholder 2">
            <a:extLst>
              <a:ext uri="{FF2B5EF4-FFF2-40B4-BE49-F238E27FC236}">
                <a16:creationId xmlns:a16="http://schemas.microsoft.com/office/drawing/2014/main" id="{4C8D9B12-FB24-4F28-9FE7-D5E7D8B549D6}"/>
              </a:ext>
            </a:extLst>
          </p:cNvPr>
          <p:cNvSpPr>
            <a:spLocks noGrp="1"/>
          </p:cNvSpPr>
          <p:nvPr>
            <p:ph idx="1"/>
          </p:nvPr>
        </p:nvSpPr>
        <p:spPr/>
        <p:txBody>
          <a:bodyPr/>
          <a:lstStyle/>
          <a:p>
            <a:pPr algn="just"/>
            <a:r>
              <a:rPr lang="en-US" dirty="0"/>
              <a:t>The dataset was obtained from </a:t>
            </a:r>
            <a:r>
              <a:rPr lang="en-US" dirty="0">
                <a:hlinkClick r:id="rId2"/>
              </a:rPr>
              <a:t>Kaggle</a:t>
            </a:r>
            <a:r>
              <a:rPr lang="en-US" dirty="0"/>
              <a:t> and read as a pandas DataFrame.</a:t>
            </a:r>
          </a:p>
          <a:p>
            <a:pPr algn="just"/>
            <a:endParaRPr lang="en-US" dirty="0"/>
          </a:p>
        </p:txBody>
      </p:sp>
      <p:pic>
        <p:nvPicPr>
          <p:cNvPr id="4" name="Picture 3">
            <a:extLst>
              <a:ext uri="{FF2B5EF4-FFF2-40B4-BE49-F238E27FC236}">
                <a16:creationId xmlns:a16="http://schemas.microsoft.com/office/drawing/2014/main" id="{DB60211E-11F7-4EEC-8043-FD552D18F9F5}"/>
              </a:ext>
            </a:extLst>
          </p:cNvPr>
          <p:cNvPicPr>
            <a:picLocks noChangeAspect="1"/>
          </p:cNvPicPr>
          <p:nvPr/>
        </p:nvPicPr>
        <p:blipFill>
          <a:blip r:embed="rId3"/>
          <a:stretch>
            <a:fillRect/>
          </a:stretch>
        </p:blipFill>
        <p:spPr>
          <a:xfrm>
            <a:off x="554355" y="2441223"/>
            <a:ext cx="11144250" cy="3314700"/>
          </a:xfrm>
          <a:prstGeom prst="rect">
            <a:avLst/>
          </a:prstGeom>
        </p:spPr>
      </p:pic>
    </p:spTree>
    <p:extLst>
      <p:ext uri="{BB962C8B-B14F-4D97-AF65-F5344CB8AC3E}">
        <p14:creationId xmlns:p14="http://schemas.microsoft.com/office/powerpoint/2010/main" val="39711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8F70-2087-4D46-AC0E-4562AE2473D9}"/>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385A9253-A63D-459B-B9DF-56DEEDB998D2}"/>
              </a:ext>
            </a:extLst>
          </p:cNvPr>
          <p:cNvSpPr>
            <a:spLocks noGrp="1"/>
          </p:cNvSpPr>
          <p:nvPr>
            <p:ph idx="1"/>
          </p:nvPr>
        </p:nvSpPr>
        <p:spPr/>
        <p:txBody>
          <a:bodyPr/>
          <a:lstStyle/>
          <a:p>
            <a:pPr algn="just"/>
            <a:r>
              <a:rPr lang="en-US" dirty="0"/>
              <a:t>We have exactly 53,940 entries (rows) describing 53,940 diamonds. There exists a feature (column) named “Unnamed: 0” which appears to be an index column. We will remove it later since we have no use for it. We can also notice that there is no null data in the dataset. Let’s take a closer look at each of the remaining columns. </a:t>
            </a:r>
          </a:p>
          <a:p>
            <a:pPr algn="just"/>
            <a:endParaRPr lang="en-US" dirty="0"/>
          </a:p>
        </p:txBody>
      </p:sp>
      <p:pic>
        <p:nvPicPr>
          <p:cNvPr id="4" name="Picture 3">
            <a:extLst>
              <a:ext uri="{FF2B5EF4-FFF2-40B4-BE49-F238E27FC236}">
                <a16:creationId xmlns:a16="http://schemas.microsoft.com/office/drawing/2014/main" id="{B2E4B223-5095-4E0E-92DB-3F3A784B4B9C}"/>
              </a:ext>
            </a:extLst>
          </p:cNvPr>
          <p:cNvPicPr>
            <a:picLocks noChangeAspect="1"/>
          </p:cNvPicPr>
          <p:nvPr/>
        </p:nvPicPr>
        <p:blipFill>
          <a:blip r:embed="rId2"/>
          <a:stretch>
            <a:fillRect/>
          </a:stretch>
        </p:blipFill>
        <p:spPr>
          <a:xfrm>
            <a:off x="1410318" y="3177508"/>
            <a:ext cx="5876925" cy="2143125"/>
          </a:xfrm>
          <a:prstGeom prst="rect">
            <a:avLst/>
          </a:prstGeom>
        </p:spPr>
      </p:pic>
      <p:pic>
        <p:nvPicPr>
          <p:cNvPr id="5" name="Picture 4">
            <a:extLst>
              <a:ext uri="{FF2B5EF4-FFF2-40B4-BE49-F238E27FC236}">
                <a16:creationId xmlns:a16="http://schemas.microsoft.com/office/drawing/2014/main" id="{B4BAAB9D-53F9-4D27-821C-9B245AA67540}"/>
              </a:ext>
            </a:extLst>
          </p:cNvPr>
          <p:cNvPicPr>
            <a:picLocks noChangeAspect="1"/>
          </p:cNvPicPr>
          <p:nvPr/>
        </p:nvPicPr>
        <p:blipFill>
          <a:blip r:embed="rId3"/>
          <a:stretch>
            <a:fillRect/>
          </a:stretch>
        </p:blipFill>
        <p:spPr>
          <a:xfrm>
            <a:off x="7876557" y="2782221"/>
            <a:ext cx="2905125" cy="2933700"/>
          </a:xfrm>
          <a:prstGeom prst="rect">
            <a:avLst/>
          </a:prstGeom>
        </p:spPr>
      </p:pic>
    </p:spTree>
    <p:extLst>
      <p:ext uri="{BB962C8B-B14F-4D97-AF65-F5344CB8AC3E}">
        <p14:creationId xmlns:p14="http://schemas.microsoft.com/office/powerpoint/2010/main" val="368390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2B3E-117A-4467-AEDB-D7F109534312}"/>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A0C2AB65-10C6-4412-A42C-2F87A0C17B7A}"/>
              </a:ext>
            </a:extLst>
          </p:cNvPr>
          <p:cNvSpPr>
            <a:spLocks noGrp="1"/>
          </p:cNvSpPr>
          <p:nvPr>
            <p:ph idx="1"/>
          </p:nvPr>
        </p:nvSpPr>
        <p:spPr/>
        <p:txBody>
          <a:bodyPr/>
          <a:lstStyle/>
          <a:p>
            <a:pPr marL="457200" indent="-457200">
              <a:buFont typeface="+mj-lt"/>
              <a:buAutoNum type="arabicPeriod"/>
            </a:pPr>
            <a:r>
              <a:rPr lang="en-US" dirty="0"/>
              <a:t>Carat</a:t>
            </a:r>
          </a:p>
          <a:p>
            <a:pPr lvl="1" algn="just"/>
            <a:r>
              <a:rPr lang="en-US" dirty="0"/>
              <a:t>Put simply, carat measures how much a diamond weighs.</a:t>
            </a:r>
          </a:p>
          <a:p>
            <a:pPr lvl="1" algn="just"/>
            <a:r>
              <a:rPr lang="en-US" dirty="0"/>
              <a:t>All else being equal, the price of a diamond increases with diamond carat because larger diamonds are rarer and more desirable. However, two diamonds of equal carat weight can have very different prices depending on other factors.</a:t>
            </a:r>
          </a:p>
          <a:p>
            <a:pPr lvl="1" algn="just"/>
            <a:r>
              <a:rPr lang="en-US" dirty="0"/>
              <a:t>In the dataset, the values of the carat feature range from 0.2 to 5.01, where each carat is equal to 200 milligrams.</a:t>
            </a:r>
          </a:p>
          <a:p>
            <a:endParaRPr lang="en-US" dirty="0"/>
          </a:p>
          <a:p>
            <a:endParaRPr lang="en-US" dirty="0"/>
          </a:p>
          <a:p>
            <a:endParaRPr lang="en-US" dirty="0"/>
          </a:p>
        </p:txBody>
      </p:sp>
      <p:pic>
        <p:nvPicPr>
          <p:cNvPr id="5" name="Picture 2" descr="Hero Carat Weight_1920x1080">
            <a:extLst>
              <a:ext uri="{FF2B5EF4-FFF2-40B4-BE49-F238E27FC236}">
                <a16:creationId xmlns:a16="http://schemas.microsoft.com/office/drawing/2014/main" id="{D2735A41-C178-4621-A46D-D544E6FE6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93" t="33819" r="10061" b="28865"/>
          <a:stretch/>
        </p:blipFill>
        <p:spPr bwMode="auto">
          <a:xfrm>
            <a:off x="3364127" y="3857414"/>
            <a:ext cx="5463746" cy="140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47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marL="457200" indent="-457200">
              <a:buFont typeface="+mj-lt"/>
              <a:buAutoNum type="arabicPeriod" startAt="2"/>
            </a:pPr>
            <a:r>
              <a:rPr lang="en-US" dirty="0"/>
              <a:t>Cut</a:t>
            </a:r>
          </a:p>
          <a:p>
            <a:pPr lvl="1" algn="just"/>
            <a:r>
              <a:rPr lang="en-US" dirty="0"/>
              <a:t>Diamond cut means how well a diamond’s facets interact with light.</a:t>
            </a:r>
          </a:p>
          <a:p>
            <a:pPr lvl="1" algn="just"/>
            <a:r>
              <a:rPr lang="en-US" dirty="0"/>
              <a:t>A well cut diamond is desirable and valuable when it has that distinctive and tremendous light return, aka sparkle and fire.</a:t>
            </a:r>
          </a:p>
          <a:p>
            <a:pPr lvl="1" algn="just"/>
            <a:r>
              <a:rPr lang="en-US" dirty="0"/>
              <a:t>Cut standards are very broad and there can be huge differences even within one grade. Therefore, it comes as no surprise that the cut scale in the dataset (Ideal, Premium, Very Good, Good, and Fair) is different from the one used by the GIA (Gemological Institute of America) shown below, although it can be viewed as analogous.</a:t>
            </a:r>
          </a:p>
          <a:p>
            <a:endParaRPr lang="en-US" dirty="0"/>
          </a:p>
        </p:txBody>
      </p:sp>
      <p:pic>
        <p:nvPicPr>
          <p:cNvPr id="4" name="Picture 6" descr="GIA 4Cs cut">
            <a:extLst>
              <a:ext uri="{FF2B5EF4-FFF2-40B4-BE49-F238E27FC236}">
                <a16:creationId xmlns:a16="http://schemas.microsoft.com/office/drawing/2014/main" id="{274E2192-4F79-498F-8089-9FB3AD19E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7" t="24108" r="1454" b="26333"/>
          <a:stretch/>
        </p:blipFill>
        <p:spPr bwMode="auto">
          <a:xfrm>
            <a:off x="3150973" y="4483223"/>
            <a:ext cx="5890054" cy="94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2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marL="457200" indent="-457200">
              <a:buFont typeface="+mj-lt"/>
              <a:buAutoNum type="arabicPeriod" startAt="3"/>
            </a:pPr>
            <a:r>
              <a:rPr lang="en-US" dirty="0"/>
              <a:t>Color</a:t>
            </a:r>
          </a:p>
          <a:p>
            <a:pPr lvl="1" algn="just"/>
            <a:r>
              <a:rPr lang="en-US" dirty="0"/>
              <a:t>Color refers to how white, or "colorless," the diamond appears.</a:t>
            </a:r>
          </a:p>
          <a:p>
            <a:pPr lvl="1" algn="just"/>
            <a:r>
              <a:rPr lang="en-US" dirty="0"/>
              <a:t>The better the color, the more rare and more expensive that diamond will be.</a:t>
            </a:r>
          </a:p>
          <a:p>
            <a:pPr lvl="1" algn="just"/>
            <a:r>
              <a:rPr lang="en-US" dirty="0"/>
              <a:t>Colorless diamonds will have a grade of D, E, or F according to the GIA color-grading scale shown below.</a:t>
            </a:r>
          </a:p>
          <a:p>
            <a:pPr lvl="1" algn="just"/>
            <a:r>
              <a:rPr lang="en-US" dirty="0"/>
              <a:t>The dataset includes diamonds of 7 different colors, D; E; and F (colorless) and G; H; I; and J (near colorless).</a:t>
            </a:r>
          </a:p>
          <a:p>
            <a:endParaRPr lang="en-US" dirty="0"/>
          </a:p>
        </p:txBody>
      </p:sp>
      <p:pic>
        <p:nvPicPr>
          <p:cNvPr id="4" name="Picture 2" descr="https://cdn.shopify.com/s/files/1/0275/8741/files/GIA_Diamond_COLOR_SCALE._Bashert_Jewelry.png?13742544676741141321">
            <a:extLst>
              <a:ext uri="{FF2B5EF4-FFF2-40B4-BE49-F238E27FC236}">
                <a16:creationId xmlns:a16="http://schemas.microsoft.com/office/drawing/2014/main" id="{046E5625-0946-4CCF-9563-F451539B12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0" t="44494" r="1697" b="17885"/>
          <a:stretch/>
        </p:blipFill>
        <p:spPr bwMode="auto">
          <a:xfrm>
            <a:off x="1758778" y="4014362"/>
            <a:ext cx="8674443" cy="143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90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marL="457200" indent="-457200">
              <a:buFont typeface="+mj-lt"/>
              <a:buAutoNum type="arabicPeriod" startAt="4"/>
            </a:pPr>
            <a:r>
              <a:rPr lang="en-US" dirty="0"/>
              <a:t>Clarity</a:t>
            </a:r>
          </a:p>
          <a:p>
            <a:pPr lvl="1" algn="just"/>
            <a:r>
              <a:rPr lang="en-US" dirty="0"/>
              <a:t>Clarity is a measure of how many imperfections are in the diamond.</a:t>
            </a:r>
          </a:p>
          <a:p>
            <a:pPr lvl="1" algn="just"/>
            <a:r>
              <a:rPr lang="en-US" dirty="0"/>
              <a:t>The cleaner a diamond is (the less imperfections), the rarer it is and the more it will cost even if the imperfections are barely visible to the naked eye. The GIA scale below lists clarities from best to worst going from left to right.</a:t>
            </a:r>
          </a:p>
          <a:p>
            <a:pPr lvl="1" algn="just"/>
            <a:r>
              <a:rPr lang="en-US" dirty="0"/>
              <a:t>The dataset includes diamonds with clarities IF (internally flawless), VVS1, VVS2, VS1, VS2, SI1, SI2 and I1.</a:t>
            </a:r>
          </a:p>
          <a:p>
            <a:endParaRPr lang="en-US" dirty="0"/>
          </a:p>
        </p:txBody>
      </p:sp>
      <p:pic>
        <p:nvPicPr>
          <p:cNvPr id="4" name="Picture 2" descr="The GIA Diamond Clarity Scale has 11 grades, which range from Flawless to  I3. - GIA 4Cs">
            <a:extLst>
              <a:ext uri="{FF2B5EF4-FFF2-40B4-BE49-F238E27FC236}">
                <a16:creationId xmlns:a16="http://schemas.microsoft.com/office/drawing/2014/main" id="{2FB1C9ED-E603-4B43-BEFE-A5E2D8C709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168" b="29366"/>
          <a:stretch/>
        </p:blipFill>
        <p:spPr bwMode="auto">
          <a:xfrm>
            <a:off x="2809875" y="3857414"/>
            <a:ext cx="6572250" cy="146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5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382-C370-46F8-9A62-056D35C8DE04}"/>
              </a:ext>
            </a:extLst>
          </p:cNvPr>
          <p:cNvSpPr>
            <a:spLocks noGrp="1"/>
          </p:cNvSpPr>
          <p:nvPr>
            <p:ph type="title"/>
          </p:nvPr>
        </p:nvSpPr>
        <p:spPr/>
        <p:txBody>
          <a:bodyPr/>
          <a:lstStyle/>
          <a:p>
            <a:r>
              <a:rPr lang="en-US" dirty="0"/>
              <a:t>Making Sense of the Data</a:t>
            </a:r>
          </a:p>
        </p:txBody>
      </p:sp>
      <p:sp>
        <p:nvSpPr>
          <p:cNvPr id="3" name="Content Placeholder 2">
            <a:extLst>
              <a:ext uri="{FF2B5EF4-FFF2-40B4-BE49-F238E27FC236}">
                <a16:creationId xmlns:a16="http://schemas.microsoft.com/office/drawing/2014/main" id="{642D2CA7-72D8-48A7-A5B3-BBB1085FCFDD}"/>
              </a:ext>
            </a:extLst>
          </p:cNvPr>
          <p:cNvSpPr>
            <a:spLocks noGrp="1"/>
          </p:cNvSpPr>
          <p:nvPr>
            <p:ph idx="1"/>
          </p:nvPr>
        </p:nvSpPr>
        <p:spPr/>
        <p:txBody>
          <a:bodyPr/>
          <a:lstStyle/>
          <a:p>
            <a:pPr marL="457200" indent="-457200">
              <a:buFont typeface="+mj-lt"/>
              <a:buAutoNum type="arabicPeriod" startAt="5"/>
            </a:pPr>
            <a:r>
              <a:rPr lang="en-US" dirty="0"/>
              <a:t>Depth</a:t>
            </a:r>
          </a:p>
          <a:p>
            <a:pPr lvl="1" algn="just"/>
            <a:r>
              <a:rPr lang="en-US" dirty="0"/>
              <a:t>The depth is the distance from the table to the culet, or point, of the diamond, described in percentages.</a:t>
            </a:r>
          </a:p>
          <a:p>
            <a:pPr lvl="1" algn="just"/>
            <a:r>
              <a:rPr lang="en-US" dirty="0"/>
              <a:t>To find the depth percentage, divide the diamond’s physical depth measurement by its width.</a:t>
            </a:r>
          </a:p>
          <a:p>
            <a:pPr lvl="1" algn="just"/>
            <a:r>
              <a:rPr lang="en-US" dirty="0"/>
              <a:t>The ideal depth is between 59.5 and 62.9 percent.</a:t>
            </a:r>
          </a:p>
          <a:p>
            <a:pPr lvl="1" algn="just"/>
            <a:r>
              <a:rPr lang="en-US" dirty="0"/>
              <a:t>In the dataset, the depth ranges from 43 to 79 percent.</a:t>
            </a:r>
          </a:p>
          <a:p>
            <a:endParaRPr lang="en-US" dirty="0"/>
          </a:p>
          <a:p>
            <a:endParaRPr lang="en-US" dirty="0"/>
          </a:p>
          <a:p>
            <a:endParaRPr lang="en-US" dirty="0"/>
          </a:p>
        </p:txBody>
      </p:sp>
      <p:pic>
        <p:nvPicPr>
          <p:cNvPr id="4" name="Picture 10" descr="what is diamond depth percentage">
            <a:extLst>
              <a:ext uri="{FF2B5EF4-FFF2-40B4-BE49-F238E27FC236}">
                <a16:creationId xmlns:a16="http://schemas.microsoft.com/office/drawing/2014/main" id="{F290398C-83E3-49DD-BB3D-1C2C4B28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367" y="3857414"/>
            <a:ext cx="3347265" cy="184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3213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266</TotalTime>
  <Words>1937</Words>
  <Application>Microsoft Office PowerPoint</Application>
  <PresentationFormat>Widescreen</PresentationFormat>
  <Paragraphs>151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Calibri Light</vt:lpstr>
      <vt:lpstr>Retrospect</vt:lpstr>
      <vt:lpstr>Diamonds Prices Regression</vt:lpstr>
      <vt:lpstr>Introduction</vt:lpstr>
      <vt:lpstr>Loading the Data</vt:lpstr>
      <vt:lpstr>Making Sense of the Data</vt:lpstr>
      <vt:lpstr>Making Sense of the Data</vt:lpstr>
      <vt:lpstr>Making Sense of the Data</vt:lpstr>
      <vt:lpstr>Making Sense of the Data</vt:lpstr>
      <vt:lpstr>Making Sense of the Data</vt:lpstr>
      <vt:lpstr>Making Sense of the Data</vt:lpstr>
      <vt:lpstr>Making Sense of the Data</vt:lpstr>
      <vt:lpstr>Making Sense of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Visualizing and Cleaning the Data</vt:lpstr>
      <vt:lpstr>Splitting the Data and Testing the Models</vt:lpstr>
      <vt:lpstr>Testing the Models</vt:lpstr>
      <vt:lpstr>Testing the Models</vt:lpstr>
      <vt:lpstr>Testing the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Diamonds Prices Regression</dc:title>
  <dc:creator>Duaa Zaid;Yusuf Qwareeq;Zaid Adarbeh</dc:creator>
  <cp:lastModifiedBy>DUAA Zaid Ahmad AlSaaideh</cp:lastModifiedBy>
  <cp:revision>153</cp:revision>
  <dcterms:created xsi:type="dcterms:W3CDTF">2020-10-30T22:25:53Z</dcterms:created>
  <dcterms:modified xsi:type="dcterms:W3CDTF">2021-04-06T21:15:35Z</dcterms:modified>
</cp:coreProperties>
</file>