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3"/>
  </p:notesMasterIdLst>
  <p:sldIdLst>
    <p:sldId id="256" r:id="rId2"/>
    <p:sldId id="258" r:id="rId3"/>
    <p:sldId id="262" r:id="rId4"/>
    <p:sldId id="298" r:id="rId5"/>
    <p:sldId id="299" r:id="rId6"/>
    <p:sldId id="297" r:id="rId7"/>
    <p:sldId id="259" r:id="rId8"/>
    <p:sldId id="300" r:id="rId9"/>
    <p:sldId id="307" r:id="rId10"/>
    <p:sldId id="304" r:id="rId11"/>
    <p:sldId id="308" r:id="rId12"/>
  </p:sldIdLst>
  <p:sldSz cx="9144000" cy="5143500" type="screen16x9"/>
  <p:notesSz cx="6858000" cy="9144000"/>
  <p:embeddedFontLst>
    <p:embeddedFont>
      <p:font typeface="Bellefair"/>
      <p:regular r:id="rId14"/>
    </p:embeddedFont>
    <p:embeddedFont>
      <p:font typeface="Gill Sans MT" panose="020B0502020104020203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21DBB-8B77-4641-9ABD-73971D699583}">
  <a:tblStyle styleId="{57621DBB-8B77-4641-9ABD-73971D6995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392C60-79EB-4146-B00A-7CB02CBD13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8688d95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8688d95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33ddf99f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33ddf99f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023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33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96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1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357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38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67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923250" y="2692539"/>
            <a:ext cx="26547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566175" y="2692539"/>
            <a:ext cx="26547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566175" y="2076700"/>
            <a:ext cx="2654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923251" y="2076700"/>
            <a:ext cx="2654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139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 hasCustomPrompt="1"/>
          </p:nvPr>
        </p:nvSpPr>
        <p:spPr>
          <a:xfrm>
            <a:off x="1523742" y="148788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2" hasCustomPrompt="1"/>
          </p:nvPr>
        </p:nvSpPr>
        <p:spPr>
          <a:xfrm>
            <a:off x="1523742" y="292603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>
            <a:off x="4208221" y="148788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 hasCustomPrompt="1"/>
          </p:nvPr>
        </p:nvSpPr>
        <p:spPr>
          <a:xfrm>
            <a:off x="4208221" y="292603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5" hasCustomPrompt="1"/>
          </p:nvPr>
        </p:nvSpPr>
        <p:spPr>
          <a:xfrm>
            <a:off x="6882692" y="148788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6" hasCustomPrompt="1"/>
          </p:nvPr>
        </p:nvSpPr>
        <p:spPr>
          <a:xfrm>
            <a:off x="6882692" y="292603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849192" y="2080050"/>
            <a:ext cx="20838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7"/>
          </p:nvPr>
        </p:nvSpPr>
        <p:spPr>
          <a:xfrm>
            <a:off x="3533671" y="2080050"/>
            <a:ext cx="20838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8"/>
          </p:nvPr>
        </p:nvSpPr>
        <p:spPr>
          <a:xfrm>
            <a:off x="6208142" y="2080050"/>
            <a:ext cx="20838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9"/>
          </p:nvPr>
        </p:nvSpPr>
        <p:spPr>
          <a:xfrm>
            <a:off x="849192" y="3513525"/>
            <a:ext cx="20838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3"/>
          </p:nvPr>
        </p:nvSpPr>
        <p:spPr>
          <a:xfrm>
            <a:off x="3533671" y="3513525"/>
            <a:ext cx="20838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4"/>
          </p:nvPr>
        </p:nvSpPr>
        <p:spPr>
          <a:xfrm>
            <a:off x="6208142" y="3513525"/>
            <a:ext cx="2083800" cy="63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efair"/>
              <a:buNone/>
              <a:defRPr sz="1800"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5"/>
          </p:nvPr>
        </p:nvSpPr>
        <p:spPr>
          <a:xfrm>
            <a:off x="715100" y="549179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26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18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64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482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63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193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8146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ctrTitle"/>
          </p:nvPr>
        </p:nvSpPr>
        <p:spPr>
          <a:xfrm>
            <a:off x="1305380" y="665677"/>
            <a:ext cx="6533240" cy="1906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s-MX" sz="3200" b="0" cap="none" spc="0" dirty="0">
                <a:ln w="0"/>
                <a:solidFill>
                  <a:schemeClr val="accent5">
                    <a:lumMod val="85000"/>
                  </a:schemeClr>
                </a:solidFill>
                <a:effectLst/>
              </a:rPr>
              <a:t>Desarrollo y evaluación de una aplicación para la gestión de boletos en los terminales de transporte terrestre a nivel nacional</a:t>
            </a:r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5272269" y="2963830"/>
            <a:ext cx="3390472" cy="1814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MX" sz="1800" b="0" cap="none" spc="0" dirty="0">
                <a:ln w="0"/>
                <a:solidFill>
                  <a:schemeClr val="bg1"/>
                </a:solidFill>
                <a:effectLst/>
              </a:rPr>
              <a:t>Autor (es</a:t>
            </a:r>
            <a:r>
              <a:rPr lang="es-MX" sz="1800" cap="none" dirty="0">
                <a:ln w="0"/>
                <a:solidFill>
                  <a:schemeClr val="bg1"/>
                </a:solidFill>
              </a:rPr>
              <a:t>)</a:t>
            </a:r>
            <a:r>
              <a:rPr lang="es-MX" sz="1800" b="0" cap="none" spc="0" dirty="0">
                <a:ln w="0"/>
                <a:solidFill>
                  <a:schemeClr val="bg1"/>
                </a:solidFill>
                <a:effectLst/>
              </a:rPr>
              <a:t>:</a:t>
            </a:r>
          </a:p>
          <a:p>
            <a:pPr algn="ctr"/>
            <a:r>
              <a:rPr lang="es-MX" sz="1800" b="0" cap="none" spc="0" dirty="0" err="1">
                <a:ln w="0"/>
                <a:solidFill>
                  <a:schemeClr val="bg1"/>
                </a:solidFill>
                <a:effectLst/>
              </a:rPr>
              <a:t>Mayckel</a:t>
            </a:r>
            <a:r>
              <a:rPr lang="es-MX" sz="1800" b="0" cap="none" spc="0" dirty="0">
                <a:ln w="0"/>
                <a:solidFill>
                  <a:schemeClr val="bg1"/>
                </a:solidFill>
                <a:effectLst/>
              </a:rPr>
              <a:t> Cisneros, </a:t>
            </a:r>
            <a:r>
              <a:rPr lang="es-MX" sz="1800" b="0" cap="none" spc="0" dirty="0" err="1">
                <a:ln w="0"/>
                <a:solidFill>
                  <a:schemeClr val="bg1"/>
                </a:solidFill>
                <a:effectLst/>
              </a:rPr>
              <a:t>Jonas</a:t>
            </a:r>
            <a:r>
              <a:rPr lang="es-MX" sz="1800" b="0" cap="none" spc="0" dirty="0">
                <a:ln w="0"/>
                <a:solidFill>
                  <a:schemeClr val="bg1"/>
                </a:solidFill>
                <a:effectLst/>
              </a:rPr>
              <a:t> García, Gustavo Pérez</a:t>
            </a:r>
            <a:r>
              <a:rPr lang="es-MX" sz="1800" cap="none" dirty="0">
                <a:ln w="0"/>
                <a:solidFill>
                  <a:schemeClr val="bg1"/>
                </a:solidFill>
              </a:rPr>
              <a:t> y </a:t>
            </a:r>
            <a:r>
              <a:rPr lang="es-MX" sz="1800" cap="none" dirty="0" err="1">
                <a:ln w="0"/>
                <a:solidFill>
                  <a:schemeClr val="bg1"/>
                </a:solidFill>
              </a:rPr>
              <a:t>Yeiker</a:t>
            </a:r>
            <a:r>
              <a:rPr lang="es-MX" sz="1800" cap="none" dirty="0">
                <a:ln w="0"/>
                <a:solidFill>
                  <a:schemeClr val="bg1"/>
                </a:solidFill>
              </a:rPr>
              <a:t> Tovar</a:t>
            </a:r>
            <a:endParaRPr lang="es-MX" sz="2000" b="0" cap="none" spc="0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2" name="Google Shape;211;p28">
            <a:extLst>
              <a:ext uri="{FF2B5EF4-FFF2-40B4-BE49-F238E27FC236}">
                <a16:creationId xmlns:a16="http://schemas.microsoft.com/office/drawing/2014/main" id="{93C8B9B6-06C6-9C4E-7E45-3EE3A3120EC2}"/>
              </a:ext>
            </a:extLst>
          </p:cNvPr>
          <p:cNvSpPr txBox="1">
            <a:spLocks/>
          </p:cNvSpPr>
          <p:nvPr/>
        </p:nvSpPr>
        <p:spPr>
          <a:xfrm>
            <a:off x="481259" y="2963830"/>
            <a:ext cx="3390472" cy="18142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800" cap="none" dirty="0">
                <a:ln w="0"/>
                <a:solidFill>
                  <a:schemeClr val="bg1"/>
                </a:solidFill>
              </a:rPr>
              <a:t>Tutor (es):</a:t>
            </a:r>
          </a:p>
          <a:p>
            <a:pPr algn="ctr"/>
            <a:r>
              <a:rPr lang="es-MX" sz="1800" cap="none" dirty="0">
                <a:ln w="0"/>
                <a:solidFill>
                  <a:schemeClr val="bg1"/>
                </a:solidFill>
              </a:rPr>
              <a:t>Ing. </a:t>
            </a:r>
            <a:r>
              <a:rPr lang="es-MX" sz="1800" cap="none" dirty="0" err="1">
                <a:ln w="0"/>
                <a:solidFill>
                  <a:schemeClr val="bg1"/>
                </a:solidFill>
              </a:rPr>
              <a:t>Jhean</a:t>
            </a:r>
            <a:r>
              <a:rPr lang="es-MX" sz="1800" cap="none" dirty="0">
                <a:ln w="0"/>
                <a:solidFill>
                  <a:schemeClr val="bg1"/>
                </a:solidFill>
              </a:rPr>
              <a:t> </a:t>
            </a:r>
            <a:r>
              <a:rPr lang="es-MX" sz="1800" cap="none" dirty="0" err="1">
                <a:ln w="0"/>
                <a:solidFill>
                  <a:schemeClr val="bg1"/>
                </a:solidFill>
              </a:rPr>
              <a:t>Mendez</a:t>
            </a:r>
            <a:endParaRPr lang="es-MX" sz="2000" cap="none" dirty="0">
              <a:ln w="0"/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850C-7934-9DFE-96DB-987F7D23C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5028C6-F48D-1513-54C5-BA70CBFF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78492"/>
              </p:ext>
            </p:extLst>
          </p:nvPr>
        </p:nvGraphicFramePr>
        <p:xfrm>
          <a:off x="215757" y="92470"/>
          <a:ext cx="8712486" cy="494756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{284E427A-3D55-4303-BF80-6455036E1DE7}</a:tableStyleId>
              </a:tblPr>
              <a:tblGrid>
                <a:gridCol w="3285107">
                  <a:extLst>
                    <a:ext uri="{9D8B030D-6E8A-4147-A177-3AD203B41FA5}">
                      <a16:colId xmlns:a16="http://schemas.microsoft.com/office/drawing/2014/main" val="2665397022"/>
                    </a:ext>
                  </a:extLst>
                </a:gridCol>
                <a:gridCol w="4132456">
                  <a:extLst>
                    <a:ext uri="{9D8B030D-6E8A-4147-A177-3AD203B41FA5}">
                      <a16:colId xmlns:a16="http://schemas.microsoft.com/office/drawing/2014/main" val="1079882715"/>
                    </a:ext>
                  </a:extLst>
                </a:gridCol>
                <a:gridCol w="1294923">
                  <a:extLst>
                    <a:ext uri="{9D8B030D-6E8A-4147-A177-3AD203B41FA5}">
                      <a16:colId xmlns:a16="http://schemas.microsoft.com/office/drawing/2014/main" val="2336447276"/>
                    </a:ext>
                  </a:extLst>
                </a:gridCol>
              </a:tblGrid>
              <a:tr h="232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 dirty="0">
                          <a:effectLst/>
                        </a:rPr>
                        <a:t>DIMENSIÓN</a:t>
                      </a:r>
                      <a:endParaRPr lang="es-VE" sz="16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>
                          <a:effectLst/>
                        </a:rPr>
                        <a:t>INDICADOR</a:t>
                      </a:r>
                      <a:endParaRPr lang="es-VE" sz="1600" b="1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ÍTEMS</a:t>
                      </a:r>
                      <a:endParaRPr lang="es-VE" sz="1600" b="1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extLst>
                  <a:ext uri="{0D108BD9-81ED-4DB2-BD59-A6C34878D82A}">
                    <a16:rowId xmlns:a16="http://schemas.microsoft.com/office/drawing/2014/main" val="404157885"/>
                  </a:ext>
                </a:extLst>
              </a:tr>
              <a:tr h="208104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Gerencial 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ES" sz="1800" b="1" u="none" dirty="0">
                          <a:effectLst/>
                        </a:rPr>
                        <a:t>Proceso Sistémico del Transporte Terrestre</a:t>
                      </a:r>
                      <a:endParaRPr lang="es-VE" sz="1800" b="1" u="none" dirty="0">
                        <a:effectLst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VE" sz="1800" b="1" u="none" dirty="0">
                          <a:effectLst/>
                        </a:rPr>
                        <a:t>Teoría Tecnologíca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ES_tradnl" sz="1800" b="1" u="none" dirty="0">
                          <a:effectLst/>
                        </a:rPr>
                        <a:t>Medios Tecnológicos Automatizados Radiales</a:t>
                      </a:r>
                      <a:endParaRPr lang="es-VE" sz="1800" b="1" u="none" dirty="0">
                        <a:effectLst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1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endParaRPr lang="es-ES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2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endParaRPr lang="es-ES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3</a:t>
                      </a: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4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extLst>
                  <a:ext uri="{0D108BD9-81ED-4DB2-BD59-A6C34878D82A}">
                    <a16:rowId xmlns:a16="http://schemas.microsoft.com/office/drawing/2014/main" val="2526122721"/>
                  </a:ext>
                </a:extLst>
              </a:tr>
              <a:tr h="24950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Tecnológica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ES" sz="1800" u="none" dirty="0">
                          <a:effectLst/>
                        </a:rPr>
                        <a:t>Las Soluciones APP como Tecnología Digital</a:t>
                      </a:r>
                      <a:endParaRPr lang="es-VE" sz="1800" u="none" dirty="0">
                        <a:effectLst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ES_tradnl" sz="1800" u="none" dirty="0">
                          <a:effectLst/>
                        </a:rPr>
                        <a:t>Principios de las Tecnologías de Información y Comunicación como Estratégica</a:t>
                      </a:r>
                      <a:endParaRPr lang="es-VE" sz="1800" u="none" dirty="0">
                        <a:effectLst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ES" sz="1800" u="none" dirty="0">
                          <a:effectLst/>
                        </a:rPr>
                        <a:t>El Software</a:t>
                      </a:r>
                      <a:endParaRPr lang="es-VE" sz="1800" u="none" dirty="0">
                        <a:effectLst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ES" sz="1800" u="none" dirty="0">
                          <a:effectLst/>
                        </a:rPr>
                        <a:t>Integración, Redes  y El Móvil</a:t>
                      </a:r>
                      <a:endParaRPr lang="es-VE" sz="1800" b="1" u="none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5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6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endParaRPr lang="es-ES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7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9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extLst>
                  <a:ext uri="{0D108BD9-81ED-4DB2-BD59-A6C34878D82A}">
                    <a16:rowId xmlns:a16="http://schemas.microsoft.com/office/drawing/2014/main" val="373184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62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65C3A-45C5-DFD3-4B24-812DB2604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5275B4-C5AD-A929-247E-C7D0311BF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37522"/>
              </p:ext>
            </p:extLst>
          </p:nvPr>
        </p:nvGraphicFramePr>
        <p:xfrm>
          <a:off x="215757" y="92468"/>
          <a:ext cx="8712486" cy="47902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{284E427A-3D55-4303-BF80-6455036E1DE7}</a:tableStyleId>
              </a:tblPr>
              <a:tblGrid>
                <a:gridCol w="3285107">
                  <a:extLst>
                    <a:ext uri="{9D8B030D-6E8A-4147-A177-3AD203B41FA5}">
                      <a16:colId xmlns:a16="http://schemas.microsoft.com/office/drawing/2014/main" val="2665397022"/>
                    </a:ext>
                  </a:extLst>
                </a:gridCol>
                <a:gridCol w="4132456">
                  <a:extLst>
                    <a:ext uri="{9D8B030D-6E8A-4147-A177-3AD203B41FA5}">
                      <a16:colId xmlns:a16="http://schemas.microsoft.com/office/drawing/2014/main" val="1079882715"/>
                    </a:ext>
                  </a:extLst>
                </a:gridCol>
                <a:gridCol w="1294923">
                  <a:extLst>
                    <a:ext uri="{9D8B030D-6E8A-4147-A177-3AD203B41FA5}">
                      <a16:colId xmlns:a16="http://schemas.microsoft.com/office/drawing/2014/main" val="2336447276"/>
                    </a:ext>
                  </a:extLst>
                </a:gridCol>
              </a:tblGrid>
              <a:tr h="2877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 dirty="0">
                          <a:effectLst/>
                        </a:rPr>
                        <a:t>DIMENSIÓN</a:t>
                      </a:r>
                      <a:endParaRPr lang="es-VE" sz="16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>
                          <a:effectLst/>
                        </a:rPr>
                        <a:t>INDICADOR</a:t>
                      </a:r>
                      <a:endParaRPr lang="es-VE" sz="1600" b="1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effectLst/>
                        </a:rPr>
                        <a:t>ÍTEMS</a:t>
                      </a:r>
                      <a:endParaRPr lang="es-VE" sz="1600" b="1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extLst>
                  <a:ext uri="{0D108BD9-81ED-4DB2-BD59-A6C34878D82A}">
                    <a16:rowId xmlns:a16="http://schemas.microsoft.com/office/drawing/2014/main" val="404157885"/>
                  </a:ext>
                </a:extLst>
              </a:tr>
              <a:tr h="300418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Sistémica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VE" sz="1800" b="1" u="none" dirty="0">
                          <a:effectLst/>
                        </a:rPr>
                        <a:t>El Proceso de Desarrollo de la APP</a:t>
                      </a: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endParaRPr lang="es-VE" sz="1800" b="1" u="none" dirty="0">
                        <a:effectLst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VE" sz="1800" b="1" u="none" dirty="0">
                          <a:effectLst/>
                        </a:rPr>
                        <a:t>La Reserva, Compra y Obtención de Boletería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None/>
                        <a:tabLst>
                          <a:tab pos="5247005" algn="r"/>
                        </a:tabLst>
                      </a:pPr>
                      <a:endParaRPr lang="es-VE" sz="1800" b="1" u="none" dirty="0">
                        <a:effectLst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500"/>
                        </a:spcAft>
                        <a:buFont typeface="Arial" panose="020B0604020202020204" pitchFamily="34" charset="0"/>
                        <a:buChar char="•"/>
                        <a:tabLst>
                          <a:tab pos="5247005" algn="r"/>
                        </a:tabLst>
                      </a:pPr>
                      <a:r>
                        <a:rPr lang="es-VE" sz="1800" b="1" u="none" dirty="0">
                          <a:effectLst/>
                        </a:rPr>
                        <a:t>Estrategias a Utilizar para Implementar el Uso de los Medios Tecnológicos como Alternativa APP</a:t>
                      </a:r>
                      <a:endParaRPr lang="es-VE" sz="1800" u="none" dirty="0">
                        <a:effectLst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  <a:tabLst>
                          <a:tab pos="149225" algn="l"/>
                          <a:tab pos="533400" algn="l"/>
                        </a:tabLst>
                      </a:pPr>
                      <a:endParaRPr lang="es-VE" sz="1800" b="1" u="none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10</a:t>
                      </a: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 11</a:t>
                      </a: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 12</a:t>
                      </a:r>
                    </a:p>
                  </a:txBody>
                  <a:tcPr marL="33570" marR="33570" marT="0" marB="0"/>
                </a:tc>
                <a:extLst>
                  <a:ext uri="{0D108BD9-81ED-4DB2-BD59-A6C34878D82A}">
                    <a16:rowId xmlns:a16="http://schemas.microsoft.com/office/drawing/2014/main" val="2526122721"/>
                  </a:ext>
                </a:extLst>
              </a:tr>
              <a:tr h="126983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Aplicabilidad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u="none" dirty="0">
                          <a:effectLst/>
                        </a:rPr>
                        <a:t>Modelo de cambio</a:t>
                      </a:r>
                      <a:endParaRPr lang="es-VE" sz="1800" u="none" dirty="0">
                        <a:effectLst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u="none" dirty="0">
                          <a:effectLst/>
                        </a:rPr>
                        <a:t>Desarrollo de la solución</a:t>
                      </a:r>
                      <a:endParaRPr lang="es-VE" sz="1800" b="1" u="none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13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12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tabLst>
                          <a:tab pos="149225" algn="l"/>
                          <a:tab pos="533400" algn="l"/>
                        </a:tabLst>
                      </a:pPr>
                      <a:r>
                        <a:rPr lang="es-ES" sz="1800" dirty="0">
                          <a:effectLst/>
                        </a:rPr>
                        <a:t> 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570" marR="33570" marT="0" marB="0"/>
                </a:tc>
                <a:extLst>
                  <a:ext uri="{0D108BD9-81ED-4DB2-BD59-A6C34878D82A}">
                    <a16:rowId xmlns:a16="http://schemas.microsoft.com/office/drawing/2014/main" val="373184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715050" y="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Planteamiento del Problema</a:t>
            </a:r>
            <a:endParaRPr dirty="0"/>
          </a:p>
        </p:txBody>
      </p:sp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7276D237-2C31-2C3B-98AE-DA79E9A7409A}"/>
              </a:ext>
            </a:extLst>
          </p:cNvPr>
          <p:cNvSpPr/>
          <p:nvPr/>
        </p:nvSpPr>
        <p:spPr>
          <a:xfrm>
            <a:off x="3053783" y="824266"/>
            <a:ext cx="2883568" cy="4748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Falta de automatización </a:t>
            </a:r>
            <a:r>
              <a:rPr lang="es-VE" sz="1400" dirty="0"/>
              <a:t>en la reserva y compra de boletos</a:t>
            </a:r>
            <a:endParaRPr lang="es-419" sz="1400" dirty="0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A0E0B6D3-7114-804D-B090-0A9FB28611B3}"/>
              </a:ext>
            </a:extLst>
          </p:cNvPr>
          <p:cNvSpPr/>
          <p:nvPr/>
        </p:nvSpPr>
        <p:spPr>
          <a:xfrm>
            <a:off x="3053783" y="1445829"/>
            <a:ext cx="2883568" cy="4748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Poco uso de las TIC por los operativos de la terminal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4665B257-91FD-87D4-B684-50AC2F2CA334}"/>
              </a:ext>
            </a:extLst>
          </p:cNvPr>
          <p:cNvSpPr/>
          <p:nvPr/>
        </p:nvSpPr>
        <p:spPr>
          <a:xfrm>
            <a:off x="1393425" y="2109653"/>
            <a:ext cx="2883568" cy="4748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Falta de infraestructura y recursos tecnológicos para uso remoto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BBB1ED8D-4CB4-1536-C0E4-88FC540FC95B}"/>
              </a:ext>
            </a:extLst>
          </p:cNvPr>
          <p:cNvSpPr/>
          <p:nvPr/>
        </p:nvSpPr>
        <p:spPr>
          <a:xfrm>
            <a:off x="5059046" y="2098960"/>
            <a:ext cx="2883568" cy="4748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Ofrece poca sencillez a los usuarios para obtener información</a:t>
            </a: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B48A2B48-BB5A-BCC9-EC99-0F628725BFAC}"/>
              </a:ext>
            </a:extLst>
          </p:cNvPr>
          <p:cNvSpPr/>
          <p:nvPr/>
        </p:nvSpPr>
        <p:spPr>
          <a:xfrm>
            <a:off x="5059046" y="2732555"/>
            <a:ext cx="2883568" cy="4748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Dificultad para obtener información actualizada </a:t>
            </a:r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D608A9C1-5D90-708B-5746-8C561CEA2B48}"/>
              </a:ext>
            </a:extLst>
          </p:cNvPr>
          <p:cNvSpPr/>
          <p:nvPr/>
        </p:nvSpPr>
        <p:spPr>
          <a:xfrm>
            <a:off x="1393425" y="2732555"/>
            <a:ext cx="2883568" cy="4748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Largos tiempos de espera en las estaciones de servicio</a:t>
            </a:r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DDE4A18B-F505-9799-8811-EA4352E5C7C9}"/>
              </a:ext>
            </a:extLst>
          </p:cNvPr>
          <p:cNvSpPr/>
          <p:nvPr/>
        </p:nvSpPr>
        <p:spPr>
          <a:xfrm>
            <a:off x="3214204" y="3373465"/>
            <a:ext cx="2883568" cy="71759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Lentitud en el proceso de compra, doble viajes, poco soporte y desconocimiento de horarios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9E2B3582-93B2-C2BF-EC34-485E4F1769E0}"/>
              </a:ext>
            </a:extLst>
          </p:cNvPr>
          <p:cNvSpPr/>
          <p:nvPr/>
        </p:nvSpPr>
        <p:spPr>
          <a:xfrm>
            <a:off x="3214204" y="4257741"/>
            <a:ext cx="2883568" cy="47486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sz="1400" dirty="0"/>
              <a:t>Poca motivación en utilizar este tipo de servicio de transporte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F08C6F-68F5-5B34-357A-73893D07B68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495567" y="1299130"/>
            <a:ext cx="0" cy="146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521D32B-360E-B29D-B560-1D1D0256F8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9065" y="1009575"/>
            <a:ext cx="178267" cy="2005263"/>
          </a:xfrm>
          <a:prstGeom prst="bentConnector3">
            <a:avLst>
              <a:gd name="adj1" fmla="val 35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A059D43-D4F4-5FD0-2715-9A62F345F73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835209" y="2584517"/>
            <a:ext cx="0" cy="14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226C29D-470A-19CF-3AF2-CAA7B34E905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500830" y="2573824"/>
            <a:ext cx="0" cy="158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9A1061E9-2F88-DBB3-CD40-28C5367152D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3662575" y="2380052"/>
            <a:ext cx="166046" cy="1820779"/>
          </a:xfrm>
          <a:prstGeom prst="bentConnector3">
            <a:avLst>
              <a:gd name="adj1" fmla="val 41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C8ABB03E-08F6-2359-6A33-B6455B27A38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5495386" y="2368021"/>
            <a:ext cx="166046" cy="1844842"/>
          </a:xfrm>
          <a:prstGeom prst="bentConnector3">
            <a:avLst>
              <a:gd name="adj1" fmla="val 41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990DB83-A9F5-9121-659F-F73418FEDFB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655988" y="4091055"/>
            <a:ext cx="0" cy="16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1056C28-FE97-1638-5BAD-8FA8D282348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570908" y="1184994"/>
            <a:ext cx="188960" cy="1660358"/>
          </a:xfrm>
          <a:prstGeom prst="bentConnector3">
            <a:avLst>
              <a:gd name="adj1" fmla="val 34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8">
            <a:extLst>
              <a:ext uri="{FF2B5EF4-FFF2-40B4-BE49-F238E27FC236}">
                <a16:creationId xmlns:a16="http://schemas.microsoft.com/office/drawing/2014/main" id="{4E6261DF-A529-FA5E-080C-E579221E5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4428" y="1420759"/>
            <a:ext cx="3555941" cy="3544641"/>
          </a:xfrm>
        </p:spPr>
        <p:txBody>
          <a:bodyPr/>
          <a:lstStyle/>
          <a:p>
            <a:pPr marL="171450" lvl="1" indent="361950" algn="just"/>
            <a:r>
              <a:rPr lang="es-VE" sz="18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Desarrollar una APP con evaluación sistemática que facilite la reserva y compra de boletos de transporte terrestre en los terminales hacia las rutas al interior del país.</a:t>
            </a:r>
          </a:p>
          <a:p>
            <a:endParaRPr lang="es-VE" dirty="0"/>
          </a:p>
        </p:txBody>
      </p:sp>
      <p:sp>
        <p:nvSpPr>
          <p:cNvPr id="10" name="Google Shape;270;p34">
            <a:extLst>
              <a:ext uri="{FF2B5EF4-FFF2-40B4-BE49-F238E27FC236}">
                <a16:creationId xmlns:a16="http://schemas.microsoft.com/office/drawing/2014/main" id="{F6FE3C99-381B-0FD9-D36B-2BD6FD916C91}"/>
              </a:ext>
            </a:extLst>
          </p:cNvPr>
          <p:cNvSpPr txBox="1">
            <a:spLocks/>
          </p:cNvSpPr>
          <p:nvPr/>
        </p:nvSpPr>
        <p:spPr>
          <a:xfrm>
            <a:off x="2608473" y="516208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r>
              <a:rPr lang="es-VE" dirty="0"/>
              <a:t>Objetivos específicos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C6C5E50-7CC4-D498-ABFE-708745EFBCA0}"/>
              </a:ext>
            </a:extLst>
          </p:cNvPr>
          <p:cNvCxnSpPr>
            <a:cxnSpLocks/>
          </p:cNvCxnSpPr>
          <p:nvPr/>
        </p:nvCxnSpPr>
        <p:spPr>
          <a:xfrm>
            <a:off x="3607390" y="0"/>
            <a:ext cx="0" cy="5143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54F6E97-647B-5CAE-A4A7-B89852D1EB96}"/>
              </a:ext>
            </a:extLst>
          </p:cNvPr>
          <p:cNvCxnSpPr>
            <a:cxnSpLocks/>
          </p:cNvCxnSpPr>
          <p:nvPr/>
        </p:nvCxnSpPr>
        <p:spPr>
          <a:xfrm>
            <a:off x="-435935" y="545422"/>
            <a:ext cx="9707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ítulo 8">
            <a:extLst>
              <a:ext uri="{FF2B5EF4-FFF2-40B4-BE49-F238E27FC236}">
                <a16:creationId xmlns:a16="http://schemas.microsoft.com/office/drawing/2014/main" id="{8DF23547-82B5-3629-2E6A-5EE307B95C21}"/>
              </a:ext>
            </a:extLst>
          </p:cNvPr>
          <p:cNvSpPr txBox="1">
            <a:spLocks/>
          </p:cNvSpPr>
          <p:nvPr/>
        </p:nvSpPr>
        <p:spPr>
          <a:xfrm>
            <a:off x="3607390" y="1029741"/>
            <a:ext cx="5410733" cy="404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None/>
              <a:defRPr sz="1200" b="0" i="0" u="none" strike="noStrike" cap="none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None/>
              <a:defRPr sz="1200" b="0" i="0" u="none" strike="noStrike" cap="none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None/>
              <a:defRPr sz="1200" b="0" i="0" u="none" strike="noStrike" cap="none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None/>
              <a:defRPr sz="1200" b="0" i="0" u="none" strike="noStrike" cap="none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None/>
              <a:defRPr sz="1200" b="0" i="0" u="none" strike="noStrike" cap="none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None/>
              <a:defRPr sz="1200" b="0" i="0" u="none" strike="noStrike" cap="none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None/>
              <a:defRPr sz="1200" b="0" i="0" u="none" strike="noStrike" cap="none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None/>
              <a:defRPr sz="1200" b="0" i="0" u="none" strike="noStrike" cap="none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verage Sans"/>
              <a:buNone/>
              <a:defRPr sz="1200" b="0" i="0" u="none" strike="noStrike" cap="none">
                <a:solidFill>
                  <a:schemeClr val="dk1"/>
                </a:solidFill>
                <a:latin typeface="Average Sans"/>
                <a:ea typeface="Average Sans"/>
                <a:cs typeface="Average Sans"/>
                <a:sym typeface="Average Sans"/>
              </a:defRPr>
            </a:lvl9pPr>
          </a:lstStyle>
          <a:p>
            <a:pPr marL="0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V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Analizar la situación actual del proceso de reservas y compras de boletos en los terminales</a:t>
            </a:r>
          </a:p>
          <a:p>
            <a:pPr marL="0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Implementar un sistema de registro eficiente de orden y almacenamiento digital de datos para viajeros.</a:t>
            </a:r>
            <a:endParaRPr lang="es-V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Exponer factores para la sistematización tecnológica de reserva y compra de boletos</a:t>
            </a:r>
          </a:p>
          <a:p>
            <a:pPr marL="0" indent="266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Digitalizar el proceso de reserva y compra de boletos para </a:t>
            </a:r>
            <a:r>
              <a:rPr lang="es-V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 terminales</a:t>
            </a:r>
          </a:p>
          <a:p>
            <a:endParaRPr lang="es-VE" sz="1600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4448A4-BE48-7CF6-D265-391846C4BFD6}"/>
              </a:ext>
            </a:extLst>
          </p:cNvPr>
          <p:cNvCxnSpPr>
            <a:cxnSpLocks/>
          </p:cNvCxnSpPr>
          <p:nvPr/>
        </p:nvCxnSpPr>
        <p:spPr>
          <a:xfrm>
            <a:off x="-297712" y="1173764"/>
            <a:ext cx="9441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01037B01-A8E9-6C94-5DB9-8EBCFF67A5BF}"/>
              </a:ext>
            </a:extLst>
          </p:cNvPr>
          <p:cNvSpPr/>
          <p:nvPr/>
        </p:nvSpPr>
        <p:spPr>
          <a:xfrm>
            <a:off x="3721018" y="1385858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A8B30648-6C57-C196-CB9B-41380A71CF61}"/>
              </a:ext>
            </a:extLst>
          </p:cNvPr>
          <p:cNvSpPr/>
          <p:nvPr/>
        </p:nvSpPr>
        <p:spPr>
          <a:xfrm>
            <a:off x="3721018" y="2344924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09B5DC5-AB5E-B186-7E43-D7930E910A84}"/>
              </a:ext>
            </a:extLst>
          </p:cNvPr>
          <p:cNvSpPr/>
          <p:nvPr/>
        </p:nvSpPr>
        <p:spPr>
          <a:xfrm>
            <a:off x="3721018" y="3337597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31C3376-9911-D938-E12B-1324A3DF9C67}"/>
              </a:ext>
            </a:extLst>
          </p:cNvPr>
          <p:cNvSpPr/>
          <p:nvPr/>
        </p:nvSpPr>
        <p:spPr>
          <a:xfrm>
            <a:off x="3721018" y="4318000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4" name="Google Shape;270;p34">
            <a:extLst>
              <a:ext uri="{FF2B5EF4-FFF2-40B4-BE49-F238E27FC236}">
                <a16:creationId xmlns:a16="http://schemas.microsoft.com/office/drawing/2014/main" id="{DDE11800-9E86-0D92-3003-4DCDDA8BF4D3}"/>
              </a:ext>
            </a:extLst>
          </p:cNvPr>
          <p:cNvSpPr txBox="1">
            <a:spLocks/>
          </p:cNvSpPr>
          <p:nvPr/>
        </p:nvSpPr>
        <p:spPr>
          <a:xfrm>
            <a:off x="-2025397" y="545422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r>
              <a:rPr lang="es-VE" dirty="0"/>
              <a:t>Objetivo general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0;p34">
            <a:extLst>
              <a:ext uri="{FF2B5EF4-FFF2-40B4-BE49-F238E27FC236}">
                <a16:creationId xmlns:a16="http://schemas.microsoft.com/office/drawing/2014/main" id="{F6FE3C99-381B-0FD9-D36B-2BD6FD916C91}"/>
              </a:ext>
            </a:extLst>
          </p:cNvPr>
          <p:cNvSpPr txBox="1">
            <a:spLocks/>
          </p:cNvSpPr>
          <p:nvPr/>
        </p:nvSpPr>
        <p:spPr>
          <a:xfrm>
            <a:off x="715050" y="221361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r>
              <a:rPr lang="es-VE" dirty="0"/>
              <a:t>Interrogantes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4448A4-BE48-7CF6-D265-391846C4BFD6}"/>
              </a:ext>
            </a:extLst>
          </p:cNvPr>
          <p:cNvCxnSpPr>
            <a:cxnSpLocks/>
          </p:cNvCxnSpPr>
          <p:nvPr/>
        </p:nvCxnSpPr>
        <p:spPr>
          <a:xfrm>
            <a:off x="-452063" y="897317"/>
            <a:ext cx="9596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EB23981-A87C-1A36-A694-43EEBDB21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651" y="897316"/>
            <a:ext cx="8697433" cy="373847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¿Cómo </a:t>
            </a:r>
            <a:r>
              <a:rPr lang="es-V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sería el desarrollo de una APP que con una evaluación sistemática facilite la reserva y compra de boletos de transporte terrestre en los terminales hacia las rutas al interior del país y viceversa?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V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¿Cuál es la situación actual del proceso de reservas y compras de boletos en los terminales? </a:t>
            </a:r>
            <a:br>
              <a:rPr lang="es-V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s-V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¿Cuáles serían los componentes de una APP que implemente un sistema de registro eficiente de orden y almacenamiento digital de datos para viajeros?</a:t>
            </a:r>
            <a:endParaRPr lang="es-V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Elipse 27">
            <a:extLst>
              <a:ext uri="{FF2B5EF4-FFF2-40B4-BE49-F238E27FC236}">
                <a16:creationId xmlns:a16="http://schemas.microsoft.com/office/drawing/2014/main" id="{878645D5-EC2C-39C2-0FE5-14839B10E061}"/>
              </a:ext>
            </a:extLst>
          </p:cNvPr>
          <p:cNvSpPr/>
          <p:nvPr/>
        </p:nvSpPr>
        <p:spPr>
          <a:xfrm>
            <a:off x="119616" y="1201449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" name="Elipse 27">
            <a:extLst>
              <a:ext uri="{FF2B5EF4-FFF2-40B4-BE49-F238E27FC236}">
                <a16:creationId xmlns:a16="http://schemas.microsoft.com/office/drawing/2014/main" id="{AF86AC2C-0719-14E4-4A7F-F4BC5DB325E8}"/>
              </a:ext>
            </a:extLst>
          </p:cNvPr>
          <p:cNvSpPr/>
          <p:nvPr/>
        </p:nvSpPr>
        <p:spPr>
          <a:xfrm>
            <a:off x="119616" y="3660173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Elipse 27">
            <a:extLst>
              <a:ext uri="{FF2B5EF4-FFF2-40B4-BE49-F238E27FC236}">
                <a16:creationId xmlns:a16="http://schemas.microsoft.com/office/drawing/2014/main" id="{4F31B20D-1638-7ABC-2211-50BE58FB0BCD}"/>
              </a:ext>
            </a:extLst>
          </p:cNvPr>
          <p:cNvSpPr/>
          <p:nvPr/>
        </p:nvSpPr>
        <p:spPr>
          <a:xfrm>
            <a:off x="119616" y="2659158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4179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70;p34">
            <a:extLst>
              <a:ext uri="{FF2B5EF4-FFF2-40B4-BE49-F238E27FC236}">
                <a16:creationId xmlns:a16="http://schemas.microsoft.com/office/drawing/2014/main" id="{F6FE3C99-381B-0FD9-D36B-2BD6FD916C91}"/>
              </a:ext>
            </a:extLst>
          </p:cNvPr>
          <p:cNvSpPr txBox="1">
            <a:spLocks/>
          </p:cNvSpPr>
          <p:nvPr/>
        </p:nvSpPr>
        <p:spPr>
          <a:xfrm>
            <a:off x="715050" y="225212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r>
              <a:rPr lang="es-VE" dirty="0"/>
              <a:t>Interrogantes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4448A4-BE48-7CF6-D265-391846C4BFD6}"/>
              </a:ext>
            </a:extLst>
          </p:cNvPr>
          <p:cNvCxnSpPr>
            <a:cxnSpLocks/>
          </p:cNvCxnSpPr>
          <p:nvPr/>
        </p:nvCxnSpPr>
        <p:spPr>
          <a:xfrm>
            <a:off x="-256854" y="897317"/>
            <a:ext cx="9400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EB23981-A87C-1A36-A694-43EEBDB21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651" y="897316"/>
            <a:ext cx="8697433" cy="373847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¿Cuáles son los factores para la sistematización tecnológica de reserva y compra de boletos que asegure al cliente un traslado productivo y efectivo?</a:t>
            </a:r>
            <a:endParaRPr lang="es-V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s-VE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¿Cuál sería el diseño de una APP para la digitalización del proceso de reserva y compra de boletos para los terminales?</a:t>
            </a:r>
            <a:endParaRPr lang="es-VE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Elipse 27">
            <a:extLst>
              <a:ext uri="{FF2B5EF4-FFF2-40B4-BE49-F238E27FC236}">
                <a16:creationId xmlns:a16="http://schemas.microsoft.com/office/drawing/2014/main" id="{878645D5-EC2C-39C2-0FE5-14839B10E061}"/>
              </a:ext>
            </a:extLst>
          </p:cNvPr>
          <p:cNvSpPr/>
          <p:nvPr/>
        </p:nvSpPr>
        <p:spPr>
          <a:xfrm>
            <a:off x="108984" y="1335117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" name="Elipse 27">
            <a:extLst>
              <a:ext uri="{FF2B5EF4-FFF2-40B4-BE49-F238E27FC236}">
                <a16:creationId xmlns:a16="http://schemas.microsoft.com/office/drawing/2014/main" id="{AF86AC2C-0719-14E4-4A7F-F4BC5DB325E8}"/>
              </a:ext>
            </a:extLst>
          </p:cNvPr>
          <p:cNvSpPr/>
          <p:nvPr/>
        </p:nvSpPr>
        <p:spPr>
          <a:xfrm>
            <a:off x="119616" y="3798858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79073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31">
            <a:extLst>
              <a:ext uri="{FF2B5EF4-FFF2-40B4-BE49-F238E27FC236}">
                <a16:creationId xmlns:a16="http://schemas.microsoft.com/office/drawing/2014/main" id="{F794B28E-E2C6-E922-541C-C178F537A7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8000" y="1083735"/>
            <a:ext cx="5588000" cy="13415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Variable A: Situación de la reserva y compra de boletos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Variable B: Aplicación APP.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Variable C: Factores de la sistematización tecnológica.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0DA6517-862C-688A-2E9D-D2D90DF8F317}"/>
              </a:ext>
            </a:extLst>
          </p:cNvPr>
          <p:cNvSpPr/>
          <p:nvPr/>
        </p:nvSpPr>
        <p:spPr>
          <a:xfrm>
            <a:off x="1663700" y="1043759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7EA65B1-DAD6-8F43-98CB-3A675FF4E4C0}"/>
              </a:ext>
            </a:extLst>
          </p:cNvPr>
          <p:cNvSpPr/>
          <p:nvPr/>
        </p:nvSpPr>
        <p:spPr>
          <a:xfrm>
            <a:off x="1663700" y="1598518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EA9E308-BAA7-6C6D-BE8E-2086F94C5DE1}"/>
              </a:ext>
            </a:extLst>
          </p:cNvPr>
          <p:cNvSpPr/>
          <p:nvPr/>
        </p:nvSpPr>
        <p:spPr>
          <a:xfrm>
            <a:off x="1663700" y="2137001"/>
            <a:ext cx="114300" cy="114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EF68A2A6-BE9E-9CF3-BC40-6113F88075CA}"/>
              </a:ext>
            </a:extLst>
          </p:cNvPr>
          <p:cNvSpPr txBox="1">
            <a:spLocks/>
          </p:cNvSpPr>
          <p:nvPr/>
        </p:nvSpPr>
        <p:spPr>
          <a:xfrm>
            <a:off x="715050" y="3099667"/>
            <a:ext cx="7713900" cy="1305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r>
              <a:rPr lang="es-VE" sz="2400" dirty="0"/>
              <a:t>La falta de un sistema automatizado de reserva y compra de boletos retrasa la atencion, el soporte y la seguridad del usuario, además de reducir la seguridad de datos requeridos</a:t>
            </a:r>
          </a:p>
        </p:txBody>
      </p:sp>
      <p:sp>
        <p:nvSpPr>
          <p:cNvPr id="10" name="Google Shape;270;p34">
            <a:extLst>
              <a:ext uri="{FF2B5EF4-FFF2-40B4-BE49-F238E27FC236}">
                <a16:creationId xmlns:a16="http://schemas.microsoft.com/office/drawing/2014/main" id="{F0CC127E-B431-71FE-8C1C-976C498547AE}"/>
              </a:ext>
            </a:extLst>
          </p:cNvPr>
          <p:cNvSpPr txBox="1">
            <a:spLocks/>
          </p:cNvSpPr>
          <p:nvPr/>
        </p:nvSpPr>
        <p:spPr>
          <a:xfrm>
            <a:off x="715050" y="125981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r>
              <a:rPr lang="es-VE" dirty="0" err="1"/>
              <a:t>Hipotesis</a:t>
            </a:r>
            <a:endParaRPr lang="es-VE" dirty="0"/>
          </a:p>
        </p:txBody>
      </p:sp>
      <p:cxnSp>
        <p:nvCxnSpPr>
          <p:cNvPr id="3" name="Conector recto 25">
            <a:extLst>
              <a:ext uri="{FF2B5EF4-FFF2-40B4-BE49-F238E27FC236}">
                <a16:creationId xmlns:a16="http://schemas.microsoft.com/office/drawing/2014/main" id="{95F3B50F-93F7-B456-FEBA-ED702121B224}"/>
              </a:ext>
            </a:extLst>
          </p:cNvPr>
          <p:cNvCxnSpPr>
            <a:cxnSpLocks/>
          </p:cNvCxnSpPr>
          <p:nvPr/>
        </p:nvCxnSpPr>
        <p:spPr>
          <a:xfrm>
            <a:off x="-256854" y="897317"/>
            <a:ext cx="9400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47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>
            <a:spLocks noGrp="1"/>
          </p:cNvSpPr>
          <p:nvPr>
            <p:ph type="title"/>
          </p:nvPr>
        </p:nvSpPr>
        <p:spPr>
          <a:xfrm>
            <a:off x="1318720" y="1054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6" name="Google Shape;236;p31"/>
          <p:cNvSpPr txBox="1">
            <a:spLocks noGrp="1"/>
          </p:cNvSpPr>
          <p:nvPr>
            <p:ph type="title" idx="2"/>
          </p:nvPr>
        </p:nvSpPr>
        <p:spPr>
          <a:xfrm>
            <a:off x="3895220" y="1054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title" idx="3"/>
          </p:nvPr>
        </p:nvSpPr>
        <p:spPr>
          <a:xfrm>
            <a:off x="7090580" y="105480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1"/>
          </p:nvPr>
        </p:nvSpPr>
        <p:spPr>
          <a:xfrm>
            <a:off x="384963" y="1598426"/>
            <a:ext cx="2399334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Optimizar el sistema a favor de la digitalización</a:t>
            </a:r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7"/>
          </p:nvPr>
        </p:nvSpPr>
        <p:spPr>
          <a:xfrm>
            <a:off x="2629999" y="1572349"/>
            <a:ext cx="3265142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Simplificar la gestión de traslados y ofrecer comodidad</a:t>
            </a:r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8"/>
          </p:nvPr>
        </p:nvSpPr>
        <p:spPr>
          <a:xfrm>
            <a:off x="5841491" y="1576886"/>
            <a:ext cx="3265141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/>
              <a:t>Mejorar la eficiencia en el proceso de reserva y compra de boletos</a:t>
            </a:r>
          </a:p>
        </p:txBody>
      </p:sp>
      <p:sp>
        <p:nvSpPr>
          <p:cNvPr id="14" name="Google Shape;247;p31">
            <a:extLst>
              <a:ext uri="{FF2B5EF4-FFF2-40B4-BE49-F238E27FC236}">
                <a16:creationId xmlns:a16="http://schemas.microsoft.com/office/drawing/2014/main" id="{0C41CA06-F90F-2EF0-DBED-EBBB5F7C31D2}"/>
              </a:ext>
            </a:extLst>
          </p:cNvPr>
          <p:cNvSpPr txBox="1">
            <a:spLocks/>
          </p:cNvSpPr>
          <p:nvPr/>
        </p:nvSpPr>
        <p:spPr>
          <a:xfrm>
            <a:off x="2784297" y="2412271"/>
            <a:ext cx="35128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pPr>
              <a:buClr>
                <a:schemeClr val="lt1"/>
              </a:buClr>
              <a:buSzPts val="1100"/>
              <a:buFont typeface="Arial"/>
              <a:buNone/>
            </a:pPr>
            <a:r>
              <a:rPr lang="es-VE" dirty="0"/>
              <a:t>Objetivo justificado</a:t>
            </a:r>
          </a:p>
        </p:txBody>
      </p:sp>
      <p:sp>
        <p:nvSpPr>
          <p:cNvPr id="15" name="Google Shape;234;p31">
            <a:extLst>
              <a:ext uri="{FF2B5EF4-FFF2-40B4-BE49-F238E27FC236}">
                <a16:creationId xmlns:a16="http://schemas.microsoft.com/office/drawing/2014/main" id="{CE7406D0-7A20-256D-81FC-9D30559E6F67}"/>
              </a:ext>
            </a:extLst>
          </p:cNvPr>
          <p:cNvSpPr txBox="1">
            <a:spLocks/>
          </p:cNvSpPr>
          <p:nvPr/>
        </p:nvSpPr>
        <p:spPr>
          <a:xfrm>
            <a:off x="1252045" y="311748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16" name="Google Shape;236;p31">
            <a:extLst>
              <a:ext uri="{FF2B5EF4-FFF2-40B4-BE49-F238E27FC236}">
                <a16:creationId xmlns:a16="http://schemas.microsoft.com/office/drawing/2014/main" id="{46176C8F-04DA-6DB8-03A3-D9B02A0B9E93}"/>
              </a:ext>
            </a:extLst>
          </p:cNvPr>
          <p:cNvSpPr txBox="1">
            <a:spLocks/>
          </p:cNvSpPr>
          <p:nvPr/>
        </p:nvSpPr>
        <p:spPr>
          <a:xfrm>
            <a:off x="3895220" y="311748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  <p:sp>
        <p:nvSpPr>
          <p:cNvPr id="17" name="Google Shape;238;p31">
            <a:extLst>
              <a:ext uri="{FF2B5EF4-FFF2-40B4-BE49-F238E27FC236}">
                <a16:creationId xmlns:a16="http://schemas.microsoft.com/office/drawing/2014/main" id="{CBAD1D3D-ED1A-1614-1279-322C90F7B593}"/>
              </a:ext>
            </a:extLst>
          </p:cNvPr>
          <p:cNvSpPr txBox="1">
            <a:spLocks/>
          </p:cNvSpPr>
          <p:nvPr/>
        </p:nvSpPr>
        <p:spPr>
          <a:xfrm>
            <a:off x="6856352" y="311748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18" name="Google Shape;240;p31">
            <a:extLst>
              <a:ext uri="{FF2B5EF4-FFF2-40B4-BE49-F238E27FC236}">
                <a16:creationId xmlns:a16="http://schemas.microsoft.com/office/drawing/2014/main" id="{ACD50833-0B5B-E4A2-C7C1-621B5712A318}"/>
              </a:ext>
            </a:extLst>
          </p:cNvPr>
          <p:cNvSpPr txBox="1">
            <a:spLocks/>
          </p:cNvSpPr>
          <p:nvPr/>
        </p:nvSpPr>
        <p:spPr>
          <a:xfrm>
            <a:off x="384963" y="3565088"/>
            <a:ext cx="2399334" cy="85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pPr marL="0" indent="0"/>
            <a:r>
              <a:rPr lang="es-MX" sz="1600" dirty="0"/>
              <a:t>Aumento en el movimiento de los ciudadanos</a:t>
            </a:r>
          </a:p>
        </p:txBody>
      </p:sp>
      <p:sp>
        <p:nvSpPr>
          <p:cNvPr id="19" name="Google Shape;241;p31">
            <a:extLst>
              <a:ext uri="{FF2B5EF4-FFF2-40B4-BE49-F238E27FC236}">
                <a16:creationId xmlns:a16="http://schemas.microsoft.com/office/drawing/2014/main" id="{95CD3B4E-909A-1297-C336-5713131AC9FC}"/>
              </a:ext>
            </a:extLst>
          </p:cNvPr>
          <p:cNvSpPr txBox="1">
            <a:spLocks/>
          </p:cNvSpPr>
          <p:nvPr/>
        </p:nvSpPr>
        <p:spPr>
          <a:xfrm>
            <a:off x="2576349" y="3639407"/>
            <a:ext cx="3265142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pPr marL="0" indent="0"/>
            <a:r>
              <a:rPr lang="es-MX" sz="1600" dirty="0"/>
              <a:t>Mejor accesibilidad y conveniencia en el proceso de reserva</a:t>
            </a:r>
          </a:p>
        </p:txBody>
      </p:sp>
      <p:sp>
        <p:nvSpPr>
          <p:cNvPr id="20" name="Google Shape;242;p31">
            <a:extLst>
              <a:ext uri="{FF2B5EF4-FFF2-40B4-BE49-F238E27FC236}">
                <a16:creationId xmlns:a16="http://schemas.microsoft.com/office/drawing/2014/main" id="{2C29727B-0BFD-0B59-FCD6-BA58B256F934}"/>
              </a:ext>
            </a:extLst>
          </p:cNvPr>
          <p:cNvSpPr txBox="1">
            <a:spLocks/>
          </p:cNvSpPr>
          <p:nvPr/>
        </p:nvSpPr>
        <p:spPr>
          <a:xfrm>
            <a:off x="5591131" y="3565088"/>
            <a:ext cx="3265141" cy="85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efair"/>
              <a:buNone/>
              <a:defRPr sz="18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pPr marL="0" indent="0"/>
            <a:r>
              <a:rPr lang="es-MX" sz="1600" dirty="0"/>
              <a:t>Mejorar la puntualidad del servicio evitando reservas por encima de la capacidad disponible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6A98B28-5470-ACA9-4EC4-36750DFA85CF}"/>
              </a:ext>
            </a:extLst>
          </p:cNvPr>
          <p:cNvCxnSpPr>
            <a:cxnSpLocks/>
          </p:cNvCxnSpPr>
          <p:nvPr/>
        </p:nvCxnSpPr>
        <p:spPr>
          <a:xfrm>
            <a:off x="-1006868" y="2318981"/>
            <a:ext cx="9863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6F94115-2589-8FCC-DCEF-04ACF01C4412}"/>
              </a:ext>
            </a:extLst>
          </p:cNvPr>
          <p:cNvCxnSpPr>
            <a:cxnSpLocks/>
          </p:cNvCxnSpPr>
          <p:nvPr/>
        </p:nvCxnSpPr>
        <p:spPr>
          <a:xfrm>
            <a:off x="-452063" y="4607400"/>
            <a:ext cx="10125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247;p31">
            <a:extLst>
              <a:ext uri="{FF2B5EF4-FFF2-40B4-BE49-F238E27FC236}">
                <a16:creationId xmlns:a16="http://schemas.microsoft.com/office/drawing/2014/main" id="{AE351549-3756-6964-5E26-2AA619C9A473}"/>
              </a:ext>
            </a:extLst>
          </p:cNvPr>
          <p:cNvSpPr txBox="1">
            <a:spLocks/>
          </p:cNvSpPr>
          <p:nvPr/>
        </p:nvSpPr>
        <p:spPr>
          <a:xfrm>
            <a:off x="683772" y="157431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0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llefair"/>
              <a:buNone/>
              <a:defRPr sz="3000" b="1" i="0" u="none" strike="noStrike" cap="none">
                <a:solidFill>
                  <a:schemeClr val="dk1"/>
                </a:solidFill>
                <a:latin typeface="Bellefair"/>
                <a:ea typeface="Bellefair"/>
                <a:cs typeface="Bellefair"/>
                <a:sym typeface="Bellefair"/>
              </a:defRPr>
            </a:lvl9pPr>
          </a:lstStyle>
          <a:p>
            <a:pPr>
              <a:buClr>
                <a:schemeClr val="lt1"/>
              </a:buClr>
              <a:buSzPts val="1100"/>
              <a:buFont typeface="Arial"/>
              <a:buNone/>
            </a:pPr>
            <a:r>
              <a:rPr lang="es-VE" dirty="0"/>
              <a:t>Justificación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5DB59C-ABC6-7424-53B6-83F51446D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19852"/>
              </p:ext>
            </p:extLst>
          </p:nvPr>
        </p:nvGraphicFramePr>
        <p:xfrm>
          <a:off x="174661" y="203214"/>
          <a:ext cx="8784404" cy="468272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{284E427A-3D55-4303-BF80-6455036E1DE7}</a:tableStyleId>
              </a:tblPr>
              <a:tblGrid>
                <a:gridCol w="3073091">
                  <a:extLst>
                    <a:ext uri="{9D8B030D-6E8A-4147-A177-3AD203B41FA5}">
                      <a16:colId xmlns:a16="http://schemas.microsoft.com/office/drawing/2014/main" val="3240668302"/>
                    </a:ext>
                  </a:extLst>
                </a:gridCol>
                <a:gridCol w="2626947">
                  <a:extLst>
                    <a:ext uri="{9D8B030D-6E8A-4147-A177-3AD203B41FA5}">
                      <a16:colId xmlns:a16="http://schemas.microsoft.com/office/drawing/2014/main" val="2684187460"/>
                    </a:ext>
                  </a:extLst>
                </a:gridCol>
                <a:gridCol w="3084366">
                  <a:extLst>
                    <a:ext uri="{9D8B030D-6E8A-4147-A177-3AD203B41FA5}">
                      <a16:colId xmlns:a16="http://schemas.microsoft.com/office/drawing/2014/main" val="425906650"/>
                    </a:ext>
                  </a:extLst>
                </a:gridCol>
              </a:tblGrid>
              <a:tr h="284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>
                          <a:effectLst/>
                        </a:rPr>
                        <a:t>OBJETIVO ESPECÍFICO</a:t>
                      </a:r>
                      <a:endParaRPr lang="es-VE" sz="1600" b="1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>
                          <a:effectLst/>
                        </a:rPr>
                        <a:t>VARIABLE</a:t>
                      </a:r>
                      <a:endParaRPr lang="es-VE" sz="1600" b="1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>
                          <a:effectLst/>
                        </a:rPr>
                        <a:t>DEFINICIÓN CONCEPTUAL</a:t>
                      </a:r>
                      <a:endParaRPr lang="es-VE" sz="1600" b="1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extLst>
                  <a:ext uri="{0D108BD9-81ED-4DB2-BD59-A6C34878D82A}">
                    <a16:rowId xmlns:a16="http://schemas.microsoft.com/office/drawing/2014/main" val="3812319964"/>
                  </a:ext>
                </a:extLst>
              </a:tr>
              <a:tr h="21990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s-VE" sz="1800" b="1" dirty="0">
                          <a:effectLst/>
                        </a:rPr>
                        <a:t>Analizar la situación actual del proceso de reservas y compras de boletos en los terminales.</a:t>
                      </a: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s-CO" sz="1800" b="1" dirty="0">
                          <a:effectLst/>
                        </a:rPr>
                        <a:t>Situación de la reserva y compra de boletos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" sz="1800" dirty="0">
                          <a:effectLst/>
                        </a:rPr>
                        <a:t>Son los diferentes procesos que dispone la gerencia del terminan para lograr una gestión de calidad base a la solución para la obtención de boletos (Anderson, 2021)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_tradnl" sz="1800" dirty="0">
                          <a:effectLst/>
                        </a:rPr>
                        <a:t> 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extLst>
                  <a:ext uri="{0D108BD9-81ED-4DB2-BD59-A6C34878D82A}">
                    <a16:rowId xmlns:a16="http://schemas.microsoft.com/office/drawing/2014/main" val="2570380905"/>
                  </a:ext>
                </a:extLst>
              </a:tr>
              <a:tr h="219907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Describir los componentes de una APP que implemente un sistema de registro eficiente de orden y almacenamiento digital de datos para viajeros.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</a:pPr>
                      <a:endParaRPr lang="es-VE" sz="1800" dirty="0">
                        <a:effectLst/>
                      </a:endParaRP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Aplicación APP 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</a:pP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Solucione tecnológicas que permita un proceso de apertura de cambios para los clientes orientados a la calidad e la gestión (Moreno, 2023) </a:t>
                      </a:r>
                      <a:endParaRPr lang="es-VE" sz="18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extLst>
                  <a:ext uri="{0D108BD9-81ED-4DB2-BD59-A6C34878D82A}">
                    <a16:rowId xmlns:a16="http://schemas.microsoft.com/office/drawing/2014/main" val="129573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03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85E91-061B-98DD-9B07-7B686911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FE7A92D-4A99-FEE0-64C4-F0FD429D4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22830"/>
              </p:ext>
            </p:extLst>
          </p:nvPr>
        </p:nvGraphicFramePr>
        <p:xfrm>
          <a:off x="174661" y="203214"/>
          <a:ext cx="8784404" cy="47592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{284E427A-3D55-4303-BF80-6455036E1DE7}</a:tableStyleId>
              </a:tblPr>
              <a:tblGrid>
                <a:gridCol w="3073091">
                  <a:extLst>
                    <a:ext uri="{9D8B030D-6E8A-4147-A177-3AD203B41FA5}">
                      <a16:colId xmlns:a16="http://schemas.microsoft.com/office/drawing/2014/main" val="3240668302"/>
                    </a:ext>
                  </a:extLst>
                </a:gridCol>
                <a:gridCol w="2626947">
                  <a:extLst>
                    <a:ext uri="{9D8B030D-6E8A-4147-A177-3AD203B41FA5}">
                      <a16:colId xmlns:a16="http://schemas.microsoft.com/office/drawing/2014/main" val="2684187460"/>
                    </a:ext>
                  </a:extLst>
                </a:gridCol>
                <a:gridCol w="3084366">
                  <a:extLst>
                    <a:ext uri="{9D8B030D-6E8A-4147-A177-3AD203B41FA5}">
                      <a16:colId xmlns:a16="http://schemas.microsoft.com/office/drawing/2014/main" val="425906650"/>
                    </a:ext>
                  </a:extLst>
                </a:gridCol>
              </a:tblGrid>
              <a:tr h="2727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 dirty="0">
                          <a:effectLst/>
                        </a:rPr>
                        <a:t>OBJETIVO ESPECÍFICO</a:t>
                      </a:r>
                      <a:endParaRPr lang="es-VE" sz="16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>
                          <a:effectLst/>
                        </a:rPr>
                        <a:t>VARIABLE</a:t>
                      </a:r>
                      <a:endParaRPr lang="es-VE" sz="1600" b="1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s-ES" sz="1600">
                          <a:effectLst/>
                        </a:rPr>
                        <a:t>DEFINICIÓN CONCEPTUAL</a:t>
                      </a:r>
                      <a:endParaRPr lang="es-VE" sz="1600" b="1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extLst>
                  <a:ext uri="{0D108BD9-81ED-4DB2-BD59-A6C34878D82A}">
                    <a16:rowId xmlns:a16="http://schemas.microsoft.com/office/drawing/2014/main" val="3812319964"/>
                  </a:ext>
                </a:extLst>
              </a:tr>
              <a:tr h="237851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s-VE" sz="1800" b="1" dirty="0">
                          <a:effectLst/>
                        </a:rPr>
                        <a:t>Exponer factores tecnológicos para la sistematización de reserva y compra de boletos que asegure al cliente un traslado productivo y efectivo.</a:t>
                      </a: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s-ES" sz="1800" b="1" dirty="0">
                          <a:effectLst/>
                        </a:rPr>
                        <a:t>Factores de sistematización tecnológica</a:t>
                      </a: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VE" sz="1800" dirty="0">
                          <a:effectLst/>
                        </a:rPr>
                        <a:t>Solucione tecnológicas que permita un proceso de apertura de cambios para los clientes orientados a la calidad e la gestión (Moreno, 2023)</a:t>
                      </a:r>
                    </a:p>
                  </a:txBody>
                  <a:tcPr marL="25991" marR="25991" marT="0" marB="0"/>
                </a:tc>
                <a:extLst>
                  <a:ext uri="{0D108BD9-81ED-4DB2-BD59-A6C34878D82A}">
                    <a16:rowId xmlns:a16="http://schemas.microsoft.com/office/drawing/2014/main" val="2570380905"/>
                  </a:ext>
                </a:extLst>
              </a:tr>
              <a:tr h="210790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Diseñar la APP para la digitalización del proceso de reserva y compra de boletos para los terminales 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Aporte APP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effectLst/>
                        </a:rPr>
                        <a:t>Aporte de la investigación en función del problema</a:t>
                      </a:r>
                      <a:endParaRPr lang="es-VE" sz="1800" b="1" dirty="0">
                        <a:solidFill>
                          <a:srgbClr val="0E284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5991" marR="25991" marT="0" marB="0"/>
                </a:tc>
                <a:extLst>
                  <a:ext uri="{0D108BD9-81ED-4DB2-BD59-A6C34878D82A}">
                    <a16:rowId xmlns:a16="http://schemas.microsoft.com/office/drawing/2014/main" val="129573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529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143</TotalTime>
  <Words>771</Words>
  <Application>Microsoft Office PowerPoint</Application>
  <PresentationFormat>On-screen Show (16:9)</PresentationFormat>
  <Paragraphs>124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 MT</vt:lpstr>
      <vt:lpstr>Times New Roman</vt:lpstr>
      <vt:lpstr>Bellefair</vt:lpstr>
      <vt:lpstr>Parcel</vt:lpstr>
      <vt:lpstr>Desarrollo y evaluación de una aplicación para la gestión de boletos en los terminales de transporte terrestre a nivel nacional</vt:lpstr>
      <vt:lpstr>Planteamiento del Problema</vt:lpstr>
      <vt:lpstr>PowerPoint Presentation</vt:lpstr>
      <vt:lpstr>PowerPoint Presentation</vt:lpstr>
      <vt:lpstr>PowerPoint Presentation</vt:lpstr>
      <vt:lpstr>PowerPoint Presentation</vt:lpstr>
      <vt:lpstr>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una aplicación móvil app para la reserva y compra de boletos de transporte terrestre en el terminal de la bandera</dc:title>
  <cp:lastModifiedBy>Yujin Insano</cp:lastModifiedBy>
  <cp:revision>24</cp:revision>
  <dcterms:modified xsi:type="dcterms:W3CDTF">2024-11-04T03:20:13Z</dcterms:modified>
</cp:coreProperties>
</file>