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75" r:id="rId3"/>
    <p:sldId id="289" r:id="rId4"/>
    <p:sldId id="290" r:id="rId5"/>
    <p:sldId id="299" r:id="rId6"/>
    <p:sldId id="291" r:id="rId7"/>
    <p:sldId id="292" r:id="rId8"/>
    <p:sldId id="293" r:id="rId9"/>
    <p:sldId id="296" r:id="rId10"/>
    <p:sldId id="294" r:id="rId11"/>
    <p:sldId id="295" r:id="rId12"/>
    <p:sldId id="297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00"/>
    <a:srgbClr val="444444"/>
    <a:srgbClr val="E6E6E6"/>
    <a:srgbClr val="282828"/>
    <a:srgbClr val="FF8637"/>
    <a:srgbClr val="3A3A3A"/>
    <a:srgbClr val="F5CA46"/>
    <a:srgbClr val="B8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94692" autoAdjust="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" y="-75303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1510" y="5765746"/>
            <a:ext cx="428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 BONNIE" panose="02000000000000000000"/>
                <a:cs typeface="Estrangelo Edessa" panose="03080600000000000000" pitchFamily="66" charset="0"/>
              </a:rPr>
              <a:t>ARTHUR ALEGRO DE OLIVEIRA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 BONNIE" panose="02000000000000000000"/>
                <a:cs typeface="Estrangelo Edessa" panose="03080600000000000000" pitchFamily="66" charset="0"/>
              </a:rPr>
              <a:t>November 2017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1524" y="6534877"/>
            <a:ext cx="12475035" cy="33846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7900" y="1859340"/>
            <a:ext cx="1085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01 Digitall" panose="020B0500000000000000" pitchFamily="34" charset="0"/>
                <a:cs typeface="Estrangelo Edessa" panose="03080600000000000000" pitchFamily="66" charset="0"/>
              </a:rPr>
              <a:t>JUNO           SPACECRAFT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3999" y="3404497"/>
            <a:ext cx="610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 BONNIE" panose="02000000000000000000"/>
                <a:cs typeface="Estrangelo Edessa" panose="03080600000000000000" pitchFamily="66" charset="0"/>
              </a:rPr>
              <a:t>-----  and Earth Flyby Gravity Assist  -----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18A7AF1-3B3E-44B1-BAC2-F2DDBEFB98CA}"/>
              </a:ext>
            </a:extLst>
          </p:cNvPr>
          <p:cNvSpPr/>
          <p:nvPr/>
        </p:nvSpPr>
        <p:spPr>
          <a:xfrm>
            <a:off x="-141524" y="-199576"/>
            <a:ext cx="12475035" cy="33846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889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42727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4339" y="1046482"/>
            <a:ext cx="312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Validação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-24994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23774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49228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23773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6955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3663679" y="6955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10DA76-5A7B-4B4F-91FA-5E2313C6B305}"/>
              </a:ext>
            </a:extLst>
          </p:cNvPr>
          <p:cNvSpPr txBox="1"/>
          <p:nvPr/>
        </p:nvSpPr>
        <p:spPr>
          <a:xfrm>
            <a:off x="5862739" y="1071936"/>
            <a:ext cx="4765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AR BONNIE" panose="02000000000000000000"/>
              </a:rPr>
              <a:t>Flyby</a:t>
            </a:r>
            <a:r>
              <a:rPr lang="pt-BR" sz="32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AR BONNIE" panose="02000000000000000000"/>
              </a:rPr>
              <a:t>Gravity</a:t>
            </a:r>
            <a:r>
              <a:rPr lang="pt-BR" sz="32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AR BONNIE" panose="02000000000000000000"/>
              </a:rPr>
              <a:t>Assist</a:t>
            </a:r>
            <a:r>
              <a:rPr lang="pt-BR" sz="32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AR BONNIE" panose="02000000000000000000"/>
              </a:rPr>
              <a:t>insuficiente</a:t>
            </a:r>
          </a:p>
        </p:txBody>
      </p:sp>
      <p:pic>
        <p:nvPicPr>
          <p:cNvPr id="7" name="Imagem 6" descr="Uma imagem contendo texto, mapa&#10;&#10;Descrição gerada com alta confiança">
            <a:extLst>
              <a:ext uri="{FF2B5EF4-FFF2-40B4-BE49-F238E27FC236}">
                <a16:creationId xmlns:a16="http://schemas.microsoft.com/office/drawing/2014/main" id="{F9A54540-5EAA-4CDD-84A7-44B8BCEA2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0" y="2329574"/>
            <a:ext cx="5478639" cy="39153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Imagem 11" descr="Uma imagem contendo texto, mapa&#10;&#10;Descrição gerada com alta confiança">
            <a:extLst>
              <a:ext uri="{FF2B5EF4-FFF2-40B4-BE49-F238E27FC236}">
                <a16:creationId xmlns:a16="http://schemas.microsoft.com/office/drawing/2014/main" id="{94199FB0-6701-4527-82E0-B7BFFC429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35" y="2314359"/>
            <a:ext cx="5478639" cy="39457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260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889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42727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4339" y="1046482"/>
            <a:ext cx="224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Causas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-3" y="-24994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23774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49228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23773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6955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2911021" y="604662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10DA76-5A7B-4B4F-91FA-5E2313C6B305}"/>
              </a:ext>
            </a:extLst>
          </p:cNvPr>
          <p:cNvSpPr txBox="1"/>
          <p:nvPr/>
        </p:nvSpPr>
        <p:spPr>
          <a:xfrm>
            <a:off x="724339" y="1477680"/>
            <a:ext cx="9734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bg1"/>
              </a:solidFill>
              <a:latin typeface="AR BONNIE" panose="02000000000000000000"/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 BONNIE" panose="02000000000000000000"/>
              </a:rPr>
              <a:t>Simplificações feitas no modelo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 BONNIE" panose="02000000000000000000"/>
              </a:rPr>
              <a:t>Uso do Afélio como raio-vetor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 BONNIE" panose="02000000000000000000"/>
              </a:rPr>
              <a:t>Aproximação dos dados de lançamento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 BONNIE" panose="02000000000000000000"/>
              </a:rPr>
              <a:t>Limite de capacidade computacional</a:t>
            </a: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800" b="1" dirty="0">
                <a:solidFill>
                  <a:schemeClr val="bg1"/>
                </a:solidFill>
                <a:latin typeface="AR BONNIE" panose="02000000000000000000"/>
              </a:rPr>
              <a:t>Necessidade de absurda precisão</a:t>
            </a:r>
          </a:p>
          <a:p>
            <a:pPr algn="ctr"/>
            <a:endParaRPr lang="pt-BR" sz="3200" b="1" dirty="0">
              <a:solidFill>
                <a:schemeClr val="bg1"/>
              </a:solidFill>
              <a:latin typeface="AR BONNIE" panose="0200000000000000000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bg1"/>
              </a:solidFill>
              <a:latin typeface="AR BONNI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6465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889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42727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5300" y="1073657"/>
            <a:ext cx="5566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Mas quanta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precisão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? </a:t>
            </a:r>
          </a:p>
        </p:txBody>
      </p:sp>
      <p:sp>
        <p:nvSpPr>
          <p:cNvPr id="9" name="Rectangle 8"/>
          <p:cNvSpPr/>
          <p:nvPr/>
        </p:nvSpPr>
        <p:spPr>
          <a:xfrm>
            <a:off x="-3" y="-24994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23774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49228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23773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6955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6499292" y="6955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A2491147-AA70-4061-86B4-21FAC6FC87E6}"/>
              </a:ext>
            </a:extLst>
          </p:cNvPr>
          <p:cNvSpPr/>
          <p:nvPr/>
        </p:nvSpPr>
        <p:spPr>
          <a:xfrm>
            <a:off x="265807" y="2336717"/>
            <a:ext cx="1793263" cy="1688893"/>
          </a:xfrm>
          <a:prstGeom prst="ellipse">
            <a:avLst/>
          </a:prstGeom>
          <a:solidFill>
            <a:schemeClr val="tx1">
              <a:alpha val="74902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4684C491-42A6-4B3F-91E2-D0F6865C588E}"/>
              </a:ext>
            </a:extLst>
          </p:cNvPr>
          <p:cNvSpPr/>
          <p:nvPr/>
        </p:nvSpPr>
        <p:spPr>
          <a:xfrm>
            <a:off x="2781719" y="2368229"/>
            <a:ext cx="1793263" cy="16888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0636B2AA-8445-4464-B7C0-C57BA341ADB4}"/>
              </a:ext>
            </a:extLst>
          </p:cNvPr>
          <p:cNvSpPr/>
          <p:nvPr/>
        </p:nvSpPr>
        <p:spPr>
          <a:xfrm>
            <a:off x="265807" y="4670861"/>
            <a:ext cx="1793263" cy="16888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4B92B069-A1FD-4EE2-AF74-1129C527AC9C}"/>
              </a:ext>
            </a:extLst>
          </p:cNvPr>
          <p:cNvSpPr/>
          <p:nvPr/>
        </p:nvSpPr>
        <p:spPr>
          <a:xfrm>
            <a:off x="2781719" y="4670860"/>
            <a:ext cx="1793263" cy="16888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3F88B5-A95C-441A-9E55-DD2CFD041FE2}"/>
              </a:ext>
            </a:extLst>
          </p:cNvPr>
          <p:cNvSpPr txBox="1"/>
          <p:nvPr/>
        </p:nvSpPr>
        <p:spPr>
          <a:xfrm>
            <a:off x="2129134" y="2767280"/>
            <a:ext cx="582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38C09C3-7989-42D7-AFFF-354AEEA839F2}"/>
              </a:ext>
            </a:extLst>
          </p:cNvPr>
          <p:cNvSpPr txBox="1"/>
          <p:nvPr/>
        </p:nvSpPr>
        <p:spPr>
          <a:xfrm>
            <a:off x="2129133" y="5036314"/>
            <a:ext cx="582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=</a:t>
            </a:r>
          </a:p>
        </p:txBody>
      </p:sp>
      <p:pic>
        <p:nvPicPr>
          <p:cNvPr id="8" name="Imagem 7" descr="Uma imagem contendo satélite&#10;&#10;Descrição gerada com muito alta confiança">
            <a:extLst>
              <a:ext uri="{FF2B5EF4-FFF2-40B4-BE49-F238E27FC236}">
                <a16:creationId xmlns:a16="http://schemas.microsoft.com/office/drawing/2014/main" id="{499DDE2B-35B7-4B42-BA70-202CB717D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0" y="4824286"/>
            <a:ext cx="1436802" cy="1535467"/>
          </a:xfrm>
          <a:prstGeom prst="rect">
            <a:avLst/>
          </a:prstGeom>
        </p:spPr>
      </p:pic>
      <p:pic>
        <p:nvPicPr>
          <p:cNvPr id="19" name="Imagem 18" descr="Uma imagem contendo sentado, bolha, objeto&#10;&#10;Descrição gerada com alta confiança">
            <a:extLst>
              <a:ext uri="{FF2B5EF4-FFF2-40B4-BE49-F238E27FC236}">
                <a16:creationId xmlns:a16="http://schemas.microsoft.com/office/drawing/2014/main" id="{58ED3C68-96AC-47CC-A5BA-99507850F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3" y="2414855"/>
            <a:ext cx="1565188" cy="156966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1BC24F-9C32-48C3-8CD0-F5398B7D4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1" y="2499090"/>
            <a:ext cx="1509867" cy="156853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DDB7ADA-3F17-486D-A9EB-360465E1BF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30373">
            <a:off x="2781408" y="4705151"/>
            <a:ext cx="1568534" cy="1568534"/>
          </a:xfrm>
          <a:prstGeom prst="rect">
            <a:avLst/>
          </a:prstGeom>
        </p:spPr>
      </p:pic>
      <p:pic>
        <p:nvPicPr>
          <p:cNvPr id="33" name="Imagem 32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D85CE8BC-064E-4B34-BBBC-8931BD493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67" y="2468110"/>
            <a:ext cx="705925" cy="705925"/>
          </a:xfrm>
          <a:prstGeom prst="rect">
            <a:avLst/>
          </a:prstGeom>
        </p:spPr>
      </p:pic>
      <p:pic>
        <p:nvPicPr>
          <p:cNvPr id="34" name="Imagem 33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9B28C3E5-0E76-4AC3-A94C-53440581F5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21" y="3755000"/>
            <a:ext cx="705925" cy="705925"/>
          </a:xfrm>
          <a:prstGeom prst="rect">
            <a:avLst/>
          </a:prstGeom>
        </p:spPr>
      </p:pic>
      <p:pic>
        <p:nvPicPr>
          <p:cNvPr id="35" name="Imagem 34" descr="Uma imagem contendo clip-art&#10;&#10;Descrição gerada com alta confiança">
            <a:extLst>
              <a:ext uri="{FF2B5EF4-FFF2-40B4-BE49-F238E27FC236}">
                <a16:creationId xmlns:a16="http://schemas.microsoft.com/office/drawing/2014/main" id="{E0454162-E008-47AD-B517-9142A129E8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67" y="4973780"/>
            <a:ext cx="705925" cy="705925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494F062-0B41-4D09-BB6B-807BE97D08E1}"/>
              </a:ext>
            </a:extLst>
          </p:cNvPr>
          <p:cNvSpPr txBox="1"/>
          <p:nvPr/>
        </p:nvSpPr>
        <p:spPr>
          <a:xfrm>
            <a:off x="6136177" y="2743251"/>
            <a:ext cx="13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01 Digitall" panose="020B0500000000000000" pitchFamily="34" charset="0"/>
              </a:rPr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CE2BE36-CFCE-46E6-82EF-0D2A8413207E}"/>
              </a:ext>
            </a:extLst>
          </p:cNvPr>
          <p:cNvSpPr txBox="1"/>
          <p:nvPr/>
        </p:nvSpPr>
        <p:spPr>
          <a:xfrm>
            <a:off x="6136177" y="4035973"/>
            <a:ext cx="13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01 Digitall" panose="020B0500000000000000" pitchFamily="34" charset="0"/>
              </a:rPr>
              <a:t>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973BED4-B658-496F-AFDE-84B33B8EDAAA}"/>
              </a:ext>
            </a:extLst>
          </p:cNvPr>
          <p:cNvSpPr txBox="1"/>
          <p:nvPr/>
        </p:nvSpPr>
        <p:spPr>
          <a:xfrm>
            <a:off x="6136177" y="5229436"/>
            <a:ext cx="130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01 Digitall" panose="020B0500000000000000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8D3AF4D-FF83-449C-9E50-DC6DD3C54BE8}"/>
                  </a:ext>
                </a:extLst>
              </p:cNvPr>
              <p:cNvSpPr txBox="1"/>
              <p:nvPr/>
            </p:nvSpPr>
            <p:spPr>
              <a:xfrm>
                <a:off x="6708331" y="2392488"/>
                <a:ext cx="5825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pt-BR" sz="6600" dirty="0">
                  <a:solidFill>
                    <a:schemeClr val="bg1"/>
                  </a:solidFill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8D3AF4D-FF83-449C-9E50-DC6DD3C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331" y="2392488"/>
                <a:ext cx="582521" cy="1107996"/>
              </a:xfrm>
              <a:prstGeom prst="rect">
                <a:avLst/>
              </a:prstGeom>
              <a:blipFill>
                <a:blip r:embed="rId9"/>
                <a:stretch>
                  <a:fillRect r="-13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9090CC6-40C1-4B61-A9CB-57C16F452B49}"/>
                  </a:ext>
                </a:extLst>
              </p:cNvPr>
              <p:cNvSpPr txBox="1"/>
              <p:nvPr/>
            </p:nvSpPr>
            <p:spPr>
              <a:xfrm>
                <a:off x="6789795" y="3678283"/>
                <a:ext cx="5825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pt-BR" sz="6600" dirty="0">
                  <a:solidFill>
                    <a:schemeClr val="bg1"/>
                  </a:solidFill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9090CC6-40C1-4B61-A9CB-57C16F45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95" y="3678283"/>
                <a:ext cx="582521" cy="1107996"/>
              </a:xfrm>
              <a:prstGeom prst="rect">
                <a:avLst/>
              </a:prstGeom>
              <a:blipFill>
                <a:blip r:embed="rId10"/>
                <a:stretch>
                  <a:fillRect r="-13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7B2BAC5-3C3F-4F44-8958-BD50CC185B1A}"/>
                  </a:ext>
                </a:extLst>
              </p:cNvPr>
              <p:cNvSpPr txBox="1"/>
              <p:nvPr/>
            </p:nvSpPr>
            <p:spPr>
              <a:xfrm>
                <a:off x="6801603" y="4859824"/>
                <a:ext cx="5825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6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pt-BR" sz="6600" dirty="0">
                  <a:solidFill>
                    <a:schemeClr val="bg1"/>
                  </a:solidFill>
                  <a:latin typeface="Adobe Caslon Pro Bold" panose="0205070206050A020403" pitchFamily="18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7B2BAC5-3C3F-4F44-8958-BD50CC185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603" y="4859824"/>
                <a:ext cx="582521" cy="1107996"/>
              </a:xfrm>
              <a:prstGeom prst="rect">
                <a:avLst/>
              </a:prstGeom>
              <a:blipFill>
                <a:blip r:embed="rId11"/>
                <a:stretch>
                  <a:fillRect r="-13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205560-25AD-49A4-82F4-0F7F48E50225}"/>
              </a:ext>
            </a:extLst>
          </p:cNvPr>
          <p:cNvSpPr txBox="1"/>
          <p:nvPr/>
        </p:nvSpPr>
        <p:spPr>
          <a:xfrm>
            <a:off x="7854525" y="2499090"/>
            <a:ext cx="311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01 Digitall" panose="020B0500000000000000" pitchFamily="34" charset="0"/>
              </a:rPr>
              <a:t>27,003</a:t>
            </a:r>
            <a:r>
              <a:rPr lang="pt-BR" sz="44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600" dirty="0">
                <a:solidFill>
                  <a:schemeClr val="bg1"/>
                </a:solidFill>
                <a:latin typeface="AR BONNIE" panose="02000000000000000000"/>
              </a:rPr>
              <a:t>km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2B47596-A024-4776-8AC9-FD3794AE845D}"/>
              </a:ext>
            </a:extLst>
          </p:cNvPr>
          <p:cNvSpPr txBox="1"/>
          <p:nvPr/>
        </p:nvSpPr>
        <p:spPr>
          <a:xfrm>
            <a:off x="7854525" y="3758358"/>
            <a:ext cx="3111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01 Digitall" panose="020B0500000000000000" pitchFamily="34" charset="0"/>
              </a:rPr>
              <a:t>61,101</a:t>
            </a:r>
            <a:r>
              <a:rPr lang="pt-BR" sz="44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600" dirty="0">
                <a:solidFill>
                  <a:schemeClr val="bg1"/>
                </a:solidFill>
                <a:latin typeface="AR BONNIE" panose="02000000000000000000"/>
              </a:rPr>
              <a:t>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D214C188-42F1-4A80-8275-5BA1D0C85A42}"/>
                  </a:ext>
                </a:extLst>
              </p:cNvPr>
              <p:cNvSpPr txBox="1"/>
              <p:nvPr/>
            </p:nvSpPr>
            <p:spPr>
              <a:xfrm>
                <a:off x="7854525" y="5065280"/>
                <a:ext cx="41733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400" dirty="0">
                    <a:solidFill>
                      <a:schemeClr val="bg1"/>
                    </a:solidFill>
                    <a:latin typeface="01 Digitall" panose="020B0500000000000000" pitchFamily="34" charset="0"/>
                  </a:rPr>
                  <a:t>3,92</a:t>
                </a:r>
                <a:r>
                  <a:rPr lang="pt-BR" sz="4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4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pt-BR" sz="4400" dirty="0">
                    <a:solidFill>
                      <a:schemeClr val="bg1"/>
                    </a:solidFill>
                    <a:latin typeface="01 Digitall" panose="020B0500000000000000" pitchFamily="34" charset="0"/>
                  </a:rPr>
                  <a:t>10                   </a:t>
                </a:r>
                <a:r>
                  <a:rPr lang="pt-BR" sz="3600" dirty="0">
                    <a:solidFill>
                      <a:schemeClr val="bg1"/>
                    </a:solidFill>
                    <a:latin typeface="AR BONNIE" panose="02000000000000000000"/>
                  </a:rPr>
                  <a:t>mm</a:t>
                </a:r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D214C188-42F1-4A80-8275-5BA1D0C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25" y="5065280"/>
                <a:ext cx="4173352" cy="769441"/>
              </a:xfrm>
              <a:prstGeom prst="rect">
                <a:avLst/>
              </a:prstGeom>
              <a:blipFill>
                <a:blip r:embed="rId12"/>
                <a:stretch>
                  <a:fillRect l="-5839" t="-18254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aixaDeTexto 45">
            <a:extLst>
              <a:ext uri="{FF2B5EF4-FFF2-40B4-BE49-F238E27FC236}">
                <a16:creationId xmlns:a16="http://schemas.microsoft.com/office/drawing/2014/main" id="{38F9472C-A02A-4FC3-8C55-05A63D46EA93}"/>
              </a:ext>
            </a:extLst>
          </p:cNvPr>
          <p:cNvSpPr txBox="1"/>
          <p:nvPr/>
        </p:nvSpPr>
        <p:spPr>
          <a:xfrm>
            <a:off x="10114660" y="4936272"/>
            <a:ext cx="140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01 Digitall" panose="020B0500000000000000" pitchFamily="34" charset="0"/>
              </a:rPr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319804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1514" y="2547761"/>
            <a:ext cx="962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have to learn the rules of </a:t>
            </a:r>
            <a:r>
              <a:rPr lang="en-US" sz="3600">
                <a:solidFill>
                  <a:schemeClr val="bg1"/>
                </a:solidFill>
              </a:rPr>
              <a:t>the game</a:t>
            </a:r>
          </a:p>
          <a:p>
            <a:r>
              <a:rPr lang="en-US" sz="3600" dirty="0">
                <a:solidFill>
                  <a:schemeClr val="bg1"/>
                </a:solidFill>
              </a:rPr>
              <a:t>And then you have to play better than anyone else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54001" y="1562875"/>
            <a:ext cx="21408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0829" y="4086643"/>
            <a:ext cx="336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 BONNIE" panose="02000000000000000000" pitchFamily="2" charset="0"/>
              </a:rPr>
              <a:t>--</a:t>
            </a:r>
            <a:r>
              <a:rPr lang="en-US" sz="3600" dirty="0">
                <a:solidFill>
                  <a:schemeClr val="bg1"/>
                </a:solidFill>
              </a:rPr>
              <a:t> Einstein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74971"/>
            <a:ext cx="12192000" cy="283029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63082" y="6682340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" y="-74222"/>
            <a:ext cx="12192000" cy="6858000"/>
          </a:xfrm>
          <a:prstGeom prst="rect">
            <a:avLst/>
          </a:prstGeom>
          <a:solidFill>
            <a:srgbClr val="444444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28038" y="1921144"/>
            <a:ext cx="9735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Investigar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origem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e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formação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de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Júpiter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Mission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17" name="Oval 11">
            <a:extLst>
              <a:ext uri="{FF2B5EF4-FFF2-40B4-BE49-F238E27FC236}">
                <a16:creationId xmlns:a16="http://schemas.microsoft.com/office/drawing/2014/main" id="{43607F7A-3187-4333-8A66-6EA0941DE3A8}"/>
              </a:ext>
            </a:extLst>
          </p:cNvPr>
          <p:cNvSpPr/>
          <p:nvPr/>
        </p:nvSpPr>
        <p:spPr>
          <a:xfrm>
            <a:off x="8974699" y="3179149"/>
            <a:ext cx="2205441" cy="21271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F84383C9-8F0B-40A1-A52E-0EB589952F6B}"/>
              </a:ext>
            </a:extLst>
          </p:cNvPr>
          <p:cNvSpPr txBox="1"/>
          <p:nvPr/>
        </p:nvSpPr>
        <p:spPr>
          <a:xfrm>
            <a:off x="9246912" y="5277806"/>
            <a:ext cx="220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Auroras</a:t>
            </a: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7A921C77-7928-4E1F-B149-CBF521BDBA86}"/>
              </a:ext>
            </a:extLst>
          </p:cNvPr>
          <p:cNvSpPr/>
          <p:nvPr/>
        </p:nvSpPr>
        <p:spPr>
          <a:xfrm>
            <a:off x="4993276" y="3121701"/>
            <a:ext cx="2205441" cy="2156106"/>
          </a:xfrm>
          <a:prstGeom prst="ellipse">
            <a:avLst/>
          </a:prstGeom>
          <a:solidFill>
            <a:srgbClr val="000000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24CC51AE-A395-4DA3-994B-2E6518B566DD}"/>
              </a:ext>
            </a:extLst>
          </p:cNvPr>
          <p:cNvSpPr/>
          <p:nvPr/>
        </p:nvSpPr>
        <p:spPr>
          <a:xfrm>
            <a:off x="1009594" y="3121701"/>
            <a:ext cx="2205441" cy="2156106"/>
          </a:xfrm>
          <a:prstGeom prst="ellipse">
            <a:avLst/>
          </a:prstGeom>
          <a:solidFill>
            <a:srgbClr val="000000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332CF54-F698-43A3-B2A1-F702331CECCA}"/>
              </a:ext>
            </a:extLst>
          </p:cNvPr>
          <p:cNvSpPr txBox="1"/>
          <p:nvPr/>
        </p:nvSpPr>
        <p:spPr>
          <a:xfrm>
            <a:off x="449403" y="5277807"/>
            <a:ext cx="332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Atmosfera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81287523-0206-4F7E-ACF6-103C203338F5}"/>
              </a:ext>
            </a:extLst>
          </p:cNvPr>
          <p:cNvSpPr txBox="1"/>
          <p:nvPr/>
        </p:nvSpPr>
        <p:spPr>
          <a:xfrm>
            <a:off x="3941184" y="5277807"/>
            <a:ext cx="461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Campo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Magnético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pic>
        <p:nvPicPr>
          <p:cNvPr id="23" name="Imagem 22" descr="Uma imagem contendo molusco, escuro, sentado, invertebrado&#10;&#10;Descrição gerada com muito alta confiança">
            <a:extLst>
              <a:ext uri="{FF2B5EF4-FFF2-40B4-BE49-F238E27FC236}">
                <a16:creationId xmlns:a16="http://schemas.microsoft.com/office/drawing/2014/main" id="{94952D9F-02D2-4420-B9E0-31D7AC2C5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3" y="2844439"/>
            <a:ext cx="2718891" cy="2718891"/>
          </a:xfrm>
          <a:prstGeom prst="rect">
            <a:avLst/>
          </a:prstGeom>
        </p:spPr>
      </p:pic>
      <p:pic>
        <p:nvPicPr>
          <p:cNvPr id="25" name="Imagem 24" descr="Uma imagem contendo sentado&#10;&#10;Descrição gerada com alta confiança">
            <a:extLst>
              <a:ext uri="{FF2B5EF4-FFF2-40B4-BE49-F238E27FC236}">
                <a16:creationId xmlns:a16="http://schemas.microsoft.com/office/drawing/2014/main" id="{4B0470FD-C290-4A4C-8509-3BA18D0FF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3121701"/>
            <a:ext cx="3924300" cy="218984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0A4819-DD09-46C3-88E4-62560A1882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81" y="3073880"/>
            <a:ext cx="4251960" cy="2337637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2743C04F-FAE2-405B-8283-1251E1CEA716}"/>
              </a:ext>
            </a:extLst>
          </p:cNvPr>
          <p:cNvSpPr txBox="1"/>
          <p:nvPr/>
        </p:nvSpPr>
        <p:spPr>
          <a:xfrm>
            <a:off x="1716440" y="1096971"/>
            <a:ext cx="7945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Objetivo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E19369D5-24D1-4C84-B2E0-EEB740D2ED58}"/>
              </a:ext>
            </a:extLst>
          </p:cNvPr>
          <p:cNvSpPr txBox="1"/>
          <p:nvPr/>
        </p:nvSpPr>
        <p:spPr>
          <a:xfrm>
            <a:off x="3775224" y="761626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DA64A6C6-83A5-4789-A8B2-49BC31EEA42F}"/>
              </a:ext>
            </a:extLst>
          </p:cNvPr>
          <p:cNvSpPr txBox="1"/>
          <p:nvPr/>
        </p:nvSpPr>
        <p:spPr>
          <a:xfrm>
            <a:off x="6938358" y="782108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55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53203" y="1005162"/>
            <a:ext cx="7945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Destruidora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de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Recordes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344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Spacecraft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13" name="Oval 1">
            <a:extLst>
              <a:ext uri="{FF2B5EF4-FFF2-40B4-BE49-F238E27FC236}">
                <a16:creationId xmlns:a16="http://schemas.microsoft.com/office/drawing/2014/main" id="{57FB8165-60DA-4156-A4EE-B6EAFA714E2F}"/>
              </a:ext>
            </a:extLst>
          </p:cNvPr>
          <p:cNvSpPr/>
          <p:nvPr/>
        </p:nvSpPr>
        <p:spPr>
          <a:xfrm>
            <a:off x="126726" y="1053913"/>
            <a:ext cx="4661394" cy="4390096"/>
          </a:xfrm>
          <a:prstGeom prst="ellipse">
            <a:avLst/>
          </a:prstGeom>
          <a:solidFill>
            <a:srgbClr val="000000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satélite&#10;&#10;Descrição gerada com muito alta confiança">
            <a:extLst>
              <a:ext uri="{FF2B5EF4-FFF2-40B4-BE49-F238E27FC236}">
                <a16:creationId xmlns:a16="http://schemas.microsoft.com/office/drawing/2014/main" id="{571BFA91-A706-4845-B4BA-BD22601A9F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8" y="1456578"/>
            <a:ext cx="3731210" cy="3987431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F84383C9-8F0B-40A1-A52E-0EB589952F6B}"/>
              </a:ext>
            </a:extLst>
          </p:cNvPr>
          <p:cNvSpPr txBox="1"/>
          <p:nvPr/>
        </p:nvSpPr>
        <p:spPr>
          <a:xfrm>
            <a:off x="5105448" y="1923422"/>
            <a:ext cx="6087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mais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rápida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mais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distante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(solar)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mais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próxima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de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Júpiter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4398441" y="782108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11234057" y="782108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932CA4-3667-41AA-A37C-17E73F7C025C}"/>
              </a:ext>
            </a:extLst>
          </p:cNvPr>
          <p:cNvSpPr txBox="1"/>
          <p:nvPr/>
        </p:nvSpPr>
        <p:spPr>
          <a:xfrm>
            <a:off x="385675" y="5554286"/>
            <a:ext cx="433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AR BONNIE" panose="02000000000000000000"/>
              </a:rPr>
              <a:t>Ju</a:t>
            </a:r>
            <a:r>
              <a:rPr lang="pt-BR" sz="2800" dirty="0" err="1">
                <a:solidFill>
                  <a:schemeClr val="bg1"/>
                </a:solidFill>
                <a:latin typeface="AR BONNIE" panose="02000000000000000000"/>
              </a:rPr>
              <a:t>piter</a:t>
            </a:r>
            <a:r>
              <a:rPr lang="pt-BR" sz="2800" dirty="0">
                <a:solidFill>
                  <a:schemeClr val="bg1"/>
                </a:solidFill>
                <a:latin typeface="AR BONNIE" panose="0200000000000000000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R BONNIE" panose="02000000000000000000"/>
              </a:rPr>
              <a:t>N</a:t>
            </a:r>
            <a:r>
              <a:rPr lang="pt-BR" sz="2800" dirty="0" err="1">
                <a:solidFill>
                  <a:schemeClr val="bg1"/>
                </a:solidFill>
                <a:latin typeface="AR BONNIE" panose="02000000000000000000"/>
              </a:rPr>
              <a:t>ear</a:t>
            </a:r>
            <a:r>
              <a:rPr lang="pt-BR" sz="2800" dirty="0">
                <a:solidFill>
                  <a:schemeClr val="bg1"/>
                </a:solidFill>
                <a:latin typeface="AR BONNIE" panose="02000000000000000000"/>
              </a:rPr>
              <a:t>-Pole </a:t>
            </a:r>
            <a:r>
              <a:rPr lang="pt-BR" sz="3200" b="1" dirty="0" err="1">
                <a:solidFill>
                  <a:schemeClr val="bg1"/>
                </a:solidFill>
                <a:latin typeface="AR BONNIE" panose="02000000000000000000"/>
              </a:rPr>
              <a:t>O</a:t>
            </a:r>
            <a:r>
              <a:rPr lang="pt-BR" sz="2800" dirty="0" err="1">
                <a:solidFill>
                  <a:schemeClr val="bg1"/>
                </a:solidFill>
                <a:latin typeface="AR BONNIE" panose="02000000000000000000"/>
              </a:rPr>
              <a:t>rbiter</a:t>
            </a:r>
            <a:endParaRPr lang="pt-BR" sz="2800" dirty="0">
              <a:solidFill>
                <a:schemeClr val="bg1"/>
              </a:solidFill>
              <a:latin typeface="AR BONNIE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6775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3988" y="1009700"/>
            <a:ext cx="5947662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Flyby Gravitational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Assist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344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F84383C9-8F0B-40A1-A52E-0EB589952F6B}"/>
              </a:ext>
            </a:extLst>
          </p:cNvPr>
          <p:cNvSpPr txBox="1"/>
          <p:nvPr/>
        </p:nvSpPr>
        <p:spPr>
          <a:xfrm>
            <a:off x="5551490" y="3198367"/>
            <a:ext cx="6311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Responsável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por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aproxima-damente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 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70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%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do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ganho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de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velocidade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4991577" y="781995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9231430" y="1357542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E7DC801-8AF8-41DC-9EC8-F0770D9C9B96}"/>
              </a:ext>
            </a:extLst>
          </p:cNvPr>
          <p:cNvSpPr txBox="1"/>
          <p:nvPr/>
        </p:nvSpPr>
        <p:spPr>
          <a:xfrm>
            <a:off x="6376290" y="2463668"/>
            <a:ext cx="376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(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Estilingue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Gravitacional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)</a:t>
            </a:r>
          </a:p>
        </p:txBody>
      </p:sp>
      <p:pic>
        <p:nvPicPr>
          <p:cNvPr id="11" name="Imagem 10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0B97958A-7CD4-4A3F-94CF-FF1A6126A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71" y="1475808"/>
            <a:ext cx="6807445" cy="4943131"/>
          </a:xfrm>
          <a:prstGeom prst="rect">
            <a:avLst/>
          </a:prstGeom>
        </p:spPr>
      </p:pic>
      <p:sp>
        <p:nvSpPr>
          <p:cNvPr id="19" name="Oval 1">
            <a:extLst>
              <a:ext uri="{FF2B5EF4-FFF2-40B4-BE49-F238E27FC236}">
                <a16:creationId xmlns:a16="http://schemas.microsoft.com/office/drawing/2014/main" id="{CBCCE04E-A3E4-4989-9AED-CDD5469BB117}"/>
              </a:ext>
            </a:extLst>
          </p:cNvPr>
          <p:cNvSpPr/>
          <p:nvPr/>
        </p:nvSpPr>
        <p:spPr>
          <a:xfrm>
            <a:off x="328613" y="1475806"/>
            <a:ext cx="4905375" cy="47297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28039" y="2107040"/>
            <a:ext cx="9735915" cy="271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Em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quanto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tempo Juno 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chegará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em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Júpiter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Mission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2743C04F-FAE2-405B-8283-1251E1CEA716}"/>
              </a:ext>
            </a:extLst>
          </p:cNvPr>
          <p:cNvSpPr txBox="1"/>
          <p:nvPr/>
        </p:nvSpPr>
        <p:spPr>
          <a:xfrm>
            <a:off x="1716440" y="1096971"/>
            <a:ext cx="7945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Pergunta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E19369D5-24D1-4C84-B2E0-EEB740D2ED58}"/>
              </a:ext>
            </a:extLst>
          </p:cNvPr>
          <p:cNvSpPr txBox="1"/>
          <p:nvPr/>
        </p:nvSpPr>
        <p:spPr>
          <a:xfrm>
            <a:off x="3775224" y="761626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DA64A6C6-83A5-4789-A8B2-49BC31EEA42F}"/>
              </a:ext>
            </a:extLst>
          </p:cNvPr>
          <p:cNvSpPr txBox="1"/>
          <p:nvPr/>
        </p:nvSpPr>
        <p:spPr>
          <a:xfrm>
            <a:off x="6938358" y="782108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AD94EFEB-70E2-43FF-8236-36746F10DFE7}"/>
              </a:ext>
            </a:extLst>
          </p:cNvPr>
          <p:cNvSpPr txBox="1"/>
          <p:nvPr/>
        </p:nvSpPr>
        <p:spPr>
          <a:xfrm>
            <a:off x="706374" y="5059821"/>
            <a:ext cx="9965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(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Qual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influência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de um “flyby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graviational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assist” ? )</a:t>
            </a:r>
          </a:p>
        </p:txBody>
      </p:sp>
    </p:spTree>
    <p:extLst>
      <p:ext uri="{BB962C8B-B14F-4D97-AF65-F5344CB8AC3E}">
        <p14:creationId xmlns:p14="http://schemas.microsoft.com/office/powerpoint/2010/main" val="1756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50382" y="1005111"/>
            <a:ext cx="794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Equacionamento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Simulação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Solar System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720553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4783295" y="1366604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CA16EA1-FE93-4D08-935D-22EFD33BE850}"/>
                  </a:ext>
                </a:extLst>
              </p:cNvPr>
              <p:cNvSpPr txBox="1"/>
              <p:nvPr/>
            </p:nvSpPr>
            <p:spPr>
              <a:xfrm>
                <a:off x="93745" y="2648145"/>
                <a:ext cx="6611852" cy="2177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sub>
                    </m:sSub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𝑝𝑙𝑎𝑛𝑒𝑡𝑎</m:t>
                                    </m:r>
                                  </m:sub>
                                  <m:sup>
                                    <m:r>
                                      <a:rPr lang="pt-BR" sz="24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pt-BR" sz="2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sz="2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𝑝𝑙𝑎𝑛𝑒𝑡𝑎</m:t>
                                    </m:r>
                                  </m:sub>
                                  <m:sup>
                                    <m:r>
                                      <a:rPr lang="pt-BR" sz="2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pt-BR" sz="24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sub>
                    </m:sSub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𝑝𝑙𝑎𝑛𝑒𝑡𝑎</m:t>
                                </m:r>
                              </m:sub>
                              <m:sup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sSubSup>
                              <m:sSubSupPr>
                                <m:ctrlP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𝑝𝑙𝑎𝑛𝑒𝑡𝑎</m:t>
                                </m:r>
                              </m:sub>
                              <m:sup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4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CA16EA1-FE93-4D08-935D-22EFD33B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5" y="2648145"/>
                <a:ext cx="6611852" cy="2177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40F49B1C-BCCE-4248-B911-438A2DA64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76786"/>
            <a:ext cx="5392656" cy="52704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59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889" y="24994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4339" y="1071476"/>
            <a:ext cx="4899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Equacionamento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720553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5482662" y="707562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CA16EA1-FE93-4D08-935D-22EFD33BE850}"/>
                  </a:ext>
                </a:extLst>
              </p:cNvPr>
              <p:cNvSpPr txBox="1"/>
              <p:nvPr/>
            </p:nvSpPr>
            <p:spPr>
              <a:xfrm>
                <a:off x="4380581" y="4454962"/>
                <a:ext cx="6788161" cy="193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pt-BR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pt-BR" sz="2000" b="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𝑝𝑙𝑎𝑛𝑒𝑡𝑎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𝑗𝑢𝑛𝑜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pt-BR" sz="20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sub>
                    </m:sSub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pt-B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𝑗𝑢𝑛𝑜</m:t>
                                </m:r>
                              </m:sub>
                              <m:sup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sSubSup>
                              <m:sSubSupPr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𝑗𝑢𝑛𝑜</m:t>
                                </m:r>
                              </m:sub>
                              <m:sup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  </a:t>
                </a:r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𝑝𝑙𝑎𝑛𝑒𝑡𝑎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𝑗𝑢𝑛𝑜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CA16EA1-FE93-4D08-935D-22EFD33B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81" y="4454962"/>
                <a:ext cx="6788161" cy="1937453"/>
              </a:xfrm>
              <a:prstGeom prst="rect">
                <a:avLst/>
              </a:prstGeom>
              <a:blipFill>
                <a:blip r:embed="rId4"/>
                <a:stretch>
                  <a:fillRect t="-22327" b="-27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813F523-79B4-485B-AA4E-9895B127DE66}"/>
                  </a:ext>
                </a:extLst>
              </p:cNvPr>
              <p:cNvSpPr txBox="1"/>
              <p:nvPr/>
            </p:nvSpPr>
            <p:spPr>
              <a:xfrm>
                <a:off x="4380582" y="2091480"/>
                <a:ext cx="8861025" cy="2112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𝑝𝑙𝑎𝑛𝑒𝑡𝑎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den>
                    </m:f>
                    <m:r>
                      <a:rPr lang="pt-BR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𝑝𝑙𝑎𝑛𝑒𝑡𝑎</m:t>
                                        </m:r>
                                      </m:sub>
                                      <m:sup>
                                        <m: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𝑝𝑙𝑎𝑛𝑒𝑡𝑎</m:t>
                                    </m:r>
                                  </m:sub>
                                  <m: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pt-BR" sz="20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𝑝𝑙𝑎𝑛𝑒𝑡𝑎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</m:sub>
                    </m:sSub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−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den>
                    </m:f>
                    <m:r>
                      <a:rPr lang="pt-B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𝑝𝑙𝑎𝑛𝑒𝑡𝑎</m:t>
                            </m:r>
                          </m:sub>
                        </m:sSub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𝑗𝑢𝑛𝑜</m:t>
                            </m:r>
                          </m:sub>
                        </m:sSub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𝑝𝑙𝑎𝑛𝑒𝑡𝑎</m:t>
                                        </m:r>
                                      </m:sub>
                                      <m:sup>
                                        <m: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sSubSup>
                                  <m:sSubSupPr>
                                    <m:ctrlP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sz="20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𝑝𝑙𝑎𝑛𝑒𝑡𝑎</m:t>
                                        </m:r>
                                      </m:sub>
                                      <m:sup>
                                        <m:r>
                                          <a:rPr lang="pt-BR" sz="20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𝑗𝑢𝑛𝑜</m:t>
                                    </m:r>
                                  </m:sub>
                                  <m:sup>
                                    <m:r>
                                      <a:rPr lang="pt-BR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813F523-79B4-485B-AA4E-9895B127D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82" y="2091480"/>
                <a:ext cx="8861025" cy="2112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4E5C9195-F6C0-4B1D-A697-F9635A9742B7}"/>
              </a:ext>
            </a:extLst>
          </p:cNvPr>
          <p:cNvSpPr txBox="1"/>
          <p:nvPr/>
        </p:nvSpPr>
        <p:spPr>
          <a:xfrm>
            <a:off x="378822" y="2115309"/>
            <a:ext cx="2795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 BONNIE" panose="02000000000000000000"/>
              </a:rPr>
              <a:t>Influência da Gravidade Planetária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BD0527-CF19-4DBD-B40C-08FE0F8044DB}"/>
              </a:ext>
            </a:extLst>
          </p:cNvPr>
          <p:cNvSpPr txBox="1"/>
          <p:nvPr/>
        </p:nvSpPr>
        <p:spPr>
          <a:xfrm>
            <a:off x="3068517" y="1649693"/>
            <a:ext cx="126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BB1E37-FC37-4EDA-B18D-A96DB2EE9B46}"/>
              </a:ext>
            </a:extLst>
          </p:cNvPr>
          <p:cNvSpPr txBox="1"/>
          <p:nvPr/>
        </p:nvSpPr>
        <p:spPr>
          <a:xfrm>
            <a:off x="3068517" y="3900571"/>
            <a:ext cx="126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E9DCAD-2BC5-4009-86E0-B0C0A68810A1}"/>
              </a:ext>
            </a:extLst>
          </p:cNvPr>
          <p:cNvSpPr txBox="1"/>
          <p:nvPr/>
        </p:nvSpPr>
        <p:spPr>
          <a:xfrm>
            <a:off x="360898" y="4693482"/>
            <a:ext cx="2897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 BONNIE" panose="02000000000000000000"/>
              </a:rPr>
              <a:t>Influência Total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AR BONNIE" panose="02000000000000000000"/>
              </a:rPr>
              <a:t>(Sol + Planetas)</a:t>
            </a:r>
          </a:p>
        </p:txBody>
      </p:sp>
    </p:spTree>
    <p:extLst>
      <p:ext uri="{BB962C8B-B14F-4D97-AF65-F5344CB8AC3E}">
        <p14:creationId xmlns:p14="http://schemas.microsoft.com/office/powerpoint/2010/main" val="388808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889" y="24994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4339" y="1071476"/>
            <a:ext cx="312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Simulação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Juno Orbit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720553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3750843" y="720553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pic>
        <p:nvPicPr>
          <p:cNvPr id="22" name="Imagem 21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5656338-BF21-4A3F-8BA0-25A4F46BD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7" y="1095130"/>
            <a:ext cx="5415242" cy="52338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6FF1068-EF6A-4BE8-A2A7-50820F147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2" y="1989698"/>
            <a:ext cx="4637559" cy="43392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4856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44444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567721"/>
            <a:ext cx="12192000" cy="290280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91" y="1073679"/>
            <a:ext cx="326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Validação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" y="0"/>
            <a:ext cx="12192000" cy="856343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7257" y="148768"/>
            <a:ext cx="595080" cy="55879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594" y="74222"/>
            <a:ext cx="508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Solar System</a:t>
            </a:r>
          </a:p>
        </p:txBody>
      </p:sp>
      <p:pic>
        <p:nvPicPr>
          <p:cNvPr id="4" name="Imagem 3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573140D2-D5E2-4E24-BF3C-F956A65D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" y="148767"/>
            <a:ext cx="586303" cy="558795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31B0310-4A92-4EA2-A75D-F13E11B9442E}"/>
              </a:ext>
            </a:extLst>
          </p:cNvPr>
          <p:cNvSpPr txBox="1"/>
          <p:nvPr/>
        </p:nvSpPr>
        <p:spPr>
          <a:xfrm>
            <a:off x="243205" y="720553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“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DB9A6AC-EFC2-43F5-905D-D94E9C6E9441}"/>
              </a:ext>
            </a:extLst>
          </p:cNvPr>
          <p:cNvSpPr txBox="1"/>
          <p:nvPr/>
        </p:nvSpPr>
        <p:spPr>
          <a:xfrm>
            <a:off x="3623077" y="698459"/>
            <a:ext cx="1815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ll MT" panose="02020503060305020303" pitchFamily="18" charset="0"/>
              </a:rPr>
              <a:t>”</a:t>
            </a:r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C84BBBC0-919A-4BC7-ABFA-3DADDA125E21}"/>
              </a:ext>
            </a:extLst>
          </p:cNvPr>
          <p:cNvSpPr/>
          <p:nvPr/>
        </p:nvSpPr>
        <p:spPr>
          <a:xfrm>
            <a:off x="177679" y="2489721"/>
            <a:ext cx="2402277" cy="22624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230DA91E-FD5F-4678-8FAB-D214C20F084F}"/>
              </a:ext>
            </a:extLst>
          </p:cNvPr>
          <p:cNvSpPr/>
          <p:nvPr/>
        </p:nvSpPr>
        <p:spPr>
          <a:xfrm>
            <a:off x="3663072" y="2513125"/>
            <a:ext cx="2402277" cy="22624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transporte, balão&#10;&#10;Descrição gerada com muito alta confiança">
            <a:extLst>
              <a:ext uri="{FF2B5EF4-FFF2-40B4-BE49-F238E27FC236}">
                <a16:creationId xmlns:a16="http://schemas.microsoft.com/office/drawing/2014/main" id="{2B5A0B12-F934-445C-A1FC-5AD7DE63A1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97" y="2520229"/>
            <a:ext cx="3012196" cy="2262464"/>
          </a:xfrm>
          <a:prstGeom prst="rect">
            <a:avLst/>
          </a:prstGeom>
        </p:spPr>
      </p:pic>
      <p:pic>
        <p:nvPicPr>
          <p:cNvPr id="11" name="Imagem 10" descr="Uma imagem contendo interior, preto&#10;&#10;Descrição gerada com alta confiança">
            <a:extLst>
              <a:ext uri="{FF2B5EF4-FFF2-40B4-BE49-F238E27FC236}">
                <a16:creationId xmlns:a16="http://schemas.microsoft.com/office/drawing/2014/main" id="{8B4AAA60-9E49-4414-929E-5601D1EDE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13" y="2493506"/>
            <a:ext cx="3260217" cy="23017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673155-4722-4247-8DD9-14BD4982F659}"/>
              </a:ext>
            </a:extLst>
          </p:cNvPr>
          <p:cNvSpPr txBox="1"/>
          <p:nvPr/>
        </p:nvSpPr>
        <p:spPr>
          <a:xfrm>
            <a:off x="177679" y="4860448"/>
            <a:ext cx="260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 BONNIE" panose="02000000000000000000"/>
              </a:rPr>
              <a:t>Realidade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6232DB-8CB2-4BFE-B6E1-B9B0CA2E552A}"/>
              </a:ext>
            </a:extLst>
          </p:cNvPr>
          <p:cNvSpPr txBox="1"/>
          <p:nvPr/>
        </p:nvSpPr>
        <p:spPr>
          <a:xfrm>
            <a:off x="3663072" y="4860449"/>
            <a:ext cx="260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R BONNIE" panose="02000000000000000000"/>
              </a:rPr>
              <a:t>Simulação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BDB841-DB21-46E5-8D21-B610056A2C6C}"/>
              </a:ext>
            </a:extLst>
          </p:cNvPr>
          <p:cNvSpPr txBox="1"/>
          <p:nvPr/>
        </p:nvSpPr>
        <p:spPr>
          <a:xfrm>
            <a:off x="2768629" y="2921081"/>
            <a:ext cx="802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Eras Demi ITC" panose="020B0805030504020804" pitchFamily="34" charset="0"/>
              </a:rPr>
              <a:t>x</a:t>
            </a:r>
          </a:p>
        </p:txBody>
      </p:sp>
      <p:pic>
        <p:nvPicPr>
          <p:cNvPr id="26" name="Imagem 2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D63DBB0-5CDA-48C1-9CED-4040F506C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7" y="2081672"/>
            <a:ext cx="5425325" cy="3553798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A30722AA-5C4A-4AF6-97A6-A23F44605E05}"/>
              </a:ext>
            </a:extLst>
          </p:cNvPr>
          <p:cNvSpPr txBox="1"/>
          <p:nvPr/>
        </p:nvSpPr>
        <p:spPr>
          <a:xfrm>
            <a:off x="6974529" y="1224412"/>
            <a:ext cx="4540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Ciclos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BONNIE" panose="02000000000000000000"/>
                <a:cs typeface="Estrangelo Edessa" panose="03080600000000000000" pitchFamily="66" charset="0"/>
              </a:rPr>
              <a:t>Orbitais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BONNIE" panose="02000000000000000000"/>
              <a:cs typeface="Estrangelo Edessa" panose="03080600000000000000" pitchFamily="66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FC33B40-6773-45EE-A48C-8D0D78461CF2}"/>
              </a:ext>
            </a:extLst>
          </p:cNvPr>
          <p:cNvSpPr/>
          <p:nvPr/>
        </p:nvSpPr>
        <p:spPr>
          <a:xfrm>
            <a:off x="2527728" y="5836528"/>
            <a:ext cx="582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 BONNIE" panose="02000000000000000000"/>
              </a:rPr>
              <a:t>Discrepância gerada pelo uso do afélio como raio-vetor</a:t>
            </a:r>
          </a:p>
        </p:txBody>
      </p:sp>
    </p:spTree>
    <p:extLst>
      <p:ext uri="{BB962C8B-B14F-4D97-AF65-F5344CB8AC3E}">
        <p14:creationId xmlns:p14="http://schemas.microsoft.com/office/powerpoint/2010/main" val="323980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302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01 Digitall</vt:lpstr>
      <vt:lpstr>Adobe Caslon Pro Bold</vt:lpstr>
      <vt:lpstr>AR BONNIE</vt:lpstr>
      <vt:lpstr>Arial</vt:lpstr>
      <vt:lpstr>Bell MT</vt:lpstr>
      <vt:lpstr>Calibri</vt:lpstr>
      <vt:lpstr>Calibri Light</vt:lpstr>
      <vt:lpstr>Cambria Math</vt:lpstr>
      <vt:lpstr>Eras Demi ITC</vt:lpstr>
      <vt:lpstr>Estrangelo Edessa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Dual Stream</cp:lastModifiedBy>
  <cp:revision>654</cp:revision>
  <dcterms:created xsi:type="dcterms:W3CDTF">2015-12-31T02:20:12Z</dcterms:created>
  <dcterms:modified xsi:type="dcterms:W3CDTF">2017-11-30T14:48:00Z</dcterms:modified>
</cp:coreProperties>
</file>