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presProps" Target="presProps.xml" /><Relationship Id="rId47" Type="http://schemas.openxmlformats.org/officeDocument/2006/relationships/tableStyles" Target="tableStyles.xml" /><Relationship Id="rId4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658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en.wikipedia.org/wiki/Protection_ring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desktop/ff818516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8" y="2384129"/>
            <a:ext cx="7341737" cy="71275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7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8" y="3428784"/>
            <a:ext cx="7341737" cy="47480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5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13 – Processos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3" y="5463015"/>
            <a:ext cx="7341737" cy="112960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3B99951-31DD-3888-70B1-BB6AF7A85227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Hoje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Definir o que é um processo e seu contexto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Entender quais mecanismos de hardware são usados para alternar entre processos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Analisar o ciclo de vida de um processo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1" y="2920468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Processos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6301E96-601C-8213-9266-400C5CF6985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3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17782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Desde o início até o seu desligamento, a CPU apenas lê e executa uma sequência de instruções, uma por vez</a:t>
            </a: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Esta sequência é o fluxo de controle da CPU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3685087" y="3777242"/>
            <a:ext cx="2376210" cy="2850660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&lt;startup&gt;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1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2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3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…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n</a:t>
            </a:r>
            <a:br>
              <a:rPr strike="noStrike"/>
            </a:b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&lt;shutdown&gt;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3522738" y="3212077"/>
            <a:ext cx="3743404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Physical control flow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240858" y="4687264"/>
            <a:ext cx="1015496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Time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3234396" y="3929872"/>
            <a:ext cx="456091" cy="236109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Até o momento, temos dois mecanismos para alterar o fluxo de controle:</a:t>
            </a:r>
            <a:br>
              <a:rPr strike="noStrike"/>
            </a:br>
            <a:endParaRPr/>
          </a:p>
          <a:p>
            <a:pPr marL="285821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Saltos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jumps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jmp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) e desvios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branches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je, jl, jge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, etc)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Chamadas (calls) e retornos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Permitem alterar o fluxo de controle em função de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Mas isto não basta: como reagir a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sistema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?</a:t>
            </a:r>
            <a:br>
              <a:rPr strike="noStrike"/>
            </a:br>
            <a:endParaRPr/>
          </a:p>
          <a:p>
            <a:pPr marL="343058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Dados lidos do disco ou da rede 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 executa uma instrução ilegal ou em condições inválidas (como divisão por zero)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Usuário digita Ctrl-C no teclado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Timer de sistema notifica o programa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Precisamos de mecanismos para reagir a estes eventos “excepcionais”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Interrupções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Muito usadas em Embarcados</a:t>
            </a:r>
            <a:endParaRPr/>
          </a:p>
        </p:txBody>
      </p:sp>
      <p:pic>
        <p:nvPicPr>
          <p:cNvPr id="6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2159863" y="2375850"/>
            <a:ext cx="5110958" cy="3833038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Contextos de aplicação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Embarcados (firmware):</a:t>
            </a:r>
            <a:endParaRPr/>
          </a:p>
          <a:p>
            <a:pPr marL="215986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Somente um programa rodando, mas com várias tarefas concorrentes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Tarefas compartilham espaço de memória 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Desktop/Celular:</a:t>
            </a:r>
            <a:endParaRPr/>
          </a:p>
          <a:p>
            <a:pPr marL="215986" marR="0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Vários programas (não confiáveis) rodando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Programas começam e terminam a qualquer momento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Isolamento de memória e recursos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0" y="781149"/>
            <a:ext cx="8225840" cy="6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Interação de processos com Hardware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8" y="85673"/>
            <a:ext cx="7225823" cy="3491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3" y="6401835"/>
            <a:ext cx="638238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40C3915-A562-BDB2-2584-C24FBD70DD76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20" y="2276136"/>
            <a:ext cx="1285478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021" y="1979874"/>
            <a:ext cx="1602271" cy="38193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0920" y="3021288"/>
            <a:ext cx="2117025" cy="2050789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6801" y="4028865"/>
            <a:ext cx="1287997" cy="1367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681" y="4175735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179" y="2424807"/>
            <a:ext cx="190751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365" y="2024151"/>
            <a:ext cx="1088210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0941" y="3109483"/>
            <a:ext cx="1879080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01" y="3228635"/>
            <a:ext cx="1725010" cy="91038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8961" y="3743763"/>
            <a:ext cx="1368632" cy="358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681" y="3347788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42" y="4802456"/>
            <a:ext cx="1285478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01" y="4951127"/>
            <a:ext cx="190751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885" y="4550472"/>
            <a:ext cx="1088210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461" y="5635803"/>
            <a:ext cx="1879080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01" y="5748476"/>
            <a:ext cx="1725010" cy="91038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6074617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Fluxo de controle lógico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343057" marR="0" lvl="0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7" marR="0" lvl="0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CPU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1085690" marR="0" lvl="1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0" marR="0" lvl="1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memória principal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391054" y="4488197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7543324" y="4945368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Registers</a:t>
            </a:r>
            <a:endParaRPr sz="800"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7394294" y="2522001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7531085" y="3092205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7531085" y="3397106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7531085" y="3969829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7531085" y="3685807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5481" cy="61556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18" y="2478083"/>
            <a:ext cx="8025334" cy="469410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58"/>
              </a:spcBef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“Permitir que um usuário execute diversos programas de maneira “simultânea” e segura.”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98"/>
              </a:spcBef>
              <a:defRPr/>
            </a:pPr>
            <a:endParaRPr lang="pt-BR" sz="2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5464" cy="34881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7879" cy="36141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3F56001-BF4A-E2C6-EFDF-15CAD473DF69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 ilusão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420470" y="434276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1572740" y="47999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423710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560501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560501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560501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1560501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200198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3352468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3203798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3340229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3340229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3340229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3340229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4928089" y="3244835"/>
            <a:ext cx="535286" cy="51584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776916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929186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780515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5916947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5916947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916947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5916947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129411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Execução de processos intercalada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Espaços de endereçamento gerenciados pelo sistema de memória virtual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Valores de registradores para processos em espera são gravados em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Grava registradores na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1447828" y="357349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Escolhe próximo processo a ser executado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111678" y="1511903"/>
            <a:ext cx="1511184" cy="2375130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>
            <a:off x="6623582" y="2663832"/>
            <a:ext cx="1007936" cy="3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CustomShape 26" hidden="0"/>
          <p:cNvSpPr>
            <a:spLocks noGrp="1"/>
          </p:cNvSpPr>
          <p:nvPr isPhoto="0" userDrawn="0"/>
        </p:nvSpPr>
        <p:spPr bwMode="auto">
          <a:xfrm flipH="0" flipV="0">
            <a:off x="7545844" y="2461524"/>
            <a:ext cx="1472307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Contexto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Arial"/>
                <a:ea typeface="Verdana"/>
                <a:cs typeface="DejaVu Sans"/>
              </a:rPr>
              <a:t>A realidade moderna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4190856" y="3957230"/>
            <a:ext cx="4722902" cy="267067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Processadores multicore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Mais de uma CPU em um mesmo chip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Compartilham memória principal e parte do cache (cache L3)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Cada core pode executar um processo separado</a:t>
            </a:r>
            <a:endParaRPr/>
          </a:p>
          <a:p>
            <a:pPr marL="1142928" marR="0" lvl="2" indent="22750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Agendamento de processos em cores feito pelo kernel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914342" y="404614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052573" y="450331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838027" y="167641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Chaveamento de contexto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5002604"/>
            <a:ext cx="8027854" cy="14679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4258891" y="336614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2120266" y="3453982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2120266" y="3028489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120266" y="3879475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2120266" y="2597236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2120266" y="2171743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173183" y="1550062"/>
            <a:ext cx="143450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908633" y="1550062"/>
            <a:ext cx="143162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B</a:t>
            </a:r>
            <a:endParaRPr/>
          </a:p>
        </p:txBody>
      </p:sp>
      <p:sp>
        <p:nvSpPr>
          <p:cNvPr id="15" name="Line 12" hidden="0"/>
          <p:cNvSpPr>
            <a:spLocks noGrp="1"/>
          </p:cNvSpPr>
          <p:nvPr isPhoto="0" userDrawn="0"/>
        </p:nvSpPr>
        <p:spPr bwMode="auto">
          <a:xfrm flipH="1">
            <a:off x="2895297" y="2174623"/>
            <a:ext cx="611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6" name="Line 13" hidden="0"/>
          <p:cNvSpPr>
            <a:spLocks noGrp="1"/>
          </p:cNvSpPr>
          <p:nvPr isPhoto="0" userDrawn="0"/>
        </p:nvSpPr>
        <p:spPr bwMode="auto">
          <a:xfrm flipH="1">
            <a:off x="3720725" y="1550062"/>
            <a:ext cx="12599" cy="3123883"/>
          </a:xfrm>
          <a:prstGeom prst="line">
            <a:avLst/>
          </a:prstGeom>
          <a:ln w="25558">
            <a:solidFill>
              <a:srgbClr val="000000"/>
            </a:solidFill>
            <a:prstDash val="dash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5136156" y="2235819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5109518" y="2650153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5136156" y="3063047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091879" y="3499339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136156" y="3956510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6857568" y="2596156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7069594" y="2617395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6857568" y="3465500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7141590" y="3486740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41397" y="2921575"/>
            <a:ext cx="1297358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Tempo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295198" y="2121706"/>
            <a:ext cx="456091" cy="23992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 flipH="1">
            <a:off x="2888818" y="3872276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Line 26" hidden="0"/>
          <p:cNvSpPr>
            <a:spLocks noGrp="1"/>
          </p:cNvSpPr>
          <p:nvPr isPhoto="0" userDrawn="0"/>
        </p:nvSpPr>
        <p:spPr bwMode="auto">
          <a:xfrm flipH="1">
            <a:off x="4488917" y="3034248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0" name="CustomShape 27" hidden="0"/>
          <p:cNvSpPr>
            <a:spLocks noGrp="1"/>
          </p:cNvSpPr>
          <p:nvPr isPhoto="0" userDrawn="0"/>
        </p:nvSpPr>
        <p:spPr bwMode="auto">
          <a:xfrm flipH="0" flipV="0">
            <a:off x="2895297" y="2595436"/>
            <a:ext cx="1599019" cy="437732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1" name="CustomShape 28" hidden="0"/>
          <p:cNvSpPr>
            <a:spLocks noGrp="1"/>
          </p:cNvSpPr>
          <p:nvPr isPhoto="0" userDrawn="0"/>
        </p:nvSpPr>
        <p:spPr bwMode="auto">
          <a:xfrm flipH="1" flipV="0">
            <a:off x="2894577" y="3455062"/>
            <a:ext cx="1592538" cy="416493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8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3959750" y="2519841"/>
            <a:ext cx="1151207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>
            <a:off x="4535714" y="2015873"/>
            <a:ext cx="359" cy="50396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3131801" y="1691892"/>
            <a:ext cx="3262970" cy="34557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Tempo limite 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8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1367913" y="4247732"/>
            <a:ext cx="2159143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 flipV="1">
            <a:off x="2375850" y="453571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935941" y="5471655"/>
            <a:ext cx="2816462" cy="857465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Interrupção ligada por algum hardware (disco, rede, usb, etc)</a:t>
            </a:r>
            <a:endParaRPr/>
          </a:p>
        </p:txBody>
      </p:sp>
      <p:sp>
        <p:nvSpPr>
          <p:cNvPr id="12" name="CustomShape 8" hidden="0"/>
          <p:cNvSpPr>
            <a:spLocks noGrp="1"/>
          </p:cNvSpPr>
          <p:nvPr isPhoto="0" userDrawn="0"/>
        </p:nvSpPr>
        <p:spPr bwMode="auto">
          <a:xfrm flipH="0" flipV="0">
            <a:off x="5435657" y="4247732"/>
            <a:ext cx="1547182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Line 9" hidden="0"/>
          <p:cNvSpPr>
            <a:spLocks noGrp="1"/>
          </p:cNvSpPr>
          <p:nvPr isPhoto="0" userDrawn="0"/>
        </p:nvSpPr>
        <p:spPr bwMode="auto">
          <a:xfrm flipV="1">
            <a:off x="6155612" y="453607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0" hidden="0"/>
          <p:cNvSpPr>
            <a:spLocks noGrp="1"/>
          </p:cNvSpPr>
          <p:nvPr isPhoto="0" userDrawn="0"/>
        </p:nvSpPr>
        <p:spPr bwMode="auto">
          <a:xfrm flipH="0" flipV="0">
            <a:off x="4877332" y="5517372"/>
            <a:ext cx="2537480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Chamada de sistema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Para acessar hardware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1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479173F-E34A-6BE2-8038-BDF7D5AA17A9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67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Kernel</a:t>
            </a: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software do sistema que gerencia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Programas</a:t>
            </a: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Recursos do hardware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Roda com privilégios totais no hardware. Grosso modo, é um conjunto de handlers de interrupção. 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30" y="781510"/>
            <a:ext cx="8224761" cy="61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indent="0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Criamos processos usando a chamada de sistema </a:t>
            </a:r>
            <a:r>
              <a:rPr sz="1800" i="1" u="none">
                <a:latin typeface="Liberation Sans"/>
                <a:ea typeface="Noto Sans CJK SC Regular"/>
                <a:cs typeface="DejaVu Sans"/>
              </a:rPr>
              <a:t>fork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	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pid_t fork();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Liberation Sans"/>
                <a:ea typeface="Noto Sans CJK SC Regular"/>
                <a:cs typeface="DejaVu Sans"/>
              </a:rPr>
              <a:t>O fork cria um clone do processo atual e retorna duas vezes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" hidden="0"/>
          <p:cNvSpPr>
            <a:spLocks noAdjustHandles="0" noChangeArrowheads="0"/>
          </p:cNvSpPr>
          <p:nvPr isPhoto="0" userDrawn="0"/>
        </p:nvSpPr>
        <p:spPr bwMode="auto">
          <a:xfrm>
            <a:off x="403893" y="3685446"/>
            <a:ext cx="3780932" cy="1924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original (pai) </a:t>
            </a:r>
            <a:br>
              <a:rPr sz="2000"/>
            </a:br>
            <a:r>
              <a:rPr sz="2000" strike="noStrike">
                <a:latin typeface="DejaVu Sans Mono"/>
              </a:rPr>
              <a:t>fork </a:t>
            </a:r>
            <a:r>
              <a:rPr sz="2000"/>
              <a:t>retorna o pid do filho</a:t>
            </a:r>
            <a:br>
              <a:rPr sz="2000"/>
            </a:br>
            <a:br>
              <a:rPr sz="2000"/>
            </a:br>
            <a:r>
              <a:rPr sz="2000"/>
              <a:t>O pid do pai é obtido chamando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endParaRPr sz="2000"/>
          </a:p>
        </p:txBody>
      </p:sp>
      <p:sp>
        <p:nvSpPr>
          <p:cNvPr id="9" name="" hidden="0"/>
          <p:cNvSpPr>
            <a:spLocks noAdjustHandles="0" noChangeArrowheads="0"/>
          </p:cNvSpPr>
          <p:nvPr isPhoto="0" userDrawn="0"/>
        </p:nvSpPr>
        <p:spPr bwMode="auto">
          <a:xfrm>
            <a:off x="4571712" y="3635769"/>
            <a:ext cx="4815404" cy="3448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filho </a:t>
            </a:r>
            <a:r>
              <a:rPr sz="2000" strike="noStrike">
                <a:latin typeface="DejaVu Sans Mono"/>
              </a:rPr>
              <a:t>fork</a:t>
            </a:r>
            <a:r>
              <a:rPr sz="2000"/>
              <a:t> retorna o valor 0. </a:t>
            </a:r>
            <a:br>
              <a:rPr sz="2000"/>
            </a:br>
            <a:r>
              <a:rPr sz="2000"/>
              <a:t>O pid do filho é obtido usando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br>
              <a:rPr sz="2000"/>
            </a:br>
            <a:br>
              <a:rPr sz="2000"/>
            </a:br>
            <a:r>
              <a:rPr sz="2000"/>
              <a:t>O pid do pai pode ser obtido usando a</a:t>
            </a:r>
            <a:br>
              <a:rPr sz="2000"/>
            </a:br>
            <a:r>
              <a:rPr sz="2000"/>
              <a:t>chamada </a:t>
            </a:r>
            <a:br>
              <a:rPr sz="2000"/>
            </a:b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getppid();</a:t>
            </a:r>
            <a:br>
              <a:rPr sz="2000"/>
            </a:br>
            <a:endParaRPr sz="2000"/>
          </a:p>
        </p:txBody>
      </p:sp>
      <p:sp>
        <p:nvSpPr>
          <p:cNvPr id="10" name="" hidden="0"/>
          <p:cNvSpPr>
            <a:spLocks noGrp="1"/>
          </p:cNvSpPr>
          <p:nvPr isPhoto="0" userDrawn="0"/>
        </p:nvSpPr>
        <p:spPr bwMode="auto">
          <a:xfrm>
            <a:off x="4283730" y="3599773"/>
            <a:ext cx="0" cy="302380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wrap="none" lIns="89993" tIns="44996" rIns="89993" bIns="44996" anchor="ctr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1" y="2920468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E1C00F-FDFF-96FF-C426-1087CBCF40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3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fork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 (exercício)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4444272" y="3352583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rcRect l="0" t="0" r="32293" b="0"/>
          <a:stretch/>
        </p:blipFill>
        <p:spPr bwMode="auto">
          <a:xfrm flipH="0" flipV="0">
            <a:off x="116931" y="1569462"/>
            <a:ext cx="8522734" cy="39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Valor de retorno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Um processo pode esperar pelo fim de outro processo filho usando as funções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pid_t wait(int *wstatus);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pid_t waitpid(pid_t pid, int *wstatus, int options);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 primeira espera qualquer um dos filhos, enquanto a segunda espera um filho (ou grupo de filhos) específico. 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Ambas bloqueiam até que um processo filho termine e retornam o pid do processo que acabou de terminar.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O valor de retorno do processo é retornado via o ponteiro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wstatus. 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 se o processo filho deu ruim?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Liberation Sans"/>
                <a:ea typeface="Noto Sans CJK SC Regular"/>
                <a:cs typeface="DejaVu Sans"/>
              </a:rPr>
              <a:t>É possível checar se um processo filho terminou corretamente usando o conteúdo de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wstatus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e as seguintes macros: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WIFEXITED(wstatus)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se o filho acabou sem erros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WEXITSTATUS(wstatus)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valor retornado pelo main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WIFSIGNALED(wstatus)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se o filho foi terminado de maneira abrupta (tanto por um ctrl+c quanto por um erro)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WTERMSIG(wstatus)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código numérico representando a razão do encerramento do filho</a:t>
            </a:r>
            <a:endParaRPr sz="1100"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0" y="2920468"/>
            <a:ext cx="8228000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3" y="6401835"/>
            <a:ext cx="640398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F63DDD9-E976-E4FB-E9C9-08362D4B0A8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2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wait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Identificação de término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Como executar novos programas?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fork só permite a criação de clones de um processo!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Família de funções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permite o carregamento de um programa do disco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É permitido setar as variáveis de ambiente do novo programa e seus argumentos.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Funções da família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nunca retornam: o programa atual é destruído durante o carregamento do novo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5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42344" cy="685648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3002570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31850" cy="611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1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7E6B3D1-D541-9DD5-8897-6E2F186D192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67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Processo de usuário: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qualquer programa sendo executado no computador.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A falha de um processo não afeta os outros.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Roda com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privilégios limitados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. Interage com o hardware por meio de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chamadas ao kernel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para obter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Acesso ao disco e outros periféricos</a:t>
            </a: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Comunicar com outros processos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30" y="781510"/>
            <a:ext cx="8224761" cy="61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5841" cy="61592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Interação de processos com Hardware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9" y="85674"/>
            <a:ext cx="7225824" cy="3491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B1D4D31-F984-677C-75A6-703E31667BC8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21" y="2276136"/>
            <a:ext cx="1285479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022" y="1979875"/>
            <a:ext cx="1602271" cy="3819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0921" y="3021289"/>
            <a:ext cx="2117026" cy="205079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6802" y="4028865"/>
            <a:ext cx="1287998" cy="1367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682" y="4175736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180" y="2424807"/>
            <a:ext cx="1907519" cy="39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365" y="2024152"/>
            <a:ext cx="1088211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0941" y="3109483"/>
            <a:ext cx="1879081" cy="3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01" y="3228636"/>
            <a:ext cx="1725011" cy="91038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8962" y="3743763"/>
            <a:ext cx="1368633" cy="359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682" y="3347789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42" y="4802457"/>
            <a:ext cx="1285479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01" y="4951127"/>
            <a:ext cx="1907519" cy="39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886" y="4550473"/>
            <a:ext cx="1088211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461" y="5635804"/>
            <a:ext cx="1879081" cy="3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01" y="5748477"/>
            <a:ext cx="1725011" cy="91038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8000" cy="61808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Níveis de proteção em x86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8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40398" cy="36393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043139FE-7415-4ED7-2DC0-98DD77ACFC47}" type="slidenum">
              <a:rPr/>
              <a:t/>
            </a:fld>
            <a:endParaRPr/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561941" y="1866481"/>
            <a:ext cx="5650203" cy="406774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781886" y="6212127"/>
            <a:ext cx="5210670" cy="363936"/>
          </a:xfrm>
          <a:prstGeom prst="rect">
            <a:avLst/>
          </a:prstGeom>
          <a:noFill/>
          <a:ln>
            <a:noFill/>
          </a:ln>
        </p:spPr>
        <p:txBody>
          <a:bodyPr wrap="none"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solidFill>
                  <a:srgbClr val="0000FF"/>
                </a:solidFill>
                <a:latin typeface="Calibri"/>
                <a:ea typeface="DejaVu Sans"/>
                <a:cs typeface="DejaVu Sans"/>
                <a:hlinkClick r:id="rId3" tooltip="https://en.wikipedia.org/wiki/Protection_ring"/>
              </a:rPr>
              <a:t>https://en.wikipedia.org/wiki/Protection_ring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 algn="ctr">
              <a:lnSpc>
                <a:spcPct val="100000"/>
              </a:lnSpc>
              <a:spcBef>
                <a:spcPts val="5096"/>
              </a:spcBef>
              <a:spcAft>
                <a:spcPts val="4534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The Portable Operating System Interface (POSIX) is a family of standards specified by the IEEE Computer Society for maintaining compatibility between operating systems. POSIX defines the </a:t>
            </a:r>
            <a:r>
              <a:rPr lang="pt-BR" sz="2600" b="1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application programming interface (API)</a:t>
            </a: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, along with command line shells and utility interfaces, for software compatibility with variants of Unix and other operating systems</a:t>
            </a:r>
            <a:endParaRPr lang="pt-BR" sz="2600" b="0" strike="noStrike" spc="0">
              <a:latin typeface="Arial"/>
            </a:endParaRPr>
          </a:p>
          <a:p>
            <a:pPr marL="285840" indent="-283320" algn="r">
              <a:lnSpc>
                <a:spcPct val="100000"/>
              </a:lnSpc>
              <a:spcBef>
                <a:spcPts val="5096"/>
              </a:spcBef>
              <a:spcAft>
                <a:spcPts val="4534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1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Wikipedia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5D85A7A-C917-E19B-DF48-185260E94B73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O SO disponibiliza uma API para interagir com o hardware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POSIX é uma API que pode ser implementada por vários sistemas diferentes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Linux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MacOS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6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Haiku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Windows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83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Sistemas </a:t>
            </a:r>
            <a:r>
              <a:rPr lang="pt-BR" sz="1800" b="0" i="1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POSIX compliant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 são compatíveis em nível de código fonte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83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Arquivo de cabeçalho &lt;unistd.h&gt;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288FC6E-AF15-8939-35A8-ABAB5CEE0CF2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Windows API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Windows também disponibiliza sua API própria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WINE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: implementação da API windows via POSIX:</a:t>
            </a:r>
            <a:endParaRPr lang="pt-BR" sz="1800" b="0" strike="noStrike" spc="0">
              <a:latin typeface="Arial"/>
            </a:endParaRPr>
          </a:p>
          <a:p>
            <a:pPr marL="283878" indent="-283878" algn="r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“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Instead of simulating internal Windows logic like a virtual machine or emulator, Wine translates Windows API calls into POSIX calls on-the-fly” (winehq.org)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Cygwin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: implementação de API POSIX em cima da API windows. É necessário recompilar código para funcionar.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Documentação: </a:t>
            </a:r>
            <a:r>
              <a:rPr lang="pt-BR" sz="1800" b="0" u="sng" strike="noStrike" spc="0">
                <a:solidFill>
                  <a:srgbClr val="0000FF"/>
                </a:solidFill>
                <a:latin typeface="Arial"/>
                <a:ea typeface="Noto Sans CJK SC Regular"/>
                <a:hlinkClick r:id="rId2" tooltip="https://msdn.microsoft.com/en-us/library/windows/desktop/ff818516(v=vs.85).aspx"/>
              </a:rPr>
              <a:t>https://msdn.microsoft.com/en-us/library/windows/desktop/ff818516(v=vs.85).aspx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669A0FD-914E-FDE8-2F0E-A334825CC1A4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2">
  <a:themeElements>
    <a:clrScheme name="Default_20_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2021-04-26T16:01:35Z</dcterms:modified>
  <cp:category/>
  <cp:contentStatus/>
  <cp:version/>
</cp:coreProperties>
</file>