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3344" cy="685324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5" y="2384126"/>
            <a:ext cx="7341735" cy="71275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4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5" y="3428784"/>
            <a:ext cx="7341735" cy="47480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2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22 - Modelos de Concorrência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0" y="5463012"/>
            <a:ext cx="7341735" cy="112960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Problema – leitura de informações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8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09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1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8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09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2" name="CustomShape 5" hidden="0"/>
          <p:cNvSpPr>
            <a:spLocks noGrp="1"/>
          </p:cNvSpPr>
          <p:nvPr isPhoto="0" userDrawn="0"/>
        </p:nvSpPr>
        <p:spPr bwMode="auto">
          <a:xfrm flipH="0" flipV="0">
            <a:off x="2591835" y="2807821"/>
            <a:ext cx="2159502" cy="17995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3" name="CustomShape 6" hidden="0"/>
          <p:cNvSpPr>
            <a:spLocks noGrp="1"/>
          </p:cNvSpPr>
          <p:nvPr isPhoto="0" userDrawn="0"/>
        </p:nvSpPr>
        <p:spPr bwMode="auto">
          <a:xfrm flipH="0" flipV="0">
            <a:off x="5327663" y="2807821"/>
            <a:ext cx="1799525" cy="1871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4" name="TextShape 7" hidden="0"/>
          <p:cNvSpPr>
            <a:spLocks noGrp="1"/>
          </p:cNvSpPr>
          <p:nvPr isPhoto="0" userDrawn="0"/>
        </p:nvSpPr>
        <p:spPr bwMode="auto">
          <a:xfrm flipH="0" flipV="0">
            <a:off x="764230" y="2093627"/>
            <a:ext cx="2475202" cy="91254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latin typeface="Arial"/>
              </a:rPr>
              <a:t>Produtor: </a:t>
            </a:r>
            <a:r>
              <a:rPr sz="1800" u="none">
                <a:latin typeface="Arial"/>
              </a:rPr>
              <a:t>Escaneia e </a:t>
            </a:r>
            <a:br>
              <a:rPr strike="noStrike"/>
            </a:br>
            <a:r>
              <a:rPr sz="1800" u="none">
                <a:latin typeface="Arial"/>
              </a:rPr>
              <a:t>devolve imagem a ser </a:t>
            </a:r>
            <a:br>
              <a:rPr strike="noStrike"/>
            </a:br>
            <a:r>
              <a:rPr sz="1800" u="none">
                <a:latin typeface="Arial"/>
              </a:rPr>
              <a:t>processada</a:t>
            </a:r>
            <a:endParaRPr/>
          </a:p>
        </p:txBody>
      </p:sp>
      <p:sp>
        <p:nvSpPr>
          <p:cNvPr id="15" name="TextShape 8" hidden="0"/>
          <p:cNvSpPr>
            <a:spLocks noGrp="1"/>
          </p:cNvSpPr>
          <p:nvPr isPhoto="0" userDrawn="0"/>
        </p:nvSpPr>
        <p:spPr bwMode="auto">
          <a:xfrm flipH="0" flipV="0">
            <a:off x="5255667" y="4679704"/>
            <a:ext cx="2627833" cy="63823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latin typeface="Arial"/>
              </a:rPr>
              <a:t>Consumidor:</a:t>
            </a:r>
            <a:r>
              <a:rPr sz="1800" u="none">
                <a:latin typeface="Arial"/>
              </a:rPr>
              <a:t> transforma</a:t>
            </a:r>
            <a:br>
              <a:rPr strike="noStrike"/>
            </a:br>
            <a:r>
              <a:rPr sz="1800" u="none">
                <a:latin typeface="Arial"/>
              </a:rPr>
              <a:t>imagem em informação</a:t>
            </a:r>
            <a:endParaRPr/>
          </a:p>
        </p:txBody>
      </p:sp>
      <p:sp>
        <p:nvSpPr>
          <p:cNvPr id="16" name="" hidden="0"/>
          <p:cNvSpPr>
            <a:spLocks noGrp="1"/>
          </p:cNvSpPr>
          <p:nvPr isPhoto="0" userDrawn="0"/>
        </p:nvSpPr>
        <p:spPr bwMode="auto">
          <a:xfrm>
            <a:off x="663016" y="5039681"/>
            <a:ext cx="4145693" cy="1295989"/>
          </a:xfrm>
          <a:prstGeom prst="rect">
            <a:avLst/>
          </a:prstGeom>
          <a:solidFill>
            <a:srgbClr val="EF413D"/>
          </a:solidFill>
          <a:ln w="12700">
            <a:solidFill>
              <a:srgbClr val="EF413D"/>
            </a:solidFill>
          </a:ln>
        </p:spPr>
        <p:txBody>
          <a:bodyPr wrap="none" lIns="89992" tIns="44995" rIns="89992" bIns="44995" anchor="ctr"/>
          <a:lstStyle/>
          <a:p>
            <a:pPr algn="ctr">
              <a:defRPr/>
            </a:pPr>
            <a:r>
              <a:rPr sz="1600" b="1" u="none" strike="noStrike">
                <a:solidFill>
                  <a:srgbClr val="EEEEEE"/>
                </a:solidFill>
              </a:rPr>
              <a:t>Sincronização</a:t>
            </a:r>
            <a:br>
              <a:rPr sz="1600" strike="noStrike">
                <a:solidFill>
                  <a:srgbClr val="EEEEEE"/>
                </a:solidFill>
              </a:rPr>
            </a:br>
            <a:endParaRPr sz="1600"/>
          </a:p>
          <a:p>
            <a:pPr lvl="0" indent="215985" algn="ctr">
              <a:buSzPct val="100000"/>
              <a:buAutoNum type="arabicPeriod" startAt="1"/>
              <a:defRPr/>
            </a:pPr>
            <a:endParaRPr sz="1600"/>
          </a:p>
          <a:p>
            <a:pPr lvl="0" indent="215985" algn="l">
              <a:buSzPct val="100000"/>
              <a:buAutoNum type="arabicPeriod" startAt="1"/>
              <a:defRPr/>
            </a:pPr>
            <a:r>
              <a:rPr sz="1600" strike="noStrike">
                <a:solidFill>
                  <a:srgbClr val="EEEEEE"/>
                </a:solidFill>
              </a:rPr>
              <a:t> </a:t>
            </a:r>
            <a:r>
              <a:rPr sz="1600" u="sng" strike="noStrike">
                <a:solidFill>
                  <a:srgbClr val="EEEEEE"/>
                </a:solidFill>
              </a:rPr>
              <a:t>Consumidor</a:t>
            </a:r>
            <a:r>
              <a:rPr sz="1600" strike="noStrike">
                <a:solidFill>
                  <a:srgbClr val="EEEEEE"/>
                </a:solidFill>
              </a:rPr>
              <a:t>: espera produtor enviar item</a:t>
            </a:r>
            <a:endParaRPr sz="1600"/>
          </a:p>
          <a:p>
            <a:pPr lvl="0" indent="215985" algn="l">
              <a:buSzPct val="100000"/>
              <a:buAutoNum type="arabicPeriod" startAt="1"/>
              <a:defRPr/>
            </a:pPr>
            <a:r>
              <a:rPr sz="1600" u="none" strike="noStrike">
                <a:solidFill>
                  <a:srgbClr val="EEEEEE"/>
                </a:solidFill>
              </a:rPr>
              <a:t> </a:t>
            </a:r>
            <a:r>
              <a:rPr sz="1600" u="sng" strike="noStrike">
                <a:solidFill>
                  <a:srgbClr val="EEEEEE"/>
                </a:solidFill>
              </a:rPr>
              <a:t>Produtor</a:t>
            </a:r>
            <a:r>
              <a:rPr sz="1600" strike="noStrike">
                <a:solidFill>
                  <a:srgbClr val="EEEEEE"/>
                </a:solidFill>
              </a:rPr>
              <a:t>: cria item e avisa Consumidor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1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TextShape 2" hidden="0"/>
          <p:cNvSpPr>
            <a:spLocks noGrp="1"/>
          </p:cNvSpPr>
          <p:nvPr isPhoto="0" userDrawn="0"/>
        </p:nvSpPr>
        <p:spPr bwMode="auto">
          <a:xfrm flipH="0" flipV="0">
            <a:off x="711315" y="1720330"/>
            <a:ext cx="8216409" cy="436850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Dois conjuntos de threads</a:t>
            </a:r>
            <a:br>
              <a:rPr strike="noStrike"/>
            </a:br>
            <a:endParaRPr/>
          </a:p>
          <a:p>
            <a:pPr marL="215985" lvl="0" indent="215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</a:rPr>
              <a:t>Produzem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 tarefas a serem executadas</a:t>
            </a: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Pode depender de um recurso compartilhado</a:t>
            </a: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controlar tasdfmanho das tarefas</a:t>
            </a:r>
            <a:r>
              <a:rPr sz="2400" u="none">
                <a:solidFill>
                  <a:srgbClr val="000000"/>
                </a:solidFill>
                <a:latin typeface="Arial"/>
                <a:ea typeface="Verdana"/>
              </a:rPr>
              <a:t>.</a:t>
            </a:r>
            <a:br>
              <a:rPr sz="2400" u="none">
                <a:solidFill>
                  <a:srgbClr val="000000"/>
                </a:solidFill>
                <a:latin typeface="Arial"/>
                <a:ea typeface="Verdana"/>
              </a:rPr>
            </a:br>
            <a:endParaRPr/>
          </a:p>
          <a:p>
            <a:pPr marL="215985" marR="0" lvl="0" indent="215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</a:rPr>
              <a:t>Consomem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 as tarefas e as executam. </a:t>
            </a: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Cada consumidor não depende dos produtores nem de outros consumidores.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69" y="781148"/>
            <a:ext cx="8227279" cy="617359"/>
          </a:xfrm>
          <a:prstGeom prst="rect">
            <a:avLst/>
          </a:prstGeom>
          <a:noFill/>
          <a:ln>
            <a:noFill/>
          </a:ln>
        </p:spPr>
        <p:txBody>
          <a:bodyPr lIns="89991" tIns="44994" rIns="89991" bIns="44994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1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-11710301" y="6670868"/>
            <a:ext cx="144829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83083" y="1760681"/>
            <a:ext cx="8375452" cy="4718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69" y="781148"/>
            <a:ext cx="8227279" cy="617359"/>
          </a:xfrm>
          <a:prstGeom prst="rect">
            <a:avLst/>
          </a:prstGeom>
          <a:noFill/>
          <a:ln>
            <a:noFill/>
          </a:ln>
        </p:spPr>
        <p:txBody>
          <a:bodyPr lIns="89991" tIns="44994" rIns="89991" bIns="44994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1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-11710301" y="6670868"/>
            <a:ext cx="144829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-20085476" y="5480975"/>
            <a:ext cx="66281" cy="66582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5952" y="1614394"/>
            <a:ext cx="7769714" cy="4532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8;p64" hidden="0"/>
          <p:cNvSpPr/>
          <p:nvPr isPhoto="0" userDrawn="0"/>
        </p:nvSpPr>
        <p:spPr bwMode="auto">
          <a:xfrm>
            <a:off x="161982" y="85666"/>
            <a:ext cx="7227977" cy="35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49;p64" hidden="0"/>
          <p:cNvSpPr/>
          <p:nvPr isPhoto="0" userDrawn="0"/>
        </p:nvSpPr>
        <p:spPr bwMode="auto">
          <a:xfrm>
            <a:off x="84227" y="6401828"/>
            <a:ext cx="640392" cy="3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0AE92A9-7302-4F2C-6FC0-4F313B12798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24622" y="1490428"/>
            <a:ext cx="8137407" cy="3634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Dados compartilhados:</a:t>
            </a: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r>
              <a:rPr sz="2000" b="1"/>
              <a:t>Mutex:</a:t>
            </a: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r>
              <a:rPr sz="2000" b="1"/>
              <a:t>Semáforos:</a:t>
            </a:r>
            <a:endParaRPr sz="2000" b="1"/>
          </a:p>
          <a:p>
            <a:pPr marL="305892" indent="-305892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  <p:sp>
        <p:nvSpPr>
          <p:cNvPr id="7" name="CustomShape 1" hidden="0"/>
          <p:cNvSpPr>
            <a:spLocks noGrp="1"/>
          </p:cNvSpPr>
          <p:nvPr isPhoto="0" userDrawn="0"/>
        </p:nvSpPr>
        <p:spPr bwMode="auto">
          <a:xfrm flipH="0" flipV="0">
            <a:off x="457169" y="781148"/>
            <a:ext cx="8227279" cy="617359"/>
          </a:xfrm>
          <a:prstGeom prst="rect">
            <a:avLst/>
          </a:prstGeom>
          <a:noFill/>
          <a:ln>
            <a:noFill/>
          </a:ln>
        </p:spPr>
        <p:txBody>
          <a:bodyPr lIns="89991" tIns="44994" rIns="89991" bIns="44994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b="1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Produtor Consumidor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8;p64" hidden="0"/>
          <p:cNvSpPr/>
          <p:nvPr isPhoto="0" userDrawn="0"/>
        </p:nvSpPr>
        <p:spPr bwMode="auto">
          <a:xfrm>
            <a:off x="161982" y="85665"/>
            <a:ext cx="7227976" cy="35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49;p64" hidden="0"/>
          <p:cNvSpPr/>
          <p:nvPr isPhoto="0" userDrawn="0"/>
        </p:nvSpPr>
        <p:spPr bwMode="auto">
          <a:xfrm>
            <a:off x="84226" y="6401827"/>
            <a:ext cx="640391" cy="36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66BD191-D824-B545-F97F-410868F0998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24622" y="1490428"/>
            <a:ext cx="8137406" cy="3634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Produtor					Consumidor</a:t>
            </a: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  <p:sp>
        <p:nvSpPr>
          <p:cNvPr id="7" name="CustomShape 1" hidden="0"/>
          <p:cNvSpPr>
            <a:spLocks noGrp="1"/>
          </p:cNvSpPr>
          <p:nvPr isPhoto="0" userDrawn="0"/>
        </p:nvSpPr>
        <p:spPr bwMode="auto">
          <a:xfrm flipH="0" flipV="0">
            <a:off x="457169" y="781148"/>
            <a:ext cx="8227279" cy="617359"/>
          </a:xfrm>
          <a:prstGeom prst="rect">
            <a:avLst/>
          </a:prstGeom>
          <a:noFill/>
          <a:ln>
            <a:noFill/>
          </a:ln>
        </p:spPr>
        <p:txBody>
          <a:bodyPr lIns="89991" tIns="44994" rIns="89991" bIns="44994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b="1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Produtor Consumidor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39104" cy="685324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540000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2999331" cy="45213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28611" cy="6080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4" y="2920460"/>
            <a:ext cx="8227992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4"/>
            <a:ext cx="7227975" cy="35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5" y="6401826"/>
            <a:ext cx="640390" cy="36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31E2468-EE24-6500-D254-4BD175A0DE2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1" y="4088153"/>
            <a:ext cx="8137405" cy="3634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de Barreiras</a:t>
            </a:r>
            <a:endParaRPr sz="2000" b="1"/>
          </a:p>
          <a:p>
            <a:pPr marL="305892" indent="-30589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8;p64" hidden="0"/>
          <p:cNvSpPr/>
          <p:nvPr isPhoto="0" userDrawn="0"/>
        </p:nvSpPr>
        <p:spPr bwMode="auto">
          <a:xfrm>
            <a:off x="161982" y="85665"/>
            <a:ext cx="7227976" cy="35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49;p64" hidden="0"/>
          <p:cNvSpPr/>
          <p:nvPr isPhoto="0" userDrawn="0"/>
        </p:nvSpPr>
        <p:spPr bwMode="auto">
          <a:xfrm>
            <a:off x="84226" y="6401827"/>
            <a:ext cx="640391" cy="36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A996497-CF33-BC0F-D340-5380C1A4D74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24622" y="1490427"/>
            <a:ext cx="8137406" cy="3634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Dados compartilhados:</a:t>
            </a: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r>
              <a:rPr sz="2000" b="1"/>
              <a:t>Mutex:</a:t>
            </a: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r>
              <a:rPr sz="2000" b="1"/>
              <a:t>Semáforos:</a:t>
            </a:r>
            <a:endParaRPr sz="2000" b="1"/>
          </a:p>
          <a:p>
            <a:pPr marL="305892" indent="-305892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  <p:sp>
        <p:nvSpPr>
          <p:cNvPr id="7" name="CustomShape 1" hidden="0"/>
          <p:cNvSpPr>
            <a:spLocks noGrp="1"/>
          </p:cNvSpPr>
          <p:nvPr isPhoto="0" userDrawn="0"/>
        </p:nvSpPr>
        <p:spPr bwMode="auto">
          <a:xfrm flipH="0" flipV="0">
            <a:off x="457169" y="781148"/>
            <a:ext cx="8227279" cy="617359"/>
          </a:xfrm>
          <a:prstGeom prst="rect">
            <a:avLst/>
          </a:prstGeom>
          <a:noFill/>
          <a:ln>
            <a:noFill/>
          </a:ln>
        </p:spPr>
        <p:txBody>
          <a:bodyPr lIns="89991" tIns="44994" rIns="89991" bIns="44994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b="1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Barreiras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8;p64" hidden="0"/>
          <p:cNvSpPr/>
          <p:nvPr isPhoto="0" userDrawn="0"/>
        </p:nvSpPr>
        <p:spPr bwMode="auto">
          <a:xfrm>
            <a:off x="161982" y="85665"/>
            <a:ext cx="7227976" cy="35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49;p64" hidden="0"/>
          <p:cNvSpPr/>
          <p:nvPr isPhoto="0" userDrawn="0"/>
        </p:nvSpPr>
        <p:spPr bwMode="auto">
          <a:xfrm>
            <a:off x="84226" y="6401827"/>
            <a:ext cx="640391" cy="36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30A5644-B6E4-6538-8AA3-B140C0A97A1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724622" y="1490427"/>
            <a:ext cx="8137406" cy="3634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 sz="2000" b="1"/>
          </a:p>
          <a:p>
            <a:pPr>
              <a:defRPr/>
            </a:pPr>
            <a:endParaRPr sz="2000" b="1"/>
          </a:p>
          <a:p>
            <a:pPr>
              <a:defRPr/>
            </a:pP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  <p:sp>
        <p:nvSpPr>
          <p:cNvPr id="7" name="CustomShape 1" hidden="0"/>
          <p:cNvSpPr>
            <a:spLocks noGrp="1"/>
          </p:cNvSpPr>
          <p:nvPr isPhoto="0" userDrawn="0"/>
        </p:nvSpPr>
        <p:spPr bwMode="auto">
          <a:xfrm flipH="0" flipV="0">
            <a:off x="457169" y="781148"/>
            <a:ext cx="8227279" cy="617359"/>
          </a:xfrm>
          <a:prstGeom prst="rect">
            <a:avLst/>
          </a:prstGeom>
          <a:noFill/>
          <a:ln>
            <a:noFill/>
          </a:ln>
        </p:spPr>
        <p:txBody>
          <a:bodyPr lIns="89991" tIns="44994" rIns="89991" bIns="44994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b="1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Barreiras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4760" cy="61484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 e threads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7" y="85673"/>
            <a:ext cx="7224743" cy="34809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37158" cy="36069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35784EA6-F078-3A71-39DD-E12A3CEDE252}" type="slidenum">
              <a:rPr/>
              <a:t/>
            </a:fld>
            <a:endParaRPr/>
          </a:p>
        </p:txBody>
      </p:sp>
      <p:pic>
        <p:nvPicPr>
          <p:cNvPr id="7" name="Imagem 5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453587" y="1991394"/>
            <a:ext cx="6300682" cy="38150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0" y="781149"/>
            <a:ext cx="8228000" cy="61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Race Condition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3" y="6401835"/>
            <a:ext cx="640398" cy="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535A91F-B9E2-0FF9-0C10-E8DAA9496C1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6" y="1588380"/>
            <a:ext cx="8703828" cy="49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"Ocorre quando a saída do programa depende da ordem de execução das threads"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Em geral ocorre quando</a:t>
            </a: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uma variável é usada em mais de uma thread e há pelo menos uma operação de escrita.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trabalhamos com os mesmos arquivos simultaneamente em várias threads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0" y="781149"/>
            <a:ext cx="8228000" cy="61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Região Crítica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3" y="6401835"/>
            <a:ext cx="640398" cy="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568C5D1-13A6-6828-C42C-2CCEF8B35F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6" y="1588380"/>
            <a:ext cx="8703828" cy="49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"Parte do programa que só pode ser rodada uma thread por vez"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situações de concorrência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também toda a concorrência e pode se tornar gargalo de desempenho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640" cy="61772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Mutex (Mutual Exclusion)</a:t>
            </a:r>
            <a:br>
              <a:rPr strike="noStrike"/>
            </a:br>
            <a:br>
              <a:rPr strike="noStrike"/>
            </a:br>
            <a:r>
              <a:rPr sz="26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Primitiva de sincronização para criação de regiões de exclusão mútua</a:t>
            </a:r>
            <a:br>
              <a:rPr strike="noStrike"/>
            </a:br>
            <a:br>
              <a:rPr strike="noStrike"/>
            </a:br>
            <a:endParaRPr/>
          </a:p>
          <a:p>
            <a:pPr marL="215985" lvl="0" indent="21562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71993" lvl="0" indent="-371993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Lock – se estiver destravado, trava e continua</a:t>
            </a:r>
            <a:endParaRPr/>
          </a:p>
          <a:p>
            <a:pPr lvl="6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- se não espera até alguém destravar</a:t>
            </a:r>
            <a:endParaRPr/>
          </a:p>
          <a:p>
            <a:pPr marL="371993" lvl="0" indent="-371993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Unlock  – se tiver a trava, destrava</a:t>
            </a:r>
            <a:endParaRPr/>
          </a:p>
          <a:p>
            <a:pPr lvl="8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     - se não tiver retorna erro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69" y="781148"/>
            <a:ext cx="8227279" cy="617359"/>
          </a:xfrm>
          <a:prstGeom prst="rect">
            <a:avLst/>
          </a:prstGeom>
          <a:noFill/>
          <a:ln>
            <a:noFill/>
          </a:ln>
        </p:spPr>
        <p:txBody>
          <a:bodyPr lIns="89991" tIns="44994" rIns="89991" bIns="44994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Semáforos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TextShape 2" hidden="0"/>
          <p:cNvSpPr>
            <a:spLocks noGrp="1"/>
          </p:cNvSpPr>
          <p:nvPr isPhoto="0" userDrawn="0"/>
        </p:nvSpPr>
        <p:spPr bwMode="auto">
          <a:xfrm flipH="0" flipV="0">
            <a:off x="711315" y="1720329"/>
            <a:ext cx="8226416" cy="4479147"/>
          </a:xfrm>
          <a:prstGeom prst="rect">
            <a:avLst/>
          </a:prstGeom>
          <a:noFill/>
          <a:ln>
            <a:noFill/>
          </a:ln>
        </p:spPr>
        <p:txBody>
          <a:bodyPr lIns="89991" tIns="44994" rIns="89991" bIns="44994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"Inteiro especial que nunca fica negativo"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Só pode ser manipulado por duas operações </a:t>
            </a:r>
            <a:r>
              <a:rPr sz="2400" u="sng">
                <a:solidFill>
                  <a:srgbClr val="000000"/>
                </a:solidFill>
                <a:latin typeface="Arial"/>
                <a:ea typeface="Arial"/>
                <a:cs typeface="Arial"/>
              </a:rPr>
              <a:t>atômicas</a:t>
            </a:r>
            <a:endParaRPr sz="2400" u="sng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sng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Arial"/>
                <a:ea typeface="Arial"/>
                <a:cs typeface="Arial"/>
              </a:rPr>
              <a:t>POST</a:t>
            </a: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4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Aumenta o valor em 1</a:t>
            </a:r>
            <a:endParaRPr sz="2400" strike="noStrike">
              <a:latin typeface="Arial"/>
              <a:ea typeface="Arial"/>
              <a:cs typeface="Arial"/>
            </a:endParaRPr>
          </a:p>
          <a:p>
            <a:pPr marL="750014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strike="noStrike"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 strike="noStrike">
                <a:latin typeface="Arial"/>
                <a:ea typeface="Arial"/>
                <a:cs typeface="Arial"/>
              </a:rPr>
              <a:t>WAIT:</a:t>
            </a:r>
            <a:endParaRPr sz="2400" u="sng" strike="noStrike"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4" lvl="2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 for positivo, diminui em 1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4" lvl="2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 for 0 fica esperando;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2021-05-27T12:41:55Z</dcterms:modified>
  <cp:category/>
  <cp:contentStatus/>
  <cp:version/>
</cp:coreProperties>
</file>