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21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5.xml" ContentType="application/vnd.openxmlformats-officedocument.presentationml.slide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slideLayouts/slideLayout4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s/slide9.xml" ContentType="application/vnd.openxmlformats-officedocument.presentationml.slide+xml"/>
  <Override PartName="/ppt/slideLayouts/slideLayout27.xml" ContentType="application/vnd.openxmlformats-officedocument.presentationml.slideLayout+xml"/>
  <Override PartName="/ppt/slides/slide10.xml" ContentType="application/vnd.openxmlformats-officedocument.presentationml.slide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1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2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4.xml" ContentType="application/vnd.openxmlformats-officedocument.theme+xml"/>
  <Override PartName="/ppt/slides/slide22.xml" ContentType="application/vnd.openxmlformats-officedocument.presentationml.slide+xml"/>
  <Override PartName="/ppt/slideMasters/slideMaster4.xml" ContentType="application/vnd.openxmlformats-officedocument.presentationml.slideMaster+xml"/>
  <Override PartName="/ppt/theme/theme3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s/slide16.xml" ContentType="application/vnd.openxmlformats-officedocument.presentationml.slide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s/slide2.xml" ContentType="application/vnd.openxmlformats-officedocument.presentationml.slide+xml"/>
  <Override PartName="/ppt/slideLayouts/slideLayout3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slideMasters/slideMaster3.xml" ContentType="application/vnd.openxmlformats-officedocument.presentationml.slideMaster+xml"/>
  <Override PartName="/ppt/slideLayouts/slideLayout18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sldMasterIdLst>
    <p:sldMasterId id="2147483648" r:id="rId1"/>
    <p:sldMasterId id="2147483661" r:id="rId2"/>
    <p:sldMasterId id="2147483674" r:id="rId3"/>
    <p:sldMasterId id="2147483687" r:id="rId4"/>
  </p:sld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</p:sldIdLst>
  <p:sldSz cx="9144000" cy="6858000" type="screen4x3"/>
  <p:notesSz cx="6858000" cy="9144000"/>
  <p:defaultTextStyle>
    <a:defPPr>
      <a:defRPr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theme" Target="theme/theme1.xml"/><Relationship Id="rId6" Type="http://schemas.openxmlformats.org/officeDocument/2006/relationships/theme" Target="theme/theme2.xml"/><Relationship Id="rId7" Type="http://schemas.openxmlformats.org/officeDocument/2006/relationships/theme" Target="theme/theme3.xml"/><Relationship Id="rId8" Type="http://schemas.openxmlformats.org/officeDocument/2006/relationships/theme" Target="theme/theme4.xml"/><Relationship Id="rId9" Type="http://schemas.openxmlformats.org/officeDocument/2006/relationships/slide" Target="slides/slide1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Relationship Id="rId19" Type="http://schemas.openxmlformats.org/officeDocument/2006/relationships/slide" Target="slides/slide11.xml"/><Relationship Id="rId20" Type="http://schemas.openxmlformats.org/officeDocument/2006/relationships/slide" Target="slides/slide12.xml"/><Relationship Id="rId21" Type="http://schemas.openxmlformats.org/officeDocument/2006/relationships/slide" Target="slides/slide13.xml"/><Relationship Id="rId22" Type="http://schemas.openxmlformats.org/officeDocument/2006/relationships/slide" Target="slides/slide14.xml"/><Relationship Id="rId23" Type="http://schemas.openxmlformats.org/officeDocument/2006/relationships/slide" Target="slides/slide15.xml"/><Relationship Id="rId24" Type="http://schemas.openxmlformats.org/officeDocument/2006/relationships/slide" Target="slides/slide16.xml"/><Relationship Id="rId25" Type="http://schemas.openxmlformats.org/officeDocument/2006/relationships/slide" Target="slides/slide17.xml"/><Relationship Id="rId26" Type="http://schemas.openxmlformats.org/officeDocument/2006/relationships/slide" Target="slides/slide18.xml"/><Relationship Id="rId27" Type="http://schemas.openxmlformats.org/officeDocument/2006/relationships/slide" Target="slides/slide19.xml"/><Relationship Id="rId28" Type="http://schemas.openxmlformats.org/officeDocument/2006/relationships/slide" Target="slides/slide20.xml"/><Relationship Id="rId29" Type="http://schemas.openxmlformats.org/officeDocument/2006/relationships/slide" Target="slides/slide21.xml"/><Relationship Id="rId30" Type="http://schemas.openxmlformats.org/officeDocument/2006/relationships/slide" Target="slides/slide22.xml"/><Relationship Id="rId31" Type="http://schemas.openxmlformats.org/officeDocument/2006/relationships/slide" Target="slides/slide23.xml"/><Relationship Id="rId32" Type="http://schemas.openxmlformats.org/officeDocument/2006/relationships/slide" Target="slides/slide24.xml"/><Relationship Id="rId33" Type="http://schemas.openxmlformats.org/officeDocument/2006/relationships/presProps" Target="presProps.xml" /><Relationship Id="rId34" Type="http://schemas.openxmlformats.org/officeDocument/2006/relationships/tableStyles" Target="tableStyles.xml" /><Relationship Id="rId35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OverTx" userDrawn="1">
  <p:cSld name="Title, Content over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>
              <a:defRPr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fourObj" userDrawn="1">
  <p:cSld name="Title, 4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>
              <a:defRPr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5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Title, 6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>
              <a:defRPr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5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6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7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x" userDrawn="1">
  <p:cSld name="Title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>
              <a:defRPr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subTitle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>
              <a:defRPr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,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>
              <a:defRPr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itle, 2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>
              <a:defRPr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>
              <a:defRPr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Only" userDrawn="1">
  <p:cSld name="Centered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subTitle" hasCustomPrompt="0"/>
          </p:nvPr>
        </p:nvSpPr>
        <p:spPr bwMode="auto"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>
              <a:defRPr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AndObj" userDrawn="1">
  <p:cSld name="Title, 2 Content and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>
              <a:defRPr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x" userDrawn="1">
  <p:cSld name="Title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>
              <a:defRPr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subTitle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>
              <a:defRPr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AndTwoObj" userDrawn="1">
  <p:cSld name="Title Content and 2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>
              <a:defRPr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OverTx" userDrawn="1">
  <p:cSld name="Title, 2 Content over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>
              <a:defRPr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OverTx" userDrawn="1">
  <p:cSld name="Title, Content over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>
              <a:defRPr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fourObj" userDrawn="1">
  <p:cSld name="Title, 4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>
              <a:defRPr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5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Title, 6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>
              <a:defRPr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5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6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7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x" userDrawn="1">
  <p:cSld name="Title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>
              <a:defRPr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subTitle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>
              <a:defRPr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,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>
              <a:defRPr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itle, 2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>
              <a:defRPr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>
              <a:defRPr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,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>
              <a:defRPr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Only" userDrawn="1">
  <p:cSld name="Centered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subTitle" hasCustomPrompt="0"/>
          </p:nvPr>
        </p:nvSpPr>
        <p:spPr bwMode="auto"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>
              <a:defRPr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AndObj" userDrawn="1">
  <p:cSld name="Title, 2 Content and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>
              <a:defRPr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AndTwoObj" userDrawn="1">
  <p:cSld name="Title Content and 2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>
              <a:defRPr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OverTx" userDrawn="1">
  <p:cSld name="Title, 2 Content over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>
              <a:defRPr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OverTx" userDrawn="1">
  <p:cSld name="Title, Content over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>
              <a:defRPr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fourObj" userDrawn="1">
  <p:cSld name="Title, 4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>
              <a:defRPr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5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Title, 6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>
              <a:defRPr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5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6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7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x" userDrawn="1">
  <p:cSld name="Title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>
              <a:defRPr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subTitle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>
              <a:defRPr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,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>
              <a:defRPr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itle, 2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>
              <a:defRPr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itle, 2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>
              <a:defRPr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>
              <a:defRPr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Only" userDrawn="1">
  <p:cSld name="Centered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subTitle" hasCustomPrompt="0"/>
          </p:nvPr>
        </p:nvSpPr>
        <p:spPr bwMode="auto"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>
              <a:defRPr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AndObj" userDrawn="1">
  <p:cSld name="Title, 2 Content and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>
              <a:defRPr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AndTwoObj" userDrawn="1">
  <p:cSld name="Title Content and 2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>
              <a:defRPr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OverTx" userDrawn="1">
  <p:cSld name="Title, 2 Content over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>
              <a:defRPr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OverTx" userDrawn="1">
  <p:cSld name="Title, Content over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>
              <a:defRPr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fourObj" userDrawn="1">
  <p:cSld name="Title, 4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>
              <a:defRPr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5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Title, 6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>
              <a:defRPr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5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6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7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>
              <a:defRPr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Only" userDrawn="1">
  <p:cSld name="Centered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subTitle" hasCustomPrompt="0"/>
          </p:nvPr>
        </p:nvSpPr>
        <p:spPr bwMode="auto"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>
              <a:defRPr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AndObj" userDrawn="1">
  <p:cSld name="Title, 2 Content and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>
              <a:defRPr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AndTwoObj" userDrawn="1">
  <p:cSld name="Title Content and 2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>
              <a:defRPr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OverTx" userDrawn="1">
  <p:cSld name="Title, 2 Content over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>
              <a:defRPr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g"/><Relationship Id="rId15" Type="http://schemas.openxmlformats.org/officeDocument/2006/relationships/image" Target="../media/image2.png"/></Relationships>
</file>

<file path=ppt/slideMasters/_rels/slideMaster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4.xml"/><Relationship Id="rId13" Type="http://schemas.openxmlformats.org/officeDocument/2006/relationships/theme" Target="../theme/theme2.xml"/><Relationship Id="rId14" Type="http://schemas.openxmlformats.org/officeDocument/2006/relationships/image" Target="../media/image1.jpg"/></Relationships>
</file>

<file path=ppt/slideMasters/_rels/slideMaster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36.xml"/><Relationship Id="rId13" Type="http://schemas.openxmlformats.org/officeDocument/2006/relationships/theme" Target="../theme/theme3.xml"/><Relationship Id="rId14" Type="http://schemas.openxmlformats.org/officeDocument/2006/relationships/image" Target="../media/image1.jpg"/></Relationships>
</file>

<file path=ppt/slideMasters/_rels/slideMaster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slideLayout" Target="../slideLayouts/slideLayout38.xml"/><Relationship Id="rId3" Type="http://schemas.openxmlformats.org/officeDocument/2006/relationships/slideLayout" Target="../slideLayouts/slideLayout39.xml"/><Relationship Id="rId4" Type="http://schemas.openxmlformats.org/officeDocument/2006/relationships/slideLayout" Target="../slideLayouts/slideLayout40.xml"/><Relationship Id="rId5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3.xml"/><Relationship Id="rId8" Type="http://schemas.openxmlformats.org/officeDocument/2006/relationships/slideLayout" Target="../slideLayouts/slideLayout44.xml"/><Relationship Id="rId9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46.xml"/><Relationship Id="rId11" Type="http://schemas.openxmlformats.org/officeDocument/2006/relationships/slideLayout" Target="../slideLayouts/slideLayout47.xml"/><Relationship Id="rId12" Type="http://schemas.openxmlformats.org/officeDocument/2006/relationships/slideLayout" Target="../slideLayouts/slideLayout48.xml"/><Relationship Id="rId13" Type="http://schemas.openxmlformats.org/officeDocument/2006/relationships/theme" Target="../theme/theme4.xml"/><Relationship Id="rId14" Type="http://schemas.openxmlformats.org/officeDocument/2006/relationships/image" Target="../media/image1.jpg"/><Relationship Id="rId15" Type="http://schemas.openxmlformats.org/officeDocument/2006/relationships/image" Target="../media/image3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rgbClr val="FFFFFF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Picture 2" hidden="0"/>
          <p:cNvPicPr/>
          <p:nvPr isPhoto="0" userDrawn="0"/>
        </p:nvPicPr>
        <p:blipFill>
          <a:blip r:embed="rId14"/>
          <a:stretch/>
        </p:blipFill>
        <p:spPr bwMode="auto">
          <a:xfrm>
            <a:off x="0" y="0"/>
            <a:ext cx="9142920" cy="6856920"/>
          </a:xfrm>
          <a:prstGeom prst="rect">
            <a:avLst/>
          </a:prstGeom>
          <a:ln>
            <a:noFill/>
          </a:ln>
        </p:spPr>
      </p:pic>
      <p:pic>
        <p:nvPicPr>
          <p:cNvPr id="5" name="Imagem 6" hidden="0"/>
          <p:cNvPicPr/>
          <p:nvPr isPhoto="0" userDrawn="0"/>
        </p:nvPicPr>
        <p:blipFill>
          <a:blip r:embed="rId15"/>
          <a:stretch/>
        </p:blipFill>
        <p:spPr bwMode="auto">
          <a:xfrm>
            <a:off x="2880" y="0"/>
            <a:ext cx="9137160" cy="6856920"/>
          </a:xfrm>
          <a:prstGeom prst="rect">
            <a:avLst/>
          </a:prstGeom>
          <a:ln>
            <a:noFill/>
          </a:ln>
        </p:spPr>
      </p:pic>
      <p:sp>
        <p:nvSpPr>
          <p:cNvPr id="6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7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/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  <a:endParaRPr/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  <a:endParaRPr/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  <a:endParaRPr/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  <a:endParaRPr/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  <a:endParaRPr/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rgbClr val="FFFFFF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Picture 2" hidden="0"/>
          <p:cNvPicPr/>
          <p:nvPr isPhoto="0" userDrawn="0"/>
        </p:nvPicPr>
        <p:blipFill>
          <a:blip r:embed="rId14"/>
          <a:stretch/>
        </p:blipFill>
        <p:spPr bwMode="auto">
          <a:xfrm>
            <a:off x="0" y="0"/>
            <a:ext cx="9142200" cy="6856200"/>
          </a:xfrm>
          <a:prstGeom prst="rect">
            <a:avLst/>
          </a:prstGeom>
          <a:ln>
            <a:noFill/>
          </a:ln>
        </p:spPr>
      </p:pic>
      <p:sp>
        <p:nvSpPr>
          <p:cNvPr id="5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6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/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  <a:endParaRPr/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  <a:endParaRPr/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  <a:endParaRPr/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  <a:endParaRPr/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  <a:endParaRPr/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rgbClr val="FFFFFF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Picture 2" hidden="0"/>
          <p:cNvPicPr/>
          <p:nvPr isPhoto="0" userDrawn="0"/>
        </p:nvPicPr>
        <p:blipFill>
          <a:blip r:embed="rId14"/>
          <a:stretch/>
        </p:blipFill>
        <p:spPr bwMode="auto">
          <a:xfrm>
            <a:off x="0" y="0"/>
            <a:ext cx="9142920" cy="6856920"/>
          </a:xfrm>
          <a:prstGeom prst="rect">
            <a:avLst/>
          </a:prstGeom>
          <a:ln>
            <a:noFill/>
          </a:ln>
        </p:spPr>
      </p:pic>
      <p:sp>
        <p:nvSpPr>
          <p:cNvPr id="5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6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/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  <a:endParaRPr/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  <a:endParaRPr/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  <a:endParaRPr/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  <a:endParaRPr/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  <a:endParaRPr/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rgbClr val="FFFFFF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Picture 2" hidden="0"/>
          <p:cNvPicPr/>
          <p:nvPr isPhoto="0" userDrawn="0"/>
        </p:nvPicPr>
        <p:blipFill>
          <a:blip r:embed="rId14"/>
          <a:stretch/>
        </p:blipFill>
        <p:spPr bwMode="auto">
          <a:xfrm>
            <a:off x="0" y="0"/>
            <a:ext cx="9142920" cy="6856920"/>
          </a:xfrm>
          <a:prstGeom prst="rect">
            <a:avLst/>
          </a:prstGeom>
          <a:ln>
            <a:noFill/>
          </a:ln>
        </p:spPr>
      </p:pic>
      <p:pic>
        <p:nvPicPr>
          <p:cNvPr id="5" name="Picture 1" hidden="0"/>
          <p:cNvPicPr/>
          <p:nvPr isPhoto="0" userDrawn="0"/>
        </p:nvPicPr>
        <p:blipFill>
          <a:blip r:embed="rId15"/>
          <a:stretch/>
        </p:blipFill>
        <p:spPr bwMode="auto">
          <a:xfrm>
            <a:off x="0" y="0"/>
            <a:ext cx="9142920" cy="6856920"/>
          </a:xfrm>
          <a:prstGeom prst="rect">
            <a:avLst/>
          </a:prstGeom>
          <a:ln>
            <a:noFill/>
          </a:ln>
        </p:spPr>
      </p:pic>
      <p:sp>
        <p:nvSpPr>
          <p:cNvPr id="6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7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/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  <a:endParaRPr/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  <a:endParaRPr/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  <a:endParaRPr/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  <a:endParaRPr/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  <a:endParaRPr/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6.jpg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image" Target="../media/image7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.jp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52;p53" hidden="0"/>
          <p:cNvSpPr/>
          <p:nvPr isPhoto="0" userDrawn="0"/>
        </p:nvSpPr>
        <p:spPr bwMode="auto">
          <a:xfrm>
            <a:off x="966960" y="2384280"/>
            <a:ext cx="7342560" cy="713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6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</a:rPr>
              <a:t>Sistemas Hardware-Software</a:t>
            </a:r>
            <a:endParaRPr sz="3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53;p53" hidden="0"/>
          <p:cNvSpPr/>
          <p:nvPr isPhoto="0" userDrawn="0"/>
        </p:nvSpPr>
        <p:spPr bwMode="auto">
          <a:xfrm>
            <a:off x="966960" y="3429000"/>
            <a:ext cx="734256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0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</a:rPr>
              <a:t>Aula 07 – Loops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marR="0" lvl="0" indent="0" algn="ctr">
              <a:lnSpc>
                <a:spcPct val="100000"/>
              </a:lnSpc>
              <a:spcBef>
                <a:spcPts val="394"/>
              </a:spcBef>
              <a:spcAft>
                <a:spcPts val="0"/>
              </a:spcAft>
              <a:buNone/>
              <a:defRPr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6" name="Google Shape;254;p53" hidden="0"/>
          <p:cNvSpPr/>
          <p:nvPr isPhoto="0" userDrawn="0"/>
        </p:nvSpPr>
        <p:spPr bwMode="auto">
          <a:xfrm>
            <a:off x="900000" y="5463360"/>
            <a:ext cx="7342560" cy="113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4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</a:rPr>
              <a:t>20</a:t>
            </a:r>
            <a:r>
              <a:rPr lang="pt-BR" sz="1400">
                <a:solidFill>
                  <a:srgbClr val="FFFFFF"/>
                </a:solidFill>
                <a:latin typeface="Verdana"/>
                <a:ea typeface="Verdana"/>
                <a:cs typeface="Verdana"/>
              </a:rPr>
              <a:t>21</a:t>
            </a:r>
            <a:r>
              <a:rPr lang="pt-BR" sz="14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</a:rPr>
              <a:t> – Engenharia</a:t>
            </a:r>
            <a:endParaRPr sz="14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</a:endParaRPr>
          </a:p>
          <a:p>
            <a:pPr marL="0" marR="0" lvl="0" indent="0" algn="r">
              <a:lnSpc>
                <a:spcPct val="100000"/>
              </a:lnSpc>
              <a:spcBef>
                <a:spcPts val="276"/>
              </a:spcBef>
              <a:spcAft>
                <a:spcPts val="0"/>
              </a:spcAft>
              <a:buNone/>
              <a:defRPr/>
            </a:pPr>
            <a:endParaRPr sz="14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</a:endParaRPr>
          </a:p>
          <a:p>
            <a:pPr marL="0" marR="0" lvl="0" indent="0" algn="r">
              <a:lnSpc>
                <a:spcPct val="100000"/>
              </a:lnSpc>
              <a:spcBef>
                <a:spcPts val="276"/>
              </a:spcBef>
              <a:spcAft>
                <a:spcPts val="0"/>
              </a:spcAft>
              <a:buNone/>
              <a:defRPr/>
            </a:pPr>
            <a:r>
              <a:rPr lang="pt-BR" sz="14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</a:rPr>
              <a:t>Igor Montagner</a:t>
            </a:r>
            <a:endParaRPr sz="1400">
              <a:latin typeface="Verdana"/>
              <a:ea typeface="Verdana"/>
              <a:cs typeface="Verdan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457560" y="781560"/>
            <a:ext cx="8227800" cy="6174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defRPr/>
            </a:pPr>
            <a:r>
              <a:rPr lang="en-US" sz="3200" spc="-1">
                <a:solidFill>
                  <a:srgbClr val="C00026"/>
                </a:solidFill>
                <a:latin typeface="Arial"/>
                <a:ea typeface="Verdana"/>
              </a:rPr>
              <a:t>Exercício</a:t>
            </a:r>
            <a:r>
              <a:rPr lang="en-US" sz="3200" spc="-1">
                <a:solidFill>
                  <a:srgbClr val="C00026"/>
                </a:solidFill>
                <a:latin typeface="Arial"/>
                <a:ea typeface="Verdana"/>
              </a:rPr>
              <a:t> 1</a:t>
            </a:r>
            <a:r>
              <a:rPr lang="en-US" sz="3200" b="0" strike="noStrike" spc="-1">
                <a:solidFill>
                  <a:srgbClr val="C00026"/>
                </a:solidFill>
                <a:latin typeface="Arial"/>
                <a:ea typeface="Verdana"/>
              </a:rPr>
              <a:t> - </a:t>
            </a:r>
            <a:r>
              <a:rPr lang="en-US" sz="3200" b="0" strike="noStrike" spc="-1">
                <a:solidFill>
                  <a:srgbClr val="C00026"/>
                </a:solidFill>
                <a:latin typeface="Arial"/>
                <a:ea typeface="Verdana"/>
              </a:rPr>
              <a:t>versão</a:t>
            </a:r>
            <a:r>
              <a:rPr lang="en-US" sz="3200" b="0" strike="noStrike" spc="-1">
                <a:solidFill>
                  <a:srgbClr val="C00026"/>
                </a:solidFill>
                <a:latin typeface="Arial"/>
                <a:ea typeface="Verdana"/>
              </a:rPr>
              <a:t> final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5" name="CustomShape 2" hidden="0"/>
          <p:cNvSpPr/>
          <p:nvPr isPhoto="0" userDrawn="0"/>
        </p:nvSpPr>
        <p:spPr bwMode="auto">
          <a:xfrm>
            <a:off x="468000" y="1728000"/>
            <a:ext cx="5772600" cy="6012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pic>
        <p:nvPicPr>
          <p:cNvPr id="6" name="Imagem 4" descr="Uma imagem contendo texto&#10;&#10;Descrição gerada com muito alta confiança" hidden="0"/>
          <p:cNvPicPr/>
          <p:nvPr isPhoto="0" userDrawn="0"/>
        </p:nvPicPr>
        <p:blipFill>
          <a:blip r:embed="rId2"/>
          <a:stretch/>
        </p:blipFill>
        <p:spPr bwMode="auto">
          <a:xfrm>
            <a:off x="66240" y="2203920"/>
            <a:ext cx="9011520" cy="26794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sz="3200" b="1" strike="noStrike" spc="-1">
                <a:solidFill>
                  <a:srgbClr val="C00026"/>
                </a:solidFill>
                <a:latin typeface="Courier New"/>
                <a:ea typeface="Verdana"/>
              </a:rPr>
              <a:t>while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5" name="CustomShape 2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6" name="CustomShape 3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  <a:defRPr/>
            </a:pPr>
            <a:fld id="{1D63F0AB-808F-41D8-A732-F822D1A8B583}" type="slidenum">
              <a:rPr lang="en-US" sz="1000" b="0" strike="noStrike" spc="-1">
                <a:solidFill>
                  <a:srgbClr val="B2B2B2"/>
                </a:solidFill>
                <a:latin typeface="Verdana"/>
                <a:ea typeface="Verdana"/>
              </a:rPr>
              <a:t/>
            </a:fld>
            <a:endParaRPr lang="en-US" sz="1000" b="0" strike="noStrike" spc="-1">
              <a:latin typeface="Arial"/>
            </a:endParaRPr>
          </a:p>
        </p:txBody>
      </p:sp>
      <p:sp>
        <p:nvSpPr>
          <p:cNvPr id="7" name="CustomShape 4" hidden="0"/>
          <p:cNvSpPr/>
          <p:nvPr isPhoto="0" userDrawn="0"/>
        </p:nvSpPr>
        <p:spPr bwMode="auto">
          <a:xfrm>
            <a:off x="380880" y="2889000"/>
            <a:ext cx="2615040" cy="443520"/>
          </a:xfrm>
          <a:prstGeom prst="rect">
            <a:avLst/>
          </a:prstGeom>
          <a:noFill/>
          <a:ln w="1260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38160" tIns="38160" rIns="38160" bIns="38160">
            <a:noAutofit/>
          </a:bodyPr>
          <a:lstStyle/>
          <a:p>
            <a:pPr marL="185760" indent="-184680">
              <a:lnSpc>
                <a:spcPct val="100000"/>
              </a:lnSpc>
              <a:spcBef>
                <a:spcPts val="862"/>
              </a:spcBef>
              <a:defRPr/>
            </a:pPr>
            <a:r>
              <a:rPr lang="en-US" sz="2400" b="0" strike="noStrike" spc="-1">
                <a:solidFill>
                  <a:srgbClr val="000000"/>
                </a:solidFill>
                <a:latin typeface="Calibri Bold"/>
                <a:ea typeface="Calibri Bold"/>
              </a:rPr>
              <a:t>While version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8" name="CustomShape 5" hidden="0"/>
          <p:cNvSpPr/>
          <p:nvPr isPhoto="0" userDrawn="0"/>
        </p:nvSpPr>
        <p:spPr bwMode="auto">
          <a:xfrm>
            <a:off x="457200" y="3308400"/>
            <a:ext cx="2513519" cy="799200"/>
          </a:xfrm>
          <a:prstGeom prst="rect">
            <a:avLst/>
          </a:prstGeom>
          <a:solidFill>
            <a:srgbClr val="F6F5BD"/>
          </a:solidFill>
          <a:ln w="12600">
            <a:miter/>
          </a:ln>
          <a:effectLst>
            <a:outerShdw dist="50760" dir="5400000" rotWithShape="0" algn="ctr">
              <a:srgbClr val="000000">
                <a:alpha val="50000"/>
              </a:srgbClr>
            </a:outerShdw>
          </a:effectLst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38160" tIns="38160" rIns="38160" bIns="38160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sz="24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while (</a:t>
            </a:r>
            <a:r>
              <a:rPr lang="en-US" sz="2400" b="0" i="1" strike="noStrike" spc="-1">
                <a:solidFill>
                  <a:srgbClr val="000000"/>
                </a:solidFill>
                <a:latin typeface="Calibri Bold"/>
                <a:ea typeface="Calibri Bold Italic"/>
              </a:rPr>
              <a:t>Test</a:t>
            </a:r>
            <a:r>
              <a:rPr lang="en-US" sz="2400" b="0" strike="noStrike" spc="-1">
                <a:solidFill>
                  <a:srgbClr val="000000"/>
                </a:solidFill>
                <a:latin typeface="Courier New"/>
                <a:ea typeface="Calibri Bold Italic"/>
              </a:rPr>
              <a:t>)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2400" b="0" strike="noStrike" spc="-1">
                <a:solidFill>
                  <a:srgbClr val="000000"/>
                </a:solidFill>
                <a:latin typeface="Courier New"/>
                <a:ea typeface="Calibri Bold Italic"/>
              </a:rPr>
              <a:t>  </a:t>
            </a:r>
            <a:r>
              <a:rPr lang="en-US" sz="2400" b="0" i="1" strike="noStrike" spc="-1">
                <a:solidFill>
                  <a:srgbClr val="000000"/>
                </a:solidFill>
                <a:latin typeface="Calibri Bold"/>
                <a:ea typeface="Calibri Bold Italic"/>
              </a:rPr>
              <a:t>Body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9" name="CustomShape 6" hidden="0"/>
          <p:cNvSpPr/>
          <p:nvPr isPhoto="0" userDrawn="0"/>
        </p:nvSpPr>
        <p:spPr bwMode="auto">
          <a:xfrm>
            <a:off x="5257800" y="1898640"/>
            <a:ext cx="2907360" cy="443520"/>
          </a:xfrm>
          <a:prstGeom prst="rect">
            <a:avLst/>
          </a:prstGeom>
          <a:noFill/>
          <a:ln w="1260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38160" tIns="38160" rIns="38160" bIns="38160">
            <a:noAutofit/>
          </a:bodyPr>
          <a:lstStyle/>
          <a:p>
            <a:pPr marL="185760" indent="-184680">
              <a:lnSpc>
                <a:spcPct val="100000"/>
              </a:lnSpc>
              <a:spcBef>
                <a:spcPts val="862"/>
              </a:spcBef>
              <a:defRPr/>
            </a:pPr>
            <a:r>
              <a:rPr lang="en-US" sz="2400" b="0" strike="noStrike" spc="-1">
                <a:solidFill>
                  <a:srgbClr val="000000"/>
                </a:solidFill>
                <a:latin typeface="Calibri Bold"/>
                <a:ea typeface="Calibri Bold"/>
              </a:rPr>
              <a:t>Goto Version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10" name="CustomShape 7" hidden="0"/>
          <p:cNvSpPr/>
          <p:nvPr isPhoto="0" userDrawn="0"/>
        </p:nvSpPr>
        <p:spPr bwMode="auto">
          <a:xfrm>
            <a:off x="5334120" y="2317680"/>
            <a:ext cx="3427920" cy="2622960"/>
          </a:xfrm>
          <a:prstGeom prst="rect">
            <a:avLst/>
          </a:prstGeom>
          <a:solidFill>
            <a:srgbClr val="D5F1CF"/>
          </a:solidFill>
          <a:ln w="12600">
            <a:miter/>
          </a:ln>
          <a:effectLst>
            <a:outerShdw dist="50760" dir="5400000" rotWithShape="0" algn="ctr">
              <a:srgbClr val="000000">
                <a:alpha val="50000"/>
              </a:srgbClr>
            </a:outerShdw>
          </a:effectLst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38160" tIns="38160" rIns="38160" bIns="38160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sz="24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 goto test;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24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loop: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24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 </a:t>
            </a:r>
            <a:r>
              <a:rPr lang="en-US" sz="2400" b="0" i="1" strike="noStrike" spc="-1">
                <a:solidFill>
                  <a:srgbClr val="000000"/>
                </a:solidFill>
                <a:latin typeface="Calibri Bold"/>
                <a:ea typeface="Calibri Bold Italic"/>
              </a:rPr>
              <a:t>Body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2400" b="0" strike="noStrike" spc="-1">
                <a:solidFill>
                  <a:srgbClr val="000000"/>
                </a:solidFill>
                <a:latin typeface="Courier New"/>
                <a:ea typeface="Calibri Bold Italic"/>
              </a:rPr>
              <a:t>test: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2400" b="0" strike="noStrike" spc="-1">
                <a:solidFill>
                  <a:srgbClr val="000000"/>
                </a:solidFill>
                <a:latin typeface="Courier New"/>
                <a:ea typeface="Calibri Bold Italic"/>
              </a:rPr>
              <a:t>  if (</a:t>
            </a:r>
            <a:r>
              <a:rPr lang="en-US" sz="2400" b="0" i="1" strike="noStrike" spc="-1">
                <a:solidFill>
                  <a:srgbClr val="000000"/>
                </a:solidFill>
                <a:latin typeface="Calibri Bold"/>
                <a:ea typeface="Calibri Bold Italic"/>
              </a:rPr>
              <a:t>Test</a:t>
            </a:r>
            <a:r>
              <a:rPr lang="en-US" sz="2400" b="0" strike="noStrike" spc="-1">
                <a:solidFill>
                  <a:srgbClr val="000000"/>
                </a:solidFill>
                <a:latin typeface="Courier New"/>
                <a:ea typeface="Calibri Bold Italic"/>
              </a:rPr>
              <a:t>)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2400" b="0" strike="noStrike" spc="-1">
                <a:solidFill>
                  <a:srgbClr val="000000"/>
                </a:solidFill>
                <a:latin typeface="Courier New"/>
                <a:ea typeface="Calibri Bold Italic"/>
              </a:rPr>
              <a:t>    goto loop;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2400" b="0" strike="noStrike" spc="-1">
                <a:solidFill>
                  <a:srgbClr val="000000"/>
                </a:solidFill>
                <a:latin typeface="Courier New"/>
                <a:ea typeface="Calibri Bold Italic"/>
              </a:rPr>
              <a:t>done: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11" name="CustomShape 8" hidden="0"/>
          <p:cNvSpPr/>
          <p:nvPr isPhoto="0" userDrawn="0"/>
        </p:nvSpPr>
        <p:spPr bwMode="auto">
          <a:xfrm rot="16199998">
            <a:off x="3733560" y="2852280"/>
            <a:ext cx="761040" cy="1522800"/>
          </a:xfrm>
          <a:custGeom>
            <a:avLst/>
            <a:gdLst/>
            <a:ahLst/>
            <a:cxnLst/>
            <a:rect l="l" t="t" r="r" b="b"/>
            <a:pathLst>
              <a:path w="21600" h="21600" fill="norm" stroke="1" extrusionOk="0">
                <a:moveTo>
                  <a:pt x="0" y="16200"/>
                </a:moveTo>
                <a:lnTo>
                  <a:pt x="5400" y="162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6200"/>
                </a:lnTo>
                <a:lnTo>
                  <a:pt x="21600" y="16200"/>
                </a:lnTo>
                <a:lnTo>
                  <a:pt x="10800" y="21600"/>
                </a:lnTo>
                <a:close/>
                <a:moveTo>
                  <a:pt x="0" y="16200"/>
                </a:moveTo>
              </a:path>
            </a:pathLst>
          </a:custGeom>
          <a:solidFill>
            <a:srgbClr val="980002"/>
          </a:solidFill>
          <a:ln w="25560">
            <a:noFill/>
          </a:ln>
          <a:effectLst>
            <a:outerShdw dist="50760" dir="5400000" rotWithShape="0" algn="ctr">
              <a:srgbClr val="000000">
                <a:alpha val="50000"/>
              </a:srgbClr>
            </a:outerShdw>
          </a:effectLst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sz="3200" b="1" strike="noStrike" spc="-1">
                <a:solidFill>
                  <a:srgbClr val="C00026"/>
                </a:solidFill>
                <a:latin typeface="Courier New"/>
                <a:ea typeface="Verdana"/>
              </a:rPr>
              <a:t>while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5" name="CustomShape 2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6" name="CustomShape 3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  <a:defRPr/>
            </a:pPr>
            <a:fld id="{95B25C2E-6A04-4A3B-A668-A9442DDF66B1}" type="slidenum">
              <a:rPr lang="en-US" sz="1000" b="0" strike="noStrike" spc="-1">
                <a:solidFill>
                  <a:srgbClr val="B2B2B2"/>
                </a:solidFill>
                <a:latin typeface="Verdana"/>
                <a:ea typeface="Verdana"/>
              </a:rPr>
              <a:t/>
            </a:fld>
            <a:endParaRPr lang="en-US" sz="1000" b="0" strike="noStrike" spc="-1">
              <a:latin typeface="Arial"/>
            </a:endParaRPr>
          </a:p>
        </p:txBody>
      </p:sp>
      <p:sp>
        <p:nvSpPr>
          <p:cNvPr id="7" name="CustomShape 4" hidden="0"/>
          <p:cNvSpPr/>
          <p:nvPr isPhoto="0" userDrawn="0"/>
        </p:nvSpPr>
        <p:spPr bwMode="auto">
          <a:xfrm>
            <a:off x="585000" y="2221560"/>
            <a:ext cx="3190680" cy="2766600"/>
          </a:xfrm>
          <a:prstGeom prst="rect">
            <a:avLst/>
          </a:prstGeom>
          <a:noFill/>
          <a:ln/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long foo_while(long n) {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  long sum = 0;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1600" b="1" strike="noStrike" spc="-1">
                <a:solidFill>
                  <a:srgbClr val="00B050"/>
                </a:solidFill>
                <a:latin typeface="Courier New"/>
                <a:ea typeface="DejaVu Sans"/>
              </a:rPr>
              <a:t>  while (n &gt; 0) {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1600" b="1" strike="noStrike" spc="-1">
                <a:solidFill>
                  <a:srgbClr val="E46C0A"/>
                </a:solidFill>
                <a:latin typeface="Courier New"/>
                <a:ea typeface="DejaVu Sans"/>
              </a:rPr>
              <a:t>    sum += n;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1600" b="1" strike="noStrike" spc="-1">
                <a:solidFill>
                  <a:srgbClr val="E46C0A"/>
                </a:solidFill>
                <a:latin typeface="Courier New"/>
                <a:ea typeface="DejaVu Sans"/>
              </a:rPr>
              <a:t>    n--;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1600" b="1" strike="noStrike" spc="-1">
                <a:solidFill>
                  <a:srgbClr val="00B050"/>
                </a:solidFill>
                <a:latin typeface="Courier New"/>
                <a:ea typeface="DejaVu Sans"/>
              </a:rPr>
              <a:t>  }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  sum *= sum;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  return sum;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}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8" name="CustomShape 5" hidden="0"/>
          <p:cNvSpPr/>
          <p:nvPr isPhoto="0" userDrawn="0"/>
        </p:nvSpPr>
        <p:spPr bwMode="auto">
          <a:xfrm>
            <a:off x="4632480" y="1743120"/>
            <a:ext cx="4053240" cy="3983400"/>
          </a:xfrm>
          <a:prstGeom prst="rect">
            <a:avLst/>
          </a:prstGeom>
          <a:noFill/>
          <a:ln/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long foo_while_goto_1(long n) {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  long sum = 0;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1600" b="1" strike="noStrike" spc="-1">
                <a:solidFill>
                  <a:srgbClr val="00B050"/>
                </a:solidFill>
                <a:latin typeface="Courier New"/>
                <a:ea typeface="DejaVu Sans"/>
              </a:rPr>
              <a:t>  goto test;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1600" b="1" strike="noStrike" spc="-1">
                <a:solidFill>
                  <a:srgbClr val="00B050"/>
                </a:solidFill>
                <a:latin typeface="Courier New"/>
                <a:ea typeface="DejaVu Sans"/>
              </a:rPr>
              <a:t>loop: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1600" b="1" strike="noStrike" spc="-1">
                <a:solidFill>
                  <a:srgbClr val="E46C0A"/>
                </a:solidFill>
                <a:latin typeface="Courier New"/>
                <a:ea typeface="DejaVu Sans"/>
              </a:rPr>
              <a:t>  sum += n;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1600" b="1" strike="noStrike" spc="-1">
                <a:solidFill>
                  <a:srgbClr val="E46C0A"/>
                </a:solidFill>
                <a:latin typeface="Courier New"/>
                <a:ea typeface="DejaVu Sans"/>
              </a:rPr>
              <a:t>  n--;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1600" b="1" strike="noStrike" spc="-1">
                <a:solidFill>
                  <a:srgbClr val="00B050"/>
                </a:solidFill>
                <a:latin typeface="Courier New"/>
                <a:ea typeface="DejaVu Sans"/>
              </a:rPr>
              <a:t>test:  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1600" b="1" strike="noStrike" spc="-1">
                <a:solidFill>
                  <a:srgbClr val="00B050"/>
                </a:solidFill>
                <a:latin typeface="Courier New"/>
                <a:ea typeface="DejaVu Sans"/>
              </a:rPr>
              <a:t>  if (n &gt; 0)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1600" b="1" strike="noStrike" spc="-1">
                <a:solidFill>
                  <a:srgbClr val="00B050"/>
                </a:solidFill>
                <a:latin typeface="Courier New"/>
                <a:ea typeface="DejaVu Sans"/>
              </a:rPr>
              <a:t>    goto loop;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  sum *= sum;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  return sum;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}</a:t>
            </a:r>
            <a:endParaRPr lang="en-US" sz="16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sz="3200" b="1" strike="noStrike" spc="-1">
                <a:solidFill>
                  <a:srgbClr val="C00026"/>
                </a:solidFill>
                <a:latin typeface="Courier New"/>
                <a:ea typeface="Verdana"/>
              </a:rPr>
              <a:t>while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5" name="CustomShape 2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6" name="CustomShape 3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  <a:defRPr/>
            </a:pPr>
            <a:fld id="{F33715C0-C340-4E54-9F0D-38BEA9ABA3F4}" type="slidenum">
              <a:rPr lang="en-US" sz="1000" b="0" strike="noStrike" spc="-1">
                <a:solidFill>
                  <a:srgbClr val="B2B2B2"/>
                </a:solidFill>
                <a:latin typeface="Verdana"/>
                <a:ea typeface="Verdana"/>
              </a:rPr>
              <a:t/>
            </a:fld>
            <a:endParaRPr lang="en-US" sz="1000" b="0" strike="noStrike" spc="-1">
              <a:latin typeface="Arial"/>
            </a:endParaRPr>
          </a:p>
        </p:txBody>
      </p:sp>
      <p:sp>
        <p:nvSpPr>
          <p:cNvPr id="7" name="CustomShape 4" hidden="0"/>
          <p:cNvSpPr/>
          <p:nvPr isPhoto="0" userDrawn="0"/>
        </p:nvSpPr>
        <p:spPr bwMode="auto">
          <a:xfrm>
            <a:off x="293400" y="1743120"/>
            <a:ext cx="4053240" cy="3983400"/>
          </a:xfrm>
          <a:prstGeom prst="rect">
            <a:avLst/>
          </a:prstGeom>
          <a:noFill/>
          <a:ln/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long foo_while_goto_1(long n) {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1600" b="1" strike="noStrike" spc="-1">
                <a:solidFill>
                  <a:srgbClr val="4F81BD"/>
                </a:solidFill>
                <a:latin typeface="Courier New"/>
                <a:ea typeface="DejaVu Sans"/>
              </a:rPr>
              <a:t>  long sum = 0;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1600" b="1" strike="noStrike" spc="-1">
                <a:solidFill>
                  <a:srgbClr val="00B050"/>
                </a:solidFill>
                <a:latin typeface="Courier New"/>
                <a:ea typeface="DejaVu Sans"/>
              </a:rPr>
              <a:t>  </a:t>
            </a:r>
            <a:r>
              <a:rPr lang="en-US" sz="1600" b="1" strike="noStrike" spc="-1">
                <a:solidFill>
                  <a:srgbClr val="00B050"/>
                </a:solidFill>
                <a:latin typeface="Courier New"/>
                <a:ea typeface="DejaVu Sans"/>
              </a:rPr>
              <a:t>goto</a:t>
            </a:r>
            <a:r>
              <a:rPr lang="en-US" sz="1600" b="1" strike="noStrike" spc="-1">
                <a:solidFill>
                  <a:srgbClr val="00B050"/>
                </a:solidFill>
                <a:latin typeface="Courier New"/>
                <a:ea typeface="DejaVu Sans"/>
              </a:rPr>
              <a:t> </a:t>
            </a:r>
            <a:r>
              <a:rPr lang="en-US" sz="1600" b="1" strike="noStrike" spc="-1">
                <a:solidFill>
                  <a:srgbClr val="FF0000"/>
                </a:solidFill>
                <a:latin typeface="Courier New"/>
                <a:ea typeface="DejaVu Sans"/>
              </a:rPr>
              <a:t>test;</a:t>
            </a:r>
            <a:endParaRPr lang="en-US" sz="1600" b="0" strike="noStrike" spc="-1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100000"/>
              </a:lnSpc>
              <a:defRPr/>
            </a:pP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1600" b="1" strike="noStrike" spc="-1">
                <a:solidFill>
                  <a:schemeClr val="accent6">
                    <a:lumMod val="75000"/>
                  </a:schemeClr>
                </a:solidFill>
                <a:latin typeface="Courier New"/>
                <a:ea typeface="DejaVu Sans"/>
              </a:rPr>
              <a:t>loop:</a:t>
            </a:r>
            <a:endParaRPr lang="en-US" sz="1600" b="0" strike="noStrike" spc="-1">
              <a:solidFill>
                <a:schemeClr val="accent6">
                  <a:lumMod val="75000"/>
                </a:schemeClr>
              </a:solidFill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1600" b="1" strike="noStrike" spc="-1">
                <a:solidFill>
                  <a:schemeClr val="accent6">
                    <a:lumMod val="75000"/>
                  </a:schemeClr>
                </a:solidFill>
                <a:latin typeface="Courier New"/>
                <a:ea typeface="DejaVu Sans"/>
              </a:rPr>
              <a:t>  sum += n;</a:t>
            </a:r>
            <a:endParaRPr lang="en-US" sz="1600" b="0" strike="noStrike" spc="-1">
              <a:solidFill>
                <a:schemeClr val="accent6">
                  <a:lumMod val="75000"/>
                </a:schemeClr>
              </a:solidFill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1600" b="1" strike="noStrike" spc="-1">
                <a:solidFill>
                  <a:schemeClr val="accent6">
                    <a:lumMod val="75000"/>
                  </a:schemeClr>
                </a:solidFill>
                <a:latin typeface="Courier New"/>
                <a:ea typeface="DejaVu Sans"/>
              </a:rPr>
              <a:t>  n--;</a:t>
            </a:r>
            <a:endParaRPr lang="en-US" sz="1600" b="0" strike="noStrike" spc="-1">
              <a:solidFill>
                <a:schemeClr val="accent6">
                  <a:lumMod val="75000"/>
                </a:schemeClr>
              </a:solidFill>
              <a:latin typeface="Arial"/>
            </a:endParaRPr>
          </a:p>
          <a:p>
            <a:pPr>
              <a:lnSpc>
                <a:spcPct val="100000"/>
              </a:lnSpc>
              <a:defRPr/>
            </a:pP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1600" b="1" strike="noStrike" spc="-1">
                <a:solidFill>
                  <a:srgbClr val="FF0000"/>
                </a:solidFill>
                <a:latin typeface="Courier New"/>
                <a:ea typeface="DejaVu Sans"/>
              </a:rPr>
              <a:t>test:  </a:t>
            </a:r>
            <a:endParaRPr lang="en-US" sz="1600" b="0" strike="noStrike" spc="-1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1600" b="1" strike="noStrike" spc="-1">
                <a:solidFill>
                  <a:srgbClr val="FF0000"/>
                </a:solidFill>
                <a:latin typeface="Courier New"/>
                <a:ea typeface="DejaVu Sans"/>
              </a:rPr>
              <a:t>  if (n &gt; 0)</a:t>
            </a:r>
            <a:endParaRPr lang="en-US" sz="1600" b="0" strike="noStrike" spc="-1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1600" b="1" strike="noStrike" spc="-1">
                <a:solidFill>
                  <a:srgbClr val="FF0000"/>
                </a:solidFill>
                <a:latin typeface="Courier New"/>
                <a:ea typeface="DejaVu Sans"/>
              </a:rPr>
              <a:t>    </a:t>
            </a:r>
            <a:r>
              <a:rPr lang="en-US" sz="1600" b="1" strike="noStrike" spc="-1">
                <a:solidFill>
                  <a:srgbClr val="FF0000"/>
                </a:solidFill>
                <a:latin typeface="Courier New"/>
                <a:ea typeface="DejaVu Sans"/>
              </a:rPr>
              <a:t>goto</a:t>
            </a:r>
            <a:r>
              <a:rPr lang="en-US" sz="1600" b="1" strike="noStrike" spc="-1">
                <a:solidFill>
                  <a:srgbClr val="FF0000"/>
                </a:solidFill>
                <a:latin typeface="Courier New"/>
                <a:ea typeface="DejaVu Sans"/>
              </a:rPr>
              <a:t> </a:t>
            </a:r>
            <a:r>
              <a:rPr lang="en-US" sz="1600" b="1" strike="noStrike" spc="-1">
                <a:solidFill>
                  <a:schemeClr val="accent6">
                    <a:lumMod val="75000"/>
                  </a:schemeClr>
                </a:solidFill>
                <a:latin typeface="Courier New"/>
                <a:ea typeface="DejaVu Sans"/>
              </a:rPr>
              <a:t>loop;</a:t>
            </a:r>
            <a:endParaRPr lang="en-US" sz="1600" b="0" strike="noStrike" spc="-1">
              <a:solidFill>
                <a:schemeClr val="accent6">
                  <a:lumMod val="75000"/>
                </a:schemeClr>
              </a:solidFill>
              <a:latin typeface="Arial"/>
            </a:endParaRPr>
          </a:p>
          <a:p>
            <a:pPr>
              <a:lnSpc>
                <a:spcPct val="100000"/>
              </a:lnSpc>
              <a:defRPr/>
            </a:pP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1600" b="1" strike="noStrike" spc="-1">
                <a:solidFill>
                  <a:srgbClr val="4F81BD"/>
                </a:solidFill>
                <a:latin typeface="Courier New"/>
                <a:ea typeface="DejaVu Sans"/>
              </a:rPr>
              <a:t>  sum *= sum;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1600" b="1" strike="noStrike" spc="-1">
                <a:solidFill>
                  <a:srgbClr val="4F81BD"/>
                </a:solidFill>
                <a:latin typeface="Courier New"/>
                <a:ea typeface="DejaVu Sans"/>
              </a:rPr>
              <a:t>  return sum;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}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8" name="CustomShape 5" hidden="0"/>
          <p:cNvSpPr/>
          <p:nvPr isPhoto="0" userDrawn="0"/>
        </p:nvSpPr>
        <p:spPr bwMode="auto">
          <a:xfrm>
            <a:off x="3485160" y="2705040"/>
            <a:ext cx="5545800" cy="2279880"/>
          </a:xfrm>
          <a:prstGeom prst="rect">
            <a:avLst/>
          </a:prstGeom>
          <a:solidFill>
            <a:srgbClr val="FFFFFF"/>
          </a:solidFill>
          <a:ln/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0000000000000044 &lt;foo_while_goto_1&gt;: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1600" b="1" strike="noStrike" spc="-1">
                <a:solidFill>
                  <a:srgbClr val="4F81BD"/>
                </a:solidFill>
                <a:latin typeface="Courier New"/>
                <a:ea typeface="DejaVu Sans"/>
              </a:rPr>
              <a:t>  44:	 mov    $0x0,%eax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1600" b="1" strike="noStrike" spc="-1">
                <a:solidFill>
                  <a:srgbClr val="00B050"/>
                </a:solidFill>
                <a:latin typeface="Courier New"/>
                <a:ea typeface="DejaVu Sans"/>
              </a:rPr>
              <a:t>  49:	 </a:t>
            </a:r>
            <a:r>
              <a:rPr lang="en-US" sz="1600" b="1" strike="noStrike" spc="-1">
                <a:solidFill>
                  <a:srgbClr val="00B050"/>
                </a:solidFill>
                <a:latin typeface="Courier New"/>
                <a:ea typeface="DejaVu Sans"/>
              </a:rPr>
              <a:t>jmp</a:t>
            </a:r>
            <a:r>
              <a:rPr lang="en-US" sz="1600" b="1" strike="noStrike" spc="-1">
                <a:solidFill>
                  <a:srgbClr val="00B050"/>
                </a:solidFill>
                <a:latin typeface="Courier New"/>
                <a:ea typeface="DejaVu Sans"/>
              </a:rPr>
              <a:t>    </a:t>
            </a:r>
            <a:r>
              <a:rPr lang="en-US" sz="1600" b="1" strike="noStrike" spc="-1">
                <a:solidFill>
                  <a:srgbClr val="FF0000"/>
                </a:solidFill>
                <a:latin typeface="Courier New"/>
                <a:ea typeface="DejaVu Sans"/>
              </a:rPr>
              <a:t>52 &lt;foo_while_goto_1+0xe&gt;</a:t>
            </a:r>
            <a:endParaRPr lang="en-US" sz="1600" b="0" strike="noStrike" spc="-1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1600" b="1" strike="noStrike" spc="-1">
                <a:solidFill>
                  <a:srgbClr val="E46C0A"/>
                </a:solidFill>
                <a:latin typeface="Courier New"/>
                <a:ea typeface="DejaVu Sans"/>
              </a:rPr>
              <a:t>  4b:	 add    %</a:t>
            </a:r>
            <a:r>
              <a:rPr lang="en-US" sz="1600" b="1" strike="noStrike" spc="-1">
                <a:solidFill>
                  <a:srgbClr val="E46C0A"/>
                </a:solidFill>
                <a:latin typeface="Courier New"/>
                <a:ea typeface="DejaVu Sans"/>
              </a:rPr>
              <a:t>rdi</a:t>
            </a:r>
            <a:r>
              <a:rPr lang="en-US" sz="1600" b="1" strike="noStrike" spc="-1">
                <a:solidFill>
                  <a:srgbClr val="E46C0A"/>
                </a:solidFill>
                <a:latin typeface="Courier New"/>
                <a:ea typeface="DejaVu Sans"/>
              </a:rPr>
              <a:t>,%</a:t>
            </a:r>
            <a:r>
              <a:rPr lang="en-US" sz="1600" b="1" strike="noStrike" spc="-1">
                <a:solidFill>
                  <a:srgbClr val="E46C0A"/>
                </a:solidFill>
                <a:latin typeface="Courier New"/>
                <a:ea typeface="DejaVu Sans"/>
              </a:rPr>
              <a:t>rax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1600" b="1" strike="noStrike" spc="-1">
                <a:solidFill>
                  <a:srgbClr val="E46C0A"/>
                </a:solidFill>
                <a:latin typeface="Courier New"/>
                <a:ea typeface="DejaVu Sans"/>
              </a:rPr>
              <a:t>  4e:	 sub    $0x1,%rdi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1600" b="1" strike="noStrike" spc="-1">
                <a:solidFill>
                  <a:srgbClr val="FF0000"/>
                </a:solidFill>
                <a:latin typeface="Courier New"/>
                <a:ea typeface="DejaVu Sans"/>
              </a:rPr>
              <a:t>  52:	 test   %</a:t>
            </a:r>
            <a:r>
              <a:rPr lang="en-US" sz="1600" b="1" strike="noStrike" spc="-1">
                <a:solidFill>
                  <a:srgbClr val="FF0000"/>
                </a:solidFill>
                <a:latin typeface="Courier New"/>
                <a:ea typeface="DejaVu Sans"/>
              </a:rPr>
              <a:t>rdi</a:t>
            </a:r>
            <a:r>
              <a:rPr lang="en-US" sz="1600" b="1" strike="noStrike" spc="-1">
                <a:solidFill>
                  <a:srgbClr val="FF0000"/>
                </a:solidFill>
                <a:latin typeface="Courier New"/>
                <a:ea typeface="DejaVu Sans"/>
              </a:rPr>
              <a:t>,%</a:t>
            </a:r>
            <a:r>
              <a:rPr lang="en-US" sz="1600" b="1" strike="noStrike" spc="-1">
                <a:solidFill>
                  <a:srgbClr val="FF0000"/>
                </a:solidFill>
                <a:latin typeface="Courier New"/>
                <a:ea typeface="DejaVu Sans"/>
              </a:rPr>
              <a:t>rdi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1600" b="1" strike="noStrike" spc="-1">
                <a:solidFill>
                  <a:srgbClr val="FF0000"/>
                </a:solidFill>
                <a:latin typeface="Courier New"/>
                <a:ea typeface="DejaVu Sans"/>
              </a:rPr>
              <a:t>  55:	 </a:t>
            </a:r>
            <a:r>
              <a:rPr lang="en-US" sz="1600" b="1" strike="noStrike" spc="-1">
                <a:solidFill>
                  <a:srgbClr val="FF0000"/>
                </a:solidFill>
                <a:latin typeface="Courier New"/>
                <a:ea typeface="DejaVu Sans"/>
              </a:rPr>
              <a:t>jg</a:t>
            </a:r>
            <a:r>
              <a:rPr lang="en-US" sz="1600" b="1" strike="noStrike" spc="-1">
                <a:solidFill>
                  <a:srgbClr val="FF0000"/>
                </a:solidFill>
                <a:latin typeface="Courier New"/>
                <a:ea typeface="DejaVu Sans"/>
              </a:rPr>
              <a:t>     </a:t>
            </a:r>
            <a:r>
              <a:rPr lang="en-US" sz="1600" b="1" strike="noStrike" spc="-1">
                <a:solidFill>
                  <a:schemeClr val="accent6">
                    <a:lumMod val="75000"/>
                  </a:schemeClr>
                </a:solidFill>
                <a:latin typeface="Courier New"/>
                <a:ea typeface="DejaVu Sans"/>
              </a:rPr>
              <a:t>4b &lt;foo_while_goto_1+0x7&gt;</a:t>
            </a:r>
            <a:endParaRPr lang="en-US" sz="1600" b="0" strike="noStrike" spc="-1">
              <a:solidFill>
                <a:schemeClr val="accent6">
                  <a:lumMod val="75000"/>
                </a:schemeClr>
              </a:solidFill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1600" b="1" strike="noStrike" spc="-1">
                <a:solidFill>
                  <a:srgbClr val="4F81BD"/>
                </a:solidFill>
                <a:latin typeface="Courier New"/>
                <a:ea typeface="DejaVu Sans"/>
              </a:rPr>
              <a:t>  57:	 </a:t>
            </a:r>
            <a:r>
              <a:rPr lang="en-US" sz="1600" b="1" strike="noStrike" spc="-1">
                <a:solidFill>
                  <a:srgbClr val="4F81BD"/>
                </a:solidFill>
                <a:latin typeface="Courier New"/>
                <a:ea typeface="DejaVu Sans"/>
              </a:rPr>
              <a:t>imul</a:t>
            </a:r>
            <a:r>
              <a:rPr lang="en-US" sz="1600" b="1" strike="noStrike" spc="-1">
                <a:solidFill>
                  <a:srgbClr val="4F81BD"/>
                </a:solidFill>
                <a:latin typeface="Courier New"/>
                <a:ea typeface="DejaVu Sans"/>
              </a:rPr>
              <a:t>   %</a:t>
            </a:r>
            <a:r>
              <a:rPr lang="en-US" sz="1600" b="1" strike="noStrike" spc="-1">
                <a:solidFill>
                  <a:srgbClr val="4F81BD"/>
                </a:solidFill>
                <a:latin typeface="Courier New"/>
                <a:ea typeface="DejaVu Sans"/>
              </a:rPr>
              <a:t>rax</a:t>
            </a:r>
            <a:r>
              <a:rPr lang="en-US" sz="1600" b="1" strike="noStrike" spc="-1">
                <a:solidFill>
                  <a:srgbClr val="4F81BD"/>
                </a:solidFill>
                <a:latin typeface="Courier New"/>
                <a:ea typeface="DejaVu Sans"/>
              </a:rPr>
              <a:t>,%</a:t>
            </a:r>
            <a:r>
              <a:rPr lang="en-US" sz="1600" b="1" strike="noStrike" spc="-1">
                <a:solidFill>
                  <a:srgbClr val="4F81BD"/>
                </a:solidFill>
                <a:latin typeface="Courier New"/>
                <a:ea typeface="DejaVu Sans"/>
              </a:rPr>
              <a:t>rax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1600" b="1" strike="noStrike" spc="-1">
                <a:solidFill>
                  <a:srgbClr val="4F81BD"/>
                </a:solidFill>
                <a:latin typeface="Courier New"/>
                <a:ea typeface="DejaVu Sans"/>
              </a:rPr>
              <a:t>  5b:	 </a:t>
            </a:r>
            <a:r>
              <a:rPr lang="en-US" sz="1600" b="1" strike="noStrike" spc="-1">
                <a:solidFill>
                  <a:srgbClr val="4F81BD"/>
                </a:solidFill>
                <a:latin typeface="Courier New"/>
                <a:ea typeface="DejaVu Sans"/>
              </a:rPr>
              <a:t>retq</a:t>
            </a:r>
            <a:r>
              <a:rPr lang="en-US" sz="1600" b="1" strike="noStrike" spc="-1">
                <a:solidFill>
                  <a:srgbClr val="4F81BD"/>
                </a:solidFill>
                <a:latin typeface="Courier New"/>
                <a:ea typeface="DejaVu Sans"/>
              </a:rPr>
              <a:t> </a:t>
            </a:r>
            <a:endParaRPr lang="en-US" sz="16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sz="3200" b="1" strike="noStrike" spc="-1">
                <a:solidFill>
                  <a:srgbClr val="C00026"/>
                </a:solidFill>
                <a:latin typeface="Courier New"/>
                <a:ea typeface="Verdana"/>
              </a:rPr>
              <a:t>while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5" name="CustomShape 2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6" name="CustomShape 3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  <a:defRPr/>
            </a:pPr>
            <a:fld id="{F33715C0-C340-4E54-9F0D-38BEA9ABA3F4}" type="slidenum">
              <a:rPr lang="en-US" sz="1000" b="0" strike="noStrike" spc="-1">
                <a:solidFill>
                  <a:srgbClr val="B2B2B2"/>
                </a:solidFill>
                <a:latin typeface="Verdana"/>
                <a:ea typeface="Verdana"/>
              </a:rPr>
              <a:t/>
            </a:fld>
            <a:endParaRPr lang="en-US" sz="1000" b="0" strike="noStrike" spc="-1">
              <a:latin typeface="Arial"/>
            </a:endParaRPr>
          </a:p>
        </p:txBody>
      </p:sp>
      <p:sp>
        <p:nvSpPr>
          <p:cNvPr id="7" name="CustomShape 4" hidden="0"/>
          <p:cNvSpPr/>
          <p:nvPr isPhoto="0" userDrawn="0"/>
        </p:nvSpPr>
        <p:spPr bwMode="auto">
          <a:xfrm>
            <a:off x="0" y="2725030"/>
            <a:ext cx="4053240" cy="3021480"/>
          </a:xfrm>
          <a:prstGeom prst="rect">
            <a:avLst/>
          </a:prstGeom>
          <a:noFill/>
          <a:ln/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long foo_while_goto_1(long n){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1600" b="1" strike="noStrike" spc="-1">
                <a:solidFill>
                  <a:srgbClr val="4F81BD"/>
                </a:solidFill>
                <a:latin typeface="Courier New"/>
                <a:ea typeface="DejaVu Sans"/>
              </a:rPr>
              <a:t>          long sum = 0;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1600" b="1" strike="noStrike" spc="-1">
                <a:solidFill>
                  <a:srgbClr val="00B050"/>
                </a:solidFill>
                <a:latin typeface="Courier New"/>
                <a:ea typeface="DejaVu Sans"/>
              </a:rPr>
              <a:t>          </a:t>
            </a:r>
            <a:r>
              <a:rPr lang="en-US" sz="1600" b="1" strike="noStrike" spc="-1">
                <a:solidFill>
                  <a:srgbClr val="00B050"/>
                </a:solidFill>
                <a:latin typeface="Courier New"/>
                <a:ea typeface="DejaVu Sans"/>
              </a:rPr>
              <a:t>goto</a:t>
            </a:r>
            <a:r>
              <a:rPr lang="en-US" sz="1600" b="1" strike="noStrike" spc="-1">
                <a:solidFill>
                  <a:srgbClr val="00B050"/>
                </a:solidFill>
                <a:latin typeface="Courier New"/>
                <a:ea typeface="DejaVu Sans"/>
              </a:rPr>
              <a:t> </a:t>
            </a:r>
            <a:r>
              <a:rPr lang="en-US" sz="1600" b="1" strike="noStrike" spc="-1">
                <a:solidFill>
                  <a:srgbClr val="FF0000"/>
                </a:solidFill>
                <a:latin typeface="Courier New"/>
                <a:ea typeface="DejaVu Sans"/>
              </a:rPr>
              <a:t>test;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1600" b="1" spc="-1">
                <a:solidFill>
                  <a:schemeClr val="accent6">
                    <a:lumMod val="75000"/>
                  </a:schemeClr>
                </a:solidFill>
                <a:latin typeface="Courier New"/>
                <a:ea typeface="DejaVu Sans"/>
              </a:rPr>
              <a:t>  </a:t>
            </a:r>
            <a:r>
              <a:rPr lang="en-US" sz="1600" b="1" strike="noStrike" spc="-1">
                <a:solidFill>
                  <a:schemeClr val="accent6">
                    <a:lumMod val="75000"/>
                  </a:schemeClr>
                </a:solidFill>
                <a:latin typeface="Courier New"/>
                <a:ea typeface="DejaVu Sans"/>
              </a:rPr>
              <a:t>loop:   sum += n;</a:t>
            </a:r>
            <a:endParaRPr lang="en-US" sz="1600" b="0" strike="noStrike" spc="-1">
              <a:solidFill>
                <a:schemeClr val="accent6">
                  <a:lumMod val="75000"/>
                </a:schemeClr>
              </a:solidFill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1600" b="1" strike="noStrike" spc="-1">
                <a:solidFill>
                  <a:schemeClr val="accent6">
                    <a:lumMod val="75000"/>
                  </a:schemeClr>
                </a:solidFill>
                <a:latin typeface="Courier New"/>
                <a:ea typeface="DejaVu Sans"/>
              </a:rPr>
              <a:t>  	   n--;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1600" b="1" strike="noStrike" spc="-1">
                <a:solidFill>
                  <a:srgbClr val="FF0000"/>
                </a:solidFill>
                <a:latin typeface="Courier New"/>
                <a:ea typeface="DejaVu Sans"/>
              </a:rPr>
              <a:t>  test:   if (n &gt; 0)</a:t>
            </a:r>
            <a:endParaRPr lang="en-US" sz="1600" b="0" strike="noStrike" spc="-1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1600" b="1" strike="noStrike" spc="-1">
                <a:solidFill>
                  <a:srgbClr val="FF0000"/>
                </a:solidFill>
                <a:latin typeface="Courier New"/>
                <a:ea typeface="DejaVu Sans"/>
              </a:rPr>
              <a:t>    	  	</a:t>
            </a:r>
            <a:r>
              <a:rPr lang="en-US" sz="1600" b="1" strike="noStrike" spc="-1">
                <a:solidFill>
                  <a:srgbClr val="FF0000"/>
                </a:solidFill>
                <a:latin typeface="Courier New"/>
                <a:ea typeface="DejaVu Sans"/>
              </a:rPr>
              <a:t>goto</a:t>
            </a:r>
            <a:r>
              <a:rPr lang="en-US" sz="1600" b="1" strike="noStrike" spc="-1">
                <a:solidFill>
                  <a:srgbClr val="FF0000"/>
                </a:solidFill>
                <a:latin typeface="Courier New"/>
                <a:ea typeface="DejaVu Sans"/>
              </a:rPr>
              <a:t> </a:t>
            </a:r>
            <a:r>
              <a:rPr lang="en-US" sz="1600" b="1" strike="noStrike" spc="-1">
                <a:solidFill>
                  <a:schemeClr val="accent6">
                    <a:lumMod val="75000"/>
                  </a:schemeClr>
                </a:solidFill>
                <a:latin typeface="Courier New"/>
                <a:ea typeface="DejaVu Sans"/>
              </a:rPr>
              <a:t>loop;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1600" b="1" strike="noStrike" spc="-1">
                <a:solidFill>
                  <a:srgbClr val="4F81BD"/>
                </a:solidFill>
                <a:latin typeface="Courier New"/>
                <a:ea typeface="DejaVu Sans"/>
              </a:rPr>
              <a:t>          sum *= sum;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1600" b="1" strike="noStrike" spc="-1">
                <a:solidFill>
                  <a:srgbClr val="4F81BD"/>
                </a:solidFill>
                <a:latin typeface="Courier New"/>
                <a:ea typeface="DejaVu Sans"/>
              </a:rPr>
              <a:t>          return sum;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}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8" name="CustomShape 5" hidden="0"/>
          <p:cNvSpPr/>
          <p:nvPr isPhoto="0" userDrawn="0"/>
        </p:nvSpPr>
        <p:spPr bwMode="auto">
          <a:xfrm>
            <a:off x="4053240" y="2734115"/>
            <a:ext cx="5545800" cy="2279880"/>
          </a:xfrm>
          <a:prstGeom prst="rect">
            <a:avLst/>
          </a:prstGeom>
          <a:solidFill>
            <a:srgbClr val="FFFFFF"/>
          </a:solidFill>
          <a:ln/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0000000000000044 &lt;foo_while_goto_1&gt;: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1600" b="1" strike="noStrike" spc="-1">
                <a:solidFill>
                  <a:srgbClr val="4F81BD"/>
                </a:solidFill>
                <a:latin typeface="Courier New"/>
                <a:ea typeface="DejaVu Sans"/>
              </a:rPr>
              <a:t>  44:	 mov    $0x0,%eax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1600" b="1" strike="noStrike" spc="-1">
                <a:solidFill>
                  <a:srgbClr val="00B050"/>
                </a:solidFill>
                <a:latin typeface="Courier New"/>
                <a:ea typeface="DejaVu Sans"/>
              </a:rPr>
              <a:t>  49:	 </a:t>
            </a:r>
            <a:r>
              <a:rPr lang="en-US" sz="1600" b="1" strike="noStrike" spc="-1">
                <a:solidFill>
                  <a:srgbClr val="00B050"/>
                </a:solidFill>
                <a:latin typeface="Courier New"/>
                <a:ea typeface="DejaVu Sans"/>
              </a:rPr>
              <a:t>jmp</a:t>
            </a:r>
            <a:r>
              <a:rPr lang="en-US" sz="1600" b="1" strike="noStrike" spc="-1">
                <a:solidFill>
                  <a:srgbClr val="00B050"/>
                </a:solidFill>
                <a:latin typeface="Courier New"/>
                <a:ea typeface="DejaVu Sans"/>
              </a:rPr>
              <a:t>    </a:t>
            </a:r>
            <a:r>
              <a:rPr lang="en-US" sz="1600" b="1" strike="noStrike" spc="-1">
                <a:solidFill>
                  <a:srgbClr val="FF0000"/>
                </a:solidFill>
                <a:latin typeface="Courier New"/>
                <a:ea typeface="DejaVu Sans"/>
              </a:rPr>
              <a:t>52 &lt;foo_while_goto_1+0xe&gt;</a:t>
            </a:r>
            <a:endParaRPr lang="en-US" sz="1600" b="0" strike="noStrike" spc="-1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1600" b="1" strike="noStrike" spc="-1">
                <a:solidFill>
                  <a:srgbClr val="E46C0A"/>
                </a:solidFill>
                <a:latin typeface="Courier New"/>
                <a:ea typeface="DejaVu Sans"/>
              </a:rPr>
              <a:t>  4b:	 add    %</a:t>
            </a:r>
            <a:r>
              <a:rPr lang="en-US" sz="1600" b="1" strike="noStrike" spc="-1">
                <a:solidFill>
                  <a:srgbClr val="E46C0A"/>
                </a:solidFill>
                <a:latin typeface="Courier New"/>
                <a:ea typeface="DejaVu Sans"/>
              </a:rPr>
              <a:t>rdi</a:t>
            </a:r>
            <a:r>
              <a:rPr lang="en-US" sz="1600" b="1" strike="noStrike" spc="-1">
                <a:solidFill>
                  <a:srgbClr val="E46C0A"/>
                </a:solidFill>
                <a:latin typeface="Courier New"/>
                <a:ea typeface="DejaVu Sans"/>
              </a:rPr>
              <a:t>,%</a:t>
            </a:r>
            <a:r>
              <a:rPr lang="en-US" sz="1600" b="1" strike="noStrike" spc="-1">
                <a:solidFill>
                  <a:srgbClr val="E46C0A"/>
                </a:solidFill>
                <a:latin typeface="Courier New"/>
                <a:ea typeface="DejaVu Sans"/>
              </a:rPr>
              <a:t>rax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1600" b="1" strike="noStrike" spc="-1">
                <a:solidFill>
                  <a:srgbClr val="E46C0A"/>
                </a:solidFill>
                <a:latin typeface="Courier New"/>
                <a:ea typeface="DejaVu Sans"/>
              </a:rPr>
              <a:t>  4e:	 sub    $0x1,%rdi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1600" b="1" strike="noStrike" spc="-1">
                <a:solidFill>
                  <a:srgbClr val="FF0000"/>
                </a:solidFill>
                <a:latin typeface="Courier New"/>
                <a:ea typeface="DejaVu Sans"/>
              </a:rPr>
              <a:t>  52:	 test   %</a:t>
            </a:r>
            <a:r>
              <a:rPr lang="en-US" sz="1600" b="1" strike="noStrike" spc="-1">
                <a:solidFill>
                  <a:srgbClr val="FF0000"/>
                </a:solidFill>
                <a:latin typeface="Courier New"/>
                <a:ea typeface="DejaVu Sans"/>
              </a:rPr>
              <a:t>rdi</a:t>
            </a:r>
            <a:r>
              <a:rPr lang="en-US" sz="1600" b="1" strike="noStrike" spc="-1">
                <a:solidFill>
                  <a:srgbClr val="FF0000"/>
                </a:solidFill>
                <a:latin typeface="Courier New"/>
                <a:ea typeface="DejaVu Sans"/>
              </a:rPr>
              <a:t>,%</a:t>
            </a:r>
            <a:r>
              <a:rPr lang="en-US" sz="1600" b="1" strike="noStrike" spc="-1">
                <a:solidFill>
                  <a:srgbClr val="FF0000"/>
                </a:solidFill>
                <a:latin typeface="Courier New"/>
                <a:ea typeface="DejaVu Sans"/>
              </a:rPr>
              <a:t>rdi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1600" b="1" strike="noStrike" spc="-1">
                <a:solidFill>
                  <a:srgbClr val="FF0000"/>
                </a:solidFill>
                <a:latin typeface="Courier New"/>
                <a:ea typeface="DejaVu Sans"/>
              </a:rPr>
              <a:t>  55:	 </a:t>
            </a:r>
            <a:r>
              <a:rPr lang="en-US" sz="1600" b="1" strike="noStrike" spc="-1">
                <a:solidFill>
                  <a:srgbClr val="FF0000"/>
                </a:solidFill>
                <a:latin typeface="Courier New"/>
                <a:ea typeface="DejaVu Sans"/>
              </a:rPr>
              <a:t>jg</a:t>
            </a:r>
            <a:r>
              <a:rPr lang="en-US" sz="1600" b="1" strike="noStrike" spc="-1">
                <a:solidFill>
                  <a:srgbClr val="FF0000"/>
                </a:solidFill>
                <a:latin typeface="Courier New"/>
                <a:ea typeface="DejaVu Sans"/>
              </a:rPr>
              <a:t>     </a:t>
            </a:r>
            <a:r>
              <a:rPr lang="en-US" sz="1600" b="1" strike="noStrike" spc="-1">
                <a:solidFill>
                  <a:schemeClr val="accent6">
                    <a:lumMod val="75000"/>
                  </a:schemeClr>
                </a:solidFill>
                <a:latin typeface="Courier New"/>
                <a:ea typeface="DejaVu Sans"/>
              </a:rPr>
              <a:t>4b &lt;foo_while_goto_1+0x7&gt;</a:t>
            </a:r>
            <a:endParaRPr lang="en-US" sz="1600" b="0" strike="noStrike" spc="-1">
              <a:solidFill>
                <a:schemeClr val="accent6">
                  <a:lumMod val="75000"/>
                </a:schemeClr>
              </a:solidFill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1600" b="1" strike="noStrike" spc="-1">
                <a:solidFill>
                  <a:srgbClr val="4F81BD"/>
                </a:solidFill>
                <a:latin typeface="Courier New"/>
                <a:ea typeface="DejaVu Sans"/>
              </a:rPr>
              <a:t>  57:	 </a:t>
            </a:r>
            <a:r>
              <a:rPr lang="en-US" sz="1600" b="1" strike="noStrike" spc="-1">
                <a:solidFill>
                  <a:srgbClr val="4F81BD"/>
                </a:solidFill>
                <a:latin typeface="Courier New"/>
                <a:ea typeface="DejaVu Sans"/>
              </a:rPr>
              <a:t>imul</a:t>
            </a:r>
            <a:r>
              <a:rPr lang="en-US" sz="1600" b="1" strike="noStrike" spc="-1">
                <a:solidFill>
                  <a:srgbClr val="4F81BD"/>
                </a:solidFill>
                <a:latin typeface="Courier New"/>
                <a:ea typeface="DejaVu Sans"/>
              </a:rPr>
              <a:t>   %</a:t>
            </a:r>
            <a:r>
              <a:rPr lang="en-US" sz="1600" b="1" strike="noStrike" spc="-1">
                <a:solidFill>
                  <a:srgbClr val="4F81BD"/>
                </a:solidFill>
                <a:latin typeface="Courier New"/>
                <a:ea typeface="DejaVu Sans"/>
              </a:rPr>
              <a:t>rax</a:t>
            </a:r>
            <a:r>
              <a:rPr lang="en-US" sz="1600" b="1" strike="noStrike" spc="-1">
                <a:solidFill>
                  <a:srgbClr val="4F81BD"/>
                </a:solidFill>
                <a:latin typeface="Courier New"/>
                <a:ea typeface="DejaVu Sans"/>
              </a:rPr>
              <a:t>,%</a:t>
            </a:r>
            <a:r>
              <a:rPr lang="en-US" sz="1600" b="1" strike="noStrike" spc="-1">
                <a:solidFill>
                  <a:srgbClr val="4F81BD"/>
                </a:solidFill>
                <a:latin typeface="Courier New"/>
                <a:ea typeface="DejaVu Sans"/>
              </a:rPr>
              <a:t>rax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1600" b="1" strike="noStrike" spc="-1">
                <a:solidFill>
                  <a:srgbClr val="4F81BD"/>
                </a:solidFill>
                <a:latin typeface="Courier New"/>
                <a:ea typeface="DejaVu Sans"/>
              </a:rPr>
              <a:t>  5b:	 </a:t>
            </a:r>
            <a:r>
              <a:rPr lang="en-US" sz="1600" b="1" strike="noStrike" spc="-1">
                <a:solidFill>
                  <a:srgbClr val="4F81BD"/>
                </a:solidFill>
                <a:latin typeface="Courier New"/>
                <a:ea typeface="DejaVu Sans"/>
              </a:rPr>
              <a:t>retq</a:t>
            </a:r>
            <a:r>
              <a:rPr lang="en-US" sz="1600" b="1" strike="noStrike" spc="-1">
                <a:solidFill>
                  <a:srgbClr val="4F81BD"/>
                </a:solidFill>
                <a:latin typeface="Courier New"/>
                <a:ea typeface="DejaVu Sans"/>
              </a:rPr>
              <a:t> </a:t>
            </a:r>
            <a:endParaRPr lang="en-US" sz="16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sz="3200" b="1" strike="noStrike" spc="-1">
                <a:solidFill>
                  <a:srgbClr val="C00026"/>
                </a:solidFill>
                <a:latin typeface="Courier New"/>
                <a:ea typeface="Verdana"/>
              </a:rPr>
              <a:t>while</a:t>
            </a:r>
            <a:r>
              <a:rPr lang="en-US" sz="3200" b="0" strike="noStrike" spc="-1">
                <a:solidFill>
                  <a:srgbClr val="C00026"/>
                </a:solidFill>
                <a:latin typeface="Verdana"/>
                <a:ea typeface="Verdana"/>
              </a:rPr>
              <a:t>, versão 2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5" name="CustomShape 2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6" name="CustomShape 3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  <a:defRPr/>
            </a:pPr>
            <a:fld id="{8E8F3CBB-A204-4F43-9521-702C3221EABE}" type="slidenum">
              <a:rPr lang="en-US" sz="1000" b="0" strike="noStrike" spc="-1">
                <a:solidFill>
                  <a:srgbClr val="B2B2B2"/>
                </a:solidFill>
                <a:latin typeface="Verdana"/>
                <a:ea typeface="Verdana"/>
              </a:rPr>
              <a:t/>
            </a:fld>
            <a:endParaRPr lang="en-US" sz="1000" b="0" strike="noStrike" spc="-1">
              <a:latin typeface="Arial"/>
            </a:endParaRPr>
          </a:p>
        </p:txBody>
      </p:sp>
      <p:sp>
        <p:nvSpPr>
          <p:cNvPr id="7" name="CustomShape 4" hidden="0"/>
          <p:cNvSpPr/>
          <p:nvPr isPhoto="0" userDrawn="0"/>
        </p:nvSpPr>
        <p:spPr bwMode="auto">
          <a:xfrm>
            <a:off x="533520" y="1523880"/>
            <a:ext cx="2615040" cy="443520"/>
          </a:xfrm>
          <a:prstGeom prst="rect">
            <a:avLst/>
          </a:prstGeom>
          <a:noFill/>
          <a:ln w="1260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38160" tIns="38160" rIns="38160" bIns="38160">
            <a:noAutofit/>
          </a:bodyPr>
          <a:lstStyle/>
          <a:p>
            <a:pPr marL="185760" indent="-184680">
              <a:lnSpc>
                <a:spcPct val="100000"/>
              </a:lnSpc>
              <a:spcBef>
                <a:spcPts val="862"/>
              </a:spcBef>
              <a:defRPr/>
            </a:pPr>
            <a:r>
              <a:rPr lang="en-US" sz="2400" b="0" strike="noStrike" spc="-1">
                <a:solidFill>
                  <a:srgbClr val="000000"/>
                </a:solidFill>
                <a:latin typeface="Calibri Bold"/>
                <a:ea typeface="Calibri Bold"/>
              </a:rPr>
              <a:t>While version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8" name="CustomShape 5" hidden="0"/>
          <p:cNvSpPr/>
          <p:nvPr isPhoto="0" userDrawn="0"/>
        </p:nvSpPr>
        <p:spPr bwMode="auto">
          <a:xfrm>
            <a:off x="609480" y="2006640"/>
            <a:ext cx="2513519" cy="799200"/>
          </a:xfrm>
          <a:prstGeom prst="rect">
            <a:avLst/>
          </a:prstGeom>
          <a:solidFill>
            <a:srgbClr val="F6F5BD"/>
          </a:solidFill>
          <a:ln w="12600">
            <a:miter/>
          </a:ln>
          <a:effectLst>
            <a:outerShdw dist="50760" dir="5400000" rotWithShape="0" algn="ctr">
              <a:srgbClr val="000000">
                <a:alpha val="50000"/>
              </a:srgbClr>
            </a:outerShdw>
          </a:effectLst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38160" tIns="38160" rIns="38160" bIns="38160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sz="24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while (</a:t>
            </a:r>
            <a:r>
              <a:rPr lang="en-US" sz="2400" b="0" i="1" strike="noStrike" spc="-1">
                <a:solidFill>
                  <a:srgbClr val="000000"/>
                </a:solidFill>
                <a:latin typeface="Calibri Bold"/>
                <a:ea typeface="Calibri Bold Italic"/>
              </a:rPr>
              <a:t>Test</a:t>
            </a:r>
            <a:r>
              <a:rPr lang="en-US" sz="2400" b="0" strike="noStrike" spc="-1">
                <a:solidFill>
                  <a:srgbClr val="000000"/>
                </a:solidFill>
                <a:latin typeface="Courier New"/>
                <a:ea typeface="Calibri Bold Italic"/>
              </a:rPr>
              <a:t>)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2400" b="0" strike="noStrike" spc="-1">
                <a:solidFill>
                  <a:srgbClr val="000000"/>
                </a:solidFill>
                <a:latin typeface="Courier New"/>
                <a:ea typeface="Calibri Bold Italic"/>
              </a:rPr>
              <a:t>  </a:t>
            </a:r>
            <a:r>
              <a:rPr lang="en-US" sz="2400" b="0" i="1" strike="noStrike" spc="-1">
                <a:solidFill>
                  <a:srgbClr val="000000"/>
                </a:solidFill>
                <a:latin typeface="Calibri Bold"/>
                <a:ea typeface="Calibri Bold Italic"/>
              </a:rPr>
              <a:t>Body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9" name="CustomShape 6" hidden="0"/>
          <p:cNvSpPr/>
          <p:nvPr isPhoto="0" userDrawn="0"/>
        </p:nvSpPr>
        <p:spPr bwMode="auto">
          <a:xfrm>
            <a:off x="533520" y="3687840"/>
            <a:ext cx="2907360" cy="443520"/>
          </a:xfrm>
          <a:prstGeom prst="rect">
            <a:avLst/>
          </a:prstGeom>
          <a:noFill/>
          <a:ln w="1260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38160" tIns="38160" rIns="38160" bIns="38160">
            <a:noAutofit/>
          </a:bodyPr>
          <a:lstStyle/>
          <a:p>
            <a:pPr marL="185760" indent="-184680">
              <a:lnSpc>
                <a:spcPct val="100000"/>
              </a:lnSpc>
              <a:spcBef>
                <a:spcPts val="862"/>
              </a:spcBef>
              <a:defRPr/>
            </a:pPr>
            <a:r>
              <a:rPr lang="en-US" sz="2400" b="0" strike="noStrike" spc="-1">
                <a:solidFill>
                  <a:srgbClr val="000000"/>
                </a:solidFill>
                <a:latin typeface="Calibri Bold"/>
                <a:ea typeface="Calibri Bold"/>
              </a:rPr>
              <a:t>Do-While Version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10" name="CustomShape 7" hidden="0"/>
          <p:cNvSpPr/>
          <p:nvPr isPhoto="0" userDrawn="0"/>
        </p:nvSpPr>
        <p:spPr bwMode="auto">
          <a:xfrm>
            <a:off x="457200" y="4106880"/>
            <a:ext cx="3047040" cy="2203920"/>
          </a:xfrm>
          <a:prstGeom prst="rect">
            <a:avLst/>
          </a:prstGeom>
          <a:solidFill>
            <a:srgbClr val="F6F5BD"/>
          </a:solidFill>
          <a:ln w="12600">
            <a:miter/>
          </a:ln>
          <a:effectLst>
            <a:outerShdw dist="50760" dir="5400000" rotWithShape="0" algn="ctr">
              <a:srgbClr val="000000">
                <a:alpha val="50000"/>
              </a:srgbClr>
            </a:outerShdw>
          </a:effectLst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38160" tIns="38160" rIns="38160" bIns="38160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sz="24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 if (!</a:t>
            </a:r>
            <a:r>
              <a:rPr lang="en-US" sz="2400" b="0" i="1" strike="noStrike" spc="-1">
                <a:solidFill>
                  <a:srgbClr val="000000"/>
                </a:solidFill>
                <a:latin typeface="Calibri Bold"/>
                <a:ea typeface="Calibri Bold Italic"/>
              </a:rPr>
              <a:t>Test</a:t>
            </a:r>
            <a:r>
              <a:rPr lang="en-US" sz="2400" b="0" strike="noStrike" spc="-1">
                <a:solidFill>
                  <a:srgbClr val="000000"/>
                </a:solidFill>
                <a:latin typeface="Courier New"/>
                <a:ea typeface="Calibri Bold Italic"/>
              </a:rPr>
              <a:t>) 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2400" b="0" strike="noStrike" spc="-1">
                <a:solidFill>
                  <a:srgbClr val="000000"/>
                </a:solidFill>
                <a:latin typeface="Courier New"/>
                <a:ea typeface="Calibri Bold Italic"/>
              </a:rPr>
              <a:t>    goto done;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2400" b="0" strike="noStrike" spc="-1">
                <a:solidFill>
                  <a:srgbClr val="000000"/>
                </a:solidFill>
                <a:latin typeface="Courier New"/>
                <a:ea typeface="Calibri Bold Italic"/>
              </a:rPr>
              <a:t>  do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2400" b="0" strike="noStrike" spc="-1">
                <a:solidFill>
                  <a:srgbClr val="000000"/>
                </a:solidFill>
                <a:latin typeface="Courier New"/>
                <a:ea typeface="Calibri Bold Italic"/>
              </a:rPr>
              <a:t>    </a:t>
            </a:r>
            <a:r>
              <a:rPr lang="en-US" sz="2400" b="0" i="1" strike="noStrike" spc="-1">
                <a:solidFill>
                  <a:srgbClr val="000000"/>
                </a:solidFill>
                <a:latin typeface="Calibri Bold"/>
                <a:ea typeface="Calibri Bold Italic"/>
              </a:rPr>
              <a:t>Body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2400" b="0" strike="noStrike" spc="-1">
                <a:solidFill>
                  <a:srgbClr val="000000"/>
                </a:solidFill>
                <a:latin typeface="Courier New"/>
                <a:ea typeface="Calibri Bold Italic"/>
              </a:rPr>
              <a:t>    while(</a:t>
            </a:r>
            <a:r>
              <a:rPr lang="en-US" sz="2400" b="0" i="1" strike="noStrike" spc="-1">
                <a:solidFill>
                  <a:srgbClr val="000000"/>
                </a:solidFill>
                <a:latin typeface="Calibri Bold"/>
                <a:ea typeface="Calibri Bold Italic"/>
              </a:rPr>
              <a:t>Test</a:t>
            </a:r>
            <a:r>
              <a:rPr lang="en-US" sz="2400" b="0" strike="noStrike" spc="-1">
                <a:solidFill>
                  <a:srgbClr val="000000"/>
                </a:solidFill>
                <a:latin typeface="Courier New"/>
                <a:ea typeface="Calibri Bold Italic"/>
              </a:rPr>
              <a:t>);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2400" b="0" strike="noStrike" spc="-1">
                <a:solidFill>
                  <a:srgbClr val="000000"/>
                </a:solidFill>
                <a:latin typeface="Courier New"/>
                <a:ea typeface="Calibri Bold Italic"/>
              </a:rPr>
              <a:t>done: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11" name="CustomShape 8" hidden="0"/>
          <p:cNvSpPr/>
          <p:nvPr isPhoto="0" userDrawn="0"/>
        </p:nvSpPr>
        <p:spPr bwMode="auto">
          <a:xfrm>
            <a:off x="5257800" y="3352680"/>
            <a:ext cx="2907360" cy="443520"/>
          </a:xfrm>
          <a:prstGeom prst="rect">
            <a:avLst/>
          </a:prstGeom>
          <a:noFill/>
          <a:ln w="1260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38160" tIns="38160" rIns="38160" bIns="38160">
            <a:noAutofit/>
          </a:bodyPr>
          <a:lstStyle/>
          <a:p>
            <a:pPr marL="185760" indent="-184680">
              <a:lnSpc>
                <a:spcPct val="100000"/>
              </a:lnSpc>
              <a:spcBef>
                <a:spcPts val="862"/>
              </a:spcBef>
              <a:defRPr/>
            </a:pPr>
            <a:r>
              <a:rPr lang="en-US" sz="2400" b="0" strike="noStrike" spc="-1">
                <a:solidFill>
                  <a:srgbClr val="000000"/>
                </a:solidFill>
                <a:latin typeface="Calibri Bold"/>
                <a:ea typeface="Calibri Bold"/>
              </a:rPr>
              <a:t>Goto Version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12" name="CustomShape 9" hidden="0"/>
          <p:cNvSpPr/>
          <p:nvPr isPhoto="0" userDrawn="0"/>
        </p:nvSpPr>
        <p:spPr bwMode="auto">
          <a:xfrm>
            <a:off x="5334120" y="3771720"/>
            <a:ext cx="3427920" cy="2622960"/>
          </a:xfrm>
          <a:prstGeom prst="rect">
            <a:avLst/>
          </a:prstGeom>
          <a:solidFill>
            <a:srgbClr val="D5F1CF"/>
          </a:solidFill>
          <a:ln w="12600">
            <a:miter/>
          </a:ln>
          <a:effectLst>
            <a:outerShdw dist="50760" dir="5400000" rotWithShape="0" algn="ctr">
              <a:srgbClr val="000000">
                <a:alpha val="50000"/>
              </a:srgbClr>
            </a:outerShdw>
          </a:effectLst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38160" tIns="38160" rIns="38160" bIns="38160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sz="24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 if (!</a:t>
            </a:r>
            <a:r>
              <a:rPr lang="en-US" sz="2400" b="0" i="1" strike="noStrike" spc="-1">
                <a:solidFill>
                  <a:srgbClr val="000000"/>
                </a:solidFill>
                <a:latin typeface="Calibri Bold"/>
                <a:ea typeface="Calibri Bold Italic"/>
              </a:rPr>
              <a:t>Test</a:t>
            </a:r>
            <a:r>
              <a:rPr lang="en-US" sz="2400" b="0" strike="noStrike" spc="-1">
                <a:solidFill>
                  <a:srgbClr val="000000"/>
                </a:solidFill>
                <a:latin typeface="Courier New"/>
                <a:ea typeface="Calibri Bold Italic"/>
              </a:rPr>
              <a:t>)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2400" b="0" strike="noStrike" spc="-1">
                <a:solidFill>
                  <a:srgbClr val="000000"/>
                </a:solidFill>
                <a:latin typeface="Courier New"/>
                <a:ea typeface="Calibri Bold Italic"/>
              </a:rPr>
              <a:t>    goto done;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2400" b="0" strike="noStrike" spc="-1">
                <a:solidFill>
                  <a:srgbClr val="000000"/>
                </a:solidFill>
                <a:latin typeface="Courier New"/>
                <a:ea typeface="Calibri Bold Italic"/>
              </a:rPr>
              <a:t>loop: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2400" b="0" strike="noStrike" spc="-1">
                <a:solidFill>
                  <a:srgbClr val="000000"/>
                </a:solidFill>
                <a:latin typeface="Courier New"/>
                <a:ea typeface="Calibri Bold Italic"/>
              </a:rPr>
              <a:t>  </a:t>
            </a:r>
            <a:r>
              <a:rPr lang="en-US" sz="2400" b="0" i="1" strike="noStrike" spc="-1">
                <a:solidFill>
                  <a:srgbClr val="000000"/>
                </a:solidFill>
                <a:latin typeface="Calibri Bold"/>
                <a:ea typeface="Calibri Bold Italic"/>
              </a:rPr>
              <a:t>Body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2400" b="0" strike="noStrike" spc="-1">
                <a:solidFill>
                  <a:srgbClr val="000000"/>
                </a:solidFill>
                <a:latin typeface="Courier New"/>
                <a:ea typeface="Calibri Bold Italic"/>
              </a:rPr>
              <a:t>  if (</a:t>
            </a:r>
            <a:r>
              <a:rPr lang="en-US" sz="2400" b="0" i="1" strike="noStrike" spc="-1">
                <a:solidFill>
                  <a:srgbClr val="000000"/>
                </a:solidFill>
                <a:latin typeface="Calibri Bold"/>
                <a:ea typeface="Calibri Bold Italic"/>
              </a:rPr>
              <a:t>Test</a:t>
            </a:r>
            <a:r>
              <a:rPr lang="en-US" sz="2400" b="0" strike="noStrike" spc="-1">
                <a:solidFill>
                  <a:srgbClr val="000000"/>
                </a:solidFill>
                <a:latin typeface="Courier New"/>
                <a:ea typeface="Calibri Bold Italic"/>
              </a:rPr>
              <a:t>)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2400" b="0" strike="noStrike" spc="-1">
                <a:solidFill>
                  <a:srgbClr val="000000"/>
                </a:solidFill>
                <a:latin typeface="Courier New"/>
                <a:ea typeface="Calibri Bold Italic"/>
              </a:rPr>
              <a:t>    goto loop;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2400" b="0" strike="noStrike" spc="-1">
                <a:solidFill>
                  <a:srgbClr val="000000"/>
                </a:solidFill>
                <a:latin typeface="Courier New"/>
                <a:ea typeface="Calibri Bold Italic"/>
              </a:rPr>
              <a:t>done: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13" name="CustomShape 10" hidden="0"/>
          <p:cNvSpPr/>
          <p:nvPr isPhoto="0" userDrawn="0"/>
        </p:nvSpPr>
        <p:spPr bwMode="auto">
          <a:xfrm>
            <a:off x="1371600" y="2878200"/>
            <a:ext cx="761040" cy="842040"/>
          </a:xfrm>
          <a:custGeom>
            <a:avLst/>
            <a:gdLst/>
            <a:ahLst/>
            <a:cxnLst/>
            <a:rect l="l" t="t" r="r" b="b"/>
            <a:pathLst>
              <a:path w="21600" h="21600" fill="norm" stroke="1" extrusionOk="0">
                <a:moveTo>
                  <a:pt x="0" y="11842"/>
                </a:moveTo>
                <a:lnTo>
                  <a:pt x="5400" y="11842"/>
                </a:lnTo>
                <a:lnTo>
                  <a:pt x="5400" y="0"/>
                </a:lnTo>
                <a:lnTo>
                  <a:pt x="16200" y="0"/>
                </a:lnTo>
                <a:lnTo>
                  <a:pt x="16200" y="11842"/>
                </a:lnTo>
                <a:lnTo>
                  <a:pt x="21600" y="11842"/>
                </a:lnTo>
                <a:lnTo>
                  <a:pt x="10800" y="21600"/>
                </a:lnTo>
                <a:close/>
                <a:moveTo>
                  <a:pt x="0" y="11842"/>
                </a:moveTo>
              </a:path>
            </a:pathLst>
          </a:custGeom>
          <a:solidFill>
            <a:srgbClr val="980002"/>
          </a:solidFill>
          <a:ln w="25560">
            <a:noFill/>
          </a:ln>
          <a:effectLst>
            <a:outerShdw dist="50760" dir="5400000" rotWithShape="0" algn="ctr">
              <a:srgbClr val="000000">
                <a:alpha val="50000"/>
              </a:srgbClr>
            </a:outerShdw>
          </a:effectLst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14" name="CustomShape 11" hidden="0"/>
          <p:cNvSpPr/>
          <p:nvPr isPhoto="0" userDrawn="0"/>
        </p:nvSpPr>
        <p:spPr bwMode="auto">
          <a:xfrm rot="16199998">
            <a:off x="4038480" y="4179240"/>
            <a:ext cx="761040" cy="1522800"/>
          </a:xfrm>
          <a:custGeom>
            <a:avLst/>
            <a:gdLst/>
            <a:ahLst/>
            <a:cxnLst/>
            <a:rect l="l" t="t" r="r" b="b"/>
            <a:pathLst>
              <a:path w="21600" h="21600" fill="norm" stroke="1" extrusionOk="0">
                <a:moveTo>
                  <a:pt x="0" y="16200"/>
                </a:moveTo>
                <a:lnTo>
                  <a:pt x="5400" y="162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6200"/>
                </a:lnTo>
                <a:lnTo>
                  <a:pt x="21600" y="16200"/>
                </a:lnTo>
                <a:lnTo>
                  <a:pt x="10800" y="21600"/>
                </a:lnTo>
                <a:close/>
                <a:moveTo>
                  <a:pt x="0" y="16200"/>
                </a:moveTo>
              </a:path>
            </a:pathLst>
          </a:custGeom>
          <a:solidFill>
            <a:srgbClr val="980002"/>
          </a:solidFill>
          <a:ln w="25560">
            <a:noFill/>
          </a:ln>
          <a:effectLst>
            <a:outerShdw dist="50760" dir="5400000" rotWithShape="0" algn="ctr">
              <a:srgbClr val="000000">
                <a:alpha val="50000"/>
              </a:srgbClr>
            </a:outerShdw>
          </a:effectLst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sz="3200" b="1" strike="noStrike" spc="-1">
                <a:solidFill>
                  <a:srgbClr val="C00026"/>
                </a:solidFill>
                <a:latin typeface="Courier New"/>
                <a:ea typeface="Verdana"/>
              </a:rPr>
              <a:t>while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5" name="CustomShape 2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6" name="CustomShape 3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  <a:defRPr/>
            </a:pPr>
            <a:fld id="{DB185FB1-463A-4B1A-BA3B-62779127D30C}" type="slidenum">
              <a:rPr lang="en-US" sz="1000" b="0" strike="noStrike" spc="-1">
                <a:solidFill>
                  <a:srgbClr val="B2B2B2"/>
                </a:solidFill>
                <a:latin typeface="Verdana"/>
                <a:ea typeface="Verdana"/>
              </a:rPr>
              <a:t/>
            </a:fld>
            <a:endParaRPr lang="en-US" sz="1000" b="0" strike="noStrike" spc="-1">
              <a:latin typeface="Arial"/>
            </a:endParaRPr>
          </a:p>
        </p:txBody>
      </p:sp>
      <p:sp>
        <p:nvSpPr>
          <p:cNvPr id="7" name="CustomShape 4" hidden="0"/>
          <p:cNvSpPr/>
          <p:nvPr isPhoto="0" userDrawn="0"/>
        </p:nvSpPr>
        <p:spPr bwMode="auto">
          <a:xfrm>
            <a:off x="404460" y="1693440"/>
            <a:ext cx="3138840" cy="2766600"/>
          </a:xfrm>
          <a:prstGeom prst="rect">
            <a:avLst/>
          </a:prstGeom>
          <a:noFill/>
          <a:ln/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long </a:t>
            </a:r>
            <a:r>
              <a:rPr lang="en-US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foo_while</a:t>
            </a:r>
            <a:r>
              <a:rPr lang="en-US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(long n) {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  long sum = 0;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1600" b="1" strike="noStrike" spc="-1">
                <a:solidFill>
                  <a:srgbClr val="00B050"/>
                </a:solidFill>
                <a:latin typeface="Courier New"/>
                <a:ea typeface="DejaVu Sans"/>
              </a:rPr>
              <a:t>  while (n &gt; 0) {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1600" b="1" strike="noStrike" spc="-1">
                <a:solidFill>
                  <a:srgbClr val="E46C0A"/>
                </a:solidFill>
                <a:latin typeface="Courier New"/>
                <a:ea typeface="DejaVu Sans"/>
              </a:rPr>
              <a:t>    sum += n;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1600" b="1" strike="noStrike" spc="-1">
                <a:solidFill>
                  <a:srgbClr val="E46C0A"/>
                </a:solidFill>
                <a:latin typeface="Courier New"/>
                <a:ea typeface="DejaVu Sans"/>
              </a:rPr>
              <a:t>    n--;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1600" b="1" strike="noStrike" spc="-1">
                <a:solidFill>
                  <a:srgbClr val="00B050"/>
                </a:solidFill>
                <a:latin typeface="Courier New"/>
                <a:ea typeface="DejaVu Sans"/>
              </a:rPr>
              <a:t>  }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  sum *= sum;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  return sum;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}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8" name="CustomShape 5" hidden="0"/>
          <p:cNvSpPr/>
          <p:nvPr isPhoto="0" userDrawn="0"/>
        </p:nvSpPr>
        <p:spPr bwMode="auto">
          <a:xfrm>
            <a:off x="4114800" y="1693440"/>
            <a:ext cx="4570920" cy="3740040"/>
          </a:xfrm>
          <a:prstGeom prst="rect">
            <a:avLst/>
          </a:prstGeom>
          <a:noFill/>
          <a:ln/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long </a:t>
            </a:r>
            <a:r>
              <a:rPr lang="en-US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foo_while_do_while</a:t>
            </a:r>
            <a:r>
              <a:rPr lang="en-US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(long n) {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  long sum = 0;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1600" b="1" strike="noStrike" spc="-1">
                <a:solidFill>
                  <a:srgbClr val="00B050"/>
                </a:solidFill>
                <a:latin typeface="Courier New"/>
                <a:ea typeface="DejaVu Sans"/>
              </a:rPr>
              <a:t>  </a:t>
            </a:r>
            <a:r>
              <a:rPr lang="en-US" sz="1600" b="1" strike="noStrike" spc="-1">
                <a:solidFill>
                  <a:srgbClr val="FF0000"/>
                </a:solidFill>
                <a:latin typeface="Courier New"/>
                <a:ea typeface="DejaVu Sans"/>
              </a:rPr>
              <a:t>if (n &lt;= 0)</a:t>
            </a:r>
            <a:endParaRPr lang="en-US" sz="1600" b="0" strike="noStrike" spc="-1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1600" b="1" strike="noStrike" spc="-1">
                <a:solidFill>
                  <a:srgbClr val="FF0000"/>
                </a:solidFill>
                <a:latin typeface="Courier New"/>
                <a:ea typeface="DejaVu Sans"/>
              </a:rPr>
              <a:t>    </a:t>
            </a:r>
            <a:r>
              <a:rPr lang="en-US" sz="1600" b="1" strike="noStrike" spc="-1">
                <a:solidFill>
                  <a:srgbClr val="FF0000"/>
                </a:solidFill>
                <a:latin typeface="Courier New"/>
                <a:ea typeface="DejaVu Sans"/>
              </a:rPr>
              <a:t>goto</a:t>
            </a:r>
            <a:r>
              <a:rPr lang="en-US" sz="1600" b="1" strike="noStrike" spc="-1">
                <a:solidFill>
                  <a:srgbClr val="00B050"/>
                </a:solidFill>
                <a:latin typeface="Courier New"/>
                <a:ea typeface="DejaVu Sans"/>
              </a:rPr>
              <a:t> </a:t>
            </a:r>
            <a:r>
              <a:rPr lang="en-US" sz="1600" b="1" strike="noStrike" spc="-1">
                <a:solidFill>
                  <a:srgbClr val="0070C0"/>
                </a:solidFill>
                <a:latin typeface="Courier New"/>
                <a:ea typeface="DejaVu Sans"/>
              </a:rPr>
              <a:t>done;</a:t>
            </a:r>
            <a:endParaRPr lang="en-US" sz="1600" b="0" strike="noStrike" spc="-1">
              <a:solidFill>
                <a:srgbClr val="0070C0"/>
              </a:solidFill>
              <a:latin typeface="Arial"/>
            </a:endParaRPr>
          </a:p>
          <a:p>
            <a:pPr>
              <a:lnSpc>
                <a:spcPct val="100000"/>
              </a:lnSpc>
              <a:defRPr/>
            </a:pP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1600" b="1" strike="noStrike" spc="-1">
                <a:solidFill>
                  <a:srgbClr val="00B050"/>
                </a:solidFill>
                <a:latin typeface="Courier New"/>
                <a:ea typeface="DejaVu Sans"/>
              </a:rPr>
              <a:t>  do {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1600" b="1" strike="noStrike" spc="-1">
                <a:solidFill>
                  <a:srgbClr val="E46C0A"/>
                </a:solidFill>
                <a:latin typeface="Courier New"/>
                <a:ea typeface="DejaVu Sans"/>
              </a:rPr>
              <a:t>    sum += n;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1600" b="1" strike="noStrike" spc="-1">
                <a:solidFill>
                  <a:srgbClr val="E46C0A"/>
                </a:solidFill>
                <a:latin typeface="Courier New"/>
                <a:ea typeface="DejaVu Sans"/>
              </a:rPr>
              <a:t>    n--;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1600" b="1" strike="noStrike" spc="-1">
                <a:solidFill>
                  <a:srgbClr val="00B050"/>
                </a:solidFill>
                <a:latin typeface="Courier New"/>
                <a:ea typeface="DejaVu Sans"/>
              </a:rPr>
              <a:t>  } while (n &gt; 0);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1600" b="1" strike="noStrike" spc="-1">
                <a:solidFill>
                  <a:srgbClr val="0070C0"/>
                </a:solidFill>
                <a:latin typeface="Courier New"/>
                <a:ea typeface="DejaVu Sans"/>
              </a:rPr>
              <a:t>done:</a:t>
            </a:r>
            <a:endParaRPr lang="en-US" sz="1600" b="0" strike="noStrike" spc="-1">
              <a:solidFill>
                <a:srgbClr val="0070C0"/>
              </a:solidFill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1600" b="1" strike="noStrike" spc="-1">
                <a:solidFill>
                  <a:srgbClr val="0070C0"/>
                </a:solidFill>
                <a:latin typeface="Courier New"/>
                <a:ea typeface="DejaVu Sans"/>
              </a:rPr>
              <a:t>  sum *= sum;</a:t>
            </a:r>
            <a:endParaRPr lang="en-US" sz="1600" b="0" strike="noStrike" spc="-1">
              <a:solidFill>
                <a:srgbClr val="0070C0"/>
              </a:solidFill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1600" b="1" strike="noStrike" spc="-1">
                <a:solidFill>
                  <a:srgbClr val="0070C0"/>
                </a:solidFill>
                <a:latin typeface="Courier New"/>
                <a:ea typeface="DejaVu Sans"/>
              </a:rPr>
              <a:t>  return sum;</a:t>
            </a:r>
            <a:r>
              <a:rPr lang="en-US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}</a:t>
            </a:r>
            <a:endParaRPr lang="en-US" sz="16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sz="3200" b="1" strike="noStrike" spc="-1">
                <a:solidFill>
                  <a:srgbClr val="C00026"/>
                </a:solidFill>
                <a:latin typeface="Courier New"/>
                <a:ea typeface="Verdana"/>
              </a:rPr>
              <a:t>while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5" name="CustomShape 2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6" name="CustomShape 3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  <a:defRPr/>
            </a:pPr>
            <a:fld id="{165C8FA6-0284-4DFF-8297-759071D2FF4B}" type="slidenum">
              <a:rPr lang="en-US" sz="1000" b="0" strike="noStrike" spc="-1">
                <a:solidFill>
                  <a:srgbClr val="B2B2B2"/>
                </a:solidFill>
                <a:latin typeface="Verdana"/>
                <a:ea typeface="Verdana"/>
              </a:rPr>
              <a:t/>
            </a:fld>
            <a:endParaRPr lang="en-US" sz="1000" b="0" strike="noStrike" spc="-1">
              <a:latin typeface="Arial"/>
            </a:endParaRPr>
          </a:p>
        </p:txBody>
      </p:sp>
      <p:sp>
        <p:nvSpPr>
          <p:cNvPr id="7" name="CustomShape 4" hidden="0"/>
          <p:cNvSpPr/>
          <p:nvPr isPhoto="0" userDrawn="0"/>
        </p:nvSpPr>
        <p:spPr bwMode="auto">
          <a:xfrm>
            <a:off x="4934160" y="1764000"/>
            <a:ext cx="4018680" cy="4226760"/>
          </a:xfrm>
          <a:prstGeom prst="rect">
            <a:avLst/>
          </a:prstGeom>
          <a:noFill/>
          <a:ln/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long foo_while_goto_2(long n) {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  long sum = 0;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1600" b="1" strike="noStrike" spc="-1">
                <a:solidFill>
                  <a:srgbClr val="FF0000"/>
                </a:solidFill>
                <a:latin typeface="Courier New"/>
                <a:ea typeface="DejaVu Sans"/>
              </a:rPr>
              <a:t>  if (n &lt;= 0)</a:t>
            </a:r>
            <a:endParaRPr lang="en-US" sz="1600" b="0" strike="noStrike" spc="-1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1600" b="1" strike="noStrike" spc="-1">
                <a:solidFill>
                  <a:srgbClr val="FF0000"/>
                </a:solidFill>
                <a:latin typeface="Courier New"/>
                <a:ea typeface="DejaVu Sans"/>
              </a:rPr>
              <a:t>    </a:t>
            </a:r>
            <a:r>
              <a:rPr lang="en-US" sz="1600" b="1" strike="noStrike" spc="-1">
                <a:solidFill>
                  <a:srgbClr val="FF0000"/>
                </a:solidFill>
                <a:latin typeface="Courier New"/>
                <a:ea typeface="DejaVu Sans"/>
              </a:rPr>
              <a:t>goto</a:t>
            </a:r>
            <a:r>
              <a:rPr lang="en-US" sz="1600" b="1" strike="noStrike" spc="-1">
                <a:solidFill>
                  <a:srgbClr val="FF0000"/>
                </a:solidFill>
                <a:latin typeface="Courier New"/>
                <a:ea typeface="DejaVu Sans"/>
              </a:rPr>
              <a:t> </a:t>
            </a:r>
            <a:r>
              <a:rPr lang="en-US" sz="1600" b="1" strike="noStrike" spc="-1">
                <a:solidFill>
                  <a:srgbClr val="0070C0"/>
                </a:solidFill>
                <a:latin typeface="Courier New"/>
                <a:ea typeface="DejaVu Sans"/>
              </a:rPr>
              <a:t>done;</a:t>
            </a:r>
            <a:endParaRPr lang="en-US" sz="1600" b="0" strike="noStrike" spc="-1">
              <a:solidFill>
                <a:srgbClr val="0070C0"/>
              </a:solidFill>
              <a:latin typeface="Arial"/>
            </a:endParaRPr>
          </a:p>
          <a:p>
            <a:pPr>
              <a:lnSpc>
                <a:spcPct val="100000"/>
              </a:lnSpc>
              <a:defRPr/>
            </a:pP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1600" b="1" strike="noStrike" spc="-1">
                <a:solidFill>
                  <a:schemeClr val="accent6">
                    <a:lumMod val="75000"/>
                  </a:schemeClr>
                </a:solidFill>
                <a:latin typeface="Courier New"/>
                <a:ea typeface="DejaVu Sans"/>
              </a:rPr>
              <a:t>loop:  </a:t>
            </a:r>
            <a:endParaRPr lang="en-US" sz="1600" b="0" strike="noStrike" spc="-1">
              <a:solidFill>
                <a:schemeClr val="accent6">
                  <a:lumMod val="75000"/>
                </a:schemeClr>
              </a:solidFill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1600" b="1" strike="noStrike" spc="-1">
                <a:solidFill>
                  <a:srgbClr val="E46C0A"/>
                </a:solidFill>
                <a:latin typeface="Courier New"/>
                <a:ea typeface="DejaVu Sans"/>
              </a:rPr>
              <a:t>  sum += n;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1600" b="1" strike="noStrike" spc="-1">
                <a:solidFill>
                  <a:srgbClr val="E46C0A"/>
                </a:solidFill>
                <a:latin typeface="Courier New"/>
                <a:ea typeface="DejaVu Sans"/>
              </a:rPr>
              <a:t>  n--;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1600" b="1" strike="noStrike" spc="-1">
                <a:solidFill>
                  <a:srgbClr val="00B050"/>
                </a:solidFill>
                <a:latin typeface="Courier New"/>
                <a:ea typeface="DejaVu Sans"/>
              </a:rPr>
              <a:t>  if (n &gt; 0)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1600" b="1" strike="noStrike" spc="-1">
                <a:solidFill>
                  <a:srgbClr val="00B050"/>
                </a:solidFill>
                <a:latin typeface="Courier New"/>
                <a:ea typeface="DejaVu Sans"/>
              </a:rPr>
              <a:t>    </a:t>
            </a:r>
            <a:r>
              <a:rPr lang="en-US" sz="1600" b="1" strike="noStrike" spc="-1">
                <a:solidFill>
                  <a:srgbClr val="00B050"/>
                </a:solidFill>
                <a:latin typeface="Courier New"/>
                <a:ea typeface="DejaVu Sans"/>
              </a:rPr>
              <a:t>goto</a:t>
            </a:r>
            <a:r>
              <a:rPr lang="en-US" sz="1600" b="1" strike="noStrike" spc="-1">
                <a:solidFill>
                  <a:srgbClr val="00B050"/>
                </a:solidFill>
                <a:latin typeface="Courier New"/>
                <a:ea typeface="DejaVu Sans"/>
              </a:rPr>
              <a:t> </a:t>
            </a:r>
            <a:r>
              <a:rPr lang="en-US" sz="1600" b="1" strike="noStrike" spc="-1">
                <a:solidFill>
                  <a:schemeClr val="accent6">
                    <a:lumMod val="75000"/>
                  </a:schemeClr>
                </a:solidFill>
                <a:latin typeface="Courier New"/>
                <a:ea typeface="DejaVu Sans"/>
              </a:rPr>
              <a:t>loop;</a:t>
            </a:r>
            <a:endParaRPr lang="en-US" sz="1600" b="0" strike="noStrike" spc="-1">
              <a:solidFill>
                <a:schemeClr val="accent6">
                  <a:lumMod val="75000"/>
                </a:schemeClr>
              </a:solidFill>
              <a:latin typeface="Arial"/>
            </a:endParaRPr>
          </a:p>
          <a:p>
            <a:pPr>
              <a:lnSpc>
                <a:spcPct val="100000"/>
              </a:lnSpc>
              <a:defRPr/>
            </a:pP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1600" b="1" strike="noStrike" spc="-1">
                <a:solidFill>
                  <a:srgbClr val="0070C0"/>
                </a:solidFill>
                <a:latin typeface="Courier New"/>
                <a:ea typeface="DejaVu Sans"/>
              </a:rPr>
              <a:t>done:</a:t>
            </a:r>
            <a:endParaRPr lang="en-US" sz="1600" b="0" strike="noStrike" spc="-1">
              <a:solidFill>
                <a:srgbClr val="0070C0"/>
              </a:solidFill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1600" b="1" strike="noStrike" spc="-1">
                <a:solidFill>
                  <a:srgbClr val="0070C0"/>
                </a:solidFill>
                <a:latin typeface="Courier New"/>
                <a:ea typeface="DejaVu Sans"/>
              </a:rPr>
              <a:t>  sum *= sum;</a:t>
            </a:r>
            <a:endParaRPr lang="en-US" sz="1600" b="0" strike="noStrike" spc="-1">
              <a:solidFill>
                <a:srgbClr val="0070C0"/>
              </a:solidFill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1600" b="1" strike="noStrike" spc="-1">
                <a:solidFill>
                  <a:srgbClr val="0070C0"/>
                </a:solidFill>
                <a:latin typeface="Courier New"/>
                <a:ea typeface="DejaVu Sans"/>
              </a:rPr>
              <a:t>  return sum;</a:t>
            </a:r>
            <a:r>
              <a:rPr lang="en-US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}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8" name="CustomShape 5" hidden="0"/>
          <p:cNvSpPr/>
          <p:nvPr isPhoto="0" userDrawn="0"/>
        </p:nvSpPr>
        <p:spPr bwMode="auto">
          <a:xfrm>
            <a:off x="84240" y="1758240"/>
            <a:ext cx="4570920" cy="3740040"/>
          </a:xfrm>
          <a:prstGeom prst="rect">
            <a:avLst/>
          </a:prstGeom>
          <a:noFill/>
          <a:ln/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long </a:t>
            </a:r>
            <a:r>
              <a:rPr lang="en-US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foo_while_do_while</a:t>
            </a:r>
            <a:r>
              <a:rPr lang="en-US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(long n) {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  long sum = 0;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1600" b="1" strike="noStrike" spc="-1">
                <a:solidFill>
                  <a:srgbClr val="FF0000"/>
                </a:solidFill>
                <a:latin typeface="Courier New"/>
                <a:ea typeface="DejaVu Sans"/>
              </a:rPr>
              <a:t>  if (n &lt;= 0)</a:t>
            </a:r>
            <a:endParaRPr lang="en-US" sz="1600" b="0" strike="noStrike" spc="-1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1600" b="1" strike="noStrike" spc="-1">
                <a:solidFill>
                  <a:srgbClr val="FF0000"/>
                </a:solidFill>
                <a:latin typeface="Courier New"/>
                <a:ea typeface="DejaVu Sans"/>
              </a:rPr>
              <a:t>    </a:t>
            </a:r>
            <a:r>
              <a:rPr lang="en-US" sz="1600" b="1" strike="noStrike" spc="-1">
                <a:solidFill>
                  <a:srgbClr val="FF0000"/>
                </a:solidFill>
                <a:latin typeface="Courier New"/>
                <a:ea typeface="DejaVu Sans"/>
              </a:rPr>
              <a:t>goto</a:t>
            </a:r>
            <a:r>
              <a:rPr lang="en-US" sz="1600" b="1" strike="noStrike" spc="-1">
                <a:solidFill>
                  <a:srgbClr val="FF0000"/>
                </a:solidFill>
                <a:latin typeface="Courier New"/>
                <a:ea typeface="DejaVu Sans"/>
              </a:rPr>
              <a:t> </a:t>
            </a:r>
            <a:r>
              <a:rPr lang="en-US" sz="1600" b="1" strike="noStrike" spc="-1">
                <a:solidFill>
                  <a:srgbClr val="0070C0"/>
                </a:solidFill>
                <a:latin typeface="Courier New"/>
                <a:ea typeface="DejaVu Sans"/>
              </a:rPr>
              <a:t>done;</a:t>
            </a:r>
            <a:endParaRPr lang="en-US" sz="1600" b="0" strike="noStrike" spc="-1">
              <a:solidFill>
                <a:srgbClr val="0070C0"/>
              </a:solidFill>
              <a:latin typeface="Arial"/>
            </a:endParaRPr>
          </a:p>
          <a:p>
            <a:pPr>
              <a:lnSpc>
                <a:spcPct val="100000"/>
              </a:lnSpc>
              <a:defRPr/>
            </a:pP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1600" b="1" strike="noStrike" spc="-1">
                <a:solidFill>
                  <a:srgbClr val="00B050"/>
                </a:solidFill>
                <a:latin typeface="Courier New"/>
                <a:ea typeface="DejaVu Sans"/>
              </a:rPr>
              <a:t>  do {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1600" b="1" strike="noStrike" spc="-1">
                <a:solidFill>
                  <a:srgbClr val="E46C0A"/>
                </a:solidFill>
                <a:latin typeface="Courier New"/>
                <a:ea typeface="DejaVu Sans"/>
              </a:rPr>
              <a:t>    sum += n;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1600" b="1" strike="noStrike" spc="-1">
                <a:solidFill>
                  <a:srgbClr val="E46C0A"/>
                </a:solidFill>
                <a:latin typeface="Courier New"/>
                <a:ea typeface="DejaVu Sans"/>
              </a:rPr>
              <a:t>    n--;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1600" b="1" strike="noStrike" spc="-1">
                <a:solidFill>
                  <a:srgbClr val="00B050"/>
                </a:solidFill>
                <a:latin typeface="Courier New"/>
                <a:ea typeface="DejaVu Sans"/>
              </a:rPr>
              <a:t>  } while (n &gt; 0);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1600" b="1" strike="noStrike" spc="-1">
                <a:solidFill>
                  <a:srgbClr val="0070C0"/>
                </a:solidFill>
                <a:latin typeface="Courier New"/>
                <a:ea typeface="DejaVu Sans"/>
              </a:rPr>
              <a:t>done:</a:t>
            </a:r>
            <a:endParaRPr lang="en-US" sz="1600" b="0" strike="noStrike" spc="-1">
              <a:solidFill>
                <a:srgbClr val="0070C0"/>
              </a:solidFill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1600" b="1" strike="noStrike" spc="-1">
                <a:solidFill>
                  <a:srgbClr val="0070C0"/>
                </a:solidFill>
                <a:latin typeface="Courier New"/>
                <a:ea typeface="DejaVu Sans"/>
              </a:rPr>
              <a:t>  sum *= sum;</a:t>
            </a:r>
            <a:endParaRPr lang="en-US" sz="1600" b="0" strike="noStrike" spc="-1">
              <a:solidFill>
                <a:srgbClr val="0070C0"/>
              </a:solidFill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1600" b="1" strike="noStrike" spc="-1">
                <a:solidFill>
                  <a:srgbClr val="0070C0"/>
                </a:solidFill>
                <a:latin typeface="Courier New"/>
                <a:ea typeface="DejaVu Sans"/>
              </a:rPr>
              <a:t>  return sum; </a:t>
            </a:r>
            <a:endParaRPr lang="en-US" sz="1600" b="0" strike="noStrike" spc="-1">
              <a:solidFill>
                <a:srgbClr val="0070C0"/>
              </a:solidFill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}</a:t>
            </a:r>
            <a:endParaRPr lang="en-US" sz="16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sz="3200" b="1" strike="noStrike" spc="-1">
                <a:solidFill>
                  <a:srgbClr val="C00026"/>
                </a:solidFill>
                <a:latin typeface="Courier New"/>
                <a:ea typeface="Verdana"/>
              </a:rPr>
              <a:t>while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5" name="CustomShape 2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6" name="CustomShape 3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  <a:defRPr/>
            </a:pPr>
            <a:fld id="{977734C6-593C-4C26-88F9-1E5E83540D04}" type="slidenum">
              <a:rPr lang="en-US" sz="1000" b="0" strike="noStrike" spc="-1">
                <a:solidFill>
                  <a:srgbClr val="B2B2B2"/>
                </a:solidFill>
                <a:latin typeface="Verdana"/>
                <a:ea typeface="Verdana"/>
              </a:rPr>
              <a:t/>
            </a:fld>
            <a:endParaRPr lang="en-US" sz="1000" b="0" strike="noStrike" spc="-1">
              <a:latin typeface="Arial"/>
            </a:endParaRPr>
          </a:p>
        </p:txBody>
      </p:sp>
      <p:sp>
        <p:nvSpPr>
          <p:cNvPr id="7" name="CustomShape 4" hidden="0"/>
          <p:cNvSpPr/>
          <p:nvPr isPhoto="0" userDrawn="0"/>
        </p:nvSpPr>
        <p:spPr bwMode="auto">
          <a:xfrm>
            <a:off x="162000" y="1793880"/>
            <a:ext cx="4018680" cy="4226760"/>
          </a:xfrm>
          <a:prstGeom prst="rect">
            <a:avLst/>
          </a:prstGeom>
          <a:noFill/>
          <a:ln/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long foo_while_goto_2(long n) {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1600" b="1" strike="noStrike" spc="-1">
                <a:solidFill>
                  <a:srgbClr val="7030A0"/>
                </a:solidFill>
                <a:latin typeface="Courier New"/>
                <a:ea typeface="DejaVu Sans"/>
              </a:rPr>
              <a:t>  long sum = 0;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1600" b="1" strike="noStrike" spc="-1">
                <a:solidFill>
                  <a:srgbClr val="FF0000"/>
                </a:solidFill>
                <a:latin typeface="Courier New"/>
                <a:ea typeface="DejaVu Sans"/>
              </a:rPr>
              <a:t>  if (n &lt;= 0)</a:t>
            </a:r>
            <a:endParaRPr lang="en-US" sz="1600" b="0" strike="noStrike" spc="-1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1600" b="1" strike="noStrike" spc="-1">
                <a:solidFill>
                  <a:srgbClr val="FF0000"/>
                </a:solidFill>
                <a:latin typeface="Courier New"/>
                <a:ea typeface="DejaVu Sans"/>
              </a:rPr>
              <a:t>    </a:t>
            </a:r>
            <a:r>
              <a:rPr lang="en-US" sz="1600" b="1" strike="noStrike" spc="-1">
                <a:solidFill>
                  <a:srgbClr val="FF0000"/>
                </a:solidFill>
                <a:latin typeface="Courier New"/>
                <a:ea typeface="DejaVu Sans"/>
              </a:rPr>
              <a:t>goto</a:t>
            </a:r>
            <a:r>
              <a:rPr lang="en-US" sz="1600" b="1" strike="noStrike" spc="-1">
                <a:solidFill>
                  <a:srgbClr val="FF0000"/>
                </a:solidFill>
                <a:latin typeface="Courier New"/>
                <a:ea typeface="DejaVu Sans"/>
              </a:rPr>
              <a:t> </a:t>
            </a:r>
            <a:r>
              <a:rPr lang="en-US" sz="1600" b="1" strike="noStrike" spc="-1">
                <a:solidFill>
                  <a:srgbClr val="0070C0"/>
                </a:solidFill>
                <a:latin typeface="Courier New"/>
                <a:ea typeface="DejaVu Sans"/>
              </a:rPr>
              <a:t>done;</a:t>
            </a:r>
            <a:endParaRPr lang="en-US" sz="1600" b="0" strike="noStrike" spc="-1">
              <a:solidFill>
                <a:srgbClr val="0070C0"/>
              </a:solidFill>
              <a:latin typeface="Arial"/>
            </a:endParaRPr>
          </a:p>
          <a:p>
            <a:pPr>
              <a:lnSpc>
                <a:spcPct val="100000"/>
              </a:lnSpc>
              <a:defRPr/>
            </a:pP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1600" b="1" strike="noStrike" spc="-1">
                <a:solidFill>
                  <a:schemeClr val="accent6">
                    <a:lumMod val="75000"/>
                  </a:schemeClr>
                </a:solidFill>
                <a:latin typeface="Courier New"/>
                <a:ea typeface="DejaVu Sans"/>
              </a:rPr>
              <a:t>loop:</a:t>
            </a:r>
            <a:r>
              <a:rPr lang="en-US" sz="1600" b="1" strike="noStrike" spc="-1">
                <a:solidFill>
                  <a:srgbClr val="00B050"/>
                </a:solidFill>
                <a:latin typeface="Courier New"/>
                <a:ea typeface="DejaVu Sans"/>
              </a:rPr>
              <a:t>  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1600" b="1" strike="noStrike" spc="-1">
                <a:solidFill>
                  <a:srgbClr val="E46C0A"/>
                </a:solidFill>
                <a:latin typeface="Courier New"/>
                <a:ea typeface="DejaVu Sans"/>
              </a:rPr>
              <a:t>  sum += n;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1600" b="1" strike="noStrike" spc="-1">
                <a:solidFill>
                  <a:srgbClr val="E46C0A"/>
                </a:solidFill>
                <a:latin typeface="Courier New"/>
                <a:ea typeface="DejaVu Sans"/>
              </a:rPr>
              <a:t>  n--;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1600" b="1" strike="noStrike" spc="-1">
                <a:solidFill>
                  <a:srgbClr val="00B050"/>
                </a:solidFill>
                <a:latin typeface="Courier New"/>
                <a:ea typeface="DejaVu Sans"/>
              </a:rPr>
              <a:t>  if (n &gt; 0)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1600" b="1" strike="noStrike" spc="-1">
                <a:solidFill>
                  <a:srgbClr val="00B050"/>
                </a:solidFill>
                <a:latin typeface="Courier New"/>
                <a:ea typeface="DejaVu Sans"/>
              </a:rPr>
              <a:t>    </a:t>
            </a:r>
            <a:r>
              <a:rPr lang="en-US" sz="1600" b="1" strike="noStrike" spc="-1">
                <a:solidFill>
                  <a:srgbClr val="00B050"/>
                </a:solidFill>
                <a:latin typeface="Courier New"/>
                <a:ea typeface="DejaVu Sans"/>
              </a:rPr>
              <a:t>goto</a:t>
            </a:r>
            <a:r>
              <a:rPr lang="en-US" sz="1600" b="1" strike="noStrike" spc="-1">
                <a:solidFill>
                  <a:srgbClr val="00B050"/>
                </a:solidFill>
                <a:latin typeface="Courier New"/>
                <a:ea typeface="DejaVu Sans"/>
              </a:rPr>
              <a:t> </a:t>
            </a:r>
            <a:r>
              <a:rPr lang="en-US" sz="1600" b="1" strike="noStrike" spc="-1">
                <a:solidFill>
                  <a:schemeClr val="accent6">
                    <a:lumMod val="75000"/>
                  </a:schemeClr>
                </a:solidFill>
                <a:latin typeface="Courier New"/>
                <a:ea typeface="DejaVu Sans"/>
              </a:rPr>
              <a:t>loop;</a:t>
            </a:r>
            <a:endParaRPr lang="en-US" sz="1600" b="0" strike="noStrike" spc="-1">
              <a:solidFill>
                <a:schemeClr val="accent6">
                  <a:lumMod val="75000"/>
                </a:schemeClr>
              </a:solidFill>
              <a:latin typeface="Arial"/>
            </a:endParaRPr>
          </a:p>
          <a:p>
            <a:pPr>
              <a:lnSpc>
                <a:spcPct val="100000"/>
              </a:lnSpc>
              <a:defRPr/>
            </a:pP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1600" b="1" strike="noStrike" spc="-1">
                <a:solidFill>
                  <a:srgbClr val="0070C0"/>
                </a:solidFill>
                <a:latin typeface="Courier New"/>
                <a:ea typeface="DejaVu Sans"/>
              </a:rPr>
              <a:t>done:</a:t>
            </a:r>
            <a:endParaRPr lang="en-US" sz="1600" b="0" strike="noStrike" spc="-1">
              <a:solidFill>
                <a:srgbClr val="0070C0"/>
              </a:solidFill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1600" b="1" strike="noStrike" spc="-1">
                <a:solidFill>
                  <a:srgbClr val="0070C0"/>
                </a:solidFill>
                <a:latin typeface="Courier New"/>
                <a:ea typeface="DejaVu Sans"/>
              </a:rPr>
              <a:t>  sum *= sum;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1600" b="1" strike="noStrike" spc="-1">
                <a:solidFill>
                  <a:srgbClr val="0070C0"/>
                </a:solidFill>
                <a:latin typeface="Courier New"/>
                <a:ea typeface="DejaVu Sans"/>
              </a:rPr>
              <a:t>  return sum; 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}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8" name="CustomShape 5" hidden="0"/>
          <p:cNvSpPr/>
          <p:nvPr isPhoto="0" userDrawn="0"/>
        </p:nvSpPr>
        <p:spPr bwMode="auto">
          <a:xfrm>
            <a:off x="3191760" y="2409480"/>
            <a:ext cx="5493960" cy="3009960"/>
          </a:xfrm>
          <a:prstGeom prst="rect">
            <a:avLst/>
          </a:prstGeom>
          <a:solidFill>
            <a:srgbClr val="FFFFFF"/>
          </a:solidFill>
          <a:ln/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000000000000007e &lt;foo_while_goto_2&gt;: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1600" b="1" strike="noStrike" spc="-1">
                <a:solidFill>
                  <a:srgbClr val="FF0000"/>
                </a:solidFill>
                <a:latin typeface="Courier New"/>
                <a:ea typeface="DejaVu Sans"/>
              </a:rPr>
              <a:t>  7e:	 test   %</a:t>
            </a:r>
            <a:r>
              <a:rPr lang="en-US" sz="1600" b="1" strike="noStrike" spc="-1">
                <a:solidFill>
                  <a:srgbClr val="FF0000"/>
                </a:solidFill>
                <a:latin typeface="Courier New"/>
                <a:ea typeface="DejaVu Sans"/>
              </a:rPr>
              <a:t>rdi</a:t>
            </a:r>
            <a:r>
              <a:rPr lang="en-US" sz="1600" b="1" strike="noStrike" spc="-1">
                <a:solidFill>
                  <a:srgbClr val="FF0000"/>
                </a:solidFill>
                <a:latin typeface="Courier New"/>
                <a:ea typeface="DejaVu Sans"/>
              </a:rPr>
              <a:t>,%</a:t>
            </a:r>
            <a:r>
              <a:rPr lang="en-US" sz="1600" b="1" strike="noStrike" spc="-1">
                <a:solidFill>
                  <a:srgbClr val="FF0000"/>
                </a:solidFill>
                <a:latin typeface="Courier New"/>
                <a:ea typeface="DejaVu Sans"/>
              </a:rPr>
              <a:t>rdi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1600" b="1" strike="noStrike" spc="-1">
                <a:solidFill>
                  <a:srgbClr val="FF0000"/>
                </a:solidFill>
                <a:latin typeface="Courier New"/>
                <a:ea typeface="DejaVu Sans"/>
              </a:rPr>
              <a:t>  81:	 </a:t>
            </a:r>
            <a:r>
              <a:rPr lang="en-US" sz="1600" b="1" strike="noStrike" spc="-1">
                <a:solidFill>
                  <a:srgbClr val="FF0000"/>
                </a:solidFill>
                <a:latin typeface="Courier New"/>
                <a:ea typeface="DejaVu Sans"/>
              </a:rPr>
              <a:t>jle</a:t>
            </a:r>
            <a:r>
              <a:rPr lang="en-US" sz="1600" b="1" strike="noStrike" spc="-1">
                <a:solidFill>
                  <a:srgbClr val="FF0000"/>
                </a:solidFill>
                <a:latin typeface="Courier New"/>
                <a:ea typeface="DejaVu Sans"/>
              </a:rPr>
              <a:t>    </a:t>
            </a:r>
            <a:r>
              <a:rPr lang="en-US" sz="1600" b="1" strike="noStrike" spc="-1">
                <a:solidFill>
                  <a:srgbClr val="7030A0"/>
                </a:solidFill>
                <a:latin typeface="Courier New"/>
                <a:ea typeface="DejaVu Sans"/>
              </a:rPr>
              <a:t>96 &lt;foo_while_goto_2+0x18&gt;</a:t>
            </a:r>
            <a:endParaRPr lang="en-US" sz="1600" b="0" strike="noStrike" spc="-1">
              <a:solidFill>
                <a:srgbClr val="7030A0"/>
              </a:solidFill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1600" b="1" strike="noStrike" spc="-1">
                <a:solidFill>
                  <a:srgbClr val="7030A0"/>
                </a:solidFill>
                <a:latin typeface="Courier New"/>
                <a:ea typeface="DejaVu Sans"/>
              </a:rPr>
              <a:t>  83:	 mov    $0x0,%eax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1600" b="1" strike="noStrike" spc="-1">
                <a:solidFill>
                  <a:srgbClr val="E46C0A"/>
                </a:solidFill>
                <a:latin typeface="Courier New"/>
                <a:ea typeface="DejaVu Sans"/>
              </a:rPr>
              <a:t>  88:	 add    %</a:t>
            </a:r>
            <a:r>
              <a:rPr lang="en-US" sz="1600" b="1" strike="noStrike" spc="-1">
                <a:solidFill>
                  <a:srgbClr val="E46C0A"/>
                </a:solidFill>
                <a:latin typeface="Courier New"/>
                <a:ea typeface="DejaVu Sans"/>
              </a:rPr>
              <a:t>rdi</a:t>
            </a:r>
            <a:r>
              <a:rPr lang="en-US" sz="1600" b="1" strike="noStrike" spc="-1">
                <a:solidFill>
                  <a:srgbClr val="E46C0A"/>
                </a:solidFill>
                <a:latin typeface="Courier New"/>
                <a:ea typeface="DejaVu Sans"/>
              </a:rPr>
              <a:t>,%</a:t>
            </a:r>
            <a:r>
              <a:rPr lang="en-US" sz="1600" b="1" strike="noStrike" spc="-1">
                <a:solidFill>
                  <a:srgbClr val="E46C0A"/>
                </a:solidFill>
                <a:latin typeface="Courier New"/>
                <a:ea typeface="DejaVu Sans"/>
              </a:rPr>
              <a:t>rax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1600" b="1" strike="noStrike" spc="-1">
                <a:solidFill>
                  <a:srgbClr val="E46C0A"/>
                </a:solidFill>
                <a:latin typeface="Courier New"/>
                <a:ea typeface="DejaVu Sans"/>
              </a:rPr>
              <a:t>  8b:	 sub    $0x1,%rdi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1600" b="1" strike="noStrike" spc="-1">
                <a:solidFill>
                  <a:srgbClr val="00B050"/>
                </a:solidFill>
                <a:latin typeface="Courier New"/>
                <a:ea typeface="DejaVu Sans"/>
              </a:rPr>
              <a:t>  8f:	 test   %</a:t>
            </a:r>
            <a:r>
              <a:rPr lang="en-US" sz="1600" b="1" strike="noStrike" spc="-1">
                <a:solidFill>
                  <a:srgbClr val="00B050"/>
                </a:solidFill>
                <a:latin typeface="Courier New"/>
                <a:ea typeface="DejaVu Sans"/>
              </a:rPr>
              <a:t>rdi</a:t>
            </a:r>
            <a:r>
              <a:rPr lang="en-US" sz="1600" b="1" strike="noStrike" spc="-1">
                <a:solidFill>
                  <a:srgbClr val="00B050"/>
                </a:solidFill>
                <a:latin typeface="Courier New"/>
                <a:ea typeface="DejaVu Sans"/>
              </a:rPr>
              <a:t>,%</a:t>
            </a:r>
            <a:r>
              <a:rPr lang="en-US" sz="1600" b="1" strike="noStrike" spc="-1">
                <a:solidFill>
                  <a:srgbClr val="00B050"/>
                </a:solidFill>
                <a:latin typeface="Courier New"/>
                <a:ea typeface="DejaVu Sans"/>
              </a:rPr>
              <a:t>rdi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1600" b="1" strike="noStrike" spc="-1">
                <a:solidFill>
                  <a:srgbClr val="00B050"/>
                </a:solidFill>
                <a:latin typeface="Courier New"/>
                <a:ea typeface="DejaVu Sans"/>
              </a:rPr>
              <a:t>  92:	 </a:t>
            </a:r>
            <a:r>
              <a:rPr lang="en-US" sz="1600" b="1" strike="noStrike" spc="-1">
                <a:solidFill>
                  <a:srgbClr val="00B050"/>
                </a:solidFill>
                <a:latin typeface="Courier New"/>
                <a:ea typeface="DejaVu Sans"/>
              </a:rPr>
              <a:t>jg</a:t>
            </a:r>
            <a:r>
              <a:rPr lang="en-US" sz="1600" b="1" strike="noStrike" spc="-1">
                <a:solidFill>
                  <a:srgbClr val="00B050"/>
                </a:solidFill>
                <a:latin typeface="Courier New"/>
                <a:ea typeface="DejaVu Sans"/>
              </a:rPr>
              <a:t>     </a:t>
            </a:r>
            <a:r>
              <a:rPr lang="en-US" sz="1600" b="1" strike="noStrike" spc="-1">
                <a:solidFill>
                  <a:schemeClr val="accent6">
                    <a:lumMod val="75000"/>
                  </a:schemeClr>
                </a:solidFill>
                <a:latin typeface="Courier New"/>
                <a:ea typeface="DejaVu Sans"/>
              </a:rPr>
              <a:t>88</a:t>
            </a:r>
            <a:r>
              <a:rPr lang="en-US" sz="1600" b="1" strike="noStrike" spc="-1">
                <a:solidFill>
                  <a:srgbClr val="00B050"/>
                </a:solidFill>
                <a:latin typeface="Courier New"/>
                <a:ea typeface="DejaVu Sans"/>
              </a:rPr>
              <a:t> </a:t>
            </a:r>
            <a:r>
              <a:rPr lang="en-US" sz="1600" b="1" strike="noStrike" spc="-1">
                <a:solidFill>
                  <a:schemeClr val="accent6">
                    <a:lumMod val="75000"/>
                  </a:schemeClr>
                </a:solidFill>
                <a:latin typeface="Courier New"/>
                <a:ea typeface="DejaVu Sans"/>
              </a:rPr>
              <a:t>&lt;foo_while_goto_2+0xa&gt;</a:t>
            </a:r>
            <a:endParaRPr lang="en-US" sz="1600" b="0" strike="noStrike" spc="-1">
              <a:solidFill>
                <a:schemeClr val="accent6">
                  <a:lumMod val="75000"/>
                </a:schemeClr>
              </a:solidFill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  </a:t>
            </a:r>
            <a:r>
              <a:rPr lang="en-US" sz="1600" b="1" strike="noStrike" spc="-1">
                <a:solidFill>
                  <a:srgbClr val="7030A0"/>
                </a:solidFill>
                <a:latin typeface="Courier New"/>
                <a:ea typeface="DejaVu Sans"/>
              </a:rPr>
              <a:t>94:	 </a:t>
            </a:r>
            <a:r>
              <a:rPr lang="en-US" sz="1600" b="1" strike="noStrike" spc="-1">
                <a:solidFill>
                  <a:srgbClr val="7030A0"/>
                </a:solidFill>
                <a:latin typeface="Courier New"/>
                <a:ea typeface="DejaVu Sans"/>
              </a:rPr>
              <a:t>jmp</a:t>
            </a:r>
            <a:r>
              <a:rPr lang="en-US" sz="1600" b="1" strike="noStrike" spc="-1">
                <a:solidFill>
                  <a:srgbClr val="7030A0"/>
                </a:solidFill>
                <a:latin typeface="Courier New"/>
                <a:ea typeface="DejaVu Sans"/>
              </a:rPr>
              <a:t>    </a:t>
            </a:r>
            <a:r>
              <a:rPr lang="en-US" sz="1600" b="1" strike="noStrike" spc="-1">
                <a:solidFill>
                  <a:srgbClr val="0070C0"/>
                </a:solidFill>
                <a:latin typeface="Courier New"/>
                <a:ea typeface="DejaVu Sans"/>
              </a:rPr>
              <a:t>9b &lt;foo_while_goto_2+0x1d&gt;</a:t>
            </a:r>
            <a:endParaRPr lang="en-US" sz="1600" b="0" strike="noStrike" spc="-1">
              <a:solidFill>
                <a:srgbClr val="0070C0"/>
              </a:solidFill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1600" b="1" strike="noStrike" spc="-1">
                <a:solidFill>
                  <a:srgbClr val="7030A0"/>
                </a:solidFill>
                <a:latin typeface="Courier New"/>
                <a:ea typeface="DejaVu Sans"/>
              </a:rPr>
              <a:t>  96:	 mov    $0x0,%eax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1600" b="1" strike="noStrike" spc="-1">
                <a:solidFill>
                  <a:srgbClr val="0070C0"/>
                </a:solidFill>
                <a:latin typeface="Courier New"/>
                <a:ea typeface="DejaVu Sans"/>
              </a:rPr>
              <a:t>  9b:	 </a:t>
            </a:r>
            <a:r>
              <a:rPr lang="en-US" sz="1600" b="1" strike="noStrike" spc="-1">
                <a:solidFill>
                  <a:srgbClr val="0070C0"/>
                </a:solidFill>
                <a:latin typeface="Courier New"/>
                <a:ea typeface="DejaVu Sans"/>
              </a:rPr>
              <a:t>imul</a:t>
            </a:r>
            <a:r>
              <a:rPr lang="en-US" sz="1600" b="1" strike="noStrike" spc="-1">
                <a:solidFill>
                  <a:srgbClr val="0070C0"/>
                </a:solidFill>
                <a:latin typeface="Courier New"/>
                <a:ea typeface="DejaVu Sans"/>
              </a:rPr>
              <a:t>   %</a:t>
            </a:r>
            <a:r>
              <a:rPr lang="en-US" sz="1600" b="1" strike="noStrike" spc="-1">
                <a:solidFill>
                  <a:srgbClr val="0070C0"/>
                </a:solidFill>
                <a:latin typeface="Courier New"/>
                <a:ea typeface="DejaVu Sans"/>
              </a:rPr>
              <a:t>rax</a:t>
            </a:r>
            <a:r>
              <a:rPr lang="en-US" sz="1600" b="1" strike="noStrike" spc="-1">
                <a:solidFill>
                  <a:srgbClr val="0070C0"/>
                </a:solidFill>
                <a:latin typeface="Courier New"/>
                <a:ea typeface="DejaVu Sans"/>
              </a:rPr>
              <a:t>,%</a:t>
            </a:r>
            <a:r>
              <a:rPr lang="en-US" sz="1600" b="1" strike="noStrike" spc="-1">
                <a:solidFill>
                  <a:srgbClr val="0070C0"/>
                </a:solidFill>
                <a:latin typeface="Courier New"/>
                <a:ea typeface="DejaVu Sans"/>
              </a:rPr>
              <a:t>rax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1600" b="1" strike="noStrike" spc="-1">
                <a:solidFill>
                  <a:srgbClr val="0070C0"/>
                </a:solidFill>
                <a:latin typeface="Courier New"/>
                <a:ea typeface="DejaVu Sans"/>
              </a:rPr>
              <a:t>  9f:	 </a:t>
            </a:r>
            <a:r>
              <a:rPr lang="en-US" sz="1600" b="1" strike="noStrike" spc="-1">
                <a:solidFill>
                  <a:srgbClr val="0070C0"/>
                </a:solidFill>
                <a:latin typeface="Courier New"/>
                <a:ea typeface="DejaVu Sans"/>
              </a:rPr>
              <a:t>retq</a:t>
            </a:r>
            <a:r>
              <a:rPr lang="en-US" sz="1600" b="1" strike="noStrike" spc="-1">
                <a:solidFill>
                  <a:srgbClr val="0070C0"/>
                </a:solidFill>
                <a:latin typeface="Courier New"/>
                <a:ea typeface="DejaVu Sans"/>
              </a:rPr>
              <a:t> </a:t>
            </a:r>
            <a:endParaRPr lang="en-US" sz="16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sz="3200" b="1" strike="noStrike" spc="-1">
                <a:solidFill>
                  <a:srgbClr val="C00026"/>
                </a:solidFill>
                <a:latin typeface="Courier New"/>
                <a:ea typeface="Verdana"/>
              </a:rPr>
              <a:t>while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5" name="CustomShape 2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6" name="CustomShape 3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  <a:defRPr/>
            </a:pPr>
            <a:fld id="{977734C6-593C-4C26-88F9-1E5E83540D04}" type="slidenum">
              <a:rPr lang="en-US" sz="1000" b="0" strike="noStrike" spc="-1">
                <a:solidFill>
                  <a:srgbClr val="B2B2B2"/>
                </a:solidFill>
                <a:latin typeface="Verdana"/>
                <a:ea typeface="Verdana"/>
              </a:rPr>
              <a:t/>
            </a:fld>
            <a:endParaRPr lang="en-US" sz="1000" b="0" strike="noStrike" spc="-1">
              <a:latin typeface="Arial"/>
            </a:endParaRPr>
          </a:p>
        </p:txBody>
      </p:sp>
      <p:sp>
        <p:nvSpPr>
          <p:cNvPr id="7" name="CustomShape 4" hidden="0"/>
          <p:cNvSpPr/>
          <p:nvPr isPhoto="0" userDrawn="0"/>
        </p:nvSpPr>
        <p:spPr bwMode="auto">
          <a:xfrm>
            <a:off x="0" y="2411936"/>
            <a:ext cx="4018680" cy="3611160"/>
          </a:xfrm>
          <a:prstGeom prst="rect">
            <a:avLst/>
          </a:prstGeom>
          <a:noFill/>
          <a:ln/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long foo_while_goto_2(long n) {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1600" b="1" spc="-1">
                <a:solidFill>
                  <a:srgbClr val="7030A0"/>
                </a:solidFill>
                <a:latin typeface="Courier New"/>
              </a:rPr>
              <a:t>       long sum;</a:t>
            </a:r>
            <a:endParaRPr lang="en-US" sz="1600" b="1" strike="noStrike" spc="-1">
              <a:solidFill>
                <a:srgbClr val="7030A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  <a:defRPr/>
            </a:pPr>
            <a:r>
              <a:rPr lang="en-US" sz="1600" b="1" strike="noStrike" spc="-1">
                <a:solidFill>
                  <a:srgbClr val="7030A0"/>
                </a:solidFill>
                <a:latin typeface="Courier New"/>
                <a:ea typeface="DejaVu Sans"/>
              </a:rPr>
              <a:t>       </a:t>
            </a:r>
            <a:r>
              <a:rPr lang="en-US" sz="1600" b="1" strike="noStrike" spc="-1">
                <a:solidFill>
                  <a:srgbClr val="FF0000"/>
                </a:solidFill>
                <a:latin typeface="Courier New"/>
                <a:ea typeface="DejaVu Sans"/>
              </a:rPr>
              <a:t>if (n &lt;= 0)</a:t>
            </a:r>
            <a:endParaRPr lang="en-US" sz="1600" b="0" strike="noStrike" spc="-1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1600" b="1" strike="noStrike" spc="-1">
                <a:solidFill>
                  <a:srgbClr val="FF0000"/>
                </a:solidFill>
                <a:latin typeface="Courier New"/>
                <a:ea typeface="DejaVu Sans"/>
              </a:rPr>
              <a:t>         </a:t>
            </a:r>
            <a:r>
              <a:rPr lang="en-US" sz="1600" b="1" strike="noStrike" spc="-1">
                <a:solidFill>
                  <a:srgbClr val="FF0000"/>
                </a:solidFill>
                <a:latin typeface="Courier New"/>
                <a:ea typeface="DejaVu Sans"/>
              </a:rPr>
              <a:t>goto</a:t>
            </a:r>
            <a:r>
              <a:rPr lang="en-US" sz="1600" b="1" strike="noStrike" spc="-1">
                <a:solidFill>
                  <a:srgbClr val="FF0000"/>
                </a:solidFill>
                <a:latin typeface="Courier New"/>
                <a:ea typeface="DejaVu Sans"/>
              </a:rPr>
              <a:t> </a:t>
            </a:r>
            <a:r>
              <a:rPr lang="en-US" sz="1600" b="1" strike="noStrike" spc="-1">
                <a:solidFill>
                  <a:srgbClr val="7030A0"/>
                </a:solidFill>
                <a:latin typeface="Courier New"/>
                <a:ea typeface="DejaVu Sans"/>
              </a:rPr>
              <a:t>almostdone</a:t>
            </a:r>
            <a:r>
              <a:rPr lang="en-US" sz="1600" b="1" strike="noStrike" spc="-1">
                <a:solidFill>
                  <a:srgbClr val="7030A0"/>
                </a:solidFill>
                <a:latin typeface="Courier New"/>
                <a:ea typeface="DejaVu Sans"/>
              </a:rPr>
              <a:t>;</a:t>
            </a:r>
            <a:endParaRPr lang="en-US" sz="1600" b="0" strike="noStrike" spc="-1">
              <a:solidFill>
                <a:srgbClr val="7030A0"/>
              </a:solidFill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1600" b="0" strike="noStrike" spc="-1">
                <a:latin typeface="Arial"/>
              </a:rPr>
              <a:t>               </a:t>
            </a:r>
            <a:r>
              <a:rPr lang="en-US" sz="1600" b="1" strike="noStrike" spc="-1">
                <a:solidFill>
                  <a:srgbClr val="7030A0"/>
                </a:solidFill>
                <a:latin typeface="Courier New"/>
                <a:cs typeface="Courier New"/>
              </a:rPr>
              <a:t>sum = 0;</a:t>
            </a:r>
            <a:endParaRPr/>
          </a:p>
          <a:p>
            <a:pPr>
              <a:lnSpc>
                <a:spcPct val="100000"/>
              </a:lnSpc>
              <a:defRPr/>
            </a:pPr>
            <a:r>
              <a:rPr lang="en-US" sz="1600" b="1" strike="noStrike" spc="-1">
                <a:solidFill>
                  <a:schemeClr val="accent6">
                    <a:lumMod val="75000"/>
                  </a:schemeClr>
                </a:solidFill>
                <a:latin typeface="Courier New"/>
                <a:ea typeface="DejaVu Sans"/>
              </a:rPr>
              <a:t>loop:</a:t>
            </a:r>
            <a:r>
              <a:rPr lang="en-US" sz="1600" b="1" strike="noStrike" spc="-1">
                <a:solidFill>
                  <a:srgbClr val="00B050"/>
                </a:solidFill>
                <a:latin typeface="Courier New"/>
                <a:ea typeface="DejaVu Sans"/>
              </a:rPr>
              <a:t>  </a:t>
            </a:r>
            <a:r>
              <a:rPr lang="en-US" sz="1600" b="1" strike="noStrike" spc="-1">
                <a:solidFill>
                  <a:srgbClr val="E46C0A"/>
                </a:solidFill>
                <a:latin typeface="Courier New"/>
                <a:ea typeface="DejaVu Sans"/>
              </a:rPr>
              <a:t>sum += n;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1600" b="1" strike="noStrike" spc="-1">
                <a:solidFill>
                  <a:srgbClr val="E46C0A"/>
                </a:solidFill>
                <a:latin typeface="Courier New"/>
                <a:ea typeface="DejaVu Sans"/>
              </a:rPr>
              <a:t>  </a:t>
            </a:r>
            <a:r>
              <a:rPr lang="en-US" sz="1600" b="1" spc="-1">
                <a:solidFill>
                  <a:srgbClr val="E46C0A"/>
                </a:solidFill>
                <a:latin typeface="Courier New"/>
                <a:ea typeface="DejaVu Sans"/>
              </a:rPr>
              <a:t>     </a:t>
            </a:r>
            <a:r>
              <a:rPr lang="en-US" sz="1600" b="1" strike="noStrike" spc="-1">
                <a:solidFill>
                  <a:srgbClr val="E46C0A"/>
                </a:solidFill>
                <a:latin typeface="Courier New"/>
                <a:ea typeface="DejaVu Sans"/>
              </a:rPr>
              <a:t>n--;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1600" b="1" strike="noStrike" spc="-1">
                <a:solidFill>
                  <a:srgbClr val="00B050"/>
                </a:solidFill>
                <a:latin typeface="Courier New"/>
                <a:ea typeface="DejaVu Sans"/>
              </a:rPr>
              <a:t>       if (n &gt; 0)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1600" b="1" strike="noStrike" spc="-1">
                <a:solidFill>
                  <a:srgbClr val="00B050"/>
                </a:solidFill>
                <a:latin typeface="Courier New"/>
                <a:ea typeface="DejaVu Sans"/>
              </a:rPr>
              <a:t>         </a:t>
            </a:r>
            <a:r>
              <a:rPr lang="en-US" sz="1600" b="1" strike="noStrike" spc="-1">
                <a:solidFill>
                  <a:srgbClr val="00B050"/>
                </a:solidFill>
                <a:latin typeface="Courier New"/>
                <a:ea typeface="DejaVu Sans"/>
              </a:rPr>
              <a:t>goto</a:t>
            </a:r>
            <a:r>
              <a:rPr lang="en-US" sz="1600" b="1" strike="noStrike" spc="-1">
                <a:solidFill>
                  <a:srgbClr val="00B050"/>
                </a:solidFill>
                <a:latin typeface="Courier New"/>
                <a:ea typeface="DejaVu Sans"/>
              </a:rPr>
              <a:t> </a:t>
            </a:r>
            <a:r>
              <a:rPr lang="en-US" sz="1600" b="1" strike="noStrike" spc="-1">
                <a:solidFill>
                  <a:schemeClr val="accent6">
                    <a:lumMod val="75000"/>
                  </a:schemeClr>
                </a:solidFill>
                <a:latin typeface="Courier New"/>
                <a:ea typeface="DejaVu Sans"/>
              </a:rPr>
              <a:t>loop;</a:t>
            </a:r>
            <a:endParaRPr/>
          </a:p>
          <a:p>
            <a:pPr>
              <a:lnSpc>
                <a:spcPct val="100000"/>
              </a:lnSpc>
              <a:defRPr/>
            </a:pPr>
            <a:r>
              <a:rPr lang="en-US" sz="1600" b="1" strike="noStrike" spc="-1">
                <a:solidFill>
                  <a:srgbClr val="7030A0"/>
                </a:solidFill>
                <a:latin typeface="Courier New"/>
              </a:rPr>
              <a:t>       </a:t>
            </a:r>
            <a:r>
              <a:rPr lang="en-US" sz="1600" b="1" strike="noStrike" spc="-1">
                <a:solidFill>
                  <a:srgbClr val="7030A0"/>
                </a:solidFill>
                <a:latin typeface="Courier New"/>
              </a:rPr>
              <a:t>goto</a:t>
            </a:r>
            <a:r>
              <a:rPr lang="en-US" sz="1600" b="1" strike="noStrike" spc="-1">
                <a:solidFill>
                  <a:srgbClr val="7030A0"/>
                </a:solidFill>
                <a:latin typeface="Courier New"/>
              </a:rPr>
              <a:t> </a:t>
            </a:r>
            <a:r>
              <a:rPr lang="en-US" sz="1600" b="1" strike="noStrike" spc="-1">
                <a:solidFill>
                  <a:srgbClr val="0070C0"/>
                </a:solidFill>
                <a:latin typeface="Courier New"/>
              </a:rPr>
              <a:t>done;</a:t>
            </a:r>
            <a:endParaRPr/>
          </a:p>
          <a:p>
            <a:pPr>
              <a:lnSpc>
                <a:spcPct val="100000"/>
              </a:lnSpc>
              <a:defRPr/>
            </a:pPr>
            <a:r>
              <a:rPr lang="en-US" sz="1600" b="1" spc="-1">
                <a:solidFill>
                  <a:srgbClr val="7030A0"/>
                </a:solidFill>
                <a:latin typeface="Courier New"/>
                <a:cs typeface="Courier New"/>
              </a:rPr>
              <a:t>almostdone</a:t>
            </a:r>
            <a:r>
              <a:rPr lang="en-US" sz="1600" b="1" spc="-1">
                <a:solidFill>
                  <a:srgbClr val="7030A0"/>
                </a:solidFill>
                <a:latin typeface="Courier New"/>
                <a:cs typeface="Courier New"/>
              </a:rPr>
              <a:t>: sum = 0;</a:t>
            </a:r>
            <a:endParaRPr lang="en-US" sz="1600" b="1" strike="noStrike" spc="-1">
              <a:solidFill>
                <a:srgbClr val="7030A0"/>
              </a:solidFill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defRPr/>
            </a:pPr>
            <a:r>
              <a:rPr lang="en-US" sz="1600" b="1" strike="noStrike" spc="-1">
                <a:solidFill>
                  <a:srgbClr val="0070C0"/>
                </a:solidFill>
                <a:latin typeface="Courier New"/>
                <a:ea typeface="DejaVu Sans"/>
              </a:rPr>
              <a:t>done:  sum *= sum;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1600" b="1" strike="noStrike" spc="-1">
                <a:solidFill>
                  <a:srgbClr val="0070C0"/>
                </a:solidFill>
                <a:latin typeface="Courier New"/>
                <a:ea typeface="DejaVu Sans"/>
              </a:rPr>
              <a:t>       return sum; 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}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8" name="CustomShape 5" hidden="0"/>
          <p:cNvSpPr/>
          <p:nvPr isPhoto="0" userDrawn="0"/>
        </p:nvSpPr>
        <p:spPr bwMode="auto">
          <a:xfrm>
            <a:off x="4018680" y="2411936"/>
            <a:ext cx="5493960" cy="3356852"/>
          </a:xfrm>
          <a:prstGeom prst="rect">
            <a:avLst/>
          </a:prstGeom>
          <a:solidFill>
            <a:srgbClr val="FFFFFF"/>
          </a:solidFill>
          <a:ln/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000000000000007e &lt;foo_while_goto_2&gt;: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1600" b="1" strike="noStrike" spc="-1">
                <a:solidFill>
                  <a:srgbClr val="FF0000"/>
                </a:solidFill>
                <a:latin typeface="Courier New"/>
                <a:ea typeface="DejaVu Sans"/>
              </a:rPr>
              <a:t>  </a:t>
            </a:r>
            <a:endParaRPr/>
          </a:p>
          <a:p>
            <a:pPr>
              <a:lnSpc>
                <a:spcPct val="100000"/>
              </a:lnSpc>
              <a:defRPr/>
            </a:pPr>
            <a:r>
              <a:rPr lang="en-US" sz="1600" b="1" spc="-1">
                <a:solidFill>
                  <a:srgbClr val="FF0000"/>
                </a:solidFill>
                <a:latin typeface="Courier New"/>
                <a:ea typeface="DejaVu Sans"/>
              </a:rPr>
              <a:t>  </a:t>
            </a:r>
            <a:r>
              <a:rPr lang="en-US" sz="1600" b="1" strike="noStrike" spc="-1">
                <a:solidFill>
                  <a:srgbClr val="FF0000"/>
                </a:solidFill>
                <a:latin typeface="Courier New"/>
                <a:ea typeface="DejaVu Sans"/>
              </a:rPr>
              <a:t>7e:	 test   %</a:t>
            </a:r>
            <a:r>
              <a:rPr lang="en-US" sz="1600" b="1" strike="noStrike" spc="-1">
                <a:solidFill>
                  <a:srgbClr val="FF0000"/>
                </a:solidFill>
                <a:latin typeface="Courier New"/>
                <a:ea typeface="DejaVu Sans"/>
              </a:rPr>
              <a:t>rdi</a:t>
            </a:r>
            <a:r>
              <a:rPr lang="en-US" sz="1600" b="1" strike="noStrike" spc="-1">
                <a:solidFill>
                  <a:srgbClr val="FF0000"/>
                </a:solidFill>
                <a:latin typeface="Courier New"/>
                <a:ea typeface="DejaVu Sans"/>
              </a:rPr>
              <a:t>,%</a:t>
            </a:r>
            <a:r>
              <a:rPr lang="en-US" sz="1600" b="1" strike="noStrike" spc="-1">
                <a:solidFill>
                  <a:srgbClr val="FF0000"/>
                </a:solidFill>
                <a:latin typeface="Courier New"/>
                <a:ea typeface="DejaVu Sans"/>
              </a:rPr>
              <a:t>rdi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1600" b="1" strike="noStrike" spc="-1">
                <a:solidFill>
                  <a:srgbClr val="FF0000"/>
                </a:solidFill>
                <a:latin typeface="Courier New"/>
                <a:ea typeface="DejaVu Sans"/>
              </a:rPr>
              <a:t>  81:	 </a:t>
            </a:r>
            <a:r>
              <a:rPr lang="en-US" sz="1600" b="1" strike="noStrike" spc="-1">
                <a:solidFill>
                  <a:srgbClr val="FF0000"/>
                </a:solidFill>
                <a:latin typeface="Courier New"/>
                <a:ea typeface="DejaVu Sans"/>
              </a:rPr>
              <a:t>jle</a:t>
            </a:r>
            <a:r>
              <a:rPr lang="en-US" sz="1600" b="1" strike="noStrike" spc="-1">
                <a:solidFill>
                  <a:srgbClr val="FF0000"/>
                </a:solidFill>
                <a:latin typeface="Courier New"/>
                <a:ea typeface="DejaVu Sans"/>
              </a:rPr>
              <a:t>    </a:t>
            </a:r>
            <a:r>
              <a:rPr lang="en-US" sz="1600" b="1" strike="noStrike" spc="-1">
                <a:solidFill>
                  <a:srgbClr val="7030A0"/>
                </a:solidFill>
                <a:latin typeface="Courier New"/>
                <a:ea typeface="DejaVu Sans"/>
              </a:rPr>
              <a:t>96 &lt;foo_while_goto_2+0x18&gt;</a:t>
            </a:r>
            <a:endParaRPr lang="en-US" sz="1600" b="0" strike="noStrike" spc="-1">
              <a:solidFill>
                <a:srgbClr val="7030A0"/>
              </a:solidFill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1600" b="1" strike="noStrike" spc="-1">
                <a:solidFill>
                  <a:srgbClr val="7030A0"/>
                </a:solidFill>
                <a:latin typeface="Courier New"/>
                <a:ea typeface="DejaVu Sans"/>
              </a:rPr>
              <a:t>  83:	 mov    $0x0,%eax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1600" b="1" strike="noStrike" spc="-1">
                <a:solidFill>
                  <a:srgbClr val="E46C0A"/>
                </a:solidFill>
                <a:latin typeface="Courier New"/>
                <a:ea typeface="DejaVu Sans"/>
              </a:rPr>
              <a:t>  88:	 add    %</a:t>
            </a:r>
            <a:r>
              <a:rPr lang="en-US" sz="1600" b="1" strike="noStrike" spc="-1">
                <a:solidFill>
                  <a:srgbClr val="E46C0A"/>
                </a:solidFill>
                <a:latin typeface="Courier New"/>
                <a:ea typeface="DejaVu Sans"/>
              </a:rPr>
              <a:t>rdi</a:t>
            </a:r>
            <a:r>
              <a:rPr lang="en-US" sz="1600" b="1" strike="noStrike" spc="-1">
                <a:solidFill>
                  <a:srgbClr val="E46C0A"/>
                </a:solidFill>
                <a:latin typeface="Courier New"/>
                <a:ea typeface="DejaVu Sans"/>
              </a:rPr>
              <a:t>,%</a:t>
            </a:r>
            <a:r>
              <a:rPr lang="en-US" sz="1600" b="1" strike="noStrike" spc="-1">
                <a:solidFill>
                  <a:srgbClr val="E46C0A"/>
                </a:solidFill>
                <a:latin typeface="Courier New"/>
                <a:ea typeface="DejaVu Sans"/>
              </a:rPr>
              <a:t>rax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1600" b="1" strike="noStrike" spc="-1">
                <a:solidFill>
                  <a:srgbClr val="E46C0A"/>
                </a:solidFill>
                <a:latin typeface="Courier New"/>
                <a:ea typeface="DejaVu Sans"/>
              </a:rPr>
              <a:t>  8b:	 sub    $0x1,%rdi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1600" b="1" strike="noStrike" spc="-1">
                <a:solidFill>
                  <a:srgbClr val="00B050"/>
                </a:solidFill>
                <a:latin typeface="Courier New"/>
                <a:ea typeface="DejaVu Sans"/>
              </a:rPr>
              <a:t>  8f:	 test   %</a:t>
            </a:r>
            <a:r>
              <a:rPr lang="en-US" sz="1600" b="1" strike="noStrike" spc="-1">
                <a:solidFill>
                  <a:srgbClr val="00B050"/>
                </a:solidFill>
                <a:latin typeface="Courier New"/>
                <a:ea typeface="DejaVu Sans"/>
              </a:rPr>
              <a:t>rdi</a:t>
            </a:r>
            <a:r>
              <a:rPr lang="en-US" sz="1600" b="1" strike="noStrike" spc="-1">
                <a:solidFill>
                  <a:srgbClr val="00B050"/>
                </a:solidFill>
                <a:latin typeface="Courier New"/>
                <a:ea typeface="DejaVu Sans"/>
              </a:rPr>
              <a:t>,%</a:t>
            </a:r>
            <a:r>
              <a:rPr lang="en-US" sz="1600" b="1" strike="noStrike" spc="-1">
                <a:solidFill>
                  <a:srgbClr val="00B050"/>
                </a:solidFill>
                <a:latin typeface="Courier New"/>
                <a:ea typeface="DejaVu Sans"/>
              </a:rPr>
              <a:t>rdi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1600" b="1" strike="noStrike" spc="-1">
                <a:solidFill>
                  <a:srgbClr val="00B050"/>
                </a:solidFill>
                <a:latin typeface="Courier New"/>
                <a:ea typeface="DejaVu Sans"/>
              </a:rPr>
              <a:t>  92:	 </a:t>
            </a:r>
            <a:r>
              <a:rPr lang="en-US" sz="1600" b="1" strike="noStrike" spc="-1">
                <a:solidFill>
                  <a:srgbClr val="00B050"/>
                </a:solidFill>
                <a:latin typeface="Courier New"/>
                <a:ea typeface="DejaVu Sans"/>
              </a:rPr>
              <a:t>jg</a:t>
            </a:r>
            <a:r>
              <a:rPr lang="en-US" sz="1600" b="1" strike="noStrike" spc="-1">
                <a:solidFill>
                  <a:srgbClr val="00B050"/>
                </a:solidFill>
                <a:latin typeface="Courier New"/>
                <a:ea typeface="DejaVu Sans"/>
              </a:rPr>
              <a:t>     </a:t>
            </a:r>
            <a:r>
              <a:rPr lang="en-US" sz="1600" b="1" strike="noStrike" spc="-1">
                <a:solidFill>
                  <a:schemeClr val="accent6">
                    <a:lumMod val="75000"/>
                  </a:schemeClr>
                </a:solidFill>
                <a:latin typeface="Courier New"/>
                <a:ea typeface="DejaVu Sans"/>
              </a:rPr>
              <a:t>88</a:t>
            </a:r>
            <a:r>
              <a:rPr lang="en-US" sz="1600" b="1" strike="noStrike" spc="-1">
                <a:solidFill>
                  <a:srgbClr val="00B050"/>
                </a:solidFill>
                <a:latin typeface="Courier New"/>
                <a:ea typeface="DejaVu Sans"/>
              </a:rPr>
              <a:t> </a:t>
            </a:r>
            <a:r>
              <a:rPr lang="en-US" sz="1600" b="1" strike="noStrike" spc="-1">
                <a:solidFill>
                  <a:schemeClr val="accent6">
                    <a:lumMod val="75000"/>
                  </a:schemeClr>
                </a:solidFill>
                <a:latin typeface="Courier New"/>
                <a:ea typeface="DejaVu Sans"/>
              </a:rPr>
              <a:t>&lt;foo_while_goto_2+0xa&gt;</a:t>
            </a:r>
            <a:endParaRPr lang="en-US" sz="1600" b="0" strike="noStrike" spc="-1">
              <a:solidFill>
                <a:schemeClr val="accent6">
                  <a:lumMod val="75000"/>
                </a:schemeClr>
              </a:solidFill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  </a:t>
            </a:r>
            <a:r>
              <a:rPr lang="en-US" sz="1600" b="1" strike="noStrike" spc="-1">
                <a:solidFill>
                  <a:srgbClr val="7030A0"/>
                </a:solidFill>
                <a:latin typeface="Courier New"/>
                <a:ea typeface="DejaVu Sans"/>
              </a:rPr>
              <a:t>94:	 </a:t>
            </a:r>
            <a:r>
              <a:rPr lang="en-US" sz="1600" b="1" strike="noStrike" spc="-1">
                <a:solidFill>
                  <a:srgbClr val="7030A0"/>
                </a:solidFill>
                <a:latin typeface="Courier New"/>
                <a:ea typeface="DejaVu Sans"/>
              </a:rPr>
              <a:t>jmp</a:t>
            </a:r>
            <a:r>
              <a:rPr lang="en-US" sz="1600" b="1" strike="noStrike" spc="-1">
                <a:solidFill>
                  <a:srgbClr val="7030A0"/>
                </a:solidFill>
                <a:latin typeface="Courier New"/>
                <a:ea typeface="DejaVu Sans"/>
              </a:rPr>
              <a:t>    </a:t>
            </a:r>
            <a:r>
              <a:rPr lang="en-US" sz="1600" b="1" strike="noStrike" spc="-1">
                <a:solidFill>
                  <a:srgbClr val="0070C0"/>
                </a:solidFill>
                <a:latin typeface="Courier New"/>
                <a:ea typeface="DejaVu Sans"/>
              </a:rPr>
              <a:t>9b &lt;foo_while_goto_2+0x1d&gt;</a:t>
            </a:r>
            <a:endParaRPr lang="en-US" sz="1600" b="0" strike="noStrike" spc="-1">
              <a:solidFill>
                <a:srgbClr val="0070C0"/>
              </a:solidFill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1600" b="1" strike="noStrike" spc="-1">
                <a:solidFill>
                  <a:srgbClr val="7030A0"/>
                </a:solidFill>
                <a:latin typeface="Courier New"/>
                <a:ea typeface="DejaVu Sans"/>
              </a:rPr>
              <a:t>  96:	 mov    $0x0,%eax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1600" b="1" strike="noStrike" spc="-1">
                <a:solidFill>
                  <a:srgbClr val="0070C0"/>
                </a:solidFill>
                <a:latin typeface="Courier New"/>
                <a:ea typeface="DejaVu Sans"/>
              </a:rPr>
              <a:t>  9b:	 </a:t>
            </a:r>
            <a:r>
              <a:rPr lang="en-US" sz="1600" b="1" strike="noStrike" spc="-1">
                <a:solidFill>
                  <a:srgbClr val="0070C0"/>
                </a:solidFill>
                <a:latin typeface="Courier New"/>
                <a:ea typeface="DejaVu Sans"/>
              </a:rPr>
              <a:t>imul</a:t>
            </a:r>
            <a:r>
              <a:rPr lang="en-US" sz="1600" b="1" strike="noStrike" spc="-1">
                <a:solidFill>
                  <a:srgbClr val="0070C0"/>
                </a:solidFill>
                <a:latin typeface="Courier New"/>
                <a:ea typeface="DejaVu Sans"/>
              </a:rPr>
              <a:t>   %</a:t>
            </a:r>
            <a:r>
              <a:rPr lang="en-US" sz="1600" b="1" strike="noStrike" spc="-1">
                <a:solidFill>
                  <a:srgbClr val="0070C0"/>
                </a:solidFill>
                <a:latin typeface="Courier New"/>
                <a:ea typeface="DejaVu Sans"/>
              </a:rPr>
              <a:t>rax</a:t>
            </a:r>
            <a:r>
              <a:rPr lang="en-US" sz="1600" b="1" strike="noStrike" spc="-1">
                <a:solidFill>
                  <a:srgbClr val="0070C0"/>
                </a:solidFill>
                <a:latin typeface="Courier New"/>
                <a:ea typeface="DejaVu Sans"/>
              </a:rPr>
              <a:t>,%</a:t>
            </a:r>
            <a:r>
              <a:rPr lang="en-US" sz="1600" b="1" strike="noStrike" spc="-1">
                <a:solidFill>
                  <a:srgbClr val="0070C0"/>
                </a:solidFill>
                <a:latin typeface="Courier New"/>
                <a:ea typeface="DejaVu Sans"/>
              </a:rPr>
              <a:t>rax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1600" b="1" strike="noStrike" spc="-1">
                <a:solidFill>
                  <a:srgbClr val="0070C0"/>
                </a:solidFill>
                <a:latin typeface="Courier New"/>
                <a:ea typeface="DejaVu Sans"/>
              </a:rPr>
              <a:t>  9f:	 </a:t>
            </a:r>
            <a:r>
              <a:rPr lang="en-US" sz="1600" b="1" strike="noStrike" spc="-1">
                <a:solidFill>
                  <a:srgbClr val="0070C0"/>
                </a:solidFill>
                <a:latin typeface="Courier New"/>
                <a:ea typeface="DejaVu Sans"/>
              </a:rPr>
              <a:t>retq</a:t>
            </a:r>
            <a:r>
              <a:rPr lang="en-US" sz="1600" b="1" strike="noStrike" spc="-1">
                <a:solidFill>
                  <a:srgbClr val="0070C0"/>
                </a:solidFill>
                <a:latin typeface="Courier New"/>
                <a:ea typeface="DejaVu Sans"/>
              </a:rPr>
              <a:t> </a:t>
            </a:r>
            <a:endParaRPr lang="en-US" sz="16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457200" y="781200"/>
            <a:ext cx="8227800" cy="6174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sz="3200" b="0" strike="noStrike" spc="-1">
                <a:solidFill>
                  <a:srgbClr val="C00026"/>
                </a:solidFill>
                <a:latin typeface="Verdana"/>
                <a:ea typeface="Verdana"/>
              </a:rPr>
              <a:t>Instruções de comparação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5" name="CustomShape 2" hidden="0"/>
          <p:cNvSpPr/>
          <p:nvPr isPhoto="0" userDrawn="0"/>
        </p:nvSpPr>
        <p:spPr bwMode="auto">
          <a:xfrm>
            <a:off x="657360" y="1486080"/>
            <a:ext cx="8027640" cy="47224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Bef>
                <a:spcPts val="360"/>
              </a:spcBef>
              <a:defRPr/>
            </a:pPr>
            <a:r>
              <a:rPr lang="en-US" sz="1800" b="0" strike="noStrike" spc="-1">
                <a:solidFill>
                  <a:srgbClr val="000000"/>
                </a:solidFill>
                <a:latin typeface="Verdana"/>
                <a:ea typeface="Verdana"/>
              </a:rPr>
              <a:t>Permitem preencher os códigos de condição sem modificar os registradores: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defRPr/>
            </a:pPr>
            <a:endParaRPr lang="en-US" sz="1800" b="0" strike="noStrike" spc="-1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en-US" sz="1800" b="0" strike="noStrike" spc="-1">
                <a:solidFill>
                  <a:srgbClr val="000000"/>
                </a:solidFill>
                <a:latin typeface="Verdana"/>
                <a:ea typeface="Verdana"/>
              </a:rPr>
              <a:t>Instrução </a:t>
            </a:r>
            <a:r>
              <a:rPr lang="en-US" sz="1800" b="1" strike="noStrike" spc="-1">
                <a:solidFill>
                  <a:srgbClr val="FF0000"/>
                </a:solidFill>
                <a:latin typeface="Courier New"/>
                <a:ea typeface="Verdana"/>
              </a:rPr>
              <a:t>cmp A, B</a:t>
            </a:r>
            <a:endParaRPr lang="en-US" sz="1800" b="0" strike="noStrike" spc="-1">
              <a:latin typeface="Arial"/>
            </a:endParaRPr>
          </a:p>
          <a:p>
            <a:pPr marL="1028879" lvl="1" indent="-2840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en-US" sz="1800" b="0" strike="noStrike" spc="-1">
                <a:solidFill>
                  <a:srgbClr val="000000"/>
                </a:solidFill>
                <a:latin typeface="Verdana"/>
                <a:ea typeface="Verdana"/>
              </a:rPr>
              <a:t>Compara valores A e B</a:t>
            </a:r>
            <a:endParaRPr lang="en-US" sz="1800" b="0" strike="noStrike" spc="-1">
              <a:latin typeface="Arial"/>
            </a:endParaRPr>
          </a:p>
          <a:p>
            <a:pPr marL="1028879" lvl="1" indent="-2840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en-US" sz="1800" b="0" strike="noStrike" spc="-1">
                <a:solidFill>
                  <a:srgbClr val="000000"/>
                </a:solidFill>
                <a:latin typeface="Verdana"/>
                <a:ea typeface="Verdana"/>
              </a:rPr>
              <a:t>Funciona como </a:t>
            </a:r>
            <a:r>
              <a:rPr lang="en-US" sz="1800" b="1" strike="noStrike" spc="-1">
                <a:solidFill>
                  <a:srgbClr val="7030A0"/>
                </a:solidFill>
                <a:latin typeface="Courier New"/>
                <a:ea typeface="Verdana"/>
              </a:rPr>
              <a:t>sub A, B </a:t>
            </a:r>
            <a:r>
              <a:rPr lang="en-US" sz="1800" b="0" strike="noStrike" spc="-1">
                <a:solidFill>
                  <a:srgbClr val="000000"/>
                </a:solidFill>
                <a:latin typeface="Verdana"/>
                <a:ea typeface="Verdana"/>
              </a:rPr>
              <a:t>sem gravar resultado no destino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6" name="CustomShape 3" hidden="0"/>
          <p:cNvSpPr/>
          <p:nvPr isPhoto="0" userDrawn="0"/>
        </p:nvSpPr>
        <p:spPr bwMode="auto">
          <a:xfrm>
            <a:off x="162000" y="85680"/>
            <a:ext cx="7227720" cy="3506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7" name="CustomShape 4" hidden="0"/>
          <p:cNvSpPr/>
          <p:nvPr isPhoto="0" userDrawn="0"/>
        </p:nvSpPr>
        <p:spPr bwMode="auto">
          <a:xfrm>
            <a:off x="84240" y="6402240"/>
            <a:ext cx="639720" cy="3632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  <a:defRPr/>
            </a:pPr>
            <a:fld id="{786E3865-3E41-4B64-AAFC-D8EB20ACE1C0}" type="slidenum">
              <a:rPr lang="en-US" sz="1000" b="0" strike="noStrike" spc="-1">
                <a:solidFill>
                  <a:srgbClr val="B2B2B2"/>
                </a:solidFill>
                <a:latin typeface="Verdana"/>
                <a:ea typeface="Verdana"/>
              </a:rPr>
              <a:t/>
            </a:fld>
            <a:endParaRPr lang="en-US" sz="1000" b="0" strike="noStrike" spc="-1">
              <a:latin typeface="Arial"/>
            </a:endParaRPr>
          </a:p>
        </p:txBody>
      </p:sp>
      <p:graphicFrame>
        <p:nvGraphicFramePr>
          <p:cNvPr id="8" name="Table 5" hidden="0"/>
          <p:cNvGraphicFramePr>
            <a:graphicFrameLocks xmlns:a="http://schemas.openxmlformats.org/drawingml/2006/main"/>
          </p:cNvGraphicFramePr>
          <p:nvPr isPhoto="0" userDrawn="0"/>
        </p:nvGraphicFramePr>
        <p:xfrm>
          <a:off x="657360" y="3619440"/>
          <a:ext cx="8029080" cy="2608560"/>
        </p:xfrm>
        <a:graphic>
          <a:graphicData uri="http://schemas.openxmlformats.org/drawingml/2006/table">
            <a:tbl>
              <a:tblPr firstRow="0" firstCol="0" lastRow="0" lastCol="0" bandRow="0" bandCol="0"/>
              <a:tblGrid>
                <a:gridCol w="1822680"/>
                <a:gridCol w="6206400"/>
              </a:tblGrid>
              <a:tr h="4006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en-US" sz="2000" b="1" strike="noStrike" spc="-1">
                          <a:solidFill>
                            <a:srgbClr val="FFFFFF"/>
                          </a:solidFill>
                          <a:latin typeface="Calibri"/>
                          <a:ea typeface="DejaVu Sans"/>
                        </a:rPr>
                        <a:t>Flag set?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38160" algn="ctr">
                      <a:solidFill>
                        <a:srgbClr val="FFFFFF"/>
                      </a:solidFill>
                      <a:round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en-US" sz="2000" b="1" strike="noStrike" spc="-1">
                          <a:solidFill>
                            <a:srgbClr val="FFFFFF"/>
                          </a:solidFill>
                          <a:latin typeface="Calibri"/>
                          <a:ea typeface="DejaVu Sans"/>
                        </a:rPr>
                        <a:t>Significado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38160" algn="ctr">
                      <a:solidFill>
                        <a:srgbClr val="FFFFFF"/>
                      </a:solidFill>
                      <a:round/>
                    </a:lnB>
                    <a:solidFill>
                      <a:srgbClr val="4F81BD"/>
                    </a:solidFill>
                  </a:tcPr>
                </a:tc>
              </a:tr>
              <a:tr h="4006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en-US" sz="2000" b="1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CF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  <a:round/>
                    </a:lnL>
                    <a:lnR w="12240" algn="ctr">
                      <a:solidFill>
                        <a:srgbClr val="FFFFFF"/>
                      </a:solidFill>
                    </a:lnR>
                    <a:lnT w="3816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Carry-out em </a:t>
                      </a:r>
                      <a:r>
                        <a:rPr lang="en-US" sz="2000" b="1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B – A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  <a:round/>
                    </a:lnL>
                    <a:lnR w="12240" algn="ctr">
                      <a:solidFill>
                        <a:srgbClr val="FFFFFF"/>
                      </a:solidFill>
                    </a:lnR>
                    <a:lnT w="3816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4006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en-US" sz="2000" b="1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ZF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  <a:round/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en-US" sz="2000" b="1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B == A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  <a:round/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4006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en-US" sz="2000" b="1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SF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en-US" sz="2000" b="1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(B – A) &lt; 0 </a:t>
                      </a: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(quando interpretado como signed)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9903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en-US" sz="2000" b="1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OF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  <a:round/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Overflow de complemento-de-2:</a:t>
                      </a:r>
                      <a:endParaRPr lang="en-US" sz="20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en-US" sz="2000" b="1" strike="noStrike" spc="-1">
                          <a:solidFill>
                            <a:srgbClr val="7030A0"/>
                          </a:solidFill>
                          <a:latin typeface="Calibri"/>
                          <a:ea typeface="DejaVu Sans"/>
                        </a:rPr>
                        <a:t>(A &gt; 0 &amp;&amp; B &lt; 0 &amp;&amp; (B – A) &lt; 0) || </a:t>
                      </a:r>
                      <a:endParaRPr lang="en-US" sz="20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en-US" sz="2000" b="1" strike="noStrike" spc="-1">
                          <a:solidFill>
                            <a:srgbClr val="7030A0"/>
                          </a:solidFill>
                          <a:latin typeface="Calibri"/>
                          <a:ea typeface="DejaVu Sans"/>
                        </a:rPr>
                        <a:t>(A &lt; 0 &amp;&amp; B &gt; 0 &amp;&amp; (B – A) &gt; 0)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  <a:round/>
                    </a:lnR>
                    <a:lnT w="1224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sz="3200" b="1" strike="noStrike" spc="-1">
                <a:solidFill>
                  <a:srgbClr val="C00026"/>
                </a:solidFill>
                <a:latin typeface="Courier New"/>
                <a:ea typeface="Verdana"/>
              </a:rPr>
              <a:t>for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5" name="CustomShape 2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6" name="CustomShape 3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  <a:defRPr/>
            </a:pPr>
            <a:fld id="{CC4040EF-C66A-49CC-BE07-16E9F3B0F697}" type="slidenum">
              <a:rPr lang="en-US" sz="1000" b="0" strike="noStrike" spc="-1">
                <a:solidFill>
                  <a:srgbClr val="B2B2B2"/>
                </a:solidFill>
                <a:latin typeface="Verdana"/>
                <a:ea typeface="Verdana"/>
              </a:rPr>
              <a:t/>
            </a:fld>
            <a:endParaRPr lang="en-US" sz="1000" b="0" strike="noStrike" spc="-1">
              <a:latin typeface="Arial"/>
            </a:endParaRPr>
          </a:p>
        </p:txBody>
      </p:sp>
      <p:sp>
        <p:nvSpPr>
          <p:cNvPr id="7" name="CustomShape 4" hidden="0"/>
          <p:cNvSpPr/>
          <p:nvPr isPhoto="0" userDrawn="0"/>
        </p:nvSpPr>
        <p:spPr bwMode="auto">
          <a:xfrm>
            <a:off x="2149560" y="1743120"/>
            <a:ext cx="4418640" cy="972000"/>
          </a:xfrm>
          <a:prstGeom prst="rect">
            <a:avLst/>
          </a:prstGeom>
          <a:solidFill>
            <a:srgbClr val="D1D1F0"/>
          </a:solidFill>
          <a:ln w="57240">
            <a:miter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359" tIns="44280" rIns="90359" bIns="44280">
            <a:noAutofit/>
          </a:bodyPr>
          <a:lstStyle/>
          <a:p>
            <a:pPr algn="ctr">
              <a:lnSpc>
                <a:spcPct val="100000"/>
              </a:lnSpc>
              <a:spcBef>
                <a:spcPts val="1199"/>
              </a:spcBef>
              <a:defRPr/>
            </a:pPr>
            <a:r>
              <a:rPr lang="en-US" sz="24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for (</a:t>
            </a:r>
            <a:r>
              <a:rPr lang="en-US" sz="2400" b="0" i="1" strike="noStrike" spc="-1">
                <a:solidFill>
                  <a:srgbClr val="000000"/>
                </a:solidFill>
                <a:latin typeface="Calibri Bold"/>
                <a:ea typeface="DejaVu Sans"/>
              </a:rPr>
              <a:t>Init</a:t>
            </a:r>
            <a:r>
              <a:rPr lang="en-US" sz="24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; </a:t>
            </a:r>
            <a:r>
              <a:rPr lang="en-US" sz="2400" b="0" i="1" strike="noStrike" spc="-1">
                <a:solidFill>
                  <a:srgbClr val="000000"/>
                </a:solidFill>
                <a:latin typeface="Calibri Bold"/>
                <a:ea typeface="DejaVu Sans"/>
              </a:rPr>
              <a:t>Test</a:t>
            </a:r>
            <a:r>
              <a:rPr lang="en-US" sz="24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; </a:t>
            </a:r>
            <a:r>
              <a:rPr lang="en-US" sz="2400" b="0" i="1" strike="noStrike" spc="-1">
                <a:solidFill>
                  <a:srgbClr val="000000"/>
                </a:solidFill>
                <a:latin typeface="Calibri Bold"/>
                <a:ea typeface="DejaVu Sans"/>
              </a:rPr>
              <a:t>Update</a:t>
            </a:r>
            <a:r>
              <a:rPr lang="en-US" sz="2400" b="0" i="1" strike="noStrike" spc="-1">
                <a:solidFill>
                  <a:srgbClr val="000000"/>
                </a:solidFill>
                <a:latin typeface="Gill Sans"/>
                <a:ea typeface="DejaVu Sans"/>
              </a:rPr>
              <a:t> </a:t>
            </a:r>
            <a:r>
              <a:rPr lang="en-US" sz="24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lang="en-US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199"/>
              </a:spcBef>
              <a:defRPr/>
            </a:pPr>
            <a:r>
              <a:rPr lang="en-US" sz="24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lang="en-US" sz="2400" b="0" i="1" strike="noStrike" spc="-1">
                <a:solidFill>
                  <a:srgbClr val="000000"/>
                </a:solidFill>
                <a:latin typeface="Calibri Bold"/>
                <a:ea typeface="DejaVu Sans"/>
              </a:rPr>
              <a:t>Body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8" name="CustomShape 5" hidden="0"/>
          <p:cNvSpPr/>
          <p:nvPr isPhoto="0" userDrawn="0"/>
        </p:nvSpPr>
        <p:spPr bwMode="auto">
          <a:xfrm>
            <a:off x="2282760" y="1209600"/>
            <a:ext cx="3447000" cy="411840"/>
          </a:xfrm>
          <a:prstGeom prst="rect">
            <a:avLst/>
          </a:prstGeom>
          <a:noFill/>
          <a:ln w="1260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359" tIns="44280" rIns="90359" bIns="44280">
            <a:noAutofit/>
          </a:bodyPr>
          <a:lstStyle/>
          <a:p>
            <a:pPr marL="223920" indent="-222840">
              <a:lnSpc>
                <a:spcPct val="100000"/>
              </a:lnSpc>
              <a:spcBef>
                <a:spcPts val="720"/>
              </a:spcBef>
              <a:defRPr/>
            </a:pPr>
            <a:r>
              <a:rPr lang="en-US" sz="2400" b="0" strike="noStrike" spc="-1">
                <a:solidFill>
                  <a:srgbClr val="000000"/>
                </a:solidFill>
                <a:latin typeface="Calibri Bold"/>
                <a:ea typeface="DejaVu Sans"/>
              </a:rPr>
              <a:t>For Version</a:t>
            </a:r>
            <a:endParaRPr lang="en-US" sz="2400" b="0" strike="noStrike" spc="-1">
              <a:latin typeface="Arial"/>
            </a:endParaRPr>
          </a:p>
          <a:p>
            <a:pPr marL="223920" indent="-222840">
              <a:lnSpc>
                <a:spcPct val="100000"/>
              </a:lnSpc>
              <a:defRPr/>
            </a:pPr>
            <a:endParaRPr lang="en-US" sz="2400" b="0" strike="noStrike" spc="-1">
              <a:latin typeface="Arial"/>
            </a:endParaRPr>
          </a:p>
        </p:txBody>
      </p:sp>
      <p:sp>
        <p:nvSpPr>
          <p:cNvPr id="9" name="CustomShape 6" hidden="0"/>
          <p:cNvSpPr/>
          <p:nvPr isPhoto="0" userDrawn="0"/>
        </p:nvSpPr>
        <p:spPr bwMode="auto">
          <a:xfrm>
            <a:off x="3216240" y="4029120"/>
            <a:ext cx="2818440" cy="2526120"/>
          </a:xfrm>
          <a:prstGeom prst="rect">
            <a:avLst/>
          </a:prstGeom>
          <a:solidFill>
            <a:srgbClr val="D1D1F0"/>
          </a:solidFill>
          <a:ln w="57240">
            <a:miter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359" tIns="44280" rIns="90359" bIns="44280">
            <a:noAutofit/>
          </a:bodyPr>
          <a:lstStyle/>
          <a:p>
            <a:pPr>
              <a:lnSpc>
                <a:spcPct val="100000"/>
              </a:lnSpc>
              <a:spcBef>
                <a:spcPts val="1199"/>
              </a:spcBef>
              <a:defRPr/>
            </a:pPr>
            <a:r>
              <a:rPr lang="en-US" sz="2400" b="0" i="1" strike="noStrike" spc="-1">
                <a:solidFill>
                  <a:srgbClr val="000000"/>
                </a:solidFill>
                <a:latin typeface="Calibri Bold"/>
                <a:ea typeface="DejaVu Sans"/>
              </a:rPr>
              <a:t>Init</a:t>
            </a:r>
            <a:r>
              <a:rPr lang="en-US" sz="2400" b="0" i="1" strike="noStrike" spc="-1">
                <a:solidFill>
                  <a:srgbClr val="000000"/>
                </a:solidFill>
                <a:latin typeface="Courier New"/>
                <a:ea typeface="DejaVu Sans"/>
              </a:rPr>
              <a:t>;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  <a:defRPr/>
            </a:pPr>
            <a:r>
              <a:rPr lang="en-US" sz="24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while (</a:t>
            </a:r>
            <a:r>
              <a:rPr lang="en-US" sz="2400" b="0" i="1" strike="noStrike" spc="-1">
                <a:solidFill>
                  <a:srgbClr val="000000"/>
                </a:solidFill>
                <a:latin typeface="Calibri Bold"/>
                <a:ea typeface="DejaVu Sans"/>
              </a:rPr>
              <a:t>Test </a:t>
            </a:r>
            <a:r>
              <a:rPr lang="en-US" sz="24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) {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  <a:defRPr/>
            </a:pPr>
            <a:r>
              <a:rPr lang="en-US" sz="24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lang="en-US" sz="2400" b="0" i="1" strike="noStrike" spc="-1">
                <a:solidFill>
                  <a:srgbClr val="000000"/>
                </a:solidFill>
                <a:latin typeface="Calibri Bold"/>
                <a:ea typeface="DejaVu Sans"/>
              </a:rPr>
              <a:t>Body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  <a:defRPr/>
            </a:pPr>
            <a:r>
              <a:rPr lang="en-US" sz="2400" b="0" i="1" strike="noStrike" spc="-1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lang="en-US" sz="2400" b="0" i="1" strike="noStrike" spc="-1">
                <a:solidFill>
                  <a:srgbClr val="000000"/>
                </a:solidFill>
                <a:latin typeface="Calibri Bold"/>
                <a:ea typeface="DejaVu Sans"/>
              </a:rPr>
              <a:t>Update</a:t>
            </a:r>
            <a:r>
              <a:rPr lang="en-US" sz="24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;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  <a:defRPr/>
            </a:pPr>
            <a:r>
              <a:rPr lang="en-US" sz="24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}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10" name="CustomShape 7" hidden="0"/>
          <p:cNvSpPr/>
          <p:nvPr isPhoto="0" userDrawn="0"/>
        </p:nvSpPr>
        <p:spPr bwMode="auto">
          <a:xfrm>
            <a:off x="2359080" y="3495600"/>
            <a:ext cx="3447000" cy="411840"/>
          </a:xfrm>
          <a:prstGeom prst="rect">
            <a:avLst/>
          </a:prstGeom>
          <a:noFill/>
          <a:ln w="1260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359" tIns="44280" rIns="90359" bIns="44280">
            <a:noAutofit/>
          </a:bodyPr>
          <a:lstStyle/>
          <a:p>
            <a:pPr marL="223920" indent="-222840">
              <a:lnSpc>
                <a:spcPct val="100000"/>
              </a:lnSpc>
              <a:spcBef>
                <a:spcPts val="720"/>
              </a:spcBef>
              <a:defRPr/>
            </a:pPr>
            <a:r>
              <a:rPr lang="en-US" sz="2400" b="0" strike="noStrike" spc="-1">
                <a:solidFill>
                  <a:srgbClr val="000000"/>
                </a:solidFill>
                <a:latin typeface="Calibri Bold"/>
                <a:ea typeface="DejaVu Sans"/>
              </a:rPr>
              <a:t>While Version</a:t>
            </a:r>
            <a:endParaRPr lang="en-US" sz="2400" b="0" strike="noStrike" spc="-1">
              <a:latin typeface="Arial"/>
            </a:endParaRPr>
          </a:p>
          <a:p>
            <a:pPr marL="223920" indent="-222840">
              <a:lnSpc>
                <a:spcPct val="100000"/>
              </a:lnSpc>
              <a:defRPr/>
            </a:pPr>
            <a:endParaRPr lang="en-US" sz="2400" b="0" strike="noStrike" spc="-1">
              <a:latin typeface="Arial"/>
            </a:endParaRPr>
          </a:p>
        </p:txBody>
      </p:sp>
      <p:sp>
        <p:nvSpPr>
          <p:cNvPr id="11" name="CustomShape 8" hidden="0"/>
          <p:cNvSpPr/>
          <p:nvPr isPhoto="0" userDrawn="0"/>
        </p:nvSpPr>
        <p:spPr bwMode="auto">
          <a:xfrm>
            <a:off x="4206960" y="2962440"/>
            <a:ext cx="761040" cy="842040"/>
          </a:xfrm>
          <a:custGeom>
            <a:avLst/>
            <a:gdLst/>
            <a:ahLst/>
            <a:cxnLst/>
            <a:rect l="l" t="t" r="r" b="b"/>
            <a:pathLst>
              <a:path w="21600" h="21600" fill="norm" stroke="1" extrusionOk="0">
                <a:moveTo>
                  <a:pt x="0" y="11842"/>
                </a:moveTo>
                <a:lnTo>
                  <a:pt x="5400" y="11842"/>
                </a:lnTo>
                <a:lnTo>
                  <a:pt x="5400" y="0"/>
                </a:lnTo>
                <a:lnTo>
                  <a:pt x="16200" y="0"/>
                </a:lnTo>
                <a:lnTo>
                  <a:pt x="16200" y="11842"/>
                </a:lnTo>
                <a:lnTo>
                  <a:pt x="21600" y="11842"/>
                </a:lnTo>
                <a:lnTo>
                  <a:pt x="10800" y="21600"/>
                </a:lnTo>
                <a:close/>
                <a:moveTo>
                  <a:pt x="0" y="11842"/>
                </a:moveTo>
              </a:path>
            </a:pathLst>
          </a:custGeom>
          <a:solidFill>
            <a:srgbClr val="980002"/>
          </a:solidFill>
          <a:ln w="25560">
            <a:noFill/>
          </a:ln>
          <a:effectLst>
            <a:outerShdw dist="50760" dir="5400000" rotWithShape="0" algn="ctr">
              <a:srgbClr val="000000">
                <a:alpha val="50000"/>
              </a:srgbClr>
            </a:outerShdw>
          </a:effectLst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sz="3200" b="1" strike="noStrike" spc="-1">
                <a:solidFill>
                  <a:srgbClr val="C00026"/>
                </a:solidFill>
                <a:latin typeface="Courier New"/>
                <a:ea typeface="Verdana"/>
              </a:rPr>
              <a:t>for</a:t>
            </a:r>
            <a:endParaRPr lang="en-US" sz="3200" b="1" strike="noStrike" spc="-1">
              <a:latin typeface="Courier New"/>
            </a:endParaRPr>
          </a:p>
        </p:txBody>
      </p:sp>
      <p:sp>
        <p:nvSpPr>
          <p:cNvPr id="5" name="CustomShape 2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6" name="CustomShape 3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  <a:defRPr/>
            </a:pPr>
            <a:fld id="{FA138334-9EB8-4374-8A09-3F15C5F33EEB}" type="slidenum">
              <a:rPr lang="en-US" sz="1000" b="0" strike="noStrike" spc="-1">
                <a:solidFill>
                  <a:srgbClr val="B2B2B2"/>
                </a:solidFill>
                <a:latin typeface="Verdana"/>
                <a:ea typeface="Verdana"/>
              </a:rPr>
              <a:t/>
            </a:fld>
            <a:endParaRPr lang="en-US" sz="1000" b="0" strike="noStrike" spc="-1">
              <a:latin typeface="Arial"/>
            </a:endParaRPr>
          </a:p>
        </p:txBody>
      </p:sp>
      <p:sp>
        <p:nvSpPr>
          <p:cNvPr id="7" name="CustomShape 4" hidden="0"/>
          <p:cNvSpPr/>
          <p:nvPr isPhoto="0" userDrawn="0"/>
        </p:nvSpPr>
        <p:spPr bwMode="auto">
          <a:xfrm>
            <a:off x="405000" y="2457360"/>
            <a:ext cx="3837600" cy="25232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long foo_for(long n) {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1600" b="1" strike="noStrike" spc="-1">
                <a:solidFill>
                  <a:srgbClr val="0070C0"/>
                </a:solidFill>
                <a:latin typeface="Courier New"/>
                <a:ea typeface="DejaVu Sans"/>
              </a:rPr>
              <a:t>  long sum;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  for (</a:t>
            </a:r>
            <a:r>
              <a:rPr lang="en-US" sz="1600" b="1" strike="noStrike" spc="-1">
                <a:solidFill>
                  <a:srgbClr val="0070C0"/>
                </a:solidFill>
                <a:latin typeface="Courier New"/>
                <a:ea typeface="DejaVu Sans"/>
              </a:rPr>
              <a:t>sum = 0</a:t>
            </a:r>
            <a:r>
              <a:rPr lang="en-US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; </a:t>
            </a:r>
            <a:r>
              <a:rPr lang="en-US" sz="1600" b="1" strike="noStrike" spc="-1">
                <a:solidFill>
                  <a:srgbClr val="FF0000"/>
                </a:solidFill>
                <a:latin typeface="Courier New"/>
                <a:ea typeface="DejaVu Sans"/>
              </a:rPr>
              <a:t>n &gt; 0</a:t>
            </a:r>
            <a:r>
              <a:rPr lang="en-US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; </a:t>
            </a:r>
            <a:r>
              <a:rPr lang="en-US" sz="1600" b="1" strike="noStrike" spc="-1">
                <a:solidFill>
                  <a:srgbClr val="00B050"/>
                </a:solidFill>
                <a:latin typeface="Courier New"/>
                <a:ea typeface="DejaVu Sans"/>
              </a:rPr>
              <a:t>n--</a:t>
            </a:r>
            <a:r>
              <a:rPr lang="en-US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) {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lang="en-US" sz="1600" b="1" strike="noStrike" spc="-1">
                <a:solidFill>
                  <a:srgbClr val="E46C0A"/>
                </a:solidFill>
                <a:latin typeface="Courier New"/>
                <a:ea typeface="DejaVu Sans"/>
              </a:rPr>
              <a:t>sum += n;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  }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  sum *= sum;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  return sum; 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}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8" name="CustomShape 5" hidden="0"/>
          <p:cNvSpPr/>
          <p:nvPr isPhoto="0" userDrawn="0"/>
        </p:nvSpPr>
        <p:spPr bwMode="auto">
          <a:xfrm>
            <a:off x="4880880" y="2457360"/>
            <a:ext cx="3190680" cy="2766600"/>
          </a:xfrm>
          <a:prstGeom prst="rect">
            <a:avLst/>
          </a:prstGeom>
          <a:noFill/>
          <a:ln/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long foo_while(long n) {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  </a:t>
            </a:r>
            <a:r>
              <a:rPr lang="en-US" sz="1600" b="1" strike="noStrike" spc="-1">
                <a:solidFill>
                  <a:srgbClr val="0070C0"/>
                </a:solidFill>
                <a:latin typeface="Courier New"/>
                <a:ea typeface="DejaVu Sans"/>
              </a:rPr>
              <a:t>long sum = 0;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  while (</a:t>
            </a:r>
            <a:r>
              <a:rPr lang="en-US" sz="1600" b="1" strike="noStrike" spc="-1">
                <a:solidFill>
                  <a:srgbClr val="FF0000"/>
                </a:solidFill>
                <a:latin typeface="Courier New"/>
                <a:ea typeface="DejaVu Sans"/>
              </a:rPr>
              <a:t>n &gt; 0</a:t>
            </a:r>
            <a:r>
              <a:rPr lang="en-US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) {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lang="en-US" sz="1600" b="1" strike="noStrike" spc="-1">
                <a:solidFill>
                  <a:srgbClr val="E46C0A"/>
                </a:solidFill>
                <a:latin typeface="Courier New"/>
                <a:ea typeface="DejaVu Sans"/>
              </a:rPr>
              <a:t>sum += n;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lang="en-US" sz="1600" b="1" strike="noStrike" spc="-1">
                <a:solidFill>
                  <a:srgbClr val="00B050"/>
                </a:solidFill>
                <a:latin typeface="Courier New"/>
                <a:ea typeface="DejaVu Sans"/>
              </a:rPr>
              <a:t>n--;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  }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  sum *= sum;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  return sum;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}</a:t>
            </a:r>
            <a:endParaRPr lang="en-US" sz="16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sz="3200" b="1" strike="noStrike" spc="-1">
                <a:solidFill>
                  <a:srgbClr val="C00026"/>
                </a:solidFill>
                <a:latin typeface="Courier New"/>
                <a:ea typeface="Verdana"/>
              </a:rPr>
              <a:t>for</a:t>
            </a:r>
            <a:endParaRPr lang="en-US" sz="3200" strike="noStrike" spc="-1">
              <a:latin typeface="Courier New"/>
            </a:endParaRPr>
          </a:p>
        </p:txBody>
      </p:sp>
      <p:sp>
        <p:nvSpPr>
          <p:cNvPr id="5" name="CustomShape 2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6" name="CustomShape 3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  <a:defRPr/>
            </a:pPr>
            <a:fld id="{5A34E353-4BE0-426C-86AB-239AA2AA82D3}" type="slidenum">
              <a:rPr lang="en-US" sz="1000" b="0" strike="noStrike" spc="-1">
                <a:solidFill>
                  <a:srgbClr val="B2B2B2"/>
                </a:solidFill>
                <a:latin typeface="Verdana"/>
                <a:ea typeface="Verdana"/>
              </a:rPr>
              <a:t/>
            </a:fld>
            <a:endParaRPr lang="en-US" sz="1000" b="0" strike="noStrike" spc="-1">
              <a:latin typeface="Arial"/>
            </a:endParaRPr>
          </a:p>
        </p:txBody>
      </p:sp>
      <p:sp>
        <p:nvSpPr>
          <p:cNvPr id="7" name="CustomShape 4" hidden="0"/>
          <p:cNvSpPr/>
          <p:nvPr isPhoto="0" userDrawn="0"/>
        </p:nvSpPr>
        <p:spPr bwMode="auto">
          <a:xfrm>
            <a:off x="4579200" y="2757960"/>
            <a:ext cx="4417560" cy="2279880"/>
          </a:xfrm>
          <a:prstGeom prst="rect">
            <a:avLst/>
          </a:prstGeom>
          <a:noFill/>
          <a:ln/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00000000000000a0 &lt;foo_for&gt;: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  a0:	 mov    $0x0,%eax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  a5:	 jmp    ae &lt;foo_for+0xe&gt;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  a7:	 add    %rdi,%rax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  aa:	 sub    $0x1,%rdi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  ae:	 test   %rdi,%rdi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  b1:	 jg     a7 &lt;foo_for+0x7&gt;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  b3:	 imul   %rax,%rax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  b7:	 retq   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8" name="CustomShape 5" hidden="0"/>
          <p:cNvSpPr/>
          <p:nvPr isPhoto="0" userDrawn="0"/>
        </p:nvSpPr>
        <p:spPr bwMode="auto">
          <a:xfrm>
            <a:off x="160560" y="2757960"/>
            <a:ext cx="4417560" cy="2279880"/>
          </a:xfrm>
          <a:prstGeom prst="rect">
            <a:avLst/>
          </a:prstGeom>
          <a:noFill/>
          <a:ln/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000000000000002c &lt;foo_while&gt;: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  2c:	 mov    $0x0,%eax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  31:	 jmp    3a &lt;foo_while+0xe&gt;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  33:	 add    %rdi,%rax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  36:	 sub    $0x1,%rdi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  3a:	 test   %rdi,%rdi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  3d:	 jg     33 &lt;foo_while+0x7&gt;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  3f:	 imul   %rax,%rax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  43:	 retq 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9" name="CustomShape 6" hidden="0"/>
          <p:cNvSpPr/>
          <p:nvPr isPhoto="0" userDrawn="0"/>
        </p:nvSpPr>
        <p:spPr bwMode="auto">
          <a:xfrm>
            <a:off x="1652400" y="2221200"/>
            <a:ext cx="109476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sz="2400" b="1" strike="noStrike" spc="-1">
                <a:solidFill>
                  <a:srgbClr val="FF0000"/>
                </a:solidFill>
                <a:latin typeface="Courier New"/>
                <a:ea typeface="DejaVu Sans"/>
              </a:rPr>
              <a:t>while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10" name="CustomShape 7" hidden="0"/>
          <p:cNvSpPr/>
          <p:nvPr isPhoto="0" userDrawn="0"/>
        </p:nvSpPr>
        <p:spPr bwMode="auto">
          <a:xfrm>
            <a:off x="6318000" y="2221200"/>
            <a:ext cx="72900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sz="2400" b="1" strike="noStrike" spc="-1">
                <a:solidFill>
                  <a:srgbClr val="FF0000"/>
                </a:solidFill>
                <a:latin typeface="Courier New"/>
                <a:ea typeface="DejaVu Sans"/>
              </a:rPr>
              <a:t>for</a:t>
            </a: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47;p64" hidden="0"/>
          <p:cNvSpPr/>
          <p:nvPr isPhoto="0" userDrawn="0"/>
        </p:nvSpPr>
        <p:spPr bwMode="auto">
          <a:xfrm>
            <a:off x="457200" y="2920655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600" b="1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Atividade prática</a:t>
            </a:r>
            <a:endParaRPr sz="3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348;p64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349;p64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03E46B25-69C9-2F43-1290-53E64B77B37E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" hidden="0"/>
          <p:cNvSpPr/>
          <p:nvPr isPhoto="0" userDrawn="0"/>
        </p:nvSpPr>
        <p:spPr bwMode="auto">
          <a:xfrm flipH="0" flipV="0">
            <a:off x="724675" y="4088421"/>
            <a:ext cx="8137929" cy="363447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sz="2000" b="1"/>
              <a:t>Loops</a:t>
            </a:r>
            <a:r>
              <a:rPr sz="2000" b="1"/>
              <a:t> (para entrega)</a:t>
            </a:r>
            <a:endParaRPr sz="2000" b="1"/>
          </a:p>
          <a:p>
            <a:pPr>
              <a:defRPr/>
            </a:pPr>
            <a:endParaRPr sz="2000"/>
          </a:p>
          <a:p>
            <a:pPr marL="305902" indent="-305902">
              <a:buAutoNum type="arabicPeriod"/>
              <a:defRPr/>
            </a:pPr>
            <a:r>
              <a:rPr sz="2000" b="0"/>
              <a:t>Reconstruir um loop a partir de um programa com if-goto.</a:t>
            </a:r>
            <a:endParaRPr sz="2000" b="0"/>
          </a:p>
          <a:p>
            <a:pPr marL="305902" indent="-305902">
              <a:buAutoNum type="arabicPeriod"/>
              <a:defRPr/>
            </a:pPr>
            <a:r>
              <a:rPr sz="2000" b="0"/>
              <a:t>Identificar corretamente estruturas de controle aninhadas (loop + condicional)</a:t>
            </a:r>
            <a:endParaRPr sz="2000" b="0"/>
          </a:p>
          <a:p>
            <a:pPr marL="305902" indent="-305902">
              <a:buAutoNum type="arabicPeriod"/>
              <a:defRPr/>
            </a:pPr>
            <a:endParaRPr sz="2000" b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BA0E24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0" y="0"/>
            <a:ext cx="9142920" cy="6856920"/>
          </a:xfrm>
          <a:prstGeom prst="rect">
            <a:avLst/>
          </a:prstGeom>
          <a:solidFill>
            <a:srgbClr val="BA0E24"/>
          </a:solidFill>
          <a:ln>
            <a:noFill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" name="CustomShape 2" hidden="0"/>
          <p:cNvSpPr/>
          <p:nvPr isPhoto="0" userDrawn="0"/>
        </p:nvSpPr>
        <p:spPr bwMode="auto">
          <a:xfrm>
            <a:off x="3026880" y="3636000"/>
            <a:ext cx="308520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 algn="ctr">
              <a:lnSpc>
                <a:spcPct val="100000"/>
              </a:lnSpc>
              <a:defRPr/>
            </a:pPr>
            <a:r>
              <a:rPr lang="en-US" sz="2400" b="0" strike="noStrike" spc="-1">
                <a:solidFill>
                  <a:srgbClr val="FFFFFF"/>
                </a:solidFill>
                <a:latin typeface="Verdana"/>
                <a:ea typeface="DejaVu Sans"/>
              </a:rPr>
              <a:t>www.insper.edu.br</a:t>
            </a:r>
            <a:endParaRPr lang="en-US" sz="2400" b="0" strike="noStrike" spc="-1">
              <a:latin typeface="Arial"/>
            </a:endParaRPr>
          </a:p>
        </p:txBody>
      </p:sp>
      <p:pic>
        <p:nvPicPr>
          <p:cNvPr id="6" name="Picture 2" hidden="0"/>
          <p:cNvPicPr/>
          <p:nvPr isPhoto="0" userDrawn="0"/>
        </p:nvPicPr>
        <p:blipFill>
          <a:blip r:embed="rId2"/>
          <a:stretch/>
        </p:blipFill>
        <p:spPr bwMode="auto">
          <a:xfrm>
            <a:off x="3703320" y="2844720"/>
            <a:ext cx="1731960" cy="611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457200" y="781200"/>
            <a:ext cx="8227800" cy="6174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sz="3200" b="0" strike="noStrike" spc="-1">
                <a:solidFill>
                  <a:srgbClr val="C00026"/>
                </a:solidFill>
                <a:latin typeface="Verdana"/>
                <a:ea typeface="Verdana"/>
              </a:rPr>
              <a:t>Instruções de comparação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5" name="CustomShape 2" hidden="0"/>
          <p:cNvSpPr/>
          <p:nvPr isPhoto="0" userDrawn="0"/>
        </p:nvSpPr>
        <p:spPr bwMode="auto">
          <a:xfrm>
            <a:off x="657360" y="1486080"/>
            <a:ext cx="8027640" cy="47224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85840" indent="-2840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en-US" sz="1800" b="0" strike="noStrike" spc="-1">
                <a:solidFill>
                  <a:srgbClr val="000000"/>
                </a:solidFill>
                <a:latin typeface="Verdana"/>
                <a:ea typeface="Verdana"/>
              </a:rPr>
              <a:t>Instrução </a:t>
            </a:r>
            <a:r>
              <a:rPr lang="en-US" sz="1800" b="1" strike="noStrike" spc="-1">
                <a:solidFill>
                  <a:srgbClr val="FF0000"/>
                </a:solidFill>
                <a:latin typeface="Courier New"/>
                <a:ea typeface="Verdana"/>
              </a:rPr>
              <a:t>test A, B</a:t>
            </a:r>
            <a:endParaRPr lang="en-US" sz="1800" b="0" strike="noStrike" spc="-1">
              <a:latin typeface="Arial"/>
            </a:endParaRPr>
          </a:p>
          <a:p>
            <a:pPr marL="1028879" lvl="1" indent="-2840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en-US" sz="1800" b="0" strike="noStrike" spc="-1">
                <a:solidFill>
                  <a:srgbClr val="000000"/>
                </a:solidFill>
                <a:latin typeface="Verdana"/>
                <a:ea typeface="Verdana"/>
              </a:rPr>
              <a:t>Testa o resultado de </a:t>
            </a:r>
            <a:r>
              <a:rPr lang="en-US" sz="1800" b="1" strike="noStrike" spc="-1">
                <a:solidFill>
                  <a:srgbClr val="000000"/>
                </a:solidFill>
                <a:latin typeface="Verdana"/>
                <a:ea typeface="Verdana"/>
              </a:rPr>
              <a:t>A &amp; B</a:t>
            </a:r>
            <a:endParaRPr lang="en-US" sz="1800" b="0" strike="noStrike" spc="-1">
              <a:latin typeface="Arial"/>
            </a:endParaRPr>
          </a:p>
          <a:p>
            <a:pPr marL="1028879" lvl="1" indent="-2840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en-US" sz="1800" b="0" strike="noStrike" spc="-1">
                <a:solidFill>
                  <a:srgbClr val="000000"/>
                </a:solidFill>
                <a:latin typeface="Verdana"/>
                <a:ea typeface="Verdana"/>
              </a:rPr>
              <a:t>Funciona como </a:t>
            </a:r>
            <a:r>
              <a:rPr lang="en-US" sz="1800" b="1" strike="noStrike" spc="-1">
                <a:solidFill>
                  <a:srgbClr val="7030A0"/>
                </a:solidFill>
                <a:latin typeface="Courier New"/>
                <a:ea typeface="Verdana"/>
              </a:rPr>
              <a:t>and A, B </a:t>
            </a:r>
            <a:r>
              <a:rPr lang="en-US" sz="1800" b="0" strike="noStrike" spc="-1">
                <a:solidFill>
                  <a:srgbClr val="000000"/>
                </a:solidFill>
                <a:latin typeface="Verdana"/>
                <a:ea typeface="Verdana"/>
              </a:rPr>
              <a:t>sem gravar resultado no destino</a:t>
            </a:r>
            <a:endParaRPr lang="en-US" sz="1800" b="0" strike="noStrike" spc="-1">
              <a:latin typeface="Arial"/>
            </a:endParaRPr>
          </a:p>
          <a:p>
            <a:pPr marL="1028879" lvl="1" indent="-2840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en-US" sz="1800" b="0" strike="noStrike" spc="-1">
                <a:solidFill>
                  <a:srgbClr val="000000"/>
                </a:solidFill>
                <a:latin typeface="Verdana"/>
                <a:ea typeface="Verdana"/>
              </a:rPr>
              <a:t>Útil para checar um dos valores, usando o outro como máscara</a:t>
            </a:r>
            <a:endParaRPr lang="en-US" sz="1800" b="0" strike="noStrike" spc="-1">
              <a:latin typeface="Arial"/>
            </a:endParaRPr>
          </a:p>
          <a:p>
            <a:pPr marL="1028879" lvl="1" indent="-2840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en-US" sz="1800" b="0" strike="noStrike" spc="-1">
                <a:solidFill>
                  <a:srgbClr val="000000"/>
                </a:solidFill>
                <a:latin typeface="Verdana"/>
                <a:ea typeface="Verdana"/>
              </a:rPr>
              <a:t>Normalmente usado com A e B sendo o mesmo registrador, ou seja: </a:t>
            </a:r>
            <a:r>
              <a:rPr lang="en-US" sz="1800" b="1" strike="noStrike" spc="-1">
                <a:solidFill>
                  <a:srgbClr val="7030A0"/>
                </a:solidFill>
                <a:latin typeface="Courier New"/>
                <a:ea typeface="Verdana"/>
              </a:rPr>
              <a:t>test %rdi, %rdi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6" name="CustomShape 3" hidden="0"/>
          <p:cNvSpPr/>
          <p:nvPr isPhoto="0" userDrawn="0"/>
        </p:nvSpPr>
        <p:spPr bwMode="auto">
          <a:xfrm>
            <a:off x="162000" y="85680"/>
            <a:ext cx="7227720" cy="3506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7" name="CustomShape 4" hidden="0"/>
          <p:cNvSpPr/>
          <p:nvPr isPhoto="0" userDrawn="0"/>
        </p:nvSpPr>
        <p:spPr bwMode="auto">
          <a:xfrm>
            <a:off x="84240" y="6402240"/>
            <a:ext cx="639720" cy="3632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  <a:defRPr/>
            </a:pPr>
            <a:fld id="{F3B831AD-D2BF-4650-BEB1-6751B62B88F8}" type="slidenum">
              <a:rPr lang="en-US" sz="1000" b="0" strike="noStrike" spc="-1">
                <a:solidFill>
                  <a:srgbClr val="B2B2B2"/>
                </a:solidFill>
                <a:latin typeface="Verdana"/>
                <a:ea typeface="Verdana"/>
              </a:rPr>
              <a:t/>
            </a:fld>
            <a:endParaRPr lang="en-US" sz="1000" b="0" strike="noStrike" spc="-1">
              <a:latin typeface="Arial"/>
            </a:endParaRPr>
          </a:p>
        </p:txBody>
      </p:sp>
      <p:graphicFrame>
        <p:nvGraphicFramePr>
          <p:cNvPr id="8" name="Table 5" hidden="0"/>
          <p:cNvGraphicFramePr>
            <a:graphicFrameLocks xmlns:a="http://schemas.openxmlformats.org/drawingml/2006/main"/>
          </p:cNvGraphicFramePr>
          <p:nvPr isPhoto="0" userDrawn="0"/>
        </p:nvGraphicFramePr>
        <p:xfrm>
          <a:off x="657360" y="4251600"/>
          <a:ext cx="8029080" cy="1189800"/>
        </p:xfrm>
        <a:graphic>
          <a:graphicData uri="http://schemas.openxmlformats.org/drawingml/2006/table">
            <a:tbl>
              <a:tblPr firstRow="0" firstCol="0" lastRow="0" lastCol="0" bandRow="0" bandCol="0"/>
              <a:tblGrid>
                <a:gridCol w="1822680"/>
                <a:gridCol w="6206400"/>
              </a:tblGrid>
              <a:tr h="3967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en-US" sz="2000" b="1" strike="noStrike" spc="-1">
                          <a:solidFill>
                            <a:srgbClr val="FFFFFF"/>
                          </a:solidFill>
                          <a:latin typeface="Calibri"/>
                          <a:ea typeface="DejaVu Sans"/>
                        </a:rPr>
                        <a:t>Flag set?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38160" algn="ctr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en-US" sz="2000" b="1" strike="noStrike" spc="-1">
                          <a:solidFill>
                            <a:srgbClr val="FFFFFF"/>
                          </a:solidFill>
                          <a:latin typeface="Calibri"/>
                          <a:ea typeface="DejaVu Sans"/>
                        </a:rPr>
                        <a:t>Significado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38160" algn="ctr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</a:tr>
              <a:tr h="3967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en-US" sz="2000" b="1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ZF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3816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en-US" sz="2000" b="1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A &amp; B == 0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3816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3963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en-US" sz="2000" b="1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SF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en-US" sz="2000" b="1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A &amp; B &lt; 0 </a:t>
                      </a: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(quando interpretado como signed)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457200" y="781200"/>
            <a:ext cx="8227800" cy="6174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sz="3200" b="0" strike="noStrike" spc="-1">
                <a:solidFill>
                  <a:srgbClr val="C00026"/>
                </a:solidFill>
                <a:latin typeface="Verdana"/>
                <a:ea typeface="Verdana"/>
              </a:rPr>
              <a:t>Acessando os códigos de condição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5" name="CustomShape 2" hidden="0"/>
          <p:cNvSpPr/>
          <p:nvPr isPhoto="0" userDrawn="0"/>
        </p:nvSpPr>
        <p:spPr bwMode="auto">
          <a:xfrm>
            <a:off x="162000" y="85680"/>
            <a:ext cx="7227720" cy="3506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6" name="CustomShape 3" hidden="0"/>
          <p:cNvSpPr/>
          <p:nvPr isPhoto="0" userDrawn="0"/>
        </p:nvSpPr>
        <p:spPr bwMode="auto">
          <a:xfrm>
            <a:off x="84240" y="6402240"/>
            <a:ext cx="639720" cy="3632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  <a:defRPr/>
            </a:pPr>
            <a:fld id="{A0158E31-42D4-4F06-9DA9-E53BB9670C85}" type="slidenum">
              <a:rPr lang="en-US" sz="1000" b="0" strike="noStrike" spc="-1">
                <a:solidFill>
                  <a:srgbClr val="B2B2B2"/>
                </a:solidFill>
                <a:latin typeface="Verdana"/>
                <a:ea typeface="Verdana"/>
              </a:rPr>
              <a:t/>
            </a:fld>
            <a:endParaRPr lang="en-US" sz="1000" b="0" strike="noStrike" spc="-1">
              <a:latin typeface="Arial"/>
            </a:endParaRPr>
          </a:p>
        </p:txBody>
      </p:sp>
      <p:graphicFrame>
        <p:nvGraphicFramePr>
          <p:cNvPr id="7" name="Table 4" hidden="0"/>
          <p:cNvGraphicFramePr>
            <a:graphicFrameLocks xmlns:a="http://schemas.openxmlformats.org/drawingml/2006/main"/>
          </p:cNvGraphicFramePr>
          <p:nvPr isPhoto="0" userDrawn="0"/>
        </p:nvGraphicFramePr>
        <p:xfrm>
          <a:off x="457200" y="1743120"/>
          <a:ext cx="8229240" cy="4077720"/>
        </p:xfrm>
        <a:graphic>
          <a:graphicData uri="http://schemas.openxmlformats.org/drawingml/2006/table">
            <a:tbl>
              <a:tblPr firstRow="0" firstCol="0" lastRow="0" lastCol="0" bandRow="0" bandCol="0"/>
              <a:tblGrid>
                <a:gridCol w="1345680"/>
                <a:gridCol w="2328840"/>
                <a:gridCol w="4554720"/>
              </a:tblGrid>
              <a:tr h="370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latin typeface="Calibri"/>
                          <a:ea typeface="DejaVu Sans"/>
                        </a:rPr>
                        <a:t>Instrução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38160" algn="ctr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latin typeface="Calibri"/>
                          <a:ea typeface="DejaVu Sans"/>
                        </a:rPr>
                        <a:t>Condição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38160" algn="ctr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latin typeface="Calibri"/>
                          <a:ea typeface="DejaVu Sans"/>
                        </a:rPr>
                        <a:t>Descrição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38160" algn="ctr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</a:tr>
              <a:tr h="370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Courier New"/>
                          <a:ea typeface="DejaVu Sans"/>
                        </a:rPr>
                        <a:t>sete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3816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Courier New"/>
                          <a:ea typeface="DejaVu Sans"/>
                        </a:rPr>
                        <a:t>ZF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3816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en-US" sz="1800" b="0" strike="noStrike" spc="-1">
                          <a:solidFill>
                            <a:srgbClr val="FF0000"/>
                          </a:solidFill>
                          <a:latin typeface="Calibri"/>
                          <a:ea typeface="DejaVu Sans"/>
                        </a:rPr>
                        <a:t>E</a:t>
                      </a: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qual /Zero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3816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370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Courier New"/>
                          <a:ea typeface="DejaVu Sans"/>
                        </a:rPr>
                        <a:t>setne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Courier New"/>
                          <a:ea typeface="DejaVu Sans"/>
                        </a:rPr>
                        <a:t>~ZF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en-US" sz="1800" b="0" strike="noStrike" spc="-1">
                          <a:solidFill>
                            <a:srgbClr val="FF0000"/>
                          </a:solidFill>
                          <a:latin typeface="Calibri"/>
                          <a:ea typeface="DejaVu Sans"/>
                        </a:rPr>
                        <a:t>N</a:t>
                      </a: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ot </a:t>
                      </a:r>
                      <a:r>
                        <a:rPr lang="en-US" sz="1800" b="0" strike="noStrike" spc="-1">
                          <a:solidFill>
                            <a:srgbClr val="FF0000"/>
                          </a:solidFill>
                          <a:latin typeface="Calibri"/>
                          <a:ea typeface="DejaVu Sans"/>
                        </a:rPr>
                        <a:t>E</a:t>
                      </a: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qual / Not Zero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370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Courier New"/>
                          <a:ea typeface="DejaVu Sans"/>
                        </a:rPr>
                        <a:t>sets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Courier New"/>
                          <a:ea typeface="DejaVu Sans"/>
                        </a:rPr>
                        <a:t>SF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(signed) Negativo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370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Courier New"/>
                          <a:ea typeface="DejaVu Sans"/>
                        </a:rPr>
                        <a:t>setns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Courier New"/>
                          <a:ea typeface="DejaVu Sans"/>
                        </a:rPr>
                        <a:t>~SF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(signed) Não-negativo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370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Courier New"/>
                          <a:ea typeface="DejaVu Sans"/>
                        </a:rPr>
                        <a:t>setl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Courier New"/>
                          <a:ea typeface="DejaVu Sans"/>
                        </a:rPr>
                        <a:t>(SF^OF)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(signed) </a:t>
                      </a:r>
                      <a:r>
                        <a:rPr lang="en-US" sz="1800" b="0" strike="noStrike" spc="-1">
                          <a:solidFill>
                            <a:srgbClr val="FF0000"/>
                          </a:solidFill>
                          <a:latin typeface="Calibri"/>
                          <a:ea typeface="DejaVu Sans"/>
                        </a:rPr>
                        <a:t>L</a:t>
                      </a: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ess than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370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Courier New"/>
                          <a:ea typeface="DejaVu Sans"/>
                        </a:rPr>
                        <a:t>setle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Courier New"/>
                          <a:ea typeface="DejaVu Sans"/>
                        </a:rPr>
                        <a:t>(SF^OF)|ZF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(signed) </a:t>
                      </a:r>
                      <a:r>
                        <a:rPr lang="en-US" sz="1800" b="0" strike="noStrike" spc="-1">
                          <a:solidFill>
                            <a:srgbClr val="FF0000"/>
                          </a:solidFill>
                          <a:latin typeface="Calibri"/>
                          <a:ea typeface="DejaVu Sans"/>
                        </a:rPr>
                        <a:t>L</a:t>
                      </a: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ess than or </a:t>
                      </a:r>
                      <a:r>
                        <a:rPr lang="en-US" sz="1800" b="0" strike="noStrike" spc="-1">
                          <a:solidFill>
                            <a:srgbClr val="FF0000"/>
                          </a:solidFill>
                          <a:latin typeface="Calibri"/>
                          <a:ea typeface="DejaVu Sans"/>
                        </a:rPr>
                        <a:t>E</a:t>
                      </a: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qual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370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Courier New"/>
                          <a:ea typeface="DejaVu Sans"/>
                        </a:rPr>
                        <a:t>setge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Courier New"/>
                          <a:ea typeface="DejaVu Sans"/>
                        </a:rPr>
                        <a:t>~(SF^OF)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(signed) </a:t>
                      </a:r>
                      <a:r>
                        <a:rPr lang="en-US" sz="1800" b="0" strike="noStrike" spc="-1">
                          <a:solidFill>
                            <a:srgbClr val="FF0000"/>
                          </a:solidFill>
                          <a:latin typeface="Calibri"/>
                          <a:ea typeface="DejaVu Sans"/>
                        </a:rPr>
                        <a:t>G</a:t>
                      </a: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reater than or </a:t>
                      </a:r>
                      <a:r>
                        <a:rPr lang="en-US" sz="1800" b="0" strike="noStrike" spc="-1">
                          <a:solidFill>
                            <a:srgbClr val="FF0000"/>
                          </a:solidFill>
                          <a:latin typeface="Calibri"/>
                          <a:ea typeface="DejaVu Sans"/>
                        </a:rPr>
                        <a:t>E</a:t>
                      </a: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qual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370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Courier New"/>
                          <a:ea typeface="DejaVu Sans"/>
                        </a:rPr>
                        <a:t>setg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Courier New"/>
                          <a:ea typeface="DejaVu Sans"/>
                        </a:rPr>
                        <a:t>~(SF^OF) &amp; ~ZF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(signed) </a:t>
                      </a:r>
                      <a:r>
                        <a:rPr lang="en-US" sz="1800" b="0" strike="noStrike" spc="-1">
                          <a:solidFill>
                            <a:srgbClr val="FF0000"/>
                          </a:solidFill>
                          <a:latin typeface="Calibri"/>
                          <a:ea typeface="DejaVu Sans"/>
                        </a:rPr>
                        <a:t>G</a:t>
                      </a: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reater than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370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Courier New"/>
                          <a:ea typeface="DejaVu Sans"/>
                        </a:rPr>
                        <a:t>setb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Courier New"/>
                          <a:ea typeface="DejaVu Sans"/>
                        </a:rPr>
                        <a:t>CF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(unsigned) </a:t>
                      </a:r>
                      <a:r>
                        <a:rPr lang="en-US" sz="1800" b="0" strike="noStrike" spc="-1">
                          <a:solidFill>
                            <a:srgbClr val="FF0000"/>
                          </a:solidFill>
                          <a:latin typeface="Calibri"/>
                          <a:ea typeface="DejaVu Sans"/>
                        </a:rPr>
                        <a:t>B</a:t>
                      </a: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elow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3697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Courier New"/>
                          <a:ea typeface="DejaVu Sans"/>
                        </a:rPr>
                        <a:t>seta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Courier New"/>
                          <a:ea typeface="DejaVu Sans"/>
                        </a:rPr>
                        <a:t>~CF &amp; ~ZF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(unsigned) </a:t>
                      </a:r>
                      <a:r>
                        <a:rPr lang="en-US" sz="1800" b="0" strike="noStrike" spc="-1">
                          <a:solidFill>
                            <a:srgbClr val="FF0000"/>
                          </a:solidFill>
                          <a:latin typeface="Calibri"/>
                          <a:ea typeface="DejaVu Sans"/>
                        </a:rPr>
                        <a:t>A</a:t>
                      </a: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bove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457200" y="781200"/>
            <a:ext cx="8227800" cy="6174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sz="3200" b="0" strike="noStrike" spc="-1">
                <a:solidFill>
                  <a:srgbClr val="C00026"/>
                </a:solidFill>
                <a:latin typeface="Verdana"/>
                <a:ea typeface="Verdana"/>
              </a:rPr>
              <a:t>Desvios (ou saltos) condicionais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5" name="CustomShape 2" hidden="0"/>
          <p:cNvSpPr/>
          <p:nvPr isPhoto="0" userDrawn="0"/>
        </p:nvSpPr>
        <p:spPr bwMode="auto">
          <a:xfrm>
            <a:off x="162000" y="85680"/>
            <a:ext cx="7227720" cy="3506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6" name="CustomShape 3" hidden="0"/>
          <p:cNvSpPr/>
          <p:nvPr isPhoto="0" userDrawn="0"/>
        </p:nvSpPr>
        <p:spPr bwMode="auto">
          <a:xfrm>
            <a:off x="84240" y="6402240"/>
            <a:ext cx="639720" cy="3632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  <a:defRPr/>
            </a:pPr>
            <a:fld id="{8A5D7495-168F-46A6-ADED-299C29748C8C}" type="slidenum">
              <a:rPr lang="en-US" sz="1000" b="0" strike="noStrike" spc="-1">
                <a:solidFill>
                  <a:srgbClr val="B2B2B2"/>
                </a:solidFill>
                <a:latin typeface="Verdana"/>
                <a:ea typeface="Verdana"/>
              </a:rPr>
              <a:t/>
            </a:fld>
            <a:endParaRPr lang="en-US" sz="1000" b="0" strike="noStrike" spc="-1">
              <a:latin typeface="Arial"/>
            </a:endParaRPr>
          </a:p>
        </p:txBody>
      </p:sp>
      <p:graphicFrame>
        <p:nvGraphicFramePr>
          <p:cNvPr id="7" name="Table 4" hidden="0"/>
          <p:cNvGraphicFramePr>
            <a:graphicFrameLocks xmlns:a="http://schemas.openxmlformats.org/drawingml/2006/main"/>
          </p:cNvGraphicFramePr>
          <p:nvPr isPhoto="0" userDrawn="0"/>
        </p:nvGraphicFramePr>
        <p:xfrm>
          <a:off x="457200" y="1743120"/>
          <a:ext cx="8229240" cy="4389120"/>
        </p:xfrm>
        <a:graphic>
          <a:graphicData uri="http://schemas.openxmlformats.org/drawingml/2006/table">
            <a:tbl>
              <a:tblPr firstRow="0" firstCol="0" lastRow="0" lastCol="0" bandRow="0" bandCol="0"/>
              <a:tblGrid>
                <a:gridCol w="1345680"/>
                <a:gridCol w="2328840"/>
                <a:gridCol w="4554720"/>
              </a:tblGrid>
              <a:tr h="3142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latin typeface="Calibri"/>
                          <a:ea typeface="DejaVu Sans"/>
                        </a:rPr>
                        <a:t>Instrução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38160" algn="ctr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latin typeface="Calibri"/>
                          <a:ea typeface="DejaVu Sans"/>
                        </a:rPr>
                        <a:t>Condição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38160" algn="ctr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latin typeface="Calibri"/>
                          <a:ea typeface="DejaVu Sans"/>
                        </a:rPr>
                        <a:t>Descrição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38160" algn="ctr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</a:tr>
              <a:tr h="3571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Courier New"/>
                          <a:ea typeface="DejaVu Sans"/>
                        </a:rPr>
                        <a:t>jmp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3816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Courier New"/>
                          <a:ea typeface="DejaVu Sans"/>
                        </a:rPr>
                        <a:t>1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3816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Incondicional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3816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3571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Courier New"/>
                          <a:ea typeface="DejaVu Sans"/>
                        </a:rPr>
                        <a:t>je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Courier New"/>
                          <a:ea typeface="DejaVu Sans"/>
                        </a:rPr>
                        <a:t>ZF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en-US" sz="1800" b="0" strike="noStrike" spc="-1">
                          <a:solidFill>
                            <a:srgbClr val="FF0000"/>
                          </a:solidFill>
                          <a:latin typeface="Calibri"/>
                          <a:ea typeface="DejaVu Sans"/>
                        </a:rPr>
                        <a:t>E</a:t>
                      </a: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qual /Zero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3571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Courier New"/>
                          <a:ea typeface="DejaVu Sans"/>
                        </a:rPr>
                        <a:t>jne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Courier New"/>
                          <a:ea typeface="DejaVu Sans"/>
                        </a:rPr>
                        <a:t>~ZF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en-US" sz="1800" b="0" strike="noStrike" spc="-1">
                          <a:solidFill>
                            <a:srgbClr val="FF0000"/>
                          </a:solidFill>
                          <a:latin typeface="Calibri"/>
                          <a:ea typeface="DejaVu Sans"/>
                        </a:rPr>
                        <a:t>N</a:t>
                      </a: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ot </a:t>
                      </a:r>
                      <a:r>
                        <a:rPr lang="en-US" sz="1800" b="0" strike="noStrike" spc="-1">
                          <a:solidFill>
                            <a:srgbClr val="FF0000"/>
                          </a:solidFill>
                          <a:latin typeface="Calibri"/>
                          <a:ea typeface="DejaVu Sans"/>
                        </a:rPr>
                        <a:t>E</a:t>
                      </a: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qual / Not Zero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3571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Courier New"/>
                          <a:ea typeface="DejaVu Sans"/>
                        </a:rPr>
                        <a:t>js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Courier New"/>
                          <a:ea typeface="DejaVu Sans"/>
                        </a:rPr>
                        <a:t>SF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(signed) Negativo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3571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Courier New"/>
                          <a:ea typeface="DejaVu Sans"/>
                        </a:rPr>
                        <a:t>jns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Courier New"/>
                          <a:ea typeface="DejaVu Sans"/>
                        </a:rPr>
                        <a:t>~SF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(signed) Não-negativo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3571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Courier New"/>
                          <a:ea typeface="DejaVu Sans"/>
                        </a:rPr>
                        <a:t>jl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Courier New"/>
                          <a:ea typeface="DejaVu Sans"/>
                        </a:rPr>
                        <a:t>(SF^OF)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(signed) </a:t>
                      </a:r>
                      <a:r>
                        <a:rPr lang="en-US" sz="1800" b="0" strike="noStrike" spc="-1">
                          <a:solidFill>
                            <a:srgbClr val="FF0000"/>
                          </a:solidFill>
                          <a:latin typeface="Calibri"/>
                          <a:ea typeface="DejaVu Sans"/>
                        </a:rPr>
                        <a:t>L</a:t>
                      </a: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ess than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3571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Courier New"/>
                          <a:ea typeface="DejaVu Sans"/>
                        </a:rPr>
                        <a:t>jle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Courier New"/>
                          <a:ea typeface="DejaVu Sans"/>
                        </a:rPr>
                        <a:t>(SF^OF)|ZF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(signed) </a:t>
                      </a:r>
                      <a:r>
                        <a:rPr lang="en-US" sz="1800" b="0" strike="noStrike" spc="-1">
                          <a:solidFill>
                            <a:srgbClr val="FF0000"/>
                          </a:solidFill>
                          <a:latin typeface="Calibri"/>
                          <a:ea typeface="DejaVu Sans"/>
                        </a:rPr>
                        <a:t>L</a:t>
                      </a: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ess than or </a:t>
                      </a:r>
                      <a:r>
                        <a:rPr lang="en-US" sz="1800" b="0" strike="noStrike" spc="-1">
                          <a:solidFill>
                            <a:srgbClr val="FF0000"/>
                          </a:solidFill>
                          <a:latin typeface="Calibri"/>
                          <a:ea typeface="DejaVu Sans"/>
                        </a:rPr>
                        <a:t>E</a:t>
                      </a: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qual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3571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Courier New"/>
                          <a:ea typeface="DejaVu Sans"/>
                        </a:rPr>
                        <a:t>jge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Courier New"/>
                          <a:ea typeface="DejaVu Sans"/>
                        </a:rPr>
                        <a:t>~(SF^OF)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(signed) </a:t>
                      </a:r>
                      <a:r>
                        <a:rPr lang="en-US" sz="1800" b="0" strike="noStrike" spc="-1">
                          <a:solidFill>
                            <a:srgbClr val="FF0000"/>
                          </a:solidFill>
                          <a:latin typeface="Calibri"/>
                          <a:ea typeface="DejaVu Sans"/>
                        </a:rPr>
                        <a:t>G</a:t>
                      </a: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reater than or </a:t>
                      </a:r>
                      <a:r>
                        <a:rPr lang="en-US" sz="1800" b="0" strike="noStrike" spc="-1">
                          <a:solidFill>
                            <a:srgbClr val="FF0000"/>
                          </a:solidFill>
                          <a:latin typeface="Calibri"/>
                          <a:ea typeface="DejaVu Sans"/>
                        </a:rPr>
                        <a:t>E</a:t>
                      </a: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qual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3571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Courier New"/>
                          <a:ea typeface="DejaVu Sans"/>
                        </a:rPr>
                        <a:t>jg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Courier New"/>
                          <a:ea typeface="DejaVu Sans"/>
                        </a:rPr>
                        <a:t>~(SF^OF) &amp; ~ZF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(signed) </a:t>
                      </a:r>
                      <a:r>
                        <a:rPr lang="en-US" sz="1800" b="0" strike="noStrike" spc="-1">
                          <a:solidFill>
                            <a:srgbClr val="FF0000"/>
                          </a:solidFill>
                          <a:latin typeface="Calibri"/>
                          <a:ea typeface="DejaVu Sans"/>
                        </a:rPr>
                        <a:t>G</a:t>
                      </a: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reater than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3571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Courier New"/>
                          <a:ea typeface="DejaVu Sans"/>
                        </a:rPr>
                        <a:t>jb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Courier New"/>
                          <a:ea typeface="DejaVu Sans"/>
                        </a:rPr>
                        <a:t>CF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(unsigned) </a:t>
                      </a:r>
                      <a:r>
                        <a:rPr lang="en-US" sz="1800" b="0" strike="noStrike" spc="-1">
                          <a:solidFill>
                            <a:srgbClr val="FF0000"/>
                          </a:solidFill>
                          <a:latin typeface="Calibri"/>
                          <a:ea typeface="DejaVu Sans"/>
                        </a:rPr>
                        <a:t>B</a:t>
                      </a: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elow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3571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Courier New"/>
                          <a:ea typeface="DejaVu Sans"/>
                        </a:rPr>
                        <a:t>ja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Courier New"/>
                          <a:ea typeface="DejaVu Sans"/>
                        </a:rPr>
                        <a:t>~CF &amp; ~ZF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(unsigned) </a:t>
                      </a:r>
                      <a:r>
                        <a:rPr lang="en-US" sz="1800" b="0" strike="noStrike" spc="-1">
                          <a:solidFill>
                            <a:srgbClr val="FF0000"/>
                          </a:solidFill>
                          <a:latin typeface="Calibri"/>
                          <a:ea typeface="DejaVu Sans"/>
                        </a:rPr>
                        <a:t>A</a:t>
                      </a: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bove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457560" y="781560"/>
            <a:ext cx="8227800" cy="6174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sz="3200" b="0" strike="noStrike" spc="-1">
                <a:solidFill>
                  <a:srgbClr val="C00026"/>
                </a:solidFill>
                <a:latin typeface="Verdana"/>
                <a:ea typeface="Verdana"/>
              </a:rPr>
              <a:t>O par de comandos </a:t>
            </a:r>
            <a:r>
              <a:rPr lang="en-US" sz="3200" b="1" strike="noStrike" spc="-1">
                <a:solidFill>
                  <a:srgbClr val="C00026"/>
                </a:solidFill>
                <a:latin typeface="DejaVu Sans Mono"/>
                <a:ea typeface="Verdana"/>
              </a:rPr>
              <a:t>if-goto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5" name="CustomShape 2" hidden="0"/>
          <p:cNvSpPr/>
          <p:nvPr isPhoto="0" userDrawn="0"/>
        </p:nvSpPr>
        <p:spPr bwMode="auto">
          <a:xfrm>
            <a:off x="468000" y="1728000"/>
            <a:ext cx="5772600" cy="6012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O par de comandos if-goto é equivalente às instruções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	cmp/test seguidas de um jump condicional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6" name="CustomShape 3" hidden="0"/>
          <p:cNvSpPr/>
          <p:nvPr isPhoto="0" userDrawn="0"/>
        </p:nvSpPr>
        <p:spPr bwMode="auto">
          <a:xfrm>
            <a:off x="1492200" y="3456000"/>
            <a:ext cx="2622600" cy="14158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sz="1800" b="0" strike="noStrike" spc="-1">
                <a:solidFill>
                  <a:srgbClr val="000000"/>
                </a:solidFill>
                <a:latin typeface="DejaVu Sans Mono"/>
                <a:ea typeface="DejaVu Sans"/>
              </a:rPr>
              <a:t>cmp</a:t>
            </a:r>
            <a:r>
              <a:rPr lang="en-US" sz="1800" b="0" strike="noStrike" spc="-1">
                <a:solidFill>
                  <a:srgbClr val="000000"/>
                </a:solidFill>
                <a:latin typeface="DejaVu Sans Mono"/>
                <a:ea typeface="DejaVu Sans"/>
              </a:rPr>
              <a:t> 0x4, %</a:t>
            </a:r>
            <a:r>
              <a:rPr lang="en-US" sz="1800" b="0" strike="noStrike" spc="-1">
                <a:solidFill>
                  <a:srgbClr val="000000"/>
                </a:solidFill>
                <a:latin typeface="DejaVu Sans Mono"/>
                <a:ea typeface="DejaVu Sans"/>
              </a:rPr>
              <a:t>rdi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1800" b="0" strike="noStrike" spc="-1">
                <a:solidFill>
                  <a:srgbClr val="000000"/>
                </a:solidFill>
                <a:latin typeface="DejaVu Sans Mono"/>
                <a:ea typeface="DejaVu Sans"/>
              </a:rPr>
              <a:t>jle</a:t>
            </a:r>
            <a:r>
              <a:rPr lang="en-US" sz="1800" b="0" strike="noStrike" spc="-1">
                <a:solidFill>
                  <a:srgbClr val="000000"/>
                </a:solidFill>
                <a:latin typeface="DejaVu Sans Mono"/>
                <a:ea typeface="DejaVu Sans"/>
              </a:rPr>
              <a:t> label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1800" b="0" strike="noStrike" spc="-1">
                <a:solidFill>
                  <a:srgbClr val="000000"/>
                </a:solidFill>
                <a:latin typeface="DejaVu Sans Mono"/>
                <a:ea typeface="DejaVu Sans"/>
              </a:rPr>
              <a:t>(</a:t>
            </a:r>
            <a:r>
              <a:rPr lang="en-US" sz="1800" b="0" strike="noStrike" spc="-1">
                <a:solidFill>
                  <a:srgbClr val="000000"/>
                </a:solidFill>
                <a:latin typeface="DejaVu Sans Mono"/>
                <a:ea typeface="DejaVu Sans"/>
              </a:rPr>
              <a:t>bloco</a:t>
            </a:r>
            <a:r>
              <a:rPr lang="en-US" sz="1800" b="0" strike="noStrike" spc="-1">
                <a:solidFill>
                  <a:srgbClr val="000000"/>
                </a:solidFill>
                <a:latin typeface="DejaVu Sans Mono"/>
                <a:ea typeface="DejaVu Sans"/>
              </a:rPr>
              <a:t> 1)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1800" b="0" strike="noStrike" spc="-1">
                <a:solidFill>
                  <a:srgbClr val="000000"/>
                </a:solidFill>
                <a:latin typeface="DejaVu Sans Mono"/>
                <a:ea typeface="DejaVu Sans"/>
              </a:rPr>
              <a:t>label: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1800" b="0" strike="noStrike" spc="-1">
                <a:solidFill>
                  <a:srgbClr val="000000"/>
                </a:solidFill>
                <a:latin typeface="DejaVu Sans Mono"/>
                <a:ea typeface="DejaVu Sans"/>
              </a:rPr>
              <a:t>...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7" name="CustomShape 4" hidden="0"/>
          <p:cNvSpPr/>
          <p:nvPr isPhoto="0" userDrawn="0"/>
        </p:nvSpPr>
        <p:spPr bwMode="auto">
          <a:xfrm>
            <a:off x="4752000" y="3456000"/>
            <a:ext cx="3074188" cy="16812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sz="1800" b="0" strike="noStrike" spc="-1">
                <a:solidFill>
                  <a:srgbClr val="000000"/>
                </a:solidFill>
                <a:latin typeface="DejaVu Sans Mono"/>
                <a:ea typeface="DejaVu Sans"/>
              </a:rPr>
              <a:t>if (a &lt;= 4) {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1800" b="0" strike="noStrike" spc="-1">
                <a:solidFill>
                  <a:srgbClr val="000000"/>
                </a:solidFill>
                <a:latin typeface="DejaVu Sans Mono"/>
                <a:ea typeface="DejaVu Sans"/>
              </a:rPr>
              <a:t>	</a:t>
            </a:r>
            <a:r>
              <a:rPr lang="en-US" sz="1800" b="0" strike="noStrike" spc="-1">
                <a:solidFill>
                  <a:srgbClr val="000000"/>
                </a:solidFill>
                <a:latin typeface="DejaVu Sans Mono"/>
                <a:ea typeface="DejaVu Sans"/>
              </a:rPr>
              <a:t>goto</a:t>
            </a:r>
            <a:r>
              <a:rPr lang="en-US" sz="1800" b="0" strike="noStrike" spc="-1">
                <a:solidFill>
                  <a:srgbClr val="000000"/>
                </a:solidFill>
                <a:latin typeface="DejaVu Sans Mono"/>
                <a:ea typeface="DejaVu Sans"/>
              </a:rPr>
              <a:t> label;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1800" b="0" strike="noStrike" spc="-1">
                <a:solidFill>
                  <a:srgbClr val="000000"/>
                </a:solidFill>
                <a:latin typeface="DejaVu Sans Mono"/>
                <a:ea typeface="DejaVu Sans"/>
              </a:rPr>
              <a:t>}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1800" b="0" strike="noStrike" spc="-1">
                <a:solidFill>
                  <a:srgbClr val="000000"/>
                </a:solidFill>
                <a:latin typeface="DejaVu Sans Mono"/>
                <a:ea typeface="DejaVu Sans"/>
              </a:rPr>
              <a:t>(bloco1)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1800" b="0" strike="noStrike" spc="-1">
                <a:solidFill>
                  <a:srgbClr val="000000"/>
                </a:solidFill>
                <a:latin typeface="DejaVu Sans Mono"/>
                <a:ea typeface="DejaVu Sans"/>
              </a:rPr>
              <a:t>label: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1800" b="0" strike="noStrike" spc="-1">
                <a:solidFill>
                  <a:srgbClr val="000000"/>
                </a:solidFill>
                <a:latin typeface="DejaVu Sans Mono"/>
                <a:ea typeface="DejaVu Sans"/>
              </a:rPr>
              <a:t>. . .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8" name="CustomShape 5" hidden="0"/>
          <p:cNvSpPr/>
          <p:nvPr isPhoto="0" userDrawn="0"/>
        </p:nvSpPr>
        <p:spPr bwMode="auto">
          <a:xfrm>
            <a:off x="576000" y="5616000"/>
            <a:ext cx="6604560" cy="3546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Vamos chamar código </a:t>
            </a: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C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que use somente </a:t>
            </a:r>
            <a:r>
              <a:rPr lang="en-US" sz="1800" b="0" strike="noStrike" spc="-1">
                <a:solidFill>
                  <a:srgbClr val="000000"/>
                </a:solidFill>
                <a:latin typeface="DejaVu Sans Mono"/>
                <a:ea typeface="DejaVu Sans"/>
              </a:rPr>
              <a:t>if-goto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de </a:t>
            </a: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gotoC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!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47;p64" hidden="0"/>
          <p:cNvSpPr/>
          <p:nvPr isPhoto="0" userDrawn="0"/>
        </p:nvSpPr>
        <p:spPr bwMode="auto">
          <a:xfrm>
            <a:off x="457200" y="2920655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600" b="1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Atividade prática</a:t>
            </a:r>
            <a:endParaRPr sz="3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348;p64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349;p64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50072517-2E53-F033-C054-2CF0C94E06FA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" hidden="0"/>
          <p:cNvSpPr/>
          <p:nvPr isPhoto="0" userDrawn="0"/>
        </p:nvSpPr>
        <p:spPr bwMode="auto">
          <a:xfrm flipH="0" flipV="0">
            <a:off x="724675" y="4088421"/>
            <a:ext cx="8137929" cy="363447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sz="2000" b="1"/>
              <a:t>Loops</a:t>
            </a:r>
            <a:r>
              <a:rPr sz="2000" b="1"/>
              <a:t> (20 minutos)</a:t>
            </a:r>
            <a:endParaRPr sz="2000" b="1"/>
          </a:p>
          <a:p>
            <a:pPr>
              <a:defRPr/>
            </a:pPr>
            <a:endParaRPr sz="2000"/>
          </a:p>
          <a:p>
            <a:pPr marL="305902" indent="-305902">
              <a:buAutoNum type="arabicPeriod"/>
              <a:defRPr/>
            </a:pPr>
            <a:r>
              <a:rPr sz="2000" b="0"/>
              <a:t>Identificar saltos condicionais em ciclos</a:t>
            </a:r>
            <a:endParaRPr sz="2000" b="0"/>
          </a:p>
          <a:p>
            <a:pPr marL="305902" indent="-305902">
              <a:buAutoNum type="arabicPeriod"/>
              <a:defRPr/>
            </a:pPr>
            <a:r>
              <a:rPr sz="2000" b="0"/>
              <a:t>Reconstruir um loop a partir de um programa com if-goto.</a:t>
            </a:r>
            <a:endParaRPr sz="2000" b="0"/>
          </a:p>
          <a:p>
            <a:pPr marL="305902" indent="-305902">
              <a:buAutoNum type="arabicPeriod"/>
              <a:defRPr/>
            </a:pPr>
            <a:endParaRPr sz="2000" b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457560" y="781560"/>
            <a:ext cx="8227800" cy="6174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defRPr/>
            </a:pPr>
            <a:r>
              <a:rPr lang="en-US" sz="3200" spc="-1">
                <a:solidFill>
                  <a:srgbClr val="C00026"/>
                </a:solidFill>
                <a:latin typeface="Arial"/>
                <a:ea typeface="Verdana"/>
              </a:rPr>
              <a:t>Exercício</a:t>
            </a:r>
            <a:r>
              <a:rPr lang="en-US" sz="3200" spc="-1">
                <a:solidFill>
                  <a:srgbClr val="C00026"/>
                </a:solidFill>
                <a:latin typeface="Arial"/>
                <a:ea typeface="Verdana"/>
              </a:rPr>
              <a:t> 1 </a:t>
            </a:r>
            <a:r>
              <a:rPr lang="en-US" sz="3200" b="0" strike="noStrike" spc="-1">
                <a:solidFill>
                  <a:srgbClr val="C00026"/>
                </a:solidFill>
                <a:latin typeface="Arial"/>
                <a:ea typeface="Verdana"/>
              </a:rPr>
              <a:t>– </a:t>
            </a:r>
            <a:r>
              <a:rPr lang="en-US" sz="3200" b="0" strike="noStrike" spc="-1">
                <a:solidFill>
                  <a:srgbClr val="C00026"/>
                </a:solidFill>
                <a:latin typeface="Arial"/>
                <a:ea typeface="Verdana"/>
              </a:rPr>
              <a:t>setas</a:t>
            </a:r>
            <a:r>
              <a:rPr lang="en-US" sz="3200" b="0" strike="noStrike" spc="-1">
                <a:solidFill>
                  <a:srgbClr val="C00026"/>
                </a:solidFill>
                <a:latin typeface="Arial"/>
                <a:ea typeface="Verdana"/>
              </a:rPr>
              <a:t> e </a:t>
            </a:r>
            <a:r>
              <a:rPr lang="en-US" sz="3200" b="0" strike="noStrike" spc="-1">
                <a:solidFill>
                  <a:srgbClr val="C00026"/>
                </a:solidFill>
                <a:latin typeface="Arial"/>
                <a:ea typeface="Verdana"/>
              </a:rPr>
              <a:t>comparação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5" name="CustomShape 2" hidden="0"/>
          <p:cNvSpPr/>
          <p:nvPr isPhoto="0" userDrawn="0"/>
        </p:nvSpPr>
        <p:spPr bwMode="auto">
          <a:xfrm>
            <a:off x="468000" y="1728000"/>
            <a:ext cx="5772600" cy="6012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pic>
        <p:nvPicPr>
          <p:cNvPr id="6" name="Imagem 4" descr="Uma imagem contendo texto, mapa&#10;&#10;Descrição gerada com muito alta confiança" hidden="0"/>
          <p:cNvPicPr/>
          <p:nvPr isPhoto="0" userDrawn="0"/>
        </p:nvPicPr>
        <p:blipFill>
          <a:blip r:embed="rId2"/>
          <a:stretch/>
        </p:blipFill>
        <p:spPr bwMode="auto">
          <a:xfrm>
            <a:off x="66240" y="2201760"/>
            <a:ext cx="9011520" cy="2684519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457560" y="781560"/>
            <a:ext cx="8227800" cy="6174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defRPr/>
            </a:pPr>
            <a:r>
              <a:rPr lang="en-US" sz="3200" spc="-1">
                <a:solidFill>
                  <a:srgbClr val="C00026"/>
                </a:solidFill>
                <a:latin typeface="Arial"/>
                <a:ea typeface="Verdana"/>
              </a:rPr>
              <a:t>Exercício</a:t>
            </a:r>
            <a:r>
              <a:rPr lang="en-US" sz="3200" spc="-1">
                <a:solidFill>
                  <a:srgbClr val="C00026"/>
                </a:solidFill>
                <a:latin typeface="Arial"/>
                <a:ea typeface="Verdana"/>
              </a:rPr>
              <a:t> 1</a:t>
            </a:r>
            <a:r>
              <a:rPr lang="en-US" sz="3200" b="0" strike="noStrike" spc="-1">
                <a:solidFill>
                  <a:srgbClr val="C00026"/>
                </a:solidFill>
                <a:latin typeface="Arial"/>
                <a:ea typeface="Verdana"/>
              </a:rPr>
              <a:t> – </a:t>
            </a:r>
            <a:r>
              <a:rPr lang="en-US" sz="3200" b="0" strike="noStrike" spc="-1">
                <a:solidFill>
                  <a:srgbClr val="C00026"/>
                </a:solidFill>
                <a:latin typeface="Arial"/>
                <a:ea typeface="Verdana"/>
              </a:rPr>
              <a:t>versão</a:t>
            </a:r>
            <a:r>
              <a:rPr lang="en-US" sz="3200" b="0" strike="noStrike" spc="-1">
                <a:solidFill>
                  <a:srgbClr val="C00026"/>
                </a:solidFill>
                <a:latin typeface="Arial"/>
                <a:ea typeface="Verdana"/>
              </a:rPr>
              <a:t> if-</a:t>
            </a:r>
            <a:r>
              <a:rPr lang="en-US" sz="3200" b="0" strike="noStrike" spc="-1">
                <a:solidFill>
                  <a:srgbClr val="C00026"/>
                </a:solidFill>
                <a:latin typeface="Arial"/>
                <a:ea typeface="Verdana"/>
              </a:rPr>
              <a:t>goto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5" name="CustomShape 2" hidden="0"/>
          <p:cNvSpPr/>
          <p:nvPr isPhoto="0" userDrawn="0"/>
        </p:nvSpPr>
        <p:spPr bwMode="auto">
          <a:xfrm>
            <a:off x="468000" y="1728000"/>
            <a:ext cx="5772600" cy="6012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pic>
        <p:nvPicPr>
          <p:cNvPr id="6" name="Imagem 4" descr="Uma imagem contendo texto&#10;&#10;Descrição gerada com alta confiança" hidden="0"/>
          <p:cNvPicPr/>
          <p:nvPr isPhoto="0" userDrawn="0"/>
        </p:nvPicPr>
        <p:blipFill>
          <a:blip r:embed="rId2"/>
          <a:stretch/>
        </p:blipFill>
        <p:spPr bwMode="auto">
          <a:xfrm>
            <a:off x="66240" y="2203920"/>
            <a:ext cx="9011520" cy="26794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_rels/theme3.xml.rels><?xml version="1.0" encoding="UTF-8" standalone="yes"?><Relationships xmlns="http://schemas.openxmlformats.org/package/2006/relationships"></Relationships>
</file>

<file path=ppt/theme/_rels/theme4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ppt/theme/theme3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ppt/theme/theme4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ONLYOFFICE/6.1.0.90</Application>
  <DocSecurity>0</DocSecurity>
  <PresentationFormat>Apresentação na tela (4:3)</PresentationFormat>
  <Paragraphs>0</Paragraphs>
  <Slides>24</Slides>
  <Notes>24</Notes>
  <HiddenSlides>0</HiddenSlides>
  <MMClips>2</MMClips>
  <ScaleCrop>0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Theme 1</vt:lpstr>
      <vt:lpstr>Theme 2</vt:lpstr>
      <vt:lpstr>Theme 3</vt:lpstr>
      <vt:lpstr>Theme 4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Fabio Ayres</dc:creator>
  <cp:keywords/>
  <dc:description/>
  <dc:identifier/>
  <dc:language>pt-BR</dc:language>
  <cp:lastModifiedBy/>
  <cp:revision>1055</cp:revision>
  <dcterms:created xsi:type="dcterms:W3CDTF">2014-04-17T20:05:08Z</dcterms:created>
  <dcterms:modified xsi:type="dcterms:W3CDTF">2021-03-16T16:54:39Z</dcterms:modified>
  <cp:category/>
  <cp:contentStatus/>
  <cp:version/>
</cp:coreProperties>
</file>