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g"/><Relationship Id="rId15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680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560" cy="68565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56" y="2384276"/>
            <a:ext cx="7342197" cy="7127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4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56" y="3429000"/>
            <a:ext cx="7342197" cy="47483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2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17 - Sinais: envio e notificação de finalização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97" y="5463356"/>
            <a:ext cx="7342197" cy="11296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4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(Alguns) Sinais POSIX</a:t>
            </a:r>
            <a:endParaRPr lang="pt-BR" sz="3200" b="0" strike="noStrike" spc="-1">
              <a:latin typeface="Arial"/>
            </a:endParaRPr>
          </a:p>
        </p:txBody>
      </p:sp>
      <p:graphicFrame>
        <p:nvGraphicFramePr>
          <p:cNvPr id="5" name="Table 2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486080"/>
          <a:ext cx="8474400" cy="48132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767600"/>
                <a:gridCol w="2813760"/>
                <a:gridCol w="3893040"/>
              </a:tblGrid>
              <a:tr h="574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Signal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 Action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SIGABRT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Process abort signal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SIGALRM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Alarm clock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SIGCHLD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Ignore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Child process terminated, stopped, or continued.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SIGFPE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Erroneous arithmetic operation.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SIGILL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Illegal instruction.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SIGINT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Terminal interrupt signal. (Ctrl+C)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SIGKILL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Kill (cannot be caught or ignored).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3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SIGTERM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Termination signal.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87E9A48C-B77D-4FB4-A04F-730641A9D3A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Enviando um sinal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750" indent="-28384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Kernel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detectou um evento de sistema, tal como uma divisão-por-zero (SIGFPE) ou término de um processo filho (SIGCHLD)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750" indent="-28384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Outro processo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invocou a chamada de sistema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kill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explicitamente pedir ao kernel que envie um sinal ao processo destinatário.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94504120-6E7B-49DD-808A-79EAA947351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7" y="2920650"/>
            <a:ext cx="8228517" cy="61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6" y="85676"/>
            <a:ext cx="7228437" cy="35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7" y="6402236"/>
            <a:ext cx="640437" cy="36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8054FE-F615-22F7-EB6A-90566256564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8"/>
            <a:ext cx="8137924" cy="3634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Recuperação de erros via wait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6" indent="-305896">
              <a:buAutoNum type="arabicPeriod"/>
              <a:defRPr/>
            </a:pPr>
            <a:r>
              <a:rPr sz="2000" b="0"/>
              <a:t>Macros para checar sinais recebidos</a:t>
            </a:r>
            <a:endParaRPr sz="2000" b="0"/>
          </a:p>
          <a:p>
            <a:pPr marL="305896" indent="-305896">
              <a:buAutoNum type="arabicPeriod"/>
              <a:defRPr/>
            </a:pPr>
            <a:r>
              <a:rPr sz="2000" b="0"/>
              <a:t>Mensagem "amigável" de finalização</a:t>
            </a: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7" y="2920650"/>
            <a:ext cx="8228517" cy="61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6" y="85676"/>
            <a:ext cx="7228437" cy="35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7" y="6402236"/>
            <a:ext cx="640437" cy="36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F2B844C-1EF0-2431-65A1-91CD61DDBC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8"/>
            <a:ext cx="8137924" cy="3634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Enviando sinais(20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6" indent="-305896">
              <a:buAutoNum type="arabicPeriod"/>
              <a:defRPr/>
            </a:pPr>
            <a:r>
              <a:rPr sz="2000" b="0"/>
              <a:t>O programa kill e sua chamada de sistema</a:t>
            </a: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7" y="2920650"/>
            <a:ext cx="8228517" cy="61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6" y="85676"/>
            <a:ext cx="7228437" cy="351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7" y="6402236"/>
            <a:ext cx="640437" cy="36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26FECAD-88D5-96AA-602A-D1824B0E383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8"/>
            <a:ext cx="8137924" cy="3634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Enviando sinais II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6" indent="-305896">
              <a:buAutoNum type="arabicPeriod"/>
              <a:defRPr/>
            </a:pPr>
            <a:r>
              <a:rPr sz="2000" b="0"/>
              <a:t>A chamada de sistema kill</a:t>
            </a: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560" cy="685656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24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600" cy="6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Aulas passadas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7020" indent="-28575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SO alterna quais processos são rodados em cada CPU</a:t>
            </a:r>
            <a:endParaRPr lang="pt-BR" sz="1800" b="0" strike="noStrike" spc="-1">
              <a:latin typeface="Arial"/>
            </a:endParaRPr>
          </a:p>
          <a:p>
            <a:pPr marL="934720" lvl="3" indent="-28575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Pode ocorrer por tempo limite </a:t>
            </a:r>
            <a:endParaRPr lang="pt-BR" sz="1800" b="0" strike="noStrike" spc="-1">
              <a:latin typeface="Arial"/>
            </a:endParaRPr>
          </a:p>
          <a:p>
            <a:pPr marL="934720" lvl="3" indent="-28575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Ou por conta de operações de entrada/saída</a:t>
            </a:r>
            <a:endParaRPr lang="pt-BR" sz="1800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spcBef>
                <a:spcPts val="1417"/>
              </a:spcBef>
              <a:buFont typeface="Arial"/>
              <a:buChar char="•"/>
              <a:defRPr/>
            </a:pPr>
            <a:endParaRPr lang="pt-BR" sz="1800" b="0" strike="noStrike" spc="-1">
              <a:latin typeface="Arial"/>
            </a:endParaRPr>
          </a:p>
          <a:p>
            <a:pPr marL="287020" indent="-2857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Chamadas de sistema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fork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 e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exec</a:t>
            </a:r>
            <a:endParaRPr lang="pt-BR" sz="1800" b="0" strike="noStrike" spc="-1">
              <a:latin typeface="Arial"/>
            </a:endParaRPr>
          </a:p>
          <a:p>
            <a:pPr marL="718820" lvl="2" indent="-28575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Verdana"/>
              </a:rPr>
              <a:t>Isolamento de memória: cada processo tem sua cópia das variáveis do programa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E77F8A80-7ED1-4B96-8138-58B27B293D1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440" cy="111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Criação de 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7280" cy="4722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Criamos processos usando a chamada de sistema 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fork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Noto Sans CJK SC Regular"/>
              </a:rPr>
              <a:t>	pid_t fork();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O fork cria um clone do processo atual e retorna duas vezes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E73D7CBF-135B-4CD5-92BA-A8C6EF45F39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03920" y="3685680"/>
            <a:ext cx="3412080" cy="164375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processo original (pai)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fork 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retorna o pid do filho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pid do pai é obtido chamando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pid_t getpid();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4572000" y="3636000"/>
            <a:ext cx="4407480" cy="29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 processo filho </a:t>
            </a: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fork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retorna o valor 0.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pid do filho é obtido usando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pid_t getpid();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 pid do pai pode ser obtido usando a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chamada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pid_t getppid();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" name="Line 7" hidden="0"/>
          <p:cNvSpPr/>
          <p:nvPr isPhoto="0" userDrawn="0"/>
        </p:nvSpPr>
        <p:spPr bwMode="auto">
          <a:xfrm>
            <a:off x="4284000" y="3600000"/>
            <a:ext cx="360" cy="302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440" cy="1113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Syscall </a:t>
            </a:r>
            <a:r>
              <a:rPr lang="pt-BR" sz="3200" b="0" strike="noStrike" spc="-1">
                <a:solidFill>
                  <a:srgbClr val="C00026"/>
                </a:solidFill>
                <a:latin typeface="DejaVu Sans Mono"/>
                <a:ea typeface="Verdana"/>
              </a:rPr>
              <a:t>exec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360" cy="350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6E0A90AC-262B-4EA7-811D-26597C7E40F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Imagem 177" hidden="0"/>
          <p:cNvPicPr/>
          <p:nvPr isPhoto="0" userDrawn="0"/>
        </p:nvPicPr>
        <p:blipFill>
          <a:blip r:embed="rId2"/>
          <a:stretch/>
        </p:blipFill>
        <p:spPr bwMode="auto">
          <a:xfrm>
            <a:off x="540360" y="1200600"/>
            <a:ext cx="8168760" cy="463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98" y="2920650"/>
            <a:ext cx="8228518" cy="61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Correção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97" y="85678"/>
            <a:ext cx="7228438" cy="35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8" y="6402238"/>
            <a:ext cx="640438" cy="36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F59515C-3073-FF23-9B00-780F613A21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1" y="4088419"/>
            <a:ext cx="8137924" cy="36344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2000" b="1" i="0" u="none" strike="noStrike" cap="none" spc="0">
                <a:latin typeface="+mn-lt"/>
                <a:ea typeface="+mn-ea"/>
                <a:cs typeface="+mn-cs"/>
              </a:rPr>
              <a:t>Exercício eh_par</a:t>
            </a:r>
            <a:endParaRPr sz="2000" b="1"/>
          </a:p>
          <a:p>
            <a:pPr>
              <a:defRPr/>
            </a:pPr>
            <a:endParaRPr sz="2000"/>
          </a:p>
          <a:p>
            <a:pPr marL="305896" indent="-305896">
              <a:buAutoNum type="arabicPeriod"/>
              <a:defRPr/>
            </a:pPr>
            <a:r>
              <a:rPr lang="en-US" sz="2000" b="0" i="0" u="none" strike="noStrike" cap="none" spc="0">
                <a:latin typeface="+mn-lt"/>
                <a:ea typeface="+mn-ea"/>
                <a:cs typeface="+mn-cs"/>
              </a:rPr>
              <a:t>Junção de fork + exec + wait</a:t>
            </a:r>
            <a:endParaRPr sz="2000" b="0"/>
          </a:p>
          <a:p>
            <a:pPr marL="305896" indent="-305896">
              <a:buAutoNum type="arabicPeriod"/>
              <a:defRPr/>
            </a:pPr>
            <a:endParaRPr sz="2000" b="0"/>
          </a:p>
          <a:p>
            <a:pPr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565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Interação do SO com seus processos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A43C8EDB-6A9B-482C-BDDF-AD0E84CCB28C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40" y="3500280"/>
            <a:ext cx="1287360" cy="1094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286440" y="1682280"/>
            <a:ext cx="1554120" cy="4731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SISTEMA OPERACIONAL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1320" y="3021480"/>
            <a:ext cx="2118960" cy="2052720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FFFFFF"/>
                </a:solidFill>
                <a:latin typeface="Calibri"/>
                <a:ea typeface="DejaVu Sans"/>
              </a:rPr>
              <a:t>Hardware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4840560" y="4045680"/>
            <a:ext cx="148788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4904280" y="3402360"/>
            <a:ext cx="13626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Exceções/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>
            <a:off x="1574280" y="3678840"/>
            <a:ext cx="171072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915200" y="3248280"/>
            <a:ext cx="8719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>
            <a:off x="1572840" y="4340160"/>
            <a:ext cx="1710720" cy="360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707480" y="4452840"/>
            <a:ext cx="14432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(“exceções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FF0000"/>
                </a:solidFill>
                <a:latin typeface="Calibri"/>
                <a:ea typeface="DejaVu Sans"/>
              </a:rPr>
              <a:t>de software”)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(Alguns) Sinais POSIX</a:t>
            </a:r>
            <a:endParaRPr lang="pt-BR" sz="3200" b="0" strike="noStrike" spc="-1">
              <a:latin typeface="Arial"/>
            </a:endParaRPr>
          </a:p>
        </p:txBody>
      </p:sp>
      <p:graphicFrame>
        <p:nvGraphicFramePr>
          <p:cNvPr id="5" name="Table 2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457200" y="1486080"/>
          <a:ext cx="8474040" cy="481284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767600"/>
                <a:gridCol w="2813760"/>
                <a:gridCol w="3893040"/>
              </a:tblGrid>
              <a:tr h="574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Signal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Default Action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solidFill>
                      <a:srgbClr val="F2DCDB"/>
                    </a:solidFill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SIGABRT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Process abort signal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SIGALRM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Alarm clock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SIGCHLD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Ignore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Child process terminated, stopped, or continued.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SIGFPE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Erroneous arithmetic operation.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SIGILL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 (core dump)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Illegal instruction.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SIGINT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Terminal interrupt signal. (Ctrl+C)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29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SIGKILL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Kill (cannot be caught or ignored).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 marL="52920" marR="52920"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  <a:tr h="532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SIGTERM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Terminate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pt-BR" sz="14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Termination signal.</a:t>
                      </a:r>
                      <a:endParaRPr lang="pt-BR" sz="1400" b="0" strike="noStrike" spc="-1">
                        <a:latin typeface="Arial"/>
                      </a:endParaRPr>
                    </a:p>
                  </a:txBody>
                  <a:tcPr>
                    <a:lnT w="12240" algn="ctr">
                      <a:solidFill>
                        <a:srgbClr val="C0504D"/>
                      </a:solidFill>
                    </a:lnT>
                    <a:lnB w="12240" algn="ctr">
                      <a:solidFill>
                        <a:srgbClr val="C0504D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87E9A48C-B77D-4FB4-A04F-730641A9D3A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Exemplos de usos de sinais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3286549C-5BCC-42B9-A2E2-6DD6FDE6A7B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Ctrl+C envia um sinal SIGINT para o processo. </a:t>
            </a:r>
            <a:endParaRPr lang="pt-BR" sz="1800" b="0" strike="noStrike" spc="-1">
              <a:latin typeface="Arial"/>
            </a:endParaRPr>
          </a:p>
          <a:p>
            <a:pPr marL="1028879" lvl="1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Ele pode ser capturado e fazer com que o programa feche conexões e arquivos abertos, por exemplo.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 sinal SIGSTOP (SIGTSTP) é usado para deixar um processo em background. Ele fica parado até ser resumido por SIGCONT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O sinal SIGKILL interrompe um processo imediatamente. Ele não pode ser ignorado.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800" b="0" strike="noStrike" spc="-1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160" cy="617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defRPr/>
            </a:pPr>
            <a:r>
              <a:rPr lang="pt-BR" sz="3200" spc="-1">
                <a:solidFill>
                  <a:srgbClr val="C00026"/>
                </a:solidFill>
                <a:latin typeface="Verdana"/>
                <a:ea typeface="Verdana"/>
              </a:rPr>
              <a:t>Sinais POSIX</a:t>
            </a:r>
            <a:endParaRPr lang="pt-BR"/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8080" cy="351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40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3286549C-5BCC-42B9-A2E2-6DD6FDE6A7B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360" y="1486080"/>
            <a:ext cx="8028000" cy="472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defRPr/>
            </a:pPr>
            <a:r>
              <a:rPr lang="pt-BR" sz="2400" spc="-1">
                <a:latin typeface="Verdana"/>
              </a:rPr>
              <a:t>Notificação assíncrona enviada para um processo para indicar que algo ocorreu. Principalmente usada para avisar que um processo que </a:t>
            </a:r>
            <a:endParaRPr/>
          </a:p>
          <a:p>
            <a:pPr>
              <a:defRPr/>
            </a:pPr>
            <a:endParaRPr lang="pt-BR" sz="2400" spc="-1">
              <a:latin typeface="Verdana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pt-BR" sz="2400" spc="-1">
                <a:latin typeface="Verdana"/>
              </a:rPr>
              <a:t>erros e/ou exceções de hardware ocorreram</a:t>
            </a:r>
            <a:endParaRPr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pt-BR" sz="2400" spc="-1">
                <a:latin typeface="Verdana"/>
              </a:rPr>
              <a:t>uma </a:t>
            </a:r>
            <a:r>
              <a:rPr lang="pt-BR" sz="2400" u="sng" spc="-1">
                <a:latin typeface="Verdana"/>
              </a:rPr>
              <a:t>condição de sistema </a:t>
            </a:r>
            <a:r>
              <a:rPr lang="pt-BR" sz="2400" spc="-1">
                <a:latin typeface="Verdana"/>
              </a:rPr>
              <a:t>mudou</a:t>
            </a:r>
            <a:endParaRPr/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pt-BR" sz="2400" spc="-1">
                <a:latin typeface="Verdana"/>
              </a:rPr>
              <a:t>o </a:t>
            </a:r>
            <a:r>
              <a:rPr lang="pt-BR" sz="2400" u="sng" spc="-1">
                <a:latin typeface="Verdana"/>
              </a:rPr>
              <a:t>usuário </a:t>
            </a:r>
            <a:r>
              <a:rPr lang="pt-BR" sz="2400" spc="-1">
                <a:latin typeface="Verdana"/>
              </a:rPr>
              <a:t>quer parar ou finalizar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Apresentação na tela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1127</cp:revision>
  <dcterms:created xsi:type="dcterms:W3CDTF">2014-04-17T20:05:08Z</dcterms:created>
  <dcterms:modified xsi:type="dcterms:W3CDTF">2021-05-11T22:28:51Z</dcterms:modified>
  <cp:category/>
  <cp:contentStatus/>
  <cp:version/>
</cp:coreProperties>
</file>