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Layouts/slideLayout34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presProps" Target="presProps.xml" /><Relationship Id="rId36" Type="http://schemas.openxmlformats.org/officeDocument/2006/relationships/tableStyles" Target="tableStyles.xml" /><Relationship Id="rId3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g"/><Relationship Id="rId15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pic>
        <p:nvPicPr>
          <p:cNvPr id="5" name="Imagem 6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6800" cy="68565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pic>
        <p:nvPicPr>
          <p:cNvPr id="5" name="Picture 1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55" y="2384275"/>
            <a:ext cx="7342196" cy="712795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Aft>
                <a:spcPts val="593"/>
              </a:spcAft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Arial"/>
                <a:ea typeface="Verdana"/>
              </a:rPr>
              <a:t>Sistemas Hardware-Software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55" y="3429000"/>
            <a:ext cx="7342196" cy="474835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91"/>
              </a:spcBef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18 - Sinais II: recebimento e concorrência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899996" y="5463355"/>
            <a:ext cx="7342196" cy="1129675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spcBef>
                <a:spcPts val="273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3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3"/>
              </a:spcBef>
              <a:defRPr/>
            </a:pP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Igor </a:t>
            </a: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Montagner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, Fábio 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Ayres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Captura de sinais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976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8"/>
              </a:spcBef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Similar a uma exceção de hardware sendo chamada em resposta a um evento assíncrono</a:t>
            </a: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478"/>
              </a:spcBef>
              <a:defRPr/>
            </a:pPr>
            <a:endParaRPr lang="pt-BR" sz="24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0D2C5166-C0C9-99F8-EE71-2CBFE927D9F9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8" name="Line 5" hidden="0"/>
          <p:cNvSpPr/>
          <p:nvPr isPhoto="0" userDrawn="0"/>
        </p:nvSpPr>
        <p:spPr bwMode="auto">
          <a:xfrm>
            <a:off x="3827518" y="3403800"/>
            <a:ext cx="360" cy="59868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9" name="Line 6" hidden="0"/>
          <p:cNvSpPr/>
          <p:nvPr isPhoto="0" userDrawn="0"/>
        </p:nvSpPr>
        <p:spPr bwMode="auto">
          <a:xfrm>
            <a:off x="3834000" y="4008600"/>
            <a:ext cx="24001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" name="Line 7" hidden="0"/>
          <p:cNvSpPr/>
          <p:nvPr isPhoto="0" userDrawn="0"/>
        </p:nvSpPr>
        <p:spPr bwMode="auto">
          <a:xfrm>
            <a:off x="6232680" y="4015080"/>
            <a:ext cx="360" cy="53352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1" name="Line 8" hidden="0"/>
          <p:cNvSpPr/>
          <p:nvPr isPhoto="0" userDrawn="0"/>
        </p:nvSpPr>
        <p:spPr bwMode="auto">
          <a:xfrm flipH="1" flipV="1">
            <a:off x="3830760" y="4135680"/>
            <a:ext cx="2352599" cy="38736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2" name="Line 9" hidden="0"/>
          <p:cNvSpPr/>
          <p:nvPr isPhoto="0" userDrawn="0"/>
        </p:nvSpPr>
        <p:spPr bwMode="auto">
          <a:xfrm>
            <a:off x="3828960" y="4143600"/>
            <a:ext cx="3240" cy="87624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3" name="CustomShape 10" hidden="0"/>
          <p:cNvSpPr/>
          <p:nvPr isPhoto="0" userDrawn="0"/>
        </p:nvSpPr>
        <p:spPr bwMode="auto">
          <a:xfrm>
            <a:off x="4023000" y="3407040"/>
            <a:ext cx="200196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358" tIns="44280" rIns="90358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1" i="1" strike="noStrike" spc="0">
                <a:solidFill>
                  <a:srgbClr val="000000"/>
                </a:solidFill>
                <a:latin typeface="Arial"/>
                <a:ea typeface="DejaVu Sans"/>
              </a:rPr>
              <a:t>(2) Control passes </a:t>
            </a:r>
            <a:endParaRPr lang="pt-BR" sz="16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i="1" strike="noStrike" spc="0">
                <a:solidFill>
                  <a:srgbClr val="000000"/>
                </a:solidFill>
                <a:latin typeface="Arial"/>
                <a:ea typeface="DejaVu Sans"/>
              </a:rPr>
              <a:t>to signal handler 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>
            <a:off x="6302520" y="3991320"/>
            <a:ext cx="1490758" cy="574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8" tIns="44280" rIns="90358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1" i="1" strike="noStrike" spc="0">
                <a:solidFill>
                  <a:srgbClr val="000000"/>
                </a:solidFill>
                <a:latin typeface="Arial"/>
                <a:ea typeface="DejaVu Sans"/>
              </a:rPr>
              <a:t>(3) Signal  handler runs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4108320" y="4455000"/>
            <a:ext cx="1879920" cy="81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358" tIns="44280" rIns="90358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1" i="1" strike="noStrike" spc="0">
                <a:solidFill>
                  <a:srgbClr val="000000"/>
                </a:solidFill>
                <a:latin typeface="Arial"/>
                <a:ea typeface="DejaVu Sans"/>
              </a:rPr>
              <a:t>(4) Signal handler</a:t>
            </a:r>
            <a:endParaRPr lang="pt-BR" sz="16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i="1" strike="noStrike" spc="0">
                <a:solidFill>
                  <a:srgbClr val="000000"/>
                </a:solidFill>
                <a:latin typeface="Arial"/>
                <a:ea typeface="DejaVu Sans"/>
              </a:rPr>
              <a:t>returns to </a:t>
            </a:r>
            <a:endParaRPr lang="pt-BR" sz="16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i="1" strike="noStrike" spc="0">
                <a:solidFill>
                  <a:srgbClr val="000000"/>
                </a:solidFill>
                <a:latin typeface="Arial"/>
                <a:ea typeface="DejaVu Sans"/>
              </a:rPr>
              <a:t>next instruction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3365640" y="3726360"/>
            <a:ext cx="46368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1" i="1" strike="noStrike" spc="0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pt-BR" sz="1600" b="1" i="1" strike="noStrike" spc="0" baseline="-25000">
                <a:solidFill>
                  <a:srgbClr val="000000"/>
                </a:solidFill>
                <a:latin typeface="Arial"/>
                <a:ea typeface="DejaVu Sans"/>
              </a:rPr>
              <a:t>curr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3366360" y="3923280"/>
            <a:ext cx="47592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1" i="1" strike="noStrike" spc="0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pt-BR" sz="1600" b="1" i="1" strike="noStrike" spc="0" baseline="-25000">
                <a:solidFill>
                  <a:srgbClr val="000000"/>
                </a:solidFill>
                <a:latin typeface="Arial"/>
                <a:ea typeface="DejaVu Sans"/>
              </a:rPr>
              <a:t>next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1368720" y="3381840"/>
            <a:ext cx="197820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8" tIns="44280" rIns="90358" bIns="44280">
            <a:no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pt-BR" sz="1600" b="1" i="1" strike="noStrike" spc="0">
                <a:solidFill>
                  <a:srgbClr val="000000"/>
                </a:solidFill>
                <a:latin typeface="Arial"/>
                <a:ea typeface="DejaVu Sans"/>
              </a:rPr>
              <a:t>(1) Signal received by process </a:t>
            </a:r>
            <a:endParaRPr lang="pt-BR" sz="16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Recebendo um sinal</a:t>
            </a:r>
            <a:r>
              <a:rPr lang="pt-BR" sz="3200" spc="-1">
                <a:solidFill>
                  <a:srgbClr val="C00026"/>
                </a:solidFill>
                <a:latin typeface="Verdana"/>
                <a:ea typeface="Verdana"/>
              </a:rPr>
              <a:t> (Usos)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7640" cy="4722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spcBef>
                <a:spcPts val="479"/>
              </a:spcBef>
              <a:defRPr/>
            </a:pPr>
            <a:endParaRPr lang="pt-BR" sz="2400" spc="-1">
              <a:solidFill>
                <a:srgbClr val="000000"/>
              </a:solidFill>
              <a:latin typeface="Verdana"/>
              <a:ea typeface="Verdana"/>
            </a:endParaRPr>
          </a:p>
          <a:p>
            <a:pPr marL="342900" indent="-342900"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spc="-1">
                <a:latin typeface="Verdana"/>
                <a:ea typeface="Verdana"/>
              </a:rPr>
              <a:t>Confirmar saída do programa (</a:t>
            </a:r>
            <a:r>
              <a:rPr lang="pt-BR" sz="2400" u="sng" spc="-1">
                <a:latin typeface="Verdana"/>
                <a:ea typeface="Verdana"/>
              </a:rPr>
              <a:t>Capturar</a:t>
            </a:r>
            <a:r>
              <a:rPr lang="pt-BR" sz="2400" spc="-1">
                <a:latin typeface="Verdana"/>
                <a:ea typeface="Verdana"/>
              </a:rPr>
              <a:t>)</a:t>
            </a:r>
            <a:endParaRPr lang="pt-BR" sz="2400" b="0" strike="noStrike" spc="-1">
              <a:latin typeface="Verdana"/>
              <a:ea typeface="Verdana"/>
            </a:endParaRPr>
          </a:p>
          <a:p>
            <a:pPr marL="342900" indent="-342900"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spc="-1">
                <a:latin typeface="Verdana"/>
                <a:ea typeface="Verdana"/>
              </a:rPr>
              <a:t>Terminar operação que não pode ser interrompida (</a:t>
            </a:r>
            <a:r>
              <a:rPr lang="pt-BR" sz="2400" u="sng" spc="-1">
                <a:latin typeface="Verdana"/>
                <a:ea typeface="Verdana"/>
              </a:rPr>
              <a:t>Ignorar</a:t>
            </a:r>
            <a:r>
              <a:rPr lang="pt-BR" sz="2400" spc="-1">
                <a:latin typeface="Verdana"/>
                <a:ea typeface="Verdana"/>
              </a:rPr>
              <a:t>)</a:t>
            </a:r>
            <a:endParaRPr lang="pt-BR" sz="2400" b="0" strike="noStrike" spc="-1">
              <a:latin typeface="Verdana"/>
              <a:ea typeface="Verdana"/>
            </a:endParaRPr>
          </a:p>
          <a:p>
            <a:pPr marL="342900" indent="-342900"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spc="-1">
                <a:solidFill>
                  <a:srgbClr val="000000"/>
                </a:solidFill>
                <a:latin typeface="Verdana"/>
                <a:ea typeface="Verdana"/>
              </a:rPr>
              <a:t>Adicionar tempo limite (</a:t>
            </a:r>
            <a:r>
              <a:rPr lang="pt-BR" sz="2400" u="sng" spc="-1">
                <a:solidFill>
                  <a:srgbClr val="000000"/>
                </a:solidFill>
                <a:latin typeface="Verdana"/>
                <a:ea typeface="Verdana"/>
              </a:rPr>
              <a:t>Terminar</a:t>
            </a:r>
            <a:r>
              <a:rPr lang="pt-BR" sz="2400" spc="-1">
                <a:solidFill>
                  <a:srgbClr val="000000"/>
                </a:solidFill>
                <a:latin typeface="Verdana"/>
                <a:ea typeface="Verdana"/>
              </a:rPr>
              <a:t>)</a:t>
            </a:r>
            <a:endParaRPr/>
          </a:p>
          <a:p>
            <a:pPr marL="342900" indent="-342900"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spc="-1">
                <a:solidFill>
                  <a:srgbClr val="000000"/>
                </a:solidFill>
                <a:latin typeface="Verdana"/>
                <a:ea typeface="Verdana"/>
              </a:rPr>
              <a:t>Mudar modo do terminal (</a:t>
            </a:r>
            <a:r>
              <a:rPr lang="pt-BR" sz="2400" u="sng" spc="-1">
                <a:solidFill>
                  <a:srgbClr val="000000"/>
                </a:solidFill>
                <a:latin typeface="Verdana"/>
                <a:ea typeface="Verdana"/>
              </a:rPr>
              <a:t>Capturar</a:t>
            </a:r>
            <a:r>
              <a:rPr lang="pt-BR" sz="2400" spc="-1">
                <a:solidFill>
                  <a:srgbClr val="000000"/>
                </a:solidFill>
                <a:latin typeface="Verdana"/>
                <a:ea typeface="Verdana"/>
              </a:rPr>
              <a:t>) -&gt; usado por vi, nano, </a:t>
            </a:r>
            <a:r>
              <a:rPr lang="pt-BR" sz="2400" spc="-1">
                <a:solidFill>
                  <a:srgbClr val="000000"/>
                </a:solidFill>
                <a:latin typeface="Verdana"/>
                <a:ea typeface="Verdana"/>
              </a:rPr>
              <a:t>etc</a:t>
            </a:r>
            <a:endParaRPr lang="pt-BR" sz="2400" spc="-1">
              <a:solidFill>
                <a:srgbClr val="000000"/>
              </a:solidFill>
              <a:latin typeface="Verdana"/>
              <a:ea typeface="Verdana"/>
            </a:endParaRPr>
          </a:p>
          <a:p>
            <a:pPr>
              <a:spcBef>
                <a:spcPts val="479"/>
              </a:spcBef>
              <a:defRPr/>
            </a:pPr>
            <a:endParaRPr lang="pt-BR" sz="2400" spc="-1">
              <a:solidFill>
                <a:srgbClr val="000000"/>
              </a:solidFill>
              <a:latin typeface="Arial"/>
              <a:ea typeface="Verdana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4D226EA6-EC3B-45F3-A7BC-08119BD7F50B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Recebendo um sinal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7093112" cy="4722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clip" vert="horz" wrap="square" lIns="90000" tIns="45000" rIns="90000" bIns="4500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#include &lt;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signal.h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&gt;</a:t>
            </a:r>
            <a:endParaRPr sz="2000" b="0" strike="noStrike" spc="-1">
              <a:latin typeface="DejaVu Sans Mono"/>
              <a:ea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sz="2000" b="0" strike="noStrike" spc="-1">
              <a:latin typeface="DejaVu Sans Mono"/>
              <a:ea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int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 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sigaction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(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int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 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signum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, 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const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 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struct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 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sigaction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 *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act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, 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struct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 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sigaction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 *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oldact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);</a:t>
            </a:r>
            <a:endParaRPr sz="2000" b="0" strike="noStrike" spc="-1">
              <a:latin typeface="DejaVu Sans Mono"/>
              <a:ea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sz="2000" b="0" strike="noStrike" spc="-1">
              <a:latin typeface="DejaVu Sans Mono"/>
              <a:ea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...</a:t>
            </a:r>
            <a:endParaRPr sz="2000" b="0" strike="noStrike" spc="-1">
              <a:latin typeface="DejaVu Sans Mono"/>
              <a:ea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sz="2000" b="0" strike="noStrike" spc="-1">
              <a:latin typeface="DejaVu Sans Mono"/>
              <a:ea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Se </a:t>
            </a:r>
            <a:r>
              <a:rPr lang="pt-BR" sz="2000" b="1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act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 for non-NULL, a nova ação para o sinal </a:t>
            </a:r>
            <a:r>
              <a:rPr lang="pt-BR" sz="2000" b="1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signum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 é executada a partir de </a:t>
            </a:r>
            <a:r>
              <a:rPr lang="pt-BR" sz="2000" b="1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act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. Se </a:t>
            </a:r>
            <a:r>
              <a:rPr lang="pt-BR" sz="2000" b="1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oldact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 é non-NULL, a ação anterior é salva em </a:t>
            </a:r>
            <a:r>
              <a:rPr lang="pt-BR" sz="2000" b="1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oldact</a:t>
            </a:r>
            <a:r>
              <a:rPr lang="pt-BR" sz="2000" b="0" strike="noStrike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.</a:t>
            </a:r>
            <a:endParaRPr sz="2000">
              <a:latin typeface="DejaVu Sans Mono"/>
              <a:ea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000" i="1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oldact</a:t>
            </a:r>
            <a:r>
              <a:rPr lang="pt-BR" sz="2000" i="1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 </a:t>
            </a:r>
            <a:r>
              <a:rPr lang="pt-BR" sz="2000" i="1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is</a:t>
            </a:r>
            <a:r>
              <a:rPr lang="pt-BR" sz="2000" i="1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 non-</a:t>
            </a:r>
            <a:r>
              <a:rPr lang="pt-BR" sz="2000" i="1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null</a:t>
            </a:r>
            <a:r>
              <a:rPr lang="pt-BR" sz="2000" i="1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, </a:t>
            </a:r>
            <a:r>
              <a:rPr lang="pt-BR" sz="2000" i="1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the</a:t>
            </a:r>
            <a:r>
              <a:rPr lang="pt-BR" sz="2000" i="1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 </a:t>
            </a:r>
            <a:r>
              <a:rPr lang="pt-BR" sz="2000" i="1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previous</a:t>
            </a:r>
            <a:r>
              <a:rPr lang="pt-BR" sz="2000" i="1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 </a:t>
            </a:r>
            <a:r>
              <a:rPr lang="pt-BR" sz="2000" i="1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action</a:t>
            </a:r>
            <a:r>
              <a:rPr lang="pt-BR" sz="2000" i="1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 </a:t>
            </a:r>
            <a:r>
              <a:rPr lang="pt-BR" sz="2000" i="1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is</a:t>
            </a:r>
            <a:r>
              <a:rPr lang="pt-BR" sz="2000" i="1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 </a:t>
            </a:r>
            <a:r>
              <a:rPr lang="pt-BR" sz="2000" i="1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saved</a:t>
            </a:r>
            <a:r>
              <a:rPr lang="pt-BR" sz="2000" i="1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 in </a:t>
            </a:r>
            <a:r>
              <a:rPr lang="pt-BR" sz="2000" i="1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oldact</a:t>
            </a:r>
            <a:r>
              <a:rPr lang="pt-BR" sz="2000" spc="-1">
                <a:solidFill>
                  <a:srgbClr val="000000"/>
                </a:solidFill>
                <a:latin typeface="DejaVu Sans Mono"/>
                <a:ea typeface="DejaVu Sans Mono"/>
                <a:cs typeface="DejaVu Sans Mono"/>
              </a:rPr>
              <a:t>)</a:t>
            </a:r>
            <a:endParaRPr sz="2000" b="0" strike="noStrike" spc="-1">
              <a:latin typeface="DejaVu Sans Mono"/>
              <a:ea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sz="2000" b="0" strike="noStrike" spc="-1">
              <a:latin typeface="DejaVu Sans Mono"/>
              <a:ea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sz="2000" b="0" strike="noStrike" spc="-1">
              <a:latin typeface="DejaVu Sans Mono"/>
              <a:ea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sz="2000" b="0" strike="noStrike" spc="-1">
              <a:latin typeface="DejaVu Sans Mono"/>
              <a:ea typeface="DejaVu Sans Mono"/>
              <a:cs typeface="DejaVu Sans Mono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3D03F08F-7641-4801-B50F-7E1D850EFD6B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Recebendo um sinal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7640" cy="4722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struct sigaction {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	void     (*sa_handler)(int);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	void     (*sa_sigaction)(int, siginfo_t*, void *);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	sigset_t   sa_mask;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 	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	int        sa_flags;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  	void     (*sa_restorer)(void);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};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6801A1FF-B694-423A-BE97-F93BF4CA202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864000" y="2232000"/>
            <a:ext cx="5542920" cy="502920"/>
          </a:xfrm>
          <a:prstGeom prst="ellipse">
            <a:avLst/>
          </a:prstGeom>
          <a:noFill/>
          <a:ln>
            <a:solidFill>
              <a:srgbClr val="ED1C24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9" name="CustomShape 6" hidden="0"/>
          <p:cNvSpPr/>
          <p:nvPr isPhoto="0" userDrawn="0"/>
        </p:nvSpPr>
        <p:spPr bwMode="auto">
          <a:xfrm>
            <a:off x="6192000" y="1332000"/>
            <a:ext cx="3036348" cy="1151234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702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SIG_IGN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para ignorar</a:t>
            </a:r>
            <a:endParaRPr lang="pt-BR" sz="1800" b="0" strike="noStrike" spc="-1">
              <a:latin typeface="Arial"/>
            </a:endParaRPr>
          </a:p>
          <a:p>
            <a:pPr marL="28702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SIG_DFL para padrão</a:t>
            </a:r>
            <a:endParaRPr lang="pt-BR" sz="1800" b="0" strike="noStrike" spc="-1">
              <a:latin typeface="Arial"/>
            </a:endParaRPr>
          </a:p>
          <a:p>
            <a:pPr marL="28702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Nome de uma função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0" name="Line 7" hidden="0"/>
          <p:cNvSpPr/>
          <p:nvPr isPhoto="0" userDrawn="0"/>
        </p:nvSpPr>
        <p:spPr bwMode="auto">
          <a:xfrm flipV="1">
            <a:off x="5616000" y="1656000"/>
            <a:ext cx="576000" cy="64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1" name="CustomShape 8" hidden="0"/>
          <p:cNvSpPr/>
          <p:nvPr isPhoto="0" userDrawn="0"/>
        </p:nvSpPr>
        <p:spPr bwMode="auto">
          <a:xfrm flipH="0" flipV="0">
            <a:off x="1516817" y="4964545"/>
            <a:ext cx="3811420" cy="605257"/>
          </a:xfrm>
          <a:prstGeom prst="ellipse">
            <a:avLst/>
          </a:prstGeom>
          <a:noFill/>
          <a:ln>
            <a:solidFill>
              <a:srgbClr val="ED1C24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2" name="CustomShape 9" hidden="0"/>
          <p:cNvSpPr/>
          <p:nvPr isPhoto="0" userDrawn="0"/>
        </p:nvSpPr>
        <p:spPr bwMode="auto">
          <a:xfrm>
            <a:off x="5724000" y="4470679"/>
            <a:ext cx="332208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pt-BR" spc="-1">
                <a:latin typeface="Arial"/>
              </a:rPr>
              <a:t>Opções de recepção. Usaremos 0 sempre aqui. 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" name="Line 10" hidden="0"/>
          <p:cNvSpPr/>
          <p:nvPr isPhoto="0" userDrawn="0"/>
        </p:nvSpPr>
        <p:spPr bwMode="auto">
          <a:xfrm flipH="0" flipV="1">
            <a:off x="5269090" y="4923956"/>
            <a:ext cx="490010" cy="45911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96" y="2920649"/>
            <a:ext cx="8228516" cy="618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95" y="85675"/>
            <a:ext cx="7228436" cy="351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6" y="6402235"/>
            <a:ext cx="640436" cy="36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DBC204C-96DD-5738-8C65-F52651D31AE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1" y="4088417"/>
            <a:ext cx="8137923" cy="36344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Capturando sinais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5" indent="-305895">
              <a:buAutoNum type="arabicPeriod"/>
              <a:defRPr/>
            </a:pPr>
            <a:r>
              <a:rPr sz="2000" b="0"/>
              <a:t>Chamada sigaction e seu uso para receber sinais</a:t>
            </a:r>
            <a:endParaRPr sz="2000" b="0"/>
          </a:p>
          <a:p>
            <a:pPr marL="305895" indent="-305895">
              <a:buAutoNum type="arabicPeriod"/>
              <a:defRPr/>
            </a:pPr>
            <a:endParaRPr sz="2000" b="0"/>
          </a:p>
          <a:p>
            <a:pPr marL="305895" indent="-305895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162000" y="85680"/>
            <a:ext cx="722736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84240" y="6402240"/>
            <a:ext cx="639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DB545EEA-650D-0314-38A1-066A640DFE94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365760" y="731520"/>
            <a:ext cx="16354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Sinais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846320" y="640080"/>
            <a:ext cx="62172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Interrupções </a:t>
            </a:r>
            <a:endParaRPr lang="pt-BR" sz="32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200" b="0" strike="noStrike" spc="0">
                <a:solidFill>
                  <a:srgbClr val="C00026"/>
                </a:solidFill>
                <a:latin typeface="Verdana"/>
                <a:ea typeface="Verdana"/>
              </a:rPr>
              <a:t>(Embarcados)</a:t>
            </a:r>
            <a:endParaRPr lang="pt-BR" sz="2200" b="0" strike="noStrike" spc="0">
              <a:latin typeface="Arial"/>
            </a:endParaRPr>
          </a:p>
        </p:txBody>
      </p:sp>
      <p:sp>
        <p:nvSpPr>
          <p:cNvPr id="8" name="Line 5" hidden="0"/>
          <p:cNvSpPr/>
          <p:nvPr isPhoto="0" userDrawn="0"/>
        </p:nvSpPr>
        <p:spPr bwMode="auto">
          <a:xfrm>
            <a:off x="4569120" y="640080"/>
            <a:ext cx="360" cy="5943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9" name="CustomShape 6" hidden="0"/>
          <p:cNvSpPr/>
          <p:nvPr isPhoto="0" userDrawn="0"/>
        </p:nvSpPr>
        <p:spPr bwMode="auto">
          <a:xfrm>
            <a:off x="4937760" y="2011680"/>
            <a:ext cx="3839760" cy="2901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6384" indent="-285750">
              <a:lnSpc>
                <a:spcPct val="100000"/>
              </a:lnSpc>
              <a:spcBef>
                <a:spcPts val="1416"/>
              </a:spcBef>
              <a:spcAft>
                <a:spcPts val="1416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Conectados a periféricos</a:t>
            </a:r>
            <a:endParaRPr lang="pt-BR" sz="1800" b="0" strike="noStrike" spc="0">
              <a:latin typeface="Arial"/>
            </a:endParaRPr>
          </a:p>
          <a:p>
            <a:pPr marL="286384" indent="-285750">
              <a:lnSpc>
                <a:spcPct val="100000"/>
              </a:lnSpc>
              <a:spcBef>
                <a:spcPts val="1416"/>
              </a:spcBef>
              <a:spcAft>
                <a:spcPts val="1416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u="sng" strike="noStrike" spc="0">
                <a:solidFill>
                  <a:srgbClr val="000000"/>
                </a:solidFill>
                <a:latin typeface="Arial"/>
                <a:ea typeface="DejaVu Sans"/>
              </a:rPr>
              <a:t>Entrada de dados</a:t>
            </a:r>
            <a:endParaRPr lang="pt-BR" sz="1800" b="0" strike="noStrike" spc="0">
              <a:latin typeface="Arial"/>
            </a:endParaRPr>
          </a:p>
          <a:p>
            <a:pPr marL="286384" indent="-285750">
              <a:lnSpc>
                <a:spcPct val="100000"/>
              </a:lnSpc>
              <a:spcBef>
                <a:spcPts val="1416"/>
              </a:spcBef>
              <a:spcAft>
                <a:spcPts val="1416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i="1" strike="noStrike" spc="0">
                <a:solidFill>
                  <a:srgbClr val="000000"/>
                </a:solidFill>
                <a:latin typeface="Arial"/>
                <a:ea typeface="DejaVu Sans"/>
              </a:rPr>
              <a:t>Handlers</a:t>
            </a: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 muito rápidos</a:t>
            </a:r>
            <a:endParaRPr lang="pt-BR" sz="1800" b="0" strike="noStrike" spc="0">
              <a:latin typeface="Arial"/>
            </a:endParaRPr>
          </a:p>
          <a:p>
            <a:pPr marL="286384" indent="-285750">
              <a:lnSpc>
                <a:spcPct val="100000"/>
              </a:lnSpc>
              <a:spcBef>
                <a:spcPts val="1416"/>
              </a:spcBef>
              <a:spcAft>
                <a:spcPts val="1416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u="sng" strike="noStrike" spc="0">
                <a:solidFill>
                  <a:srgbClr val="000000"/>
                </a:solidFill>
                <a:latin typeface="Arial"/>
                <a:ea typeface="DejaVu Sans"/>
              </a:rPr>
              <a:t>Parte do fluxo do programa</a:t>
            </a:r>
            <a:endParaRPr lang="pt-BR" sz="1800" b="0" strike="noStrike" spc="0">
              <a:latin typeface="Arial"/>
            </a:endParaRPr>
          </a:p>
          <a:p>
            <a:pPr marL="286384" indent="-285750">
              <a:lnSpc>
                <a:spcPct val="100000"/>
              </a:lnSpc>
              <a:spcBef>
                <a:spcPts val="1416"/>
              </a:spcBef>
              <a:spcAft>
                <a:spcPts val="1416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Essenciais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257760" y="2011680"/>
            <a:ext cx="4222080" cy="295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6384" indent="-285750">
              <a:lnSpc>
                <a:spcPct val="100000"/>
              </a:lnSpc>
              <a:spcBef>
                <a:spcPts val="1416"/>
              </a:spcBef>
              <a:spcAft>
                <a:spcPts val="1416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Enviados por processos</a:t>
            </a:r>
            <a:endParaRPr lang="pt-BR" sz="1800" b="0" strike="noStrike" spc="0">
              <a:latin typeface="Arial"/>
            </a:endParaRPr>
          </a:p>
          <a:p>
            <a:pPr marL="286384" indent="-285750">
              <a:lnSpc>
                <a:spcPct val="100000"/>
              </a:lnSpc>
              <a:spcBef>
                <a:spcPts val="1416"/>
              </a:spcBef>
              <a:spcAft>
                <a:spcPts val="1416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u="sng" strike="noStrike" spc="0">
                <a:solidFill>
                  <a:srgbClr val="000000"/>
                </a:solidFill>
                <a:latin typeface="Arial"/>
                <a:ea typeface="DejaVu Sans"/>
              </a:rPr>
              <a:t>Eventos excepcionais externos</a:t>
            </a:r>
            <a:endParaRPr lang="pt-BR" sz="1800" b="0" strike="noStrike" spc="0">
              <a:latin typeface="Arial"/>
            </a:endParaRPr>
          </a:p>
          <a:p>
            <a:pPr marL="286384" indent="-285750">
              <a:lnSpc>
                <a:spcPct val="100000"/>
              </a:lnSpc>
              <a:spcBef>
                <a:spcPts val="1416"/>
              </a:spcBef>
              <a:spcAft>
                <a:spcPts val="1416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u="sng" strike="noStrike" spc="0">
                <a:solidFill>
                  <a:srgbClr val="000000"/>
                </a:solidFill>
                <a:latin typeface="Arial"/>
                <a:ea typeface="DejaVu Sans"/>
              </a:rPr>
              <a:t>Não carregam informação</a:t>
            </a:r>
            <a:endParaRPr lang="pt-BR" sz="1800" b="0" strike="noStrike" spc="0">
              <a:latin typeface="Arial"/>
            </a:endParaRPr>
          </a:p>
          <a:p>
            <a:pPr marL="286384" indent="-285750">
              <a:lnSpc>
                <a:spcPct val="100000"/>
              </a:lnSpc>
              <a:spcBef>
                <a:spcPts val="282"/>
              </a:spcBef>
              <a:spcAft>
                <a:spcPts val="282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Comportamento padrão:</a:t>
            </a:r>
            <a:endParaRPr lang="pt-BR" sz="1800" b="0" strike="noStrike" spc="0">
              <a:latin typeface="Arial"/>
            </a:endParaRPr>
          </a:p>
          <a:p>
            <a:pPr marL="934084" lvl="3" indent="-285750">
              <a:lnSpc>
                <a:spcPct val="100000"/>
              </a:lnSpc>
              <a:spcBef>
                <a:spcPts val="282"/>
              </a:spcBef>
              <a:spcAft>
                <a:spcPts val="282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Ignorar, Bloquear, </a:t>
            </a:r>
            <a:r>
              <a:rPr lang="pt-BR" sz="1800" b="0" i="1" strike="noStrike" spc="0">
                <a:solidFill>
                  <a:srgbClr val="000000"/>
                </a:solidFill>
                <a:latin typeface="Arial"/>
                <a:ea typeface="DejaVu Sans"/>
              </a:rPr>
              <a:t>Handler</a:t>
            </a:r>
            <a:endParaRPr lang="pt-BR" sz="1800" b="0" i="1" strike="noStrike" spc="0">
              <a:latin typeface="Arial"/>
            </a:endParaRPr>
          </a:p>
          <a:p>
            <a:pPr marL="286384" indent="-285750">
              <a:lnSpc>
                <a:spcPct val="100000"/>
              </a:lnSpc>
              <a:spcBef>
                <a:spcPts val="1416"/>
              </a:spcBef>
              <a:spcAft>
                <a:spcPts val="1416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DejaVu Sans"/>
              </a:rPr>
              <a:t>Uso opcional </a:t>
            </a:r>
            <a:endParaRPr lang="pt-BR" sz="18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162000" y="85680"/>
            <a:ext cx="722736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84240" y="6402240"/>
            <a:ext cx="639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10B3DEE4-2E7A-44A6-A353-75F1563F993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6" name="Imagem 184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57200" y="1139760"/>
            <a:ext cx="4205520" cy="5861160"/>
          </a:xfrm>
          <a:prstGeom prst="rect">
            <a:avLst/>
          </a:prstGeom>
          <a:ln>
            <a:noFill/>
          </a:ln>
        </p:spPr>
      </p:pic>
      <p:sp>
        <p:nvSpPr>
          <p:cNvPr id="7" name="CustomShape 3" hidden="0"/>
          <p:cNvSpPr/>
          <p:nvPr isPhoto="0" userDrawn="0"/>
        </p:nvSpPr>
        <p:spPr bwMode="auto">
          <a:xfrm>
            <a:off x="457200" y="284760"/>
            <a:ext cx="8227440" cy="111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Sinais – versão Embarcados 1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162000" y="85680"/>
            <a:ext cx="722736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84240" y="6402240"/>
            <a:ext cx="639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37971F62-F3ED-4412-BBAC-4F42F14442D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6" name="Imagem 188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57200" y="1139760"/>
            <a:ext cx="4205520" cy="5861160"/>
          </a:xfrm>
          <a:prstGeom prst="rect">
            <a:avLst/>
          </a:prstGeom>
          <a:ln>
            <a:noFill/>
          </a:ln>
        </p:spPr>
      </p:pic>
      <p:sp>
        <p:nvSpPr>
          <p:cNvPr id="7" name="CustomShape 3" hidden="0"/>
          <p:cNvSpPr/>
          <p:nvPr isPhoto="0" userDrawn="0"/>
        </p:nvSpPr>
        <p:spPr bwMode="auto">
          <a:xfrm>
            <a:off x="457200" y="284760"/>
            <a:ext cx="8227440" cy="111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Sinais – versão Embarcados 1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8" name="Line 4" hidden="0"/>
          <p:cNvSpPr/>
          <p:nvPr isPhoto="0" userDrawn="0"/>
        </p:nvSpPr>
        <p:spPr bwMode="auto">
          <a:xfrm flipH="1">
            <a:off x="2377440" y="3383280"/>
            <a:ext cx="3108960" cy="1920240"/>
          </a:xfrm>
          <a:prstGeom prst="line">
            <a:avLst/>
          </a:prstGeom>
          <a:ln>
            <a:solidFill>
              <a:srgbClr val="FF4000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9" name="CustomShape 5" hidden="0"/>
          <p:cNvSpPr/>
          <p:nvPr isPhoto="0" userDrawn="0"/>
        </p:nvSpPr>
        <p:spPr bwMode="auto">
          <a:xfrm>
            <a:off x="5486400" y="3017519"/>
            <a:ext cx="35632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Tenho que incluir essa checagem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em várias partes do programa?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162000" y="85680"/>
            <a:ext cx="722736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84240" y="6402240"/>
            <a:ext cx="639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30BB1087-FC07-4534-BDDB-734CB9E6B40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6" name="Imagem 194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57200" y="1139760"/>
            <a:ext cx="4205520" cy="5861160"/>
          </a:xfrm>
          <a:prstGeom prst="rect">
            <a:avLst/>
          </a:prstGeom>
          <a:ln>
            <a:noFill/>
          </a:ln>
        </p:spPr>
      </p:pic>
      <p:sp>
        <p:nvSpPr>
          <p:cNvPr id="7" name="CustomShape 3" hidden="0"/>
          <p:cNvSpPr/>
          <p:nvPr isPhoto="0" userDrawn="0"/>
        </p:nvSpPr>
        <p:spPr bwMode="auto">
          <a:xfrm>
            <a:off x="457200" y="284760"/>
            <a:ext cx="8227440" cy="111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Sinais – versão Embarcados 1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8" name="CustomShape 4" hidden="0"/>
          <p:cNvSpPr/>
          <p:nvPr isPhoto="0" userDrawn="0"/>
        </p:nvSpPr>
        <p:spPr bwMode="auto">
          <a:xfrm>
            <a:off x="1872000" y="3384000"/>
            <a:ext cx="5471640" cy="1765440"/>
          </a:xfrm>
          <a:prstGeom prst="rect">
            <a:avLst/>
          </a:prstGeom>
          <a:solidFill>
            <a:srgbClr val="FF4000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200" b="0" u="sng" strike="noStrike" spc="-1">
                <a:solidFill>
                  <a:srgbClr val="EEEEEE"/>
                </a:solidFill>
                <a:latin typeface="Arial"/>
              </a:rPr>
              <a:t>Erro conceitual</a:t>
            </a:r>
            <a:r>
              <a:rPr lang="pt-BR" sz="2200" b="0" strike="noStrike" spc="-1">
                <a:solidFill>
                  <a:srgbClr val="EEEEEE"/>
                </a:solidFill>
                <a:latin typeface="Arial"/>
              </a:rPr>
              <a:t>: O programa principal espera informações vindas do handler. 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200" b="0" u="sng" strike="noStrike" spc="-1">
                <a:solidFill>
                  <a:srgbClr val="EEEEEE"/>
                </a:solidFill>
                <a:latin typeface="Arial"/>
              </a:rPr>
              <a:t>Correto</a:t>
            </a:r>
            <a:r>
              <a:rPr lang="pt-BR" sz="2200" b="0" strike="noStrike" spc="-1">
                <a:solidFill>
                  <a:srgbClr val="EEEEEE"/>
                </a:solidFill>
                <a:latin typeface="Arial"/>
              </a:rPr>
              <a:t>: o handler deveria ser auto contido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162000" y="85680"/>
            <a:ext cx="722736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84240" y="6402240"/>
            <a:ext cx="639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67D25ECC-4EEF-451D-8B92-C0290355A57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457200" y="284760"/>
            <a:ext cx="8227440" cy="111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Sinais – versão Embarcados 2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7" name="Imagem 200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57200" y="1221120"/>
            <a:ext cx="4942440" cy="531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Hoje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2900" indent="-341630">
              <a:lnSpc>
                <a:spcPct val="2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Revisão de </a:t>
            </a:r>
            <a:r>
              <a:rPr lang="pt-BR" spc="-1">
                <a:solidFill>
                  <a:srgbClr val="000000"/>
                </a:solidFill>
                <a:latin typeface="Verdana"/>
                <a:ea typeface="Verdana"/>
              </a:rPr>
              <a:t>sinais: </a:t>
            </a:r>
            <a:r>
              <a:rPr lang="pt-BR" spc="-1">
                <a:solidFill>
                  <a:srgbClr val="000000"/>
                </a:solidFill>
                <a:latin typeface="Verdana"/>
                <a:ea typeface="Verdana"/>
              </a:rPr>
              <a:t>wait</a:t>
            </a:r>
            <a:r>
              <a:rPr lang="pt-BR" spc="-1">
                <a:solidFill>
                  <a:srgbClr val="000000"/>
                </a:solidFill>
                <a:latin typeface="Verdana"/>
                <a:ea typeface="Verdana"/>
              </a:rPr>
              <a:t> e </a:t>
            </a:r>
            <a:r>
              <a:rPr lang="pt-BR" spc="-1">
                <a:solidFill>
                  <a:srgbClr val="000000"/>
                </a:solidFill>
                <a:latin typeface="Verdana"/>
                <a:ea typeface="Verdana"/>
              </a:rPr>
              <a:t>kill</a:t>
            </a:r>
            <a:endParaRPr lang="pt-BR" sz="1800" b="0" strike="noStrike" spc="-1">
              <a:latin typeface="Arial"/>
            </a:endParaRPr>
          </a:p>
          <a:p>
            <a:pPr marL="342900" indent="-341630">
              <a:lnSpc>
                <a:spcPct val="2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pc="-1">
                <a:solidFill>
                  <a:srgbClr val="000000"/>
                </a:solidFill>
                <a:latin typeface="Verdana"/>
                <a:ea typeface="Verdana"/>
              </a:rPr>
              <a:t>Recebimento de sinais 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4A50793A-DA55-4851-9287-4742BF75561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162000" y="85680"/>
            <a:ext cx="722736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84240" y="6402240"/>
            <a:ext cx="639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855DE6FF-ABE0-4C98-BF9F-7A32F52E6B6C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457200" y="284760"/>
            <a:ext cx="8227440" cy="111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Sinais – versão Embarcados 2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7" name="Imagem 204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57200" y="1221120"/>
            <a:ext cx="4942440" cy="5317200"/>
          </a:xfrm>
          <a:prstGeom prst="rect">
            <a:avLst/>
          </a:prstGeom>
          <a:ln>
            <a:noFill/>
          </a:ln>
        </p:spPr>
      </p:pic>
      <p:sp>
        <p:nvSpPr>
          <p:cNvPr id="8" name="Line 4" hidden="0"/>
          <p:cNvSpPr/>
          <p:nvPr isPhoto="0" userDrawn="0"/>
        </p:nvSpPr>
        <p:spPr bwMode="auto">
          <a:xfrm flipH="1">
            <a:off x="3888000" y="3456000"/>
            <a:ext cx="2736000" cy="100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9" name="CustomShape 5" hidden="0"/>
          <p:cNvSpPr/>
          <p:nvPr isPhoto="0" userDrawn="0"/>
        </p:nvSpPr>
        <p:spPr bwMode="auto">
          <a:xfrm>
            <a:off x="5830200" y="2709720"/>
            <a:ext cx="3287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latin typeface="Arial"/>
              </a:rPr>
              <a:t>E se o código já tiver passado </a:t>
            </a:r>
            <a:endParaRPr/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latin typeface="Arial"/>
              </a:rPr>
              <a:t>deste ponto?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162000" y="85680"/>
            <a:ext cx="722736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84240" y="6402240"/>
            <a:ext cx="639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340946F0-67EC-483B-875B-02107CEFD9A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457200" y="284760"/>
            <a:ext cx="8227440" cy="111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Sinais – versão Embarcados 2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7" name="Imagem 210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57200" y="1221120"/>
            <a:ext cx="4942440" cy="5317200"/>
          </a:xfrm>
          <a:prstGeom prst="rect">
            <a:avLst/>
          </a:prstGeom>
          <a:ln>
            <a:noFill/>
          </a:ln>
        </p:spPr>
      </p:pic>
      <p:sp>
        <p:nvSpPr>
          <p:cNvPr id="8" name="CustomShape 4" hidden="0"/>
          <p:cNvSpPr/>
          <p:nvPr isPhoto="0" userDrawn="0"/>
        </p:nvSpPr>
        <p:spPr bwMode="auto">
          <a:xfrm>
            <a:off x="1872000" y="3384360"/>
            <a:ext cx="5471640" cy="1765440"/>
          </a:xfrm>
          <a:prstGeom prst="rect">
            <a:avLst/>
          </a:prstGeom>
          <a:solidFill>
            <a:srgbClr val="FF4000"/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2200" b="0" u="sng" strike="noStrike" spc="-1">
                <a:solidFill>
                  <a:srgbClr val="EEEEEE"/>
                </a:solidFill>
                <a:latin typeface="Arial"/>
              </a:rPr>
              <a:t>Erro conceitual</a:t>
            </a:r>
            <a:r>
              <a:rPr lang="pt-BR" sz="2200" b="0" strike="noStrike" spc="-1">
                <a:solidFill>
                  <a:srgbClr val="EEEEEE"/>
                </a:solidFill>
                <a:latin typeface="Arial"/>
              </a:rPr>
              <a:t>: O programa principal tenta se sincronizar com o handler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200" b="0" u="sng" strike="noStrike" spc="-1">
                <a:solidFill>
                  <a:srgbClr val="EEEEEE"/>
                </a:solidFill>
                <a:latin typeface="Arial"/>
              </a:rPr>
              <a:t>Correto</a:t>
            </a:r>
            <a:r>
              <a:rPr lang="pt-BR" sz="2200" b="0" strike="noStrike" spc="-1">
                <a:solidFill>
                  <a:srgbClr val="EEEEEE"/>
                </a:solidFill>
                <a:latin typeface="Arial"/>
              </a:rPr>
              <a:t>: o handler pode ocorrer a qualquer momento. 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96" y="2920649"/>
            <a:ext cx="8228516" cy="618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95" y="85675"/>
            <a:ext cx="7228436" cy="351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6" y="6402235"/>
            <a:ext cx="640436" cy="36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F7EB961-0435-59A2-2BDF-EEF25BB0594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1" y="4088417"/>
            <a:ext cx="8137923" cy="36344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Sinais e concorrência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5" indent="-305895">
              <a:buAutoNum type="arabicPeriod"/>
              <a:defRPr/>
            </a:pPr>
            <a:r>
              <a:rPr sz="2000" b="0"/>
              <a:t>Chamada sigaction e seu uso para receber sinais</a:t>
            </a:r>
            <a:endParaRPr sz="2000" b="0"/>
          </a:p>
          <a:p>
            <a:pPr marL="305895" indent="-305895">
              <a:buAutoNum type="arabicPeriod"/>
              <a:defRPr/>
            </a:pPr>
            <a:r>
              <a:rPr sz="2000" b="0"/>
              <a:t>Sinais diferentes sendo capturados pelo mesmo processo</a:t>
            </a:r>
            <a:endParaRPr sz="2000" b="0"/>
          </a:p>
          <a:p>
            <a:pPr marL="305895" indent="-305895">
              <a:buAutoNum type="arabicPeriod"/>
              <a:defRPr/>
            </a:pPr>
            <a:endParaRPr sz="2000" b="0"/>
          </a:p>
          <a:p>
            <a:pPr marL="305895" indent="-305895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Problemas de concorrência!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O que acontece se dois handlers tentam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20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mexer na mesma variável?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chamar printf?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usar a global errno?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Um handler que trata um sinal </a:t>
            </a:r>
            <a:r>
              <a:rPr lang="pt-BR" sz="2000" b="0" strike="noStrike" spc="-1">
                <a:solidFill>
                  <a:srgbClr val="FF0000"/>
                </a:solidFill>
                <a:latin typeface="Verdana"/>
                <a:ea typeface="Verdana"/>
              </a:rPr>
              <a:t>A</a:t>
            </a: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 só pode ser interrompido pela chegada de um outro sinal </a:t>
            </a:r>
            <a:r>
              <a:rPr lang="pt-BR" sz="2000" b="0" strike="noStrike" spc="-1">
                <a:solidFill>
                  <a:srgbClr val="FF0000"/>
                </a:solidFill>
                <a:latin typeface="Verdana"/>
                <a:ea typeface="Verdana"/>
              </a:rPr>
              <a:t>B != A</a:t>
            </a: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.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defRPr/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Temos que ser cuidadosos ao tratar sinais!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F04C14FC-D11A-467E-A4A6-18862EC20038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Handlers aninhados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58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Handlers podem ser interrompidos por outros handlers!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B9CBB0D5-E478-41C7-A4A8-219763382B32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Line 5" hidden="0"/>
          <p:cNvSpPr/>
          <p:nvPr isPhoto="0" userDrawn="0"/>
        </p:nvSpPr>
        <p:spPr bwMode="auto">
          <a:xfrm>
            <a:off x="2865240" y="2922840"/>
            <a:ext cx="360" cy="59868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9" name="Line 6" hidden="0"/>
          <p:cNvSpPr/>
          <p:nvPr isPhoto="0" userDrawn="0"/>
        </p:nvSpPr>
        <p:spPr bwMode="auto">
          <a:xfrm>
            <a:off x="2871720" y="3528000"/>
            <a:ext cx="24001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0" name="Line 7" hidden="0"/>
          <p:cNvSpPr/>
          <p:nvPr isPhoto="0" userDrawn="0"/>
        </p:nvSpPr>
        <p:spPr bwMode="auto">
          <a:xfrm flipH="1" flipV="1">
            <a:off x="5219640" y="4217400"/>
            <a:ext cx="2355120" cy="53172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1" name="Line 8" hidden="0"/>
          <p:cNvSpPr/>
          <p:nvPr isPhoto="0" userDrawn="0"/>
        </p:nvSpPr>
        <p:spPr bwMode="auto">
          <a:xfrm>
            <a:off x="2867040" y="4208760"/>
            <a:ext cx="2880" cy="87624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2" name="CustomShape 9" hidden="0"/>
          <p:cNvSpPr/>
          <p:nvPr isPhoto="0" userDrawn="0"/>
        </p:nvSpPr>
        <p:spPr bwMode="auto">
          <a:xfrm>
            <a:off x="3054240" y="2926440"/>
            <a:ext cx="204948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(2) Control passes to handler 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2038320" y="2386440"/>
            <a:ext cx="1643040" cy="33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Main program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>
            <a:off x="5633640" y="4672440"/>
            <a:ext cx="1477080" cy="81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(5) Handler T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returns to handler 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5" name="CustomShape 12" hidden="0"/>
          <p:cNvSpPr/>
          <p:nvPr isPhoto="0" userDrawn="0"/>
        </p:nvSpPr>
        <p:spPr bwMode="auto">
          <a:xfrm>
            <a:off x="2403360" y="3245400"/>
            <a:ext cx="46368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pt-BR" sz="1600" b="1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curr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" name="CustomShape 13" hidden="0"/>
          <p:cNvSpPr/>
          <p:nvPr isPhoto="0" userDrawn="0"/>
        </p:nvSpPr>
        <p:spPr bwMode="auto">
          <a:xfrm>
            <a:off x="2404080" y="3950280"/>
            <a:ext cx="47592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pt-BR" sz="1600" b="1" i="1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next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7" name="CustomShape 14" hidden="0"/>
          <p:cNvSpPr/>
          <p:nvPr isPhoto="0" userDrawn="0"/>
        </p:nvSpPr>
        <p:spPr bwMode="auto">
          <a:xfrm>
            <a:off x="457200" y="3205800"/>
            <a:ext cx="191628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(1) Program catches signal 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4616280" y="2386440"/>
            <a:ext cx="1279080" cy="33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Handler 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>
            <a:off x="6970320" y="2386440"/>
            <a:ext cx="1279080" cy="33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Handler T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0" name="CustomShape 17" hidden="0"/>
          <p:cNvSpPr/>
          <p:nvPr isPhoto="0" userDrawn="0"/>
        </p:nvSpPr>
        <p:spPr bwMode="auto">
          <a:xfrm>
            <a:off x="3390840" y="3701160"/>
            <a:ext cx="185292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(3) Program catches signal t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1" name="Line 18" hidden="0"/>
          <p:cNvSpPr/>
          <p:nvPr isPhoto="0" userDrawn="0"/>
        </p:nvSpPr>
        <p:spPr bwMode="auto">
          <a:xfrm>
            <a:off x="5252760" y="3532680"/>
            <a:ext cx="360" cy="59832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2" name="Line 19" hidden="0"/>
          <p:cNvSpPr/>
          <p:nvPr isPhoto="0" userDrawn="0"/>
        </p:nvSpPr>
        <p:spPr bwMode="auto">
          <a:xfrm>
            <a:off x="5246640" y="4124880"/>
            <a:ext cx="2400120" cy="36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3" name="CustomShape 20" hidden="0"/>
          <p:cNvSpPr/>
          <p:nvPr isPhoto="0" userDrawn="0"/>
        </p:nvSpPr>
        <p:spPr bwMode="auto">
          <a:xfrm>
            <a:off x="5378400" y="3510720"/>
            <a:ext cx="211320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(4)  Control passes to handler T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4" name="Line 21" hidden="0"/>
          <p:cNvSpPr/>
          <p:nvPr isPhoto="0" userDrawn="0"/>
        </p:nvSpPr>
        <p:spPr bwMode="auto">
          <a:xfrm>
            <a:off x="7627680" y="4180320"/>
            <a:ext cx="360" cy="59832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5" name="Line 22" hidden="0"/>
          <p:cNvSpPr/>
          <p:nvPr isPhoto="0" userDrawn="0"/>
        </p:nvSpPr>
        <p:spPr bwMode="auto">
          <a:xfrm>
            <a:off x="5252760" y="4307400"/>
            <a:ext cx="360" cy="59832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6" name="Line 23" hidden="0"/>
          <p:cNvSpPr/>
          <p:nvPr isPhoto="0" userDrawn="0"/>
        </p:nvSpPr>
        <p:spPr bwMode="auto">
          <a:xfrm flipH="1" flipV="1">
            <a:off x="2857320" y="4141080"/>
            <a:ext cx="2342519" cy="70956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27" name="CustomShape 24" hidden="0"/>
          <p:cNvSpPr/>
          <p:nvPr isPhoto="0" userDrawn="0"/>
        </p:nvSpPr>
        <p:spPr bwMode="auto">
          <a:xfrm>
            <a:off x="3550680" y="4799520"/>
            <a:ext cx="1477080" cy="1061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(6) Handler S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returns to main program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8" name="CustomShape 25" hidden="0"/>
          <p:cNvSpPr/>
          <p:nvPr isPhoto="0" userDrawn="0"/>
        </p:nvSpPr>
        <p:spPr bwMode="auto">
          <a:xfrm>
            <a:off x="457200" y="4031280"/>
            <a:ext cx="191628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359" tIns="44280" rIns="90359" bIns="4428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(7) Main program resumes 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29" name="CustomShape 26" hidden="0"/>
          <p:cNvSpPr/>
          <p:nvPr isPhoto="0" userDrawn="0"/>
        </p:nvSpPr>
        <p:spPr bwMode="auto">
          <a:xfrm>
            <a:off x="1008000" y="6012000"/>
            <a:ext cx="69490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u="sng" strike="noStrike" spc="-1">
                <a:solidFill>
                  <a:srgbClr val="EF413D"/>
                </a:solidFill>
                <a:latin typeface="Arial"/>
                <a:ea typeface="DejaVu Sans"/>
              </a:rPr>
              <a:t>Mas não pode haver mais de um handler do mesmo sinal rodando!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Bloqueio de sinais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pt-BR" sz="2000" spc="-1">
                <a:solidFill>
                  <a:srgbClr val="000000"/>
                </a:solidFill>
                <a:latin typeface="Verdana"/>
                <a:ea typeface="Verdana"/>
              </a:rPr>
              <a:t>Podemos "bloquear" o recebimento de um sinal:</a:t>
            </a:r>
            <a:endParaRPr lang="pt-BR"/>
          </a:p>
          <a:p>
            <a:pPr>
              <a:lnSpc>
                <a:spcPct val="100000"/>
              </a:lnSpc>
              <a:defRPr/>
            </a:pPr>
            <a:endParaRPr lang="pt-BR" sz="2000" b="0" strike="noStrike" spc="-1">
              <a:latin typeface="Arial"/>
            </a:endParaRPr>
          </a:p>
          <a:p>
            <a:pPr marL="344170" indent="-342900">
              <a:lnSpc>
                <a:spcPct val="100000"/>
              </a:lnSpc>
              <a:spcBef>
                <a:spcPts val="12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O sinal bloqueado fica pendente até que seja desbloqueado</a:t>
            </a:r>
            <a:endParaRPr lang="pt-BR" sz="2000" b="0" strike="noStrike" spc="-1">
              <a:latin typeface="Arial"/>
            </a:endParaRPr>
          </a:p>
          <a:p>
            <a:pPr marL="344170" indent="-342900">
              <a:spcBef>
                <a:spcPts val="12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2000" spc="-1">
                <a:solidFill>
                  <a:srgbClr val="000000"/>
                </a:solidFill>
                <a:latin typeface="Verdana"/>
                <a:ea typeface="Verdana"/>
              </a:rPr>
              <a:t>Quando for desbloqueado ele será recebido normalmente pelo processo!</a:t>
            </a:r>
            <a:endParaRPr/>
          </a:p>
          <a:p>
            <a:pPr marL="1270" algn="ctr">
              <a:spcBef>
                <a:spcPts val="1250"/>
              </a:spcBef>
              <a:spcAft>
                <a:spcPts val="850"/>
              </a:spcAft>
              <a:buClr>
                <a:srgbClr val="000000"/>
              </a:buClr>
              <a:buSzPct val="45000"/>
              <a:defRPr/>
            </a:pPr>
            <a:r>
              <a:rPr lang="pt-BR" sz="2000" b="1" spc="-1">
                <a:solidFill>
                  <a:srgbClr val="FF0000"/>
                </a:solidFill>
                <a:latin typeface="Verdana"/>
                <a:ea typeface="Verdana"/>
              </a:rPr>
              <a:t>Bloquear um sinal é algo "temporário" e não implica na recepção do sinal</a:t>
            </a:r>
            <a:endParaRPr lang="pt-BR" sz="2000" b="1" strike="noStrike" spc="-1">
              <a:solidFill>
                <a:srgbClr val="FF0000"/>
              </a:solidFill>
              <a:latin typeface="Verdana"/>
              <a:ea typeface="Verdana"/>
            </a:endParaRPr>
          </a:p>
          <a:p>
            <a:pPr marL="344170" indent="-342900">
              <a:spcBef>
                <a:spcPts val="12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Arial"/>
              <a:buChar char="•"/>
              <a:defRPr/>
            </a:pPr>
            <a:endParaRPr lang="pt-BR" sz="2000" spc="-1">
              <a:latin typeface="Verdana"/>
              <a:ea typeface="Verdana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84BDD6B1-607F-41AF-B860-478C979E21E7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Recebendo um sinal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7640" cy="4722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struct sigaction {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	void     (*sa_handler)(int);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	void     (*sa_sigaction)(int, siginfo_t*, void *);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	sigset_t   sa_mask;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 	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	int        sa_flags;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  	void     (*sa_restorer)(void);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};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6801A1FF-B694-423A-BE97-F93BF4CA202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864000" y="2232000"/>
            <a:ext cx="5542920" cy="502920"/>
          </a:xfrm>
          <a:prstGeom prst="ellipse">
            <a:avLst/>
          </a:prstGeom>
          <a:noFill/>
          <a:ln>
            <a:solidFill>
              <a:srgbClr val="ED1C24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9" name="CustomShape 6" hidden="0"/>
          <p:cNvSpPr/>
          <p:nvPr isPhoto="0" userDrawn="0"/>
        </p:nvSpPr>
        <p:spPr bwMode="auto">
          <a:xfrm>
            <a:off x="6192000" y="1332000"/>
            <a:ext cx="3036348" cy="1151234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702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SIG_IGN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para ignorar</a:t>
            </a:r>
            <a:endParaRPr lang="pt-BR" sz="1800" b="0" strike="noStrike" spc="-1">
              <a:latin typeface="Arial"/>
            </a:endParaRPr>
          </a:p>
          <a:p>
            <a:pPr marL="28702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SIG_DFL para padrão</a:t>
            </a:r>
            <a:endParaRPr lang="pt-BR" sz="1800" b="0" strike="noStrike" spc="-1">
              <a:latin typeface="Arial"/>
            </a:endParaRPr>
          </a:p>
          <a:p>
            <a:pPr marL="287020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Nome de uma função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0" name="Line 7" hidden="0"/>
          <p:cNvSpPr/>
          <p:nvPr isPhoto="0" userDrawn="0"/>
        </p:nvSpPr>
        <p:spPr bwMode="auto">
          <a:xfrm flipV="1">
            <a:off x="5616000" y="1656000"/>
            <a:ext cx="576000" cy="64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1" name="CustomShape 8" hidden="0"/>
          <p:cNvSpPr/>
          <p:nvPr isPhoto="0" userDrawn="0"/>
        </p:nvSpPr>
        <p:spPr bwMode="auto">
          <a:xfrm>
            <a:off x="1439592" y="5064890"/>
            <a:ext cx="3598920" cy="416543"/>
          </a:xfrm>
          <a:prstGeom prst="ellipse">
            <a:avLst/>
          </a:prstGeom>
          <a:noFill/>
          <a:ln>
            <a:solidFill>
              <a:srgbClr val="ED1C24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2" name="CustomShape 9" hidden="0"/>
          <p:cNvSpPr/>
          <p:nvPr isPhoto="0" userDrawn="0"/>
        </p:nvSpPr>
        <p:spPr bwMode="auto">
          <a:xfrm>
            <a:off x="5724000" y="4671962"/>
            <a:ext cx="332208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pt-BR" spc="-1">
                <a:latin typeface="Arial"/>
              </a:rPr>
              <a:t>Opções de recepção. Usaremos 0 sempre aqui. 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" name="Line 10" hidden="0"/>
          <p:cNvSpPr/>
          <p:nvPr isPhoto="0" userDrawn="0"/>
        </p:nvSpPr>
        <p:spPr bwMode="auto">
          <a:xfrm flipH="0" flipV="1">
            <a:off x="4980454" y="4923956"/>
            <a:ext cx="778647" cy="300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4" name="CustomShape 8" hidden="0"/>
          <p:cNvSpPr/>
          <p:nvPr isPhoto="0" userDrawn="0"/>
        </p:nvSpPr>
        <p:spPr bwMode="auto">
          <a:xfrm>
            <a:off x="1439592" y="4220221"/>
            <a:ext cx="3598920" cy="416543"/>
          </a:xfrm>
          <a:prstGeom prst="ellipse">
            <a:avLst/>
          </a:prstGeom>
          <a:noFill/>
          <a:ln>
            <a:solidFill>
              <a:srgbClr val="ED1C24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15" name="CustomShape 9" hidden="0"/>
          <p:cNvSpPr/>
          <p:nvPr isPhoto="0" userDrawn="0"/>
        </p:nvSpPr>
        <p:spPr bwMode="auto">
          <a:xfrm>
            <a:off x="6011547" y="3564904"/>
            <a:ext cx="332208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defRPr/>
            </a:pPr>
            <a:r>
              <a:rPr lang="pt-BR" spc="-1">
                <a:latin typeface="Arial"/>
              </a:rPr>
              <a:t>Sinais a serem bloqueados durante a execução de </a:t>
            </a:r>
            <a:r>
              <a:rPr lang="pt-BR" spc="-1">
                <a:latin typeface="Courier New"/>
              </a:rPr>
              <a:t>sa_handler</a:t>
            </a:r>
            <a:endParaRPr lang="pt-BR" spc="-1">
              <a:latin typeface="Courier New"/>
            </a:endParaRPr>
          </a:p>
        </p:txBody>
      </p:sp>
      <p:sp>
        <p:nvSpPr>
          <p:cNvPr id="16" name="Line 10" hidden="0"/>
          <p:cNvSpPr/>
          <p:nvPr isPhoto="0" userDrawn="0"/>
        </p:nvSpPr>
        <p:spPr bwMode="auto">
          <a:xfrm flipH="0" flipV="1">
            <a:off x="4937158" y="4118823"/>
            <a:ext cx="1109489" cy="311744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96" y="2920649"/>
            <a:ext cx="8228516" cy="618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95" y="85675"/>
            <a:ext cx="7228436" cy="351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6" y="6402235"/>
            <a:ext cx="640436" cy="36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CFD9F44-4F2A-60FD-2FE6-9363EEF0F66D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1" y="4088417"/>
            <a:ext cx="8137923" cy="36344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Bloqueando sinais (15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5" indent="-305895">
              <a:buAutoNum type="arabicPeriod"/>
              <a:defRPr/>
            </a:pPr>
            <a:r>
              <a:rPr sz="2000" b="0"/>
              <a:t>Sinais diferentes sendo capturados pelo mesmo processo</a:t>
            </a:r>
            <a:endParaRPr sz="2000" b="0"/>
          </a:p>
          <a:p>
            <a:pPr marL="305895" indent="-305895">
              <a:buAutoNum type="arabicPeriod"/>
              <a:defRPr/>
            </a:pPr>
            <a:r>
              <a:rPr sz="2000" b="0"/>
              <a:t>Bloqueando sinais durante a execução do handler</a:t>
            </a:r>
            <a:endParaRPr sz="2000" b="0"/>
          </a:p>
          <a:p>
            <a:pPr marL="305895" indent="-305895">
              <a:buAutoNum type="arabicPeriod"/>
              <a:defRPr/>
            </a:pPr>
            <a:endParaRPr sz="2000" b="0"/>
          </a:p>
          <a:p>
            <a:pPr marL="305895" indent="-305895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2560" cy="685656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067920" y="3636000"/>
            <a:ext cx="30024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31600" cy="61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565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Interação do SO com seus processos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A43C8EDB-6A9B-482C-BDDF-AD0E84CCB28C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85840" y="3500280"/>
            <a:ext cx="1287360" cy="1094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808080"/>
                </a:solidFill>
                <a:latin typeface="Calibri"/>
                <a:ea typeface="DejaVu Sans"/>
              </a:rPr>
              <a:t>Processo 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3286440" y="1682280"/>
            <a:ext cx="1554120" cy="47311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SISTEMA OPERACIONAL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6331320" y="3021480"/>
            <a:ext cx="2118960" cy="2052720"/>
          </a:xfrm>
          <a:prstGeom prst="decagon">
            <a:avLst>
              <a:gd name="vf" fmla="val 105146"/>
            </a:avLst>
          </a:prstGeom>
          <a:solidFill>
            <a:schemeClr val="accent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Hardware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 flipH="1" flipV="1">
            <a:off x="4840560" y="4045680"/>
            <a:ext cx="1487880" cy="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8" hidden="0"/>
          <p:cNvSpPr/>
          <p:nvPr isPhoto="0" userDrawn="0"/>
        </p:nvSpPr>
        <p:spPr bwMode="auto">
          <a:xfrm>
            <a:off x="4904280" y="3402360"/>
            <a:ext cx="13626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Exceções/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Interrupções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1574280" y="3678840"/>
            <a:ext cx="1710720" cy="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0" hidden="0"/>
          <p:cNvSpPr/>
          <p:nvPr isPhoto="0" userDrawn="0"/>
        </p:nvSpPr>
        <p:spPr bwMode="auto">
          <a:xfrm>
            <a:off x="1915200" y="3248280"/>
            <a:ext cx="8719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 flipH="1">
            <a:off x="1572840" y="4340160"/>
            <a:ext cx="1710720" cy="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2" hidden="0"/>
          <p:cNvSpPr/>
          <p:nvPr isPhoto="0" userDrawn="0"/>
        </p:nvSpPr>
        <p:spPr bwMode="auto">
          <a:xfrm>
            <a:off x="1707480" y="4452840"/>
            <a:ext cx="144324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(“exceções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de software”)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(Alguns) Sinais POSIX</a:t>
            </a:r>
            <a:endParaRPr lang="pt-BR" sz="3200" b="0" strike="noStrike" spc="-1">
              <a:latin typeface="Arial"/>
            </a:endParaRPr>
          </a:p>
        </p:txBody>
      </p:sp>
      <p:graphicFrame>
        <p:nvGraphicFramePr>
          <p:cNvPr id="5" name="Table 2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57200" y="1486080"/>
          <a:ext cx="8474400" cy="481320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767600"/>
                <a:gridCol w="2813760"/>
                <a:gridCol w="3893040"/>
              </a:tblGrid>
              <a:tr h="574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Signal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 Action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solidFill>
                      <a:srgbClr val="F2DCDB"/>
                    </a:solidFill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SIGABRT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 (core dump)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Process abort signal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SIGALRM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Alarm clock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SIGCHLD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Ignore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Child process terminated, stopped, or continued.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SIGFPE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 (core dump)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Erroneous arithmetic operation.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SIGILL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 (core dump)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Illegal instruction.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SIGINT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Terminal interrupt signal. (Ctrl+C)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SIGKILL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Kill (cannot be caught or ignored).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32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SIGTERM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Termination signal.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87E9A48C-B77D-4FB4-A04F-730641A9D3A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Exemplos de usos de sinais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3286549C-5BCC-42B9-A2E2-6DD6FDE6A7B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Ctrl+C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 envia um sinal SIGINT para o processo. </a:t>
            </a:r>
            <a:endParaRPr lang="pt-BR" sz="1800" spc="-1">
              <a:latin typeface="Arial"/>
            </a:endParaRPr>
          </a:p>
          <a:p>
            <a:pPr marL="744390" lvl="1" indent="-285750">
              <a:spcBef>
                <a:spcPts val="360"/>
              </a:spcBef>
              <a:buClr>
                <a:srgbClr val="000000"/>
              </a:buClr>
              <a:buFont typeface="Courier New"/>
              <a:buChar char="o"/>
              <a:defRPr/>
            </a:pPr>
            <a:r>
              <a:rPr lang="pt-BR" b="0" strike="noStrike" spc="-1">
                <a:solidFill>
                  <a:srgbClr val="000000"/>
                </a:solidFill>
                <a:latin typeface="Verdana"/>
                <a:ea typeface="Verdana"/>
              </a:rPr>
              <a:t>Ele pode ser capturado e fazer com que o programa feche conexões e arquivos abertos, por exemplo.</a:t>
            </a:r>
            <a:endParaRPr lang="pt-BR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O sinal SIGSTOP (SIGTSTP) é usado para deixar um processo em background. Ele fica parado até ser resumido por SIGCONT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O sinal SIGKILL interrompe um processo imediatamente. Ele não pode ser ignorado.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 marL="285840"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>
              <a:defRPr/>
            </a:pPr>
            <a:r>
              <a:rPr lang="pt-BR" sz="3200" spc="-1">
                <a:solidFill>
                  <a:srgbClr val="C00026"/>
                </a:solidFill>
                <a:latin typeface="Verdana"/>
                <a:ea typeface="Verdana"/>
              </a:rPr>
              <a:t>Sinais POSIX</a:t>
            </a:r>
            <a:endParaRPr lang="pt-BR"/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3286549C-5BCC-42B9-A2E2-6DD6FDE6A7B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defRPr/>
            </a:pPr>
            <a:r>
              <a:rPr lang="pt-BR" sz="2400" spc="-1">
                <a:latin typeface="Verdana"/>
              </a:rPr>
              <a:t>Notificação assíncrona enviada para um processo para indicar que algo ocorreu. Principalmente usada para avisar a um processo que </a:t>
            </a:r>
            <a:endParaRPr/>
          </a:p>
          <a:p>
            <a:pPr>
              <a:defRPr/>
            </a:pPr>
            <a:endParaRPr lang="pt-BR" sz="2400" spc="-1">
              <a:latin typeface="Verdana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pt-BR" sz="2400" u="sng" spc="-1">
                <a:latin typeface="Verdana"/>
              </a:rPr>
              <a:t>erros e/ou exceções</a:t>
            </a:r>
            <a:r>
              <a:rPr lang="pt-BR" sz="2400" spc="-1">
                <a:latin typeface="Verdana"/>
              </a:rPr>
              <a:t> de hardware ocorreram</a:t>
            </a:r>
            <a:endParaRPr/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pt-BR" sz="2400" spc="-1">
                <a:latin typeface="Verdana"/>
              </a:rPr>
              <a:t>uma </a:t>
            </a:r>
            <a:r>
              <a:rPr lang="pt-BR" sz="2400" u="sng" spc="-1">
                <a:latin typeface="Verdana"/>
              </a:rPr>
              <a:t>condição de sistema</a:t>
            </a:r>
            <a:r>
              <a:rPr lang="pt-BR" sz="2400" spc="-1">
                <a:latin typeface="Verdana"/>
              </a:rPr>
              <a:t> mudou</a:t>
            </a:r>
            <a:endParaRPr/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pt-BR" sz="2400" spc="-1">
                <a:latin typeface="Verdana"/>
              </a:rPr>
              <a:t>o </a:t>
            </a:r>
            <a:r>
              <a:rPr lang="pt-BR" sz="2400" u="sng" spc="-1">
                <a:latin typeface="Verdana"/>
              </a:rPr>
              <a:t>usuário</a:t>
            </a:r>
            <a:r>
              <a:rPr lang="pt-BR" sz="2400" spc="-1">
                <a:latin typeface="Verdana"/>
              </a:rPr>
              <a:t> quer parar ou finalizar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Enviando um sinal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750" indent="-28384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Kernel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detectou um evento de sistema, tal como uma divisão-por-zero (SIGFPE) ou término de um processo filho (SIGCHLD)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750" indent="-28384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Outro processo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invocou a chamada de sistema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kill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para explicitamente pedir ao kernel que envie um sinal ao processo destinatário.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94504120-6E7B-49DD-808A-79EAA9473510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97" y="2920649"/>
            <a:ext cx="8228517" cy="618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Correção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96" y="85676"/>
            <a:ext cx="7228437" cy="35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7" y="6402236"/>
            <a:ext cx="640437" cy="36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83BA43B-2F15-395B-890B-DE3E5D9FA04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1" y="4088418"/>
            <a:ext cx="8137923" cy="36344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pt-BR" sz="20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Enviando sinais II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5" indent="-305895">
              <a:buAutoNum type="arabicPeriod"/>
              <a:defRPr/>
            </a:pPr>
            <a:r>
              <a:rPr lang="pt-BR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chamada de sistema kill</a:t>
            </a:r>
            <a:endParaRPr sz="2000" b="0"/>
          </a:p>
          <a:p>
            <a:pPr marL="305895" indent="-305895">
              <a:buAutoNum type="arabicPeriod"/>
              <a:defRPr/>
            </a:pPr>
            <a:endParaRPr sz="2000" b="0"/>
          </a:p>
          <a:p>
            <a:pPr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Recebendo um sinal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7640" cy="4722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O kernel força o processo destinatário a reagir de alguma forma à entrega do sinal. O destinatário pode: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Ignorar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o sinal (não faz nada)</a:t>
            </a:r>
            <a:endParaRPr lang="pt-BR" sz="2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Terminar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o processo (opcional: core dump)</a:t>
            </a:r>
            <a:endParaRPr lang="pt-BR" sz="2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Capturar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o sinal e executar, como usuário, um signal handler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4D226EA6-EC3B-45F3-A7BC-08119BD7F50B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>On-screen Show (4:3)</PresentationFormat>
  <Paragraphs>0</Paragraphs>
  <Slides>28</Slides>
  <Notes>28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1202</cp:revision>
  <dcterms:created xsi:type="dcterms:W3CDTF">2014-04-17T20:05:08Z</dcterms:created>
  <dcterms:modified xsi:type="dcterms:W3CDTF">2021-05-12T00:54:13Z</dcterms:modified>
  <cp:category/>
  <cp:contentStatus/>
  <cp:version/>
</cp:coreProperties>
</file>