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7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s/slide27.xml" ContentType="application/vnd.openxmlformats-officedocument.presentationml.slide+xml"/>
  <Override PartName="/ppt/slides/slide4.xml" ContentType="application/vnd.openxmlformats-officedocument.presentationml.slide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5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25.xml" ContentType="application/vnd.openxmlformats-officedocument.presentationml.slid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53.xml" ContentType="application/vnd.openxmlformats-officedocument.presentationml.slideLayout+xml"/>
  <Override PartName="/ppt/tableStyles.xml" ContentType="application/vnd.openxmlformats-officedocument.presentationml.tableStyles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slide28.xml" ContentType="application/vnd.openxmlformats-officedocument.presentationml.slide+xml"/>
  <Override PartName="/ppt/theme/theme1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70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theme" Target="theme/theme1.xml"/><Relationship Id="rId8" Type="http://schemas.openxmlformats.org/officeDocument/2006/relationships/theme" Target="theme/theme2.xml"/><Relationship Id="rId9" Type="http://schemas.openxmlformats.org/officeDocument/2006/relationships/theme" Target="theme/theme3.xml"/><Relationship Id="rId10" Type="http://schemas.openxmlformats.org/officeDocument/2006/relationships/theme" Target="theme/theme4.xml"/><Relationship Id="rId11" Type="http://schemas.openxmlformats.org/officeDocument/2006/relationships/theme" Target="theme/theme5.xml"/><Relationship Id="rId12" Type="http://schemas.openxmlformats.org/officeDocument/2006/relationships/theme" Target="theme/theme6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presProps" Target="presProps.xml" /><Relationship Id="rId42" Type="http://schemas.openxmlformats.org/officeDocument/2006/relationships/tableStyles" Target="tableStyles.xml" /><Relationship Id="rId43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8.xml"/><Relationship Id="rId13" Type="http://schemas.openxmlformats.org/officeDocument/2006/relationships/theme" Target="../theme/theme4.xml"/><Relationship Id="rId14" Type="http://schemas.openxmlformats.org/officeDocument/2006/relationships/image" Target="../media/image5.jp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9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0.xml"/><Relationship Id="rId13" Type="http://schemas.openxmlformats.org/officeDocument/2006/relationships/theme" Target="../theme/theme5.xml"/></Relationships>
</file>

<file path=ppt/slideMasters/_rels/slideMaster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slideLayout" Target="../slideLayouts/slideLayout62.xml"/><Relationship Id="rId3" Type="http://schemas.openxmlformats.org/officeDocument/2006/relationships/slideLayout" Target="../slideLayouts/slideLayout63.xml"/><Relationship Id="rId4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5.xml"/><Relationship Id="rId6" Type="http://schemas.openxmlformats.org/officeDocument/2006/relationships/slideLayout" Target="../slideLayouts/slideLayout66.xml"/><Relationship Id="rId7" Type="http://schemas.openxmlformats.org/officeDocument/2006/relationships/slideLayout" Target="../slideLayouts/slideLayout67.xml"/><Relationship Id="rId8" Type="http://schemas.openxmlformats.org/officeDocument/2006/relationships/slideLayout" Target="../slideLayouts/slideLayout68.xml"/><Relationship Id="rId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2.xml"/><Relationship Id="rId13" Type="http://schemas.openxmlformats.org/officeDocument/2006/relationships/theme" Target="../theme/theme6.xml"/><Relationship Id="rId14" Type="http://schemas.openxmlformats.org/officeDocument/2006/relationships/image" Target="../media/image6.jpg"/><Relationship Id="rId15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5000" cy="68547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1480" cy="685548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0760" cy="685476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r>
              <a:rPr lang="pt-BR" sz="4400" b="0" strike="noStrike" spc="-1">
                <a:latin typeface="Arial"/>
              </a:rPr>
              <a:t>Click to edit the title text format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3200" b="0" strike="noStrike" spc="-1">
                <a:latin typeface="Arial"/>
              </a:rPr>
              <a:t>Click to edit the outline text format</a:t>
            </a:r>
            <a:endParaRPr lang="pt-B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800" b="0" strike="noStrike" spc="-1">
                <a:latin typeface="Arial"/>
              </a:rPr>
              <a:t>Second Outline Level</a:t>
            </a:r>
            <a:endParaRPr lang="pt-B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latin typeface="Arial"/>
              </a:rPr>
              <a:t>Third Outline Level</a:t>
            </a:r>
            <a:endParaRPr lang="pt-B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latin typeface="Arial"/>
              </a:rPr>
              <a:t>Fourth Outline Level</a:t>
            </a:r>
            <a:endParaRPr lang="pt-B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Fifth Outline Level</a:t>
            </a:r>
            <a:endParaRPr lang="pt-B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Sixth Outline Level</a:t>
            </a:r>
            <a:endParaRPr lang="pt-B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latin typeface="Arial"/>
              </a:rPr>
              <a:t>Seventh Outline Level</a:t>
            </a:r>
            <a:endParaRPr lang="pt-BR" sz="2000" b="0" strike="noStrike" spc="-1"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image" Target="../media/image1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57" y="2384277"/>
            <a:ext cx="7342198" cy="7127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5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57" y="3429000"/>
            <a:ext cx="7342198" cy="47483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3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16 - Entrada e Saída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99998" y="5463357"/>
            <a:ext cx="7342198" cy="112967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5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Syscalls para arquivos (regulares)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Abrir e fechar arquivos: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open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() e close()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Ler e escrever em arquivos: read() e write()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Mudar posição corrente no arquivo: lseek()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8092AAD-599E-4DB7-8A24-3CA9C235D06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em Unix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arquivo é uma sequência de m bytes: </a:t>
            </a:r>
            <a:br>
              <a:rPr/>
            </a:b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0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... 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m-1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Todos os dispositivos de entrada/saída são representados como arquivos!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/dev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 kernel disponibiliza algumas estruturas de dados para os usuários via sistema de arquivos!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/proc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/sys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973A552-CDCC-436F-9A50-58F3A0E0500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Abrindo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int open(const char *pathname, int flags,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	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  mode_t mode);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Retorna um inteiro chamado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file descriptor.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flags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indicam opções de abertura de arquivo</a:t>
            </a:r>
            <a:endParaRPr lang="pt-BR" sz="2400" b="0" strike="noStrike" spc="-1">
              <a:latin typeface="Arial"/>
            </a:endParaRPr>
          </a:p>
          <a:p>
            <a:pPr marL="750015" lvl="7" indent="-349965">
              <a:lnSpc>
                <a:spcPct val="100000"/>
              </a:lnSpc>
              <a:spcBef>
                <a:spcPts val="1134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O_RDONLY, O_WRONLY, O_RDWR</a:t>
            </a:r>
            <a:endParaRPr lang="pt-BR" sz="2400" b="0" strike="noStrike" spc="-1">
              <a:latin typeface="Arial"/>
            </a:endParaRPr>
          </a:p>
          <a:p>
            <a:pPr marL="750015" lvl="7" indent="-349965">
              <a:lnSpc>
                <a:spcPct val="100000"/>
              </a:lnSpc>
              <a:spcBef>
                <a:spcPts val="1134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O_CREATE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(cria se não existir)</a:t>
            </a:r>
            <a:endParaRPr lang="pt-BR" sz="2400" b="0" strike="noStrike" spc="-1">
              <a:latin typeface="Arial"/>
            </a:endParaRPr>
          </a:p>
          <a:p>
            <a:pPr marL="750015" lvl="7" indent="-349965">
              <a:lnSpc>
                <a:spcPct val="100000"/>
              </a:lnSpc>
              <a:spcBef>
                <a:spcPts val="1134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O_EXCL + O_CREATE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(se existir falha)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mode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indica as permissões de um arquivo criado usando open.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4DA82FE-61B4-494A-B048-9C229667AA4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E/S padrão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 processo criado por um shell Linux já vem com três arquivos abertos, e associados com o terminal: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0: standard input (stdin)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1: standard output (stdout)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2: standard error (stderr) 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D717044-5F88-4BD1-95E8-1483AE5EAB4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Fechando um arquivo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Fechar um arquivo informa ao kernel que você já terminou de acessar o arquivo.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Cuidado: não feche um arquivo já fechado!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A5E64E5-5E5D-4210-AC00-252CE01FD75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750960" y="2413440"/>
            <a:ext cx="6321960" cy="222264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fd;     </a:t>
            </a:r>
            <a:r>
              <a:rPr lang="pt-BR" sz="20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file descriptor */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int retval; </a:t>
            </a:r>
            <a:r>
              <a:rPr lang="pt-BR" sz="20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return value */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if ((retval = close(fd)) &lt; 0) {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perror("close");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exit(1);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0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Lendo/escrevendo em um arquivo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66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ssize_t read(int fd, void *buf, size_t count);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ssize_t write(int fd, const void *buf, size_t count);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chamadas lê/escreve </a:t>
            </a: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no máximo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count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bytes apontados por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buf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no arquivo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fd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Ambas retornam o número de bytes lidos/escritos e -1 se houver erro.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Se </a:t>
            </a:r>
            <a:r>
              <a:rPr lang="pt-BR" sz="2400" b="0" strike="noStrike" spc="-1">
                <a:solidFill>
                  <a:srgbClr val="000000"/>
                </a:solidFill>
                <a:latin typeface="DejaVu Sans Mono"/>
                <a:ea typeface="Verdana"/>
              </a:rPr>
              <a:t>read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retornar 0 acabou o arquivo.</a:t>
            </a:r>
            <a:endParaRPr lang="pt-BR" sz="2400" b="0" strike="noStrike" spc="-1">
              <a:latin typeface="Arial"/>
            </a:endParaRPr>
          </a:p>
          <a:p>
            <a:pPr marL="349965" indent="-349965">
              <a:lnSpc>
                <a:spcPct val="100000"/>
              </a:lnSpc>
              <a:spcBef>
                <a:spcPts val="479"/>
              </a:spcBef>
              <a:buFont typeface="Arial"/>
              <a:buChar char="•"/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D1E99BC-A549-49C5-B7FD-669A54F4EAC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Short counts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Quando short count pode ocorrer: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EOF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Lendo linhas do terminal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Lendo e escrevendo em sockets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Short counts nunca ocorrem quando: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Lendo de arquivos (exceto quando EOF)</a:t>
            </a: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Escrevendo para arquivos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DejaVu Sans Mono"/>
                <a:ea typeface="Verdana"/>
              </a:rPr>
              <a:t>read</a:t>
            </a: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2400" b="0" u="sng" strike="noStrike" spc="-1">
                <a:solidFill>
                  <a:srgbClr val="000000"/>
                </a:solidFill>
                <a:latin typeface="DejaVu Sans Mono"/>
                <a:ea typeface="Verdana"/>
              </a:rPr>
              <a:t>write</a:t>
            </a: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 são, por padrão, síncronas e bloqueiam se o arquivo não estiver pronto.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102A794E-A312-4D28-AC23-1ECE80EB7EB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5448D0B8-5553-DCBD-247F-FC467E7153DA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E/S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Usar funções básicas de tratamento de arquivos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em Unix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arquivo é uma sequência de m bytes: </a:t>
            </a:r>
            <a:br>
              <a:rPr/>
            </a:b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0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, ... , B</a:t>
            </a:r>
            <a:r>
              <a:rPr lang="pt-BR" sz="2400" b="0" strike="noStrike" spc="-1" baseline="-25000">
                <a:solidFill>
                  <a:srgbClr val="000000"/>
                </a:solidFill>
                <a:latin typeface="Verdana"/>
                <a:ea typeface="Verdana"/>
              </a:rPr>
              <a:t>m-1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Todos os dispositivos de entrada/saída são representados como arquivos!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/dev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 kernel disponibiliza algumas estruturas de dados para os usuários via sistema de arquivos!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/proc</a:t>
            </a:r>
            <a:endParaRPr lang="pt-BR" sz="2400" b="0" strike="noStrike" spc="-1">
              <a:latin typeface="Arial"/>
            </a:endParaRPr>
          </a:p>
          <a:p>
            <a:pPr marL="1085760" lvl="1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/sys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6AA4F75-2B61-4DB2-8965-A0C62D90FEF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de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Arquivos regulares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Dados arbitrários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Diretórios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índice para um grupo de arquivos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Sockets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Para comunicar com outro processo em outra máquina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9026037-29D7-455A-8B0C-17913277C2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Linux do Zero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7942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Kernel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Biblioteca padrão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Interface direta com o kernel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Funções de conveniência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de usuário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ls, mkdir, rm, ln</a:t>
            </a:r>
            <a:endParaRPr lang="pt-BR" sz="2800" b="0" strike="noStrike" spc="-1">
              <a:latin typeface="Arial"/>
            </a:endParaRPr>
          </a:p>
          <a:p>
            <a:pPr marL="794073" lvl="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bash ou outro shell interativo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100000"/>
              </a:lnSpc>
              <a:spcBef>
                <a:spcPts val="360"/>
              </a:spcBef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 de Arquivos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2011A9F-2CE9-4C3E-ACDF-A9271BFB4B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de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Pipes(FIFOs)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Comunicação entre processos da mesma máquina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Links simbólicos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Quase um “ponteiro” para outro arquivo!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Dispositivos</a:t>
            </a:r>
            <a:endParaRPr lang="pt-BR" sz="2400" b="0" strike="noStrike" spc="-1">
              <a:latin typeface="Arial"/>
            </a:endParaRPr>
          </a:p>
          <a:p>
            <a:pPr marL="1028879" lvl="1" indent="-2833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Tipo bloco e caractere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9C1C665-AB9D-418D-ABD3-C8DBA184CC42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regulares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Para o kernel, não existe diferença entre “arquivo texto” e “arquivo binário”: é tudo byte!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Arquivos texto: conceitualmente são uma sequência de linhas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Término de linhas:</a:t>
            </a:r>
            <a:endParaRPr lang="pt-BR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Linux e MacOS: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newline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ou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line feed 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(‘\n’) </a:t>
            </a:r>
            <a:endParaRPr lang="pt-BR" sz="20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Windows e protocolos Internet: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carriage return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 seguido de </a:t>
            </a:r>
            <a:r>
              <a:rPr lang="pt-BR" sz="20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line feed </a:t>
            </a: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Verdana"/>
              </a:rPr>
              <a:t>(‘\r\n’)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B5AD028-0DC1-42B4-8D2F-37C1543437D4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Picture 3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5245200" y="4824360"/>
            <a:ext cx="2588400" cy="194075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Diretórios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Um diretório é um array de links, mapeando um nome de arquivo a um arquivo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Todo diretório contém ao menos duas entradas:</a:t>
            </a: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 (dot) é um link para si próprio</a:t>
            </a:r>
            <a:endParaRPr lang="pt-BR" sz="2400" b="0" strike="noStrike" spc="-1">
              <a:latin typeface="Arial"/>
            </a:endParaRPr>
          </a:p>
          <a:p>
            <a:pPr marL="343080" indent="-3405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.. (dot dot) é um link para o diretório pai na hierarquia de diretórios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Comandos: mkdir, ls, rmdir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Cada processo roda em um diretório corrente (current working directory – cwd), que pode ser alterado com chdir()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899DEDF-11C7-4DFD-8242-401371FC219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92F71F83-373A-400F-974A-6E9FC68A62C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894600" y="6408000"/>
            <a:ext cx="724032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https://linux-audit.com/linux-history-how-dot-files-became-hidden-files/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88000" y="1008000"/>
            <a:ext cx="8389800" cy="460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Arquivos em Unix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823C97D-4DDD-4B87-8170-CFA7BBFAE53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7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464760" y="1794600"/>
            <a:ext cx="7753320" cy="3675240"/>
          </a:xfrm>
          <a:prstGeom prst="rect">
            <a:avLst/>
          </a:prstGeom>
          <a:ln>
            <a:noFill/>
          </a:ln>
        </p:spPr>
      </p:pic>
      <p:sp>
        <p:nvSpPr>
          <p:cNvPr id="8" name="CustomShape 4" hidden="0"/>
          <p:cNvSpPr/>
          <p:nvPr isPhoto="0" userDrawn="0"/>
        </p:nvSpPr>
        <p:spPr bwMode="auto">
          <a:xfrm>
            <a:off x="216000" y="6300000"/>
            <a:ext cx="7202520" cy="29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Fonte: https://nepalisupport.wordpress.com/2016/06/29/linux-file-system-hierarchy/</a:t>
            </a:r>
            <a:endParaRPr lang="pt-BR" sz="1500" b="0" strike="noStrike" spc="-1">
              <a:latin typeface="Arial"/>
            </a:endParaRPr>
          </a:p>
        </p:txBody>
      </p:sp>
      <p:sp>
        <p:nvSpPr>
          <p:cNvPr id="9" name="CustomShape 5" hidden="0"/>
          <p:cNvSpPr/>
          <p:nvPr isPhoto="0" userDrawn="0"/>
        </p:nvSpPr>
        <p:spPr bwMode="auto">
          <a:xfrm>
            <a:off x="4212000" y="5796000"/>
            <a:ext cx="141300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hier 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Permissões de arquivos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62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88DD4DE-7C1E-459A-8A7E-61B3982819E1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504000" y="1476000"/>
            <a:ext cx="8489880" cy="41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Funcionam dentro da camada de Aplicação.</a:t>
            </a: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arquivo possui um usuário dono</a:t>
            </a: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Permissões de leitura(4), escrita(2) e execução(1) para</a:t>
            </a:r>
            <a:endParaRPr lang="pt-BR" sz="2600" b="0" strike="noStrike" spc="-1">
              <a:latin typeface="Arial"/>
            </a:endParaRPr>
          </a:p>
          <a:p>
            <a:pPr marL="1172094" lvl="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Usuário dono do arquivo</a:t>
            </a:r>
            <a:endParaRPr lang="pt-BR" sz="2600" b="0" strike="noStrike" spc="-1">
              <a:latin typeface="Arial"/>
            </a:endParaRPr>
          </a:p>
          <a:p>
            <a:pPr marL="1172094" lvl="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Usuários no mesmo grupo de usuários do dono</a:t>
            </a:r>
            <a:endParaRPr lang="pt-BR" sz="2600" b="0" strike="noStrike" spc="-1">
              <a:latin typeface="Arial"/>
            </a:endParaRPr>
          </a:p>
          <a:p>
            <a:pPr marL="1172094" lvl="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Todo mundo</a:t>
            </a: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endParaRPr lang="pt-BR" sz="2600" b="0" strike="noStrike" spc="-1">
              <a:latin typeface="Arial"/>
            </a:endParaRPr>
          </a:p>
          <a:p>
            <a:pPr marL="371994" indent="-371994">
              <a:lnSpc>
                <a:spcPct val="100000"/>
              </a:lnSpc>
              <a:buFont typeface="Arial"/>
              <a:buChar char="•"/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Permissões codificadas usando números de 0 a 7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2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3492000" y="5904000"/>
            <a:ext cx="3996000" cy="124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chmod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26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chown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7080" cy="61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Metadados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7E772627-745D-409F-8982-C38F0A444B5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422280" y="1494720"/>
            <a:ext cx="8262000" cy="398196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Metadata returned by the stat and fstat functions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struct stat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dev_t         st_dev;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Device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ino_t         st_ino;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inode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mode_t        st_mode;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Protection and file type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nlink_t       st_nlink;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Number of hard links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uid_t         st_uid;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User ID of owner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gid_t         st_gid; 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Group ID of owner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dev_t         st_rdev;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Device type (if inode device)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off_t         st_size; 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Total size, in bytes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unsigned long st_blksize;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Blocksize for filesystem I/O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unsigned long st_blocks;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Number of blocks allocated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time_t        st_atime;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Time of last access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time_t        st_mtime;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Time of last modification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time_t        st_ctime;    </a:t>
            </a:r>
            <a:r>
              <a:rPr lang="pt-BR" sz="1600" b="1" strike="noStrike" spc="-1">
                <a:solidFill>
                  <a:srgbClr val="990000"/>
                </a:solidFill>
                <a:latin typeface="Courier New"/>
                <a:ea typeface="DejaVu Sans"/>
              </a:rPr>
              <a:t>/* Time of last change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pt-BR" sz="16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872000" y="5688000"/>
            <a:ext cx="5544000" cy="41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Descrição detalhada em </a:t>
            </a:r>
            <a:r>
              <a:rPr lang="pt-BR" sz="2200" b="0" strike="noStrike" spc="-1">
                <a:solidFill>
                  <a:srgbClr val="000000"/>
                </a:solidFill>
                <a:latin typeface="DejaVu Sans Mono"/>
                <a:ea typeface="DejaVu Sans"/>
              </a:rPr>
              <a:t>man 7 inode</a:t>
            </a: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9C6EB67-6407-4666-2081-ACF6BA8EE6B6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Primeiros passos com E/S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Permissões e posse de arquivos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0760" cy="685476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060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29800" cy="60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000" cy="6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24782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60"/>
              </a:spcBef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"software that controls the operation of a computer and directs the processing of programs (as by assigning storage space in memory and controlling input and output functions) ." </a:t>
            </a: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defRPr/>
            </a:pPr>
            <a:endParaRPr lang="pt-BR" sz="2800" b="0" strike="noStrike" spc="-1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(Merriam Webster)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6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5920" cy="34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7920" cy="3614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BB04A665-4C87-4D1B-999B-25C75E7141B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560" y="781560"/>
            <a:ext cx="8225280" cy="61487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427320" y="1313640"/>
            <a:ext cx="8025840" cy="469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Controla acesso a 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Memória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Armazenamento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Dispositivos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diversos </a:t>
            </a:r>
            <a:r>
              <a:rPr lang="pt-BR" sz="1800" b="0" u="sng" strike="noStrike" spc="-1">
                <a:solidFill>
                  <a:srgbClr val="000000"/>
                </a:solidFill>
                <a:latin typeface="Arial"/>
                <a:ea typeface="DejaVu Sans"/>
              </a:rPr>
              <a:t>programas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de modo a garantir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Isolamento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Divisão de tempo de processamento</a:t>
            </a:r>
            <a:endParaRPr lang="pt-BR" sz="1800" b="0" strike="noStrike" spc="-1">
              <a:latin typeface="Arial"/>
            </a:endParaRPr>
          </a:p>
          <a:p>
            <a:pPr marL="285840" indent="-28332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Acesso concorrente aos dispositivos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Objetivos de hoje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200000"/>
              </a:lnSpc>
              <a:spcBef>
                <a:spcPts val="360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Compreender o mecanismo usado pelo Sistema Operacional para expor recursos de hardware</a:t>
            </a: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Utilizar chamadas de sistema POSIX para ler e escrever arquivos</a:t>
            </a: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Compreender permissões de arquivos em sistemas POSIX</a:t>
            </a:r>
            <a:endParaRPr lang="pt-BR" sz="1800" b="0" strike="noStrike" spc="-1">
              <a:latin typeface="Arial"/>
            </a:endParaRPr>
          </a:p>
          <a:p>
            <a:pPr marL="343080" indent="-339840">
              <a:lnSpc>
                <a:spcPct val="2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Verdana"/>
              </a:rPr>
              <a:t>Experimentar uma situação de concorrência de recursos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628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A0E5905-F6EE-4AA9-A0B1-CCA1D693ADD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E6BC19C-87ED-4319-84D3-7757E366CB36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72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Kernel: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software do sistema que gerencia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Programas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Recursos do hardware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Roda com privilégios totais no hardware. Grosso modo, é um conjunto de handlers de interrupção. 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6360" cy="61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2800" b="0" strike="noStrike" spc="-1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84240" y="6402240"/>
            <a:ext cx="638280" cy="3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4C876DBA-9CFB-4890-9F5C-2148965560B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657720" y="1486080"/>
            <a:ext cx="8026200" cy="472103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u="sng" strike="noStrike" spc="-1">
                <a:solidFill>
                  <a:srgbClr val="000000"/>
                </a:solidFill>
                <a:latin typeface="Verdana"/>
                <a:ea typeface="Verdana"/>
              </a:rPr>
              <a:t>Processo de usuário: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qualquer programa sendo executado no computador.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A falha de um processo não afeta os outros.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Roda com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privilégios limitados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 Interaje com o hardware por meio de </a:t>
            </a:r>
            <a:r>
              <a:rPr lang="pt-BR" sz="2400" b="1" strike="noStrike" spc="-1">
                <a:solidFill>
                  <a:srgbClr val="000000"/>
                </a:solidFill>
                <a:latin typeface="Verdana"/>
                <a:ea typeface="Verdana"/>
              </a:rPr>
              <a:t>chamadas ao kernel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obter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defRPr/>
            </a:pP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Memória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Acesso ao disco e outros periféricos</a:t>
            </a:r>
            <a:endParaRPr lang="pt-BR" sz="2400" b="0" strike="noStrike" spc="-1">
              <a:latin typeface="Arial"/>
            </a:endParaRPr>
          </a:p>
          <a:p>
            <a:pPr marL="216000" indent="-213120">
              <a:lnSpc>
                <a:spcPct val="100000"/>
              </a:lnSpc>
              <a:spcBef>
                <a:spcPts val="76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Comunicar com outros processos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198" y="781197"/>
            <a:ext cx="8226357" cy="61595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0">
                <a:solidFill>
                  <a:srgbClr val="C00026"/>
                </a:solidFill>
                <a:latin typeface="Verdana"/>
                <a:ea typeface="Verdana"/>
              </a:rPr>
              <a:t>Sistemas Operacionais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161997" y="85678"/>
            <a:ext cx="7226277" cy="3491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3" hidden="0"/>
          <p:cNvSpPr/>
          <p:nvPr isPhoto="0" userDrawn="0"/>
        </p:nvSpPr>
        <p:spPr bwMode="auto">
          <a:xfrm>
            <a:off x="84238" y="6402238"/>
            <a:ext cx="638277" cy="3617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3AF975F9-A68C-F7D3-9655-C2FE76DF1680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  <p:sp>
        <p:nvSpPr>
          <p:cNvPr id="7" name="CustomShape 4" hidden="0"/>
          <p:cNvSpPr/>
          <p:nvPr isPhoto="0" userDrawn="0"/>
        </p:nvSpPr>
        <p:spPr bwMode="auto">
          <a:xfrm>
            <a:off x="285837" y="2276278"/>
            <a:ext cx="1285558" cy="1092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1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 flipH="0" flipV="0">
            <a:off x="3450237" y="1979997"/>
            <a:ext cx="1602369" cy="381959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FFFF"/>
                </a:solidFill>
                <a:latin typeface="Arial"/>
                <a:ea typeface="DejaVu Sans"/>
              </a:rPr>
              <a:t>SISTEMA OPERACIONAL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9" name="CustomShape 6" hidden="0"/>
          <p:cNvSpPr/>
          <p:nvPr isPhoto="0" userDrawn="0"/>
        </p:nvSpPr>
        <p:spPr bwMode="auto">
          <a:xfrm>
            <a:off x="6331318" y="3021478"/>
            <a:ext cx="2117158" cy="2050917"/>
          </a:xfrm>
          <a:prstGeom prst="decagon">
            <a:avLst>
              <a:gd name="vf" fmla="val 105146"/>
            </a:avLst>
          </a:prstGeom>
          <a:solidFill>
            <a:schemeClr val="accent2">
              <a:lumMod val="5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2400" b="0" strike="noStrike" spc="0">
                <a:solidFill>
                  <a:srgbClr val="FFFFFF"/>
                </a:solidFill>
                <a:latin typeface="Arial"/>
                <a:ea typeface="DejaVu Sans"/>
              </a:rPr>
              <a:t>Hardware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10" name="CustomShape 7" hidden="0"/>
          <p:cNvSpPr/>
          <p:nvPr isPhoto="0" userDrawn="0"/>
        </p:nvSpPr>
        <p:spPr bwMode="auto">
          <a:xfrm flipH="1" flipV="1">
            <a:off x="5037118" y="4029117"/>
            <a:ext cx="1288077" cy="13676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8" hidden="0"/>
          <p:cNvSpPr/>
          <p:nvPr isPhoto="0" userDrawn="0"/>
        </p:nvSpPr>
        <p:spPr bwMode="auto">
          <a:xfrm>
            <a:off x="5039998" y="4175996"/>
            <a:ext cx="1377716" cy="31571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Interrupções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2" name="CustomShape 9" hidden="0"/>
          <p:cNvSpPr/>
          <p:nvPr isPhoto="0" userDrawn="0"/>
        </p:nvSpPr>
        <p:spPr bwMode="auto">
          <a:xfrm flipV="1">
            <a:off x="1574277" y="2424958"/>
            <a:ext cx="1907637" cy="395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10" hidden="0"/>
          <p:cNvSpPr/>
          <p:nvPr isPhoto="0" userDrawn="0"/>
        </p:nvSpPr>
        <p:spPr bwMode="auto">
          <a:xfrm>
            <a:off x="1806477" y="2024278"/>
            <a:ext cx="1088278" cy="3617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4" name="CustomShape 11" hidden="0"/>
          <p:cNvSpPr/>
          <p:nvPr isPhoto="0" userDrawn="0"/>
        </p:nvSpPr>
        <p:spPr bwMode="auto">
          <a:xfrm flipH="1" flipV="1">
            <a:off x="1571038" y="3109677"/>
            <a:ext cx="1879198" cy="35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CustomShape 12" hidden="0"/>
          <p:cNvSpPr/>
          <p:nvPr isPhoto="0" userDrawn="0"/>
        </p:nvSpPr>
        <p:spPr bwMode="auto">
          <a:xfrm>
            <a:off x="1565997" y="3228838"/>
            <a:ext cx="1725118" cy="9104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6" name="Line 13" hidden="0"/>
          <p:cNvSpPr/>
          <p:nvPr isPhoto="0" userDrawn="0"/>
        </p:nvSpPr>
        <p:spPr bwMode="auto">
          <a:xfrm>
            <a:off x="5039278" y="3743996"/>
            <a:ext cx="1368716" cy="357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4" hidden="0"/>
          <p:cNvSpPr/>
          <p:nvPr isPhoto="0" userDrawn="0"/>
        </p:nvSpPr>
        <p:spPr bwMode="auto">
          <a:xfrm>
            <a:off x="5039998" y="3347997"/>
            <a:ext cx="1377716" cy="31571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500" b="0" strike="noStrike" spc="0">
                <a:solidFill>
                  <a:srgbClr val="FF0000"/>
                </a:solidFill>
                <a:latin typeface="Calibri"/>
                <a:ea typeface="DejaVu Sans"/>
              </a:rPr>
              <a:t>Comandos</a:t>
            </a:r>
            <a:endParaRPr lang="pt-BR" sz="1500" b="0" strike="noStrike" spc="0">
              <a:latin typeface="Arial"/>
            </a:endParaRPr>
          </a:p>
        </p:txBody>
      </p:sp>
      <p:sp>
        <p:nvSpPr>
          <p:cNvPr id="18" name="CustomShape 15" hidden="0"/>
          <p:cNvSpPr/>
          <p:nvPr isPhoto="0" userDrawn="0"/>
        </p:nvSpPr>
        <p:spPr bwMode="auto">
          <a:xfrm>
            <a:off x="279358" y="4802758"/>
            <a:ext cx="1285558" cy="10929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808080"/>
                </a:solidFill>
                <a:latin typeface="Calibri"/>
                <a:ea typeface="DejaVu Sans"/>
              </a:rPr>
              <a:t>Processo N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19" name="CustomShape 16" hidden="0"/>
          <p:cNvSpPr/>
          <p:nvPr isPhoto="0" userDrawn="0"/>
        </p:nvSpPr>
        <p:spPr bwMode="auto">
          <a:xfrm flipV="1">
            <a:off x="1567798" y="4951437"/>
            <a:ext cx="1907637" cy="395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17" hidden="0"/>
          <p:cNvSpPr/>
          <p:nvPr isPhoto="0" userDrawn="0"/>
        </p:nvSpPr>
        <p:spPr bwMode="auto">
          <a:xfrm>
            <a:off x="1799997" y="4550758"/>
            <a:ext cx="1088278" cy="361797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Syscalls</a:t>
            </a:r>
            <a:endParaRPr lang="pt-BR" sz="1800" b="0" strike="noStrike" spc="0">
              <a:latin typeface="Arial"/>
            </a:endParaRPr>
          </a:p>
        </p:txBody>
      </p:sp>
      <p:sp>
        <p:nvSpPr>
          <p:cNvPr id="21" name="CustomShape 18" hidden="0"/>
          <p:cNvSpPr/>
          <p:nvPr isPhoto="0" userDrawn="0"/>
        </p:nvSpPr>
        <p:spPr bwMode="auto">
          <a:xfrm flipH="1" flipV="1">
            <a:off x="1564558" y="5636157"/>
            <a:ext cx="1879198" cy="357"/>
          </a:xfrm>
          <a:custGeom>
            <a:avLst/>
            <a:gdLst/>
            <a:ahLst/>
            <a:cxnLst/>
            <a:rect l="l" t="t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19" hidden="0"/>
          <p:cNvSpPr/>
          <p:nvPr isPhoto="0" userDrawn="0"/>
        </p:nvSpPr>
        <p:spPr bwMode="auto">
          <a:xfrm>
            <a:off x="1565997" y="5748837"/>
            <a:ext cx="1725118" cy="910438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1800" b="0" strike="noStrike" spc="0">
                <a:solidFill>
                  <a:srgbClr val="FF0000"/>
                </a:solidFill>
                <a:latin typeface="Calibri"/>
                <a:ea typeface="DejaVu Sans"/>
              </a:rPr>
              <a:t>Sinais</a:t>
            </a:r>
            <a:endParaRPr lang="pt-BR" sz="18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284760"/>
            <a:ext cx="8227080" cy="111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POSIX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333360" y="1630080"/>
            <a:ext cx="8026920" cy="47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Gerenciamento de usuários e grupos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Manipulação de arquivos (incluindo permissões) e diretórios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Criação de processos e carregamento de programas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Comunicação entre processos</a:t>
            </a:r>
            <a:endParaRPr lang="pt-BR" sz="1800" b="0" strike="noStrike" spc="-1">
              <a:latin typeface="Arial"/>
            </a:endParaRPr>
          </a:p>
          <a:p>
            <a:pPr marL="283879" indent="-283879">
              <a:lnSpc>
                <a:spcPct val="100000"/>
              </a:lnSpc>
              <a:spcBef>
                <a:spcPts val="1979"/>
              </a:spcBef>
              <a:spcAft>
                <a:spcPts val="1417"/>
              </a:spcAft>
              <a:buFont typeface="Arial"/>
              <a:buChar char="•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Noto Sans CJK SC Regular"/>
              </a:rPr>
              <a:t>Interação direta com hardware (via drivers)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7000" cy="3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3900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A1FB755-0D3A-45C6-A52B-744AA2550EF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Theme 1</vt:lpstr>
      <vt:lpstr>Theme 2</vt:lpstr>
      <vt:lpstr>Theme 3</vt:lpstr>
      <vt:lpstr>Theme 4</vt:lpstr>
      <vt:lpstr>Theme 5</vt:lpstr>
      <vt:lpstr>Theme 6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1123</cp:revision>
  <dcterms:created xsi:type="dcterms:W3CDTF">2014-04-17T20:05:08Z</dcterms:created>
  <dcterms:modified xsi:type="dcterms:W3CDTF">2021-05-03T11:42:44Z</dcterms:modified>
  <cp:category/>
  <cp:contentStatus/>
  <cp:version/>
</cp:coreProperties>
</file>