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50" r:id="rId2"/>
    <p:sldMasterId id="2147483652" r:id="rId3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3424" cy="6857568" type="custom"/>
  <p:notesSz cx="6857568" cy="9143424"/>
  <p:defaultTextStyle>
    <a:defPPr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_holder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740833" y="627440"/>
            <a:ext cx="8607777" cy="1262440"/>
          </a:xfrm>
          <a:prstGeom prst="rect">
            <a:avLst/>
          </a:prstGeom>
        </p:spPr>
        <p:txBody>
          <a:bodyPr/>
          <a:p>
            <a:pPr>
              <a:defRPr/>
            </a:pPr>
            <a:endParaRPr/>
          </a:p>
        </p:txBody>
      </p:sp>
      <p:sp>
        <p:nvSpPr>
          <p:cNvPr id="5" name="place_holder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740833" y="2101547"/>
            <a:ext cx="8607777" cy="4762500"/>
          </a:xfrm>
          <a:prstGeom prst="rect">
            <a:avLst/>
          </a:prstGeom>
        </p:spPr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1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39104" cy="6853248"/>
          </a:xfrm>
          <a:prstGeom prst="rect">
            <a:avLst/>
          </a:prstGeom>
          <a:ln>
            <a:noFill/>
          </a:ln>
        </p:spPr>
      </p:pic>
      <p:pic>
        <p:nvPicPr>
          <p:cNvPr id="5" name="Imagem 6" hidden="0"/>
          <p:cNvPicPr/>
          <p:nvPr isPhoto="0" userDrawn="0"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2879" y="0"/>
            <a:ext cx="9133344" cy="6853248"/>
          </a:xfrm>
          <a:prstGeom prst="rect">
            <a:avLst/>
          </a:prstGeom>
          <a:ln>
            <a:noFill/>
          </a:ln>
        </p:spPr>
      </p:pic>
      <p:sp>
        <p:nvSpPr>
          <p:cNvPr id="6" name="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171" y="273582"/>
            <a:ext cx="8228721" cy="1144727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defRPr/>
            </a:pPr>
            <a:endParaRPr/>
          </a:p>
        </p:txBody>
      </p:sp>
      <p:sp>
        <p:nvSpPr>
          <p:cNvPr id="7" name="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457171" y="1604418"/>
            <a:ext cx="8228721" cy="397702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39104" cy="6853248"/>
          </a:xfrm>
          <a:prstGeom prst="rect">
            <a:avLst/>
          </a:prstGeom>
          <a:ln>
            <a:noFill/>
          </a:ln>
        </p:spPr>
      </p:pic>
      <p:sp>
        <p:nvSpPr>
          <p:cNvPr id="5" name="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171" y="273582"/>
            <a:ext cx="8228721" cy="1144727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defRPr/>
            </a:pPr>
            <a:endParaRPr/>
          </a:p>
        </p:txBody>
      </p:sp>
      <p:sp>
        <p:nvSpPr>
          <p:cNvPr id="6" name="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457171" y="1604418"/>
            <a:ext cx="8228721" cy="397702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39104" cy="6853248"/>
          </a:xfrm>
          <a:prstGeom prst="rect">
            <a:avLst/>
          </a:prstGeom>
          <a:ln>
            <a:noFill/>
          </a:ln>
        </p:spPr>
      </p:pic>
      <p:pic>
        <p:nvPicPr>
          <p:cNvPr id="5" name="Picture 1" hidden="0"/>
          <p:cNvPicPr/>
          <p:nvPr isPhoto="0" userDrawn="0"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0" y="0"/>
            <a:ext cx="9139104" cy="6853248"/>
          </a:xfrm>
          <a:prstGeom prst="rect">
            <a:avLst/>
          </a:prstGeom>
          <a:ln>
            <a:noFill/>
          </a:ln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53" r:id="rId1"/>
  </p:sldLayoutIdLst>
  <p:txStyles>
    <p:titleStyle/>
    <p:bodyStyle/>
    <p:otherStyle/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893" y="2384123"/>
            <a:ext cx="7341732" cy="71274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Aft>
                <a:spcPts val="591"/>
              </a:spcAft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Arial"/>
                <a:ea typeface="Verdana"/>
              </a:rPr>
              <a:t>Sistemas Hardware-Software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893" y="3428784"/>
            <a:ext cx="7341732" cy="474804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Bef>
                <a:spcPts val="389"/>
              </a:spcBef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20 - Introdução a sincronização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899938" y="5463009"/>
            <a:ext cx="7341732" cy="1129602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spcBef>
                <a:spcPts val="271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2021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1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1"/>
              </a:spcBef>
              <a:defRPr/>
            </a:pP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Igor </a:t>
            </a: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Montagner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, Fábio 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Ayres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171" y="781150"/>
            <a:ext cx="8228001" cy="6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Race Condition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34" y="6401836"/>
            <a:ext cx="640399" cy="36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CF53CCB-D78B-6A34-061D-51C9917CAA4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197" y="1588381"/>
            <a:ext cx="8703828" cy="497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 sz="2800" b="0">
                <a:solidFill>
                  <a:srgbClr val="C00000"/>
                </a:solidFill>
              </a:rPr>
              <a:t>"Ocorre quando a saída do programa depende da ordem de execução das threads"</a:t>
            </a:r>
            <a:endParaRPr sz="2800" b="0">
              <a:solidFill>
                <a:srgbClr val="C00000"/>
              </a:solidFill>
            </a:endParaRPr>
          </a:p>
          <a:p>
            <a:pPr algn="ctr">
              <a:defRPr/>
            </a:pPr>
            <a:endParaRPr sz="2400"/>
          </a:p>
          <a:p>
            <a:pPr algn="ctr">
              <a:defRPr/>
            </a:pPr>
            <a:endParaRPr sz="2400"/>
          </a:p>
          <a:p>
            <a:pPr algn="l">
              <a:defRPr/>
            </a:pPr>
            <a:r>
              <a:rPr sz="2400"/>
              <a:t>Em geral ocorre quando</a:t>
            </a:r>
            <a:endParaRPr sz="2400"/>
          </a:p>
          <a:p>
            <a:pPr algn="l">
              <a:defRPr/>
            </a:pPr>
            <a:endParaRPr sz="2400"/>
          </a:p>
          <a:p>
            <a:pPr marL="349965" indent="-349965" algn="l">
              <a:buFont typeface="Arial"/>
              <a:buChar char="•"/>
              <a:defRPr/>
            </a:pPr>
            <a:r>
              <a:rPr sz="2400"/>
              <a:t>uma variável é usada em mais de uma thread e há pelo menos uma operação de escrita.</a:t>
            </a:r>
            <a:endParaRPr sz="2400"/>
          </a:p>
          <a:p>
            <a:pPr marL="349965" indent="-349965" algn="l">
              <a:buFont typeface="Arial"/>
              <a:buChar char="•"/>
              <a:defRPr/>
            </a:pPr>
            <a:r>
              <a:rPr sz="2400"/>
              <a:t>trabalhamos com os mesmosarquivos simultaneamente em várias threads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171" y="781150"/>
            <a:ext cx="8228001" cy="6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Região Crítica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34" y="6401836"/>
            <a:ext cx="640399" cy="36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D3C59D9-B152-93C2-C2B7-CA1F494F44B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197" y="1588381"/>
            <a:ext cx="8703828" cy="497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 sz="2800" b="0">
                <a:solidFill>
                  <a:srgbClr val="C00000"/>
                </a:solidFill>
              </a:rPr>
              <a:t>"Parte do programa que só pode ser rodada uma thread por vez"</a:t>
            </a:r>
            <a:endParaRPr sz="2800" b="0">
              <a:solidFill>
                <a:srgbClr val="C00000"/>
              </a:solidFill>
            </a:endParaRPr>
          </a:p>
          <a:p>
            <a:pPr algn="ctr">
              <a:defRPr/>
            </a:pPr>
            <a:endParaRPr sz="2400"/>
          </a:p>
          <a:p>
            <a:pPr algn="ctr">
              <a:defRPr/>
            </a:pPr>
            <a:endParaRPr sz="2400"/>
          </a:p>
          <a:p>
            <a:pPr algn="l">
              <a:defRPr/>
            </a:pPr>
            <a:endParaRPr sz="2400"/>
          </a:p>
          <a:p>
            <a:pPr marL="349965" indent="-349965" algn="l">
              <a:buFont typeface="Arial"/>
              <a:buChar char="•"/>
              <a:defRPr/>
            </a:pPr>
            <a:r>
              <a:rPr sz="2400"/>
              <a:t>elimina situações de concorrência</a:t>
            </a:r>
            <a:endParaRPr sz="2400"/>
          </a:p>
          <a:p>
            <a:pPr marL="349965" indent="-349965" algn="l">
              <a:buFont typeface="Arial"/>
              <a:buChar char="•"/>
              <a:defRPr/>
            </a:pPr>
            <a:r>
              <a:rPr sz="2400"/>
              <a:t>elimina também toda a concorrência e pode se tornar gargalo de desempenho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7641" cy="61772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Mutex (Mutual Exclusion)</a:t>
            </a:r>
            <a:br>
              <a:rPr strike="noStrike"/>
            </a:br>
            <a:br>
              <a:rPr strike="noStrike"/>
            </a:br>
            <a:r>
              <a:rPr sz="2600" i="1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Primitiva de sincronização para criação de regiões de exclusão mútua</a:t>
            </a:r>
            <a:br>
              <a:rPr strike="noStrike"/>
            </a:br>
            <a:br>
              <a:rPr strike="noStrike"/>
            </a:br>
            <a:endParaRPr/>
          </a:p>
          <a:p>
            <a:pPr marL="215986" lvl="0" indent="21562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/>
          </a:p>
          <a:p>
            <a:pPr marL="371994" lvl="0" indent="-371994" algn="l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Font typeface="Arial"/>
              <a:buChar char="•"/>
              <a:defRPr/>
            </a:pPr>
            <a:r>
              <a:rPr sz="26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Lock – se estiver destravado, trava e continua</a:t>
            </a:r>
            <a:endParaRPr/>
          </a:p>
          <a:p>
            <a:pPr lvl="6" algn="l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sz="26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	   - se não espera até alguém destravar</a:t>
            </a:r>
            <a:endParaRPr/>
          </a:p>
          <a:p>
            <a:pPr marL="371994" lvl="0" indent="-371994" algn="l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Font typeface="Arial"/>
              <a:buChar char="•"/>
              <a:defRPr/>
            </a:pPr>
            <a:r>
              <a:rPr sz="26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Unlock  – se tiver a trava, destrava</a:t>
            </a:r>
            <a:endParaRPr/>
          </a:p>
          <a:p>
            <a:pPr lvl="8" algn="l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sz="26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	        - se não tiver retorna erro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br>
              <a:rPr strike="noStrike"/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65" y="2920463"/>
            <a:ext cx="8227995" cy="61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82" y="85667"/>
            <a:ext cx="7227978" cy="35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28" y="6401829"/>
            <a:ext cx="640393" cy="363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78C93DB-926E-6E54-E8DD-F4059662FE7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24" y="4088157"/>
            <a:ext cx="8137408" cy="36341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Usando Mutex para sincronizar threads 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893" indent="-305893">
              <a:buAutoNum type="arabicPeriod"/>
              <a:defRPr/>
            </a:pPr>
            <a:r>
              <a:rPr sz="2000" b="0"/>
              <a:t>Utilização da API pthreads para criar mutex</a:t>
            </a:r>
            <a:endParaRPr sz="2000" b="0"/>
          </a:p>
          <a:p>
            <a:pPr marL="305893" indent="-305893">
              <a:buAutoNum type="arabicPeriod"/>
              <a:defRPr/>
            </a:pPr>
            <a:r>
              <a:rPr sz="2000" b="0"/>
              <a:t>Entender quando usá-los e como diminuir seu custo</a:t>
            </a:r>
            <a:endParaRPr sz="2000" b="0"/>
          </a:p>
          <a:p>
            <a:pPr marL="305893" indent="-305893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65" y="2920463"/>
            <a:ext cx="8227995" cy="61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Correção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82" y="85667"/>
            <a:ext cx="7227978" cy="35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28" y="6401829"/>
            <a:ext cx="640393" cy="363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D0D3D4A-6E8C-5E86-6488-BFFF3FF82F4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24" y="4088157"/>
            <a:ext cx="8137408" cy="36341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Usando Mutex para sincronizar threads</a:t>
            </a:r>
            <a:endParaRPr sz="2000" b="1"/>
          </a:p>
          <a:p>
            <a:pPr>
              <a:defRPr/>
            </a:pPr>
            <a:endParaRPr sz="2000"/>
          </a:p>
          <a:p>
            <a:pPr marL="305893" indent="-305893">
              <a:buAutoNum type="arabicPeriod"/>
              <a:defRPr/>
            </a:pPr>
            <a:r>
              <a:rPr sz="2000" b="0"/>
              <a:t>Utilização da API pthreads para criar mutex</a:t>
            </a:r>
            <a:endParaRPr sz="2000" b="0"/>
          </a:p>
          <a:p>
            <a:pPr marL="305893" indent="-305893">
              <a:buAutoNum type="arabicPeriod"/>
              <a:defRPr/>
            </a:pPr>
            <a:r>
              <a:rPr sz="2000" b="0"/>
              <a:t>Entender quando usá-los e como diminuir seu custo</a:t>
            </a:r>
            <a:endParaRPr sz="2000" b="0"/>
          </a:p>
          <a:p>
            <a:pPr marL="305893" indent="-305893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65" y="2920463"/>
            <a:ext cx="8227995" cy="61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82" y="85667"/>
            <a:ext cx="7227978" cy="35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28" y="6401829"/>
            <a:ext cx="640393" cy="363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1A43534-A49D-25BF-0BEA-9F3DFCA8BEA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24" y="4088157"/>
            <a:ext cx="8137408" cy="36341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Usando (corretamente) Mutex para sincronizar threads</a:t>
            </a:r>
            <a:endParaRPr sz="2000" b="1"/>
          </a:p>
          <a:p>
            <a:pPr>
              <a:defRPr/>
            </a:pPr>
            <a:endParaRPr sz="2000"/>
          </a:p>
          <a:p>
            <a:pPr marL="305893" indent="-305893">
              <a:buAutoNum type="arabicPeriod"/>
              <a:defRPr/>
            </a:pPr>
            <a:r>
              <a:rPr sz="2000" b="0"/>
              <a:t>Utilização da API pthreads para criar mutex</a:t>
            </a:r>
            <a:endParaRPr sz="2000" b="0"/>
          </a:p>
          <a:p>
            <a:pPr marL="305893" indent="-305893">
              <a:buAutoNum type="arabicPeriod"/>
              <a:defRPr/>
            </a:pPr>
            <a:r>
              <a:rPr sz="2000" b="0"/>
              <a:t>Entender quando usá-los e como diminuir seu custo</a:t>
            </a:r>
            <a:endParaRPr sz="2000" b="0"/>
          </a:p>
          <a:p>
            <a:pPr marL="305893" indent="-305893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6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4760" cy="61484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Mutex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6" y="1485985"/>
            <a:ext cx="8024613" cy="4719661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478"/>
              </a:spcBef>
              <a:spcAft>
                <a:spcPts val="0"/>
              </a:spcAft>
              <a:defRPr/>
            </a:pPr>
            <a:endParaRPr/>
          </a:p>
          <a:p>
            <a:pPr marL="285820" lvl="0" indent="281502" algn="l">
              <a:lnSpc>
                <a:spcPct val="100000"/>
              </a:lnSpc>
              <a:spcBef>
                <a:spcPts val="47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285820" marR="0" lvl="0" indent="281502" algn="l">
              <a:lnSpc>
                <a:spcPct val="100000"/>
              </a:lnSpc>
              <a:spcBef>
                <a:spcPts val="1612"/>
              </a:spcBef>
              <a:spcAft>
                <a:spcPts val="1133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Caro, mas muito útil somos obrigados a compartilhar um recurso</a:t>
            </a:r>
            <a:endParaRPr sz="2400" u="none">
              <a:solidFill>
                <a:srgbClr val="000000"/>
              </a:solidFill>
              <a:latin typeface="Verdana"/>
              <a:ea typeface="Verdana"/>
              <a:cs typeface="DejaVu Sans"/>
            </a:endParaRPr>
          </a:p>
          <a:p>
            <a:pPr marL="285820" marR="0" lvl="0" indent="281502" algn="l">
              <a:lnSpc>
                <a:spcPct val="100000"/>
              </a:lnSpc>
              <a:spcBef>
                <a:spcPts val="1612"/>
              </a:spcBef>
              <a:spcAft>
                <a:spcPts val="1133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285820" marR="0" lvl="0" indent="281502" algn="l">
              <a:lnSpc>
                <a:spcPct val="100000"/>
              </a:lnSpc>
              <a:spcBef>
                <a:spcPts val="1612"/>
              </a:spcBef>
              <a:spcAft>
                <a:spcPts val="1133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Ideal é usar lock/unlock o mínimo possível</a:t>
            </a:r>
            <a:endParaRPr sz="2400" u="none">
              <a:solidFill>
                <a:srgbClr val="000000"/>
              </a:solidFill>
              <a:latin typeface="Verdana"/>
              <a:ea typeface="Verdana"/>
              <a:cs typeface="DejaVu Sans"/>
            </a:endParaRPr>
          </a:p>
          <a:p>
            <a:pPr marL="285820" marR="0" lvl="0" indent="281502" algn="l">
              <a:lnSpc>
                <a:spcPct val="100000"/>
              </a:lnSpc>
              <a:spcBef>
                <a:spcPts val="1612"/>
              </a:spcBef>
              <a:spcAft>
                <a:spcPts val="1133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sz="2400" u="none">
              <a:solidFill>
                <a:srgbClr val="000000"/>
              </a:solidFill>
              <a:latin typeface="Verdana"/>
              <a:ea typeface="Verdana"/>
              <a:cs typeface="DejaVu Sans"/>
            </a:endParaRPr>
          </a:p>
          <a:p>
            <a:pPr marL="285820" marR="0" lvl="0" indent="281502" algn="l">
              <a:lnSpc>
                <a:spcPct val="100000"/>
              </a:lnSpc>
              <a:spcBef>
                <a:spcPts val="1612"/>
              </a:spcBef>
              <a:spcAft>
                <a:spcPts val="1133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Criar cópias privadas de uma variável compartilhada pode ajudar</a:t>
            </a:r>
            <a:endParaRPr sz="2400" u="none">
              <a:solidFill>
                <a:srgbClr val="000000"/>
              </a:solidFill>
              <a:latin typeface="Verdana"/>
              <a:ea typeface="Verdana"/>
              <a:cs typeface="DejaVu Sans"/>
            </a:endParaRPr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7" y="85673"/>
            <a:ext cx="7224743" cy="348097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3" y="6401835"/>
            <a:ext cx="637158" cy="360696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ctr"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634DE07D-E334-FDB0-60E9-1D1E3695F3B8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7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0" y="0"/>
            <a:ext cx="9139104" cy="6853248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38" dir="5400000" rotWithShape="0" algn="tl">
              <a:srgbClr val="000000">
                <a:alpha val="35000"/>
              </a:srgbClr>
            </a:outerShdw>
          </a:effectLst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3067726" y="3635770"/>
            <a:ext cx="2999331" cy="452131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FFFFFF"/>
                </a:solidFill>
                <a:latin typeface="Verdana"/>
                <a:ea typeface="DejaVu Sans"/>
                <a:cs typeface="DejaVu Sans"/>
              </a:rPr>
              <a:t>www.insper.edu.br</a:t>
            </a:r>
            <a:endParaRPr/>
          </a:p>
        </p:txBody>
      </p:sp>
      <p:pic>
        <p:nvPicPr>
          <p:cNvPr id="6" name="Picture 2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3703086" y="2844540"/>
            <a:ext cx="1728611" cy="60800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4761" cy="61484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Processos e threads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4744" cy="348098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37159" cy="36069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pic>
        <p:nvPicPr>
          <p:cNvPr id="7" name="Imagem 5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1453588" y="1991394"/>
            <a:ext cx="6300683" cy="381503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4761" cy="61484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Processos e threads 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03911"/>
            <a:ext cx="8024614" cy="471966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>
            <a:normAutofit/>
          </a:bodyPr>
          <a:lstStyle/>
          <a:p>
            <a:pPr marL="285821" marR="0" lvl="0" indent="281502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Processos</a:t>
            </a:r>
            <a:endParaRPr/>
          </a:p>
          <a:p>
            <a:pPr marL="1028815" marR="0" lvl="1" indent="281502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Comunicação entre processsos</a:t>
            </a:r>
            <a:endParaRPr/>
          </a:p>
          <a:p>
            <a:pPr marL="1028815" marR="0" lvl="1" indent="281502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b="1" u="sng">
                <a:solidFill>
                  <a:srgbClr val="ED1C24"/>
                </a:solidFill>
                <a:latin typeface="Verdana"/>
                <a:ea typeface="Verdana"/>
                <a:cs typeface="DejaVu Sans"/>
              </a:rPr>
              <a:t>Possível distribuir em várias máquinas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br>
              <a:rPr strike="noStrike"/>
            </a:br>
            <a:endParaRPr/>
          </a:p>
          <a:p>
            <a:pPr marL="343058" marR="0" lvl="0" indent="33873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343058" marR="0" lvl="0" indent="33873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Threads</a:t>
            </a:r>
            <a:endParaRPr/>
          </a:p>
          <a:p>
            <a:pPr marL="1085691" marR="0" lvl="1" indent="33873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Mais barato de criar e destruir</a:t>
            </a:r>
            <a:endParaRPr/>
          </a:p>
          <a:p>
            <a:pPr marL="1085691" marR="0" lvl="1" indent="33873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Sempre pertencem a um único processo</a:t>
            </a:r>
            <a:endParaRPr/>
          </a:p>
          <a:p>
            <a:pPr marL="1085691" marR="0" lvl="1" indent="33873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b="1" u="sng">
                <a:solidFill>
                  <a:srgbClr val="ED1C24"/>
                </a:solidFill>
                <a:latin typeface="Verdana"/>
                <a:ea typeface="Verdana"/>
                <a:cs typeface="DejaVu Sans"/>
              </a:rPr>
              <a:t>Sincronização para acessar recursos compartilhados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4744" cy="348098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37159" cy="36069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395975" y="5889589"/>
            <a:ext cx="8262559" cy="76603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sng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Troca de contexto ocorre de maneira igual nos dois casos!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4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4761" cy="61484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POSIX threads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8024614" cy="471966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defRPr/>
            </a:pPr>
            <a:br>
              <a:rPr strike="noStrike"/>
            </a:b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O padrão POSIX define também uma API de threads </a:t>
            </a:r>
            <a:r>
              <a:rPr sz="2400" i="1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(pthreads)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 que inclui</a:t>
            </a:r>
            <a:br>
              <a:rPr strike="noStrike"/>
            </a:br>
            <a:endParaRPr/>
          </a:p>
          <a:p>
            <a:pPr marL="285821" lvl="0" indent="281502" algn="l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285821" marR="0" lvl="0" indent="281502" algn="l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Criação de threads</a:t>
            </a:r>
            <a:endParaRPr/>
          </a:p>
          <a:p>
            <a:pPr marL="285821" marR="0" lvl="0" indent="281502" algn="l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Sincronização (usando semáforos)</a:t>
            </a:r>
            <a:endParaRPr/>
          </a:p>
          <a:p>
            <a:pPr marL="285821" marR="0" lvl="0" indent="281502" algn="l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Controle a acesso de dados (usando mutex)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4744" cy="348098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37159" cy="36069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5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4760" cy="61484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Problemas limitados por CPU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6" y="1485985"/>
            <a:ext cx="8024613" cy="4719661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478"/>
              </a:spcBef>
              <a:spcAft>
                <a:spcPts val="0"/>
              </a:spcAft>
              <a:defRPr/>
            </a:pPr>
            <a:endParaRPr/>
          </a:p>
          <a:p>
            <a:pPr marL="285820" lvl="0" indent="281502" algn="l">
              <a:lnSpc>
                <a:spcPct val="100000"/>
              </a:lnSpc>
              <a:spcBef>
                <a:spcPts val="47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285820" marR="0" lvl="0" indent="281502" algn="l">
              <a:lnSpc>
                <a:spcPct val="100000"/>
              </a:lnSpc>
              <a:spcBef>
                <a:spcPts val="1612"/>
              </a:spcBef>
              <a:spcAft>
                <a:spcPts val="1133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Roda tão rápido quanto a CPU puder</a:t>
            </a:r>
            <a:endParaRPr/>
          </a:p>
          <a:p>
            <a:pPr marL="285820" marR="0" lvl="0" indent="281502" algn="l">
              <a:lnSpc>
                <a:spcPct val="100000"/>
              </a:lnSpc>
              <a:spcBef>
                <a:spcPts val="1612"/>
              </a:spcBef>
              <a:spcAft>
                <a:spcPts val="1133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Otimização de cache vale muito</a:t>
            </a:r>
            <a:endParaRPr/>
          </a:p>
          <a:p>
            <a:pPr marL="285820" marR="0" lvl="0" indent="281502" algn="l">
              <a:lnSpc>
                <a:spcPct val="100000"/>
              </a:lnSpc>
              <a:spcBef>
                <a:spcPts val="1612"/>
              </a:spcBef>
              <a:spcAft>
                <a:spcPts val="1133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Faz pouca entrada/saída</a:t>
            </a:r>
            <a:endParaRPr/>
          </a:p>
          <a:p>
            <a:pPr marL="1150065" lvl="4" indent="-349965" algn="l">
              <a:lnSpc>
                <a:spcPct val="100000"/>
              </a:lnSpc>
              <a:spcBef>
                <a:spcPts val="1612"/>
              </a:spcBef>
              <a:spcAft>
                <a:spcPts val="1133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Interage pouco com o sistema</a:t>
            </a:r>
            <a:endParaRPr/>
          </a:p>
          <a:p>
            <a:pPr marL="285820" marR="0" lvl="0" indent="281502" algn="l">
              <a:lnSpc>
                <a:spcPct val="100000"/>
              </a:lnSpc>
              <a:spcBef>
                <a:spcPts val="1612"/>
              </a:spcBef>
              <a:spcAft>
                <a:spcPts val="1133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Pode ou não ter partes paralelas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1612"/>
              </a:spcBef>
              <a:spcAft>
                <a:spcPts val="1133"/>
              </a:spcAft>
              <a:defRPr/>
            </a:pPr>
            <a:br>
              <a:rPr strike="noStrike"/>
            </a:b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7" y="85673"/>
            <a:ext cx="7224743" cy="348097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3" y="6401835"/>
            <a:ext cx="637158" cy="360696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ctr"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1DE8E591-12D6-DFC8-4424-BC6A7C22899D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6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4760" cy="61484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Problemas limitados por CPU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6" y="1485985"/>
            <a:ext cx="8024613" cy="4719661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478"/>
              </a:spcBef>
              <a:spcAft>
                <a:spcPts val="0"/>
              </a:spcAft>
              <a:defRPr/>
            </a:pPr>
            <a:endParaRPr/>
          </a:p>
          <a:p>
            <a:pPr marL="285820" lvl="0" indent="281502" algn="l">
              <a:lnSpc>
                <a:spcPct val="100000"/>
              </a:lnSpc>
              <a:spcBef>
                <a:spcPts val="47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285820" marR="0" lvl="0" indent="281502" algn="l">
              <a:lnSpc>
                <a:spcPct val="100000"/>
              </a:lnSpc>
              <a:spcBef>
                <a:spcPts val="1612"/>
              </a:spcBef>
              <a:spcAft>
                <a:spcPts val="1133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Dividimos um problemas em partes</a:t>
            </a:r>
            <a:endParaRPr/>
          </a:p>
          <a:p>
            <a:pPr marL="285820" marR="0" lvl="0" indent="281502" algn="l">
              <a:lnSpc>
                <a:spcPct val="100000"/>
              </a:lnSpc>
              <a:spcBef>
                <a:spcPts val="1612"/>
              </a:spcBef>
              <a:spcAft>
                <a:spcPts val="1133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Cada parte é independente (em sua maioria)</a:t>
            </a:r>
            <a:endParaRPr/>
          </a:p>
          <a:p>
            <a:pPr marL="285820" marR="0" lvl="0" indent="281502" algn="l">
              <a:lnSpc>
                <a:spcPct val="100000"/>
              </a:lnSpc>
              <a:spcBef>
                <a:spcPts val="1612"/>
              </a:spcBef>
              <a:spcAft>
                <a:spcPts val="1133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Juntamos os resultados no fim</a:t>
            </a:r>
            <a:endParaRPr/>
          </a:p>
          <a:p>
            <a:pPr marL="285820" marR="0" lvl="0" indent="281502" algn="l">
              <a:lnSpc>
                <a:spcPct val="100000"/>
              </a:lnSpc>
              <a:spcBef>
                <a:spcPts val="1612"/>
              </a:spcBef>
              <a:spcAft>
                <a:spcPts val="1133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Pouca ou nenhuma sincronização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478"/>
              </a:spcBef>
              <a:spcAft>
                <a:spcPts val="0"/>
              </a:spcAft>
              <a:defRPr/>
            </a:pPr>
            <a:br>
              <a:rPr strike="noStrike"/>
            </a:b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7" y="85673"/>
            <a:ext cx="7224743" cy="348097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3" y="6401835"/>
            <a:ext cx="637158" cy="360696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ctr"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CA0EEE8E-A2FF-06CA-5504-5B4B93555DA5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7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4760" cy="61484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Tarefas paralelas (CPU-bound)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161987" y="85673"/>
            <a:ext cx="7224743" cy="348097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84233" y="6401835"/>
            <a:ext cx="637158" cy="360696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ctr"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037CA055-49DC-5E2C-ED78-12DE1E07B463}" type="slidenum">
              <a:rPr/>
              <a:t/>
            </a:fld>
            <a:endParaRPr/>
          </a:p>
        </p:txBody>
      </p:sp>
      <p:sp>
        <p:nvSpPr>
          <p:cNvPr id="7" name="TextShape 4" hidden="0"/>
          <p:cNvSpPr>
            <a:spLocks noGrp="1"/>
          </p:cNvSpPr>
          <p:nvPr isPhoto="0" userDrawn="0"/>
        </p:nvSpPr>
        <p:spPr bwMode="auto">
          <a:xfrm flipH="0" flipV="0">
            <a:off x="215985" y="5876192"/>
            <a:ext cx="6775398" cy="367613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latin typeface="Arial"/>
              </a:rPr>
              <a:t>Figura: https://en.wikipedia.org/wiki/File:Fork_join.svg</a:t>
            </a:r>
            <a:endParaRPr/>
          </a:p>
        </p:txBody>
      </p:sp>
      <p:pic>
        <p:nvPicPr>
          <p:cNvPr id="8" name="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12238" y="1658414"/>
            <a:ext cx="8988993" cy="374124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66" y="2920464"/>
            <a:ext cx="8227996" cy="61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83" y="85668"/>
            <a:ext cx="7227979" cy="351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29" y="6401830"/>
            <a:ext cx="640394" cy="363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8FC91BD-5864-84D8-0E99-5A8D5E32743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25" y="4088158"/>
            <a:ext cx="8137409" cy="36341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Divisão de trabalho</a:t>
            </a:r>
            <a:r>
              <a:rPr sz="2000" b="1"/>
              <a:t> (20 min)</a:t>
            </a:r>
            <a:endParaRPr sz="2000" b="1"/>
          </a:p>
          <a:p>
            <a:pPr>
              <a:defRPr/>
            </a:pPr>
            <a:endParaRPr sz="2000"/>
          </a:p>
          <a:p>
            <a:pPr marL="305893" indent="-305893">
              <a:buAutoNum type="arabicPeriod"/>
              <a:defRPr/>
            </a:pPr>
            <a:r>
              <a:rPr sz="2000" b="0"/>
              <a:t>Utilização da API pthreads</a:t>
            </a:r>
            <a:endParaRPr sz="2000" b="0"/>
          </a:p>
          <a:p>
            <a:pPr marL="305893" indent="-305893">
              <a:buAutoNum type="arabicPeriod"/>
              <a:defRPr/>
            </a:pPr>
            <a:r>
              <a:rPr sz="2000" b="0"/>
              <a:t>Dividir uma tarefa em pedaços para executar.</a:t>
            </a:r>
            <a:endParaRPr sz="2000" b="0"/>
          </a:p>
          <a:p>
            <a:pPr marL="305893" indent="-305893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66" y="2920464"/>
            <a:ext cx="8227996" cy="61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Correção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83" y="85668"/>
            <a:ext cx="7227979" cy="351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29" y="6401830"/>
            <a:ext cx="640394" cy="363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C006F11-87FD-8D6E-9E7A-E90EBE3A9A4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25" y="4088158"/>
            <a:ext cx="8137409" cy="36341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Divisão de trabalho</a:t>
            </a:r>
            <a:endParaRPr sz="2000" b="1"/>
          </a:p>
          <a:p>
            <a:pPr>
              <a:defRPr/>
            </a:pPr>
            <a:endParaRPr sz="2000"/>
          </a:p>
          <a:p>
            <a:pPr marL="305893" indent="-305893">
              <a:buAutoNum type="arabicPeriod"/>
              <a:defRPr/>
            </a:pPr>
            <a:r>
              <a:rPr sz="2000" b="0"/>
              <a:t>Utilização da API pthreads</a:t>
            </a:r>
            <a:endParaRPr sz="2000" b="0"/>
          </a:p>
          <a:p>
            <a:pPr marL="305893" indent="-305893">
              <a:buAutoNum type="arabicPeriod"/>
              <a:defRPr/>
            </a:pPr>
            <a:r>
              <a:rPr sz="2000" b="0"/>
              <a:t>Dividir uma tarefa em pedaços para executar.</a:t>
            </a:r>
            <a:endParaRPr sz="2000" b="0"/>
          </a:p>
          <a:p>
            <a:pPr marL="305893" indent="-305893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_20_Slide">
  <a:themeElements>
    <a:clrScheme name="Blank_20_Slid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_20_Slid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Blank_20_Slid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Default">
  <a:themeElements>
    <a:clrScheme name="Defaul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Default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Default_20_1">
  <a:themeElements>
    <a:clrScheme name="Default_20_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_20_1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Default_20_1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ONLYOFFICE/6.2.0.148</Application>
  <DocSecurity>0</DocSecurity>
  <PresentationFormat/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3</cp:revision>
  <dcterms:modified xsi:type="dcterms:W3CDTF">2021-05-19T20:59:47Z</dcterms:modified>
  <cp:category/>
  <cp:contentStatus/>
  <cp:version/>
</cp:coreProperties>
</file>