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34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  <p:sldMasterId id="2147483674" r:id="rId3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presProps" Target="presProps.xml" /><Relationship Id="rId30" Type="http://schemas.openxmlformats.org/officeDocument/2006/relationships/tableStyles" Target="tableStyles.xml" /><Relationship Id="rId3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4.jpg"/><Relationship Id="rId15" Type="http://schemas.openxmlformats.org/officeDocument/2006/relationships/image" Target="../media/image5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pic>
        <p:nvPicPr>
          <p:cNvPr id="5" name="Imagem 6" descr="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2880" y="0"/>
            <a:ext cx="9137160" cy="685692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pic>
        <p:nvPicPr>
          <p:cNvPr id="5" name="Picture 1" descr="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960" y="2384280"/>
            <a:ext cx="734220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Aft>
                <a:spcPts val="599"/>
              </a:spcAft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Arial"/>
                <a:ea typeface="Verdana"/>
              </a:rPr>
              <a:t>Sistemas Hardware-Software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60" y="3429000"/>
            <a:ext cx="734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Bef>
                <a:spcPts val="397"/>
              </a:spcBef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11 – Tipos abstratos de dados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900000" y="5463360"/>
            <a:ext cx="7342200" cy="11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spcBef>
                <a:spcPts val="279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2021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9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9"/>
              </a:spcBef>
              <a:defRPr/>
            </a:pP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Igor </a:t>
            </a: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Montagner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, Fábio 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Ayres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Tipos Abstratos de Dados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28C4651F-FFAC-465A-9F15-DF651E8F3145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5960" y="1934280"/>
            <a:ext cx="8637480" cy="43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457200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Vantagens:</a:t>
            </a:r>
            <a:endParaRPr lang="pt-BR" sz="2800" b="0" strike="noStrike" spc="-1">
              <a:latin typeface="Arial"/>
            </a:endParaRPr>
          </a:p>
          <a:p>
            <a:pPr marL="1371600" lvl="2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Código mais expressivo</a:t>
            </a:r>
            <a:endParaRPr lang="pt-BR" sz="2800" b="0" strike="noStrike" spc="-1">
              <a:latin typeface="Arial"/>
            </a:endParaRPr>
          </a:p>
          <a:p>
            <a:pPr marL="1371600" lvl="2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Diminui erros por repetição</a:t>
            </a:r>
            <a:endParaRPr lang="pt-BR" sz="2800" b="0" strike="noStrike" spc="-1">
              <a:latin typeface="Arial"/>
            </a:endParaRPr>
          </a:p>
          <a:p>
            <a:pPr marL="1371600" lvl="2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Evita deixar struct em estado inconsistente</a:t>
            </a:r>
            <a:endParaRPr lang="pt-BR" sz="2800" b="0" strike="noStrike" spc="-1">
              <a:latin typeface="Arial"/>
            </a:endParaRPr>
          </a:p>
          <a:p>
            <a:pPr marL="1371600" lvl="2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Versionamento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Tipos Abstratos de Dados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CE9CEFC7-91FA-439E-A167-4847C87E42B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5960" y="1934280"/>
            <a:ext cx="8637480" cy="43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457200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Desvantagens:</a:t>
            </a:r>
            <a:endParaRPr lang="pt-BR" sz="2800" b="0" strike="noStrike" spc="-1">
              <a:latin typeface="Arial"/>
            </a:endParaRPr>
          </a:p>
          <a:p>
            <a:pPr marL="1371600" lvl="2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Esconde todos os detalhes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200000"/>
              </a:lnSpc>
              <a:defRPr/>
            </a:pPr>
            <a:endParaRPr lang="pt-BR" sz="2800" b="0" strike="noStrike" spc="-1">
              <a:latin typeface="Arial"/>
            </a:endParaRPr>
          </a:p>
          <a:p>
            <a:pPr marL="1371600" lvl="2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Não permite usos mais avançados ou diferentes do original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234D151-7A77-6E37-169E-00A19B0134C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2" y="4088421"/>
            <a:ext cx="8137926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Implementação de Point2D</a:t>
            </a:r>
            <a:r>
              <a:rPr sz="2000" b="1"/>
              <a:t> (30 minutos)</a:t>
            </a:r>
            <a:endParaRPr sz="2000" b="1"/>
          </a:p>
          <a:p>
            <a:pPr>
              <a:defRPr/>
            </a:pPr>
            <a:endParaRPr sz="2000"/>
          </a:p>
          <a:p>
            <a:pPr marL="305899" indent="-305899">
              <a:buAutoNum type="arabicPeriod"/>
              <a:defRPr/>
            </a:pPr>
            <a:r>
              <a:rPr sz="2000" b="0"/>
              <a:t>Revisão de malloc</a:t>
            </a:r>
            <a:endParaRPr sz="2000" b="0"/>
          </a:p>
          <a:p>
            <a:pPr marL="305899" indent="-305899">
              <a:buAutoNum type="arabicPeriod"/>
              <a:defRPr/>
            </a:pPr>
            <a:r>
              <a:rPr sz="2000" b="0"/>
              <a:t>Compilação de programas com mais de um arquivo .c</a:t>
            </a:r>
            <a:endParaRPr sz="2000" b="0"/>
          </a:p>
          <a:p>
            <a:pPr marL="305899" indent="-305899">
              <a:buAutoNum type="arabicPeriod"/>
              <a:defRPr/>
            </a:pPr>
            <a:endParaRPr sz="2000" b="0"/>
          </a:p>
          <a:p>
            <a:pPr marL="305899" indent="-305899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Vetor dinâmico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0994E7CB-B7F9-4D09-A46C-934CDBDA0B89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5960" y="1430280"/>
            <a:ext cx="8637480" cy="43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20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 tipo de dados </a:t>
            </a:r>
            <a:r>
              <a:rPr lang="pt-BR" sz="2800" b="1" u="sng" strike="noStrike" spc="-1">
                <a:solidFill>
                  <a:srgbClr val="000000"/>
                </a:solidFill>
                <a:latin typeface="Arial"/>
                <a:ea typeface="DejaVu Sans"/>
              </a:rPr>
              <a:t>vetor dinâmico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é implementado em diversas linguagens de alto nível.</a:t>
            </a:r>
            <a:endParaRPr lang="pt-BR" sz="2800" b="0" strike="noStrike" spc="-1">
              <a:latin typeface="Arial"/>
            </a:endParaRPr>
          </a:p>
          <a:p>
            <a:pPr marL="394023" indent="-394023">
              <a:lnSpc>
                <a:spcPct val="200000"/>
              </a:lnSpc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Python: </a:t>
            </a:r>
            <a:r>
              <a:rPr lang="pt-BR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list</a:t>
            </a:r>
            <a:endParaRPr lang="pt-BR" sz="2800" b="0" strike="noStrike" spc="-1">
              <a:latin typeface="Arial"/>
            </a:endParaRPr>
          </a:p>
          <a:p>
            <a:pPr marL="394023" indent="-394023">
              <a:lnSpc>
                <a:spcPct val="200000"/>
              </a:lnSpc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Java: </a:t>
            </a:r>
            <a:r>
              <a:rPr lang="pt-BR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ArrayList</a:t>
            </a:r>
            <a:endParaRPr lang="pt-BR" sz="2800" b="0" strike="noStrike" spc="-1">
              <a:latin typeface="Arial"/>
            </a:endParaRPr>
          </a:p>
          <a:p>
            <a:pPr marL="394023" indent="-394023">
              <a:lnSpc>
                <a:spcPct val="200000"/>
              </a:lnSpc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C++: </a:t>
            </a:r>
            <a:r>
              <a:rPr lang="pt-BR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std::vector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Vetor dinâmico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FC3E638F-DBE0-485B-8CBF-3B7B32FABA5A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5960" y="1430280"/>
            <a:ext cx="8637480" cy="45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5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Suas principais operações são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criação/destruição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at(i)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– devolve elemento na posição i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remove(i)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– remove o elemento na posição i, deslocando todos os outros para a esquerda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insert(i)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– insere um elemento na posição i, deslocando todos os elementos para a direita </a:t>
            </a:r>
            <a:endParaRPr lang="pt-BR" sz="2800" b="0" strike="noStrike" spc="-1">
              <a:latin typeface="Arial"/>
              <a:ea typeface="Noto Sans CJK S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Vetor dinâmico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D6E31790-1C64-4951-AAF1-6F5AF5D4146B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5960" y="1430280"/>
            <a:ext cx="8834040" cy="52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5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As operações abaixo mudam o tamanho do vetor!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endParaRPr lang="pt-BR" sz="28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remove(i)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– remove o elemento na posição i, deslocando todos os outros para a esquerda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insert(i)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– insere um elemento na posição i, deslocando todos os elementos para a direita 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r>
              <a:rPr lang="pt-BR" sz="2800" b="0" u="sng" strike="noStrike" spc="-1">
                <a:solidFill>
                  <a:srgbClr val="CE181E"/>
                </a:solidFill>
                <a:latin typeface="Arial"/>
                <a:ea typeface="DejaVu Sans"/>
              </a:rPr>
              <a:t>Não é preciso declarar tamanho para o vetor dinâmico</a:t>
            </a:r>
            <a:endParaRPr lang="pt-BR" sz="2800" b="0" strike="noStrike" spc="-1">
              <a:latin typeface="Arial"/>
              <a:ea typeface="Noto Sans CJK S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Vetor dinâmico - capacidade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5DC3DE1E-1301-4DAD-9BCB-3039D25E1FF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5960" y="1430280"/>
            <a:ext cx="8978040" cy="45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5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Relembrando </a:t>
            </a:r>
            <a:r>
              <a:rPr lang="pt-BR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Desafios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Supondo que soubéssemos o tamanho máximo que o vetor dinâmico assumiria, podemos aplicar esta técnica</a:t>
            </a:r>
            <a:endParaRPr lang="pt-BR" sz="2800" b="0" strike="noStrike" spc="-1">
              <a:latin typeface="Arial"/>
              <a:ea typeface="Noto Sans CJK SC"/>
            </a:endParaRPr>
          </a:p>
        </p:txBody>
      </p:sp>
      <p:pic>
        <p:nvPicPr>
          <p:cNvPr id="9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92000" y="2808000"/>
            <a:ext cx="4552560" cy="1123560"/>
          </a:xfrm>
          <a:prstGeom prst="rect">
            <a:avLst/>
          </a:prstGeom>
          <a:ln>
            <a:noFill/>
          </a:ln>
        </p:spPr>
      </p:pic>
      <p:pic>
        <p:nvPicPr>
          <p:cNvPr id="10" name="" descr="" hidden="0"/>
          <p:cNvPicPr/>
          <p:nvPr isPhoto="0" userDrawn="0"/>
        </p:nvPicPr>
        <p:blipFill>
          <a:blip r:embed="rId3"/>
          <a:stretch/>
        </p:blipFill>
        <p:spPr bwMode="auto">
          <a:xfrm>
            <a:off x="792000" y="2808000"/>
            <a:ext cx="7293600" cy="180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Vetor dinâmico - capacidade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0E2FBB3A-0D4B-4B55-BC87-BDA7A5FCFF4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5960" y="1430280"/>
            <a:ext cx="8978040" cy="45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5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 se </a:t>
            </a:r>
            <a:r>
              <a:rPr lang="pt-BR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tamanho == capacidade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Bom, nesse caso precisamos de um espaço de memória maior para nosso vetor!</a:t>
            </a:r>
            <a:endParaRPr lang="pt-BR" sz="2800" b="0" strike="noStrike" spc="-1">
              <a:latin typeface="Arial"/>
              <a:ea typeface="Noto Sans CJK SC"/>
            </a:endParaRPr>
          </a:p>
        </p:txBody>
      </p:sp>
      <p:pic>
        <p:nvPicPr>
          <p:cNvPr id="9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92000" y="2808000"/>
            <a:ext cx="4552560" cy="1123560"/>
          </a:xfrm>
          <a:prstGeom prst="rect">
            <a:avLst/>
          </a:prstGeom>
          <a:ln>
            <a:noFill/>
          </a:ln>
        </p:spPr>
      </p:pic>
      <p:pic>
        <p:nvPicPr>
          <p:cNvPr id="10" name="" descr="" hidden="0"/>
          <p:cNvPicPr/>
          <p:nvPr isPhoto="0" userDrawn="0"/>
        </p:nvPicPr>
        <p:blipFill>
          <a:blip r:embed="rId3"/>
          <a:stretch/>
        </p:blipFill>
        <p:spPr bwMode="auto">
          <a:xfrm>
            <a:off x="792000" y="2808000"/>
            <a:ext cx="7293600" cy="180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realloc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Consolas"/>
                <a:ea typeface="Verdana"/>
              </a:rPr>
              <a:t>#include &lt;stdlib.h&gt;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Consolas"/>
                <a:ea typeface="Verdana"/>
              </a:rPr>
              <a:t>void *realloc(void *ptr, size_t new_size)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rgbClr val="376092"/>
                </a:solidFill>
                <a:latin typeface="Verdana"/>
                <a:ea typeface="Verdana"/>
              </a:rPr>
              <a:t>Se bem sucedido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: aloca um novo bloco de tamanho new_size, c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opia o conteúdo apontado por 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Verdana"/>
              </a:rPr>
              <a:t>ptr 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para o novo bloco e retorna seu endereço. Antes de retornar chama 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Verdana"/>
              </a:rPr>
              <a:t>free(ptr)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rgbClr val="376092"/>
                </a:solidFill>
                <a:latin typeface="Verdana"/>
                <a:ea typeface="Verdana"/>
              </a:rPr>
              <a:t>Se falhou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: retorna 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NULL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e preenche 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errno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CE8A166A-612F-4082-81DD-EEE5FDE2C570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Vetor dinâmico - capacidade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E0664E89-38EB-4161-95BE-1D67A2CCDC2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5960" y="1430280"/>
            <a:ext cx="8978040" cy="32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5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 se </a:t>
            </a:r>
            <a:r>
              <a:rPr lang="pt-BR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tamanho == capacidade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Criamos um novo espaço de memória e copiamos o conteúdo para lá com realloc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Atualizamos a nova capacidade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Atualizamos o ponteiro para os novos dados</a:t>
            </a:r>
            <a:endParaRPr lang="pt-BR" sz="2800" b="0" strike="noStrike" spc="-1">
              <a:latin typeface="Arial"/>
              <a:ea typeface="Noto Sans CJK SC"/>
            </a:endParaRPr>
          </a:p>
        </p:txBody>
      </p:sp>
      <p:pic>
        <p:nvPicPr>
          <p:cNvPr id="9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224000" y="4996440"/>
            <a:ext cx="4552560" cy="1123560"/>
          </a:xfrm>
          <a:prstGeom prst="rect">
            <a:avLst/>
          </a:prstGeom>
          <a:ln>
            <a:noFill/>
          </a:ln>
        </p:spPr>
      </p:pic>
      <p:pic>
        <p:nvPicPr>
          <p:cNvPr id="10" name="" descr="" hidden="0"/>
          <p:cNvPicPr/>
          <p:nvPr isPhoto="0" userDrawn="0"/>
        </p:nvPicPr>
        <p:blipFill>
          <a:blip r:embed="rId3"/>
          <a:stretch/>
        </p:blipFill>
        <p:spPr bwMode="auto">
          <a:xfrm>
            <a:off x="1404000" y="4996440"/>
            <a:ext cx="6302880" cy="155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malloc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Consolas"/>
                <a:ea typeface="Verdana"/>
              </a:rPr>
              <a:t>#include &lt;stdlib.h&gt;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Consolas"/>
                <a:ea typeface="Verdana"/>
              </a:rPr>
              <a:t>void *malloc(size_t size)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rgbClr val="376092"/>
                </a:solidFill>
                <a:latin typeface="Verdana"/>
                <a:ea typeface="Verdana"/>
              </a:rPr>
              <a:t>Se bem sucedido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: retorna ponteiro para bloco de memória com pelo menos 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size 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bytes reservados, e com alinhamento de 8 bytes em x86, ou 16 bytes em x86-64. Se 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size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for zero, retorna 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NULL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rgbClr val="376092"/>
                </a:solidFill>
                <a:latin typeface="Verdana"/>
                <a:ea typeface="Verdana"/>
              </a:rPr>
              <a:t>Se falhou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: retorna 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NULL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e preenche 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errno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A20AD55A-78B3-4E27-BAC1-5ACD36DB098E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Vetor dinâmico – redimensionamento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  <a:defRPr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Quando encher, dobrar capacidade</a:t>
            </a:r>
            <a:endParaRPr lang="pt-BR" sz="3200" b="0" strike="noStrike" spc="-1"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  <a:defRPr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Quando ficar com menos de um quarto da capacidade, diminuir a capacidade pela metade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F369B973-85AD-4130-BF0A-1D3551C6EB3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5960" y="1430280"/>
            <a:ext cx="8978040" cy="32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09C79B7-0EDD-DDBF-0058-B9677AA2CE3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2" y="4088421"/>
            <a:ext cx="8137926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Implementação de Vetor dinâmico</a:t>
            </a:r>
            <a:r>
              <a:rPr sz="2000" b="1"/>
              <a:t> (Entrega)</a:t>
            </a:r>
            <a:endParaRPr sz="2000" b="1"/>
          </a:p>
          <a:p>
            <a:pPr>
              <a:defRPr/>
            </a:pPr>
            <a:endParaRPr sz="2000"/>
          </a:p>
          <a:p>
            <a:pPr marL="305899" indent="-305899">
              <a:buAutoNum type="arabicPeriod"/>
              <a:defRPr/>
            </a:pPr>
            <a:r>
              <a:rPr sz="2000" b="0"/>
              <a:t>Revisão de malloc</a:t>
            </a:r>
            <a:endParaRPr sz="2000" b="0"/>
          </a:p>
          <a:p>
            <a:pPr marL="305899" indent="-305899">
              <a:buAutoNum type="arabicPeriod"/>
              <a:defRPr/>
            </a:pPr>
            <a:r>
              <a:rPr sz="2000" b="0"/>
              <a:t>Compilação de programas com mais de um arquivo .c</a:t>
            </a:r>
            <a:endParaRPr sz="2000" b="0"/>
          </a:p>
          <a:p>
            <a:pPr marL="305899" indent="-305899">
              <a:buAutoNum type="arabicPeriod"/>
              <a:defRPr/>
            </a:pPr>
            <a:r>
              <a:rPr sz="2000" b="0"/>
              <a:t>Entender uso de um TAD a partir de exemplos de uso</a:t>
            </a:r>
            <a:endParaRPr sz="2000" b="0"/>
          </a:p>
          <a:p>
            <a:pPr marL="305899" indent="-305899">
              <a:buAutoNum type="arabicPeriod"/>
              <a:defRPr/>
            </a:pPr>
            <a:endParaRPr sz="2000" b="0"/>
          </a:p>
          <a:p>
            <a:pPr marL="305899" indent="-305899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0" y="0"/>
            <a:ext cx="9142920" cy="685692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2" hidden="0"/>
          <p:cNvSpPr/>
          <p:nvPr isPhoto="0" userDrawn="0"/>
        </p:nvSpPr>
        <p:spPr bwMode="auto">
          <a:xfrm>
            <a:off x="3067920" y="3636000"/>
            <a:ext cx="30027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FFFFFF"/>
                </a:solidFill>
                <a:latin typeface="Verdana"/>
                <a:ea typeface="DejaVu Sans"/>
              </a:rPr>
              <a:t>www.insper.edu.br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6" name="Picture 2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703320" y="2844720"/>
            <a:ext cx="1731960" cy="61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free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Consolas"/>
                <a:ea typeface="Verdana"/>
              </a:rPr>
              <a:t>#include &lt;stdlib.h&gt;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Consolas"/>
                <a:ea typeface="Verdana"/>
              </a:rPr>
              <a:t>void free(void *p)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Devolve o bloco apontado por 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p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para o </a:t>
            </a:r>
            <a:r>
              <a:rPr lang="pt-BR" sz="2400" b="0" i="1" strike="noStrike" spc="-1">
                <a:solidFill>
                  <a:srgbClr val="000000"/>
                </a:solidFill>
                <a:latin typeface="Verdana"/>
                <a:ea typeface="Verdana"/>
              </a:rPr>
              <a:t>pool 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de memória disponível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A199D9EB-820D-4AD7-9CE0-0887FBB55B2B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Alocação dinâmica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 Nova"/>
                <a:ea typeface="Verdana"/>
              </a:rPr>
              <a:t>Vantagens</a:t>
            </a:r>
            <a:endParaRPr lang="pt-BR" sz="24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 Nova"/>
                <a:ea typeface="Verdana"/>
              </a:rPr>
              <a:t>Controle feito em tempo de execução</a:t>
            </a:r>
            <a:endParaRPr lang="pt-BR" sz="24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 Nova"/>
                <a:ea typeface="Verdana"/>
              </a:rPr>
              <a:t>Economia de memória</a:t>
            </a:r>
            <a:endParaRPr lang="pt-BR" sz="24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 Nova"/>
                <a:ea typeface="Verdana"/>
              </a:rPr>
              <a:t>Expandir / diminuir / liberar conforme necessário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 Nova"/>
                <a:ea typeface="Verdana"/>
              </a:rPr>
              <a:t>Desvantagens</a:t>
            </a:r>
            <a:endParaRPr lang="pt-BR" sz="24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 Nova"/>
                <a:ea typeface="Verdana"/>
              </a:rPr>
              <a:t>Riscos da gerência</a:t>
            </a:r>
            <a:endParaRPr lang="pt-BR" sz="2400" b="0" strike="noStrike" spc="-1">
              <a:latin typeface="Arial"/>
            </a:endParaRPr>
          </a:p>
          <a:p>
            <a:pPr marL="1257480" lvl="2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 Nova"/>
                <a:ea typeface="Verdana"/>
              </a:rPr>
              <a:t>Liberar espaços não mais necessários</a:t>
            </a:r>
            <a:endParaRPr lang="pt-BR" sz="2400" b="0" strike="noStrike" spc="-1">
              <a:latin typeface="Arial"/>
            </a:endParaRPr>
          </a:p>
          <a:p>
            <a:pPr marL="1257480" lvl="2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 Nova"/>
                <a:ea typeface="Verdana"/>
              </a:rPr>
              <a:t>Não acessar espaços já liberados</a:t>
            </a:r>
            <a:endParaRPr lang="pt-BR" sz="2400" b="0" strike="noStrike" spc="-1">
              <a:latin typeface="Arial"/>
            </a:endParaRPr>
          </a:p>
          <a:p>
            <a:pPr marL="1257480" lvl="2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 Nova"/>
                <a:ea typeface="Verdana"/>
              </a:rPr>
              <a:t>Acessar apenas a quantidade requisitada</a:t>
            </a:r>
            <a:endParaRPr lang="pt-BR" sz="2400" b="0" strike="noStrike" spc="-1">
              <a:latin typeface="Arial"/>
            </a:endParaRPr>
          </a:p>
          <a:p>
            <a:pPr marL="1257480" lvl="2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 Nova"/>
                <a:ea typeface="Verdana"/>
              </a:rPr>
              <a:t>Etc.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5E9F4008-7573-4128-8D1B-D851E13BA88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Alocação dinâmica de memória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5840" indent="-2847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Alocadores organizam o heap como uma coleção de blocos de memória que estão </a:t>
            </a:r>
            <a:r>
              <a:rPr lang="pt-BR" sz="2400" b="0" strike="noStrike" spc="-1">
                <a:solidFill>
                  <a:srgbClr val="FF0000"/>
                </a:solidFill>
                <a:latin typeface="Verdana"/>
                <a:ea typeface="Verdana"/>
              </a:rPr>
              <a:t>alocados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ou </a:t>
            </a:r>
            <a:r>
              <a:rPr lang="pt-BR" sz="2400" b="0" strike="noStrike" spc="-1">
                <a:solidFill>
                  <a:srgbClr val="FF0000"/>
                </a:solidFill>
                <a:latin typeface="Verdana"/>
                <a:ea typeface="Verdana"/>
              </a:rPr>
              <a:t>disponíveis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Tipos de alocadores</a:t>
            </a:r>
            <a:endParaRPr lang="pt-BR" sz="2400" b="0" strike="noStrike" spc="-1">
              <a:latin typeface="Arial"/>
            </a:endParaRPr>
          </a:p>
          <a:p>
            <a:pPr marL="1028879" lvl="1" indent="-2847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Explícitos: usuário é responsável por </a:t>
            </a:r>
            <a:r>
              <a:rPr lang="pt-BR" sz="2400" b="0" strike="noStrike" spc="-1">
                <a:solidFill>
                  <a:srgbClr val="FF0000"/>
                </a:solidFill>
                <a:latin typeface="Verdana"/>
                <a:ea typeface="Verdana"/>
              </a:rPr>
              <a:t>alocar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e </a:t>
            </a:r>
            <a:r>
              <a:rPr lang="pt-BR" sz="2400" b="0" strike="noStrike" spc="-1">
                <a:solidFill>
                  <a:srgbClr val="FF0000"/>
                </a:solidFill>
                <a:latin typeface="Verdana"/>
                <a:ea typeface="Verdana"/>
              </a:rPr>
              <a:t>dealocar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(ou liberar) a memória. Exemplo: malloc, new</a:t>
            </a:r>
            <a:endParaRPr lang="pt-BR" sz="2400" b="0" strike="noStrike" spc="-1">
              <a:latin typeface="Arial"/>
            </a:endParaRPr>
          </a:p>
          <a:p>
            <a:pPr marL="1028879" lvl="1" indent="-2847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Implícitos: usuário não precisa se preocupar com a liberação da memória. Exemplo: </a:t>
            </a:r>
            <a:r>
              <a:rPr lang="pt-BR" sz="2400" b="0" strike="noStrike" spc="-1">
                <a:solidFill>
                  <a:srgbClr val="FF0000"/>
                </a:solidFill>
                <a:latin typeface="Verdana"/>
                <a:ea typeface="Verdana"/>
              </a:rPr>
              <a:t>garbage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pt-BR" sz="2400" b="0" strike="noStrike" spc="-1">
                <a:solidFill>
                  <a:srgbClr val="FF0000"/>
                </a:solidFill>
                <a:latin typeface="Verdana"/>
                <a:ea typeface="Verdana"/>
              </a:rPr>
              <a:t>collector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em Java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6919CBD1-BEBC-4A54-A72C-F71A4383FD13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328680" y="1620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Exemplo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888716DD-D85A-4848-8843-F94BB826C928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405000" y="959040"/>
            <a:ext cx="8076240" cy="520380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/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926492"/>
                </a:solidFill>
                <a:latin typeface="Courier New"/>
                <a:ea typeface="DejaVu Sans"/>
              </a:rPr>
              <a:t>#include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pt-BR" sz="1600" b="1" strike="noStrike" spc="-1">
                <a:solidFill>
                  <a:srgbClr val="9D206F"/>
                </a:solidFill>
                <a:latin typeface="Courier New"/>
                <a:ea typeface="DejaVu Sans"/>
              </a:rPr>
              <a:t>&lt;stdio.h&gt;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926492"/>
                </a:solidFill>
                <a:latin typeface="Courier New"/>
                <a:ea typeface="DejaVu Sans"/>
              </a:rPr>
              <a:t>#include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pt-BR" sz="1600" b="1" strike="noStrike" spc="-1">
                <a:solidFill>
                  <a:srgbClr val="9D206F"/>
                </a:solidFill>
                <a:latin typeface="Courier New"/>
                <a:ea typeface="DejaVu Sans"/>
              </a:rPr>
              <a:t>&lt;stdlib.h&gt;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2D961E"/>
                </a:solidFill>
                <a:latin typeface="Courier New"/>
                <a:ea typeface="DejaVu Sans"/>
              </a:rPr>
              <a:t>void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pt-BR" sz="1600" b="1" strike="noStrike" spc="-1">
                <a:solidFill>
                  <a:srgbClr val="4A00FF"/>
                </a:solidFill>
                <a:latin typeface="Courier New"/>
                <a:ea typeface="DejaVu Sans"/>
              </a:rPr>
              <a:t>foo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600" b="1" strike="noStrike" spc="-1">
                <a:solidFill>
                  <a:srgbClr val="2D961E"/>
                </a:solidFill>
                <a:latin typeface="Courier New"/>
                <a:ea typeface="DejaVu Sans"/>
              </a:rPr>
              <a:t>int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pt-BR" sz="1600" b="1" strike="noStrike" spc="-1">
                <a:solidFill>
                  <a:srgbClr val="C1651C"/>
                </a:solidFill>
                <a:latin typeface="Courier New"/>
                <a:ea typeface="DejaVu Sans"/>
              </a:rPr>
              <a:t>n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 {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2D961E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2D961E"/>
                </a:solidFill>
                <a:latin typeface="Courier New"/>
                <a:ea typeface="DejaVu Sans"/>
              </a:rPr>
              <a:t>int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pt-BR" sz="1600" b="1" strike="noStrike" spc="-1">
                <a:solidFill>
                  <a:srgbClr val="C1651C"/>
                </a:solidFill>
                <a:latin typeface="Courier New"/>
                <a:ea typeface="DejaVu Sans"/>
              </a:rPr>
              <a:t>i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, *</a:t>
            </a:r>
            <a:r>
              <a:rPr lang="pt-BR" sz="1600" b="1" strike="noStrike" spc="-1">
                <a:solidFill>
                  <a:srgbClr val="C1651C"/>
                </a:solidFill>
                <a:latin typeface="Courier New"/>
                <a:ea typeface="DejaVu Sans"/>
              </a:rPr>
              <a:t>p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CB2418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CB2418"/>
                </a:solidFill>
                <a:latin typeface="Courier New"/>
                <a:ea typeface="DejaVu Sans"/>
              </a:rPr>
              <a:t>/* Allocate a block of n ints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p = (</a:t>
            </a:r>
            <a:r>
              <a:rPr lang="pt-BR" sz="1600" b="1" strike="noStrike" spc="-1">
                <a:solidFill>
                  <a:srgbClr val="2D961E"/>
                </a:solidFill>
                <a:latin typeface="Courier New"/>
                <a:ea typeface="DejaVu Sans"/>
              </a:rPr>
              <a:t>int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*) malloc(n * </a:t>
            </a:r>
            <a:r>
              <a:rPr lang="pt-BR" sz="1600" b="1" strike="noStrike" spc="-1">
                <a:solidFill>
                  <a:srgbClr val="C200FF"/>
                </a:solidFill>
                <a:latin typeface="Courier New"/>
                <a:ea typeface="DejaVu Sans"/>
              </a:rPr>
              <a:t>sizeof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600" b="1" strike="noStrike" spc="-1">
                <a:solidFill>
                  <a:srgbClr val="2D961E"/>
                </a:solidFill>
                <a:latin typeface="Courier New"/>
                <a:ea typeface="DejaVu Sans"/>
              </a:rPr>
              <a:t>int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));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C200FF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C200FF"/>
                </a:solidFill>
                <a:latin typeface="Courier New"/>
                <a:ea typeface="DejaVu Sans"/>
              </a:rPr>
              <a:t>if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(p == </a:t>
            </a:r>
            <a:r>
              <a:rPr lang="pt-BR" sz="1600" b="1" strike="noStrike" spc="-1">
                <a:solidFill>
                  <a:srgbClr val="2C9290"/>
                </a:solidFill>
                <a:latin typeface="Courier New"/>
                <a:ea typeface="DejaVu Sans"/>
              </a:rPr>
              <a:t>NULL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 {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perror(</a:t>
            </a:r>
            <a:r>
              <a:rPr lang="pt-BR" sz="1600" b="1" strike="noStrike" spc="-1">
                <a:solidFill>
                  <a:srgbClr val="9D206F"/>
                </a:solidFill>
                <a:latin typeface="Courier New"/>
                <a:ea typeface="DejaVu Sans"/>
              </a:rPr>
              <a:t>"malloc"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exit(0);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CB2418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CB2418"/>
                </a:solidFill>
                <a:latin typeface="Courier New"/>
                <a:ea typeface="DejaVu Sans"/>
              </a:rPr>
              <a:t>/* Initialize allocated block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C200FF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C200FF"/>
                </a:solidFill>
                <a:latin typeface="Courier New"/>
                <a:ea typeface="DejaVu Sans"/>
              </a:rPr>
              <a:t>for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(i = 0; i &lt; n; i++) {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p[i] = i;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CB2418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CB2418"/>
                </a:solidFill>
                <a:latin typeface="Courier New"/>
                <a:ea typeface="DejaVu Sans"/>
              </a:rPr>
              <a:t>/* Return allocated block to the heap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free(p);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Tipos Abstratos de Dados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5675001A-445D-4283-A070-201C05B1C7E7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8" name="Imagem 2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2158560" y="2134440"/>
            <a:ext cx="4812480" cy="3120480"/>
          </a:xfrm>
          <a:prstGeom prst="rect">
            <a:avLst/>
          </a:prstGeom>
          <a:ln>
            <a:noFill/>
          </a:ln>
        </p:spPr>
      </p:pic>
      <p:sp>
        <p:nvSpPr>
          <p:cNvPr id="9" name="CustomShape 5" hidden="0"/>
          <p:cNvSpPr/>
          <p:nvPr isPhoto="0" userDrawn="0"/>
        </p:nvSpPr>
        <p:spPr bwMode="auto">
          <a:xfrm>
            <a:off x="956520" y="5945400"/>
            <a:ext cx="72428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 troca entre postes funciona como uma pilha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Tipos Abstratos de Dados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D69604EB-CDB0-4D19-B453-A57EE2AECEF9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453600" y="1934280"/>
            <a:ext cx="72428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Operações que podem ser feitas com uma pilha: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9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440000" y="2592000"/>
            <a:ext cx="6295680" cy="320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Tipos Abstratos de Dados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6BC75D8B-FF1C-455B-B585-2991689ACBF9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453600" y="1934280"/>
            <a:ext cx="8349840" cy="350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457200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Conjunto de dados e operações</a:t>
            </a:r>
            <a:endParaRPr lang="pt-BR" sz="2800" b="0" strike="noStrike" spc="-1">
              <a:latin typeface="Arial"/>
            </a:endParaRPr>
          </a:p>
          <a:p>
            <a:pPr marL="914400" lvl="1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arquivo </a:t>
            </a:r>
            <a:r>
              <a:rPr lang="pt-BR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.h</a:t>
            </a:r>
            <a:endParaRPr lang="pt-BR" sz="2800" b="0" strike="noStrike" spc="-1">
              <a:latin typeface="Arial"/>
            </a:endParaRPr>
          </a:p>
          <a:p>
            <a:pPr marL="457200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Criação de algoritmos com essas operações</a:t>
            </a:r>
            <a:endParaRPr lang="pt-BR" sz="2800" b="0" strike="noStrike" spc="-1">
              <a:latin typeface="Arial"/>
            </a:endParaRPr>
          </a:p>
          <a:p>
            <a:pPr marL="914400" lvl="1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Não depende de detalhes internos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ONLYOFFICE/6.2.0.148</Application>
  <DocSecurity>0</DocSecurity>
  <PresentationFormat/>
  <Paragraphs>0</Paragraphs>
  <Slides>22</Slides>
  <Notes>22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Fabio Ayres</dc:creator>
  <cp:keywords/>
  <dc:description/>
  <dc:identifier/>
  <dc:language>pt-BR</dc:language>
  <cp:lastModifiedBy/>
  <cp:revision>1386</cp:revision>
  <dcterms:created xsi:type="dcterms:W3CDTF">2014-04-17T20:05:08Z</dcterms:created>
  <dcterms:modified xsi:type="dcterms:W3CDTF">2021-04-08T17:17:46Z</dcterms:modified>
  <cp:category/>
  <cp:contentStatus/>
  <cp:version/>
</cp:coreProperties>
</file>